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289" r:id="rId3"/>
    <p:sldId id="316" r:id="rId4"/>
    <p:sldId id="309" r:id="rId5"/>
    <p:sldId id="310" r:id="rId6"/>
    <p:sldId id="303" r:id="rId7"/>
    <p:sldId id="317" r:id="rId8"/>
    <p:sldId id="305" r:id="rId9"/>
    <p:sldId id="322" r:id="rId10"/>
    <p:sldId id="307" r:id="rId11"/>
    <p:sldId id="318" r:id="rId12"/>
    <p:sldId id="319" r:id="rId13"/>
    <p:sldId id="320" r:id="rId14"/>
    <p:sldId id="301" r:id="rId15"/>
  </p:sldIdLst>
  <p:sldSz cx="9144000" cy="6858000" type="screen4x3"/>
  <p:notesSz cx="6858000" cy="91805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46BCA-52C6-4F58-9FC1-84F737BCE4EF}" v="1" dt="2021-10-22T08:58:32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81" autoAdjust="0"/>
  </p:normalViewPr>
  <p:slideViewPr>
    <p:cSldViewPr>
      <p:cViewPr varScale="1">
        <p:scale>
          <a:sx n="80" d="100"/>
          <a:sy n="80" d="100"/>
        </p:scale>
        <p:origin x="96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 Ahmed" userId="a77a86e8-2de5-49c5-b2f0-ea95297b1827" providerId="ADAL" clId="{7DF46BCA-52C6-4F58-9FC1-84F737BCE4EF}"/>
    <pc:docChg chg="modSld">
      <pc:chgData name="Husnain Ahmed" userId="a77a86e8-2de5-49c5-b2f0-ea95297b1827" providerId="ADAL" clId="{7DF46BCA-52C6-4F58-9FC1-84F737BCE4EF}" dt="2021-10-22T08:58:32.244" v="0" actId="1076"/>
      <pc:docMkLst>
        <pc:docMk/>
      </pc:docMkLst>
      <pc:sldChg chg="modSp">
        <pc:chgData name="Husnain Ahmed" userId="a77a86e8-2de5-49c5-b2f0-ea95297b1827" providerId="ADAL" clId="{7DF46BCA-52C6-4F58-9FC1-84F737BCE4EF}" dt="2021-10-22T08:58:32.244" v="0" actId="1076"/>
        <pc:sldMkLst>
          <pc:docMk/>
          <pc:sldMk cId="0" sldId="310"/>
        </pc:sldMkLst>
        <pc:spChg chg="mod">
          <ac:chgData name="Husnain Ahmed" userId="a77a86e8-2de5-49c5-b2f0-ea95297b1827" providerId="ADAL" clId="{7DF46BCA-52C6-4F58-9FC1-84F737BCE4EF}" dt="2021-10-22T08:58:32.244" v="0" actId="1076"/>
          <ac:spMkLst>
            <pc:docMk/>
            <pc:sldMk cId="0" sldId="31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Defender could handle movement from </a:t>
            </a:r>
            <a:r>
              <a:rPr lang="en-GB" dirty="0" err="1"/>
              <a:t>keypressed</a:t>
            </a:r>
            <a:r>
              <a:rPr lang="en-GB" dirty="0"/>
              <a:t> event – </a:t>
            </a:r>
            <a:r>
              <a:rPr lang="en-GB" dirty="0" err="1"/>
              <a:t>inc</a:t>
            </a:r>
            <a:r>
              <a:rPr lang="en-GB" dirty="0"/>
              <a:t> dec x.  </a:t>
            </a:r>
          </a:p>
          <a:p>
            <a:r>
              <a:rPr lang="en-GB" dirty="0"/>
              <a:t>Move where we pass in a value to add to </a:t>
            </a:r>
            <a:r>
              <a:rPr lang="en-GB" dirty="0" err="1"/>
              <a:t>this.x</a:t>
            </a:r>
            <a:endParaRPr lang="en-GB" dirty="0"/>
          </a:p>
          <a:p>
            <a:r>
              <a:rPr lang="en-GB" dirty="0"/>
              <a:t>Bullet will go up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setup need to do?</a:t>
            </a:r>
          </a:p>
          <a:p>
            <a:r>
              <a:rPr lang="en-GB" dirty="0"/>
              <a:t>What does draw need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Bird1.crash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Bird1.crash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3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0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9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28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52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0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1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1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0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ITLOGO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8686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1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7618413" y="-1905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fld id="{35042344-6F1E-41FF-99F0-0BC615E017D4}" type="slidenum">
              <a:rPr lang="en-US" sz="1400" b="1" i="1">
                <a:solidFill>
                  <a:schemeClr val="bg1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400" b="1" i="1">
              <a:latin typeface="Arial" pitchFamily="34" charset="0"/>
            </a:endParaRPr>
          </a:p>
        </p:txBody>
      </p:sp>
      <p:sp>
        <p:nvSpPr>
          <p:cNvPr id="54278" name="Line 1030"/>
          <p:cNvSpPr>
            <a:spLocks noChangeShapeType="1"/>
          </p:cNvSpPr>
          <p:nvPr/>
        </p:nvSpPr>
        <p:spPr bwMode="auto">
          <a:xfrm>
            <a:off x="0" y="228600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79" name="Line 1031"/>
          <p:cNvSpPr>
            <a:spLocks noChangeShapeType="1"/>
          </p:cNvSpPr>
          <p:nvPr/>
        </p:nvSpPr>
        <p:spPr bwMode="auto">
          <a:xfrm>
            <a:off x="-1524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0" name="Line 1032"/>
          <p:cNvSpPr>
            <a:spLocks noChangeShapeType="1"/>
          </p:cNvSpPr>
          <p:nvPr/>
        </p:nvSpPr>
        <p:spPr bwMode="auto">
          <a:xfrm>
            <a:off x="-1524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1" name="Line 1033"/>
          <p:cNvSpPr>
            <a:spLocks noChangeShapeType="1"/>
          </p:cNvSpPr>
          <p:nvPr/>
        </p:nvSpPr>
        <p:spPr bwMode="auto">
          <a:xfrm>
            <a:off x="-1524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2" name="Line 1034"/>
          <p:cNvSpPr>
            <a:spLocks noChangeShapeType="1"/>
          </p:cNvSpPr>
          <p:nvPr/>
        </p:nvSpPr>
        <p:spPr bwMode="auto">
          <a:xfrm>
            <a:off x="89916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3" name="Line 1035"/>
          <p:cNvSpPr>
            <a:spLocks noChangeShapeType="1"/>
          </p:cNvSpPr>
          <p:nvPr/>
        </p:nvSpPr>
        <p:spPr bwMode="auto">
          <a:xfrm>
            <a:off x="89916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4" name="Line 1036"/>
          <p:cNvSpPr>
            <a:spLocks noChangeShapeType="1"/>
          </p:cNvSpPr>
          <p:nvPr/>
        </p:nvSpPr>
        <p:spPr bwMode="auto">
          <a:xfrm>
            <a:off x="89916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Class based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When an Invader is hit</a:t>
            </a:r>
          </a:p>
          <a:p>
            <a:r>
              <a:rPr lang="en-GB" dirty="0"/>
              <a:t>Remove bullet and invader</a:t>
            </a:r>
          </a:p>
          <a:p>
            <a:r>
              <a:rPr lang="en-GB" dirty="0"/>
              <a:t>Instance variables are created using the </a:t>
            </a:r>
            <a:r>
              <a:rPr lang="en-GB" b="1" dirty="0"/>
              <a:t>NEW</a:t>
            </a:r>
            <a:r>
              <a:rPr lang="en-GB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Instance variables can be removed from memory by setting the variable equal to </a:t>
            </a:r>
            <a:r>
              <a:rPr lang="en-GB" b="1" dirty="0"/>
              <a:t>null</a:t>
            </a:r>
          </a:p>
          <a:p>
            <a:r>
              <a:rPr lang="en-GB" dirty="0"/>
              <a:t>Garbage collection – reclaims the memory</a:t>
            </a:r>
          </a:p>
          <a:p>
            <a:r>
              <a:rPr lang="en-GB" dirty="0"/>
              <a:t>Any memory which is no longer referenced is garbage collected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71600" y="2996952"/>
            <a:ext cx="1512168" cy="144016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0916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33758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06" y="38223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err="1">
                <a:latin typeface="Calibri" panose="020F0502020204030204" pitchFamily="34" charset="0"/>
              </a:rPr>
              <a:t>speedX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648" y="314096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027" y="349861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684" y="3856267"/>
            <a:ext cx="622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54107" y="3460935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1301" y="32806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null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 bwMode="auto">
          <a:xfrm flipV="1">
            <a:off x="5557126" y="346093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91880" y="4078598"/>
            <a:ext cx="166103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invader1 = null;</a:t>
            </a:r>
          </a:p>
        </p:txBody>
      </p:sp>
    </p:spTree>
    <p:extLst>
      <p:ext uri="{BB962C8B-B14F-4D97-AF65-F5344CB8AC3E}">
        <p14:creationId xmlns:p14="http://schemas.microsoft.com/office/powerpoint/2010/main" val="330386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843808" y="4437112"/>
            <a:ext cx="216024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585916"/>
          </a:xfrm>
        </p:spPr>
        <p:txBody>
          <a:bodyPr/>
          <a:lstStyle/>
          <a:p>
            <a:r>
              <a:rPr lang="en-GB" sz="2000" dirty="0"/>
              <a:t>Similarly setting one instance variable equal to another doesn’t copy the contents!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2"/>
                </a:solidFill>
              </a:rPr>
              <a:t>Invader</a:t>
            </a:r>
            <a:r>
              <a:rPr lang="en-GB" sz="2000" dirty="0"/>
              <a:t> invader1, invader2;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rgbClr val="0070C0"/>
                </a:solidFill>
              </a:rPr>
              <a:t>       </a:t>
            </a:r>
            <a:r>
              <a:rPr lang="en-GB" sz="2000" dirty="0">
                <a:solidFill>
                  <a:schemeClr val="tx1"/>
                </a:solidFill>
              </a:rPr>
              <a:t>invader1=invader2;</a:t>
            </a:r>
          </a:p>
          <a:p>
            <a:r>
              <a:rPr lang="en-GB" sz="2000" dirty="0"/>
              <a:t>Invader1 and invader2 both reference the same object</a:t>
            </a:r>
          </a:p>
          <a:p>
            <a:r>
              <a:rPr lang="en-GB" sz="2000" dirty="0"/>
              <a:t>Original contents of invader1 would be lost!</a:t>
            </a:r>
          </a:p>
          <a:p>
            <a:r>
              <a:rPr lang="en-GB" sz="2000" dirty="0"/>
              <a:t>What effect would   </a:t>
            </a:r>
            <a:r>
              <a:rPr lang="en-GB" sz="2000" dirty="0">
                <a:solidFill>
                  <a:schemeClr val="accent2"/>
                </a:solidFill>
              </a:rPr>
              <a:t>invader1.x=10;</a:t>
            </a:r>
            <a:r>
              <a:rPr lang="en-GB" sz="2000" dirty="0"/>
              <a:t>   have?</a:t>
            </a:r>
          </a:p>
          <a:p>
            <a:r>
              <a:rPr lang="en-GB" sz="2000" dirty="0"/>
              <a:t>Can only do this when the variables have the same type (e.g. Invader)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28706" y="2996952"/>
            <a:ext cx="1555062" cy="1440160"/>
            <a:chOff x="928706" y="2996952"/>
            <a:chExt cx="1555062" cy="14401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5.0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84328" y="3273108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invader2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816681" y="331955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172403" y="2556189"/>
            <a:ext cx="1555062" cy="1440160"/>
            <a:chOff x="928706" y="2996952"/>
            <a:chExt cx="1555062" cy="144016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-5.0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04048" y="3822367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818366" y="3714102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10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Can not set an </a:t>
            </a:r>
            <a:r>
              <a:rPr lang="en-GB" dirty="0">
                <a:solidFill>
                  <a:schemeClr val="tx1"/>
                </a:solidFill>
              </a:rPr>
              <a:t>object = null </a:t>
            </a:r>
            <a:r>
              <a:rPr lang="en-GB" dirty="0"/>
              <a:t>from a method of that object</a:t>
            </a:r>
          </a:p>
          <a:p>
            <a:r>
              <a:rPr lang="en-GB" dirty="0"/>
              <a:t>Must check for the collision from outside the instances</a:t>
            </a:r>
          </a:p>
          <a:p>
            <a:r>
              <a:rPr lang="en-GB" dirty="0"/>
              <a:t>E.g.  From </a:t>
            </a:r>
            <a:r>
              <a:rPr lang="en-GB" b="1" dirty="0">
                <a:solidFill>
                  <a:schemeClr val="tx1"/>
                </a:solidFill>
              </a:rPr>
              <a:t>draw()</a:t>
            </a:r>
            <a:r>
              <a:rPr lang="en-GB" dirty="0"/>
              <a:t> event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>
                <a:solidFill>
                  <a:srgbClr val="FF33CC"/>
                </a:solidFill>
              </a:rPr>
              <a:t>invader1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isShot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     {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33CC"/>
                </a:solidFill>
              </a:rPr>
              <a:t>invader1</a:t>
            </a:r>
            <a:r>
              <a:rPr lang="en-GB" dirty="0"/>
              <a:t>=null; </a:t>
            </a:r>
            <a:r>
              <a:rPr lang="en-GB" dirty="0">
                <a:solidFill>
                  <a:srgbClr val="00B050"/>
                </a:solidFill>
              </a:rPr>
              <a:t>//remove invader1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=null;   </a:t>
            </a:r>
            <a:r>
              <a:rPr lang="en-GB" dirty="0">
                <a:solidFill>
                  <a:srgbClr val="00B050"/>
                </a:solidFill>
              </a:rPr>
              <a:t>//remove bullet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90818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Designing and using multiple classes</a:t>
            </a:r>
          </a:p>
          <a:p>
            <a:r>
              <a:rPr lang="en-GB" dirty="0"/>
              <a:t>Methods with parameters of an object type</a:t>
            </a:r>
          </a:p>
          <a:p>
            <a:r>
              <a:rPr lang="en-GB" dirty="0"/>
              <a:t>Using 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r>
              <a:rPr lang="en-GB" dirty="0"/>
              <a:t>copying objects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So far, implemented (and used) a single class at a time</a:t>
            </a:r>
          </a:p>
          <a:p>
            <a:r>
              <a:rPr lang="en-GB" dirty="0"/>
              <a:t>Designing &amp; Implementing multiple classes</a:t>
            </a:r>
          </a:p>
          <a:p>
            <a:r>
              <a:rPr lang="en-GB" dirty="0"/>
              <a:t>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04864"/>
            <a:ext cx="1403797" cy="110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483800"/>
            <a:ext cx="714375" cy="153352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132856"/>
            <a:ext cx="1403797" cy="110716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524724" y="3645024"/>
            <a:ext cx="3207516" cy="2592288"/>
            <a:chOff x="3524724" y="3645024"/>
            <a:chExt cx="3207516" cy="259228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642800" y="3923506"/>
              <a:ext cx="2089440" cy="231380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762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694" y="4070427"/>
              <a:ext cx="336952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5694" y="4360857"/>
              <a:ext cx="341760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2800" y="4817098"/>
              <a:ext cx="869149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speedX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4742" y="4120865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6121" y="4486300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778" y="4851735"/>
              <a:ext cx="622400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2827" y="3645024"/>
              <a:ext cx="1697901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Class:motorbike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1839" y="5310028"/>
              <a:ext cx="17860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render()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move()</a:t>
              </a:r>
            </a:p>
            <a:p>
              <a:r>
                <a:rPr lang="en-GB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boolean</a:t>
              </a:r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finished()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4724" y="4176191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members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9372" y="535619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4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97119" cy="4787900"/>
          </a:xfrm>
        </p:spPr>
        <p:txBody>
          <a:bodyPr/>
          <a:lstStyle/>
          <a:p>
            <a:r>
              <a:rPr lang="en-GB" dirty="0"/>
              <a:t>Our programs can contain as many classes as we need.</a:t>
            </a:r>
          </a:p>
          <a:p>
            <a:r>
              <a:rPr lang="en-GB" dirty="0"/>
              <a:t>Define new classes with different names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Exercise : Space </a:t>
            </a:r>
            <a:r>
              <a:rPr lang="en-GB" dirty="0" err="1">
                <a:solidFill>
                  <a:srgbClr val="FF0000"/>
                </a:solidFill>
              </a:rPr>
              <a:t>Invaderz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What information would we need for the Defender and each bullet?</a:t>
            </a:r>
          </a:p>
          <a:p>
            <a:r>
              <a:rPr lang="en-GB" dirty="0"/>
              <a:t>Write a Defender class.</a:t>
            </a:r>
          </a:p>
          <a:p>
            <a:r>
              <a:rPr lang="en-GB" dirty="0"/>
              <a:t>Write a Bullet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5140" y="6000768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0892" y="578645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9520" y="500063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00826" y="6572272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429520" y="507207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538" y="617541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move:</a:t>
            </a:r>
          </a:p>
          <a:p>
            <a:r>
              <a:rPr lang="en-GB" dirty="0"/>
              <a:t>side to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5916" y="4888202"/>
            <a:ext cx="125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move: up</a:t>
            </a:r>
          </a:p>
        </p:txBody>
      </p:sp>
      <p:pic>
        <p:nvPicPr>
          <p:cNvPr id="1026" name="Picture 2" descr="Review: Space Invaders Invincible Collection (Nintendo Switch) - Digitally  Downloaded">
            <a:extLst>
              <a:ext uri="{FF2B5EF4-FFF2-40B4-BE49-F238E27FC236}">
                <a16:creationId xmlns:a16="http://schemas.microsoft.com/office/drawing/2014/main" id="{58FAF290-8533-41EB-A731-6B46D246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38" y="1320834"/>
            <a:ext cx="3642297" cy="23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3455" y="1398385"/>
            <a:ext cx="8124825" cy="517971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b="1" dirty="0"/>
              <a:t>class </a:t>
            </a:r>
            <a:r>
              <a:rPr lang="en-GB" b="1" dirty="0">
                <a:solidFill>
                  <a:srgbClr val="FF0000"/>
                </a:solidFill>
              </a:rPr>
              <a:t>Defender</a:t>
            </a:r>
          </a:p>
          <a:p>
            <a:pPr>
              <a:buNone/>
            </a:pPr>
            <a:r>
              <a:rPr lang="en-GB" b="1" dirty="0"/>
              <a:t>{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x; </a:t>
            </a:r>
            <a:r>
              <a:rPr lang="en-GB" dirty="0">
                <a:solidFill>
                  <a:srgbClr val="00B050"/>
                </a:solidFill>
              </a:rPr>
              <a:t>//changes position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y; </a:t>
            </a:r>
            <a:r>
              <a:rPr lang="en-GB" dirty="0">
                <a:solidFill>
                  <a:srgbClr val="00B050"/>
                </a:solidFill>
              </a:rPr>
              <a:t>//constant value</a:t>
            </a:r>
          </a:p>
          <a:p>
            <a:pPr>
              <a:buNone/>
            </a:pP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Defender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y) </a:t>
            </a:r>
            <a:r>
              <a:rPr lang="en-GB" dirty="0">
                <a:solidFill>
                  <a:srgbClr val="00B050"/>
                </a:solidFill>
              </a:rPr>
              <a:t>//constructor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GB" b="1" dirty="0">
                <a:solidFill>
                  <a:srgbClr val="0070C0"/>
                </a:solidFill>
              </a:rPr>
              <a:t>void move(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direction</a:t>
            </a:r>
            <a:r>
              <a:rPr lang="en-GB" b="1" dirty="0">
                <a:solidFill>
                  <a:srgbClr val="0070C0"/>
                </a:solidFill>
              </a:rPr>
              <a:t>) </a:t>
            </a:r>
            <a:r>
              <a:rPr lang="en-GB" dirty="0">
                <a:solidFill>
                  <a:srgbClr val="00B050"/>
                </a:solidFill>
              </a:rPr>
              <a:t>//when keypress</a:t>
            </a:r>
            <a:endParaRPr lang="en-GB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  void render()</a:t>
            </a:r>
          </a:p>
          <a:p>
            <a:pPr>
              <a:buNone/>
            </a:pPr>
            <a:r>
              <a:rPr lang="en-GB" b="1" dirty="0"/>
              <a:t>}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Defender</a:t>
            </a:r>
            <a:r>
              <a:rPr lang="en-GB" dirty="0"/>
              <a:t> player1;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</a:t>
            </a:r>
            <a:r>
              <a:rPr lang="en-GB" b="1" dirty="0"/>
              <a:t>setup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 player1 = new </a:t>
            </a:r>
            <a:r>
              <a:rPr lang="en-GB" dirty="0">
                <a:solidFill>
                  <a:srgbClr val="FF0000"/>
                </a:solidFill>
              </a:rPr>
              <a:t>Defender</a:t>
            </a:r>
            <a:r>
              <a:rPr lang="en-GB" dirty="0"/>
              <a:t>(100,500);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</a:t>
            </a:r>
            <a:r>
              <a:rPr lang="en-GB" b="1" dirty="0" err="1"/>
              <a:t>keyPressed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if (key==CODED)</a:t>
            </a:r>
          </a:p>
          <a:p>
            <a:pPr>
              <a:buNone/>
            </a:pPr>
            <a:r>
              <a:rPr lang="en-GB" dirty="0"/>
              <a:t>     if (key==LEFT)</a:t>
            </a:r>
          </a:p>
          <a:p>
            <a:pPr>
              <a:buNone/>
            </a:pPr>
            <a:r>
              <a:rPr lang="en-GB" dirty="0"/>
              <a:t>	 player1.move(-1);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417638"/>
            <a:ext cx="4502304" cy="4822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class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Bullet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{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x; </a:t>
            </a:r>
            <a:r>
              <a:rPr lang="en-GB" sz="3200" dirty="0">
                <a:solidFill>
                  <a:srgbClr val="00B050"/>
                </a:solidFill>
              </a:rPr>
              <a:t>//constant value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latin typeface="+mn-lt"/>
              </a:rPr>
              <a:t>   </a:t>
            </a:r>
            <a:r>
              <a:rPr lang="en-GB" sz="3200" dirty="0" err="1">
                <a:latin typeface="+mn-lt"/>
              </a:rPr>
              <a:t>int</a:t>
            </a:r>
            <a:r>
              <a:rPr lang="en-GB" sz="3200" dirty="0">
                <a:latin typeface="+mn-lt"/>
              </a:rPr>
              <a:t> y; </a:t>
            </a:r>
            <a:r>
              <a:rPr lang="en-GB" sz="2900" dirty="0">
                <a:solidFill>
                  <a:srgbClr val="00B050"/>
                </a:solidFill>
              </a:rPr>
              <a:t>//changes position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GB" sz="3200" dirty="0" err="1">
                <a:latin typeface="+mn-lt"/>
              </a:rPr>
              <a:t>speedY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-1;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//moves up 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GB" sz="3200" dirty="0">
                <a:solidFill>
                  <a:srgbClr val="FF0000"/>
                </a:solidFill>
                <a:latin typeface="+mn-lt"/>
              </a:rPr>
              <a:t>Bullet</a:t>
            </a:r>
            <a:r>
              <a:rPr lang="en-GB" sz="32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GB" sz="3200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GB" sz="3200" dirty="0">
                <a:solidFill>
                  <a:srgbClr val="0070C0"/>
                </a:solidFill>
                <a:latin typeface="+mn-lt"/>
              </a:rPr>
              <a:t> x, </a:t>
            </a:r>
            <a:r>
              <a:rPr lang="en-GB" sz="3200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GB" sz="3200" dirty="0">
                <a:solidFill>
                  <a:srgbClr val="0070C0"/>
                </a:solidFill>
                <a:latin typeface="+mn-lt"/>
              </a:rPr>
              <a:t> y) </a:t>
            </a:r>
            <a:r>
              <a:rPr lang="en-GB" sz="3200" dirty="0">
                <a:solidFill>
                  <a:srgbClr val="00B050"/>
                </a:solidFill>
                <a:latin typeface="+mn-lt"/>
              </a:rPr>
              <a:t>//constructor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GB" sz="3200" b="1" dirty="0">
                <a:solidFill>
                  <a:srgbClr val="0070C0"/>
                </a:solidFill>
                <a:latin typeface="+mn-lt"/>
              </a:rPr>
              <a:t>void 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  void render()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player1_bullet;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aseline="0" dirty="0">
                <a:latin typeface="+mn-lt"/>
              </a:rPr>
              <a:t>void </a:t>
            </a:r>
            <a:r>
              <a:rPr lang="en-GB" sz="3200" baseline="0" dirty="0" err="1">
                <a:latin typeface="+mn-lt"/>
              </a:rPr>
              <a:t>keyPressed</a:t>
            </a:r>
            <a:r>
              <a:rPr lang="en-GB" sz="3200" baseline="0" dirty="0">
                <a:latin typeface="+mn-lt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+mn-lt"/>
              </a:rPr>
              <a:t> 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//if player1 has fired</a:t>
            </a:r>
            <a:endParaRPr kumimoji="0" lang="en-GB" sz="32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aseline="0" dirty="0">
                <a:latin typeface="+mn-lt"/>
              </a:rPr>
              <a:t>   </a:t>
            </a:r>
            <a:r>
              <a:rPr lang="en-GB" sz="2900" baseline="0" dirty="0">
                <a:latin typeface="+mn-lt"/>
              </a:rPr>
              <a:t>player1_bullet = new </a:t>
            </a:r>
            <a:r>
              <a:rPr lang="en-GB" sz="2900" baseline="0" dirty="0">
                <a:solidFill>
                  <a:srgbClr val="FF0000"/>
                </a:solidFill>
                <a:latin typeface="+mn-lt"/>
              </a:rPr>
              <a:t>Bullet</a:t>
            </a:r>
            <a:r>
              <a:rPr lang="en-GB" sz="2900" baseline="0" dirty="0">
                <a:latin typeface="+mn-lt"/>
              </a:rPr>
              <a:t>(player1.x, player1.y);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(setup/draw) 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a defender</a:t>
            </a:r>
          </a:p>
          <a:p>
            <a:pPr lvl="1"/>
            <a:r>
              <a:rPr lang="en-GB" dirty="0"/>
              <a:t>Go left :keypress</a:t>
            </a:r>
          </a:p>
          <a:p>
            <a:pPr lvl="1"/>
            <a:r>
              <a:rPr lang="en-GB" dirty="0"/>
              <a:t>Go right : keypress</a:t>
            </a:r>
          </a:p>
          <a:p>
            <a:pPr lvl="1"/>
            <a:r>
              <a:rPr lang="en-GB" dirty="0"/>
              <a:t>Fire bullet :keypress</a:t>
            </a:r>
          </a:p>
          <a:p>
            <a:pPr lvl="2"/>
            <a:r>
              <a:rPr lang="en-GB" dirty="0"/>
              <a:t> Create a new bullet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draw</a:t>
            </a:r>
            <a:r>
              <a:rPr lang="en-GB" dirty="0"/>
              <a:t> - event</a:t>
            </a:r>
          </a:p>
          <a:p>
            <a:r>
              <a:rPr lang="en-GB" dirty="0"/>
              <a:t>Draw defender</a:t>
            </a:r>
          </a:p>
          <a:p>
            <a:r>
              <a:rPr lang="en-GB" dirty="0"/>
              <a:t>If a bullet is on screen{</a:t>
            </a:r>
          </a:p>
          <a:p>
            <a:r>
              <a:rPr lang="en-GB" dirty="0"/>
              <a:t>  move bullet</a:t>
            </a:r>
          </a:p>
          <a:p>
            <a:r>
              <a:rPr lang="en-GB" dirty="0"/>
              <a:t>  draw bullet</a:t>
            </a:r>
          </a:p>
          <a:p>
            <a:r>
              <a:rPr lang="en-GB" dirty="0"/>
              <a:t>  if bullet at top of screen</a:t>
            </a:r>
          </a:p>
          <a:p>
            <a:r>
              <a:rPr lang="en-GB" dirty="0"/>
              <a:t>     remove bullet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416" y="5733256"/>
            <a:ext cx="26853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does our game need?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200" y="4659896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0997" y="368539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57886" y="523140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799021" y="3768483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2714" y="444358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40152" y="1939382"/>
            <a:ext cx="946002" cy="288032"/>
            <a:chOff x="5940152" y="1939382"/>
            <a:chExt cx="946002" cy="288032"/>
          </a:xfrm>
        </p:grpSpPr>
        <p:sp>
          <p:nvSpPr>
            <p:cNvPr id="10" name="Oval 9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753962" y="235357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7249" y="1320049"/>
            <a:ext cx="146354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/>
              <a:t>Invaderz</a:t>
            </a:r>
            <a:endParaRPr lang="en-GB" b="1" dirty="0"/>
          </a:p>
          <a:p>
            <a:r>
              <a:rPr lang="en-GB" dirty="0"/>
              <a:t>Left, right</a:t>
            </a:r>
          </a:p>
          <a:p>
            <a:r>
              <a:rPr lang="en-GB" dirty="0"/>
              <a:t>Across screen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an Invader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10025" cy="4787900"/>
          </a:xfrm>
        </p:spPr>
        <p:txBody>
          <a:bodyPr/>
          <a:lstStyle/>
          <a:p>
            <a:r>
              <a:rPr lang="en-GB" dirty="0"/>
              <a:t>Information?</a:t>
            </a:r>
          </a:p>
          <a:p>
            <a:r>
              <a:rPr lang="en-GB" dirty="0"/>
              <a:t>Move : left then right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17638"/>
            <a:ext cx="4286280" cy="5127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Calibri" panose="020F0502020204030204" pitchFamily="34" charset="0"/>
              </a:rPr>
              <a:t>f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inal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SCREENWIDTH = 500;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//or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width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class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</a:rPr>
              <a:t>Invader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 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Calibri" panose="020F0502020204030204" pitchFamily="34" charset="0"/>
              </a:rPr>
              <a:t>   </a:t>
            </a:r>
            <a:r>
              <a:rPr lang="en-GB" sz="3200" dirty="0" err="1">
                <a:latin typeface="Calibri" panose="020F0502020204030204" pitchFamily="34" charset="0"/>
              </a:rPr>
              <a:t>int</a:t>
            </a:r>
            <a:r>
              <a:rPr lang="en-GB" sz="3200" dirty="0">
                <a:latin typeface="Calibri" panose="020F0502020204030204" pitchFamily="34" charset="0"/>
              </a:rPr>
              <a:t> y;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  float </a:t>
            </a:r>
            <a:r>
              <a:rPr lang="en-GB" sz="3200" dirty="0" err="1">
                <a:latin typeface="Calibri" panose="020F0502020204030204" pitchFamily="34" charset="0"/>
              </a:rPr>
              <a:t>speedX</a:t>
            </a:r>
            <a:r>
              <a:rPr lang="en-GB" sz="3200" dirty="0">
                <a:latin typeface="Calibri" panose="020F0502020204030204" pitchFamily="34" charset="0"/>
              </a:rPr>
              <a:t>=1;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//moves across screen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9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Invader</a:t>
            </a: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(int x, int y) </a:t>
            </a:r>
            <a:r>
              <a:rPr lang="en-GB" sz="2800" dirty="0">
                <a:solidFill>
                  <a:srgbClr val="00B050"/>
                </a:solidFill>
                <a:latin typeface="Calibri" panose="020F0502020204030204" pitchFamily="34" charset="0"/>
              </a:rPr>
              <a:t>//constructor(s)</a:t>
            </a: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void display()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//or render</a:t>
            </a:r>
            <a:endParaRPr lang="en-GB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void 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{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x=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x+speedX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if (x&gt;=SCREENWIDTH)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//right edge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 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= -1;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if (x&lt;=0)        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//detect left hand edge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 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501008"/>
            <a:ext cx="3456384" cy="244827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62147" y="3693418"/>
            <a:ext cx="946002" cy="288032"/>
            <a:chOff x="5940152" y="1939382"/>
            <a:chExt cx="946002" cy="288032"/>
          </a:xfrm>
        </p:grpSpPr>
        <p:sp>
          <p:nvSpPr>
            <p:cNvPr id="7" name="Oval 6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2566987" y="3693418"/>
            <a:ext cx="695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262147" y="4129875"/>
            <a:ext cx="68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309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Bullet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507700" cy="388357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Covered collision detection last week (Bird), between two instances of the same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Abadi" panose="020B0604020202020204" pitchFamily="34" charset="0"/>
              </a:rPr>
              <a:t>boolean</a:t>
            </a:r>
            <a:r>
              <a:rPr lang="en-GB" dirty="0">
                <a:latin typeface="Abadi" panose="020B0604020202020204" pitchFamily="34" charset="0"/>
              </a:rPr>
              <a:t> crash(</a:t>
            </a:r>
            <a:r>
              <a:rPr lang="en-GB" dirty="0">
                <a:solidFill>
                  <a:srgbClr val="FF0000"/>
                </a:solidFill>
                <a:latin typeface="Abadi" panose="020B0604020202020204" pitchFamily="34" charset="0"/>
              </a:rPr>
              <a:t>Bird</a:t>
            </a:r>
            <a:r>
              <a:rPr lang="en-GB" dirty="0">
                <a:latin typeface="Abadi" panose="020B0604020202020204" pitchFamily="34" charset="0"/>
              </a:rPr>
              <a:t> other)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     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//compare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, 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this.y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other.y</a:t>
            </a:r>
            <a:endParaRPr lang="en-GB" dirty="0">
              <a:solidFill>
                <a:srgbClr val="00B050"/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if ( bird1.crash(bird2) 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F115AA0-323F-422D-A316-058130F19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28101"/>
            <a:ext cx="827733" cy="65282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38686C-D1E9-4461-869A-784BC204E3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78" y="2254513"/>
            <a:ext cx="827733" cy="652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F81C1D-AE5F-43F2-9D52-6F0E0D3B37C5}"/>
              </a:ext>
            </a:extLst>
          </p:cNvPr>
          <p:cNvSpPr txBox="1"/>
          <p:nvPr/>
        </p:nvSpPr>
        <p:spPr>
          <a:xfrm>
            <a:off x="5772229" y="19352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bird1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7966544" y="29900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bird2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>
            <a:off x="6357707" y="2132856"/>
            <a:ext cx="1730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endCxn id="7" idx="2"/>
          </p:cNvCxnSpPr>
          <p:nvPr/>
        </p:nvCxnSpPr>
        <p:spPr bwMode="auto">
          <a:xfrm flipH="1" flipV="1">
            <a:off x="7966545" y="2907338"/>
            <a:ext cx="133847" cy="82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88844-8DFE-43C9-9F32-510EF30804D6}"/>
              </a:ext>
            </a:extLst>
          </p:cNvPr>
          <p:cNvGrpSpPr/>
          <p:nvPr/>
        </p:nvGrpSpPr>
        <p:grpSpPr>
          <a:xfrm>
            <a:off x="5236618" y="2752709"/>
            <a:ext cx="2177257" cy="1152128"/>
            <a:chOff x="4067944" y="5222690"/>
            <a:chExt cx="2177257" cy="1152128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5B2D313-613F-43C0-939A-D2E902E8F9E5}"/>
                </a:ext>
              </a:extLst>
            </p:cNvPr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EE3D51-87CB-494F-89DF-699A9F823CB9}"/>
                </a:ext>
              </a:extLst>
            </p:cNvPr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EEC5A3-1B56-4D01-B4CA-8D969CA9C401}"/>
                </a:ext>
              </a:extLst>
            </p:cNvPr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178C2B-2FC7-4AC8-8F7F-1CF6081A266E}"/>
                </a:ext>
              </a:extLst>
            </p:cNvPr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3CC87-E342-4F96-8BA9-4EF4686150CB}"/>
                </a:ext>
              </a:extLst>
            </p:cNvPr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A8990B-7B7C-44AA-BEBB-A333938F5A5F}"/>
                </a:ext>
              </a:extLst>
            </p:cNvPr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BEB988-D072-46FA-81F4-C9CCB968B1FF}"/>
                </a:ext>
              </a:extLst>
            </p:cNvPr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369DE-1B0F-4AE8-B043-22A58401CC7C}"/>
                </a:ext>
              </a:extLst>
            </p:cNvPr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9031A-0C5B-44A3-A49E-67B6B114BCC6}"/>
                </a:ext>
              </a:extLst>
            </p:cNvPr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dy:1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3CCB1-BCB0-4B5C-85A5-EA0ADE61E4C5}"/>
                </a:ext>
              </a:extLst>
            </p:cNvPr>
            <p:cNvSpPr txBox="1"/>
            <p:nvPr/>
          </p:nvSpPr>
          <p:spPr>
            <a:xfrm>
              <a:off x="4067944" y="544522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this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2191E7-D8D5-4141-A5BE-F6BF88BF7154}"/>
                </a:ext>
              </a:extLst>
            </p:cNvPr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DBEA25-40EE-4B80-988A-48C1BB63E866}"/>
              </a:ext>
            </a:extLst>
          </p:cNvPr>
          <p:cNvGrpSpPr/>
          <p:nvPr/>
        </p:nvGrpSpPr>
        <p:grpSpPr>
          <a:xfrm>
            <a:off x="7262588" y="3666345"/>
            <a:ext cx="1644326" cy="1897668"/>
            <a:chOff x="7262588" y="3666345"/>
            <a:chExt cx="1644326" cy="1897668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6A25740-71AC-47B8-A939-8C676F7ABAD5}"/>
                </a:ext>
              </a:extLst>
            </p:cNvPr>
            <p:cNvSpPr/>
            <p:nvPr/>
          </p:nvSpPr>
          <p:spPr>
            <a:xfrm>
              <a:off x="7538762" y="3666345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1A413-890D-4FBC-9BC7-70F26E4592FC}"/>
                </a:ext>
              </a:extLst>
            </p:cNvPr>
            <p:cNvSpPr/>
            <p:nvPr/>
          </p:nvSpPr>
          <p:spPr>
            <a:xfrm>
              <a:off x="7538762" y="4458433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38B94A-463B-4EDE-88E6-91F3282000D1}"/>
                </a:ext>
              </a:extLst>
            </p:cNvPr>
            <p:cNvSpPr/>
            <p:nvPr/>
          </p:nvSpPr>
          <p:spPr>
            <a:xfrm>
              <a:off x="8114826" y="4458433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67CD6F-F6BC-4416-93F3-861907B178CF}"/>
                </a:ext>
              </a:extLst>
            </p:cNvPr>
            <p:cNvSpPr/>
            <p:nvPr/>
          </p:nvSpPr>
          <p:spPr>
            <a:xfrm>
              <a:off x="7538762" y="4062389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BF1F65-ABC0-4888-BEB3-59A1F7495F9C}"/>
                </a:ext>
              </a:extLst>
            </p:cNvPr>
            <p:cNvSpPr/>
            <p:nvPr/>
          </p:nvSpPr>
          <p:spPr>
            <a:xfrm>
              <a:off x="8116681" y="4062389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5624E-B830-484A-8035-9F37866F09CE}"/>
                </a:ext>
              </a:extLst>
            </p:cNvPr>
            <p:cNvSpPr txBox="1"/>
            <p:nvPr/>
          </p:nvSpPr>
          <p:spPr>
            <a:xfrm>
              <a:off x="7575704" y="411929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E2575E-CB2F-458F-A7DC-2C1D43F23AC8}"/>
                </a:ext>
              </a:extLst>
            </p:cNvPr>
            <p:cNvSpPr txBox="1"/>
            <p:nvPr/>
          </p:nvSpPr>
          <p:spPr>
            <a:xfrm>
              <a:off x="8114826" y="4119297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A07721-4761-4FBC-9036-CF01EE50FEA6}"/>
                </a:ext>
              </a:extLst>
            </p:cNvPr>
            <p:cNvSpPr txBox="1"/>
            <p:nvPr/>
          </p:nvSpPr>
          <p:spPr>
            <a:xfrm>
              <a:off x="7607185" y="447933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dx:-1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ECCCFB-CAB0-4F18-BF8B-6267C76EDD35}"/>
                </a:ext>
              </a:extLst>
            </p:cNvPr>
            <p:cNvSpPr txBox="1"/>
            <p:nvPr/>
          </p:nvSpPr>
          <p:spPr>
            <a:xfrm>
              <a:off x="8127757" y="449559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74CCFE-DBA7-45C4-A5B5-B57189E0E5E1}"/>
                </a:ext>
              </a:extLst>
            </p:cNvPr>
            <p:cNvSpPr txBox="1"/>
            <p:nvPr/>
          </p:nvSpPr>
          <p:spPr>
            <a:xfrm>
              <a:off x="7262588" y="519468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967361-6688-4734-A382-2FBF254048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92165" y="4892774"/>
              <a:ext cx="164999" cy="2273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Bullet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464004" cy="38835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Here trickier – instance of Bullet class, instance of Invader class</a:t>
            </a:r>
          </a:p>
          <a:p>
            <a:pPr lvl="1"/>
            <a:r>
              <a:rPr lang="en-GB" dirty="0"/>
              <a:t>Could write a method from either perspective</a:t>
            </a:r>
          </a:p>
          <a:p>
            <a:pPr lvl="1"/>
            <a:r>
              <a:rPr lang="en-GB" dirty="0"/>
              <a:t>Collision method for bullet or collision method for Invader</a:t>
            </a:r>
          </a:p>
          <a:p>
            <a:r>
              <a:rPr lang="en-GB" dirty="0"/>
              <a:t>Should be able to remove bullet and invader from the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475618"/>
            <a:ext cx="36251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I’ll assume from Invader perspective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8224209" y="2078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bullet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8371" y="1851466"/>
            <a:ext cx="158509" cy="279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1292" y="2287773"/>
            <a:ext cx="239176" cy="81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6D2CBA-753C-4172-9C25-313C3864B5D3}"/>
              </a:ext>
            </a:extLst>
          </p:cNvPr>
          <p:cNvGrpSpPr/>
          <p:nvPr/>
        </p:nvGrpSpPr>
        <p:grpSpPr>
          <a:xfrm>
            <a:off x="6606676" y="1692059"/>
            <a:ext cx="946002" cy="288032"/>
            <a:chOff x="5940152" y="1939382"/>
            <a:chExt cx="94600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9C6A03-2EB4-4AEA-8837-2511A1DE657E}"/>
                </a:ext>
              </a:extLst>
            </p:cNvPr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6D2554D4-A253-4A9B-9693-9FBED483540B}"/>
                </a:ext>
              </a:extLst>
            </p:cNvPr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910BF48-C645-43A2-BE24-8B48649502B8}"/>
                </a:ext>
              </a:extLst>
            </p:cNvPr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8AC7B83B-429E-4D9A-B3CC-14513E81D402}"/>
                </a:ext>
              </a:extLst>
            </p:cNvPr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FDEF90A1-439E-4234-86F7-950E48DC2358}"/>
                </a:ext>
              </a:extLst>
            </p:cNvPr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67FC6-98EF-4054-A8B9-E167F86A1213}"/>
              </a:ext>
            </a:extLst>
          </p:cNvPr>
          <p:cNvSpPr/>
          <p:nvPr/>
        </p:nvSpPr>
        <p:spPr>
          <a:xfrm>
            <a:off x="7740352" y="2102150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1CB88-612C-451C-AE7D-50415A48A6FF}"/>
              </a:ext>
            </a:extLst>
          </p:cNvPr>
          <p:cNvGrpSpPr/>
          <p:nvPr/>
        </p:nvGrpSpPr>
        <p:grpSpPr>
          <a:xfrm>
            <a:off x="7466804" y="2639226"/>
            <a:ext cx="1368152" cy="1152128"/>
            <a:chOff x="7466804" y="2639226"/>
            <a:chExt cx="1368152" cy="1152128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F5EE126-5348-453E-B4EF-A9B0295D1AF2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211A6-8B3D-4604-A3A2-AB4B46584156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FA4A8F-21EF-4C5E-93EB-B399C46CF21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8D2E2A-871F-4C81-B002-5852299E669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3D32D5-6035-4054-B2D8-3E9730088C15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641716-37D8-4A57-B60C-222AAE188949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90841-3333-4514-A11F-EA3EA0691514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33B039-6DF8-4C07-ADE9-1BDC9A22BB3B}"/>
                </a:ext>
              </a:extLst>
            </p:cNvPr>
            <p:cNvSpPr txBox="1"/>
            <p:nvPr/>
          </p:nvSpPr>
          <p:spPr>
            <a:xfrm>
              <a:off x="7605684" y="3456897"/>
              <a:ext cx="71779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speedY:2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A5A1D99-A96E-40B6-A54E-44D0C541A5FA}"/>
              </a:ext>
            </a:extLst>
          </p:cNvPr>
          <p:cNvSpPr txBox="1"/>
          <p:nvPr/>
        </p:nvSpPr>
        <p:spPr>
          <a:xfrm>
            <a:off x="5621433" y="1530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invader1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A62D8-DA82-4FB6-A2E3-98531D65DAB5}"/>
              </a:ext>
            </a:extLst>
          </p:cNvPr>
          <p:cNvGrpSpPr/>
          <p:nvPr/>
        </p:nvGrpSpPr>
        <p:grpSpPr>
          <a:xfrm>
            <a:off x="6015754" y="2231421"/>
            <a:ext cx="1368152" cy="1152128"/>
            <a:chOff x="7466804" y="2639226"/>
            <a:chExt cx="1368152" cy="1152128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6D69CE0-A0DD-4E6D-B93D-F2A10D058203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B520DE-88ED-4A6A-817D-EE01FF843111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7032C5-FB4B-4CC6-9092-26A3FD33C17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B48965-C6BA-4DA2-82FB-87059E5CD48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45E3BE-D021-4E84-AC53-88D3240BFF7A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263D92-70FE-4D0C-A242-5CD08AC70C73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E70F4E-0A7D-43AC-8528-1DF7508560F8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F393F4-A631-48EC-9D6B-489C8A8530A5}"/>
                </a:ext>
              </a:extLst>
            </p:cNvPr>
            <p:cNvSpPr txBox="1"/>
            <p:nvPr/>
          </p:nvSpPr>
          <p:spPr>
            <a:xfrm>
              <a:off x="7605683" y="3456897"/>
              <a:ext cx="857791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speedX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 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80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82033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</a:t>
            </a:r>
          </a:p>
          <a:p>
            <a:pPr marL="0" indent="0">
              <a:buNone/>
            </a:pPr>
            <a:r>
              <a:rPr lang="en-US" dirty="0"/>
              <a:t>If (invader1.</a:t>
            </a:r>
            <a:r>
              <a:rPr lang="en-US" dirty="0">
                <a:solidFill>
                  <a:schemeClr val="accent2"/>
                </a:solidFill>
              </a:rPr>
              <a:t>isShot</a:t>
            </a:r>
            <a:r>
              <a:rPr lang="en-US" dirty="0"/>
              <a:t>( ))</a:t>
            </a:r>
          </a:p>
          <a:p>
            <a:pPr marL="0" indent="0">
              <a:buNone/>
            </a:pPr>
            <a:r>
              <a:rPr lang="en-US" dirty="0"/>
              <a:t> //do something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type will </a:t>
            </a:r>
            <a:r>
              <a:rPr lang="en-US" dirty="0" err="1"/>
              <a:t>IsShot</a:t>
            </a:r>
            <a:r>
              <a:rPr lang="en-US" dirty="0"/>
              <a:t> return?</a:t>
            </a:r>
          </a:p>
          <a:p>
            <a:r>
              <a:rPr lang="en-US" dirty="0"/>
              <a:t>does it need any parameters passing?</a:t>
            </a:r>
          </a:p>
          <a:p>
            <a:r>
              <a:rPr lang="en-US" dirty="0"/>
              <a:t>If we had multiple bullets – pass the bullet we are testing</a:t>
            </a:r>
          </a:p>
          <a:p>
            <a:r>
              <a:rPr lang="en-US" dirty="0"/>
              <a:t>use absolute or </a:t>
            </a:r>
            <a:r>
              <a:rPr lang="en-US" dirty="0" err="1"/>
              <a:t>pythagoras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6723" y="2154436"/>
            <a:ext cx="4248472" cy="360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>
                <a:solidFill>
                  <a:schemeClr val="accent2"/>
                </a:solidFill>
              </a:rPr>
              <a:t>isShot</a:t>
            </a:r>
            <a:r>
              <a:rPr lang="en-GB" dirty="0"/>
              <a:t>(Bullet 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if (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!=null)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  if (abs(</a:t>
            </a:r>
            <a:r>
              <a:rPr lang="en-GB" dirty="0" err="1"/>
              <a:t>this.x</a:t>
            </a:r>
            <a:r>
              <a:rPr lang="en-GB" dirty="0"/>
              <a:t> - </a:t>
            </a:r>
            <a:r>
              <a:rPr lang="en-GB" dirty="0" err="1">
                <a:solidFill>
                  <a:srgbClr val="FF0000"/>
                </a:solidFill>
              </a:rPr>
              <a:t>bullet</a:t>
            </a:r>
            <a:r>
              <a:rPr lang="en-GB" dirty="0" err="1"/>
              <a:t>.x</a:t>
            </a:r>
            <a:r>
              <a:rPr lang="en-GB" dirty="0"/>
              <a:t>) &lt; 20  &amp;&amp;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              abs(</a:t>
            </a:r>
            <a:r>
              <a:rPr lang="en-GB" dirty="0" err="1"/>
              <a:t>this.y</a:t>
            </a:r>
            <a:r>
              <a:rPr lang="en-GB" dirty="0"/>
              <a:t> - </a:t>
            </a:r>
            <a:r>
              <a:rPr lang="en-GB" dirty="0" err="1">
                <a:solidFill>
                  <a:srgbClr val="FF0000"/>
                </a:solidFill>
              </a:rPr>
              <a:t>bullet</a:t>
            </a:r>
            <a:r>
              <a:rPr lang="en-GB" dirty="0" err="1"/>
              <a:t>.y</a:t>
            </a:r>
            <a:r>
              <a:rPr lang="en-GB" dirty="0"/>
              <a:t>) &lt; 20)    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     return true;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return false;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070521"/>
            <a:ext cx="946002" cy="288032"/>
            <a:chOff x="5940152" y="1939382"/>
            <a:chExt cx="946002" cy="288032"/>
          </a:xfrm>
        </p:grpSpPr>
        <p:sp>
          <p:nvSpPr>
            <p:cNvPr id="9" name="Oval 8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391987" y="1288255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9691-BF9A-4502-94DE-0EE3885F1295}"/>
              </a:ext>
            </a:extLst>
          </p:cNvPr>
          <p:cNvSpPr txBox="1"/>
          <p:nvPr/>
        </p:nvSpPr>
        <p:spPr>
          <a:xfrm>
            <a:off x="585958" y="6013158"/>
            <a:ext cx="475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Write an </a:t>
            </a:r>
            <a:r>
              <a:rPr lang="en-GB" b="1" dirty="0" err="1">
                <a:solidFill>
                  <a:srgbClr val="FF0000"/>
                </a:solidFill>
              </a:rPr>
              <a:t>IsShot</a:t>
            </a:r>
            <a:r>
              <a:rPr lang="en-GB" dirty="0">
                <a:solidFill>
                  <a:srgbClr val="FF0000"/>
                </a:solidFill>
              </a:rPr>
              <a:t> method for Invader 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b95aa8e-dfc9-41e0-bc2d-506977d7395b"/>
</p:tagLst>
</file>

<file path=ppt/theme/theme1.xml><?xml version="1.0" encoding="utf-8"?>
<a:theme xmlns:a="http://schemas.openxmlformats.org/drawingml/2006/main" name="1_CIT template">
  <a:themeElements>
    <a:clrScheme name="1_CI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IT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I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11146</TotalTime>
  <Words>1009</Words>
  <Application>Microsoft Office PowerPoint</Application>
  <PresentationFormat>On-screen Show (4:3)</PresentationFormat>
  <Paragraphs>239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Arial</vt:lpstr>
      <vt:lpstr>Arial Black</vt:lpstr>
      <vt:lpstr>Calibri</vt:lpstr>
      <vt:lpstr>Gill Sans</vt:lpstr>
      <vt:lpstr>Times New Roman</vt:lpstr>
      <vt:lpstr>1_CIT template</vt:lpstr>
      <vt:lpstr>Default - Title Slide</vt:lpstr>
      <vt:lpstr>Multiple Classes</vt:lpstr>
      <vt:lpstr>Learning Objectives</vt:lpstr>
      <vt:lpstr>Multiple Classes</vt:lpstr>
      <vt:lpstr>Solution: Multiple Classes</vt:lpstr>
      <vt:lpstr>(setup/draw) Top down design</vt:lpstr>
      <vt:lpstr>Write an Invader class</vt:lpstr>
      <vt:lpstr>Bullet Collision detection</vt:lpstr>
      <vt:lpstr>Bullet Collision detection</vt:lpstr>
      <vt:lpstr>isShot Method</vt:lpstr>
      <vt:lpstr>Using reference types</vt:lpstr>
      <vt:lpstr>Using reference types</vt:lpstr>
      <vt:lpstr>Using isShot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Husnain Ahmed</cp:lastModifiedBy>
  <cp:revision>240</cp:revision>
  <cp:lastPrinted>1996-11-03T19:01:40Z</cp:lastPrinted>
  <dcterms:created xsi:type="dcterms:W3CDTF">1996-09-15T14:55:10Z</dcterms:created>
  <dcterms:modified xsi:type="dcterms:W3CDTF">2021-10-22T08:58:42Z</dcterms:modified>
</cp:coreProperties>
</file>