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  <p:sldMasterId id="2147483680" r:id="rId2"/>
  </p:sldMasterIdLst>
  <p:notesMasterIdLst>
    <p:notesMasterId r:id="rId18"/>
  </p:notesMasterIdLst>
  <p:handoutMasterIdLst>
    <p:handoutMasterId r:id="rId19"/>
  </p:handoutMasterIdLst>
  <p:sldIdLst>
    <p:sldId id="321" r:id="rId3"/>
    <p:sldId id="330" r:id="rId4"/>
    <p:sldId id="331" r:id="rId5"/>
    <p:sldId id="333" r:id="rId6"/>
    <p:sldId id="332" r:id="rId7"/>
    <p:sldId id="322" r:id="rId8"/>
    <p:sldId id="324" r:id="rId9"/>
    <p:sldId id="325" r:id="rId10"/>
    <p:sldId id="334" r:id="rId11"/>
    <p:sldId id="323" r:id="rId12"/>
    <p:sldId id="326" r:id="rId13"/>
    <p:sldId id="327" r:id="rId14"/>
    <p:sldId id="328" r:id="rId15"/>
    <p:sldId id="337" r:id="rId16"/>
    <p:sldId id="329" r:id="rId17"/>
  </p:sldIdLst>
  <p:sldSz cx="9144000" cy="6858000" type="screen4x3"/>
  <p:notesSz cx="6858000" cy="9180513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0000"/>
    <a:srgbClr val="0066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 autoAdjust="0"/>
  </p:normalViewPr>
  <p:slideViewPr>
    <p:cSldViewPr>
      <p:cViewPr varScale="1">
        <p:scale>
          <a:sx n="123" d="100"/>
          <a:sy n="123" d="100"/>
        </p:scale>
        <p:origin x="12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08" y="236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nain" userId="a77a86e8-2de5-49c5-b2f0-ea95297b1827" providerId="ADAL" clId="{03B26580-0A66-4BC8-9920-7D25BFE1E40D}"/>
    <pc:docChg chg="modSld">
      <pc:chgData name="Husnain" userId="a77a86e8-2de5-49c5-b2f0-ea95297b1827" providerId="ADAL" clId="{03B26580-0A66-4BC8-9920-7D25BFE1E40D}" dt="2021-12-11T17:07:14.017" v="1" actId="1076"/>
      <pc:docMkLst>
        <pc:docMk/>
      </pc:docMkLst>
      <pc:sldChg chg="modSp mod">
        <pc:chgData name="Husnain" userId="a77a86e8-2de5-49c5-b2f0-ea95297b1827" providerId="ADAL" clId="{03B26580-0A66-4BC8-9920-7D25BFE1E40D}" dt="2021-12-11T17:07:14.017" v="1" actId="1076"/>
        <pc:sldMkLst>
          <pc:docMk/>
          <pc:sldMk cId="1047826820" sldId="325"/>
        </pc:sldMkLst>
        <pc:picChg chg="mod">
          <ac:chgData name="Husnain" userId="a77a86e8-2de5-49c5-b2f0-ea95297b1827" providerId="ADAL" clId="{03B26580-0A66-4BC8-9920-7D25BFE1E40D}" dt="2021-12-11T17:07:14.017" v="1" actId="1076"/>
          <ac:picMkLst>
            <pc:docMk/>
            <pc:sldMk cId="1047826820" sldId="325"/>
            <ac:picMk id="25" creationId="{66214BA2-A3B9-42D3-A967-015DC5651A4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7938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-7938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2700" y="8734425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734425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A9C8D40F-20F4-4B30-A56F-BD539D2B8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46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95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-95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76275"/>
            <a:ext cx="4610100" cy="345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364038"/>
            <a:ext cx="508635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2700" y="87344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7344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EC0E6415-603F-436B-9D1B-D3A647DC2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5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92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98525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46200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954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 Invader : 3 members,  multiple constructors – useful for future applications</a:t>
            </a:r>
          </a:p>
          <a:p>
            <a:r>
              <a:rPr lang="en-GB" dirty="0"/>
              <a:t>Declare instance – value is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94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Array is basic, we need to write our own code to manipulate and move things around is we remove something in the middle , also fixed size!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2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Add, separate commands or within a loop</a:t>
            </a:r>
          </a:p>
          <a:p>
            <a:r>
              <a:rPr lang="en-GB" dirty="0"/>
              <a:t>Get – access contents of element number – each numbered drawer in filing cabinet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10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Line 14 creates the empty </a:t>
            </a:r>
            <a:r>
              <a:rPr lang="en-GB" dirty="0" err="1"/>
              <a:t>arrayList</a:t>
            </a:r>
            <a:r>
              <a:rPr lang="en-GB" dirty="0"/>
              <a:t> of class simple objects using NEW</a:t>
            </a:r>
          </a:p>
          <a:p>
            <a:r>
              <a:rPr lang="en-GB" dirty="0"/>
              <a:t>15 : inner bracket – create a new simple object storing a 0, adds to drawer 0 of the </a:t>
            </a:r>
            <a:r>
              <a:rPr lang="en-GB" dirty="0" err="1"/>
              <a:t>arrayList</a:t>
            </a:r>
            <a:endParaRPr lang="en-GB" dirty="0"/>
          </a:p>
          <a:p>
            <a:r>
              <a:rPr lang="en-GB" dirty="0"/>
              <a:t>16,17 same as above, adds 1, then 2</a:t>
            </a:r>
          </a:p>
          <a:p>
            <a:r>
              <a:rPr lang="en-GB" dirty="0"/>
              <a:t>18 : for loop adds more simple objects to next 7 elements of the </a:t>
            </a:r>
            <a:r>
              <a:rPr lang="en-GB" dirty="0" err="1"/>
              <a:t>arrayList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56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25538" y="676275"/>
            <a:ext cx="4606925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0E6415-603F-436B-9D1B-D3A647DC2DD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4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5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2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6134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6134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645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5030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201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1906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9541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859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9289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>
                <a:sym typeface="Calibri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2526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4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95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008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52500"/>
            <a:ext cx="3810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52500"/>
            <a:ext cx="38100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6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34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03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10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913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502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26" descr="ITLOGO copy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95450"/>
            <a:ext cx="8686800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1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52500"/>
            <a:ext cx="777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4277" name="Text Box 1029"/>
          <p:cNvSpPr txBox="1">
            <a:spLocks noChangeArrowheads="1"/>
          </p:cNvSpPr>
          <p:nvPr/>
        </p:nvSpPr>
        <p:spPr bwMode="auto">
          <a:xfrm>
            <a:off x="7618413" y="-19050"/>
            <a:ext cx="400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fld id="{35042344-6F1E-41FF-99F0-0BC615E017D4}" type="slidenum">
              <a:rPr lang="en-US" sz="1400" b="1" i="1">
                <a:solidFill>
                  <a:schemeClr val="bg1"/>
                </a:solidFill>
                <a:latin typeface="Arial" pitchFamily="34" charset="0"/>
              </a:rPr>
              <a:pPr algn="r">
                <a:defRPr/>
              </a:pPr>
              <a:t>‹#›</a:t>
            </a:fld>
            <a:endParaRPr lang="en-US" sz="1400" b="1" i="1">
              <a:latin typeface="Arial" pitchFamily="34" charset="0"/>
            </a:endParaRPr>
          </a:p>
        </p:txBody>
      </p:sp>
      <p:sp>
        <p:nvSpPr>
          <p:cNvPr id="54278" name="Line 1030"/>
          <p:cNvSpPr>
            <a:spLocks noChangeShapeType="1"/>
          </p:cNvSpPr>
          <p:nvPr/>
        </p:nvSpPr>
        <p:spPr bwMode="auto">
          <a:xfrm>
            <a:off x="0" y="228600"/>
            <a:ext cx="7924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54279" name="Line 1031"/>
          <p:cNvSpPr>
            <a:spLocks noChangeShapeType="1"/>
          </p:cNvSpPr>
          <p:nvPr/>
        </p:nvSpPr>
        <p:spPr bwMode="auto">
          <a:xfrm>
            <a:off x="-152400" y="352425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54280" name="Line 1032"/>
          <p:cNvSpPr>
            <a:spLocks noChangeShapeType="1"/>
          </p:cNvSpPr>
          <p:nvPr/>
        </p:nvSpPr>
        <p:spPr bwMode="auto">
          <a:xfrm>
            <a:off x="-152400" y="36576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54281" name="Line 1033"/>
          <p:cNvSpPr>
            <a:spLocks noChangeShapeType="1"/>
          </p:cNvSpPr>
          <p:nvPr/>
        </p:nvSpPr>
        <p:spPr bwMode="auto">
          <a:xfrm>
            <a:off x="-152400" y="379095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54282" name="Line 1034"/>
          <p:cNvSpPr>
            <a:spLocks noChangeShapeType="1"/>
          </p:cNvSpPr>
          <p:nvPr/>
        </p:nvSpPr>
        <p:spPr bwMode="auto">
          <a:xfrm>
            <a:off x="8991600" y="352425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54283" name="Line 1035"/>
          <p:cNvSpPr>
            <a:spLocks noChangeShapeType="1"/>
          </p:cNvSpPr>
          <p:nvPr/>
        </p:nvSpPr>
        <p:spPr bwMode="auto">
          <a:xfrm>
            <a:off x="8991600" y="36576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54284" name="Line 1036"/>
          <p:cNvSpPr>
            <a:spLocks noChangeShapeType="1"/>
          </p:cNvSpPr>
          <p:nvPr/>
        </p:nvSpPr>
        <p:spPr bwMode="auto">
          <a:xfrm>
            <a:off x="8991600" y="379095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23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586089" cy="5585916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/>
              <a:t>Learning Objectives</a:t>
            </a:r>
          </a:p>
          <a:p>
            <a:r>
              <a:rPr lang="en-GB" sz="2000" dirty="0"/>
              <a:t>Using a collection</a:t>
            </a:r>
          </a:p>
          <a:p>
            <a:r>
              <a:rPr lang="en-GB" sz="2000" dirty="0"/>
              <a:t>Collections of Objects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Filing cabinet – one </a:t>
            </a:r>
            <a:r>
              <a:rPr lang="en-GB" sz="2000" b="1" i="1" dirty="0"/>
              <a:t>object</a:t>
            </a:r>
            <a:r>
              <a:rPr lang="en-GB" sz="2000" dirty="0"/>
              <a:t> in each drawer</a:t>
            </a:r>
          </a:p>
          <a:p>
            <a:r>
              <a:rPr lang="en-GB" sz="2000" dirty="0"/>
              <a:t>e.g. one instance of an invader in each drawer</a:t>
            </a:r>
          </a:p>
        </p:txBody>
      </p:sp>
      <p:pic>
        <p:nvPicPr>
          <p:cNvPr id="1028" name="Picture 4" descr="Space Invaders Wallpaper | published in Smashing Magazine | Flick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0" t="8068"/>
          <a:stretch/>
        </p:blipFill>
        <p:spPr bwMode="auto">
          <a:xfrm>
            <a:off x="5220072" y="2852936"/>
            <a:ext cx="3744416" cy="328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827584" y="3861048"/>
            <a:ext cx="3981165" cy="1077181"/>
            <a:chOff x="446819" y="2776858"/>
            <a:chExt cx="3981165" cy="1077181"/>
          </a:xfrm>
        </p:grpSpPr>
        <p:sp>
          <p:nvSpPr>
            <p:cNvPr id="8" name="Rectangle 7"/>
            <p:cNvSpPr/>
            <p:nvPr/>
          </p:nvSpPr>
          <p:spPr bwMode="auto">
            <a:xfrm>
              <a:off x="1619672" y="2780928"/>
              <a:ext cx="2808312" cy="353331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2900827" y="2780929"/>
              <a:ext cx="0" cy="3533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2252755" y="2780929"/>
              <a:ext cx="0" cy="3533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3620907" y="2780929"/>
              <a:ext cx="0" cy="3533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 flipH="1">
              <a:off x="1838611" y="2957593"/>
              <a:ext cx="173038" cy="42821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2554912" y="2957593"/>
              <a:ext cx="185577" cy="38296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3196714" y="2957593"/>
              <a:ext cx="571832" cy="40559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446819" y="279068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invaderList</a:t>
              </a:r>
              <a:endParaRPr lang="en-GB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09622" y="3375243"/>
              <a:ext cx="499387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200" dirty="0"/>
                <a:t>X:20</a:t>
              </a:r>
            </a:p>
            <a:p>
              <a:r>
                <a:rPr lang="en-GB" sz="1200" dirty="0"/>
                <a:t>Y:50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4427984" y="2776858"/>
              <a:ext cx="0" cy="3533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2454872" y="3340562"/>
              <a:ext cx="499387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200" dirty="0"/>
                <a:t>X:50</a:t>
              </a:r>
            </a:p>
            <a:p>
              <a:r>
                <a:rPr lang="en-GB" sz="1200" dirty="0"/>
                <a:t>Y:50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18852" y="3392374"/>
              <a:ext cx="499387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200" dirty="0"/>
                <a:t>X:75</a:t>
              </a:r>
            </a:p>
            <a:p>
              <a:r>
                <a:rPr lang="en-GB" sz="1200" dirty="0"/>
                <a:t>Y:50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28218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3" y="-259548"/>
            <a:ext cx="8229600" cy="1143000"/>
          </a:xfrm>
        </p:spPr>
        <p:txBody>
          <a:bodyPr/>
          <a:lstStyle/>
          <a:p>
            <a:r>
              <a:rPr lang="en-GB" dirty="0"/>
              <a:t>Collection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85001" y="836712"/>
            <a:ext cx="4063318" cy="5760640"/>
          </a:xfrm>
        </p:spPr>
        <p:txBody>
          <a:bodyPr/>
          <a:lstStyle/>
          <a:p>
            <a:r>
              <a:rPr lang="en-GB" sz="1800" dirty="0"/>
              <a:t>used with a </a:t>
            </a:r>
            <a:r>
              <a:rPr lang="en-GB" sz="1800" b="1" dirty="0"/>
              <a:t>for</a:t>
            </a:r>
            <a:r>
              <a:rPr lang="en-GB" sz="1800" dirty="0"/>
              <a:t> loop (counter),  or</a:t>
            </a:r>
          </a:p>
          <a:p>
            <a:r>
              <a:rPr lang="en-GB" sz="1800" dirty="0"/>
              <a:t>enhanced for loop </a:t>
            </a:r>
          </a:p>
          <a:p>
            <a:pPr marL="0" indent="0">
              <a:buNone/>
            </a:pPr>
            <a:r>
              <a:rPr lang="en-GB" sz="1800" b="1" dirty="0"/>
              <a:t>       foreach </a:t>
            </a:r>
            <a:r>
              <a:rPr lang="en-GB" sz="1800" dirty="0"/>
              <a:t>element (in collection).  </a:t>
            </a:r>
          </a:p>
          <a:p>
            <a:pPr lvl="1" indent="0">
              <a:buNone/>
            </a:pPr>
            <a:endParaRPr lang="en-GB" sz="1800" dirty="0"/>
          </a:p>
          <a:p>
            <a:pPr lvl="1" indent="0">
              <a:buNone/>
            </a:pPr>
            <a:r>
              <a:rPr lang="en-GB" sz="1800" dirty="0" err="1"/>
              <a:t>ArrayList</a:t>
            </a:r>
            <a:r>
              <a:rPr lang="en-GB" sz="1800" dirty="0"/>
              <a:t>&lt;</a:t>
            </a:r>
            <a:r>
              <a:rPr lang="en-GB" sz="1800" dirty="0" err="1">
                <a:solidFill>
                  <a:srgbClr val="0070C0"/>
                </a:solidFill>
              </a:rPr>
              <a:t>MyClass</a:t>
            </a:r>
            <a:r>
              <a:rPr lang="en-GB" sz="1800" dirty="0"/>
              <a:t>&gt;  </a:t>
            </a:r>
            <a:r>
              <a:rPr lang="en-GB" sz="1800" dirty="0">
                <a:solidFill>
                  <a:srgbClr val="00B050"/>
                </a:solidFill>
              </a:rPr>
              <a:t>list</a:t>
            </a:r>
            <a:r>
              <a:rPr lang="en-GB" sz="1800" dirty="0"/>
              <a:t>;</a:t>
            </a:r>
          </a:p>
          <a:p>
            <a:pPr lvl="1" indent="0">
              <a:buNone/>
            </a:pPr>
            <a:r>
              <a:rPr lang="en-GB" sz="1800" dirty="0"/>
              <a:t>List stores objects of </a:t>
            </a:r>
            <a:r>
              <a:rPr lang="en-GB" sz="1800" dirty="0" err="1">
                <a:solidFill>
                  <a:schemeClr val="accent2"/>
                </a:solidFill>
              </a:rPr>
              <a:t>MyClass</a:t>
            </a:r>
            <a:r>
              <a:rPr lang="en-GB" sz="1800" dirty="0"/>
              <a:t>, so loop uses a </a:t>
            </a:r>
            <a:r>
              <a:rPr lang="en-GB" sz="1800" dirty="0" err="1"/>
              <a:t>MyClass</a:t>
            </a:r>
            <a:r>
              <a:rPr lang="en-GB" sz="1800" dirty="0"/>
              <a:t> variable </a:t>
            </a:r>
          </a:p>
          <a:p>
            <a:r>
              <a:rPr lang="en-GB" sz="1800" b="1" dirty="0"/>
              <a:t>for (</a:t>
            </a:r>
            <a:r>
              <a:rPr lang="en-GB" sz="1800" dirty="0" err="1">
                <a:solidFill>
                  <a:srgbClr val="0070C0"/>
                </a:solidFill>
              </a:rPr>
              <a:t>MyClass</a:t>
            </a:r>
            <a:r>
              <a:rPr lang="en-GB" sz="1800" b="1" dirty="0"/>
              <a:t> </a:t>
            </a:r>
            <a:r>
              <a:rPr lang="en-GB" sz="1800" b="1" dirty="0">
                <a:solidFill>
                  <a:srgbClr val="0070C0"/>
                </a:solidFill>
              </a:rPr>
              <a:t>element</a:t>
            </a:r>
            <a:r>
              <a:rPr lang="en-GB" sz="1800" b="1" dirty="0"/>
              <a:t>  :  </a:t>
            </a:r>
            <a:r>
              <a:rPr lang="en-GB" sz="1800" dirty="0">
                <a:solidFill>
                  <a:srgbClr val="00B050"/>
                </a:solidFill>
              </a:rPr>
              <a:t>list</a:t>
            </a:r>
            <a:r>
              <a:rPr lang="en-GB" sz="1800" b="1" dirty="0"/>
              <a:t>)</a:t>
            </a:r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Read as: </a:t>
            </a:r>
            <a:r>
              <a:rPr lang="en-GB" sz="1800" i="1" dirty="0"/>
              <a:t>foreach</a:t>
            </a:r>
            <a:r>
              <a:rPr lang="en-GB" sz="1800" dirty="0"/>
              <a:t> </a:t>
            </a:r>
            <a:r>
              <a:rPr lang="en-GB" sz="1800" b="1" dirty="0"/>
              <a:t>element</a:t>
            </a:r>
            <a:r>
              <a:rPr lang="en-GB" sz="1800" dirty="0"/>
              <a:t> in the </a:t>
            </a:r>
            <a:r>
              <a:rPr lang="en-GB" sz="1800" dirty="0" err="1"/>
              <a:t>ArrayList</a:t>
            </a:r>
            <a:r>
              <a:rPr lang="en-GB" sz="1800" dirty="0"/>
              <a:t> called list, </a:t>
            </a:r>
          </a:p>
          <a:p>
            <a:r>
              <a:rPr lang="en-GB" sz="1800" dirty="0"/>
              <a:t>where element is a </a:t>
            </a:r>
            <a:r>
              <a:rPr lang="en-GB" sz="1800" dirty="0" err="1">
                <a:solidFill>
                  <a:schemeClr val="accent2"/>
                </a:solidFill>
              </a:rPr>
              <a:t>MyClass</a:t>
            </a:r>
            <a:r>
              <a:rPr lang="en-GB" sz="1800" dirty="0"/>
              <a:t> object</a:t>
            </a:r>
          </a:p>
          <a:p>
            <a:r>
              <a:rPr lang="en-GB" sz="1800" dirty="0"/>
              <a:t>element will be the first object in the list, then the 2</a:t>
            </a:r>
            <a:r>
              <a:rPr lang="en-GB" sz="1800" baseline="30000" dirty="0"/>
              <a:t>nd</a:t>
            </a:r>
            <a:r>
              <a:rPr lang="en-GB" sz="1800" dirty="0"/>
              <a:t> </a:t>
            </a:r>
            <a:r>
              <a:rPr lang="en-GB" sz="1800" dirty="0" err="1"/>
              <a:t>etc</a:t>
            </a:r>
            <a:r>
              <a:rPr lang="en-GB" sz="1800" dirty="0"/>
              <a:t> until all have been visited</a:t>
            </a:r>
          </a:p>
          <a:p>
            <a:r>
              <a:rPr lang="en-GB" sz="1800" dirty="0"/>
              <a:t>Used to </a:t>
            </a:r>
            <a:r>
              <a:rPr lang="en-GB" sz="1800" b="1" dirty="0"/>
              <a:t>search</a:t>
            </a:r>
            <a:r>
              <a:rPr lang="en-GB" sz="1800" dirty="0"/>
              <a:t> or to perform an action on every member (e.g. render it, move it, or see if it’s collided)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DDC57C-6E14-478C-BCCC-CCF0BF09A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879" y="764704"/>
            <a:ext cx="4469121" cy="491103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4FD769-5AF0-4500-9614-A6C1C641654B}"/>
              </a:ext>
            </a:extLst>
          </p:cNvPr>
          <p:cNvCxnSpPr>
            <a:cxnSpLocks/>
          </p:cNvCxnSpPr>
          <p:nvPr/>
        </p:nvCxnSpPr>
        <p:spPr bwMode="auto">
          <a:xfrm>
            <a:off x="3923928" y="3220219"/>
            <a:ext cx="671755" cy="9288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43781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2A001B0-8E86-4ECA-A21F-EA1428BB1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60" y="1142674"/>
            <a:ext cx="5076825" cy="5400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each item : </a:t>
            </a:r>
            <a:r>
              <a:rPr lang="en-GB" dirty="0" err="1"/>
              <a:t>ArrayList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638800" y="2459788"/>
            <a:ext cx="2808312" cy="35333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919955" y="2459789"/>
            <a:ext cx="0" cy="35333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6271883" y="2459789"/>
            <a:ext cx="0" cy="35333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7640035" y="2459789"/>
            <a:ext cx="0" cy="35333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5857739" y="2636453"/>
            <a:ext cx="173038" cy="4282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6574040" y="2636453"/>
            <a:ext cx="185577" cy="3829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7215842" y="2636453"/>
            <a:ext cx="571832" cy="4055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465947" y="246954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simpleList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453517" y="3061327"/>
            <a:ext cx="48953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Item:2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09933" y="3042042"/>
            <a:ext cx="55827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Item: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28750" y="3054103"/>
            <a:ext cx="55827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Item: 0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8447112" y="2455718"/>
            <a:ext cx="0" cy="35333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5692288" y="3529138"/>
            <a:ext cx="519694" cy="545755"/>
            <a:chOff x="4409464" y="3850278"/>
            <a:chExt cx="519694" cy="545755"/>
          </a:xfrm>
        </p:grpSpPr>
        <p:sp>
          <p:nvSpPr>
            <p:cNvPr id="19" name="TextBox 18"/>
            <p:cNvSpPr txBox="1"/>
            <p:nvPr/>
          </p:nvSpPr>
          <p:spPr>
            <a:xfrm>
              <a:off x="4409464" y="4026701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+mn-lt"/>
                </a:rPr>
                <a:t>sim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 flipV="1">
              <a:off x="4459539" y="3850278"/>
              <a:ext cx="43578" cy="28073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645715" y="3535401"/>
            <a:ext cx="519694" cy="562790"/>
            <a:chOff x="4387194" y="3834904"/>
            <a:chExt cx="519694" cy="562790"/>
          </a:xfrm>
        </p:grpSpPr>
        <p:sp>
          <p:nvSpPr>
            <p:cNvPr id="26" name="TextBox 25"/>
            <p:cNvSpPr txBox="1"/>
            <p:nvPr/>
          </p:nvSpPr>
          <p:spPr>
            <a:xfrm>
              <a:off x="4387194" y="4028362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+mn-lt"/>
                </a:rPr>
                <a:t>sim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 flipH="1" flipV="1">
              <a:off x="4462919" y="3834904"/>
              <a:ext cx="43578" cy="28073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8" name="Group 27"/>
          <p:cNvGrpSpPr/>
          <p:nvPr/>
        </p:nvGrpSpPr>
        <p:grpSpPr>
          <a:xfrm>
            <a:off x="7660387" y="3522992"/>
            <a:ext cx="519694" cy="557443"/>
            <a:chOff x="4422424" y="3822495"/>
            <a:chExt cx="519694" cy="557443"/>
          </a:xfrm>
        </p:grpSpPr>
        <p:sp>
          <p:nvSpPr>
            <p:cNvPr id="29" name="TextBox 28"/>
            <p:cNvSpPr txBox="1"/>
            <p:nvPr/>
          </p:nvSpPr>
          <p:spPr>
            <a:xfrm>
              <a:off x="4422424" y="4010606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+mn-lt"/>
                </a:rPr>
                <a:t>sim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flipH="1" flipV="1">
              <a:off x="4506133" y="3822495"/>
              <a:ext cx="43578" cy="28073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D489F8B-E577-4F31-99D7-613564CDF975}"/>
              </a:ext>
            </a:extLst>
          </p:cNvPr>
          <p:cNvSpPr txBox="1"/>
          <p:nvPr/>
        </p:nvSpPr>
        <p:spPr>
          <a:xfrm>
            <a:off x="5730695" y="20269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A08F42-51B8-47B3-867D-B2C7D06DF582}"/>
              </a:ext>
            </a:extLst>
          </p:cNvPr>
          <p:cNvSpPr txBox="1"/>
          <p:nvPr/>
        </p:nvSpPr>
        <p:spPr>
          <a:xfrm>
            <a:off x="6334856" y="20269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1003B1-FA13-4A31-8546-336550F3257A}"/>
              </a:ext>
            </a:extLst>
          </p:cNvPr>
          <p:cNvSpPr txBox="1"/>
          <p:nvPr/>
        </p:nvSpPr>
        <p:spPr>
          <a:xfrm>
            <a:off x="7088915" y="20189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70C1C-AF2C-4378-9012-75CA48AB7D8E}"/>
              </a:ext>
            </a:extLst>
          </p:cNvPr>
          <p:cNvSpPr txBox="1"/>
          <p:nvPr/>
        </p:nvSpPr>
        <p:spPr>
          <a:xfrm>
            <a:off x="7788301" y="20189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39783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248589"/>
            <a:ext cx="8124825" cy="4459634"/>
          </a:xfrm>
        </p:spPr>
        <p:txBody>
          <a:bodyPr/>
          <a:lstStyle/>
          <a:p>
            <a:r>
              <a:rPr lang="en-GB" sz="1800" dirty="0"/>
              <a:t>We can use </a:t>
            </a:r>
            <a:r>
              <a:rPr lang="en-GB" sz="1800" b="1" dirty="0" err="1"/>
              <a:t>ArrayList</a:t>
            </a:r>
            <a:r>
              <a:rPr lang="en-GB" sz="1800" dirty="0"/>
              <a:t> to manage a collection of our Invader class</a:t>
            </a:r>
          </a:p>
          <a:p>
            <a:r>
              <a:rPr lang="en-GB" sz="1800" dirty="0"/>
              <a:t>Add many invader objects to the </a:t>
            </a:r>
            <a:r>
              <a:rPr lang="en-GB" sz="1800" dirty="0" err="1"/>
              <a:t>ArrayList</a:t>
            </a:r>
            <a:endParaRPr lang="en-GB" sz="1800" dirty="0"/>
          </a:p>
          <a:p>
            <a:r>
              <a:rPr lang="en-GB" sz="1800" dirty="0"/>
              <a:t>Iterate through the </a:t>
            </a:r>
            <a:r>
              <a:rPr lang="en-GB" sz="1800" dirty="0" err="1"/>
              <a:t>ArrayList</a:t>
            </a:r>
            <a:r>
              <a:rPr lang="en-GB" sz="1800" dirty="0"/>
              <a:t> to update each in turn (using for each)</a:t>
            </a:r>
          </a:p>
          <a:p>
            <a:r>
              <a:rPr lang="en-GB" sz="1800" dirty="0"/>
              <a:t>Iterate through the list to determine if it’s collided, been shot, left the screen etc – it should be removed from the game</a:t>
            </a:r>
          </a:p>
          <a:p>
            <a:r>
              <a:rPr lang="en-GB" sz="1800" dirty="0"/>
              <a:t>Can’t remove from a collection, inside a loop iterating through the collection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(invader1.IsShot(bullet))</a:t>
            </a:r>
          </a:p>
          <a:p>
            <a:pPr marL="0" indent="0">
              <a:buNone/>
            </a:pPr>
            <a:r>
              <a:rPr lang="en-GB" dirty="0"/>
              <a:t>     {</a:t>
            </a:r>
          </a:p>
          <a:p>
            <a:pPr marL="0" indent="0">
              <a:buNone/>
            </a:pPr>
            <a:r>
              <a:rPr lang="en-GB" dirty="0"/>
              <a:t>       invader1=null;</a:t>
            </a:r>
          </a:p>
          <a:p>
            <a:pPr marL="0" indent="0">
              <a:buNone/>
            </a:pPr>
            <a:r>
              <a:rPr lang="en-GB" dirty="0"/>
              <a:t>       bullet=null;</a:t>
            </a:r>
          </a:p>
          <a:p>
            <a:pPr marL="0" indent="0">
              <a:buNone/>
            </a:pPr>
            <a:r>
              <a:rPr lang="en-GB" dirty="0"/>
              <a:t>     }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3359423"/>
            <a:ext cx="30523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dirty="0">
                <a:latin typeface="+mn-lt"/>
              </a:rPr>
              <a:t>for (</a:t>
            </a:r>
            <a:r>
              <a:rPr lang="en-GB" dirty="0">
                <a:solidFill>
                  <a:srgbClr val="FF33CC"/>
                </a:solidFill>
                <a:latin typeface="+mn-lt"/>
              </a:rPr>
              <a:t>Invader</a:t>
            </a:r>
            <a:r>
              <a:rPr lang="en-GB" dirty="0">
                <a:latin typeface="+mn-lt"/>
              </a:rPr>
              <a:t> 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alien</a:t>
            </a:r>
            <a:r>
              <a:rPr lang="en-GB" dirty="0">
                <a:latin typeface="+mn-lt"/>
              </a:rPr>
              <a:t> : </a:t>
            </a:r>
            <a:r>
              <a:rPr lang="en-GB" dirty="0" err="1">
                <a:latin typeface="+mn-lt"/>
              </a:rPr>
              <a:t>invaderList</a:t>
            </a:r>
            <a:r>
              <a:rPr lang="en-GB" dirty="0">
                <a:latin typeface="+mn-lt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  if (</a:t>
            </a:r>
            <a:r>
              <a:rPr lang="en-GB" dirty="0" err="1">
                <a:solidFill>
                  <a:srgbClr val="0070C0"/>
                </a:solidFill>
                <a:latin typeface="+mn-lt"/>
              </a:rPr>
              <a:t>alien</a:t>
            </a:r>
            <a:r>
              <a:rPr lang="en-GB" dirty="0" err="1">
                <a:latin typeface="+mn-lt"/>
              </a:rPr>
              <a:t>.IsShot</a:t>
            </a:r>
            <a:r>
              <a:rPr lang="en-GB" dirty="0">
                <a:latin typeface="+mn-lt"/>
              </a:rPr>
              <a:t>( bullet ))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   {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     </a:t>
            </a:r>
            <a:r>
              <a:rPr lang="en-GB" dirty="0" err="1">
                <a:solidFill>
                  <a:srgbClr val="FF0000"/>
                </a:solidFill>
                <a:latin typeface="+mn-lt"/>
              </a:rPr>
              <a:t>invaderList.remove</a:t>
            </a:r>
            <a:r>
              <a:rPr lang="en-GB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alien)</a:t>
            </a:r>
            <a:r>
              <a:rPr lang="en-GB" dirty="0">
                <a:latin typeface="+mn-lt"/>
              </a:rPr>
              <a:t>; 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   }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} </a:t>
            </a:r>
            <a:r>
              <a:rPr lang="en-GB" dirty="0">
                <a:solidFill>
                  <a:srgbClr val="00B050"/>
                </a:solidFill>
                <a:latin typeface="+mn-lt"/>
              </a:rPr>
              <a:t>//end for each</a:t>
            </a:r>
          </a:p>
          <a:p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1619672" y="3619542"/>
            <a:ext cx="946002" cy="288032"/>
            <a:chOff x="5940152" y="1939382"/>
            <a:chExt cx="946002" cy="288032"/>
          </a:xfrm>
        </p:grpSpPr>
        <p:sp>
          <p:nvSpPr>
            <p:cNvPr id="6" name="Oval 5"/>
            <p:cNvSpPr/>
            <p:nvPr/>
          </p:nvSpPr>
          <p:spPr bwMode="auto">
            <a:xfrm>
              <a:off x="5940152" y="1939382"/>
              <a:ext cx="946002" cy="288032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6043049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6237836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6432623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6626220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799103" y="3891086"/>
            <a:ext cx="133352" cy="4286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7A3434-5BF7-499B-9B29-2F7A2199333B}"/>
              </a:ext>
            </a:extLst>
          </p:cNvPr>
          <p:cNvSpPr txBox="1"/>
          <p:nvPr/>
        </p:nvSpPr>
        <p:spPr>
          <a:xfrm>
            <a:off x="4797560" y="3284984"/>
            <a:ext cx="3554884" cy="36933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33CC"/>
                </a:solidFill>
                <a:latin typeface="+mn-lt"/>
              </a:rPr>
              <a:t>Invader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+mn-lt"/>
              </a:rPr>
              <a:t>shotInvader</a:t>
            </a:r>
            <a:r>
              <a:rPr lang="en-GB" dirty="0">
                <a:latin typeface="+mn-lt"/>
              </a:rPr>
              <a:t> = null; 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for (</a:t>
            </a:r>
            <a:r>
              <a:rPr lang="en-GB" dirty="0">
                <a:solidFill>
                  <a:srgbClr val="FF33CC"/>
                </a:solidFill>
                <a:latin typeface="+mn-lt"/>
              </a:rPr>
              <a:t>Invader</a:t>
            </a:r>
            <a:r>
              <a:rPr lang="en-GB" dirty="0">
                <a:latin typeface="+mn-lt"/>
              </a:rPr>
              <a:t> 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alien</a:t>
            </a:r>
            <a:r>
              <a:rPr lang="en-GB" dirty="0">
                <a:latin typeface="+mn-lt"/>
              </a:rPr>
              <a:t> : </a:t>
            </a:r>
            <a:r>
              <a:rPr lang="en-GB" dirty="0" err="1">
                <a:latin typeface="+mn-lt"/>
              </a:rPr>
              <a:t>invaderList</a:t>
            </a:r>
            <a:r>
              <a:rPr lang="en-GB" dirty="0">
                <a:latin typeface="+mn-lt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  if (</a:t>
            </a:r>
            <a:r>
              <a:rPr lang="en-GB" dirty="0" err="1">
                <a:solidFill>
                  <a:srgbClr val="0070C0"/>
                </a:solidFill>
                <a:latin typeface="+mn-lt"/>
              </a:rPr>
              <a:t>alien</a:t>
            </a:r>
            <a:r>
              <a:rPr lang="en-GB" dirty="0" err="1">
                <a:latin typeface="+mn-lt"/>
              </a:rPr>
              <a:t>.IsShot</a:t>
            </a:r>
            <a:r>
              <a:rPr lang="en-GB" dirty="0">
                <a:latin typeface="+mn-lt"/>
              </a:rPr>
              <a:t>( bullet ))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   {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     </a:t>
            </a:r>
            <a:r>
              <a:rPr lang="en-GB" dirty="0" err="1">
                <a:solidFill>
                  <a:srgbClr val="FF0000"/>
                </a:solidFill>
                <a:latin typeface="+mn-lt"/>
              </a:rPr>
              <a:t>shotInvader</a:t>
            </a:r>
            <a:r>
              <a:rPr lang="en-GB" dirty="0">
                <a:latin typeface="+mn-lt"/>
              </a:rPr>
              <a:t>=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alien</a:t>
            </a:r>
            <a:r>
              <a:rPr lang="en-GB" dirty="0">
                <a:latin typeface="+mn-lt"/>
              </a:rPr>
              <a:t>; 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   }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} </a:t>
            </a:r>
            <a:r>
              <a:rPr lang="en-GB" dirty="0">
                <a:solidFill>
                  <a:srgbClr val="00B050"/>
                </a:solidFill>
                <a:latin typeface="+mn-lt"/>
              </a:rPr>
              <a:t>//end for each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if ( </a:t>
            </a:r>
            <a:r>
              <a:rPr lang="en-GB" dirty="0" err="1">
                <a:solidFill>
                  <a:srgbClr val="FF0000"/>
                </a:solidFill>
                <a:latin typeface="+mn-lt"/>
              </a:rPr>
              <a:t>shotInvader</a:t>
            </a:r>
            <a:r>
              <a:rPr lang="en-GB" dirty="0">
                <a:latin typeface="+mn-lt"/>
              </a:rPr>
              <a:t>!=null )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   </a:t>
            </a:r>
            <a:r>
              <a:rPr lang="en-GB" dirty="0" err="1">
                <a:latin typeface="+mn-lt"/>
              </a:rPr>
              <a:t>invaderList.</a:t>
            </a:r>
            <a:r>
              <a:rPr lang="en-GB" dirty="0" err="1">
                <a:solidFill>
                  <a:schemeClr val="accent2"/>
                </a:solidFill>
                <a:latin typeface="+mn-lt"/>
              </a:rPr>
              <a:t>remove</a:t>
            </a:r>
            <a:r>
              <a:rPr lang="en-GB" dirty="0">
                <a:latin typeface="+mn-lt"/>
              </a:rPr>
              <a:t>(</a:t>
            </a:r>
            <a:r>
              <a:rPr lang="en-GB" dirty="0" err="1">
                <a:solidFill>
                  <a:srgbClr val="FF0000"/>
                </a:solidFill>
                <a:latin typeface="+mn-lt"/>
              </a:rPr>
              <a:t>shotInvader</a:t>
            </a:r>
            <a:r>
              <a:rPr lang="en-GB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}</a:t>
            </a:r>
          </a:p>
          <a:p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EFD191-8B63-4A0D-9B37-163E062FA628}"/>
              </a:ext>
            </a:extLst>
          </p:cNvPr>
          <p:cNvGrpSpPr/>
          <p:nvPr/>
        </p:nvGrpSpPr>
        <p:grpSpPr>
          <a:xfrm>
            <a:off x="457200" y="3639611"/>
            <a:ext cx="946002" cy="288032"/>
            <a:chOff x="5940152" y="1939382"/>
            <a:chExt cx="946002" cy="28803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D2E2BE-B367-4C03-957F-88A9EAF5EAC8}"/>
                </a:ext>
              </a:extLst>
            </p:cNvPr>
            <p:cNvSpPr/>
            <p:nvPr/>
          </p:nvSpPr>
          <p:spPr bwMode="auto">
            <a:xfrm>
              <a:off x="5940152" y="1939382"/>
              <a:ext cx="946002" cy="288032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" name="Rounded Rectangle 6">
              <a:extLst>
                <a:ext uri="{FF2B5EF4-FFF2-40B4-BE49-F238E27FC236}">
                  <a16:creationId xmlns:a16="http://schemas.microsoft.com/office/drawing/2014/main" id="{B9A651E5-9F72-4F52-8140-658B1D553603}"/>
                </a:ext>
              </a:extLst>
            </p:cNvPr>
            <p:cNvSpPr/>
            <p:nvPr/>
          </p:nvSpPr>
          <p:spPr bwMode="auto">
            <a:xfrm>
              <a:off x="6043049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Rounded Rectangle 7">
              <a:extLst>
                <a:ext uri="{FF2B5EF4-FFF2-40B4-BE49-F238E27FC236}">
                  <a16:creationId xmlns:a16="http://schemas.microsoft.com/office/drawing/2014/main" id="{9134FEFF-BAD5-41FB-888A-E1C8ABF4E8C6}"/>
                </a:ext>
              </a:extLst>
            </p:cNvPr>
            <p:cNvSpPr/>
            <p:nvPr/>
          </p:nvSpPr>
          <p:spPr bwMode="auto">
            <a:xfrm>
              <a:off x="6237836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ounded Rectangle 8">
              <a:extLst>
                <a:ext uri="{FF2B5EF4-FFF2-40B4-BE49-F238E27FC236}">
                  <a16:creationId xmlns:a16="http://schemas.microsoft.com/office/drawing/2014/main" id="{80A94F9D-1091-4098-9355-8B29C2469B8C}"/>
                </a:ext>
              </a:extLst>
            </p:cNvPr>
            <p:cNvSpPr/>
            <p:nvPr/>
          </p:nvSpPr>
          <p:spPr bwMode="auto">
            <a:xfrm>
              <a:off x="6432623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Rounded Rectangle 9">
              <a:extLst>
                <a:ext uri="{FF2B5EF4-FFF2-40B4-BE49-F238E27FC236}">
                  <a16:creationId xmlns:a16="http://schemas.microsoft.com/office/drawing/2014/main" id="{0CB1E668-1F3D-4A62-9AB2-403DD4BE64D8}"/>
                </a:ext>
              </a:extLst>
            </p:cNvPr>
            <p:cNvSpPr/>
            <p:nvPr/>
          </p:nvSpPr>
          <p:spPr bwMode="auto">
            <a:xfrm>
              <a:off x="6626220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4648C7-3908-48E5-95C7-05368AAEEB41}"/>
              </a:ext>
            </a:extLst>
          </p:cNvPr>
          <p:cNvGrpSpPr/>
          <p:nvPr/>
        </p:nvGrpSpPr>
        <p:grpSpPr>
          <a:xfrm>
            <a:off x="2892006" y="3627926"/>
            <a:ext cx="946002" cy="288032"/>
            <a:chOff x="5940152" y="1939382"/>
            <a:chExt cx="946002" cy="28803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EB61EB-D0A8-4BAC-9339-074575ABA4B5}"/>
                </a:ext>
              </a:extLst>
            </p:cNvPr>
            <p:cNvSpPr/>
            <p:nvPr/>
          </p:nvSpPr>
          <p:spPr bwMode="auto">
            <a:xfrm>
              <a:off x="5940152" y="1939382"/>
              <a:ext cx="946002" cy="288032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1" name="Rounded Rectangle 6">
              <a:extLst>
                <a:ext uri="{FF2B5EF4-FFF2-40B4-BE49-F238E27FC236}">
                  <a16:creationId xmlns:a16="http://schemas.microsoft.com/office/drawing/2014/main" id="{EA8D836E-A7D5-45B6-8ED1-2145AD9DF009}"/>
                </a:ext>
              </a:extLst>
            </p:cNvPr>
            <p:cNvSpPr/>
            <p:nvPr/>
          </p:nvSpPr>
          <p:spPr bwMode="auto">
            <a:xfrm>
              <a:off x="6043049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2" name="Rounded Rectangle 7">
              <a:extLst>
                <a:ext uri="{FF2B5EF4-FFF2-40B4-BE49-F238E27FC236}">
                  <a16:creationId xmlns:a16="http://schemas.microsoft.com/office/drawing/2014/main" id="{1CE40A99-E009-4E16-9277-1EB84714E2D3}"/>
                </a:ext>
              </a:extLst>
            </p:cNvPr>
            <p:cNvSpPr/>
            <p:nvPr/>
          </p:nvSpPr>
          <p:spPr bwMode="auto">
            <a:xfrm>
              <a:off x="6237836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3" name="Rounded Rectangle 8">
              <a:extLst>
                <a:ext uri="{FF2B5EF4-FFF2-40B4-BE49-F238E27FC236}">
                  <a16:creationId xmlns:a16="http://schemas.microsoft.com/office/drawing/2014/main" id="{2AA6F691-460B-419D-A89B-773351EE1197}"/>
                </a:ext>
              </a:extLst>
            </p:cNvPr>
            <p:cNvSpPr/>
            <p:nvPr/>
          </p:nvSpPr>
          <p:spPr bwMode="auto">
            <a:xfrm>
              <a:off x="6432623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4" name="Rounded Rectangle 9">
              <a:extLst>
                <a:ext uri="{FF2B5EF4-FFF2-40B4-BE49-F238E27FC236}">
                  <a16:creationId xmlns:a16="http://schemas.microsoft.com/office/drawing/2014/main" id="{96502093-EA34-4CF1-8128-DFC0F2714D71}"/>
                </a:ext>
              </a:extLst>
            </p:cNvPr>
            <p:cNvSpPr/>
            <p:nvPr/>
          </p:nvSpPr>
          <p:spPr bwMode="auto">
            <a:xfrm>
              <a:off x="6626220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8338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GB" dirty="0"/>
              <a:t>Removing from collection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595301" y="1722547"/>
            <a:ext cx="2808312" cy="35333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6876456" y="1722548"/>
            <a:ext cx="0" cy="35333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6228384" y="1722548"/>
            <a:ext cx="0" cy="35333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7596536" y="1722548"/>
            <a:ext cx="0" cy="35333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5814240" y="1899212"/>
            <a:ext cx="173038" cy="4282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6530541" y="1899212"/>
            <a:ext cx="185577" cy="3829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7172343" y="1899212"/>
            <a:ext cx="571832" cy="4055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422448" y="173230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invaderList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485251" y="2316862"/>
            <a:ext cx="49938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X:20</a:t>
            </a:r>
          </a:p>
          <a:p>
            <a:r>
              <a:rPr lang="en-GB" sz="1200" dirty="0"/>
              <a:t>Y:50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403613" y="1718477"/>
            <a:ext cx="0" cy="35333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5595196" y="2780477"/>
            <a:ext cx="649537" cy="582608"/>
            <a:chOff x="4355871" y="3838858"/>
            <a:chExt cx="649537" cy="582608"/>
          </a:xfrm>
        </p:grpSpPr>
        <p:sp>
          <p:nvSpPr>
            <p:cNvPr id="17" name="TextBox 16"/>
            <p:cNvSpPr txBox="1"/>
            <p:nvPr/>
          </p:nvSpPr>
          <p:spPr>
            <a:xfrm>
              <a:off x="4355871" y="4052134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+mn-lt"/>
                </a:rPr>
                <a:t>alien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4440311" y="3838858"/>
              <a:ext cx="43578" cy="28073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579036" y="2797923"/>
            <a:ext cx="649537" cy="632616"/>
            <a:chOff x="4363647" y="3724334"/>
            <a:chExt cx="649537" cy="632616"/>
          </a:xfrm>
        </p:grpSpPr>
        <p:sp>
          <p:nvSpPr>
            <p:cNvPr id="20" name="TextBox 19"/>
            <p:cNvSpPr txBox="1"/>
            <p:nvPr/>
          </p:nvSpPr>
          <p:spPr>
            <a:xfrm>
              <a:off x="4363647" y="3987618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+mn-lt"/>
                </a:rPr>
                <a:t>alien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flipH="1" flipV="1">
              <a:off x="4452041" y="3724334"/>
              <a:ext cx="43578" cy="28073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7629807" y="2832012"/>
            <a:ext cx="649537" cy="585469"/>
            <a:chOff x="4387000" y="3724334"/>
            <a:chExt cx="649537" cy="585469"/>
          </a:xfrm>
        </p:grpSpPr>
        <p:sp>
          <p:nvSpPr>
            <p:cNvPr id="23" name="TextBox 22"/>
            <p:cNvSpPr txBox="1"/>
            <p:nvPr/>
          </p:nvSpPr>
          <p:spPr>
            <a:xfrm>
              <a:off x="4387000" y="3940471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+mn-lt"/>
                </a:rPr>
                <a:t>alien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 flipH="1" flipV="1">
              <a:off x="4452041" y="3724334"/>
              <a:ext cx="43578" cy="28073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5" name="TextBox 24"/>
          <p:cNvSpPr txBox="1"/>
          <p:nvPr/>
        </p:nvSpPr>
        <p:spPr>
          <a:xfrm>
            <a:off x="6430501" y="2282181"/>
            <a:ext cx="49938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X:50</a:t>
            </a:r>
          </a:p>
          <a:p>
            <a:r>
              <a:rPr lang="en-GB" sz="1200" dirty="0"/>
              <a:t>Y:50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94481" y="2333993"/>
            <a:ext cx="49938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X:75</a:t>
            </a:r>
          </a:p>
          <a:p>
            <a:r>
              <a:rPr lang="en-GB" sz="1200" dirty="0"/>
              <a:t>Y:50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90593" y="347705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shotInvader</a:t>
            </a:r>
            <a:endParaRPr lang="en-GB" dirty="0"/>
          </a:p>
        </p:txBody>
      </p:sp>
      <p:cxnSp>
        <p:nvCxnSpPr>
          <p:cNvPr id="58" name="Straight Arrow Connector 57"/>
          <p:cNvCxnSpPr/>
          <p:nvPr/>
        </p:nvCxnSpPr>
        <p:spPr bwMode="auto">
          <a:xfrm flipV="1">
            <a:off x="6244733" y="2832012"/>
            <a:ext cx="283214" cy="64504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Rectangle 58"/>
          <p:cNvSpPr/>
          <p:nvPr/>
        </p:nvSpPr>
        <p:spPr bwMode="auto">
          <a:xfrm>
            <a:off x="5473454" y="4186944"/>
            <a:ext cx="2808312" cy="35333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>
            <a:off x="6754609" y="4186945"/>
            <a:ext cx="0" cy="35333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6106537" y="4186945"/>
            <a:ext cx="0" cy="35333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7474689" y="4186945"/>
            <a:ext cx="0" cy="35333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flipH="1">
            <a:off x="5692393" y="4363609"/>
            <a:ext cx="173038" cy="4282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6408694" y="4363609"/>
            <a:ext cx="185577" cy="3829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4300601" y="419670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invaderList</a:t>
            </a:r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5363404" y="4781259"/>
            <a:ext cx="49938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X:20</a:t>
            </a:r>
          </a:p>
          <a:p>
            <a:r>
              <a:rPr lang="en-GB" sz="1200" dirty="0"/>
              <a:t>Y:50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>
            <a:off x="8281766" y="4182874"/>
            <a:ext cx="0" cy="35333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6308654" y="4746578"/>
            <a:ext cx="49938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X:75</a:t>
            </a:r>
          </a:p>
          <a:p>
            <a:r>
              <a:rPr lang="en-GB" sz="1200" dirty="0"/>
              <a:t>Y:50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653508" y="552687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shotInvader</a:t>
            </a:r>
            <a:endParaRPr lang="en-GB" dirty="0"/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6940687" y="5651792"/>
            <a:ext cx="380855" cy="767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540919" y="2778527"/>
            <a:ext cx="390113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rgbClr val="FF33CC"/>
                </a:solidFill>
                <a:latin typeface="+mn-lt"/>
              </a:rPr>
              <a:t>Invader</a:t>
            </a:r>
            <a:r>
              <a:rPr lang="en-GB" dirty="0">
                <a:latin typeface="+mn-lt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+mn-lt"/>
              </a:rPr>
              <a:t>shotInvader</a:t>
            </a:r>
            <a:r>
              <a:rPr lang="en-GB" dirty="0">
                <a:latin typeface="+mn-lt"/>
              </a:rPr>
              <a:t> = null;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+mn-lt"/>
              </a:rPr>
              <a:t>for (</a:t>
            </a:r>
            <a:r>
              <a:rPr lang="en-GB" dirty="0">
                <a:solidFill>
                  <a:srgbClr val="FF33CC"/>
                </a:solidFill>
                <a:latin typeface="+mn-lt"/>
              </a:rPr>
              <a:t>Invader</a:t>
            </a:r>
            <a:r>
              <a:rPr lang="en-GB" dirty="0">
                <a:latin typeface="+mn-lt"/>
              </a:rPr>
              <a:t> 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alien</a:t>
            </a:r>
            <a:r>
              <a:rPr lang="en-GB" dirty="0">
                <a:latin typeface="+mn-lt"/>
              </a:rPr>
              <a:t> : </a:t>
            </a:r>
            <a:r>
              <a:rPr lang="en-GB" dirty="0" err="1">
                <a:latin typeface="+mn-lt"/>
              </a:rPr>
              <a:t>invaderList</a:t>
            </a:r>
            <a:r>
              <a:rPr lang="en-GB" dirty="0">
                <a:latin typeface="+mn-lt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+mn-lt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+mn-lt"/>
              </a:rPr>
              <a:t>    if (</a:t>
            </a:r>
            <a:r>
              <a:rPr lang="en-GB" dirty="0" err="1">
                <a:solidFill>
                  <a:srgbClr val="0070C0"/>
                </a:solidFill>
                <a:latin typeface="+mn-lt"/>
              </a:rPr>
              <a:t>alien</a:t>
            </a:r>
            <a:r>
              <a:rPr lang="en-GB" dirty="0" err="1">
                <a:latin typeface="+mn-lt"/>
              </a:rPr>
              <a:t>.IsShot</a:t>
            </a:r>
            <a:r>
              <a:rPr lang="en-GB" dirty="0">
                <a:latin typeface="+mn-lt"/>
              </a:rPr>
              <a:t>( bullet ))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+mn-lt"/>
              </a:rPr>
              <a:t>     {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+mn-lt"/>
              </a:rPr>
              <a:t>       </a:t>
            </a:r>
            <a:r>
              <a:rPr lang="en-GB" dirty="0" err="1">
                <a:solidFill>
                  <a:srgbClr val="FF0000"/>
                </a:solidFill>
                <a:latin typeface="+mn-lt"/>
              </a:rPr>
              <a:t>shotInvader</a:t>
            </a:r>
            <a:r>
              <a:rPr lang="en-GB" dirty="0">
                <a:latin typeface="+mn-lt"/>
              </a:rPr>
              <a:t>=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alien</a:t>
            </a:r>
            <a:r>
              <a:rPr lang="en-GB" dirty="0">
                <a:latin typeface="+mn-lt"/>
              </a:rPr>
              <a:t>;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+mn-lt"/>
              </a:rPr>
              <a:t>     }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+mn-lt"/>
              </a:rPr>
              <a:t>} </a:t>
            </a:r>
            <a:r>
              <a:rPr lang="en-GB" dirty="0">
                <a:solidFill>
                  <a:srgbClr val="00B050"/>
                </a:solidFill>
                <a:latin typeface="+mn-lt"/>
              </a:rPr>
              <a:t>//end for each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+mn-lt"/>
              </a:rPr>
              <a:t>if ( </a:t>
            </a:r>
            <a:r>
              <a:rPr lang="en-GB" dirty="0" err="1">
                <a:solidFill>
                  <a:srgbClr val="FF0000"/>
                </a:solidFill>
                <a:latin typeface="+mn-lt"/>
              </a:rPr>
              <a:t>shotInvader</a:t>
            </a:r>
            <a:r>
              <a:rPr lang="en-GB" dirty="0">
                <a:latin typeface="+mn-lt"/>
              </a:rPr>
              <a:t>!=null 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+mn-lt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+mn-lt"/>
              </a:rPr>
              <a:t>     </a:t>
            </a:r>
            <a:r>
              <a:rPr lang="en-GB" dirty="0" err="1">
                <a:latin typeface="+mn-lt"/>
              </a:rPr>
              <a:t>invaderList.</a:t>
            </a:r>
            <a:r>
              <a:rPr lang="en-GB" b="1" dirty="0" err="1">
                <a:latin typeface="+mn-lt"/>
              </a:rPr>
              <a:t>remove</a:t>
            </a:r>
            <a:r>
              <a:rPr lang="en-GB" dirty="0">
                <a:latin typeface="+mn-lt"/>
              </a:rPr>
              <a:t>(</a:t>
            </a:r>
            <a:r>
              <a:rPr lang="en-GB" dirty="0" err="1">
                <a:solidFill>
                  <a:srgbClr val="FF0000"/>
                </a:solidFill>
                <a:latin typeface="+mn-lt"/>
              </a:rPr>
              <a:t>shotInvader</a:t>
            </a:r>
            <a:r>
              <a:rPr lang="en-GB" dirty="0">
                <a:latin typeface="+mn-lt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+mn-lt"/>
              </a:rPr>
              <a:t>}</a:t>
            </a:r>
          </a:p>
          <a:p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B215D6-0FD1-48B0-9C29-9037D3A479F4}"/>
              </a:ext>
            </a:extLst>
          </p:cNvPr>
          <p:cNvSpPr txBox="1"/>
          <p:nvPr/>
        </p:nvSpPr>
        <p:spPr>
          <a:xfrm>
            <a:off x="2017849" y="1718477"/>
            <a:ext cx="68194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X:52</a:t>
            </a:r>
          </a:p>
          <a:p>
            <a:r>
              <a:rPr lang="en-GB" sz="1200" dirty="0"/>
              <a:t>Y:53</a:t>
            </a:r>
          </a:p>
          <a:p>
            <a:r>
              <a:rPr lang="en-GB" sz="1200" dirty="0" err="1"/>
              <a:t>dY</a:t>
            </a:r>
            <a:r>
              <a:rPr lang="en-GB" sz="1200" dirty="0"/>
              <a:t>: -2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52C697-A90B-4C53-A76F-80332646758D}"/>
              </a:ext>
            </a:extLst>
          </p:cNvPr>
          <p:cNvSpPr txBox="1"/>
          <p:nvPr/>
        </p:nvSpPr>
        <p:spPr>
          <a:xfrm>
            <a:off x="1288959" y="1573093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+mn-lt"/>
              </a:rPr>
              <a:t>bullet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4BE2EB-4D93-48D9-A5F3-486BC3825A01}"/>
              </a:ext>
            </a:extLst>
          </p:cNvPr>
          <p:cNvCxnSpPr>
            <a:endCxn id="39" idx="1"/>
          </p:cNvCxnSpPr>
          <p:nvPr/>
        </p:nvCxnSpPr>
        <p:spPr bwMode="auto">
          <a:xfrm>
            <a:off x="1857511" y="1899212"/>
            <a:ext cx="160338" cy="1424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FC7558-B649-4460-ABED-DDEFE9AC54F3}"/>
              </a:ext>
            </a:extLst>
          </p:cNvPr>
          <p:cNvGrpSpPr/>
          <p:nvPr/>
        </p:nvGrpSpPr>
        <p:grpSpPr>
          <a:xfrm>
            <a:off x="5761843" y="1305199"/>
            <a:ext cx="2357688" cy="377269"/>
            <a:chOff x="5730695" y="2018977"/>
            <a:chExt cx="2357688" cy="37726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45CBF3F-E834-4E72-B008-F7D5F3840B78}"/>
                </a:ext>
              </a:extLst>
            </p:cNvPr>
            <p:cNvSpPr txBox="1"/>
            <p:nvPr/>
          </p:nvSpPr>
          <p:spPr>
            <a:xfrm>
              <a:off x="5730695" y="20269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B69E38-EF69-44C7-A70C-D13A89CD247D}"/>
                </a:ext>
              </a:extLst>
            </p:cNvPr>
            <p:cNvSpPr txBox="1"/>
            <p:nvPr/>
          </p:nvSpPr>
          <p:spPr>
            <a:xfrm>
              <a:off x="6334856" y="20269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A4C5B26-98B9-43FE-A333-B81CD8F24A96}"/>
                </a:ext>
              </a:extLst>
            </p:cNvPr>
            <p:cNvSpPr txBox="1"/>
            <p:nvPr/>
          </p:nvSpPr>
          <p:spPr>
            <a:xfrm>
              <a:off x="7088915" y="201897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152ED05-5A48-4102-874D-07AEA3196999}"/>
                </a:ext>
              </a:extLst>
            </p:cNvPr>
            <p:cNvSpPr txBox="1"/>
            <p:nvPr/>
          </p:nvSpPr>
          <p:spPr>
            <a:xfrm>
              <a:off x="7788301" y="201897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F807F6D-1CD9-4707-9A6C-736EA8FA6E88}"/>
              </a:ext>
            </a:extLst>
          </p:cNvPr>
          <p:cNvGrpSpPr/>
          <p:nvPr/>
        </p:nvGrpSpPr>
        <p:grpSpPr>
          <a:xfrm>
            <a:off x="5575765" y="3831216"/>
            <a:ext cx="2357688" cy="377269"/>
            <a:chOff x="5730695" y="2018977"/>
            <a:chExt cx="2357688" cy="37726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9BE59E6-E99E-4BAB-80F6-37387711A17C}"/>
                </a:ext>
              </a:extLst>
            </p:cNvPr>
            <p:cNvSpPr txBox="1"/>
            <p:nvPr/>
          </p:nvSpPr>
          <p:spPr>
            <a:xfrm>
              <a:off x="5730695" y="20269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86263F3-3596-494C-93BA-F5826418F556}"/>
                </a:ext>
              </a:extLst>
            </p:cNvPr>
            <p:cNvSpPr txBox="1"/>
            <p:nvPr/>
          </p:nvSpPr>
          <p:spPr>
            <a:xfrm>
              <a:off x="6334856" y="20269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9AD0BB-BCCC-4036-AE25-60CA96BA4E99}"/>
                </a:ext>
              </a:extLst>
            </p:cNvPr>
            <p:cNvSpPr txBox="1"/>
            <p:nvPr/>
          </p:nvSpPr>
          <p:spPr>
            <a:xfrm>
              <a:off x="7088915" y="201897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34C3FE8-F518-4018-B0D6-2BC96DDEA8C1}"/>
                </a:ext>
              </a:extLst>
            </p:cNvPr>
            <p:cNvSpPr txBox="1"/>
            <p:nvPr/>
          </p:nvSpPr>
          <p:spPr>
            <a:xfrm>
              <a:off x="7788301" y="201897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54491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9" grpId="0" animBg="1"/>
      <p:bldP spid="66" grpId="0"/>
      <p:bldP spid="67" grpId="0" animBg="1"/>
      <p:bldP spid="78" grpId="0" animBg="1"/>
      <p:bldP spid="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: remove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417638"/>
            <a:ext cx="8124825" cy="4459634"/>
          </a:xfrm>
        </p:spPr>
        <p:txBody>
          <a:bodyPr/>
          <a:lstStyle/>
          <a:p>
            <a:r>
              <a:rPr lang="en-GB" sz="1800" dirty="0"/>
              <a:t>Using a standard for loop, remove inside loop is allowed</a:t>
            </a:r>
          </a:p>
          <a:p>
            <a:r>
              <a:rPr lang="en-GB" sz="1800" dirty="0" err="1"/>
              <a:t>invaderList.size</a:t>
            </a:r>
            <a:r>
              <a:rPr lang="en-GB" sz="1800" dirty="0"/>
              <a:t> is called every time round the loop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167042"/>
            <a:ext cx="355488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dirty="0">
                <a:latin typeface="+mn-lt"/>
              </a:rPr>
              <a:t>for (</a:t>
            </a:r>
            <a:r>
              <a:rPr lang="en-GB" dirty="0">
                <a:solidFill>
                  <a:srgbClr val="FF33CC"/>
                </a:solidFill>
                <a:latin typeface="+mn-lt"/>
              </a:rPr>
              <a:t>Invader</a:t>
            </a:r>
            <a:r>
              <a:rPr lang="en-GB" dirty="0">
                <a:latin typeface="+mn-lt"/>
              </a:rPr>
              <a:t> 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alien</a:t>
            </a:r>
            <a:r>
              <a:rPr lang="en-GB" dirty="0">
                <a:latin typeface="+mn-lt"/>
              </a:rPr>
              <a:t> : </a:t>
            </a:r>
            <a:r>
              <a:rPr lang="en-GB" dirty="0" err="1">
                <a:latin typeface="+mn-lt"/>
              </a:rPr>
              <a:t>invaderList</a:t>
            </a:r>
            <a:r>
              <a:rPr lang="en-GB" dirty="0">
                <a:latin typeface="+mn-lt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  if (</a:t>
            </a:r>
            <a:r>
              <a:rPr lang="en-GB" dirty="0" err="1">
                <a:solidFill>
                  <a:srgbClr val="0070C0"/>
                </a:solidFill>
                <a:latin typeface="+mn-lt"/>
              </a:rPr>
              <a:t>alien</a:t>
            </a:r>
            <a:r>
              <a:rPr lang="en-GB" dirty="0" err="1">
                <a:latin typeface="+mn-lt"/>
              </a:rPr>
              <a:t>.IsShot</a:t>
            </a:r>
            <a:r>
              <a:rPr lang="en-GB" dirty="0">
                <a:latin typeface="+mn-lt"/>
              </a:rPr>
              <a:t>( bullet ))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   {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     </a:t>
            </a:r>
            <a:r>
              <a:rPr lang="en-GB" dirty="0" err="1">
                <a:solidFill>
                  <a:srgbClr val="FF0000"/>
                </a:solidFill>
                <a:latin typeface="+mn-lt"/>
              </a:rPr>
              <a:t>shotInvader</a:t>
            </a:r>
            <a:r>
              <a:rPr lang="en-GB" dirty="0">
                <a:latin typeface="+mn-lt"/>
              </a:rPr>
              <a:t>=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alien</a:t>
            </a:r>
            <a:r>
              <a:rPr lang="en-GB" dirty="0">
                <a:latin typeface="+mn-lt"/>
              </a:rPr>
              <a:t>; 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   }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} </a:t>
            </a:r>
            <a:r>
              <a:rPr lang="en-GB" dirty="0">
                <a:solidFill>
                  <a:srgbClr val="00B050"/>
                </a:solidFill>
                <a:latin typeface="+mn-lt"/>
              </a:rPr>
              <a:t>//end for each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if ( </a:t>
            </a:r>
            <a:r>
              <a:rPr lang="en-GB" dirty="0" err="1">
                <a:solidFill>
                  <a:srgbClr val="FF0000"/>
                </a:solidFill>
                <a:latin typeface="+mn-lt"/>
              </a:rPr>
              <a:t>shotInvader</a:t>
            </a:r>
            <a:r>
              <a:rPr lang="en-GB" dirty="0">
                <a:latin typeface="+mn-lt"/>
              </a:rPr>
              <a:t>!=null )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   </a:t>
            </a:r>
            <a:r>
              <a:rPr lang="en-GB" dirty="0" err="1">
                <a:latin typeface="+mn-lt"/>
              </a:rPr>
              <a:t>invaderList.</a:t>
            </a:r>
            <a:r>
              <a:rPr lang="en-GB" dirty="0" err="1">
                <a:solidFill>
                  <a:schemeClr val="accent2"/>
                </a:solidFill>
                <a:latin typeface="+mn-lt"/>
              </a:rPr>
              <a:t>remove</a:t>
            </a:r>
            <a:r>
              <a:rPr lang="en-GB" dirty="0">
                <a:latin typeface="+mn-lt"/>
              </a:rPr>
              <a:t>(</a:t>
            </a:r>
            <a:r>
              <a:rPr lang="en-GB" dirty="0" err="1">
                <a:solidFill>
                  <a:srgbClr val="FF0000"/>
                </a:solidFill>
                <a:latin typeface="+mn-lt"/>
              </a:rPr>
              <a:t>shotInvader</a:t>
            </a:r>
            <a:r>
              <a:rPr lang="en-GB" dirty="0">
                <a:latin typeface="+mn-lt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}</a:t>
            </a:r>
          </a:p>
          <a:p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1409155" y="2272606"/>
            <a:ext cx="946002" cy="288032"/>
            <a:chOff x="5940152" y="1939382"/>
            <a:chExt cx="946002" cy="288032"/>
          </a:xfrm>
        </p:grpSpPr>
        <p:sp>
          <p:nvSpPr>
            <p:cNvPr id="6" name="Oval 5"/>
            <p:cNvSpPr/>
            <p:nvPr/>
          </p:nvSpPr>
          <p:spPr bwMode="auto">
            <a:xfrm>
              <a:off x="5940152" y="1939382"/>
              <a:ext cx="946002" cy="288032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6043049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6237836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6432623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6626220" y="2021647"/>
              <a:ext cx="149553" cy="73436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594929" y="2510572"/>
            <a:ext cx="133352" cy="4286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F628B-F476-4E21-B8F6-5A716944CE85}"/>
              </a:ext>
            </a:extLst>
          </p:cNvPr>
          <p:cNvSpPr txBox="1"/>
          <p:nvPr/>
        </p:nvSpPr>
        <p:spPr>
          <a:xfrm>
            <a:off x="4932040" y="2996952"/>
            <a:ext cx="37421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GB" dirty="0">
                <a:latin typeface="+mn-lt"/>
              </a:rPr>
              <a:t>for (</a:t>
            </a:r>
            <a:r>
              <a:rPr lang="en-GB" dirty="0">
                <a:solidFill>
                  <a:srgbClr val="00B0F0"/>
                </a:solidFill>
                <a:latin typeface="+mn-lt"/>
              </a:rPr>
              <a:t>int i=0</a:t>
            </a:r>
            <a:r>
              <a:rPr lang="en-GB" dirty="0">
                <a:solidFill>
                  <a:srgbClr val="FF33CC"/>
                </a:solidFill>
                <a:latin typeface="+mn-lt"/>
              </a:rPr>
              <a:t>;i&lt;</a:t>
            </a:r>
            <a:r>
              <a:rPr lang="en-GB" dirty="0" err="1">
                <a:solidFill>
                  <a:schemeClr val="accent2"/>
                </a:solidFill>
                <a:latin typeface="+mn-lt"/>
              </a:rPr>
              <a:t>invaderList</a:t>
            </a:r>
            <a:r>
              <a:rPr lang="en-GB" dirty="0" err="1">
                <a:solidFill>
                  <a:srgbClr val="FF33CC"/>
                </a:solidFill>
                <a:latin typeface="+mn-lt"/>
              </a:rPr>
              <a:t>.size</a:t>
            </a:r>
            <a:r>
              <a:rPr lang="en-GB" dirty="0">
                <a:solidFill>
                  <a:srgbClr val="FF33CC"/>
                </a:solidFill>
                <a:latin typeface="+mn-lt"/>
              </a:rPr>
              <a:t>(); </a:t>
            </a:r>
            <a:r>
              <a:rPr lang="en-GB" dirty="0">
                <a:solidFill>
                  <a:srgbClr val="00B0F0"/>
                </a:solidFill>
                <a:latin typeface="+mn-lt"/>
              </a:rPr>
              <a:t>i++</a:t>
            </a:r>
            <a:r>
              <a:rPr lang="en-GB" dirty="0">
                <a:latin typeface="+mn-lt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  if (</a:t>
            </a:r>
            <a:r>
              <a:rPr lang="en-GB" dirty="0" err="1">
                <a:solidFill>
                  <a:schemeClr val="accent2"/>
                </a:solidFill>
              </a:rPr>
              <a:t>invaderList.get</a:t>
            </a:r>
            <a:r>
              <a:rPr lang="en-GB" dirty="0">
                <a:solidFill>
                  <a:schemeClr val="accent2"/>
                </a:solidFill>
              </a:rPr>
              <a:t>(</a:t>
            </a:r>
            <a:r>
              <a:rPr lang="en-GB" dirty="0">
                <a:solidFill>
                  <a:srgbClr val="00B0F0"/>
                </a:solidFill>
              </a:rPr>
              <a:t>i</a:t>
            </a:r>
            <a:r>
              <a:rPr lang="en-GB" dirty="0">
                <a:solidFill>
                  <a:schemeClr val="accent2"/>
                </a:solidFill>
              </a:rPr>
              <a:t>)</a:t>
            </a:r>
            <a:r>
              <a:rPr lang="en-GB" dirty="0">
                <a:latin typeface="+mn-lt"/>
              </a:rPr>
              <a:t>.</a:t>
            </a:r>
            <a:r>
              <a:rPr lang="en-GB" dirty="0" err="1">
                <a:latin typeface="+mn-lt"/>
              </a:rPr>
              <a:t>IsShot</a:t>
            </a:r>
            <a:r>
              <a:rPr lang="en-GB" dirty="0">
                <a:latin typeface="+mn-lt"/>
              </a:rPr>
              <a:t>( bullet ))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   {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     </a:t>
            </a:r>
            <a:r>
              <a:rPr lang="en-GB" dirty="0" err="1">
                <a:solidFill>
                  <a:schemeClr val="accent2"/>
                </a:solidFill>
                <a:latin typeface="+mn-lt"/>
              </a:rPr>
              <a:t>invaderList.</a:t>
            </a:r>
            <a:r>
              <a:rPr lang="en-GB" b="1" dirty="0" err="1">
                <a:solidFill>
                  <a:srgbClr val="FF0000"/>
                </a:solidFill>
                <a:latin typeface="+mn-lt"/>
              </a:rPr>
              <a:t>remove</a:t>
            </a:r>
            <a:r>
              <a:rPr lang="en-GB" dirty="0">
                <a:solidFill>
                  <a:srgbClr val="FF0000"/>
                </a:solidFill>
                <a:latin typeface="+mn-lt"/>
              </a:rPr>
              <a:t>(i)</a:t>
            </a:r>
            <a:r>
              <a:rPr lang="en-GB" dirty="0">
                <a:latin typeface="+mn-lt"/>
              </a:rPr>
              <a:t>; 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     }</a:t>
            </a:r>
          </a:p>
          <a:p>
            <a:pPr marL="0" indent="0">
              <a:buNone/>
            </a:pPr>
            <a:r>
              <a:rPr lang="en-GB" dirty="0">
                <a:latin typeface="+mn-lt"/>
              </a:rPr>
              <a:t>}</a:t>
            </a:r>
            <a:endParaRPr lang="en-GB" dirty="0">
              <a:solidFill>
                <a:srgbClr val="00B050"/>
              </a:solidFill>
              <a:latin typeface="+mn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4366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ArrayList</a:t>
            </a:r>
            <a:r>
              <a:rPr lang="en-GB" dirty="0"/>
              <a:t> of objects : collection</a:t>
            </a:r>
          </a:p>
          <a:p>
            <a:endParaRPr lang="en-GB" dirty="0"/>
          </a:p>
          <a:p>
            <a:r>
              <a:rPr lang="en-GB" dirty="0"/>
              <a:t>Enhanced for loop  - </a:t>
            </a:r>
            <a:r>
              <a:rPr lang="en-GB" dirty="0" err="1"/>
              <a:t>foreach</a:t>
            </a:r>
            <a:r>
              <a:rPr lang="en-GB" dirty="0"/>
              <a:t>,  visit each object in collection</a:t>
            </a:r>
          </a:p>
          <a:p>
            <a:endParaRPr lang="en-GB" dirty="0"/>
          </a:p>
          <a:p>
            <a:r>
              <a:rPr lang="en-GB" dirty="0" err="1"/>
              <a:t>arrayList</a:t>
            </a:r>
            <a:r>
              <a:rPr lang="en-GB" dirty="0"/>
              <a:t> methods : add(item), remove(item) </a:t>
            </a:r>
            <a:r>
              <a:rPr lang="en-GB" dirty="0" err="1"/>
              <a:t>etc</a:t>
            </a:r>
            <a:endParaRPr lang="en-GB" dirty="0"/>
          </a:p>
          <a:p>
            <a:endParaRPr lang="en-GB" dirty="0"/>
          </a:p>
          <a:p>
            <a:r>
              <a:rPr lang="en-GB" dirty="0"/>
              <a:t>Finding and removing an element - flag</a:t>
            </a:r>
          </a:p>
        </p:txBody>
      </p:sp>
    </p:spTree>
    <p:extLst>
      <p:ext uri="{BB962C8B-B14F-4D97-AF65-F5344CB8AC3E}">
        <p14:creationId xmlns:p14="http://schemas.microsoft.com/office/powerpoint/2010/main" val="30787826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576A-F6BB-4353-836D-973AE198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57" y="205990"/>
            <a:ext cx="8229600" cy="1143000"/>
          </a:xfrm>
        </p:spPr>
        <p:txBody>
          <a:bodyPr/>
          <a:lstStyle/>
          <a:p>
            <a:r>
              <a:rPr lang="en-GB" dirty="0"/>
              <a:t>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405DD-9B63-4E95-9178-85A950207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058" y="777490"/>
            <a:ext cx="4370065" cy="460851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class </a:t>
            </a:r>
            <a:r>
              <a:rPr lang="en-GB" sz="1200" dirty="0">
                <a:solidFill>
                  <a:srgbClr val="FF0000"/>
                </a:solidFill>
              </a:rPr>
              <a:t>Invader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float </a:t>
            </a:r>
            <a:r>
              <a:rPr lang="en-GB" sz="1200" dirty="0">
                <a:solidFill>
                  <a:schemeClr val="accent2"/>
                </a:solidFill>
              </a:rPr>
              <a:t>x, y</a:t>
            </a:r>
            <a:r>
              <a:rPr lang="en-GB" sz="1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float </a:t>
            </a:r>
            <a:r>
              <a:rPr lang="en-GB" sz="1200" dirty="0" err="1">
                <a:solidFill>
                  <a:schemeClr val="accent2"/>
                </a:solidFill>
              </a:rPr>
              <a:t>speedX</a:t>
            </a:r>
            <a:r>
              <a:rPr lang="en-GB" sz="1200" dirty="0"/>
              <a:t>=5.0;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</a:t>
            </a:r>
            <a:r>
              <a:rPr lang="en-GB" sz="1200" dirty="0">
                <a:solidFill>
                  <a:srgbClr val="FF0000"/>
                </a:solidFill>
              </a:rPr>
              <a:t>Invader</a:t>
            </a:r>
            <a:r>
              <a:rPr lang="en-GB" sz="1200" dirty="0"/>
              <a:t>(float </a:t>
            </a:r>
            <a:r>
              <a:rPr lang="en-GB" sz="1200" dirty="0" err="1"/>
              <a:t>x,float</a:t>
            </a:r>
            <a:r>
              <a:rPr lang="en-GB" sz="1200" dirty="0"/>
              <a:t> y) </a:t>
            </a:r>
            <a:r>
              <a:rPr lang="en-GB" sz="1200" dirty="0">
                <a:solidFill>
                  <a:srgbClr val="00B050"/>
                </a:solidFill>
              </a:rPr>
              <a:t>//constructor 2 </a:t>
            </a:r>
            <a:r>
              <a:rPr lang="en-GB" sz="1200" dirty="0" err="1">
                <a:solidFill>
                  <a:srgbClr val="00B050"/>
                </a:solidFill>
              </a:rPr>
              <a:t>args</a:t>
            </a:r>
            <a:endParaRPr lang="en-GB" sz="1200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   </a:t>
            </a:r>
            <a:r>
              <a:rPr lang="en-GB" sz="1200" dirty="0" err="1"/>
              <a:t>this.</a:t>
            </a:r>
            <a:r>
              <a:rPr lang="en-GB" sz="1200" dirty="0" err="1">
                <a:solidFill>
                  <a:schemeClr val="accent2"/>
                </a:solidFill>
              </a:rPr>
              <a:t>x</a:t>
            </a:r>
            <a:r>
              <a:rPr lang="en-GB" sz="1200" dirty="0"/>
              <a:t>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   </a:t>
            </a:r>
            <a:r>
              <a:rPr lang="en-GB" sz="1200" dirty="0" err="1"/>
              <a:t>this.</a:t>
            </a:r>
            <a:r>
              <a:rPr lang="en-GB" sz="1200" dirty="0" err="1">
                <a:solidFill>
                  <a:schemeClr val="accent2"/>
                </a:solidFill>
              </a:rPr>
              <a:t>y</a:t>
            </a:r>
            <a:r>
              <a:rPr lang="en-GB" sz="1200" dirty="0"/>
              <a:t>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FF0000"/>
                </a:solidFill>
              </a:rPr>
              <a:t>  Invader</a:t>
            </a:r>
            <a:r>
              <a:rPr lang="en-GB" sz="1200" dirty="0"/>
              <a:t>(float </a:t>
            </a:r>
            <a:r>
              <a:rPr lang="en-GB" sz="1200" dirty="0" err="1"/>
              <a:t>x,float</a:t>
            </a:r>
            <a:r>
              <a:rPr lang="en-GB" sz="1200" dirty="0"/>
              <a:t> y, float speed) </a:t>
            </a:r>
            <a:r>
              <a:rPr lang="en-GB" sz="1200" dirty="0">
                <a:solidFill>
                  <a:srgbClr val="00B050"/>
                </a:solidFill>
              </a:rPr>
              <a:t>//constructor 3 </a:t>
            </a:r>
            <a:r>
              <a:rPr lang="en-GB" sz="1200" dirty="0" err="1">
                <a:solidFill>
                  <a:srgbClr val="00B050"/>
                </a:solidFill>
              </a:rPr>
              <a:t>args</a:t>
            </a:r>
            <a:endParaRPr lang="en-GB" sz="1200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   </a:t>
            </a:r>
            <a:r>
              <a:rPr lang="en-GB" sz="1200" dirty="0" err="1"/>
              <a:t>this.</a:t>
            </a:r>
            <a:r>
              <a:rPr lang="en-GB" sz="1200" dirty="0" err="1">
                <a:solidFill>
                  <a:schemeClr val="accent2"/>
                </a:solidFill>
              </a:rPr>
              <a:t>x</a:t>
            </a:r>
            <a:r>
              <a:rPr lang="en-GB" sz="1200" dirty="0"/>
              <a:t>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   </a:t>
            </a:r>
            <a:r>
              <a:rPr lang="en-GB" sz="1200" dirty="0" err="1"/>
              <a:t>this.</a:t>
            </a:r>
            <a:r>
              <a:rPr lang="en-GB" sz="1200" dirty="0" err="1">
                <a:solidFill>
                  <a:schemeClr val="accent2"/>
                </a:solidFill>
              </a:rPr>
              <a:t>y</a:t>
            </a:r>
            <a:r>
              <a:rPr lang="en-GB" sz="1200" dirty="0"/>
              <a:t>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   </a:t>
            </a:r>
            <a:r>
              <a:rPr lang="en-GB" sz="1200" dirty="0" err="1"/>
              <a:t>this.speedX</a:t>
            </a:r>
            <a:r>
              <a:rPr lang="en-GB" sz="1200" dirty="0"/>
              <a:t> = speed;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>
                <a:solidFill>
                  <a:srgbClr val="FF0000"/>
                </a:solidFill>
              </a:rPr>
              <a:t>Invader</a:t>
            </a:r>
            <a:r>
              <a:rPr lang="en-GB" sz="1200" dirty="0"/>
              <a:t> invader1;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void </a:t>
            </a:r>
            <a:r>
              <a:rPr lang="en-GB" sz="1200" dirty="0">
                <a:solidFill>
                  <a:srgbClr val="0070C0"/>
                </a:solidFill>
              </a:rPr>
              <a:t>setup</a:t>
            </a:r>
            <a:r>
              <a:rPr lang="en-GB" sz="1200" dirty="0"/>
              <a:t>()  </a:t>
            </a:r>
            <a:r>
              <a:rPr lang="en-GB" sz="1200" dirty="0">
                <a:solidFill>
                  <a:srgbClr val="00B050"/>
                </a:solidFill>
              </a:rPr>
              <a:t>//event : program starts 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invader1=new </a:t>
            </a:r>
            <a:r>
              <a:rPr lang="en-GB" sz="1200" dirty="0">
                <a:solidFill>
                  <a:srgbClr val="FF0000"/>
                </a:solidFill>
              </a:rPr>
              <a:t>Invade</a:t>
            </a:r>
            <a:r>
              <a:rPr lang="en-GB" sz="1200" dirty="0"/>
              <a:t>r(50,30);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void </a:t>
            </a:r>
            <a:r>
              <a:rPr lang="en-GB" sz="1200" dirty="0">
                <a:solidFill>
                  <a:srgbClr val="0070C0"/>
                </a:solidFill>
              </a:rPr>
              <a:t>draw</a:t>
            </a:r>
            <a:r>
              <a:rPr lang="en-GB" sz="1200" dirty="0"/>
              <a:t>() </a:t>
            </a:r>
            <a:r>
              <a:rPr lang="en-GB" sz="1200" dirty="0">
                <a:solidFill>
                  <a:srgbClr val="00B050"/>
                </a:solidFill>
              </a:rPr>
              <a:t>//event : code repeated 60 x sec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….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   invader1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200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9675D-7958-4483-9C03-AD26E8A21772}"/>
              </a:ext>
            </a:extLst>
          </p:cNvPr>
          <p:cNvSpPr txBox="1"/>
          <p:nvPr/>
        </p:nvSpPr>
        <p:spPr>
          <a:xfrm>
            <a:off x="6536138" y="321156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null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A159C4-8CEC-43E0-AF55-735B3F4228DB}"/>
              </a:ext>
            </a:extLst>
          </p:cNvPr>
          <p:cNvSpPr txBox="1"/>
          <p:nvPr/>
        </p:nvSpPr>
        <p:spPr>
          <a:xfrm>
            <a:off x="7391394" y="3207215"/>
            <a:ext cx="90301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n-lt"/>
              </a:rPr>
              <a:t>invader1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9CD846-3EF6-4C58-ADF8-2501C504D30D}"/>
              </a:ext>
            </a:extLst>
          </p:cNvPr>
          <p:cNvCxnSpPr/>
          <p:nvPr/>
        </p:nvCxnSpPr>
        <p:spPr bwMode="auto">
          <a:xfrm flipH="1">
            <a:off x="7115463" y="3383107"/>
            <a:ext cx="26673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65EAB2-64D6-4151-8BD4-C4E608FC5D7D}"/>
              </a:ext>
            </a:extLst>
          </p:cNvPr>
          <p:cNvGrpSpPr/>
          <p:nvPr/>
        </p:nvGrpSpPr>
        <p:grpSpPr>
          <a:xfrm>
            <a:off x="5544178" y="2663027"/>
            <a:ext cx="1535699" cy="1440160"/>
            <a:chOff x="5426707" y="2708920"/>
            <a:chExt cx="1535699" cy="14401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AA50D9F-873D-4F3F-A53D-83B1D704C7AC}"/>
                </a:ext>
              </a:extLst>
            </p:cNvPr>
            <p:cNvSpPr/>
            <p:nvPr/>
          </p:nvSpPr>
          <p:spPr bwMode="auto">
            <a:xfrm>
              <a:off x="5450238" y="2708920"/>
              <a:ext cx="1512168" cy="144016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95FF123-7E2B-426F-B3B2-BF89A945632B}"/>
                </a:ext>
              </a:extLst>
            </p:cNvPr>
            <p:cNvSpPr txBox="1"/>
            <p:nvPr/>
          </p:nvSpPr>
          <p:spPr>
            <a:xfrm>
              <a:off x="5469601" y="2806816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>
                  <a:latin typeface="Calibri" panose="020F0502020204030204" pitchFamily="34" charset="0"/>
                </a:rPr>
                <a:t> 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C858B3C-3B97-4D09-BCB0-DA8081945522}"/>
                </a:ext>
              </a:extLst>
            </p:cNvPr>
            <p:cNvSpPr txBox="1"/>
            <p:nvPr/>
          </p:nvSpPr>
          <p:spPr>
            <a:xfrm>
              <a:off x="5469601" y="3091059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>
                  <a:latin typeface="Calibri" panose="020F0502020204030204" pitchFamily="34" charset="0"/>
                </a:rPr>
                <a:t> 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44AC45-DA92-4AE3-9566-57B53D24C766}"/>
                </a:ext>
              </a:extLst>
            </p:cNvPr>
            <p:cNvSpPr txBox="1"/>
            <p:nvPr/>
          </p:nvSpPr>
          <p:spPr>
            <a:xfrm>
              <a:off x="5426707" y="3537580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lvl="0" indent="-342900"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en-GB" dirty="0" err="1">
                  <a:latin typeface="Calibri" panose="020F0502020204030204" pitchFamily="34" charset="0"/>
                </a:rPr>
                <a:t>speedX</a:t>
              </a:r>
              <a:endParaRPr lang="en-GB" dirty="0">
                <a:latin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D1274F5-7774-4C49-BFFC-415A18192FB5}"/>
                </a:ext>
              </a:extLst>
            </p:cNvPr>
            <p:cNvSpPr txBox="1"/>
            <p:nvPr/>
          </p:nvSpPr>
          <p:spPr>
            <a:xfrm>
              <a:off x="5868649" y="2856180"/>
              <a:ext cx="60906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+mn-lt"/>
                </a:rPr>
                <a:t>50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E2E5A6-1B24-442A-9606-DC5057FCA61A}"/>
                </a:ext>
              </a:extLst>
            </p:cNvPr>
            <p:cNvSpPr txBox="1"/>
            <p:nvPr/>
          </p:nvSpPr>
          <p:spPr>
            <a:xfrm>
              <a:off x="5870028" y="3213830"/>
              <a:ext cx="60906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+mn-lt"/>
                </a:rPr>
                <a:t>30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C1BA309-999C-4ED2-9D54-8E3C6BCF1AC1}"/>
                </a:ext>
              </a:extLst>
            </p:cNvPr>
            <p:cNvSpPr txBox="1"/>
            <p:nvPr/>
          </p:nvSpPr>
          <p:spPr>
            <a:xfrm>
              <a:off x="6225685" y="3571480"/>
              <a:ext cx="62240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+mn-lt"/>
                </a:rPr>
                <a:t>5.0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694934-8BFE-427C-AEA5-BD55371508B2}"/>
              </a:ext>
            </a:extLst>
          </p:cNvPr>
          <p:cNvSpPr txBox="1"/>
          <p:nvPr/>
        </p:nvSpPr>
        <p:spPr>
          <a:xfrm>
            <a:off x="3399557" y="5136193"/>
            <a:ext cx="2729978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new object – 2 </a:t>
            </a:r>
            <a:r>
              <a:rPr lang="en-GB" sz="1600" dirty="0" err="1"/>
              <a:t>arg</a:t>
            </a:r>
            <a:r>
              <a:rPr lang="en-GB" sz="1600" dirty="0"/>
              <a:t> constructor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1BF6F7-2AFA-4D05-A7DA-5F92644C02F3}"/>
              </a:ext>
            </a:extLst>
          </p:cNvPr>
          <p:cNvSpPr txBox="1"/>
          <p:nvPr/>
        </p:nvSpPr>
        <p:spPr>
          <a:xfrm>
            <a:off x="2361145" y="4281136"/>
            <a:ext cx="1862113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Declare instance var</a:t>
            </a:r>
          </a:p>
        </p:txBody>
      </p:sp>
    </p:spTree>
    <p:extLst>
      <p:ext uri="{BB962C8B-B14F-4D97-AF65-F5344CB8AC3E}">
        <p14:creationId xmlns:p14="http://schemas.microsoft.com/office/powerpoint/2010/main" val="2933689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576A-F6BB-4353-836D-973AE198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57" y="205990"/>
            <a:ext cx="8229600" cy="1143000"/>
          </a:xfrm>
        </p:spPr>
        <p:txBody>
          <a:bodyPr/>
          <a:lstStyle/>
          <a:p>
            <a:r>
              <a:rPr lang="en-GB" dirty="0"/>
              <a:t>Revision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9675D-7958-4483-9C03-AD26E8A21772}"/>
              </a:ext>
            </a:extLst>
          </p:cNvPr>
          <p:cNvSpPr txBox="1"/>
          <p:nvPr/>
        </p:nvSpPr>
        <p:spPr>
          <a:xfrm>
            <a:off x="6536138" y="321156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null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A159C4-8CEC-43E0-AF55-735B3F4228DB}"/>
              </a:ext>
            </a:extLst>
          </p:cNvPr>
          <p:cNvSpPr txBox="1"/>
          <p:nvPr/>
        </p:nvSpPr>
        <p:spPr>
          <a:xfrm>
            <a:off x="7391394" y="3207215"/>
            <a:ext cx="90301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n-lt"/>
              </a:rPr>
              <a:t>invader1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9CD846-3EF6-4C58-ADF8-2501C504D30D}"/>
              </a:ext>
            </a:extLst>
          </p:cNvPr>
          <p:cNvCxnSpPr/>
          <p:nvPr/>
        </p:nvCxnSpPr>
        <p:spPr bwMode="auto">
          <a:xfrm flipH="1">
            <a:off x="7115463" y="3383107"/>
            <a:ext cx="26673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155869-8953-42DF-930A-CE1FBD373F6F}"/>
              </a:ext>
            </a:extLst>
          </p:cNvPr>
          <p:cNvSpPr txBox="1">
            <a:spLocks/>
          </p:cNvSpPr>
          <p:nvPr/>
        </p:nvSpPr>
        <p:spPr bwMode="auto">
          <a:xfrm>
            <a:off x="667850" y="620688"/>
            <a:ext cx="437006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24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314325" indent="28575" algn="l" rtl="0" eaLnBrk="1" fontAlgn="base" hangingPunct="1">
              <a:spcBef>
                <a:spcPts val="525"/>
              </a:spcBef>
              <a:spcAft>
                <a:spcPct val="0"/>
              </a:spcAft>
              <a:buChar char="–"/>
              <a:defRPr sz="20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657225" indent="28575" algn="l" rtl="0" eaLnBrk="1" fontAlgn="base" hangingPunct="1">
              <a:spcBef>
                <a:spcPts val="450"/>
              </a:spcBef>
              <a:spcAft>
                <a:spcPct val="0"/>
              </a:spcAft>
              <a:buChar char="•"/>
              <a:defRPr sz="18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0001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–"/>
              <a:defRPr sz="16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3430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»"/>
              <a:defRPr sz="16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16859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288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3717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146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GB" sz="1200" kern="0" dirty="0"/>
              <a:t>class </a:t>
            </a:r>
            <a:r>
              <a:rPr lang="en-GB" sz="1200" kern="0" dirty="0">
                <a:solidFill>
                  <a:srgbClr val="FF0000"/>
                </a:solidFill>
              </a:rPr>
              <a:t>Invader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200" kern="0" dirty="0"/>
              <a:t>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200" kern="0" dirty="0"/>
              <a:t>   float </a:t>
            </a:r>
            <a:r>
              <a:rPr lang="en-GB" sz="1200" kern="0" dirty="0">
                <a:solidFill>
                  <a:schemeClr val="accent2"/>
                </a:solidFill>
              </a:rPr>
              <a:t>x, y</a:t>
            </a:r>
            <a:r>
              <a:rPr lang="en-GB" sz="1200" kern="0" dirty="0"/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200" kern="0" dirty="0"/>
              <a:t>   float </a:t>
            </a:r>
            <a:r>
              <a:rPr lang="en-GB" sz="1200" kern="0" dirty="0" err="1">
                <a:solidFill>
                  <a:schemeClr val="accent2"/>
                </a:solidFill>
              </a:rPr>
              <a:t>speedX</a:t>
            </a:r>
            <a:r>
              <a:rPr lang="en-GB" sz="1200" kern="0" dirty="0"/>
              <a:t>=5.0;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200" kern="0" dirty="0"/>
              <a:t>  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200" kern="0" dirty="0"/>
              <a:t>   </a:t>
            </a:r>
            <a:r>
              <a:rPr lang="en-GB" sz="1200" kern="0" dirty="0">
                <a:solidFill>
                  <a:srgbClr val="FF0000"/>
                </a:solidFill>
              </a:rPr>
              <a:t>Invader</a:t>
            </a:r>
            <a:r>
              <a:rPr lang="en-GB" sz="1200" kern="0" dirty="0"/>
              <a:t>(float </a:t>
            </a:r>
            <a:r>
              <a:rPr lang="en-GB" sz="1200" kern="0" dirty="0" err="1"/>
              <a:t>x,float</a:t>
            </a:r>
            <a:r>
              <a:rPr lang="en-GB" sz="1200" kern="0" dirty="0"/>
              <a:t> y) </a:t>
            </a:r>
            <a:r>
              <a:rPr lang="en-GB" sz="1200" dirty="0">
                <a:solidFill>
                  <a:srgbClr val="00B050"/>
                </a:solidFill>
              </a:rPr>
              <a:t>//constructor 2 </a:t>
            </a:r>
            <a:r>
              <a:rPr lang="en-GB" sz="1200" dirty="0" err="1">
                <a:solidFill>
                  <a:srgbClr val="00B050"/>
                </a:solidFill>
              </a:rPr>
              <a:t>args</a:t>
            </a:r>
            <a:endParaRPr lang="en-GB" sz="1200" kern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200" kern="0" dirty="0"/>
              <a:t>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200" kern="0" dirty="0"/>
              <a:t>      </a:t>
            </a:r>
            <a:r>
              <a:rPr lang="en-GB" sz="1200" kern="0" dirty="0" err="1"/>
              <a:t>this.</a:t>
            </a:r>
            <a:r>
              <a:rPr lang="en-GB" sz="1200" kern="0" dirty="0" err="1">
                <a:solidFill>
                  <a:schemeClr val="accent2"/>
                </a:solidFill>
              </a:rPr>
              <a:t>x</a:t>
            </a:r>
            <a:r>
              <a:rPr lang="en-GB" sz="1200" kern="0" dirty="0"/>
              <a:t> = x;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200" kern="0" dirty="0"/>
              <a:t>      </a:t>
            </a:r>
            <a:r>
              <a:rPr lang="en-GB" sz="1200" kern="0" dirty="0" err="1"/>
              <a:t>this.</a:t>
            </a:r>
            <a:r>
              <a:rPr lang="en-GB" sz="1200" kern="0" dirty="0" err="1">
                <a:solidFill>
                  <a:schemeClr val="accent2"/>
                </a:solidFill>
              </a:rPr>
              <a:t>y</a:t>
            </a:r>
            <a:r>
              <a:rPr lang="en-GB" sz="1200" kern="0" dirty="0"/>
              <a:t> = y;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200" kern="0" dirty="0"/>
              <a:t>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GB" sz="1200" kern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200" kern="0" dirty="0">
                <a:solidFill>
                  <a:srgbClr val="FF0000"/>
                </a:solidFill>
              </a:rPr>
              <a:t>  Invader</a:t>
            </a:r>
            <a:r>
              <a:rPr lang="en-GB" sz="1200" kern="0" dirty="0"/>
              <a:t>(float </a:t>
            </a:r>
            <a:r>
              <a:rPr lang="en-GB" sz="1200" kern="0" dirty="0" err="1"/>
              <a:t>x,float</a:t>
            </a:r>
            <a:r>
              <a:rPr lang="en-GB" sz="1200" kern="0" dirty="0"/>
              <a:t> y, float speed) </a:t>
            </a:r>
            <a:r>
              <a:rPr lang="en-GB" sz="1200" dirty="0">
                <a:solidFill>
                  <a:srgbClr val="00B050"/>
                </a:solidFill>
              </a:rPr>
              <a:t>//constructor 3 </a:t>
            </a:r>
            <a:r>
              <a:rPr lang="en-GB" sz="1200" dirty="0" err="1">
                <a:solidFill>
                  <a:srgbClr val="00B050"/>
                </a:solidFill>
              </a:rPr>
              <a:t>args</a:t>
            </a:r>
            <a:endParaRPr lang="en-GB" sz="1200" kern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200" kern="0" dirty="0"/>
              <a:t>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200" kern="0" dirty="0"/>
              <a:t>      </a:t>
            </a:r>
            <a:r>
              <a:rPr lang="en-GB" sz="1200" kern="0" dirty="0" err="1"/>
              <a:t>this.</a:t>
            </a:r>
            <a:r>
              <a:rPr lang="en-GB" sz="1200" kern="0" dirty="0" err="1">
                <a:solidFill>
                  <a:schemeClr val="accent2"/>
                </a:solidFill>
              </a:rPr>
              <a:t>x</a:t>
            </a:r>
            <a:r>
              <a:rPr lang="en-GB" sz="1200" kern="0" dirty="0"/>
              <a:t> = x;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200" kern="0" dirty="0"/>
              <a:t>      </a:t>
            </a:r>
            <a:r>
              <a:rPr lang="en-GB" sz="1200" kern="0" dirty="0" err="1"/>
              <a:t>this.</a:t>
            </a:r>
            <a:r>
              <a:rPr lang="en-GB" sz="1200" kern="0" dirty="0" err="1">
                <a:solidFill>
                  <a:schemeClr val="accent2"/>
                </a:solidFill>
              </a:rPr>
              <a:t>y</a:t>
            </a:r>
            <a:r>
              <a:rPr lang="en-GB" sz="1200" kern="0" dirty="0"/>
              <a:t> = y;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200" kern="0" dirty="0"/>
              <a:t>      </a:t>
            </a:r>
            <a:r>
              <a:rPr lang="en-GB" sz="1200" kern="0" dirty="0" err="1"/>
              <a:t>this.speedX</a:t>
            </a:r>
            <a:r>
              <a:rPr lang="en-GB" sz="1200" kern="0" dirty="0"/>
              <a:t> = speed;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200" kern="0" dirty="0"/>
              <a:t>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200" kern="0" dirty="0"/>
              <a:t> …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200" kern="0" dirty="0"/>
              <a:t>}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GB" sz="1200" kern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200" kern="0" dirty="0">
                <a:solidFill>
                  <a:srgbClr val="FF0000"/>
                </a:solidFill>
              </a:rPr>
              <a:t>Invader</a:t>
            </a:r>
            <a:r>
              <a:rPr lang="en-GB" sz="1200" kern="0" dirty="0"/>
              <a:t> invader1;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GB" sz="1200" kern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200" kern="0" dirty="0"/>
              <a:t>void </a:t>
            </a:r>
            <a:r>
              <a:rPr lang="en-GB" sz="1200" kern="0" dirty="0">
                <a:solidFill>
                  <a:srgbClr val="0070C0"/>
                </a:solidFill>
              </a:rPr>
              <a:t>setup</a:t>
            </a:r>
            <a:r>
              <a:rPr lang="en-GB" sz="1200" kern="0" dirty="0"/>
              <a:t>()  </a:t>
            </a:r>
            <a:r>
              <a:rPr lang="en-GB" sz="1200" kern="0" dirty="0">
                <a:solidFill>
                  <a:srgbClr val="00B050"/>
                </a:solidFill>
              </a:rPr>
              <a:t>//event : program starts here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200" kern="0" dirty="0"/>
              <a:t>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200" kern="0" dirty="0"/>
              <a:t>  invader1=new </a:t>
            </a:r>
            <a:r>
              <a:rPr lang="en-GB" sz="1200" kern="0" dirty="0">
                <a:solidFill>
                  <a:srgbClr val="FF0000"/>
                </a:solidFill>
              </a:rPr>
              <a:t>Invade</a:t>
            </a:r>
            <a:r>
              <a:rPr lang="en-GB" sz="1200" kern="0" dirty="0"/>
              <a:t>r(50,30);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200" kern="0" dirty="0"/>
              <a:t>}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GB" sz="1200" kern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200" kern="0" dirty="0"/>
              <a:t>void </a:t>
            </a:r>
            <a:r>
              <a:rPr lang="en-GB" sz="1200" kern="0" dirty="0">
                <a:solidFill>
                  <a:srgbClr val="0070C0"/>
                </a:solidFill>
              </a:rPr>
              <a:t>draw</a:t>
            </a:r>
            <a:r>
              <a:rPr lang="en-GB" sz="1200" kern="0" dirty="0"/>
              <a:t>() </a:t>
            </a:r>
            <a:r>
              <a:rPr lang="en-GB" sz="1200" kern="0" dirty="0">
                <a:solidFill>
                  <a:srgbClr val="00B050"/>
                </a:solidFill>
              </a:rPr>
              <a:t>//event : code repeated 60 x sec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200" kern="0" dirty="0"/>
              <a:t>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200" kern="0" dirty="0"/>
              <a:t>   ….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/>
              <a:t>   </a:t>
            </a:r>
            <a:r>
              <a:rPr lang="en-GB" sz="1200" kern="0" dirty="0"/>
              <a:t>invader1 = null;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200" kern="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83AB1-0C6A-41C5-8280-6E1B2ECD8299}"/>
              </a:ext>
            </a:extLst>
          </p:cNvPr>
          <p:cNvSpPr txBox="1"/>
          <p:nvPr/>
        </p:nvSpPr>
        <p:spPr>
          <a:xfrm>
            <a:off x="3161175" y="6093296"/>
            <a:ext cx="158479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Remove object</a:t>
            </a:r>
          </a:p>
        </p:txBody>
      </p:sp>
    </p:spTree>
    <p:extLst>
      <p:ext uri="{BB962C8B-B14F-4D97-AF65-F5344CB8AC3E}">
        <p14:creationId xmlns:p14="http://schemas.microsoft.com/office/powerpoint/2010/main" val="120066695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576A-F6BB-4353-836D-973AE198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2536" y="199574"/>
            <a:ext cx="8229600" cy="1143000"/>
          </a:xfrm>
        </p:spPr>
        <p:txBody>
          <a:bodyPr/>
          <a:lstStyle/>
          <a:p>
            <a:r>
              <a:rPr lang="en-GB" dirty="0"/>
              <a:t>Many objects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155869-8953-42DF-930A-CE1FBD373F6F}"/>
              </a:ext>
            </a:extLst>
          </p:cNvPr>
          <p:cNvSpPr txBox="1">
            <a:spLocks/>
          </p:cNvSpPr>
          <p:nvPr/>
        </p:nvSpPr>
        <p:spPr bwMode="auto">
          <a:xfrm>
            <a:off x="665686" y="1535832"/>
            <a:ext cx="437006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24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314325" indent="28575" algn="l" rtl="0" eaLnBrk="1" fontAlgn="base" hangingPunct="1">
              <a:spcBef>
                <a:spcPts val="525"/>
              </a:spcBef>
              <a:spcAft>
                <a:spcPct val="0"/>
              </a:spcAft>
              <a:buChar char="–"/>
              <a:defRPr sz="20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657225" indent="28575" algn="l" rtl="0" eaLnBrk="1" fontAlgn="base" hangingPunct="1">
              <a:spcBef>
                <a:spcPts val="450"/>
              </a:spcBef>
              <a:spcAft>
                <a:spcPct val="0"/>
              </a:spcAft>
              <a:buChar char="•"/>
              <a:defRPr sz="18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0001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–"/>
              <a:defRPr sz="16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3430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»"/>
              <a:defRPr sz="16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16859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288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3717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146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/>
              <a:t>class </a:t>
            </a:r>
            <a:r>
              <a:rPr lang="en-GB" sz="1400" kern="0" dirty="0">
                <a:solidFill>
                  <a:srgbClr val="FF0000"/>
                </a:solidFill>
              </a:rPr>
              <a:t>Invader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/>
              <a:t>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/>
              <a:t>   float </a:t>
            </a:r>
            <a:r>
              <a:rPr lang="en-GB" sz="1400" kern="0" dirty="0">
                <a:solidFill>
                  <a:schemeClr val="accent2"/>
                </a:solidFill>
              </a:rPr>
              <a:t>x, y</a:t>
            </a:r>
            <a:r>
              <a:rPr lang="en-GB" sz="1400" kern="0" dirty="0"/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/>
              <a:t>   float </a:t>
            </a:r>
            <a:r>
              <a:rPr lang="en-GB" sz="1400" kern="0" dirty="0" err="1">
                <a:solidFill>
                  <a:schemeClr val="accent2"/>
                </a:solidFill>
              </a:rPr>
              <a:t>speedX</a:t>
            </a:r>
            <a:r>
              <a:rPr lang="en-GB" sz="1400" kern="0" dirty="0"/>
              <a:t>=5.0;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/>
              <a:t>  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/>
              <a:t>   </a:t>
            </a:r>
            <a:r>
              <a:rPr lang="en-GB" sz="1400" kern="0" dirty="0">
                <a:solidFill>
                  <a:srgbClr val="FF0000"/>
                </a:solidFill>
              </a:rPr>
              <a:t>Invader</a:t>
            </a:r>
            <a:r>
              <a:rPr lang="en-GB" sz="1400" kern="0" dirty="0"/>
              <a:t>(float </a:t>
            </a:r>
            <a:r>
              <a:rPr lang="en-GB" sz="1400" kern="0" dirty="0" err="1"/>
              <a:t>x,float</a:t>
            </a:r>
            <a:r>
              <a:rPr lang="en-GB" sz="1400" kern="0" dirty="0"/>
              <a:t> y)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/>
              <a:t>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/>
              <a:t>      </a:t>
            </a:r>
            <a:r>
              <a:rPr lang="en-GB" sz="1400" kern="0" dirty="0" err="1"/>
              <a:t>this.</a:t>
            </a:r>
            <a:r>
              <a:rPr lang="en-GB" sz="1400" kern="0" dirty="0" err="1">
                <a:solidFill>
                  <a:schemeClr val="accent2"/>
                </a:solidFill>
              </a:rPr>
              <a:t>x</a:t>
            </a:r>
            <a:r>
              <a:rPr lang="en-GB" sz="1400" kern="0" dirty="0"/>
              <a:t> = x;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/>
              <a:t>      </a:t>
            </a:r>
            <a:r>
              <a:rPr lang="en-GB" sz="1400" kern="0" dirty="0" err="1"/>
              <a:t>this.</a:t>
            </a:r>
            <a:r>
              <a:rPr lang="en-GB" sz="1400" kern="0" dirty="0" err="1">
                <a:solidFill>
                  <a:schemeClr val="accent2"/>
                </a:solidFill>
              </a:rPr>
              <a:t>y</a:t>
            </a:r>
            <a:r>
              <a:rPr lang="en-GB" sz="1400" kern="0" dirty="0"/>
              <a:t> = y;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/>
              <a:t>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GB" sz="1400" kern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>
                <a:solidFill>
                  <a:srgbClr val="FF0000"/>
                </a:solidFill>
              </a:rPr>
              <a:t>  Invader</a:t>
            </a:r>
            <a:r>
              <a:rPr lang="en-GB" sz="1400" kern="0" dirty="0"/>
              <a:t>(float </a:t>
            </a:r>
            <a:r>
              <a:rPr lang="en-GB" sz="1400" kern="0" dirty="0" err="1"/>
              <a:t>x,float</a:t>
            </a:r>
            <a:r>
              <a:rPr lang="en-GB" sz="1400" kern="0" dirty="0"/>
              <a:t> y, float speed)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/>
              <a:t>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/>
              <a:t>      </a:t>
            </a:r>
            <a:r>
              <a:rPr lang="en-GB" sz="1400" kern="0" dirty="0" err="1"/>
              <a:t>this.</a:t>
            </a:r>
            <a:r>
              <a:rPr lang="en-GB" sz="1400" kern="0" dirty="0" err="1">
                <a:solidFill>
                  <a:schemeClr val="accent2"/>
                </a:solidFill>
              </a:rPr>
              <a:t>x</a:t>
            </a:r>
            <a:r>
              <a:rPr lang="en-GB" sz="1400" kern="0" dirty="0"/>
              <a:t> = x;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/>
              <a:t>      </a:t>
            </a:r>
            <a:r>
              <a:rPr lang="en-GB" sz="1400" kern="0" dirty="0" err="1"/>
              <a:t>this.</a:t>
            </a:r>
            <a:r>
              <a:rPr lang="en-GB" sz="1400" kern="0" dirty="0" err="1">
                <a:solidFill>
                  <a:schemeClr val="accent2"/>
                </a:solidFill>
              </a:rPr>
              <a:t>y</a:t>
            </a:r>
            <a:r>
              <a:rPr lang="en-GB" sz="1400" kern="0" dirty="0"/>
              <a:t> = y;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/>
              <a:t>      </a:t>
            </a:r>
            <a:r>
              <a:rPr lang="en-GB" sz="1400" kern="0" dirty="0" err="1"/>
              <a:t>this.speedX</a:t>
            </a:r>
            <a:r>
              <a:rPr lang="en-GB" sz="1400" kern="0" dirty="0"/>
              <a:t> = speed;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/>
              <a:t>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/>
              <a:t> …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/>
              <a:t>}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GB" sz="1400" kern="0" dirty="0"/>
          </a:p>
          <a:p>
            <a:pPr marL="0" indent="0">
              <a:spcBef>
                <a:spcPts val="0"/>
              </a:spcBef>
              <a:buFontTx/>
              <a:buNone/>
            </a:pPr>
            <a:endParaRPr lang="en-GB" sz="120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83AB1-0C6A-41C5-8280-6E1B2ECD8299}"/>
              </a:ext>
            </a:extLst>
          </p:cNvPr>
          <p:cNvSpPr txBox="1"/>
          <p:nvPr/>
        </p:nvSpPr>
        <p:spPr>
          <a:xfrm>
            <a:off x="6291590" y="3224028"/>
            <a:ext cx="236192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Create multiple objects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1CF95-CB32-4D6E-AE83-1ED6AF59D6CC}"/>
              </a:ext>
            </a:extLst>
          </p:cNvPr>
          <p:cNvSpPr txBox="1"/>
          <p:nvPr/>
        </p:nvSpPr>
        <p:spPr>
          <a:xfrm>
            <a:off x="6049474" y="5301208"/>
            <a:ext cx="246041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process multiple objects</a:t>
            </a:r>
          </a:p>
        </p:txBody>
      </p:sp>
      <p:pic>
        <p:nvPicPr>
          <p:cNvPr id="11" name="Picture 4" descr="Space Invaders Wallpaper | published in Smashing Magazine | Flickr">
            <a:extLst>
              <a:ext uri="{FF2B5EF4-FFF2-40B4-BE49-F238E27FC236}">
                <a16:creationId xmlns:a16="http://schemas.microsoft.com/office/drawing/2014/main" id="{AE723DBC-5A25-4B5A-B1CE-11BD0A2069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0" t="8068"/>
          <a:stretch/>
        </p:blipFill>
        <p:spPr bwMode="auto">
          <a:xfrm>
            <a:off x="6390078" y="116632"/>
            <a:ext cx="2361929" cy="183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84DCF5-2B37-4848-99C9-C9FA29D4049A}"/>
              </a:ext>
            </a:extLst>
          </p:cNvPr>
          <p:cNvSpPr txBox="1">
            <a:spLocks/>
          </p:cNvSpPr>
          <p:nvPr/>
        </p:nvSpPr>
        <p:spPr bwMode="auto">
          <a:xfrm>
            <a:off x="3521474" y="1844824"/>
            <a:ext cx="437006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24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314325" indent="28575" algn="l" rtl="0" eaLnBrk="1" fontAlgn="base" hangingPunct="1">
              <a:spcBef>
                <a:spcPts val="525"/>
              </a:spcBef>
              <a:spcAft>
                <a:spcPct val="0"/>
              </a:spcAft>
              <a:buChar char="–"/>
              <a:defRPr sz="20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657225" indent="28575" algn="l" rtl="0" eaLnBrk="1" fontAlgn="base" hangingPunct="1">
              <a:spcBef>
                <a:spcPts val="450"/>
              </a:spcBef>
              <a:spcAft>
                <a:spcPct val="0"/>
              </a:spcAft>
              <a:buChar char="•"/>
              <a:defRPr sz="18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0001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–"/>
              <a:defRPr sz="16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3430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»"/>
              <a:defRPr sz="16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16859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288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3717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146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endParaRPr lang="en-GB" sz="1200" kern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>
                <a:solidFill>
                  <a:srgbClr val="FF0000"/>
                </a:solidFill>
              </a:rPr>
              <a:t>Invader</a:t>
            </a:r>
            <a:r>
              <a:rPr lang="en-GB" sz="1400" kern="0" dirty="0"/>
              <a:t> invader1, invader2, invader3, invader4 … invader50;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GB" sz="1400" kern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/>
              <a:t>void </a:t>
            </a:r>
            <a:r>
              <a:rPr lang="en-GB" sz="1400" kern="0" dirty="0">
                <a:solidFill>
                  <a:srgbClr val="0070C0"/>
                </a:solidFill>
              </a:rPr>
              <a:t>setup</a:t>
            </a:r>
            <a:r>
              <a:rPr lang="en-GB" sz="1400" kern="0" dirty="0"/>
              <a:t>()  </a:t>
            </a:r>
            <a:r>
              <a:rPr lang="en-GB" sz="1400" kern="0" dirty="0">
                <a:solidFill>
                  <a:srgbClr val="00B050"/>
                </a:solidFill>
              </a:rPr>
              <a:t>//event : program starts here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/>
              <a:t>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/>
              <a:t>  invader1=new </a:t>
            </a:r>
            <a:r>
              <a:rPr lang="en-GB" sz="1400" kern="0" dirty="0">
                <a:solidFill>
                  <a:srgbClr val="FF0000"/>
                </a:solidFill>
              </a:rPr>
              <a:t>Invade</a:t>
            </a:r>
            <a:r>
              <a:rPr lang="en-GB" sz="1400" kern="0" dirty="0"/>
              <a:t>r(50,30);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kern="0" dirty="0"/>
              <a:t>  invader2=new </a:t>
            </a:r>
            <a:r>
              <a:rPr lang="en-GB" sz="1400" kern="0" dirty="0">
                <a:solidFill>
                  <a:srgbClr val="FF0000"/>
                </a:solidFill>
              </a:rPr>
              <a:t>Invade</a:t>
            </a:r>
            <a:r>
              <a:rPr lang="en-GB" sz="1400" kern="0" dirty="0"/>
              <a:t>r(60,30);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kern="0" dirty="0"/>
              <a:t>  invader3=new </a:t>
            </a:r>
            <a:r>
              <a:rPr lang="en-GB" sz="1400" kern="0" dirty="0">
                <a:solidFill>
                  <a:srgbClr val="FF0000"/>
                </a:solidFill>
              </a:rPr>
              <a:t>Invade</a:t>
            </a:r>
            <a:r>
              <a:rPr lang="en-GB" sz="1400" kern="0" dirty="0"/>
              <a:t>r(70,30);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/>
              <a:t>  ….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kern="0" dirty="0"/>
              <a:t>  invader50=new </a:t>
            </a:r>
            <a:r>
              <a:rPr lang="en-GB" sz="1400" kern="0" dirty="0">
                <a:solidFill>
                  <a:srgbClr val="FF0000"/>
                </a:solidFill>
              </a:rPr>
              <a:t>Invade</a:t>
            </a:r>
            <a:r>
              <a:rPr lang="en-GB" sz="1400" kern="0" dirty="0"/>
              <a:t>r(50,30);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/>
              <a:t>}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GB" sz="1400" kern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/>
              <a:t>void </a:t>
            </a:r>
            <a:r>
              <a:rPr lang="en-GB" sz="1400" kern="0" dirty="0">
                <a:solidFill>
                  <a:srgbClr val="0070C0"/>
                </a:solidFill>
              </a:rPr>
              <a:t>draw</a:t>
            </a:r>
            <a:r>
              <a:rPr lang="en-GB" sz="1400" kern="0" dirty="0"/>
              <a:t>() </a:t>
            </a:r>
            <a:r>
              <a:rPr lang="en-GB" sz="1400" kern="0" dirty="0">
                <a:solidFill>
                  <a:srgbClr val="00B050"/>
                </a:solidFill>
              </a:rPr>
              <a:t>//event : code repeated 60 x sec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/>
              <a:t>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/>
              <a:t>   …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/>
              <a:t>   invader1.update();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/>
              <a:t>   invader2.update();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/>
              <a:t>   invader3.update();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/>
              <a:t>  …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/>
              <a:t>   invader50.update();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GB" sz="1400" kern="0" dirty="0"/>
              <a:t>}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GB" sz="1200" kern="0" dirty="0"/>
          </a:p>
        </p:txBody>
      </p:sp>
    </p:spTree>
    <p:extLst>
      <p:ext uri="{BB962C8B-B14F-4D97-AF65-F5344CB8AC3E}">
        <p14:creationId xmlns:p14="http://schemas.microsoft.com/office/powerpoint/2010/main" val="40091031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C2B9-E3AA-436C-9D70-9C43DDE9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&amp; Arrays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B3FB3E-F501-4C18-9AF2-D46887D545CC}"/>
              </a:ext>
            </a:extLst>
          </p:cNvPr>
          <p:cNvGrpSpPr/>
          <p:nvPr/>
        </p:nvGrpSpPr>
        <p:grpSpPr>
          <a:xfrm>
            <a:off x="4600860" y="1700808"/>
            <a:ext cx="3981165" cy="1077181"/>
            <a:chOff x="446819" y="2776858"/>
            <a:chExt cx="3981165" cy="10771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A86CF3-5A04-4840-A32C-150C8026F175}"/>
                </a:ext>
              </a:extLst>
            </p:cNvPr>
            <p:cNvSpPr/>
            <p:nvPr/>
          </p:nvSpPr>
          <p:spPr bwMode="auto">
            <a:xfrm>
              <a:off x="1619672" y="2780928"/>
              <a:ext cx="2808312" cy="353331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DAFE21F-67D3-4941-B902-5B4B42BC61EE}"/>
                </a:ext>
              </a:extLst>
            </p:cNvPr>
            <p:cNvCxnSpPr/>
            <p:nvPr/>
          </p:nvCxnSpPr>
          <p:spPr bwMode="auto">
            <a:xfrm>
              <a:off x="2900827" y="2780929"/>
              <a:ext cx="0" cy="3533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06A7C5B-011E-4CBF-AD24-27F56B07E5AF}"/>
                </a:ext>
              </a:extLst>
            </p:cNvPr>
            <p:cNvCxnSpPr/>
            <p:nvPr/>
          </p:nvCxnSpPr>
          <p:spPr bwMode="auto">
            <a:xfrm>
              <a:off x="2252755" y="2780929"/>
              <a:ext cx="0" cy="3533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F460CA3-119C-4D48-90C7-AE593DC28129}"/>
                </a:ext>
              </a:extLst>
            </p:cNvPr>
            <p:cNvCxnSpPr/>
            <p:nvPr/>
          </p:nvCxnSpPr>
          <p:spPr bwMode="auto">
            <a:xfrm>
              <a:off x="3620907" y="2780929"/>
              <a:ext cx="0" cy="3533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8457C78-6D85-47C3-86BF-AD9814332B69}"/>
                </a:ext>
              </a:extLst>
            </p:cNvPr>
            <p:cNvCxnSpPr/>
            <p:nvPr/>
          </p:nvCxnSpPr>
          <p:spPr bwMode="auto">
            <a:xfrm flipH="1">
              <a:off x="1838611" y="2957593"/>
              <a:ext cx="173038" cy="42821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16DF9FA-9552-471E-BCF4-CD41B2A3209C}"/>
                </a:ext>
              </a:extLst>
            </p:cNvPr>
            <p:cNvCxnSpPr/>
            <p:nvPr/>
          </p:nvCxnSpPr>
          <p:spPr bwMode="auto">
            <a:xfrm>
              <a:off x="2554912" y="2957593"/>
              <a:ext cx="185577" cy="38296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8501D54-ACDC-401A-B8D6-8952A7AC0FA4}"/>
                </a:ext>
              </a:extLst>
            </p:cNvPr>
            <p:cNvCxnSpPr/>
            <p:nvPr/>
          </p:nvCxnSpPr>
          <p:spPr bwMode="auto">
            <a:xfrm>
              <a:off x="3196714" y="2957593"/>
              <a:ext cx="571832" cy="40559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BF5583-9A70-4E84-A4E4-66E4511DC844}"/>
                </a:ext>
              </a:extLst>
            </p:cNvPr>
            <p:cNvSpPr txBox="1"/>
            <p:nvPr/>
          </p:nvSpPr>
          <p:spPr>
            <a:xfrm>
              <a:off x="446819" y="2790685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invaderList</a:t>
              </a:r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592972-705F-4FF7-8A0B-A6E480F3F53B}"/>
                </a:ext>
              </a:extLst>
            </p:cNvPr>
            <p:cNvSpPr txBox="1"/>
            <p:nvPr/>
          </p:nvSpPr>
          <p:spPr>
            <a:xfrm>
              <a:off x="1509622" y="3375243"/>
              <a:ext cx="499387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200" dirty="0"/>
                <a:t>X:20</a:t>
              </a:r>
            </a:p>
            <a:p>
              <a:r>
                <a:rPr lang="en-GB" sz="1200" dirty="0"/>
                <a:t>Y:50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82A307-FFFE-49EB-BC3E-CCC020BC2D46}"/>
                </a:ext>
              </a:extLst>
            </p:cNvPr>
            <p:cNvCxnSpPr/>
            <p:nvPr/>
          </p:nvCxnSpPr>
          <p:spPr bwMode="auto">
            <a:xfrm>
              <a:off x="4427984" y="2776858"/>
              <a:ext cx="0" cy="3533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6757D3-94FA-4328-82EC-2D3ACCF12676}"/>
                </a:ext>
              </a:extLst>
            </p:cNvPr>
            <p:cNvSpPr txBox="1"/>
            <p:nvPr/>
          </p:nvSpPr>
          <p:spPr>
            <a:xfrm>
              <a:off x="2454872" y="3340562"/>
              <a:ext cx="499387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200" dirty="0"/>
                <a:t>X:50</a:t>
              </a:r>
            </a:p>
            <a:p>
              <a:r>
                <a:rPr lang="en-GB" sz="1200" dirty="0"/>
                <a:t>Y:50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CACFE5-20EB-4620-BFC6-51F356999161}"/>
                </a:ext>
              </a:extLst>
            </p:cNvPr>
            <p:cNvSpPr txBox="1"/>
            <p:nvPr/>
          </p:nvSpPr>
          <p:spPr>
            <a:xfrm>
              <a:off x="3518852" y="3392374"/>
              <a:ext cx="499387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200" dirty="0"/>
                <a:t>X:75</a:t>
              </a:r>
            </a:p>
            <a:p>
              <a:r>
                <a:rPr lang="en-GB" sz="1200" dirty="0"/>
                <a:t>Y:50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F32EB23-B580-41DF-B41A-A258242FAC15}"/>
              </a:ext>
            </a:extLst>
          </p:cNvPr>
          <p:cNvSpPr txBox="1"/>
          <p:nvPr/>
        </p:nvSpPr>
        <p:spPr>
          <a:xfrm>
            <a:off x="5894618" y="13588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6ABA53-DF4C-4D05-915B-62C0C7C983A6}"/>
              </a:ext>
            </a:extLst>
          </p:cNvPr>
          <p:cNvSpPr txBox="1"/>
          <p:nvPr/>
        </p:nvSpPr>
        <p:spPr>
          <a:xfrm>
            <a:off x="6498779" y="13588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1733E6-4F85-43E4-97A2-CDF9C5BB797E}"/>
              </a:ext>
            </a:extLst>
          </p:cNvPr>
          <p:cNvSpPr txBox="1"/>
          <p:nvPr/>
        </p:nvSpPr>
        <p:spPr>
          <a:xfrm>
            <a:off x="7262770" y="13361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DCF980-FA81-4C90-B05F-692B91A89F87}"/>
              </a:ext>
            </a:extLst>
          </p:cNvPr>
          <p:cNvSpPr txBox="1"/>
          <p:nvPr/>
        </p:nvSpPr>
        <p:spPr>
          <a:xfrm>
            <a:off x="7952224" y="13386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3..</a:t>
            </a:r>
          </a:p>
        </p:txBody>
      </p:sp>
      <p:pic>
        <p:nvPicPr>
          <p:cNvPr id="1026" name="Picture 2" descr="Steel 4 Drawer Filing Cabinet">
            <a:extLst>
              <a:ext uri="{FF2B5EF4-FFF2-40B4-BE49-F238E27FC236}">
                <a16:creationId xmlns:a16="http://schemas.microsoft.com/office/drawing/2014/main" id="{3D0D5575-567D-4E55-9994-470967C1F8C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499" y="3018973"/>
            <a:ext cx="2300490" cy="35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196CB47-0DD2-4589-A4C7-17B211DBCCEE}"/>
              </a:ext>
            </a:extLst>
          </p:cNvPr>
          <p:cNvSpPr txBox="1"/>
          <p:nvPr/>
        </p:nvSpPr>
        <p:spPr>
          <a:xfrm rot="16200000">
            <a:off x="5720959" y="4387403"/>
            <a:ext cx="1741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invaderList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11BD4-9D4E-4530-88E9-387948FAA669}"/>
              </a:ext>
            </a:extLst>
          </p:cNvPr>
          <p:cNvSpPr txBox="1"/>
          <p:nvPr/>
        </p:nvSpPr>
        <p:spPr>
          <a:xfrm>
            <a:off x="7522852" y="36595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17096B-1309-453C-9560-0C24C7FAB592}"/>
              </a:ext>
            </a:extLst>
          </p:cNvPr>
          <p:cNvSpPr txBox="1"/>
          <p:nvPr/>
        </p:nvSpPr>
        <p:spPr>
          <a:xfrm>
            <a:off x="7522852" y="43228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577EFF-547E-4A4D-84AE-0F2E5318A562}"/>
              </a:ext>
            </a:extLst>
          </p:cNvPr>
          <p:cNvSpPr txBox="1"/>
          <p:nvPr/>
        </p:nvSpPr>
        <p:spPr>
          <a:xfrm>
            <a:off x="7486630" y="49332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A37DE5-A4FD-4699-9181-8E9A8E9318D8}"/>
              </a:ext>
            </a:extLst>
          </p:cNvPr>
          <p:cNvSpPr txBox="1"/>
          <p:nvPr/>
        </p:nvSpPr>
        <p:spPr>
          <a:xfrm>
            <a:off x="7474866" y="54683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AA686548-96C1-4078-9F02-C7BBB932137A}"/>
              </a:ext>
            </a:extLst>
          </p:cNvPr>
          <p:cNvSpPr txBox="1">
            <a:spLocks/>
          </p:cNvSpPr>
          <p:nvPr/>
        </p:nvSpPr>
        <p:spPr bwMode="auto">
          <a:xfrm>
            <a:off x="472283" y="1334671"/>
            <a:ext cx="4887301" cy="46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24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314325" indent="28575" algn="l" rtl="0" eaLnBrk="1" fontAlgn="base" hangingPunct="1">
              <a:spcBef>
                <a:spcPts val="525"/>
              </a:spcBef>
              <a:spcAft>
                <a:spcPct val="0"/>
              </a:spcAft>
              <a:buChar char="–"/>
              <a:defRPr sz="20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657225" indent="28575" algn="l" rtl="0" eaLnBrk="1" fontAlgn="base" hangingPunct="1">
              <a:spcBef>
                <a:spcPts val="450"/>
              </a:spcBef>
              <a:spcAft>
                <a:spcPct val="0"/>
              </a:spcAft>
              <a:buChar char="•"/>
              <a:defRPr sz="18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0001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–"/>
              <a:defRPr sz="16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3430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»"/>
              <a:defRPr sz="16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16859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288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3717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146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r>
              <a:rPr lang="en-GB" kern="0" dirty="0"/>
              <a:t>Dealing with multiple variables of same type - loop</a:t>
            </a:r>
          </a:p>
          <a:p>
            <a:r>
              <a:rPr lang="en-GB" kern="0" dirty="0"/>
              <a:t>2 options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kern="0" dirty="0"/>
              <a:t>Array of that type, e.g. </a:t>
            </a:r>
          </a:p>
          <a:p>
            <a:pPr lvl="1"/>
            <a:r>
              <a:rPr lang="en-GB" kern="0" dirty="0"/>
              <a:t> int </a:t>
            </a:r>
            <a:r>
              <a:rPr lang="en-GB" b="1" kern="0" dirty="0"/>
              <a:t>[]</a:t>
            </a:r>
            <a:r>
              <a:rPr lang="en-GB" kern="0" dirty="0"/>
              <a:t> </a:t>
            </a:r>
            <a:r>
              <a:rPr lang="en-GB" kern="0" dirty="0" err="1"/>
              <a:t>arrayInts</a:t>
            </a:r>
            <a:r>
              <a:rPr lang="en-GB" kern="0" dirty="0"/>
              <a:t> = new int[10];</a:t>
            </a:r>
          </a:p>
          <a:p>
            <a:pPr marL="457200" indent="-457200">
              <a:buFont typeface="+mj-lt"/>
              <a:buAutoNum type="arabicPeriod"/>
            </a:pPr>
            <a:r>
              <a:rPr lang="en-GB" kern="0" dirty="0"/>
              <a:t>Collection</a:t>
            </a:r>
          </a:p>
          <a:p>
            <a:pPr lvl="1"/>
            <a:r>
              <a:rPr lang="en-GB" kern="0" dirty="0"/>
              <a:t> </a:t>
            </a:r>
            <a:r>
              <a:rPr lang="en-GB" b="1" kern="0" dirty="0" err="1">
                <a:solidFill>
                  <a:schemeClr val="accent2"/>
                </a:solidFill>
              </a:rPr>
              <a:t>ArrayList</a:t>
            </a:r>
            <a:r>
              <a:rPr lang="en-GB" kern="0" dirty="0"/>
              <a:t>&lt;</a:t>
            </a:r>
            <a:r>
              <a:rPr lang="en-GB" kern="0" dirty="0" err="1">
                <a:solidFill>
                  <a:srgbClr val="FF0000"/>
                </a:solidFill>
              </a:rPr>
              <a:t>InvaderClass</a:t>
            </a:r>
            <a:r>
              <a:rPr lang="en-GB" kern="0" dirty="0"/>
              <a:t>&gt; invaders;</a:t>
            </a:r>
          </a:p>
          <a:p>
            <a:pPr lvl="1"/>
            <a:r>
              <a:rPr lang="en-GB" kern="0" dirty="0"/>
              <a:t> Complex class</a:t>
            </a:r>
          </a:p>
          <a:p>
            <a:r>
              <a:rPr lang="en-GB" kern="0" dirty="0"/>
              <a:t>Each Collection is a class with</a:t>
            </a:r>
          </a:p>
          <a:p>
            <a:pPr lvl="1"/>
            <a:r>
              <a:rPr lang="en-GB" kern="0" dirty="0"/>
              <a:t> constructor(s) : empty collection</a:t>
            </a:r>
          </a:p>
          <a:p>
            <a:pPr lvl="1"/>
            <a:r>
              <a:rPr lang="en-GB" kern="0" dirty="0"/>
              <a:t> Methods to manage the collection</a:t>
            </a:r>
          </a:p>
          <a:p>
            <a:pPr lvl="1"/>
            <a:r>
              <a:rPr lang="en-GB" kern="0" dirty="0"/>
              <a:t> Grow or shrink as necessary</a:t>
            </a:r>
          </a:p>
          <a:p>
            <a:endParaRPr lang="en-GB" kern="0" dirty="0"/>
          </a:p>
          <a:p>
            <a:endParaRPr lang="en-GB" kern="0" dirty="0"/>
          </a:p>
          <a:p>
            <a:endParaRPr lang="en-GB" kern="0" dirty="0"/>
          </a:p>
          <a:p>
            <a:pPr marL="0" indent="0">
              <a:buNone/>
            </a:pP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42872190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Java contains many different kinds of collection</a:t>
            </a:r>
          </a:p>
          <a:p>
            <a:r>
              <a:rPr lang="en-GB" b="1" dirty="0" err="1"/>
              <a:t>ArrayList</a:t>
            </a:r>
            <a:r>
              <a:rPr lang="en-GB" dirty="0"/>
              <a:t>, common version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 err="1"/>
              <a:t>ArrayList</a:t>
            </a:r>
            <a:r>
              <a:rPr lang="en-GB" dirty="0"/>
              <a:t> is a </a:t>
            </a:r>
            <a:r>
              <a:rPr lang="en-GB" b="1" dirty="0"/>
              <a:t>class</a:t>
            </a:r>
            <a:r>
              <a:rPr lang="en-GB" dirty="0"/>
              <a:t> with built in methods, e.g.</a:t>
            </a:r>
          </a:p>
          <a:p>
            <a:pPr lvl="1"/>
            <a:r>
              <a:rPr lang="en-GB" dirty="0"/>
              <a:t>  add, remove, clear, size, get</a:t>
            </a:r>
          </a:p>
          <a:p>
            <a:r>
              <a:rPr lang="en-GB" dirty="0" err="1"/>
              <a:t>ArrayList</a:t>
            </a:r>
            <a:r>
              <a:rPr lang="en-GB" dirty="0"/>
              <a:t> expands and shrinks as required</a:t>
            </a:r>
          </a:p>
          <a:p>
            <a:r>
              <a:rPr lang="en-GB" dirty="0"/>
              <a:t>Starts off empty – when we create a </a:t>
            </a:r>
            <a:r>
              <a:rPr lang="en-GB" b="1" dirty="0"/>
              <a:t>new</a:t>
            </a:r>
            <a:r>
              <a:rPr lang="en-GB" dirty="0"/>
              <a:t> </a:t>
            </a:r>
            <a:r>
              <a:rPr lang="en-GB" dirty="0" err="1"/>
              <a:t>ArrayList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4355976" y="2780928"/>
            <a:ext cx="3600400" cy="35333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5637131" y="2780929"/>
            <a:ext cx="0" cy="35333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989059" y="2780929"/>
            <a:ext cx="0" cy="35333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6357211" y="2780929"/>
            <a:ext cx="0" cy="35333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>
            <a:off x="4574915" y="2957593"/>
            <a:ext cx="173038" cy="4282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5291216" y="2957593"/>
            <a:ext cx="185577" cy="3829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5933018" y="2957593"/>
            <a:ext cx="571832" cy="4055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784007" y="3034616"/>
            <a:ext cx="185192" cy="3172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078328" y="277685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alienList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6876603" y="3363183"/>
            <a:ext cx="668313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X: 250</a:t>
            </a:r>
          </a:p>
          <a:p>
            <a:r>
              <a:rPr lang="en-GB" sz="1200" dirty="0"/>
              <a:t>Y: 20</a:t>
            </a:r>
          </a:p>
          <a:p>
            <a:r>
              <a:rPr lang="en-GB" sz="1200" dirty="0"/>
              <a:t>dx = -3</a:t>
            </a:r>
          </a:p>
          <a:p>
            <a:r>
              <a:rPr lang="en-GB" sz="1200" dirty="0"/>
              <a:t>…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70693" y="3382467"/>
            <a:ext cx="668313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X: 230</a:t>
            </a:r>
          </a:p>
          <a:p>
            <a:r>
              <a:rPr lang="en-GB" sz="1200" dirty="0"/>
              <a:t>Y: 35</a:t>
            </a:r>
          </a:p>
          <a:p>
            <a:r>
              <a:rPr lang="en-GB" sz="1200" dirty="0"/>
              <a:t>dx = -4</a:t>
            </a:r>
          </a:p>
          <a:p>
            <a:r>
              <a:rPr lang="en-GB" sz="1200" dirty="0"/>
              <a:t>…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27108" y="3363182"/>
            <a:ext cx="668313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X: 750</a:t>
            </a:r>
          </a:p>
          <a:p>
            <a:r>
              <a:rPr lang="en-GB" sz="1200" dirty="0"/>
              <a:t>Y: 40</a:t>
            </a:r>
          </a:p>
          <a:p>
            <a:r>
              <a:rPr lang="en-GB" sz="1200" dirty="0"/>
              <a:t>dx = -2</a:t>
            </a:r>
          </a:p>
          <a:p>
            <a:r>
              <a:rPr lang="en-GB" sz="1200" dirty="0"/>
              <a:t>…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45926" y="3375243"/>
            <a:ext cx="668313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X: 50</a:t>
            </a:r>
          </a:p>
          <a:p>
            <a:r>
              <a:rPr lang="en-GB" sz="1200" dirty="0"/>
              <a:t>Y: 50</a:t>
            </a:r>
          </a:p>
          <a:p>
            <a:r>
              <a:rPr lang="en-GB" sz="1200" dirty="0"/>
              <a:t>dx = -2</a:t>
            </a:r>
          </a:p>
          <a:p>
            <a:r>
              <a:rPr lang="en-GB" sz="1200" dirty="0"/>
              <a:t>…</a:t>
            </a: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7164288" y="2776858"/>
            <a:ext cx="0" cy="35333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1542728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and </a:t>
            </a:r>
            <a:r>
              <a:rPr lang="en-GB" dirty="0" err="1"/>
              <a:t>addItems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417638"/>
            <a:ext cx="8124825" cy="495776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Import </a:t>
            </a:r>
            <a:r>
              <a:rPr lang="en-GB" dirty="0" err="1"/>
              <a:t>ArrayList</a:t>
            </a:r>
            <a:r>
              <a:rPr lang="en-GB" dirty="0"/>
              <a:t> from a Java library </a:t>
            </a:r>
          </a:p>
          <a:p>
            <a:pPr lvl="1" indent="0">
              <a:buNone/>
            </a:pPr>
            <a:r>
              <a:rPr lang="en-GB" dirty="0"/>
              <a:t> </a:t>
            </a:r>
            <a:r>
              <a:rPr lang="en-GB" b="1" dirty="0"/>
              <a:t>import </a:t>
            </a:r>
            <a:r>
              <a:rPr lang="en-GB" b="1" dirty="0" err="1"/>
              <a:t>java.util.ArrayList</a:t>
            </a:r>
            <a:r>
              <a:rPr lang="en-GB" b="1" dirty="0"/>
              <a:t>;</a:t>
            </a:r>
          </a:p>
          <a:p>
            <a:pPr lvl="1"/>
            <a:endParaRPr lang="en-GB" dirty="0"/>
          </a:p>
          <a:p>
            <a:r>
              <a:rPr lang="en-GB" b="1" dirty="0" err="1"/>
              <a:t>ArrayList</a:t>
            </a:r>
            <a:r>
              <a:rPr lang="en-GB" dirty="0"/>
              <a:t> is a container class that stores a collection of </a:t>
            </a:r>
            <a:r>
              <a:rPr lang="en-GB" b="1" dirty="0"/>
              <a:t>objects</a:t>
            </a:r>
            <a:r>
              <a:rPr lang="en-GB" dirty="0"/>
              <a:t> of another class</a:t>
            </a:r>
          </a:p>
          <a:p>
            <a:r>
              <a:rPr lang="en-GB" dirty="0"/>
              <a:t>Declare an object variable of type </a:t>
            </a:r>
            <a:r>
              <a:rPr lang="en-GB" b="1" dirty="0" err="1"/>
              <a:t>ArrayList</a:t>
            </a:r>
            <a:r>
              <a:rPr lang="en-GB" b="1" dirty="0"/>
              <a:t>&lt;  &gt;</a:t>
            </a:r>
          </a:p>
          <a:p>
            <a:pPr lvl="1" indent="0">
              <a:buNone/>
            </a:pPr>
            <a:r>
              <a:rPr lang="en-GB" dirty="0" err="1"/>
              <a:t>ArrayList</a:t>
            </a:r>
            <a:r>
              <a:rPr lang="en-GB" dirty="0"/>
              <a:t>&lt;</a:t>
            </a:r>
            <a:r>
              <a:rPr lang="en-GB" dirty="0" err="1">
                <a:solidFill>
                  <a:srgbClr val="0070C0"/>
                </a:solidFill>
              </a:rPr>
              <a:t>MyClass</a:t>
            </a:r>
            <a:r>
              <a:rPr lang="en-GB" dirty="0"/>
              <a:t>&gt;  </a:t>
            </a:r>
            <a:r>
              <a:rPr lang="en-GB" dirty="0" err="1">
                <a:solidFill>
                  <a:srgbClr val="00B050"/>
                </a:solidFill>
              </a:rPr>
              <a:t>listName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Need to use </a:t>
            </a:r>
            <a:r>
              <a:rPr lang="en-GB" b="1" dirty="0"/>
              <a:t>new</a:t>
            </a:r>
            <a:r>
              <a:rPr lang="en-GB" dirty="0"/>
              <a:t> (in setup)</a:t>
            </a:r>
          </a:p>
          <a:p>
            <a:pPr marL="400050" lvl="2" indent="0">
              <a:buNone/>
            </a:pPr>
            <a:r>
              <a:rPr lang="en-GB" dirty="0" err="1">
                <a:solidFill>
                  <a:srgbClr val="FF0000"/>
                </a:solidFill>
              </a:rPr>
              <a:t>listName</a:t>
            </a:r>
            <a:r>
              <a:rPr lang="en-GB" dirty="0"/>
              <a:t> = new </a:t>
            </a:r>
            <a:r>
              <a:rPr lang="en-GB" dirty="0" err="1"/>
              <a:t>ArrayList</a:t>
            </a:r>
            <a:r>
              <a:rPr lang="en-GB" dirty="0"/>
              <a:t>&lt;</a:t>
            </a:r>
            <a:r>
              <a:rPr lang="en-GB" dirty="0" err="1">
                <a:solidFill>
                  <a:srgbClr val="0070C0"/>
                </a:solidFill>
              </a:rPr>
              <a:t>MyClass</a:t>
            </a:r>
            <a:r>
              <a:rPr lang="en-GB" dirty="0"/>
              <a:t>&gt;();  //empty collection</a:t>
            </a:r>
          </a:p>
          <a:p>
            <a:endParaRPr lang="en-GB" dirty="0"/>
          </a:p>
          <a:p>
            <a:r>
              <a:rPr lang="en-GB" dirty="0"/>
              <a:t>Add our items – </a:t>
            </a:r>
            <a:r>
              <a:rPr lang="en-GB" b="1" dirty="0" err="1"/>
              <a:t>ArrayList</a:t>
            </a:r>
            <a:r>
              <a:rPr lang="en-GB" b="1" dirty="0"/>
              <a:t>&lt;&gt;.add</a:t>
            </a:r>
            <a:r>
              <a:rPr lang="en-GB" dirty="0"/>
              <a:t>(</a:t>
            </a:r>
            <a:r>
              <a:rPr lang="en-GB" i="1" dirty="0"/>
              <a:t>item</a:t>
            </a:r>
            <a:r>
              <a:rPr lang="en-GB" dirty="0"/>
              <a:t>) method</a:t>
            </a:r>
          </a:p>
          <a:p>
            <a:pPr lvl="1" indent="0">
              <a:buNone/>
            </a:pPr>
            <a:r>
              <a:rPr lang="en-GB" dirty="0" err="1">
                <a:solidFill>
                  <a:srgbClr val="0070C0"/>
                </a:solidFill>
              </a:rPr>
              <a:t>MyClass</a:t>
            </a:r>
            <a:r>
              <a:rPr lang="en-GB" dirty="0"/>
              <a:t> </a:t>
            </a:r>
            <a:r>
              <a:rPr lang="en-GB" dirty="0" err="1"/>
              <a:t>myInstance</a:t>
            </a:r>
            <a:r>
              <a:rPr lang="en-GB" dirty="0"/>
              <a:t> = new </a:t>
            </a:r>
            <a:r>
              <a:rPr lang="en-GB" dirty="0" err="1">
                <a:solidFill>
                  <a:srgbClr val="0070C0"/>
                </a:solidFill>
              </a:rPr>
              <a:t>MyClass</a:t>
            </a:r>
            <a:r>
              <a:rPr lang="en-GB" dirty="0"/>
              <a:t>();</a:t>
            </a:r>
          </a:p>
          <a:p>
            <a:pPr lvl="1" indent="0">
              <a:buNone/>
            </a:pPr>
            <a:r>
              <a:rPr lang="en-GB" dirty="0" err="1">
                <a:solidFill>
                  <a:srgbClr val="FF0000"/>
                </a:solidFill>
              </a:rPr>
              <a:t>listName</a:t>
            </a:r>
            <a:r>
              <a:rPr lang="en-GB" dirty="0" err="1"/>
              <a:t>.</a:t>
            </a:r>
            <a:r>
              <a:rPr lang="en-GB" b="1" dirty="0" err="1"/>
              <a:t>add</a:t>
            </a:r>
            <a:r>
              <a:rPr lang="en-GB" dirty="0"/>
              <a:t>( </a:t>
            </a:r>
            <a:r>
              <a:rPr lang="en-GB" dirty="0" err="1"/>
              <a:t>myInstance</a:t>
            </a:r>
            <a:r>
              <a:rPr lang="en-GB" dirty="0"/>
              <a:t> ); </a:t>
            </a:r>
            <a:r>
              <a:rPr lang="en-GB" dirty="0">
                <a:solidFill>
                  <a:srgbClr val="00B050"/>
                </a:solidFill>
              </a:rPr>
              <a:t>//add </a:t>
            </a:r>
            <a:r>
              <a:rPr lang="en-GB" dirty="0" err="1">
                <a:solidFill>
                  <a:srgbClr val="00B050"/>
                </a:solidFill>
              </a:rPr>
              <a:t>myInstance</a:t>
            </a:r>
            <a:r>
              <a:rPr lang="en-GB" dirty="0">
                <a:solidFill>
                  <a:srgbClr val="00B050"/>
                </a:solidFill>
              </a:rPr>
              <a:t> at end of collection</a:t>
            </a:r>
          </a:p>
          <a:p>
            <a:endParaRPr lang="en-GB" dirty="0"/>
          </a:p>
          <a:p>
            <a:pPr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5F816-7775-4C6A-B53C-ACEFE8FB7EE2}"/>
              </a:ext>
            </a:extLst>
          </p:cNvPr>
          <p:cNvSpPr txBox="1"/>
          <p:nvPr/>
        </p:nvSpPr>
        <p:spPr>
          <a:xfrm>
            <a:off x="6875854" y="3527187"/>
            <a:ext cx="180369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&lt; Class to store &gt;</a:t>
            </a:r>
          </a:p>
        </p:txBody>
      </p:sp>
    </p:spTree>
    <p:extLst>
      <p:ext uri="{BB962C8B-B14F-4D97-AF65-F5344CB8AC3E}">
        <p14:creationId xmlns:p14="http://schemas.microsoft.com/office/powerpoint/2010/main" val="22265891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52690" y="188720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Import from library</a:t>
            </a:r>
          </a:p>
        </p:txBody>
      </p:sp>
      <p:cxnSp>
        <p:nvCxnSpPr>
          <p:cNvPr id="10" name="Straight Arrow Connector 9"/>
          <p:cNvCxnSpPr>
            <a:cxnSpLocks/>
            <a:stCxn id="8" idx="3"/>
          </p:cNvCxnSpPr>
          <p:nvPr/>
        </p:nvCxnSpPr>
        <p:spPr bwMode="auto">
          <a:xfrm>
            <a:off x="2945543" y="2071873"/>
            <a:ext cx="425475" cy="2030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075573" y="2274890"/>
            <a:ext cx="176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Declare </a:t>
            </a:r>
            <a:r>
              <a:rPr lang="en-GB" dirty="0" err="1">
                <a:latin typeface="+mn-lt"/>
              </a:rPr>
              <a:t>ArrayList</a:t>
            </a:r>
            <a:endParaRPr lang="en-GB" dirty="0">
              <a:latin typeface="+mn-lt"/>
            </a:endParaRP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V="1">
            <a:off x="2945543" y="2564904"/>
            <a:ext cx="485631" cy="272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601940" y="625443"/>
            <a:ext cx="1710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Class to store in </a:t>
            </a:r>
          </a:p>
          <a:p>
            <a:r>
              <a:rPr lang="en-GB" dirty="0">
                <a:latin typeface="+mn-lt"/>
              </a:rPr>
              <a:t>Collection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 bwMode="auto">
          <a:xfrm flipV="1">
            <a:off x="3168211" y="986664"/>
            <a:ext cx="202807" cy="132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75210" y="2964754"/>
            <a:ext cx="227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New </a:t>
            </a:r>
            <a:r>
              <a:rPr lang="en-GB" dirty="0" err="1">
                <a:latin typeface="+mn-lt"/>
              </a:rPr>
              <a:t>ArrayList</a:t>
            </a:r>
            <a:r>
              <a:rPr lang="en-GB" dirty="0">
                <a:latin typeface="+mn-lt"/>
              </a:rPr>
              <a:t> (empty)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 bwMode="auto">
          <a:xfrm flipV="1">
            <a:off x="2810393" y="3194150"/>
            <a:ext cx="592170" cy="7245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773774" y="3633926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Add Objects to List</a:t>
            </a: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 bwMode="auto">
          <a:xfrm flipV="1">
            <a:off x="2713729" y="3705934"/>
            <a:ext cx="724341" cy="11265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924075" y="4957318"/>
            <a:ext cx="2208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Loop(iterate) through</a:t>
            </a:r>
          </a:p>
          <a:p>
            <a:r>
              <a:rPr lang="en-GB" dirty="0">
                <a:latin typeface="+mn-lt"/>
              </a:rPr>
              <a:t> collection</a:t>
            </a:r>
          </a:p>
        </p:txBody>
      </p:sp>
      <p:cxnSp>
        <p:nvCxnSpPr>
          <p:cNvPr id="21" name="Straight Arrow Connector 20"/>
          <p:cNvCxnSpPr>
            <a:cxnSpLocks/>
            <a:stCxn id="20" idx="3"/>
          </p:cNvCxnSpPr>
          <p:nvPr/>
        </p:nvCxnSpPr>
        <p:spPr bwMode="auto">
          <a:xfrm>
            <a:off x="3132180" y="5280484"/>
            <a:ext cx="23883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6214BA2-A3B9-42D3-A967-015DC5651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208" y="0"/>
            <a:ext cx="5449579" cy="68580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C647FD-0BCE-4C08-B23E-C045D3F8F03B}"/>
              </a:ext>
            </a:extLst>
          </p:cNvPr>
          <p:cNvCxnSpPr>
            <a:cxnSpLocks/>
          </p:cNvCxnSpPr>
          <p:nvPr/>
        </p:nvCxnSpPr>
        <p:spPr bwMode="auto">
          <a:xfrm>
            <a:off x="2713729" y="3890600"/>
            <a:ext cx="688834" cy="26652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61872A87-726B-4972-AAE3-A3FAD415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40" y="-317919"/>
            <a:ext cx="2973974" cy="1143000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047826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6" grpId="0"/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66214BA2-A3B9-42D3-A967-015DC5651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0"/>
            <a:ext cx="5449579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C781387-4CA2-415D-B372-1AF75EED2615}"/>
              </a:ext>
            </a:extLst>
          </p:cNvPr>
          <p:cNvSpPr/>
          <p:nvPr/>
        </p:nvSpPr>
        <p:spPr bwMode="auto">
          <a:xfrm>
            <a:off x="5744853" y="1200822"/>
            <a:ext cx="2808312" cy="353331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1AA28E-F605-43AE-B5A6-6BCA6F8D82FC}"/>
              </a:ext>
            </a:extLst>
          </p:cNvPr>
          <p:cNvCxnSpPr/>
          <p:nvPr/>
        </p:nvCxnSpPr>
        <p:spPr bwMode="auto">
          <a:xfrm>
            <a:off x="7026008" y="1200823"/>
            <a:ext cx="0" cy="35333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D43BB4-C422-4B14-A2DC-4F503CA339E9}"/>
              </a:ext>
            </a:extLst>
          </p:cNvPr>
          <p:cNvCxnSpPr/>
          <p:nvPr/>
        </p:nvCxnSpPr>
        <p:spPr bwMode="auto">
          <a:xfrm>
            <a:off x="6377936" y="1200823"/>
            <a:ext cx="0" cy="35333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595E7D-49CB-4FB8-A4AB-9F86B9855A0F}"/>
              </a:ext>
            </a:extLst>
          </p:cNvPr>
          <p:cNvCxnSpPr/>
          <p:nvPr/>
        </p:nvCxnSpPr>
        <p:spPr bwMode="auto">
          <a:xfrm>
            <a:off x="7746088" y="1200823"/>
            <a:ext cx="0" cy="35333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6020BE-9376-45B5-9A40-E8ECB73DDF60}"/>
              </a:ext>
            </a:extLst>
          </p:cNvPr>
          <p:cNvCxnSpPr/>
          <p:nvPr/>
        </p:nvCxnSpPr>
        <p:spPr bwMode="auto">
          <a:xfrm flipH="1">
            <a:off x="5963792" y="1377487"/>
            <a:ext cx="173038" cy="4282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4DD9DF-BFE7-4625-A9AF-D36F52988C0A}"/>
              </a:ext>
            </a:extLst>
          </p:cNvPr>
          <p:cNvCxnSpPr/>
          <p:nvPr/>
        </p:nvCxnSpPr>
        <p:spPr bwMode="auto">
          <a:xfrm>
            <a:off x="6680093" y="1377487"/>
            <a:ext cx="185577" cy="3829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AEAAA3-99BC-4646-97B7-45C7BBD6C46A}"/>
              </a:ext>
            </a:extLst>
          </p:cNvPr>
          <p:cNvCxnSpPr/>
          <p:nvPr/>
        </p:nvCxnSpPr>
        <p:spPr bwMode="auto">
          <a:xfrm>
            <a:off x="7321895" y="1377487"/>
            <a:ext cx="571832" cy="4055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7F6538-D006-4611-9F79-A863F30077C0}"/>
              </a:ext>
            </a:extLst>
          </p:cNvPr>
          <p:cNvSpPr txBox="1"/>
          <p:nvPr/>
        </p:nvSpPr>
        <p:spPr>
          <a:xfrm>
            <a:off x="4572000" y="121057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simpleList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182D7D-0C7F-4FBC-9120-2A3D82D4FF14}"/>
              </a:ext>
            </a:extLst>
          </p:cNvPr>
          <p:cNvSpPr txBox="1"/>
          <p:nvPr/>
        </p:nvSpPr>
        <p:spPr>
          <a:xfrm>
            <a:off x="5634803" y="1795137"/>
            <a:ext cx="49938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Item: 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3557FA-C7C7-4BEB-BB55-C6E0727E49EA}"/>
              </a:ext>
            </a:extLst>
          </p:cNvPr>
          <p:cNvCxnSpPr/>
          <p:nvPr/>
        </p:nvCxnSpPr>
        <p:spPr bwMode="auto">
          <a:xfrm>
            <a:off x="8553165" y="1196752"/>
            <a:ext cx="0" cy="35333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B329E9E-448A-45BB-8299-1AA9ED2E6D49}"/>
              </a:ext>
            </a:extLst>
          </p:cNvPr>
          <p:cNvSpPr txBox="1"/>
          <p:nvPr/>
        </p:nvSpPr>
        <p:spPr>
          <a:xfrm>
            <a:off x="5865758" y="8547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147ED6-2373-4D6E-8E5A-5BDCB4005E29}"/>
              </a:ext>
            </a:extLst>
          </p:cNvPr>
          <p:cNvSpPr txBox="1"/>
          <p:nvPr/>
        </p:nvSpPr>
        <p:spPr>
          <a:xfrm>
            <a:off x="6469919" y="8547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20A13E-1E29-40D1-AF04-25FECB60E16C}"/>
              </a:ext>
            </a:extLst>
          </p:cNvPr>
          <p:cNvSpPr txBox="1"/>
          <p:nvPr/>
        </p:nvSpPr>
        <p:spPr>
          <a:xfrm>
            <a:off x="6469919" y="1795137"/>
            <a:ext cx="49938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Item: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CFC611-F4F5-4815-A3D1-3715C393596E}"/>
              </a:ext>
            </a:extLst>
          </p:cNvPr>
          <p:cNvSpPr txBox="1"/>
          <p:nvPr/>
        </p:nvSpPr>
        <p:spPr>
          <a:xfrm>
            <a:off x="7496394" y="1826806"/>
            <a:ext cx="49938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Item: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3EE6B2-0C4A-48A6-9186-86B8D801483F}"/>
              </a:ext>
            </a:extLst>
          </p:cNvPr>
          <p:cNvSpPr txBox="1"/>
          <p:nvPr/>
        </p:nvSpPr>
        <p:spPr>
          <a:xfrm>
            <a:off x="7223978" y="8468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F95EFD-CE2A-4EC4-97FF-704A5A31ACD6}"/>
              </a:ext>
            </a:extLst>
          </p:cNvPr>
          <p:cNvSpPr txBox="1"/>
          <p:nvPr/>
        </p:nvSpPr>
        <p:spPr>
          <a:xfrm>
            <a:off x="7923364" y="8468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781907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9" grpId="0" animBg="1"/>
      <p:bldP spid="4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32aac71f-a0bc-4b84-9eb3-426a55307982"/>
</p:tagLst>
</file>

<file path=ppt/theme/theme1.xml><?xml version="1.0" encoding="utf-8"?>
<a:theme xmlns:a="http://schemas.openxmlformats.org/drawingml/2006/main" name="1_CIT template">
  <a:themeElements>
    <a:clrScheme name="1_CIT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CIT 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00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00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CI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IT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11659</TotalTime>
  <Words>1563</Words>
  <Application>Microsoft Office PowerPoint</Application>
  <PresentationFormat>On-screen Show (4:3)</PresentationFormat>
  <Paragraphs>381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Gill Sans</vt:lpstr>
      <vt:lpstr>Times New Roman</vt:lpstr>
      <vt:lpstr>1_CIT template</vt:lpstr>
      <vt:lpstr>Default - Title Slide</vt:lpstr>
      <vt:lpstr>Collections of Objects</vt:lpstr>
      <vt:lpstr>Revision</vt:lpstr>
      <vt:lpstr>Revision</vt:lpstr>
      <vt:lpstr>Many objects</vt:lpstr>
      <vt:lpstr>Collections &amp; Arrays</vt:lpstr>
      <vt:lpstr>Collection</vt:lpstr>
      <vt:lpstr>Declare and addItems</vt:lpstr>
      <vt:lpstr>Example</vt:lpstr>
      <vt:lpstr>PowerPoint Presentation</vt:lpstr>
      <vt:lpstr>Collection Iteration</vt:lpstr>
      <vt:lpstr>For each item : ArrayList</vt:lpstr>
      <vt:lpstr>Collection of objects</vt:lpstr>
      <vt:lpstr>Removing from collection</vt:lpstr>
      <vt:lpstr>Collection : remove object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5 Spreadsheet Databases</dc:title>
  <dc:creator>Dr. James T. Perry</dc:creator>
  <cp:lastModifiedBy>Husnain Ahmed</cp:lastModifiedBy>
  <cp:revision>254</cp:revision>
  <cp:lastPrinted>1996-11-03T19:01:40Z</cp:lastPrinted>
  <dcterms:created xsi:type="dcterms:W3CDTF">1996-09-15T14:55:10Z</dcterms:created>
  <dcterms:modified xsi:type="dcterms:W3CDTF">2021-12-11T17:07:24Z</dcterms:modified>
</cp:coreProperties>
</file>