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352" r:id="rId3"/>
    <p:sldId id="311" r:id="rId4"/>
    <p:sldId id="355" r:id="rId5"/>
    <p:sldId id="303" r:id="rId6"/>
    <p:sldId id="343" r:id="rId7"/>
    <p:sldId id="356" r:id="rId8"/>
    <p:sldId id="360" r:id="rId9"/>
    <p:sldId id="363" r:id="rId10"/>
    <p:sldId id="362" r:id="rId11"/>
    <p:sldId id="358" r:id="rId12"/>
    <p:sldId id="357" r:id="rId13"/>
    <p:sldId id="359" r:id="rId14"/>
    <p:sldId id="361" r:id="rId15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wis Evans" initials="LE" lastIdx="1" clrIdx="0">
    <p:extLst>
      <p:ext uri="{19B8F6BF-5375-455C-9EA6-DF929625EA0E}">
        <p15:presenceInfo xmlns:p15="http://schemas.microsoft.com/office/powerpoint/2012/main" userId="S::55116318@ad.mmu.ac.uk::2f1cca16-934e-4fa4-b56f-9977d10481f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5B9BD5"/>
    <a:srgbClr val="0000B9"/>
    <a:srgbClr val="FF0000"/>
    <a:srgbClr val="FFC000"/>
    <a:srgbClr val="BEC7E8"/>
    <a:srgbClr val="7D8FD0"/>
    <a:srgbClr val="D9F5F2"/>
    <a:srgbClr val="70AD4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35" autoAdjust="0"/>
    <p:restoredTop sz="87544" autoAdjust="0"/>
  </p:normalViewPr>
  <p:slideViewPr>
    <p:cSldViewPr snapToGrid="0">
      <p:cViewPr varScale="1">
        <p:scale>
          <a:sx n="113" d="100"/>
          <a:sy n="113" d="100"/>
        </p:scale>
        <p:origin x="1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snain Ahmed" userId="a77a86e8-2de5-49c5-b2f0-ea95297b1827" providerId="ADAL" clId="{55CCE294-6D13-4FC3-8B3A-9480FDAEF503}"/>
    <pc:docChg chg="modSld">
      <pc:chgData name="Husnain Ahmed" userId="a77a86e8-2de5-49c5-b2f0-ea95297b1827" providerId="ADAL" clId="{55CCE294-6D13-4FC3-8B3A-9480FDAEF503}" dt="2021-11-10T16:12:51.471" v="0" actId="1076"/>
      <pc:docMkLst>
        <pc:docMk/>
      </pc:docMkLst>
      <pc:sldChg chg="modSp mod">
        <pc:chgData name="Husnain Ahmed" userId="a77a86e8-2de5-49c5-b2f0-ea95297b1827" providerId="ADAL" clId="{55CCE294-6D13-4FC3-8B3A-9480FDAEF503}" dt="2021-11-10T16:12:51.471" v="0" actId="1076"/>
        <pc:sldMkLst>
          <pc:docMk/>
          <pc:sldMk cId="3810885103" sldId="359"/>
        </pc:sldMkLst>
        <pc:picChg chg="mod">
          <ac:chgData name="Husnain Ahmed" userId="a77a86e8-2de5-49c5-b2f0-ea95297b1827" providerId="ADAL" clId="{55CCE294-6D13-4FC3-8B3A-9480FDAEF503}" dt="2021-11-10T16:12:51.471" v="0" actId="1076"/>
          <ac:picMkLst>
            <pc:docMk/>
            <pc:sldMk cId="3810885103" sldId="359"/>
            <ac:picMk id="9" creationId="{768CE42E-6CBF-417C-9C16-C200EF0FC72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316C7-F1C3-425C-8B3B-4A187C656F9B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BE03C-3183-451F-8599-731BE31BD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215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BE03C-3183-451F-8599-731BE31BD26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687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BE03C-3183-451F-8599-731BE31BD26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893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BE03C-3183-451F-8599-731BE31BD26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8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BE03C-3183-451F-8599-731BE31BD26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429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BE03C-3183-451F-8599-731BE31BD26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154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AD274-65EA-4DBB-8076-C94F0C524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4B738-7943-4E62-A3BE-9D458400B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BB71E-E930-4AB9-BDD3-98CDD602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9CA83-6D5A-418A-A6D8-BBDD99ACD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E1FAA-6E55-4ACC-BB62-1126B30F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61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8A90-8AEE-4358-9B92-702CC75C9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6CB41-FC19-44F8-94F5-E529B6F5F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E47F9-8FD4-4676-9D89-6EEA913E8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851A8-FB6F-4980-9714-C92FAEA0A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CE10E-9780-4F77-95AB-DCE26EB6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34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8EA16E-1148-4956-A4FB-FFE7F611E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EBD4D-7531-4122-AB6F-7D34C7F7F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9E175-4F4A-4B39-98DC-FBA9EAEC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1B2D1-4079-41D8-A637-E526B5E95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BA320-2AC3-4CD4-B78E-6299F9BE5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34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301" y="1587500"/>
            <a:ext cx="10833100" cy="478790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535113"/>
            <a:ext cx="5386917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35113"/>
            <a:ext cx="5389033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9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3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4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2" y="3"/>
            <a:ext cx="624417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>
                <a:defRPr/>
              </a:pPr>
              <a:r>
                <a: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Algorithms &amp; Data Structures</a:t>
              </a: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8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2" y="3"/>
            <a:ext cx="624417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>
                <a:defRPr/>
              </a:pPr>
              <a:r>
                <a: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Algorithms &amp; Data Structures</a:t>
              </a: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>
                <a:sym typeface="Calibri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4940792-2DE2-42A7-826B-0FD8F4C1F64A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E3F59-2468-44EA-A1CF-DE04A5E1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50" y="196821"/>
            <a:ext cx="11609717" cy="8901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C532D-7B37-4784-8E89-A5FD82D8A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49" y="1253330"/>
            <a:ext cx="11609717" cy="46902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2" descr="Manchester Metropolitan University - Wikipedia">
            <a:extLst>
              <a:ext uri="{FF2B5EF4-FFF2-40B4-BE49-F238E27FC236}">
                <a16:creationId xmlns:a16="http://schemas.microsoft.com/office/drawing/2014/main" id="{346DF183-626D-412F-BB7A-5FC1765194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9" y="6275593"/>
            <a:ext cx="1493808" cy="57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1A713B5-D3D0-4084-B418-2AB7400DF595}"/>
              </a:ext>
            </a:extLst>
          </p:cNvPr>
          <p:cNvSpPr/>
          <p:nvPr userDrawn="1"/>
        </p:nvSpPr>
        <p:spPr>
          <a:xfrm>
            <a:off x="1595887" y="6275593"/>
            <a:ext cx="10596113" cy="57387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47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8AF1C-953F-448E-BBBC-901822447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221C7-3B50-4ED9-BE51-E90FCFDCA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2" descr="Manchester Metropolitan University - Wikipedia">
            <a:extLst>
              <a:ext uri="{FF2B5EF4-FFF2-40B4-BE49-F238E27FC236}">
                <a16:creationId xmlns:a16="http://schemas.microsoft.com/office/drawing/2014/main" id="{CDE22917-821E-4838-AF05-BB2CD402A3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9" y="6275593"/>
            <a:ext cx="1493808" cy="57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D595F88-DE36-44BF-98D6-7F3E3C5E66D9}"/>
              </a:ext>
            </a:extLst>
          </p:cNvPr>
          <p:cNvSpPr/>
          <p:nvPr userDrawn="1"/>
        </p:nvSpPr>
        <p:spPr>
          <a:xfrm>
            <a:off x="1595887" y="6275593"/>
            <a:ext cx="10596113" cy="57387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34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4F1B-7E26-4383-8619-C9F237DFD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A3D27-6B0E-4447-B359-32BE1A220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93B4E-B3E8-48CD-94D8-6690AC677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A1BF3-1F56-4378-A634-AEE525DC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78036-DF02-4674-B01D-850FE0C8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115C6-744F-4CFD-9D4C-629E28C8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79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32E4-3726-4B82-86AF-055C9BD2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EA5EF-69A6-494E-A45D-DA2648189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D73CC-1D52-477B-8E61-9E8501714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5D58F9-5346-4F25-A222-B05C2F1CE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F7E753-D9CF-464F-AFBA-F31E43D59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03E52F-A0D3-4B08-B9A2-6B93EA19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1A9909-519E-4903-B73F-CB989DB1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991A3-905A-48EC-8D4F-4402DF3C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21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0E959-1072-4B35-95D3-4B0610B10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B723B-B3ED-41D8-927D-F7C244A9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D572B-F966-4BE2-AAC7-0E9E85713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F5667-9E76-43BA-B659-307B6FA05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28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A7E88-EDF3-4D84-AFF9-2A1E1BFE5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1C12A1-1F1D-4390-A331-ED1E5E02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EA0EF-A739-46CD-9AF6-2F23840B3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68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F3D66-77C0-46F8-9E2E-E56D36A2B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4A22B-1CE2-4599-B115-717D951C1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D0D02-A078-47FE-A17B-FCA816652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DA27E-EAC2-4E3A-9852-AEE8682B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493CB-FC2E-42B8-BB19-0EB7A055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EE23E-F825-4592-A65B-94F0F5831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42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C34F-B339-41A6-BAAE-0FA9AC3A6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7EFA5-29D2-4E43-A346-58385D8BFA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84B78-501D-4A2B-8AD9-A0D958F4C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8A0C4-8774-40DC-A123-8D35A3A59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6A396-1677-47DA-8F7F-6042EE51D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43B42-0B5D-4427-835D-8993B12E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33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863F1-DFF5-491F-9863-ED844816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F8377-FB5B-4342-A0BA-B41662022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590E8-886B-41B7-AEE9-B577FE2DE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7FDE5-E0AB-44BC-84A3-8FF2BEEE429C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1B3F4-720E-4540-BCA2-37BCD851D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AA1B6-998F-4205-83B1-BB301F29B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08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 Black" panose="020B0A04020102020204" pitchFamily="34" charset="0"/>
              </a:rPr>
              <a:t>Click to edit Master title style</a:t>
            </a:r>
            <a:endParaRPr lang="en-US" altLang="en-US" dirty="0">
              <a:sym typeface="Arial Black" panose="020B0A040201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256435" y="6467475"/>
            <a:ext cx="325967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78787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2" y="3"/>
            <a:ext cx="624417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n-US" sz="21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Programming </a:t>
              </a:r>
            </a:p>
          </p:txBody>
        </p:sp>
        <p:pic>
          <p:nvPicPr>
            <p:cNvPr id="1031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0246" name="Picture 6" descr="http://png-1.findicons.com/files/icons/1636/file_icons_vs_3/128/java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846" y="5894363"/>
            <a:ext cx="700111" cy="7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05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F81BD"/>
          </a:solidFill>
          <a:latin typeface="+mj-lt"/>
          <a:ea typeface="+mj-ea"/>
          <a:cs typeface="+mj-cs"/>
          <a:sym typeface="Arial Black" panose="020B0A04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57175" indent="-257175" algn="ctr" rtl="0" eaLnBrk="1" fontAlgn="base" hangingPunct="1">
        <a:spcBef>
          <a:spcPts val="600"/>
        </a:spcBef>
        <a:spcAft>
          <a:spcPct val="0"/>
        </a:spcAft>
        <a:buChar char="•"/>
        <a:defRPr sz="24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314325" indent="28575" algn="ctr" rtl="0" eaLnBrk="1" fontAlgn="base" hangingPunct="1">
        <a:spcBef>
          <a:spcPts val="525"/>
        </a:spcBef>
        <a:spcAft>
          <a:spcPct val="0"/>
        </a:spcAft>
        <a:buChar char="–"/>
        <a:defRPr sz="21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657225" indent="28575" algn="ctr" rtl="0" eaLnBrk="1" fontAlgn="base" hangingPunct="1">
        <a:spcBef>
          <a:spcPts val="450"/>
        </a:spcBef>
        <a:spcAft>
          <a:spcPct val="0"/>
        </a:spcAft>
        <a:buChar char="•"/>
        <a:defRPr sz="18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000125" indent="28575" algn="ctr" rtl="0" eaLnBrk="1" fontAlgn="base" hangingPunct="1">
        <a:spcBef>
          <a:spcPts val="375"/>
        </a:spcBef>
        <a:spcAft>
          <a:spcPct val="0"/>
        </a:spcAft>
        <a:buChar char="–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343025" indent="28575" algn="ctr" rtl="0" eaLnBrk="1" fontAlgn="base" hangingPunct="1">
        <a:spcBef>
          <a:spcPts val="375"/>
        </a:spcBef>
        <a:spcAft>
          <a:spcPct val="0"/>
        </a:spcAft>
        <a:buChar char="»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16859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0288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23717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27146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69FF1-1D27-4D5D-B5BC-082408AAD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753" y="3900694"/>
            <a:ext cx="6437700" cy="26119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Week 1 – Lab B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 Validation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3623583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!!yellowmain">
            <a:extLst>
              <a:ext uri="{FF2B5EF4-FFF2-40B4-BE49-F238E27FC236}">
                <a16:creationId xmlns:a16="http://schemas.microsoft.com/office/drawing/2014/main" id="{2D43C712-1D3E-4398-A3FA-A41AD85A5B50}"/>
              </a:ext>
            </a:extLst>
          </p:cNvPr>
          <p:cNvSpPr/>
          <p:nvPr/>
        </p:nvSpPr>
        <p:spPr>
          <a:xfrm>
            <a:off x="4964495" y="1830529"/>
            <a:ext cx="2263008" cy="2263008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1C383C1-80A1-4E65-86A9-4A1B199E0489}"/>
              </a:ext>
            </a:extLst>
          </p:cNvPr>
          <p:cNvSpPr/>
          <p:nvPr/>
        </p:nvSpPr>
        <p:spPr>
          <a:xfrm>
            <a:off x="4241074" y="4396362"/>
            <a:ext cx="3709850" cy="1126811"/>
          </a:xfrm>
          <a:custGeom>
            <a:avLst/>
            <a:gdLst>
              <a:gd name="connsiteX0" fmla="*/ 0 w 2370489"/>
              <a:gd name="connsiteY0" fmla="*/ 0 h 720000"/>
              <a:gd name="connsiteX1" fmla="*/ 2370489 w 2370489"/>
              <a:gd name="connsiteY1" fmla="*/ 0 h 720000"/>
              <a:gd name="connsiteX2" fmla="*/ 2370489 w 2370489"/>
              <a:gd name="connsiteY2" fmla="*/ 720000 h 720000"/>
              <a:gd name="connsiteX3" fmla="*/ 0 w 2370489"/>
              <a:gd name="connsiteY3" fmla="*/ 720000 h 720000"/>
              <a:gd name="connsiteX4" fmla="*/ 0 w 2370489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0489" h="720000">
                <a:moveTo>
                  <a:pt x="0" y="0"/>
                </a:moveTo>
                <a:lnTo>
                  <a:pt x="2370489" y="0"/>
                </a:lnTo>
                <a:lnTo>
                  <a:pt x="2370489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accen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accent5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GB" sz="2800" kern="1200" dirty="0">
                <a:solidFill>
                  <a:srgbClr val="FFC000"/>
                </a:solidFill>
              </a:rPr>
              <a:t>Sentinel Values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E1E8DE4-20C3-4445-A514-DBAD3A1BC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350757" y="2241542"/>
            <a:ext cx="1427729" cy="1427729"/>
          </a:xfrm>
          <a:prstGeom prst="rect">
            <a:avLst/>
          </a:prstGeom>
        </p:spPr>
      </p:pic>
      <p:sp>
        <p:nvSpPr>
          <p:cNvPr id="14" name="!!blue">
            <a:extLst>
              <a:ext uri="{FF2B5EF4-FFF2-40B4-BE49-F238E27FC236}">
                <a16:creationId xmlns:a16="http://schemas.microsoft.com/office/drawing/2014/main" id="{4C54F1A5-01C4-450A-905B-BDAC1D053AC7}"/>
              </a:ext>
            </a:extLst>
          </p:cNvPr>
          <p:cNvSpPr/>
          <p:nvPr/>
        </p:nvSpPr>
        <p:spPr>
          <a:xfrm>
            <a:off x="8664000" y="6265272"/>
            <a:ext cx="3528000" cy="59272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Sentinel Values</a:t>
            </a:r>
          </a:p>
        </p:txBody>
      </p:sp>
      <p:sp>
        <p:nvSpPr>
          <p:cNvPr id="15" name="!!green">
            <a:extLst>
              <a:ext uri="{FF2B5EF4-FFF2-40B4-BE49-F238E27FC236}">
                <a16:creationId xmlns:a16="http://schemas.microsoft.com/office/drawing/2014/main" id="{49C49F31-DF1B-435E-852F-7D683614F13C}"/>
              </a:ext>
            </a:extLst>
          </p:cNvPr>
          <p:cNvSpPr/>
          <p:nvPr/>
        </p:nvSpPr>
        <p:spPr>
          <a:xfrm>
            <a:off x="1595329" y="6265274"/>
            <a:ext cx="3528000" cy="592725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Validation: While Loops</a:t>
            </a:r>
          </a:p>
        </p:txBody>
      </p:sp>
      <p:sp>
        <p:nvSpPr>
          <p:cNvPr id="16" name="!!yellow">
            <a:extLst>
              <a:ext uri="{FF2B5EF4-FFF2-40B4-BE49-F238E27FC236}">
                <a16:creationId xmlns:a16="http://schemas.microsoft.com/office/drawing/2014/main" id="{CBE61134-050A-4579-8DB9-0B52E460004C}"/>
              </a:ext>
            </a:extLst>
          </p:cNvPr>
          <p:cNvSpPr/>
          <p:nvPr/>
        </p:nvSpPr>
        <p:spPr>
          <a:xfrm>
            <a:off x="5136000" y="6265272"/>
            <a:ext cx="3528000" cy="592725"/>
          </a:xfrm>
          <a:prstGeom prst="rect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Validation: Scanner Methods</a:t>
            </a:r>
          </a:p>
        </p:txBody>
      </p:sp>
    </p:spTree>
    <p:extLst>
      <p:ext uri="{BB962C8B-B14F-4D97-AF65-F5344CB8AC3E}">
        <p14:creationId xmlns:p14="http://schemas.microsoft.com/office/powerpoint/2010/main" val="242594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EFA7-F786-4455-873E-5C1AF43CF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429" y="196821"/>
            <a:ext cx="10646638" cy="890107"/>
          </a:xfrm>
        </p:spPr>
        <p:txBody>
          <a:bodyPr/>
          <a:lstStyle/>
          <a:p>
            <a:r>
              <a:rPr lang="en-GB" dirty="0"/>
              <a:t>Sentinel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A3228-3D0E-4661-BC2C-EE8DF3AE9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 </a:t>
            </a:r>
            <a:r>
              <a:rPr lang="en-GB" b="1" dirty="0"/>
              <a:t>sentinel value </a:t>
            </a:r>
            <a:r>
              <a:rPr lang="en-GB" dirty="0"/>
              <a:t>is a value which is used to signal “end of data entry”</a:t>
            </a:r>
          </a:p>
          <a:p>
            <a:r>
              <a:rPr lang="en-GB" dirty="0"/>
              <a:t>Typically used in conjunction with a while loop – and when a person enters this </a:t>
            </a:r>
            <a:r>
              <a:rPr lang="en-GB" b="1" dirty="0"/>
              <a:t>sentinel value</a:t>
            </a:r>
            <a:r>
              <a:rPr lang="en-GB" dirty="0"/>
              <a:t> we exit the loop and continue with the rest of the program</a:t>
            </a:r>
          </a:p>
          <a:p>
            <a:r>
              <a:rPr lang="en-GB" dirty="0"/>
              <a:t>A sentinel value is used solely to indicate it is the end of data entry and is </a:t>
            </a:r>
            <a:r>
              <a:rPr lang="en-GB" b="1" dirty="0"/>
              <a:t>not</a:t>
            </a:r>
            <a:r>
              <a:rPr lang="en-GB" dirty="0"/>
              <a:t> </a:t>
            </a:r>
            <a:r>
              <a:rPr lang="en-GB" b="1" dirty="0"/>
              <a:t>part of the data itself</a:t>
            </a:r>
          </a:p>
          <a:p>
            <a:r>
              <a:rPr lang="en-GB" dirty="0"/>
              <a:t>Let’s take a look at this might work with an example program:</a:t>
            </a:r>
          </a:p>
          <a:p>
            <a:pPr lvl="1"/>
            <a:r>
              <a:rPr lang="en-GB" b="1" dirty="0"/>
              <a:t>Application: </a:t>
            </a:r>
            <a:r>
              <a:rPr lang="en-GB" dirty="0"/>
              <a:t>Accept integers from the keyboard corresponding to student grades. When the user types </a:t>
            </a:r>
            <a:r>
              <a:rPr lang="en-GB" b="1" dirty="0"/>
              <a:t>-1</a:t>
            </a:r>
            <a:r>
              <a:rPr lang="en-GB" dirty="0"/>
              <a:t> that will signal the end of the grades and we can continue with calculating and printing the average</a:t>
            </a:r>
          </a:p>
          <a:p>
            <a:pPr lvl="1"/>
            <a:r>
              <a:rPr lang="en-GB" b="1" dirty="0"/>
              <a:t>Note: </a:t>
            </a:r>
            <a:r>
              <a:rPr lang="en-GB" dirty="0"/>
              <a:t>There is nothing special about </a:t>
            </a:r>
            <a:r>
              <a:rPr lang="en-GB" b="1" dirty="0"/>
              <a:t>-1</a:t>
            </a:r>
            <a:r>
              <a:rPr lang="en-GB" dirty="0"/>
              <a:t> (You can come up with your own sentinel value)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!!yellowmain">
            <a:extLst>
              <a:ext uri="{FF2B5EF4-FFF2-40B4-BE49-F238E27FC236}">
                <a16:creationId xmlns:a16="http://schemas.microsoft.com/office/drawing/2014/main" id="{28271894-B545-4EAA-9626-86EE69F42FF1}"/>
              </a:ext>
            </a:extLst>
          </p:cNvPr>
          <p:cNvSpPr/>
          <p:nvPr/>
        </p:nvSpPr>
        <p:spPr>
          <a:xfrm>
            <a:off x="144886" y="196821"/>
            <a:ext cx="879162" cy="890107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pic>
        <p:nvPicPr>
          <p:cNvPr id="6" name="Graphic 5" descr="Shield outline">
            <a:extLst>
              <a:ext uri="{FF2B5EF4-FFF2-40B4-BE49-F238E27FC236}">
                <a16:creationId xmlns:a16="http://schemas.microsoft.com/office/drawing/2014/main" id="{B939D698-F496-41F3-A275-5F31DECCF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499" y="314959"/>
            <a:ext cx="682449" cy="682449"/>
          </a:xfrm>
          <a:prstGeom prst="rect">
            <a:avLst/>
          </a:prstGeom>
        </p:spPr>
      </p:pic>
      <p:sp>
        <p:nvSpPr>
          <p:cNvPr id="12" name="!!blue">
            <a:extLst>
              <a:ext uri="{FF2B5EF4-FFF2-40B4-BE49-F238E27FC236}">
                <a16:creationId xmlns:a16="http://schemas.microsoft.com/office/drawing/2014/main" id="{47EE9CA0-47FA-4720-A97F-8164D4E61462}"/>
              </a:ext>
            </a:extLst>
          </p:cNvPr>
          <p:cNvSpPr/>
          <p:nvPr/>
        </p:nvSpPr>
        <p:spPr>
          <a:xfrm>
            <a:off x="8664000" y="6265272"/>
            <a:ext cx="3528000" cy="59272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Sentinel Values</a:t>
            </a:r>
          </a:p>
        </p:txBody>
      </p:sp>
      <p:sp>
        <p:nvSpPr>
          <p:cNvPr id="13" name="!!green">
            <a:extLst>
              <a:ext uri="{FF2B5EF4-FFF2-40B4-BE49-F238E27FC236}">
                <a16:creationId xmlns:a16="http://schemas.microsoft.com/office/drawing/2014/main" id="{BC230C57-B67C-43C6-BCDB-EC0DA89DC830}"/>
              </a:ext>
            </a:extLst>
          </p:cNvPr>
          <p:cNvSpPr/>
          <p:nvPr/>
        </p:nvSpPr>
        <p:spPr>
          <a:xfrm>
            <a:off x="1595329" y="6265274"/>
            <a:ext cx="3528000" cy="592725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Validation: While Loops</a:t>
            </a:r>
          </a:p>
        </p:txBody>
      </p:sp>
      <p:sp>
        <p:nvSpPr>
          <p:cNvPr id="14" name="!!yellow">
            <a:extLst>
              <a:ext uri="{FF2B5EF4-FFF2-40B4-BE49-F238E27FC236}">
                <a16:creationId xmlns:a16="http://schemas.microsoft.com/office/drawing/2014/main" id="{7DD52030-1599-4FE2-90B4-119F20DAA2A8}"/>
              </a:ext>
            </a:extLst>
          </p:cNvPr>
          <p:cNvSpPr/>
          <p:nvPr/>
        </p:nvSpPr>
        <p:spPr>
          <a:xfrm>
            <a:off x="5136000" y="6265272"/>
            <a:ext cx="3528000" cy="592725"/>
          </a:xfrm>
          <a:prstGeom prst="rect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Validation: Scanner Methods</a:t>
            </a:r>
          </a:p>
        </p:txBody>
      </p:sp>
    </p:spTree>
    <p:extLst>
      <p:ext uri="{BB962C8B-B14F-4D97-AF65-F5344CB8AC3E}">
        <p14:creationId xmlns:p14="http://schemas.microsoft.com/office/powerpoint/2010/main" val="3003325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yellowmain">
            <a:extLst>
              <a:ext uri="{FF2B5EF4-FFF2-40B4-BE49-F238E27FC236}">
                <a16:creationId xmlns:a16="http://schemas.microsoft.com/office/drawing/2014/main" id="{28271894-B545-4EAA-9626-86EE69F42FF1}"/>
              </a:ext>
            </a:extLst>
          </p:cNvPr>
          <p:cNvSpPr/>
          <p:nvPr/>
        </p:nvSpPr>
        <p:spPr>
          <a:xfrm>
            <a:off x="144886" y="196821"/>
            <a:ext cx="879162" cy="890107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pic>
        <p:nvPicPr>
          <p:cNvPr id="6" name="Graphic 5" descr="Shield outline">
            <a:extLst>
              <a:ext uri="{FF2B5EF4-FFF2-40B4-BE49-F238E27FC236}">
                <a16:creationId xmlns:a16="http://schemas.microsoft.com/office/drawing/2014/main" id="{B939D698-F496-41F3-A275-5F31DECCF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499" y="314959"/>
            <a:ext cx="682449" cy="68244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F593AE1-1513-47B9-AC07-708C08CB7405}"/>
              </a:ext>
            </a:extLst>
          </p:cNvPr>
          <p:cNvSpPr/>
          <p:nvPr/>
        </p:nvSpPr>
        <p:spPr>
          <a:xfrm>
            <a:off x="1109661" y="48967"/>
            <a:ext cx="10847854" cy="53553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F7F5F"/>
                </a:solidFill>
                <a:latin typeface="Consolas" panose="020B0609020204030204" pitchFamily="49" charset="0"/>
              </a:rPr>
              <a:t>// assume we are in a class, with a main method, and that Scanner has been imported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GB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total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GB" dirty="0">
                <a:solidFill>
                  <a:srgbClr val="3F7F5F"/>
                </a:solidFill>
                <a:latin typeface="Consolas" panose="020B0609020204030204" pitchFamily="49" charset="0"/>
              </a:rPr>
              <a:t>// keep track of the running total</a:t>
            </a:r>
          </a:p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numGrades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GB" dirty="0">
                <a:solidFill>
                  <a:srgbClr val="3F7F5F"/>
                </a:solidFill>
                <a:latin typeface="Consolas" panose="020B0609020204030204" pitchFamily="49" charset="0"/>
              </a:rPr>
              <a:t>// keep track of </a:t>
            </a:r>
            <a:r>
              <a:rPr lang="en-GB" dirty="0" err="1">
                <a:solidFill>
                  <a:srgbClr val="3F7F5F"/>
                </a:solidFill>
                <a:latin typeface="Consolas" panose="020B0609020204030204" pitchFamily="49" charset="0"/>
              </a:rPr>
              <a:t>num</a:t>
            </a:r>
            <a:r>
              <a:rPr lang="en-GB" dirty="0">
                <a:solidFill>
                  <a:srgbClr val="3F7F5F"/>
                </a:solidFill>
                <a:latin typeface="Consolas" panose="020B0609020204030204" pitchFamily="49" charset="0"/>
              </a:rPr>
              <a:t> of grades typed in</a:t>
            </a:r>
          </a:p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average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GB" dirty="0">
                <a:solidFill>
                  <a:srgbClr val="3F7F5F"/>
                </a:solidFill>
                <a:latin typeface="Consolas" panose="020B0609020204030204" pitchFamily="49" charset="0"/>
              </a:rPr>
              <a:t>// to be calculated later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"Enter grade (type -1 to quit): 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GB" dirty="0">
                <a:solidFill>
                  <a:srgbClr val="3F7F5F"/>
                </a:solidFill>
                <a:latin typeface="Consolas" panose="020B0609020204030204" pitchFamily="49" charset="0"/>
              </a:rPr>
              <a:t>// fetch input 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!= -1) { </a:t>
            </a:r>
            <a:r>
              <a:rPr lang="en-GB" dirty="0">
                <a:solidFill>
                  <a:srgbClr val="3F7F5F"/>
                </a:solidFill>
                <a:latin typeface="Consolas" panose="020B0609020204030204" pitchFamily="49" charset="0"/>
              </a:rPr>
              <a:t>// while sentinel value has not been entered</a:t>
            </a:r>
          </a:p>
          <a:p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    total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total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GB" dirty="0">
                <a:solidFill>
                  <a:srgbClr val="3F7F5F"/>
                </a:solidFill>
                <a:latin typeface="Consolas" panose="020B0609020204030204" pitchFamily="49" charset="0"/>
              </a:rPr>
              <a:t>// increase total by grade (could also do total += grade)</a:t>
            </a:r>
          </a:p>
          <a:p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numGrades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++; </a:t>
            </a:r>
            <a:r>
              <a:rPr lang="en-GB" dirty="0">
                <a:solidFill>
                  <a:srgbClr val="3F7F5F"/>
                </a:solidFill>
                <a:latin typeface="Consolas" panose="020B0609020204030204" pitchFamily="49" charset="0"/>
              </a:rPr>
              <a:t>// increase </a:t>
            </a:r>
            <a:r>
              <a:rPr lang="en-GB" dirty="0" err="1">
                <a:solidFill>
                  <a:srgbClr val="3F7F5F"/>
                </a:solidFill>
                <a:latin typeface="Consolas" panose="020B0609020204030204" pitchFamily="49" charset="0"/>
              </a:rPr>
              <a:t>numGrades</a:t>
            </a:r>
            <a:r>
              <a:rPr lang="en-GB" dirty="0">
                <a:solidFill>
                  <a:srgbClr val="3F7F5F"/>
                </a:solidFill>
                <a:latin typeface="Consolas" panose="020B0609020204030204" pitchFamily="49" charset="0"/>
              </a:rPr>
              <a:t> by 1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"Enter next grade (type -1 to quit): 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    grade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average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total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numGrades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"The average of the grades entered is: 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average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CE42E-6CBF-417C-9C16-C200EF0FC7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97"/>
          <a:stretch/>
        </p:blipFill>
        <p:spPr>
          <a:xfrm>
            <a:off x="7052048" y="509588"/>
            <a:ext cx="4905467" cy="143479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5" name="!!blue">
            <a:extLst>
              <a:ext uri="{FF2B5EF4-FFF2-40B4-BE49-F238E27FC236}">
                <a16:creationId xmlns:a16="http://schemas.microsoft.com/office/drawing/2014/main" id="{67768438-9266-42FA-9778-9888D3527372}"/>
              </a:ext>
            </a:extLst>
          </p:cNvPr>
          <p:cNvSpPr/>
          <p:nvPr/>
        </p:nvSpPr>
        <p:spPr>
          <a:xfrm>
            <a:off x="8664000" y="6265272"/>
            <a:ext cx="3528000" cy="59272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Sentinel Values</a:t>
            </a:r>
          </a:p>
        </p:txBody>
      </p:sp>
      <p:sp>
        <p:nvSpPr>
          <p:cNvPr id="16" name="!!green">
            <a:extLst>
              <a:ext uri="{FF2B5EF4-FFF2-40B4-BE49-F238E27FC236}">
                <a16:creationId xmlns:a16="http://schemas.microsoft.com/office/drawing/2014/main" id="{C6067CB1-7CC0-40C6-93DB-BC8FAFA4318C}"/>
              </a:ext>
            </a:extLst>
          </p:cNvPr>
          <p:cNvSpPr/>
          <p:nvPr/>
        </p:nvSpPr>
        <p:spPr>
          <a:xfrm>
            <a:off x="1595329" y="6265274"/>
            <a:ext cx="3528000" cy="592725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Validation: While Loops</a:t>
            </a:r>
          </a:p>
        </p:txBody>
      </p:sp>
      <p:sp>
        <p:nvSpPr>
          <p:cNvPr id="17" name="!!yellow">
            <a:extLst>
              <a:ext uri="{FF2B5EF4-FFF2-40B4-BE49-F238E27FC236}">
                <a16:creationId xmlns:a16="http://schemas.microsoft.com/office/drawing/2014/main" id="{2AAC8E57-8161-437F-8109-045FE07A78AA}"/>
              </a:ext>
            </a:extLst>
          </p:cNvPr>
          <p:cNvSpPr/>
          <p:nvPr/>
        </p:nvSpPr>
        <p:spPr>
          <a:xfrm>
            <a:off x="5136000" y="6265272"/>
            <a:ext cx="3528000" cy="592725"/>
          </a:xfrm>
          <a:prstGeom prst="rect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Validation: Scanner Methods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EEEC00-994E-4C58-8283-99DBD0148335}"/>
              </a:ext>
            </a:extLst>
          </p:cNvPr>
          <p:cNvCxnSpPr>
            <a:cxnSpLocks/>
          </p:cNvCxnSpPr>
          <p:nvPr/>
        </p:nvCxnSpPr>
        <p:spPr>
          <a:xfrm flipH="1" flipV="1">
            <a:off x="3341914" y="4963886"/>
            <a:ext cx="413657" cy="4403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Folded Corner 18">
            <a:extLst>
              <a:ext uri="{FF2B5EF4-FFF2-40B4-BE49-F238E27FC236}">
                <a16:creationId xmlns:a16="http://schemas.microsoft.com/office/drawing/2014/main" id="{9D2F626F-8156-4E3E-BC74-C9B1979122C8}"/>
              </a:ext>
            </a:extLst>
          </p:cNvPr>
          <p:cNvSpPr/>
          <p:nvPr/>
        </p:nvSpPr>
        <p:spPr>
          <a:xfrm>
            <a:off x="1458685" y="5367327"/>
            <a:ext cx="4999903" cy="1434793"/>
          </a:xfrm>
          <a:prstGeom prst="foldedCorner">
            <a:avLst>
              <a:gd name="adj" fmla="val 655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/>
          <a:lstStyle/>
          <a:p>
            <a:pPr lvl="0" algn="ctr" defTabSz="457200">
              <a:defRPr/>
            </a:pPr>
            <a:r>
              <a:rPr lang="en-GB" sz="2000" dirty="0">
                <a:solidFill>
                  <a:srgbClr val="6A3E3E"/>
                </a:solidFill>
                <a:latin typeface="Consolas" panose="020B0609020204030204" pitchFamily="49" charset="0"/>
              </a:rPr>
              <a:t>total </a:t>
            </a:r>
            <a:r>
              <a:rPr lang="en-GB" sz="2000" dirty="0">
                <a:solidFill>
                  <a:schemeClr val="tx1"/>
                </a:solidFill>
              </a:rPr>
              <a:t>and </a:t>
            </a:r>
            <a:r>
              <a:rPr lang="en-GB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numGrades</a:t>
            </a:r>
            <a:r>
              <a:rPr lang="en-GB" sz="2000" dirty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are both </a:t>
            </a:r>
            <a:r>
              <a:rPr lang="en-GB" sz="2000" dirty="0" err="1">
                <a:solidFill>
                  <a:schemeClr val="tx1"/>
                </a:solidFill>
              </a:rPr>
              <a:t>ints</a:t>
            </a:r>
            <a:r>
              <a:rPr lang="en-GB" sz="2000" dirty="0">
                <a:solidFill>
                  <a:schemeClr val="tx1"/>
                </a:solidFill>
              </a:rPr>
              <a:t>. Dividing one int by another does not produce fractional part – so need to cast one to float (could also declare either as a float) </a:t>
            </a:r>
            <a:r>
              <a:rPr lang="en-GB" sz="2000" dirty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endParaRPr lang="en-GB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88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EFA7-F786-4455-873E-5C1AF43CF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429" y="196821"/>
            <a:ext cx="10646638" cy="890107"/>
          </a:xfrm>
        </p:spPr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A3228-3D0E-4661-BC2C-EE8DF3AE9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Several ways to validate user input</a:t>
            </a:r>
          </a:p>
          <a:p>
            <a:pPr lvl="1"/>
            <a:r>
              <a:rPr lang="en-GB" b="1" dirty="0"/>
              <a:t>While loops</a:t>
            </a:r>
            <a:r>
              <a:rPr lang="en-GB" dirty="0"/>
              <a:t> – simple and effective, but do not work well in some cases</a:t>
            </a:r>
          </a:p>
          <a:p>
            <a:pPr lvl="2"/>
            <a:r>
              <a:rPr lang="en-GB" b="1" dirty="0"/>
              <a:t>E.g. </a:t>
            </a:r>
            <a:r>
              <a:rPr lang="en-GB" dirty="0"/>
              <a:t>validating an integer is input is between a certain range will only work if the user is supplying integers</a:t>
            </a:r>
          </a:p>
          <a:p>
            <a:pPr lvl="1"/>
            <a:r>
              <a:rPr lang="en-GB" b="1" dirty="0"/>
              <a:t>Scanner </a:t>
            </a:r>
            <a:r>
              <a:rPr lang="en-GB" b="1" dirty="0" err="1"/>
              <a:t>hasNext</a:t>
            </a:r>
            <a:r>
              <a:rPr lang="en-GB" b="1" dirty="0"/>
              <a:t>() methods</a:t>
            </a:r>
            <a:r>
              <a:rPr lang="en-GB" dirty="0"/>
              <a:t> – robust methods which take a ‘peek’ at the next token and returns a </a:t>
            </a:r>
            <a:r>
              <a:rPr lang="en-GB" dirty="0" err="1"/>
              <a:t>boolean</a:t>
            </a:r>
            <a:endParaRPr lang="en-GB" dirty="0"/>
          </a:p>
          <a:p>
            <a:pPr lvl="2"/>
            <a:r>
              <a:rPr lang="en-GB" b="1" dirty="0"/>
              <a:t>E.g. </a:t>
            </a:r>
            <a:r>
              <a:rPr lang="en-GB" dirty="0" err="1"/>
              <a:t>hasNextInt</a:t>
            </a:r>
            <a:r>
              <a:rPr lang="en-GB" dirty="0"/>
              <a:t>() will return true if the next token to be fetched is an integer, false otherwise</a:t>
            </a:r>
          </a:p>
          <a:p>
            <a:r>
              <a:rPr lang="en-GB" b="1" dirty="0"/>
              <a:t>Sentinel values</a:t>
            </a:r>
            <a:r>
              <a:rPr lang="en-GB" dirty="0"/>
              <a:t> – values which can be entered by a user to signal they have finished entering data</a:t>
            </a:r>
            <a:endParaRPr lang="en-GB" b="1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2" name="!!greencircle">
            <a:extLst>
              <a:ext uri="{FF2B5EF4-FFF2-40B4-BE49-F238E27FC236}">
                <a16:creationId xmlns:a16="http://schemas.microsoft.com/office/drawing/2014/main" id="{33437518-5C61-4C26-A071-9A955F220DBC}"/>
              </a:ext>
            </a:extLst>
          </p:cNvPr>
          <p:cNvSpPr/>
          <p:nvPr/>
        </p:nvSpPr>
        <p:spPr>
          <a:xfrm>
            <a:off x="130294" y="196821"/>
            <a:ext cx="963702" cy="96370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3" name="Rectangle 12" descr="Clipboard Checked with solid fill">
            <a:extLst>
              <a:ext uri="{FF2B5EF4-FFF2-40B4-BE49-F238E27FC236}">
                <a16:creationId xmlns:a16="http://schemas.microsoft.com/office/drawing/2014/main" id="{C54E5FCB-2ED5-4569-A588-B11547B78467}"/>
              </a:ext>
            </a:extLst>
          </p:cNvPr>
          <p:cNvSpPr/>
          <p:nvPr/>
        </p:nvSpPr>
        <p:spPr>
          <a:xfrm>
            <a:off x="279228" y="348837"/>
            <a:ext cx="659670" cy="65967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!!blue">
            <a:extLst>
              <a:ext uri="{FF2B5EF4-FFF2-40B4-BE49-F238E27FC236}">
                <a16:creationId xmlns:a16="http://schemas.microsoft.com/office/drawing/2014/main" id="{B4E36F25-A6F3-46B2-8396-3FD69C1443D5}"/>
              </a:ext>
            </a:extLst>
          </p:cNvPr>
          <p:cNvSpPr/>
          <p:nvPr/>
        </p:nvSpPr>
        <p:spPr>
          <a:xfrm>
            <a:off x="8664000" y="6265272"/>
            <a:ext cx="3528000" cy="59272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Sentinel Values</a:t>
            </a:r>
          </a:p>
        </p:txBody>
      </p:sp>
      <p:sp>
        <p:nvSpPr>
          <p:cNvPr id="15" name="!!green">
            <a:extLst>
              <a:ext uri="{FF2B5EF4-FFF2-40B4-BE49-F238E27FC236}">
                <a16:creationId xmlns:a16="http://schemas.microsoft.com/office/drawing/2014/main" id="{9568D40C-BE15-4B5C-906B-9A7C7F5BFED3}"/>
              </a:ext>
            </a:extLst>
          </p:cNvPr>
          <p:cNvSpPr/>
          <p:nvPr/>
        </p:nvSpPr>
        <p:spPr>
          <a:xfrm>
            <a:off x="1595329" y="6265274"/>
            <a:ext cx="3528000" cy="592725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Validation: While Loops</a:t>
            </a:r>
          </a:p>
        </p:txBody>
      </p:sp>
      <p:sp>
        <p:nvSpPr>
          <p:cNvPr id="16" name="!!yellow">
            <a:extLst>
              <a:ext uri="{FF2B5EF4-FFF2-40B4-BE49-F238E27FC236}">
                <a16:creationId xmlns:a16="http://schemas.microsoft.com/office/drawing/2014/main" id="{C8A9AAB2-BCE7-4E91-B199-75044376FB80}"/>
              </a:ext>
            </a:extLst>
          </p:cNvPr>
          <p:cNvSpPr/>
          <p:nvPr/>
        </p:nvSpPr>
        <p:spPr>
          <a:xfrm>
            <a:off x="5136000" y="6265272"/>
            <a:ext cx="3528000" cy="592725"/>
          </a:xfrm>
          <a:prstGeom prst="rect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Validation: Scanner Methods</a:t>
            </a:r>
          </a:p>
        </p:txBody>
      </p:sp>
    </p:spTree>
    <p:extLst>
      <p:ext uri="{BB962C8B-B14F-4D97-AF65-F5344CB8AC3E}">
        <p14:creationId xmlns:p14="http://schemas.microsoft.com/office/powerpoint/2010/main" val="11983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!!orangemain">
            <a:extLst>
              <a:ext uri="{FF2B5EF4-FFF2-40B4-BE49-F238E27FC236}">
                <a16:creationId xmlns:a16="http://schemas.microsoft.com/office/drawing/2014/main" id="{4D6E0E8A-3F90-47D5-A5BE-6877A386CB5E}"/>
              </a:ext>
            </a:extLst>
          </p:cNvPr>
          <p:cNvSpPr/>
          <p:nvPr/>
        </p:nvSpPr>
        <p:spPr>
          <a:xfrm>
            <a:off x="2379069" y="2291165"/>
            <a:ext cx="1445998" cy="1445998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56D5B-59F5-4BA6-9FA0-5CED0294B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41" y="195873"/>
            <a:ext cx="11609717" cy="890107"/>
          </a:xfrm>
        </p:spPr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22" name="!!yellow">
            <a:extLst>
              <a:ext uri="{FF2B5EF4-FFF2-40B4-BE49-F238E27FC236}">
                <a16:creationId xmlns:a16="http://schemas.microsoft.com/office/drawing/2014/main" id="{6DF2E866-9311-457E-95A4-9AC3ADE2B55B}"/>
              </a:ext>
            </a:extLst>
          </p:cNvPr>
          <p:cNvSpPr/>
          <p:nvPr/>
        </p:nvSpPr>
        <p:spPr>
          <a:xfrm>
            <a:off x="8366933" y="2295831"/>
            <a:ext cx="1445998" cy="1445998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A16804-D8D2-424C-ABC6-06E66CD27512}"/>
              </a:ext>
            </a:extLst>
          </p:cNvPr>
          <p:cNvSpPr/>
          <p:nvPr/>
        </p:nvSpPr>
        <p:spPr>
          <a:xfrm>
            <a:off x="7894856" y="3937023"/>
            <a:ext cx="2370489" cy="720000"/>
          </a:xfrm>
          <a:custGeom>
            <a:avLst/>
            <a:gdLst>
              <a:gd name="connsiteX0" fmla="*/ 0 w 2370489"/>
              <a:gd name="connsiteY0" fmla="*/ 0 h 720000"/>
              <a:gd name="connsiteX1" fmla="*/ 2370489 w 2370489"/>
              <a:gd name="connsiteY1" fmla="*/ 0 h 720000"/>
              <a:gd name="connsiteX2" fmla="*/ 2370489 w 2370489"/>
              <a:gd name="connsiteY2" fmla="*/ 720000 h 720000"/>
              <a:gd name="connsiteX3" fmla="*/ 0 w 2370489"/>
              <a:gd name="connsiteY3" fmla="*/ 720000 h 720000"/>
              <a:gd name="connsiteX4" fmla="*/ 0 w 2370489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0489" h="720000">
                <a:moveTo>
                  <a:pt x="0" y="0"/>
                </a:moveTo>
                <a:lnTo>
                  <a:pt x="2370489" y="0"/>
                </a:lnTo>
                <a:lnTo>
                  <a:pt x="2370489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accen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accent3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GB" sz="2800" kern="1200" dirty="0">
                <a:solidFill>
                  <a:srgbClr val="FFC000"/>
                </a:solidFill>
              </a:rPr>
              <a:t>Sentinel Values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endParaRPr lang="en-US" sz="2800" kern="1200" dirty="0">
              <a:solidFill>
                <a:srgbClr val="FFC000"/>
              </a:solidFill>
            </a:endParaRPr>
          </a:p>
        </p:txBody>
      </p:sp>
      <p:sp>
        <p:nvSpPr>
          <p:cNvPr id="25" name="!!green">
            <a:extLst>
              <a:ext uri="{FF2B5EF4-FFF2-40B4-BE49-F238E27FC236}">
                <a16:creationId xmlns:a16="http://schemas.microsoft.com/office/drawing/2014/main" id="{65638303-EE76-4FC5-A502-DB24D5AFFC6F}"/>
              </a:ext>
            </a:extLst>
          </p:cNvPr>
          <p:cNvSpPr/>
          <p:nvPr/>
        </p:nvSpPr>
        <p:spPr>
          <a:xfrm>
            <a:off x="5373000" y="2291165"/>
            <a:ext cx="1445998" cy="1445998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6" name="Rectangle 25" descr="Cube with solid fill">
            <a:extLst>
              <a:ext uri="{FF2B5EF4-FFF2-40B4-BE49-F238E27FC236}">
                <a16:creationId xmlns:a16="http://schemas.microsoft.com/office/drawing/2014/main" id="{12375D1A-96C9-4C4B-AB6C-BDE907810CB9}"/>
              </a:ext>
            </a:extLst>
          </p:cNvPr>
          <p:cNvSpPr/>
          <p:nvPr/>
        </p:nvSpPr>
        <p:spPr>
          <a:xfrm>
            <a:off x="5681164" y="2599329"/>
            <a:ext cx="829671" cy="82967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5D3AA0A-4670-4DBB-8164-E45564B5202B}"/>
              </a:ext>
            </a:extLst>
          </p:cNvPr>
          <p:cNvSpPr/>
          <p:nvPr/>
        </p:nvSpPr>
        <p:spPr>
          <a:xfrm>
            <a:off x="4752392" y="3927692"/>
            <a:ext cx="2677642" cy="720000"/>
          </a:xfrm>
          <a:custGeom>
            <a:avLst/>
            <a:gdLst>
              <a:gd name="connsiteX0" fmla="*/ 0 w 2370489"/>
              <a:gd name="connsiteY0" fmla="*/ 0 h 720000"/>
              <a:gd name="connsiteX1" fmla="*/ 2370489 w 2370489"/>
              <a:gd name="connsiteY1" fmla="*/ 0 h 720000"/>
              <a:gd name="connsiteX2" fmla="*/ 2370489 w 2370489"/>
              <a:gd name="connsiteY2" fmla="*/ 720000 h 720000"/>
              <a:gd name="connsiteX3" fmla="*/ 0 w 2370489"/>
              <a:gd name="connsiteY3" fmla="*/ 720000 h 720000"/>
              <a:gd name="connsiteX4" fmla="*/ 0 w 2370489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0489" h="720000">
                <a:moveTo>
                  <a:pt x="0" y="0"/>
                </a:moveTo>
                <a:lnTo>
                  <a:pt x="2370489" y="0"/>
                </a:lnTo>
                <a:lnTo>
                  <a:pt x="2370489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accen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accent4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GB" sz="2800" dirty="0">
                <a:solidFill>
                  <a:srgbClr val="70AD47"/>
                </a:solidFill>
              </a:rPr>
              <a:t>Validation via Scanner methods</a:t>
            </a:r>
            <a:endParaRPr lang="en-US" sz="2800" kern="1200" dirty="0">
              <a:solidFill>
                <a:srgbClr val="70AD47"/>
              </a:solidFill>
            </a:endParaRPr>
          </a:p>
        </p:txBody>
      </p:sp>
      <p:sp>
        <p:nvSpPr>
          <p:cNvPr id="28" name="!!orange">
            <a:extLst>
              <a:ext uri="{FF2B5EF4-FFF2-40B4-BE49-F238E27FC236}">
                <a16:creationId xmlns:a16="http://schemas.microsoft.com/office/drawing/2014/main" id="{01CF6084-A40F-46F8-9833-A66316F8D285}"/>
              </a:ext>
            </a:extLst>
          </p:cNvPr>
          <p:cNvSpPr/>
          <p:nvPr/>
        </p:nvSpPr>
        <p:spPr>
          <a:xfrm>
            <a:off x="2379069" y="2300569"/>
            <a:ext cx="1445998" cy="1445998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AF2332A-C8EA-4639-A6AA-AC9C040922C2}"/>
              </a:ext>
            </a:extLst>
          </p:cNvPr>
          <p:cNvSpPr/>
          <p:nvPr/>
        </p:nvSpPr>
        <p:spPr>
          <a:xfrm>
            <a:off x="1631407" y="3937023"/>
            <a:ext cx="2941322" cy="720000"/>
          </a:xfrm>
          <a:custGeom>
            <a:avLst/>
            <a:gdLst>
              <a:gd name="connsiteX0" fmla="*/ 0 w 2370489"/>
              <a:gd name="connsiteY0" fmla="*/ 0 h 720000"/>
              <a:gd name="connsiteX1" fmla="*/ 2370489 w 2370489"/>
              <a:gd name="connsiteY1" fmla="*/ 0 h 720000"/>
              <a:gd name="connsiteX2" fmla="*/ 2370489 w 2370489"/>
              <a:gd name="connsiteY2" fmla="*/ 720000 h 720000"/>
              <a:gd name="connsiteX3" fmla="*/ 0 w 2370489"/>
              <a:gd name="connsiteY3" fmla="*/ 720000 h 720000"/>
              <a:gd name="connsiteX4" fmla="*/ 0 w 2370489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0489" h="720000">
                <a:moveTo>
                  <a:pt x="0" y="0"/>
                </a:moveTo>
                <a:lnTo>
                  <a:pt x="2370489" y="0"/>
                </a:lnTo>
                <a:lnTo>
                  <a:pt x="2370489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accen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accent5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GB" sz="2800" cap="all" dirty="0">
                <a:solidFill>
                  <a:srgbClr val="ED7D31"/>
                </a:solidFill>
              </a:rPr>
              <a:t>Validation via While loops</a:t>
            </a:r>
            <a:endParaRPr lang="en-US" sz="2800" cap="all" dirty="0">
              <a:solidFill>
                <a:srgbClr val="ED7D31"/>
              </a:solidFill>
            </a:endParaRPr>
          </a:p>
        </p:txBody>
      </p:sp>
      <p:pic>
        <p:nvPicPr>
          <p:cNvPr id="4" name="Graphic 3" descr="Shield outline">
            <a:extLst>
              <a:ext uri="{FF2B5EF4-FFF2-40B4-BE49-F238E27FC236}">
                <a16:creationId xmlns:a16="http://schemas.microsoft.com/office/drawing/2014/main" id="{FFD152F1-C8B2-414A-BF2B-D52895B48D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22900" y="2566368"/>
            <a:ext cx="914400" cy="914400"/>
          </a:xfrm>
          <a:prstGeom prst="rect">
            <a:avLst/>
          </a:prstGeom>
        </p:spPr>
      </p:pic>
      <p:pic>
        <p:nvPicPr>
          <p:cNvPr id="6" name="Graphic 5" descr="Repeat outline">
            <a:extLst>
              <a:ext uri="{FF2B5EF4-FFF2-40B4-BE49-F238E27FC236}">
                <a16:creationId xmlns:a16="http://schemas.microsoft.com/office/drawing/2014/main" id="{C524CD3E-5EB0-4305-9214-7D49B7B4B6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44867" y="25569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3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EFA7-F786-4455-873E-5C1AF43C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A3228-3D0E-4661-BC2C-EE8DF3AE9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we’ve been developing our programs, we’ve been assuming the users will always supply us with the correct type of inputs</a:t>
            </a:r>
          </a:p>
          <a:p>
            <a:r>
              <a:rPr lang="en-GB" dirty="0"/>
              <a:t>We should ideally anticipate that users will enter incorrect input - either intentionally or accidentally - and provide mechanisms to validate this input</a:t>
            </a:r>
          </a:p>
          <a:p>
            <a:r>
              <a:rPr lang="en-GB" dirty="0"/>
              <a:t>Let’s take a look at one of the most simplest approaches – using a while loop</a:t>
            </a:r>
          </a:p>
          <a:p>
            <a:pPr lvl="1"/>
            <a:r>
              <a:rPr lang="en-GB" b="1" dirty="0"/>
              <a:t>Example</a:t>
            </a:r>
            <a:r>
              <a:rPr lang="en-GB" dirty="0"/>
              <a:t>: Validating an integer input (e.g. age)</a:t>
            </a:r>
            <a:endParaRPr lang="en-GB" b="1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!!yellow">
            <a:extLst>
              <a:ext uri="{FF2B5EF4-FFF2-40B4-BE49-F238E27FC236}">
                <a16:creationId xmlns:a16="http://schemas.microsoft.com/office/drawing/2014/main" id="{8B24EB4A-2CC0-45BB-877E-D3E0891F35F0}"/>
              </a:ext>
            </a:extLst>
          </p:cNvPr>
          <p:cNvSpPr/>
          <p:nvPr/>
        </p:nvSpPr>
        <p:spPr>
          <a:xfrm>
            <a:off x="8664000" y="6265272"/>
            <a:ext cx="3528000" cy="59272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Sentinel Values</a:t>
            </a:r>
          </a:p>
        </p:txBody>
      </p:sp>
      <p:sp>
        <p:nvSpPr>
          <p:cNvPr id="5" name="!!orange">
            <a:extLst>
              <a:ext uri="{FF2B5EF4-FFF2-40B4-BE49-F238E27FC236}">
                <a16:creationId xmlns:a16="http://schemas.microsoft.com/office/drawing/2014/main" id="{4B9E86B9-315D-4B54-9660-9FAB747095BB}"/>
              </a:ext>
            </a:extLst>
          </p:cNvPr>
          <p:cNvSpPr/>
          <p:nvPr/>
        </p:nvSpPr>
        <p:spPr>
          <a:xfrm>
            <a:off x="1595329" y="6265274"/>
            <a:ext cx="3528000" cy="592725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Validation: While Loops</a:t>
            </a:r>
          </a:p>
        </p:txBody>
      </p:sp>
      <p:sp>
        <p:nvSpPr>
          <p:cNvPr id="6" name="!!green">
            <a:extLst>
              <a:ext uri="{FF2B5EF4-FFF2-40B4-BE49-F238E27FC236}">
                <a16:creationId xmlns:a16="http://schemas.microsoft.com/office/drawing/2014/main" id="{DEA5D142-EF74-440E-A582-B6C3E88D4926}"/>
              </a:ext>
            </a:extLst>
          </p:cNvPr>
          <p:cNvSpPr/>
          <p:nvPr/>
        </p:nvSpPr>
        <p:spPr>
          <a:xfrm>
            <a:off x="5136000" y="6265272"/>
            <a:ext cx="3528000" cy="592725"/>
          </a:xfrm>
          <a:prstGeom prst="rect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Validation: Scanner Methods</a:t>
            </a:r>
          </a:p>
        </p:txBody>
      </p:sp>
    </p:spTree>
    <p:extLst>
      <p:ext uri="{BB962C8B-B14F-4D97-AF65-F5344CB8AC3E}">
        <p14:creationId xmlns:p14="http://schemas.microsoft.com/office/powerpoint/2010/main" val="2772500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!!orangemain">
            <a:extLst>
              <a:ext uri="{FF2B5EF4-FFF2-40B4-BE49-F238E27FC236}">
                <a16:creationId xmlns:a16="http://schemas.microsoft.com/office/drawing/2014/main" id="{2D43C712-1D3E-4398-A3FA-A41AD85A5B50}"/>
              </a:ext>
            </a:extLst>
          </p:cNvPr>
          <p:cNvSpPr/>
          <p:nvPr/>
        </p:nvSpPr>
        <p:spPr>
          <a:xfrm>
            <a:off x="4964495" y="1830529"/>
            <a:ext cx="2263008" cy="2263008"/>
          </a:xfrm>
          <a:prstGeom prst="ellipse">
            <a:avLst/>
          </a:prstGeom>
          <a:solidFill>
            <a:srgbClr val="ED7D3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1C383C1-80A1-4E65-86A9-4A1B199E0489}"/>
              </a:ext>
            </a:extLst>
          </p:cNvPr>
          <p:cNvSpPr/>
          <p:nvPr/>
        </p:nvSpPr>
        <p:spPr>
          <a:xfrm>
            <a:off x="4241074" y="4396362"/>
            <a:ext cx="3709850" cy="1126811"/>
          </a:xfrm>
          <a:custGeom>
            <a:avLst/>
            <a:gdLst>
              <a:gd name="connsiteX0" fmla="*/ 0 w 2370489"/>
              <a:gd name="connsiteY0" fmla="*/ 0 h 720000"/>
              <a:gd name="connsiteX1" fmla="*/ 2370489 w 2370489"/>
              <a:gd name="connsiteY1" fmla="*/ 0 h 720000"/>
              <a:gd name="connsiteX2" fmla="*/ 2370489 w 2370489"/>
              <a:gd name="connsiteY2" fmla="*/ 720000 h 720000"/>
              <a:gd name="connsiteX3" fmla="*/ 0 w 2370489"/>
              <a:gd name="connsiteY3" fmla="*/ 720000 h 720000"/>
              <a:gd name="connsiteX4" fmla="*/ 0 w 2370489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0489" h="720000">
                <a:moveTo>
                  <a:pt x="0" y="0"/>
                </a:moveTo>
                <a:lnTo>
                  <a:pt x="2370489" y="0"/>
                </a:lnTo>
                <a:lnTo>
                  <a:pt x="2370489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accen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accent5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GB" sz="2800" kern="1200" dirty="0">
                <a:solidFill>
                  <a:srgbClr val="ED7D31"/>
                </a:solidFill>
              </a:rPr>
              <a:t>VALIDATION VIA WHILE LOOPs</a:t>
            </a:r>
            <a:endParaRPr lang="en-US" sz="2800" kern="1200" dirty="0">
              <a:solidFill>
                <a:srgbClr val="ED7D31"/>
              </a:solidFill>
            </a:endParaRPr>
          </a:p>
        </p:txBody>
      </p:sp>
      <p:pic>
        <p:nvPicPr>
          <p:cNvPr id="11" name="Graphic 10" descr="Repeat outline">
            <a:extLst>
              <a:ext uri="{FF2B5EF4-FFF2-40B4-BE49-F238E27FC236}">
                <a16:creationId xmlns:a16="http://schemas.microsoft.com/office/drawing/2014/main" id="{BE1E8DE4-20C3-4445-A514-DBAD3A1BC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0757" y="2241542"/>
            <a:ext cx="1427729" cy="1427729"/>
          </a:xfrm>
          <a:prstGeom prst="rect">
            <a:avLst/>
          </a:prstGeom>
        </p:spPr>
      </p:pic>
      <p:sp>
        <p:nvSpPr>
          <p:cNvPr id="17" name="!!blue">
            <a:extLst>
              <a:ext uri="{FF2B5EF4-FFF2-40B4-BE49-F238E27FC236}">
                <a16:creationId xmlns:a16="http://schemas.microsoft.com/office/drawing/2014/main" id="{52C51E38-FDC3-4B0C-B224-46D82241D3A3}"/>
              </a:ext>
            </a:extLst>
          </p:cNvPr>
          <p:cNvSpPr/>
          <p:nvPr/>
        </p:nvSpPr>
        <p:spPr>
          <a:xfrm>
            <a:off x="8664000" y="6265272"/>
            <a:ext cx="3528000" cy="59272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Sentinel Values</a:t>
            </a:r>
          </a:p>
        </p:txBody>
      </p:sp>
      <p:sp>
        <p:nvSpPr>
          <p:cNvPr id="18" name="!!green">
            <a:extLst>
              <a:ext uri="{FF2B5EF4-FFF2-40B4-BE49-F238E27FC236}">
                <a16:creationId xmlns:a16="http://schemas.microsoft.com/office/drawing/2014/main" id="{E5B6F460-695C-4DD6-A4CB-788184C3F2F3}"/>
              </a:ext>
            </a:extLst>
          </p:cNvPr>
          <p:cNvSpPr/>
          <p:nvPr/>
        </p:nvSpPr>
        <p:spPr>
          <a:xfrm>
            <a:off x="1595329" y="6265274"/>
            <a:ext cx="3528000" cy="592725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Validation: While Loops</a:t>
            </a:r>
          </a:p>
        </p:txBody>
      </p:sp>
      <p:sp>
        <p:nvSpPr>
          <p:cNvPr id="19" name="!!yellow">
            <a:extLst>
              <a:ext uri="{FF2B5EF4-FFF2-40B4-BE49-F238E27FC236}">
                <a16:creationId xmlns:a16="http://schemas.microsoft.com/office/drawing/2014/main" id="{9933ACAD-09CE-476A-BF86-A4F9563B095F}"/>
              </a:ext>
            </a:extLst>
          </p:cNvPr>
          <p:cNvSpPr/>
          <p:nvPr/>
        </p:nvSpPr>
        <p:spPr>
          <a:xfrm>
            <a:off x="5136000" y="6265272"/>
            <a:ext cx="3528000" cy="592725"/>
          </a:xfrm>
          <a:prstGeom prst="rect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Validation: Scanner Methods</a:t>
            </a:r>
          </a:p>
        </p:txBody>
      </p:sp>
    </p:spTree>
    <p:extLst>
      <p:ext uri="{BB962C8B-B14F-4D97-AF65-F5344CB8AC3E}">
        <p14:creationId xmlns:p14="http://schemas.microsoft.com/office/powerpoint/2010/main" val="55993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orangemain">
            <a:extLst>
              <a:ext uri="{FF2B5EF4-FFF2-40B4-BE49-F238E27FC236}">
                <a16:creationId xmlns:a16="http://schemas.microsoft.com/office/drawing/2014/main" id="{2F1EBBC3-B998-4CA4-865B-3C60003B8B26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ED7D3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pic>
        <p:nvPicPr>
          <p:cNvPr id="21" name="Graphic 20" descr="Repeat outline">
            <a:extLst>
              <a:ext uri="{FF2B5EF4-FFF2-40B4-BE49-F238E27FC236}">
                <a16:creationId xmlns:a16="http://schemas.microsoft.com/office/drawing/2014/main" id="{0819FA97-EB82-45BD-9C41-21FF715AD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8176" y="278296"/>
            <a:ext cx="685606" cy="68560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5A7425B-2BF2-4F8B-9CAA-96728042C862}"/>
              </a:ext>
            </a:extLst>
          </p:cNvPr>
          <p:cNvSpPr/>
          <p:nvPr/>
        </p:nvSpPr>
        <p:spPr>
          <a:xfrm>
            <a:off x="1278011" y="120125"/>
            <a:ext cx="10554789" cy="59093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ValidationDemo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dirty="0">
                <a:latin typeface="Consolas" panose="020B0609020204030204" pitchFamily="49" charset="0"/>
              </a:rPr>
              <a:t>	    </a:t>
            </a:r>
            <a:r>
              <a:rPr lang="en-GB" dirty="0">
                <a:solidFill>
                  <a:srgbClr val="3F7F5F"/>
                </a:solidFill>
                <a:latin typeface="Consolas" panose="020B0609020204030204" pitchFamily="49" charset="0"/>
              </a:rPr>
              <a:t>// program: ask user for age and print if it’s a sensible value</a:t>
            </a:r>
            <a:endParaRPr lang="en-GB" dirty="0">
              <a:latin typeface="Consolas" panose="020B0609020204030204" pitchFamily="49" charset="0"/>
            </a:endParaRPr>
          </a:p>
          <a:p>
            <a:pPr lvl="3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GB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endParaRPr lang="en-GB" dirty="0">
              <a:latin typeface="Consolas" panose="020B0609020204030204" pitchFamily="49" charset="0"/>
            </a:endParaRPr>
          </a:p>
          <a:p>
            <a:pPr lvl="3"/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"How old are you? 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endParaRPr lang="en-GB" dirty="0">
              <a:latin typeface="Consolas" panose="020B0609020204030204" pitchFamily="49" charset="0"/>
            </a:endParaRPr>
          </a:p>
          <a:p>
            <a:pPr lvl="3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endParaRPr lang="en-GB" dirty="0">
              <a:latin typeface="Consolas" panose="020B0609020204030204" pitchFamily="49" charset="0"/>
            </a:endParaRPr>
          </a:p>
          <a:p>
            <a:pPr lvl="3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&lt; 0 ||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&gt; 130) { </a:t>
            </a:r>
          </a:p>
          <a:p>
            <a:pPr lvl="4"/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"I doubt that. Please try again: 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3"/>
            <a:r>
              <a:rPr lang="en-GB" dirty="0">
                <a:solidFill>
                  <a:srgbClr val="3F7F5F"/>
                </a:solidFill>
                <a:latin typeface="Consolas" panose="020B0609020204030204" pitchFamily="49" charset="0"/>
              </a:rPr>
              <a:t>// when we get to this point, the age will be a valid int</a:t>
            </a:r>
          </a:p>
          <a:p>
            <a:pPr lvl="3"/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"You are 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 years old"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endParaRPr lang="en-GB" dirty="0">
              <a:latin typeface="Consolas" panose="020B0609020204030204" pitchFamily="49" charset="0"/>
            </a:endParaRPr>
          </a:p>
          <a:p>
            <a:pPr lvl="3"/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GB" dirty="0">
                <a:solidFill>
                  <a:srgbClr val="3F7F5F"/>
                </a:solidFill>
                <a:latin typeface="Consolas" panose="020B0609020204030204" pitchFamily="49" charset="0"/>
              </a:rPr>
              <a:t>// close scanner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051CB34-2E40-41B7-8AFD-C1C46AD290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3500" y="1699591"/>
            <a:ext cx="4368926" cy="15332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6" name="Rectangle: Folded Corner 25">
            <a:extLst>
              <a:ext uri="{FF2B5EF4-FFF2-40B4-BE49-F238E27FC236}">
                <a16:creationId xmlns:a16="http://schemas.microsoft.com/office/drawing/2014/main" id="{29F643C7-C4CB-44BB-8805-3C7BB306D20C}"/>
              </a:ext>
            </a:extLst>
          </p:cNvPr>
          <p:cNvSpPr/>
          <p:nvPr/>
        </p:nvSpPr>
        <p:spPr>
          <a:xfrm>
            <a:off x="77384" y="1167400"/>
            <a:ext cx="2082814" cy="672164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>
                <a:solidFill>
                  <a:schemeClr val="tx1"/>
                </a:solidFill>
              </a:rPr>
              <a:t>Create scanner object</a:t>
            </a:r>
          </a:p>
        </p:txBody>
      </p:sp>
      <p:sp>
        <p:nvSpPr>
          <p:cNvPr id="27" name="Rectangle: Folded Corner 26">
            <a:extLst>
              <a:ext uri="{FF2B5EF4-FFF2-40B4-BE49-F238E27FC236}">
                <a16:creationId xmlns:a16="http://schemas.microsoft.com/office/drawing/2014/main" id="{1D73A0A1-29F6-433A-958E-D0D28DFAFA47}"/>
              </a:ext>
            </a:extLst>
          </p:cNvPr>
          <p:cNvSpPr/>
          <p:nvPr/>
        </p:nvSpPr>
        <p:spPr>
          <a:xfrm>
            <a:off x="95763" y="1936720"/>
            <a:ext cx="2082814" cy="672164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>
                <a:solidFill>
                  <a:schemeClr val="tx1"/>
                </a:solidFill>
              </a:rPr>
              <a:t>Prompt user for age</a:t>
            </a:r>
          </a:p>
        </p:txBody>
      </p:sp>
      <p:sp>
        <p:nvSpPr>
          <p:cNvPr id="28" name="Rectangle: Folded Corner 27">
            <a:extLst>
              <a:ext uri="{FF2B5EF4-FFF2-40B4-BE49-F238E27FC236}">
                <a16:creationId xmlns:a16="http://schemas.microsoft.com/office/drawing/2014/main" id="{3FF5A167-8E99-4E44-8B60-8E17473F8C73}"/>
              </a:ext>
            </a:extLst>
          </p:cNvPr>
          <p:cNvSpPr/>
          <p:nvPr/>
        </p:nvSpPr>
        <p:spPr>
          <a:xfrm>
            <a:off x="4579606" y="172720"/>
            <a:ext cx="2410474" cy="509604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>
                <a:solidFill>
                  <a:schemeClr val="tx1"/>
                </a:solidFill>
              </a:rPr>
              <a:t>Import Scanner class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52DECF-8179-41FB-9DB1-5689C051786F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160198" y="1503482"/>
            <a:ext cx="552522" cy="1536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84F8DA-409E-40B0-B60D-EA0EDB8E4F74}"/>
              </a:ext>
            </a:extLst>
          </p:cNvPr>
          <p:cNvCxnSpPr>
            <a:cxnSpLocks/>
          </p:cNvCxnSpPr>
          <p:nvPr/>
        </p:nvCxnSpPr>
        <p:spPr>
          <a:xfrm>
            <a:off x="2160198" y="2242322"/>
            <a:ext cx="55252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Folded Corner 35">
            <a:extLst>
              <a:ext uri="{FF2B5EF4-FFF2-40B4-BE49-F238E27FC236}">
                <a16:creationId xmlns:a16="http://schemas.microsoft.com/office/drawing/2014/main" id="{4B53888B-D17A-42F0-B5F6-F6D500C5BFF6}"/>
              </a:ext>
            </a:extLst>
          </p:cNvPr>
          <p:cNvSpPr/>
          <p:nvPr/>
        </p:nvSpPr>
        <p:spPr>
          <a:xfrm>
            <a:off x="77384" y="2809146"/>
            <a:ext cx="2082814" cy="672164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>
                <a:solidFill>
                  <a:schemeClr val="tx1"/>
                </a:solidFill>
              </a:rPr>
              <a:t>Store initial input in age variable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B2B701E-7BB5-4F3F-A5BA-FF91E818603D}"/>
              </a:ext>
            </a:extLst>
          </p:cNvPr>
          <p:cNvCxnSpPr>
            <a:cxnSpLocks/>
          </p:cNvCxnSpPr>
          <p:nvPr/>
        </p:nvCxnSpPr>
        <p:spPr>
          <a:xfrm flipV="1">
            <a:off x="2141819" y="3429000"/>
            <a:ext cx="570901" cy="4168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Folded Corner 38">
            <a:extLst>
              <a:ext uri="{FF2B5EF4-FFF2-40B4-BE49-F238E27FC236}">
                <a16:creationId xmlns:a16="http://schemas.microsoft.com/office/drawing/2014/main" id="{883787A6-7B85-4AF0-ABF5-1C28009C7299}"/>
              </a:ext>
            </a:extLst>
          </p:cNvPr>
          <p:cNvSpPr/>
          <p:nvPr/>
        </p:nvSpPr>
        <p:spPr>
          <a:xfrm>
            <a:off x="77384" y="3629878"/>
            <a:ext cx="2082814" cy="1196122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>
                <a:solidFill>
                  <a:schemeClr val="tx1"/>
                </a:solidFill>
              </a:rPr>
              <a:t>While input is invalid, keep prompting user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7990E3-5A8F-4AC0-A48E-445EBD30698A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2160198" y="2809146"/>
            <a:ext cx="552522" cy="3360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!!blue">
            <a:extLst>
              <a:ext uri="{FF2B5EF4-FFF2-40B4-BE49-F238E27FC236}">
                <a16:creationId xmlns:a16="http://schemas.microsoft.com/office/drawing/2014/main" id="{DDE6ACCC-DE2D-44AE-987C-E9D4E93AAD89}"/>
              </a:ext>
            </a:extLst>
          </p:cNvPr>
          <p:cNvSpPr/>
          <p:nvPr/>
        </p:nvSpPr>
        <p:spPr>
          <a:xfrm>
            <a:off x="8664000" y="6265272"/>
            <a:ext cx="3528000" cy="59272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Sentinel Values</a:t>
            </a:r>
          </a:p>
        </p:txBody>
      </p:sp>
      <p:sp>
        <p:nvSpPr>
          <p:cNvPr id="49" name="!!green">
            <a:extLst>
              <a:ext uri="{FF2B5EF4-FFF2-40B4-BE49-F238E27FC236}">
                <a16:creationId xmlns:a16="http://schemas.microsoft.com/office/drawing/2014/main" id="{B60F1DFF-A5CC-4C28-940E-A6E4E3A071FC}"/>
              </a:ext>
            </a:extLst>
          </p:cNvPr>
          <p:cNvSpPr/>
          <p:nvPr/>
        </p:nvSpPr>
        <p:spPr>
          <a:xfrm>
            <a:off x="1595329" y="6265274"/>
            <a:ext cx="3528000" cy="592725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Validation: While Loops</a:t>
            </a:r>
          </a:p>
        </p:txBody>
      </p:sp>
      <p:sp>
        <p:nvSpPr>
          <p:cNvPr id="50" name="!!yellow">
            <a:extLst>
              <a:ext uri="{FF2B5EF4-FFF2-40B4-BE49-F238E27FC236}">
                <a16:creationId xmlns:a16="http://schemas.microsoft.com/office/drawing/2014/main" id="{93099D1C-9FE3-458B-B51E-AE90299B9EB0}"/>
              </a:ext>
            </a:extLst>
          </p:cNvPr>
          <p:cNvSpPr/>
          <p:nvPr/>
        </p:nvSpPr>
        <p:spPr>
          <a:xfrm>
            <a:off x="5136000" y="6265272"/>
            <a:ext cx="3528000" cy="592725"/>
          </a:xfrm>
          <a:prstGeom prst="rect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Validation: Scanner Methods</a:t>
            </a:r>
          </a:p>
        </p:txBody>
      </p:sp>
    </p:spTree>
    <p:extLst>
      <p:ext uri="{BB962C8B-B14F-4D97-AF65-F5344CB8AC3E}">
        <p14:creationId xmlns:p14="http://schemas.microsoft.com/office/powerpoint/2010/main" val="2167981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6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!!greenmain">
            <a:extLst>
              <a:ext uri="{FF2B5EF4-FFF2-40B4-BE49-F238E27FC236}">
                <a16:creationId xmlns:a16="http://schemas.microsoft.com/office/drawing/2014/main" id="{2D43C712-1D3E-4398-A3FA-A41AD85A5B50}"/>
              </a:ext>
            </a:extLst>
          </p:cNvPr>
          <p:cNvSpPr/>
          <p:nvPr/>
        </p:nvSpPr>
        <p:spPr>
          <a:xfrm>
            <a:off x="4964495" y="1830529"/>
            <a:ext cx="2263008" cy="2263008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1C383C1-80A1-4E65-86A9-4A1B199E0489}"/>
              </a:ext>
            </a:extLst>
          </p:cNvPr>
          <p:cNvSpPr/>
          <p:nvPr/>
        </p:nvSpPr>
        <p:spPr>
          <a:xfrm>
            <a:off x="4241074" y="4396362"/>
            <a:ext cx="3709850" cy="1126811"/>
          </a:xfrm>
          <a:custGeom>
            <a:avLst/>
            <a:gdLst>
              <a:gd name="connsiteX0" fmla="*/ 0 w 2370489"/>
              <a:gd name="connsiteY0" fmla="*/ 0 h 720000"/>
              <a:gd name="connsiteX1" fmla="*/ 2370489 w 2370489"/>
              <a:gd name="connsiteY1" fmla="*/ 0 h 720000"/>
              <a:gd name="connsiteX2" fmla="*/ 2370489 w 2370489"/>
              <a:gd name="connsiteY2" fmla="*/ 720000 h 720000"/>
              <a:gd name="connsiteX3" fmla="*/ 0 w 2370489"/>
              <a:gd name="connsiteY3" fmla="*/ 720000 h 720000"/>
              <a:gd name="connsiteX4" fmla="*/ 0 w 2370489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0489" h="720000">
                <a:moveTo>
                  <a:pt x="0" y="0"/>
                </a:moveTo>
                <a:lnTo>
                  <a:pt x="2370489" y="0"/>
                </a:lnTo>
                <a:lnTo>
                  <a:pt x="2370489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accen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accent5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GB" sz="2800" dirty="0">
                <a:solidFill>
                  <a:srgbClr val="70AD47"/>
                </a:solidFill>
              </a:rPr>
              <a:t>Validation via Scanner methods</a:t>
            </a:r>
            <a:endParaRPr lang="en-US" sz="2800" kern="1200" dirty="0">
              <a:solidFill>
                <a:srgbClr val="70AD47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E1E8DE4-20C3-4445-A514-DBAD3A1BC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50757" y="2241542"/>
            <a:ext cx="1427729" cy="1427729"/>
          </a:xfrm>
          <a:prstGeom prst="rect">
            <a:avLst/>
          </a:prstGeom>
        </p:spPr>
      </p:pic>
      <p:sp>
        <p:nvSpPr>
          <p:cNvPr id="26" name="!!blue">
            <a:extLst>
              <a:ext uri="{FF2B5EF4-FFF2-40B4-BE49-F238E27FC236}">
                <a16:creationId xmlns:a16="http://schemas.microsoft.com/office/drawing/2014/main" id="{54AC6EC3-E27E-4338-B6A1-4A4BC877DAC0}"/>
              </a:ext>
            </a:extLst>
          </p:cNvPr>
          <p:cNvSpPr/>
          <p:nvPr/>
        </p:nvSpPr>
        <p:spPr>
          <a:xfrm>
            <a:off x="8664000" y="6265272"/>
            <a:ext cx="3528000" cy="59272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Sentinel Values</a:t>
            </a:r>
          </a:p>
        </p:txBody>
      </p:sp>
      <p:sp>
        <p:nvSpPr>
          <p:cNvPr id="27" name="!!green">
            <a:extLst>
              <a:ext uri="{FF2B5EF4-FFF2-40B4-BE49-F238E27FC236}">
                <a16:creationId xmlns:a16="http://schemas.microsoft.com/office/drawing/2014/main" id="{639B8637-A65D-4B0C-A013-57D7F0BCEDB3}"/>
              </a:ext>
            </a:extLst>
          </p:cNvPr>
          <p:cNvSpPr/>
          <p:nvPr/>
        </p:nvSpPr>
        <p:spPr>
          <a:xfrm>
            <a:off x="1595329" y="6265274"/>
            <a:ext cx="3528000" cy="592725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Validation: While Loops</a:t>
            </a:r>
          </a:p>
        </p:txBody>
      </p:sp>
      <p:sp>
        <p:nvSpPr>
          <p:cNvPr id="28" name="!!yellow">
            <a:extLst>
              <a:ext uri="{FF2B5EF4-FFF2-40B4-BE49-F238E27FC236}">
                <a16:creationId xmlns:a16="http://schemas.microsoft.com/office/drawing/2014/main" id="{636650C4-EC9A-4952-92B8-5738E2B8BE15}"/>
              </a:ext>
            </a:extLst>
          </p:cNvPr>
          <p:cNvSpPr/>
          <p:nvPr/>
        </p:nvSpPr>
        <p:spPr>
          <a:xfrm>
            <a:off x="5136000" y="6265272"/>
            <a:ext cx="3528000" cy="592725"/>
          </a:xfrm>
          <a:prstGeom prst="rect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Validation: Scanner Methods</a:t>
            </a:r>
          </a:p>
        </p:txBody>
      </p:sp>
    </p:spTree>
    <p:extLst>
      <p:ext uri="{BB962C8B-B14F-4D97-AF65-F5344CB8AC3E}">
        <p14:creationId xmlns:p14="http://schemas.microsoft.com/office/powerpoint/2010/main" val="61052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A66A8-7E57-4B79-857F-07DAB12CB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513" y="196821"/>
            <a:ext cx="10621554" cy="890107"/>
          </a:xfrm>
        </p:spPr>
        <p:txBody>
          <a:bodyPr/>
          <a:lstStyle/>
          <a:p>
            <a:r>
              <a:rPr lang="en-GB" dirty="0"/>
              <a:t>Scanner </a:t>
            </a:r>
            <a:r>
              <a:rPr lang="en-GB" dirty="0" err="1"/>
              <a:t>hasNext</a:t>
            </a:r>
            <a:r>
              <a:rPr lang="en-GB" dirty="0"/>
              <a:t>() Methods</a:t>
            </a:r>
          </a:p>
        </p:txBody>
      </p:sp>
      <p:sp>
        <p:nvSpPr>
          <p:cNvPr id="9" name="!!greenmain">
            <a:extLst>
              <a:ext uri="{FF2B5EF4-FFF2-40B4-BE49-F238E27FC236}">
                <a16:creationId xmlns:a16="http://schemas.microsoft.com/office/drawing/2014/main" id="{89607507-69E3-4151-8887-1F36E41F7DCD}"/>
              </a:ext>
            </a:extLst>
          </p:cNvPr>
          <p:cNvSpPr/>
          <p:nvPr/>
        </p:nvSpPr>
        <p:spPr>
          <a:xfrm>
            <a:off x="144886" y="196821"/>
            <a:ext cx="879162" cy="890107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1C22B3B-0FB4-4849-8393-FE5A2859D806}"/>
              </a:ext>
            </a:extLst>
          </p:cNvPr>
          <p:cNvSpPr txBox="1">
            <a:spLocks/>
          </p:cNvSpPr>
          <p:nvPr/>
        </p:nvSpPr>
        <p:spPr>
          <a:xfrm>
            <a:off x="431321" y="1259457"/>
            <a:ext cx="11265379" cy="4873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</a:t>
            </a:r>
            <a:r>
              <a:rPr lang="en-GB" b="1" dirty="0"/>
              <a:t>Scanner</a:t>
            </a:r>
            <a:r>
              <a:rPr lang="en-GB" dirty="0"/>
              <a:t> class has useful methods for testing whether the next input will succeed</a:t>
            </a:r>
          </a:p>
          <a:p>
            <a:r>
              <a:rPr lang="en-GB" dirty="0"/>
              <a:t>E.g. the </a:t>
            </a:r>
            <a:r>
              <a:rPr lang="en-GB" b="1" dirty="0" err="1"/>
              <a:t>hasNextInt</a:t>
            </a:r>
            <a:r>
              <a:rPr lang="en-GB" b="1" dirty="0"/>
              <a:t>()</a:t>
            </a:r>
            <a:r>
              <a:rPr lang="en-GB" dirty="0"/>
              <a:t> method returns </a:t>
            </a:r>
            <a:r>
              <a:rPr lang="en-GB" b="1" dirty="0"/>
              <a:t>true</a:t>
            </a:r>
            <a:r>
              <a:rPr lang="en-GB" dirty="0"/>
              <a:t> if the next token is an integer. It is a good idea to call this method before calling </a:t>
            </a:r>
            <a:r>
              <a:rPr lang="en-GB" b="1" dirty="0" err="1"/>
              <a:t>nextInt</a:t>
            </a:r>
            <a:r>
              <a:rPr lang="en-GB" b="1" dirty="0"/>
              <a:t>()</a:t>
            </a:r>
          </a:p>
          <a:p>
            <a:r>
              <a:rPr lang="en-GB" dirty="0"/>
              <a:t>There are </a:t>
            </a:r>
            <a:r>
              <a:rPr lang="en-GB" dirty="0" err="1"/>
              <a:t>hasNext</a:t>
            </a:r>
            <a:r>
              <a:rPr lang="en-GB" i="1" dirty="0"/>
              <a:t> </a:t>
            </a:r>
            <a:r>
              <a:rPr lang="en-GB" dirty="0"/>
              <a:t>methods for other data types – e.g. </a:t>
            </a:r>
            <a:r>
              <a:rPr lang="en-GB" dirty="0" err="1"/>
              <a:t>hasNextDouble</a:t>
            </a:r>
            <a:r>
              <a:rPr lang="en-GB" dirty="0"/>
              <a:t>(), </a:t>
            </a:r>
            <a:r>
              <a:rPr lang="en-GB" dirty="0" err="1"/>
              <a:t>hasNextFloat</a:t>
            </a:r>
            <a:r>
              <a:rPr lang="en-GB" dirty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90817B-C3EA-4962-806E-BB6CEF242559}"/>
              </a:ext>
            </a:extLst>
          </p:cNvPr>
          <p:cNvSpPr/>
          <p:nvPr/>
        </p:nvSpPr>
        <p:spPr>
          <a:xfrm>
            <a:off x="3870960" y="3878469"/>
            <a:ext cx="445008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.hasNextInt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 ) {</a:t>
            </a:r>
          </a:p>
          <a:p>
            <a:pPr lvl="1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GB" dirty="0">
                <a:solidFill>
                  <a:srgbClr val="3F7F5F"/>
                </a:solidFill>
                <a:latin typeface="Consolas" panose="020B0609020204030204" pitchFamily="49" charset="0"/>
              </a:rPr>
              <a:t>//...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pic>
        <p:nvPicPr>
          <p:cNvPr id="17" name="Graphic 10">
            <a:extLst>
              <a:ext uri="{FF2B5EF4-FFF2-40B4-BE49-F238E27FC236}">
                <a16:creationId xmlns:a16="http://schemas.microsoft.com/office/drawing/2014/main" id="{60C86BAF-3793-4BE7-B435-529F0E127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5469" y="362876"/>
            <a:ext cx="557996" cy="557996"/>
          </a:xfrm>
          <a:prstGeom prst="rect">
            <a:avLst/>
          </a:prstGeom>
        </p:spPr>
      </p:pic>
      <p:sp>
        <p:nvSpPr>
          <p:cNvPr id="18" name="!!blue">
            <a:extLst>
              <a:ext uri="{FF2B5EF4-FFF2-40B4-BE49-F238E27FC236}">
                <a16:creationId xmlns:a16="http://schemas.microsoft.com/office/drawing/2014/main" id="{EEAA00D4-664D-46CF-AA15-193AAF660D8E}"/>
              </a:ext>
            </a:extLst>
          </p:cNvPr>
          <p:cNvSpPr/>
          <p:nvPr/>
        </p:nvSpPr>
        <p:spPr>
          <a:xfrm>
            <a:off x="8664000" y="6265272"/>
            <a:ext cx="3528000" cy="59272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Sentinel Values</a:t>
            </a:r>
          </a:p>
        </p:txBody>
      </p:sp>
      <p:sp>
        <p:nvSpPr>
          <p:cNvPr id="19" name="!!green">
            <a:extLst>
              <a:ext uri="{FF2B5EF4-FFF2-40B4-BE49-F238E27FC236}">
                <a16:creationId xmlns:a16="http://schemas.microsoft.com/office/drawing/2014/main" id="{433B7E05-4595-4A93-A23E-A008925056B2}"/>
              </a:ext>
            </a:extLst>
          </p:cNvPr>
          <p:cNvSpPr/>
          <p:nvPr/>
        </p:nvSpPr>
        <p:spPr>
          <a:xfrm>
            <a:off x="1595329" y="6265274"/>
            <a:ext cx="3528000" cy="592725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Validation: While Loops</a:t>
            </a:r>
          </a:p>
        </p:txBody>
      </p:sp>
      <p:sp>
        <p:nvSpPr>
          <p:cNvPr id="20" name="!!yellow">
            <a:extLst>
              <a:ext uri="{FF2B5EF4-FFF2-40B4-BE49-F238E27FC236}">
                <a16:creationId xmlns:a16="http://schemas.microsoft.com/office/drawing/2014/main" id="{28BB0963-804B-442D-96A8-B1E821537B70}"/>
              </a:ext>
            </a:extLst>
          </p:cNvPr>
          <p:cNvSpPr/>
          <p:nvPr/>
        </p:nvSpPr>
        <p:spPr>
          <a:xfrm>
            <a:off x="5136000" y="6265272"/>
            <a:ext cx="3528000" cy="592725"/>
          </a:xfrm>
          <a:prstGeom prst="rect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Validation: Scanner Methods</a:t>
            </a:r>
          </a:p>
        </p:txBody>
      </p:sp>
    </p:spTree>
    <p:extLst>
      <p:ext uri="{BB962C8B-B14F-4D97-AF65-F5344CB8AC3E}">
        <p14:creationId xmlns:p14="http://schemas.microsoft.com/office/powerpoint/2010/main" val="2925575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A66A8-7E57-4B79-857F-07DAB12CB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513" y="196821"/>
            <a:ext cx="10621554" cy="890107"/>
          </a:xfrm>
        </p:spPr>
        <p:txBody>
          <a:bodyPr/>
          <a:lstStyle/>
          <a:p>
            <a:r>
              <a:rPr lang="en-GB" dirty="0"/>
              <a:t>Scanner </a:t>
            </a:r>
            <a:r>
              <a:rPr lang="en-GB" dirty="0" err="1"/>
              <a:t>hasNext</a:t>
            </a:r>
            <a:r>
              <a:rPr lang="en-GB" dirty="0"/>
              <a:t>() Methods</a:t>
            </a:r>
          </a:p>
        </p:txBody>
      </p:sp>
      <p:sp>
        <p:nvSpPr>
          <p:cNvPr id="9" name="!!greenmain">
            <a:extLst>
              <a:ext uri="{FF2B5EF4-FFF2-40B4-BE49-F238E27FC236}">
                <a16:creationId xmlns:a16="http://schemas.microsoft.com/office/drawing/2014/main" id="{89607507-69E3-4151-8887-1F36E41F7DCD}"/>
              </a:ext>
            </a:extLst>
          </p:cNvPr>
          <p:cNvSpPr/>
          <p:nvPr/>
        </p:nvSpPr>
        <p:spPr>
          <a:xfrm>
            <a:off x="144886" y="196821"/>
            <a:ext cx="879162" cy="890107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1C22B3B-0FB4-4849-8393-FE5A2859D806}"/>
              </a:ext>
            </a:extLst>
          </p:cNvPr>
          <p:cNvSpPr txBox="1">
            <a:spLocks/>
          </p:cNvSpPr>
          <p:nvPr/>
        </p:nvSpPr>
        <p:spPr>
          <a:xfrm>
            <a:off x="431321" y="1259457"/>
            <a:ext cx="11265379" cy="4873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</a:t>
            </a:r>
            <a:r>
              <a:rPr lang="en-GB" dirty="0" err="1"/>
              <a:t>hasNext</a:t>
            </a:r>
            <a:r>
              <a:rPr lang="en-GB" dirty="0"/>
              <a:t> methods </a:t>
            </a:r>
            <a:r>
              <a:rPr lang="en-GB" b="1" dirty="0"/>
              <a:t>do not</a:t>
            </a:r>
            <a:r>
              <a:rPr lang="en-GB" dirty="0"/>
              <a:t> pull anything from the input stream – they only take a “peek” at what is there and report back to us a </a:t>
            </a:r>
            <a:r>
              <a:rPr lang="en-GB" b="1" dirty="0" err="1"/>
              <a:t>boolean</a:t>
            </a:r>
            <a:r>
              <a:rPr lang="en-GB" dirty="0"/>
              <a:t> (true or false) </a:t>
            </a:r>
          </a:p>
          <a:p>
            <a:r>
              <a:rPr lang="en-GB" dirty="0"/>
              <a:t>Let’s look at an application which utilises these types of methods</a:t>
            </a:r>
          </a:p>
          <a:p>
            <a:pPr lvl="1"/>
            <a:r>
              <a:rPr lang="en-GB" b="1" dirty="0"/>
              <a:t>Application: </a:t>
            </a:r>
            <a:r>
              <a:rPr lang="en-GB" dirty="0"/>
              <a:t>User will enter their age, and provided an integer is the next token in the input stream, we will retrieve it and print it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pic>
        <p:nvPicPr>
          <p:cNvPr id="17" name="Graphic 10">
            <a:extLst>
              <a:ext uri="{FF2B5EF4-FFF2-40B4-BE49-F238E27FC236}">
                <a16:creationId xmlns:a16="http://schemas.microsoft.com/office/drawing/2014/main" id="{60C86BAF-3793-4BE7-B435-529F0E127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5469" y="362876"/>
            <a:ext cx="557996" cy="557996"/>
          </a:xfrm>
          <a:prstGeom prst="rect">
            <a:avLst/>
          </a:prstGeom>
        </p:spPr>
      </p:pic>
      <p:sp>
        <p:nvSpPr>
          <p:cNvPr id="7" name="!!blue">
            <a:extLst>
              <a:ext uri="{FF2B5EF4-FFF2-40B4-BE49-F238E27FC236}">
                <a16:creationId xmlns:a16="http://schemas.microsoft.com/office/drawing/2014/main" id="{E2932FEA-88A6-4C74-8C81-8E870AF86BE3}"/>
              </a:ext>
            </a:extLst>
          </p:cNvPr>
          <p:cNvSpPr/>
          <p:nvPr/>
        </p:nvSpPr>
        <p:spPr>
          <a:xfrm>
            <a:off x="8664000" y="6265272"/>
            <a:ext cx="3528000" cy="59272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Sentinel Values</a:t>
            </a:r>
          </a:p>
        </p:txBody>
      </p:sp>
      <p:sp>
        <p:nvSpPr>
          <p:cNvPr id="8" name="!!green">
            <a:extLst>
              <a:ext uri="{FF2B5EF4-FFF2-40B4-BE49-F238E27FC236}">
                <a16:creationId xmlns:a16="http://schemas.microsoft.com/office/drawing/2014/main" id="{BC315CA2-034B-4ABD-A1C2-724FEF64B899}"/>
              </a:ext>
            </a:extLst>
          </p:cNvPr>
          <p:cNvSpPr/>
          <p:nvPr/>
        </p:nvSpPr>
        <p:spPr>
          <a:xfrm>
            <a:off x="1595329" y="6265274"/>
            <a:ext cx="3528000" cy="592725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Validation: While Loops</a:t>
            </a:r>
          </a:p>
        </p:txBody>
      </p:sp>
      <p:sp>
        <p:nvSpPr>
          <p:cNvPr id="10" name="!!yellow">
            <a:extLst>
              <a:ext uri="{FF2B5EF4-FFF2-40B4-BE49-F238E27FC236}">
                <a16:creationId xmlns:a16="http://schemas.microsoft.com/office/drawing/2014/main" id="{848A21EC-C1EC-4116-AE94-C9932EBB7621}"/>
              </a:ext>
            </a:extLst>
          </p:cNvPr>
          <p:cNvSpPr/>
          <p:nvPr/>
        </p:nvSpPr>
        <p:spPr>
          <a:xfrm>
            <a:off x="5136000" y="6265272"/>
            <a:ext cx="3528000" cy="592725"/>
          </a:xfrm>
          <a:prstGeom prst="rect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Validation: Scanner Methods</a:t>
            </a:r>
          </a:p>
        </p:txBody>
      </p:sp>
    </p:spTree>
    <p:extLst>
      <p:ext uri="{BB962C8B-B14F-4D97-AF65-F5344CB8AC3E}">
        <p14:creationId xmlns:p14="http://schemas.microsoft.com/office/powerpoint/2010/main" val="350980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greenmain">
            <a:extLst>
              <a:ext uri="{FF2B5EF4-FFF2-40B4-BE49-F238E27FC236}">
                <a16:creationId xmlns:a16="http://schemas.microsoft.com/office/drawing/2014/main" id="{89607507-69E3-4151-8887-1F36E41F7DCD}"/>
              </a:ext>
            </a:extLst>
          </p:cNvPr>
          <p:cNvSpPr/>
          <p:nvPr/>
        </p:nvSpPr>
        <p:spPr>
          <a:xfrm>
            <a:off x="144886" y="196821"/>
            <a:ext cx="879162" cy="890107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pic>
        <p:nvPicPr>
          <p:cNvPr id="17" name="Graphic 10">
            <a:extLst>
              <a:ext uri="{FF2B5EF4-FFF2-40B4-BE49-F238E27FC236}">
                <a16:creationId xmlns:a16="http://schemas.microsoft.com/office/drawing/2014/main" id="{60C86BAF-3793-4BE7-B435-529F0E127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5469" y="362876"/>
            <a:ext cx="557996" cy="55799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4B08C1C-347B-4BF8-89B6-82CF376BEF5D}"/>
              </a:ext>
            </a:extLst>
          </p:cNvPr>
          <p:cNvSpPr/>
          <p:nvPr/>
        </p:nvSpPr>
        <p:spPr>
          <a:xfrm>
            <a:off x="2089390" y="196821"/>
            <a:ext cx="9797141" cy="563231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ValidationDemo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GB" dirty="0">
                <a:solidFill>
                  <a:srgbClr val="3F7F5F"/>
                </a:solidFill>
                <a:latin typeface="Consolas" panose="020B0609020204030204" pitchFamily="49" charset="0"/>
              </a:rPr>
              <a:t>// declare age as int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endParaRPr lang="en-GB" dirty="0">
              <a:latin typeface="Consolas" panose="020B0609020204030204" pitchFamily="49" charset="0"/>
            </a:endParaRPr>
          </a:p>
          <a:p>
            <a:pPr lvl="2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GB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en-GB" dirty="0">
              <a:latin typeface="Consolas" panose="020B0609020204030204" pitchFamily="49" charset="0"/>
            </a:endParaRPr>
          </a:p>
          <a:p>
            <a:pPr lvl="2"/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"Enter your age: 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GB" dirty="0">
                <a:solidFill>
                  <a:srgbClr val="3F7F5F"/>
                </a:solidFill>
                <a:latin typeface="Consolas" panose="020B0609020204030204" pitchFamily="49" charset="0"/>
              </a:rPr>
              <a:t>// while user has not (!) typed in an integer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.hasNextInt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lvl="2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"That is not an integer. Try again: 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GB" dirty="0">
                <a:solidFill>
                  <a:srgbClr val="3F7F5F"/>
                </a:solidFill>
                <a:latin typeface="Consolas" panose="020B0609020204030204" pitchFamily="49" charset="0"/>
              </a:rPr>
              <a:t>// clear the input stream so they can try again</a:t>
            </a:r>
          </a:p>
          <a:p>
            <a:pPr lvl="2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"You are 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 years old"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en-GB" dirty="0">
              <a:latin typeface="Consolas" panose="020B0609020204030204" pitchFamily="49" charset="0"/>
            </a:endParaRPr>
          </a:p>
          <a:p>
            <a:pPr lvl="2"/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11" name="!!blue">
            <a:extLst>
              <a:ext uri="{FF2B5EF4-FFF2-40B4-BE49-F238E27FC236}">
                <a16:creationId xmlns:a16="http://schemas.microsoft.com/office/drawing/2014/main" id="{1F653DC7-CD68-47D4-B662-B2332C03668C}"/>
              </a:ext>
            </a:extLst>
          </p:cNvPr>
          <p:cNvSpPr/>
          <p:nvPr/>
        </p:nvSpPr>
        <p:spPr>
          <a:xfrm>
            <a:off x="8664000" y="6265272"/>
            <a:ext cx="3528000" cy="59272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Sentinel Values</a:t>
            </a:r>
          </a:p>
        </p:txBody>
      </p:sp>
      <p:sp>
        <p:nvSpPr>
          <p:cNvPr id="12" name="!!green">
            <a:extLst>
              <a:ext uri="{FF2B5EF4-FFF2-40B4-BE49-F238E27FC236}">
                <a16:creationId xmlns:a16="http://schemas.microsoft.com/office/drawing/2014/main" id="{F28E3EE3-1915-4D09-8644-009CE2DB9486}"/>
              </a:ext>
            </a:extLst>
          </p:cNvPr>
          <p:cNvSpPr/>
          <p:nvPr/>
        </p:nvSpPr>
        <p:spPr>
          <a:xfrm>
            <a:off x="1595329" y="6265274"/>
            <a:ext cx="3528000" cy="592725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Validation: While Loops</a:t>
            </a:r>
          </a:p>
        </p:txBody>
      </p:sp>
      <p:sp>
        <p:nvSpPr>
          <p:cNvPr id="13" name="!!yellow">
            <a:extLst>
              <a:ext uri="{FF2B5EF4-FFF2-40B4-BE49-F238E27FC236}">
                <a16:creationId xmlns:a16="http://schemas.microsoft.com/office/drawing/2014/main" id="{9418B36F-BA00-477A-9A07-539EC6E3E3F4}"/>
              </a:ext>
            </a:extLst>
          </p:cNvPr>
          <p:cNvSpPr/>
          <p:nvPr/>
        </p:nvSpPr>
        <p:spPr>
          <a:xfrm>
            <a:off x="5136000" y="6265272"/>
            <a:ext cx="3528000" cy="592725"/>
          </a:xfrm>
          <a:prstGeom prst="rect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Validation: Scanner Methods</a:t>
            </a:r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B1CEF4D5-930A-46AB-8629-A8F97981CD8A}"/>
              </a:ext>
            </a:extLst>
          </p:cNvPr>
          <p:cNvSpPr/>
          <p:nvPr/>
        </p:nvSpPr>
        <p:spPr>
          <a:xfrm>
            <a:off x="144886" y="1172977"/>
            <a:ext cx="2148782" cy="672164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>
                <a:solidFill>
                  <a:schemeClr val="tx1"/>
                </a:solidFill>
              </a:rPr>
              <a:t>Declare age variable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218D12-0B0E-4947-9E68-47DF74A9ABA4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293668" y="1509059"/>
            <a:ext cx="723852" cy="47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Folded Corner 18">
            <a:extLst>
              <a:ext uri="{FF2B5EF4-FFF2-40B4-BE49-F238E27FC236}">
                <a16:creationId xmlns:a16="http://schemas.microsoft.com/office/drawing/2014/main" id="{5AAD55A1-04DE-46FF-AC56-20B6F690A016}"/>
              </a:ext>
            </a:extLst>
          </p:cNvPr>
          <p:cNvSpPr/>
          <p:nvPr/>
        </p:nvSpPr>
        <p:spPr>
          <a:xfrm>
            <a:off x="144886" y="2084772"/>
            <a:ext cx="2148782" cy="672164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>
                <a:solidFill>
                  <a:schemeClr val="tx1"/>
                </a:solidFill>
              </a:rPr>
              <a:t>Prompt user for initial input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29CDB6-9138-4049-96EF-B14AF30F9892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293668" y="2420854"/>
            <a:ext cx="703532" cy="1191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Folded Corner 20">
            <a:extLst>
              <a:ext uri="{FF2B5EF4-FFF2-40B4-BE49-F238E27FC236}">
                <a16:creationId xmlns:a16="http://schemas.microsoft.com/office/drawing/2014/main" id="{B4249685-FAC7-4963-AB6B-58EC735B631F}"/>
              </a:ext>
            </a:extLst>
          </p:cNvPr>
          <p:cNvSpPr/>
          <p:nvPr/>
        </p:nvSpPr>
        <p:spPr>
          <a:xfrm>
            <a:off x="144886" y="2868760"/>
            <a:ext cx="2148782" cy="672164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>
                <a:solidFill>
                  <a:schemeClr val="tx1"/>
                </a:solidFill>
              </a:rPr>
              <a:t>While next token is not an integer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746373-FAB5-459B-9316-671E8A0723A5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2293668" y="3139440"/>
            <a:ext cx="744172" cy="654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Folded Corner 22">
            <a:extLst>
              <a:ext uri="{FF2B5EF4-FFF2-40B4-BE49-F238E27FC236}">
                <a16:creationId xmlns:a16="http://schemas.microsoft.com/office/drawing/2014/main" id="{6B375A68-5BA1-4FDF-92AA-7D72A9E860EF}"/>
              </a:ext>
            </a:extLst>
          </p:cNvPr>
          <p:cNvSpPr/>
          <p:nvPr/>
        </p:nvSpPr>
        <p:spPr>
          <a:xfrm>
            <a:off x="144886" y="3811278"/>
            <a:ext cx="1978554" cy="227535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>
                <a:solidFill>
                  <a:schemeClr val="tx1"/>
                </a:solidFill>
              </a:rPr>
              <a:t>Need to remove the incorrect input they just typed in – referred to as ‘flushing the scanner’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BFA29B-9A5F-4988-93F8-FC385CC2E89C}"/>
              </a:ext>
            </a:extLst>
          </p:cNvPr>
          <p:cNvCxnSpPr>
            <a:cxnSpLocks/>
          </p:cNvCxnSpPr>
          <p:nvPr/>
        </p:nvCxnSpPr>
        <p:spPr>
          <a:xfrm flipV="1">
            <a:off x="2123440" y="3677920"/>
            <a:ext cx="1371600" cy="4231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36E78FD-FD8B-4CB0-ABE4-670FC9931029}"/>
              </a:ext>
            </a:extLst>
          </p:cNvPr>
          <p:cNvCxnSpPr>
            <a:cxnSpLocks/>
          </p:cNvCxnSpPr>
          <p:nvPr/>
        </p:nvCxnSpPr>
        <p:spPr>
          <a:xfrm flipH="1" flipV="1">
            <a:off x="5842000" y="4257040"/>
            <a:ext cx="2113280" cy="6705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93121BD8-6D0A-4FC1-8AD7-C609E5D80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434" y="178033"/>
            <a:ext cx="4267796" cy="166710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0" name="Rectangle: Folded Corner 29">
            <a:extLst>
              <a:ext uri="{FF2B5EF4-FFF2-40B4-BE49-F238E27FC236}">
                <a16:creationId xmlns:a16="http://schemas.microsoft.com/office/drawing/2014/main" id="{83153E2A-2D87-4ACE-B2CE-618016700721}"/>
              </a:ext>
            </a:extLst>
          </p:cNvPr>
          <p:cNvSpPr/>
          <p:nvPr/>
        </p:nvSpPr>
        <p:spPr>
          <a:xfrm>
            <a:off x="7828923" y="4830306"/>
            <a:ext cx="2806666" cy="14349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>
                <a:solidFill>
                  <a:schemeClr val="tx1"/>
                </a:solidFill>
              </a:rPr>
              <a:t>If we get to this point, the next token is an integer, so fetch it and store it in age variable</a:t>
            </a:r>
          </a:p>
        </p:txBody>
      </p:sp>
    </p:spTree>
    <p:extLst>
      <p:ext uri="{BB962C8B-B14F-4D97-AF65-F5344CB8AC3E}">
        <p14:creationId xmlns:p14="http://schemas.microsoft.com/office/powerpoint/2010/main" val="419419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1" grpId="0" animBg="1"/>
      <p:bldP spid="23" grpId="0" animBg="1"/>
      <p:bldP spid="3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fd79d09d-e205-4dba-bab1-e08263a10ec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 Black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6782</TotalTime>
  <Words>1196</Words>
  <Application>Microsoft Office PowerPoint</Application>
  <PresentationFormat>Widescreen</PresentationFormat>
  <Paragraphs>150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Consolas</vt:lpstr>
      <vt:lpstr>Office Theme</vt:lpstr>
      <vt:lpstr>Default - Title Slide</vt:lpstr>
      <vt:lpstr>Week 1 – Lab B Input Validation Techniques</vt:lpstr>
      <vt:lpstr>Outline</vt:lpstr>
      <vt:lpstr>Input Validation</vt:lpstr>
      <vt:lpstr>PowerPoint Presentation</vt:lpstr>
      <vt:lpstr>PowerPoint Presentation</vt:lpstr>
      <vt:lpstr>PowerPoint Presentation</vt:lpstr>
      <vt:lpstr>Scanner hasNext() Methods</vt:lpstr>
      <vt:lpstr>Scanner hasNext() Methods</vt:lpstr>
      <vt:lpstr>PowerPoint Presentation</vt:lpstr>
      <vt:lpstr>PowerPoint Presentation</vt:lpstr>
      <vt:lpstr>Sentinel Values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1</dc:title>
  <dc:creator>Lewis Evans</dc:creator>
  <cp:lastModifiedBy>Husnain Ahmed</cp:lastModifiedBy>
  <cp:revision>219</cp:revision>
  <dcterms:created xsi:type="dcterms:W3CDTF">2021-09-20T07:03:32Z</dcterms:created>
  <dcterms:modified xsi:type="dcterms:W3CDTF">2021-11-10T16:13:02Z</dcterms:modified>
</cp:coreProperties>
</file>