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352" r:id="rId3"/>
    <p:sldId id="305" r:id="rId4"/>
    <p:sldId id="311" r:id="rId5"/>
    <p:sldId id="306" r:id="rId6"/>
    <p:sldId id="313" r:id="rId7"/>
    <p:sldId id="356" r:id="rId8"/>
    <p:sldId id="318" r:id="rId9"/>
    <p:sldId id="316" r:id="rId10"/>
    <p:sldId id="345" r:id="rId11"/>
    <p:sldId id="308" r:id="rId12"/>
    <p:sldId id="317" r:id="rId13"/>
    <p:sldId id="320" r:id="rId14"/>
    <p:sldId id="321" r:id="rId15"/>
    <p:sldId id="323" r:id="rId16"/>
    <p:sldId id="322" r:id="rId17"/>
    <p:sldId id="326" r:id="rId18"/>
    <p:sldId id="324" r:id="rId19"/>
    <p:sldId id="325" r:id="rId20"/>
    <p:sldId id="327" r:id="rId21"/>
    <p:sldId id="328" r:id="rId22"/>
    <p:sldId id="329" r:id="rId23"/>
    <p:sldId id="330" r:id="rId24"/>
    <p:sldId id="331" r:id="rId25"/>
    <p:sldId id="332" r:id="rId26"/>
    <p:sldId id="344" r:id="rId27"/>
    <p:sldId id="333" r:id="rId28"/>
    <p:sldId id="335" r:id="rId29"/>
    <p:sldId id="355" r:id="rId30"/>
    <p:sldId id="338" r:id="rId31"/>
    <p:sldId id="343" r:id="rId32"/>
    <p:sldId id="342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 Evans" initials="LE" lastIdx="1" clrIdx="0">
    <p:extLst>
      <p:ext uri="{19B8F6BF-5375-455C-9EA6-DF929625EA0E}">
        <p15:presenceInfo xmlns:p15="http://schemas.microsoft.com/office/powerpoint/2012/main" userId="S::55116318@ad.mmu.ac.uk::2f1cca16-934e-4fa4-b56f-9977d10481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E4AD"/>
    <a:srgbClr val="A4D76B"/>
    <a:srgbClr val="70AD47"/>
    <a:srgbClr val="5B9BD5"/>
    <a:srgbClr val="0000B9"/>
    <a:srgbClr val="FF0000"/>
    <a:srgbClr val="FFC000"/>
    <a:srgbClr val="ED7D31"/>
    <a:srgbClr val="BEC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9" autoAdjust="0"/>
    <p:restoredTop sz="82021" autoAdjust="0"/>
  </p:normalViewPr>
  <p:slideViewPr>
    <p:cSldViewPr snapToGrid="0">
      <p:cViewPr varScale="1">
        <p:scale>
          <a:sx n="90" d="100"/>
          <a:sy n="9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Sheet1!$D$2</c:f>
              <c:strCache>
                <c:ptCount val="1"/>
                <c:pt idx="0">
                  <c:v>Hours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DD-4C18-8EE3-975FBB4BAE2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D-4C18-8EE3-975FBB4BAE21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D-4C18-8EE3-975FBB4BAE2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8DB9437-9EB6-4D64-86EF-06C0B9DC6AA7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9CC6FD80-7D6A-483A-B56D-6CBEFE64CC4A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 hour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EDD-4C18-8EE3-975FBB4BAE2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B979D84-441E-49BA-AF61-C6CF44A26BA4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  <a:fld id="{5C631CF3-0FB0-43F5-BE3C-1927674B2B43}" type="VALUE">
                      <a:rPr lang="en-US" baseline="0"/>
                      <a:pPr/>
                      <a:t>[VALUE]</a:t>
                    </a:fld>
                    <a:r>
                      <a:rPr lang="en-US" baseline="0"/>
                      <a:t> hours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DD-4C18-8EE3-975FBB4BAE2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FC62288-5B7D-4BD7-9FA9-B2B25E9D3E74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98737DE4-96AF-4249-9175-BADE807BBA36}" type="VALUE">
                      <a:rPr lang="en-US" baseline="0"/>
                      <a:pPr/>
                      <a:t>[VALUE]</a:t>
                    </a:fld>
                    <a:r>
                      <a:rPr lang="en-US" baseline="0" dirty="0"/>
                      <a:t> hours</a:t>
                    </a:r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DD-4C18-8EE3-975FBB4BAE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Sheet1!$C$3:$C$5</c:f>
              <c:strCache>
                <c:ptCount val="3"/>
                <c:pt idx="0">
                  <c:v>Lecture</c:v>
                </c:pt>
                <c:pt idx="1">
                  <c:v>Lab</c:v>
                </c:pt>
                <c:pt idx="2">
                  <c:v>Independent Study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DD-4C18-8EE3-975FBB4BAE21}"/>
            </c:ext>
          </c:extLst>
        </c:ser>
        <c:dLbls>
          <c:dLblPos val="outEnd"/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16C7-F1C3-425C-8B3B-4A187C656F9B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BE03C-3183-451F-8599-731BE31BD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21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127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4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2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21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10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63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9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3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68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7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BE03C-3183-451F-8599-731BE31BD2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77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D274-65EA-4DBB-8076-C94F0C52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4B738-7943-4E62-A3BE-9D458400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B71E-E930-4AB9-BDD3-98CDD602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CA83-6D5A-418A-A6D8-BBDD99AC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FAA-6E55-4ACC-BB62-1126B30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A90-8AEE-4358-9B92-702CC75C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CB41-FC19-44F8-94F5-E529B6F5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47F9-8FD4-4676-9D89-6EEA913E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51A8-FB6F-4980-9714-C92FAEA0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E10E-9780-4F77-95AB-DCE26EB6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EA16E-1148-4956-A4FB-FFE7F611E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BD4D-7531-4122-AB6F-7D34C7F7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E175-4F4A-4B39-98DC-FBA9EAE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B2D1-4079-41D8-A637-E526B5E9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A320-2AC3-4CD4-B78E-6299F9BE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4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6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301" y="1587500"/>
            <a:ext cx="10833100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35113"/>
            <a:ext cx="5386917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35113"/>
            <a:ext cx="5389033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12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56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20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37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2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3F59-2468-44EA-A1CF-DE04A5E1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532D-7B37-4784-8E89-A5FD82D8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Manchester Metropolitan University - Wikipedia">
            <a:extLst>
              <a:ext uri="{FF2B5EF4-FFF2-40B4-BE49-F238E27FC236}">
                <a16:creationId xmlns:a16="http://schemas.microsoft.com/office/drawing/2014/main" id="{346DF183-626D-412F-BB7A-5FC176519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A713B5-D3D0-4084-B418-2AB7400DF595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AF1C-953F-448E-BBBC-90182244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21C7-3B50-4ED9-BE51-E90FCFD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 descr="Manchester Metropolitan University - Wikipedia">
            <a:extLst>
              <a:ext uri="{FF2B5EF4-FFF2-40B4-BE49-F238E27FC236}">
                <a16:creationId xmlns:a16="http://schemas.microsoft.com/office/drawing/2014/main" id="{CDE22917-821E-4838-AF05-BB2CD402A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595F88-DE36-44BF-98D6-7F3E3C5E66D9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F1B-7E26-4383-8619-C9F237D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3D27-6B0E-4447-B359-32BE1A22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93B4E-B3E8-48CD-94D8-6690AC6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1BF3-1F56-4378-A634-AEE525DC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8036-DF02-4674-B01D-850FE0C8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15C6-744F-4CFD-9D4C-629E28C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9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2E4-3726-4B82-86AF-055C9BD2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A5EF-69A6-494E-A45D-DA264818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73CC-1D52-477B-8E61-9E85017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D58F9-5346-4F25-A222-B05C2F1C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E753-D9CF-464F-AFBA-F31E43D59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3E52F-A0D3-4B08-B9A2-6B93EA1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A9909-519E-4903-B73F-CB989DB1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91A3-905A-48EC-8D4F-4402DF3C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2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E959-1072-4B35-95D3-4B0610B1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723B-B3ED-41D8-927D-F7C244A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572B-F966-4BE2-AAC7-0E9E8571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5667-9E76-43BA-B659-307B6FA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8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A7E88-EDF3-4D84-AFF9-2A1E1BFE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C12A1-1F1D-4390-A331-ED1E5E02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A0EF-A739-46CD-9AF6-2F23840B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D66-77C0-46F8-9E2E-E56D36A2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22B-1CE2-4599-B115-717D951C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0D02-A078-47FE-A17B-FCA81665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A27E-EAC2-4E3A-9852-AEE8682B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93CB-FC2E-42B8-BB19-0EB7A05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E23E-F825-4592-A65B-94F0F58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4F-B339-41A6-BAAE-0FA9AC3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7EFA5-29D2-4E43-A346-58385D8BF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4B78-501D-4A2B-8AD9-A0D958F4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A0C4-8774-40DC-A123-8D35A3A5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A396-1677-47DA-8F7F-6042EE5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3B42-0B5D-4427-835D-8993B12E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63F1-DFF5-491F-9863-ED844816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8377-FB5B-4342-A0BA-B4166202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90E8-886B-41B7-AEE9-B577FE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FDE5-E0AB-44BC-84A3-8FF2BEEE429C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B3F4-720E-4540-BCA2-37BCD851D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A1B6-998F-4205-83B1-BB301F29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256435" y="6467475"/>
            <a:ext cx="32596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6" y="5894363"/>
            <a:ext cx="700111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69FF1-1D27-4D5D-B5BC-082408AAD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53" y="3900694"/>
            <a:ext cx="6437700" cy="26119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 1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Console Applications with Eclipse</a:t>
            </a:r>
          </a:p>
        </p:txBody>
      </p:sp>
    </p:spTree>
    <p:extLst>
      <p:ext uri="{BB962C8B-B14F-4D97-AF65-F5344CB8AC3E}">
        <p14:creationId xmlns:p14="http://schemas.microsoft.com/office/powerpoint/2010/main" val="362358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yellowcircle">
            <a:extLst>
              <a:ext uri="{FF2B5EF4-FFF2-40B4-BE49-F238E27FC236}">
                <a16:creationId xmlns:a16="http://schemas.microsoft.com/office/drawing/2014/main" id="{6EEA7703-1DB5-4520-8941-3E0EDAD82FC6}"/>
              </a:ext>
            </a:extLst>
          </p:cNvPr>
          <p:cNvSpPr/>
          <p:nvPr/>
        </p:nvSpPr>
        <p:spPr>
          <a:xfrm>
            <a:off x="4963800" y="1805935"/>
            <a:ext cx="2264400" cy="22644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!!icon" descr="Web design with solid fill">
            <a:extLst>
              <a:ext uri="{FF2B5EF4-FFF2-40B4-BE49-F238E27FC236}">
                <a16:creationId xmlns:a16="http://schemas.microsoft.com/office/drawing/2014/main" id="{B625CF77-FB71-4AE8-A056-5C6A204B7910}"/>
              </a:ext>
            </a:extLst>
          </p:cNvPr>
          <p:cNvSpPr/>
          <p:nvPr/>
        </p:nvSpPr>
        <p:spPr>
          <a:xfrm>
            <a:off x="5434639" y="2288335"/>
            <a:ext cx="1299600" cy="12996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C71BEB-55E9-4479-9C00-D475BCC27FC6}"/>
              </a:ext>
            </a:extLst>
          </p:cNvPr>
          <p:cNvSpPr/>
          <p:nvPr/>
        </p:nvSpPr>
        <p:spPr>
          <a:xfrm>
            <a:off x="4107832" y="4256751"/>
            <a:ext cx="3976335" cy="1207751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FFC000"/>
                </a:solidFill>
              </a:rPr>
              <a:t>Console Applications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sp>
        <p:nvSpPr>
          <p:cNvPr id="17" name="!!blue">
            <a:extLst>
              <a:ext uri="{FF2B5EF4-FFF2-40B4-BE49-F238E27FC236}">
                <a16:creationId xmlns:a16="http://schemas.microsoft.com/office/drawing/2014/main" id="{FCEB2568-851A-4ED8-9D13-EAC9014CFFE9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8" name="!!green">
            <a:extLst>
              <a:ext uri="{FF2B5EF4-FFF2-40B4-BE49-F238E27FC236}">
                <a16:creationId xmlns:a16="http://schemas.microsoft.com/office/drawing/2014/main" id="{5E57B8D6-9375-465A-9E66-E7CEE7F15EA9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9" name="!!yellow">
            <a:extLst>
              <a:ext uri="{FF2B5EF4-FFF2-40B4-BE49-F238E27FC236}">
                <a16:creationId xmlns:a16="http://schemas.microsoft.com/office/drawing/2014/main" id="{E65CDB34-2225-429D-BE7C-3288594583E4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16176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67F-6D83-44E0-ACE0-8FFEA6EE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75" y="196821"/>
            <a:ext cx="10542392" cy="890107"/>
          </a:xfrm>
        </p:spPr>
        <p:txBody>
          <a:bodyPr/>
          <a:lstStyle/>
          <a:p>
            <a:r>
              <a:rPr lang="en-GB" dirty="0"/>
              <a:t>Console Applications</a:t>
            </a:r>
          </a:p>
        </p:txBody>
      </p:sp>
      <p:sp>
        <p:nvSpPr>
          <p:cNvPr id="4" name="!!yellowcircle">
            <a:extLst>
              <a:ext uri="{FF2B5EF4-FFF2-40B4-BE49-F238E27FC236}">
                <a16:creationId xmlns:a16="http://schemas.microsoft.com/office/drawing/2014/main" id="{2F1EBBC3-B998-4CA4-865B-3C60003B8B26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!!icon">
            <a:extLst>
              <a:ext uri="{FF2B5EF4-FFF2-40B4-BE49-F238E27FC236}">
                <a16:creationId xmlns:a16="http://schemas.microsoft.com/office/drawing/2014/main" id="{9A90A9A3-53DF-440F-ABC1-CD2291DF749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440C98-BE0D-45CF-B626-52C0392E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</p:spPr>
        <p:txBody>
          <a:bodyPr/>
          <a:lstStyle/>
          <a:p>
            <a:r>
              <a:rPr lang="en-GB" dirty="0"/>
              <a:t>In Programming 1, we looked at the fundamentals of Programming from a visual perspective to create </a:t>
            </a:r>
            <a:r>
              <a:rPr lang="en-GB" b="1" dirty="0"/>
              <a:t>graphical applications</a:t>
            </a:r>
            <a:r>
              <a:rPr lang="en-GB" dirty="0"/>
              <a:t>, by drawing shapes and developing simple games</a:t>
            </a:r>
          </a:p>
          <a:p>
            <a:r>
              <a:rPr lang="en-GB" dirty="0"/>
              <a:t>The Processing </a:t>
            </a:r>
            <a:r>
              <a:rPr lang="en-GB" b="1" dirty="0"/>
              <a:t>Integrated Development Environment (IDE) </a:t>
            </a:r>
            <a:r>
              <a:rPr lang="en-GB" dirty="0"/>
              <a:t>allowed us to use the Java syntax (rules and style of Java) to develop such applications</a:t>
            </a:r>
          </a:p>
          <a:p>
            <a:r>
              <a:rPr lang="en-GB" dirty="0"/>
              <a:t>In Programming 2, we will focus more on console applications</a:t>
            </a:r>
          </a:p>
          <a:p>
            <a:pPr lvl="1"/>
            <a:r>
              <a:rPr lang="en-GB" b="1" dirty="0"/>
              <a:t>Console applications</a:t>
            </a:r>
            <a:r>
              <a:rPr lang="en-GB" dirty="0"/>
              <a:t> do not involve a graphical interface, meaning they are fast to develop and suitable for many common tasks</a:t>
            </a:r>
          </a:p>
          <a:p>
            <a:r>
              <a:rPr lang="en-GB" dirty="0"/>
              <a:t>This unit will use </a:t>
            </a:r>
            <a:r>
              <a:rPr lang="en-GB" b="1" dirty="0"/>
              <a:t>Eclipse</a:t>
            </a:r>
            <a:r>
              <a:rPr lang="en-GB" dirty="0"/>
              <a:t> – a popular IDE for developing Java applications</a:t>
            </a:r>
          </a:p>
        </p:txBody>
      </p:sp>
      <p:sp>
        <p:nvSpPr>
          <p:cNvPr id="13" name="!!blue">
            <a:extLst>
              <a:ext uri="{FF2B5EF4-FFF2-40B4-BE49-F238E27FC236}">
                <a16:creationId xmlns:a16="http://schemas.microsoft.com/office/drawing/2014/main" id="{2BFCA480-F92E-4C1C-A697-DC5048039105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4" name="!!green">
            <a:extLst>
              <a:ext uri="{FF2B5EF4-FFF2-40B4-BE49-F238E27FC236}">
                <a16:creationId xmlns:a16="http://schemas.microsoft.com/office/drawing/2014/main" id="{6186163E-5278-48FD-826C-76891579E8CE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5" name="!!yellow">
            <a:extLst>
              <a:ext uri="{FF2B5EF4-FFF2-40B4-BE49-F238E27FC236}">
                <a16:creationId xmlns:a16="http://schemas.microsoft.com/office/drawing/2014/main" id="{656F6C32-E188-410A-BD83-8CDE7A1252C9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17761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40A-E909-498B-9BA3-D006125B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E295-F387-4278-A230-69D4A8EB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400175"/>
            <a:ext cx="11609717" cy="4543424"/>
          </a:xfrm>
        </p:spPr>
        <p:txBody>
          <a:bodyPr>
            <a:normAutofit/>
          </a:bodyPr>
          <a:lstStyle/>
          <a:p>
            <a:r>
              <a:rPr lang="en-GB" dirty="0"/>
              <a:t>Eclipse is used in industry for developing Java and Android applications</a:t>
            </a:r>
          </a:p>
          <a:p>
            <a:r>
              <a:rPr lang="en-GB" dirty="0"/>
              <a:t>Good debugging facilities</a:t>
            </a:r>
          </a:p>
          <a:p>
            <a:r>
              <a:rPr lang="en-GB" dirty="0"/>
              <a:t>Easy to manage larger Java projects</a:t>
            </a:r>
          </a:p>
          <a:p>
            <a:r>
              <a:rPr lang="en-GB" dirty="0"/>
              <a:t>Very powerful</a:t>
            </a:r>
          </a:p>
          <a:p>
            <a:r>
              <a:rPr lang="en-GB" dirty="0"/>
              <a:t>Quite complex (lots more buttons than Processing)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Easy introduction for our purposes</a:t>
            </a:r>
          </a:p>
        </p:txBody>
      </p:sp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F6A07-3561-4B00-8F0F-2F19DE19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4" y="2059111"/>
            <a:ext cx="4943475" cy="115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!!blue">
            <a:extLst>
              <a:ext uri="{FF2B5EF4-FFF2-40B4-BE49-F238E27FC236}">
                <a16:creationId xmlns:a16="http://schemas.microsoft.com/office/drawing/2014/main" id="{C539DAA1-87AB-4E1D-A9F2-7E7B7344F04C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4" name="!!green">
            <a:extLst>
              <a:ext uri="{FF2B5EF4-FFF2-40B4-BE49-F238E27FC236}">
                <a16:creationId xmlns:a16="http://schemas.microsoft.com/office/drawing/2014/main" id="{F51117FD-2923-465D-915A-393F7EA727A2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5" name="!!yellow">
            <a:extLst>
              <a:ext uri="{FF2B5EF4-FFF2-40B4-BE49-F238E27FC236}">
                <a16:creationId xmlns:a16="http://schemas.microsoft.com/office/drawing/2014/main" id="{00A0126F-DD39-41E4-A42B-29DF24FEF528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94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40A-E909-498B-9BA3-D006125B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Java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E295-F387-4278-A230-69D4A8EB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400175"/>
            <a:ext cx="11609717" cy="4118123"/>
          </a:xfrm>
        </p:spPr>
        <p:txBody>
          <a:bodyPr>
            <a:normAutofit/>
          </a:bodyPr>
          <a:lstStyle/>
          <a:p>
            <a:r>
              <a:rPr lang="en-GB" dirty="0"/>
              <a:t>Java can be used to write all kinds of applications</a:t>
            </a:r>
          </a:p>
          <a:p>
            <a:pPr lvl="1"/>
            <a:r>
              <a:rPr lang="en-GB" dirty="0"/>
              <a:t>E.g. web server, mobile apps, console apps</a:t>
            </a:r>
          </a:p>
          <a:p>
            <a:r>
              <a:rPr lang="en-GB" dirty="0"/>
              <a:t>All Java code is object-oriented (OO)</a:t>
            </a:r>
          </a:p>
          <a:p>
            <a:r>
              <a:rPr lang="en-GB" dirty="0"/>
              <a:t>Console applications are </a:t>
            </a:r>
            <a:r>
              <a:rPr lang="en-GB" b="1" u="sng" dirty="0"/>
              <a:t>not</a:t>
            </a:r>
            <a:r>
              <a:rPr lang="en-GB" dirty="0"/>
              <a:t> event-driven</a:t>
            </a:r>
          </a:p>
          <a:p>
            <a:r>
              <a:rPr lang="en-GB" dirty="0"/>
              <a:t>Console applications need to know where to start – which class?</a:t>
            </a:r>
          </a:p>
          <a:p>
            <a:pPr lvl="1"/>
            <a:r>
              <a:rPr lang="en-GB" dirty="0"/>
              <a:t>In Processing – </a:t>
            </a:r>
            <a:r>
              <a:rPr lang="en-GB" b="1" dirty="0"/>
              <a:t>setup</a:t>
            </a:r>
            <a:r>
              <a:rPr lang="en-GB" dirty="0"/>
              <a:t>, then </a:t>
            </a:r>
            <a:r>
              <a:rPr lang="en-GB" b="1" dirty="0"/>
              <a:t>draw</a:t>
            </a:r>
            <a:endParaRPr lang="en-GB" dirty="0"/>
          </a:p>
          <a:p>
            <a:pPr lvl="1"/>
            <a:r>
              <a:rPr lang="en-GB" dirty="0"/>
              <a:t>In Console applications – </a:t>
            </a:r>
            <a:r>
              <a:rPr lang="en-GB" b="1" dirty="0"/>
              <a:t>main</a:t>
            </a:r>
            <a:r>
              <a:rPr lang="en-GB" dirty="0"/>
              <a:t> method</a:t>
            </a:r>
          </a:p>
        </p:txBody>
      </p:sp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!!blue">
            <a:extLst>
              <a:ext uri="{FF2B5EF4-FFF2-40B4-BE49-F238E27FC236}">
                <a16:creationId xmlns:a16="http://schemas.microsoft.com/office/drawing/2014/main" id="{4C51741E-C21A-49B9-9C3B-223B46B0A2A4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3" name="!!green">
            <a:extLst>
              <a:ext uri="{FF2B5EF4-FFF2-40B4-BE49-F238E27FC236}">
                <a16:creationId xmlns:a16="http://schemas.microsoft.com/office/drawing/2014/main" id="{505BF4DA-7378-4D00-8EDF-7FFF3541A94A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4" name="!!yellow">
            <a:extLst>
              <a:ext uri="{FF2B5EF4-FFF2-40B4-BE49-F238E27FC236}">
                <a16:creationId xmlns:a16="http://schemas.microsoft.com/office/drawing/2014/main" id="{13F0EB8F-4247-4A5F-B3FE-06E30F2693A0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3130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40A-E909-498B-9BA3-D006125B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Using Eclipse</a:t>
            </a:r>
          </a:p>
        </p:txBody>
      </p:sp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F7368-6D09-418B-8891-9AE4E7043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0996" y="1707189"/>
            <a:ext cx="5125049" cy="3443622"/>
          </a:xfrm>
          <a:prstGeom prst="rect">
            <a:avLst/>
          </a:prstGeom>
        </p:spPr>
      </p:pic>
      <p:sp>
        <p:nvSpPr>
          <p:cNvPr id="14" name="!!blue">
            <a:extLst>
              <a:ext uri="{FF2B5EF4-FFF2-40B4-BE49-F238E27FC236}">
                <a16:creationId xmlns:a16="http://schemas.microsoft.com/office/drawing/2014/main" id="{9B0A3FF4-1385-432E-AC04-2089B7A2E70B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5" name="!!green">
            <a:extLst>
              <a:ext uri="{FF2B5EF4-FFF2-40B4-BE49-F238E27FC236}">
                <a16:creationId xmlns:a16="http://schemas.microsoft.com/office/drawing/2014/main" id="{8506F449-4798-4F04-A25C-5015486E9E80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6" name="!!yellow">
            <a:extLst>
              <a:ext uri="{FF2B5EF4-FFF2-40B4-BE49-F238E27FC236}">
                <a16:creationId xmlns:a16="http://schemas.microsoft.com/office/drawing/2014/main" id="{646B1A47-6E78-4AF0-B0E2-D3D0A567F325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6108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40A-E909-498B-9BA3-D006125B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Using Eclipse</a:t>
            </a:r>
          </a:p>
        </p:txBody>
      </p:sp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!!blue">
            <a:extLst>
              <a:ext uri="{FF2B5EF4-FFF2-40B4-BE49-F238E27FC236}">
                <a16:creationId xmlns:a16="http://schemas.microsoft.com/office/drawing/2014/main" id="{159861CB-CFE0-46FB-B3AF-02F35237E4D6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5" name="!!green">
            <a:extLst>
              <a:ext uri="{FF2B5EF4-FFF2-40B4-BE49-F238E27FC236}">
                <a16:creationId xmlns:a16="http://schemas.microsoft.com/office/drawing/2014/main" id="{46A52D67-C6FA-4490-BBDE-0B00990F5411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6" name="!!yellow">
            <a:extLst>
              <a:ext uri="{FF2B5EF4-FFF2-40B4-BE49-F238E27FC236}">
                <a16:creationId xmlns:a16="http://schemas.microsoft.com/office/drawing/2014/main" id="{34CFBAF1-F824-4B9B-BA29-AD0301055CC1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264B96-8CAA-47C7-A78A-07E06B44F9D9}"/>
              </a:ext>
            </a:extLst>
          </p:cNvPr>
          <p:cNvSpPr txBox="1">
            <a:spLocks/>
          </p:cNvSpPr>
          <p:nvPr/>
        </p:nvSpPr>
        <p:spPr>
          <a:xfrm>
            <a:off x="234350" y="1400175"/>
            <a:ext cx="5828032" cy="493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When launching Eclipse, you may be prompted to select a directory to use as your </a:t>
            </a:r>
            <a:r>
              <a:rPr lang="en-GB" b="1" dirty="0"/>
              <a:t>workspace</a:t>
            </a:r>
          </a:p>
          <a:p>
            <a:r>
              <a:rPr lang="en-GB" dirty="0"/>
              <a:t>Your workspace will contain </a:t>
            </a:r>
            <a:r>
              <a:rPr lang="en-GB" b="1" dirty="0"/>
              <a:t>Projects</a:t>
            </a:r>
            <a:r>
              <a:rPr lang="en-GB" dirty="0"/>
              <a:t> – sub-folders that contain source code specific to a project</a:t>
            </a:r>
          </a:p>
          <a:p>
            <a:r>
              <a:rPr lang="en-GB" dirty="0"/>
              <a:t>Use the </a:t>
            </a:r>
            <a:r>
              <a:rPr lang="en-GB" b="1" dirty="0"/>
              <a:t>W: drive </a:t>
            </a:r>
            <a:r>
              <a:rPr lang="en-GB" dirty="0"/>
              <a:t>– dedicated drive for your workspace </a:t>
            </a:r>
            <a:endParaRPr lang="en-GB" b="1" dirty="0"/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Do NOT use OneDrive – syncing issues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3995F6-8AF0-4ADA-BE51-20C84B983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781215"/>
            <a:ext cx="5828032" cy="2610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76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40A-E909-498B-9BA3-D006125B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Using Eclipse</a:t>
            </a:r>
          </a:p>
        </p:txBody>
      </p:sp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87D4B-A412-4C83-9092-384291B13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07" b="45000"/>
          <a:stretch/>
        </p:blipFill>
        <p:spPr>
          <a:xfrm>
            <a:off x="1545118" y="1247775"/>
            <a:ext cx="9101764" cy="47053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DBCF6CA6-DE7E-4036-B48E-4CA227E6BDEA}"/>
              </a:ext>
            </a:extLst>
          </p:cNvPr>
          <p:cNvSpPr/>
          <p:nvPr/>
        </p:nvSpPr>
        <p:spPr>
          <a:xfrm>
            <a:off x="5172075" y="2512474"/>
            <a:ext cx="1790700" cy="15621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Welcome screen shown the first time Eclipse launches, click X to close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1C6701-31C5-474D-B1F4-0F4C5752D098}"/>
              </a:ext>
            </a:extLst>
          </p:cNvPr>
          <p:cNvCxnSpPr>
            <a:cxnSpLocks/>
          </p:cNvCxnSpPr>
          <p:nvPr/>
        </p:nvCxnSpPr>
        <p:spPr>
          <a:xfrm flipH="1" flipV="1">
            <a:off x="2644547" y="1858453"/>
            <a:ext cx="2527528" cy="7704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!!blue">
            <a:extLst>
              <a:ext uri="{FF2B5EF4-FFF2-40B4-BE49-F238E27FC236}">
                <a16:creationId xmlns:a16="http://schemas.microsoft.com/office/drawing/2014/main" id="{CCEF2DC5-B2B0-42A1-9D5F-A78BF720231D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3" name="!!green">
            <a:extLst>
              <a:ext uri="{FF2B5EF4-FFF2-40B4-BE49-F238E27FC236}">
                <a16:creationId xmlns:a16="http://schemas.microsoft.com/office/drawing/2014/main" id="{AC007E25-22A2-4D55-8224-BC1580343E7D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8" name="!!yellow">
            <a:extLst>
              <a:ext uri="{FF2B5EF4-FFF2-40B4-BE49-F238E27FC236}">
                <a16:creationId xmlns:a16="http://schemas.microsoft.com/office/drawing/2014/main" id="{BFE1CFB6-5D9C-44D5-BAFB-14B816C9AD56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56664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blue">
            <a:extLst>
              <a:ext uri="{FF2B5EF4-FFF2-40B4-BE49-F238E27FC236}">
                <a16:creationId xmlns:a16="http://schemas.microsoft.com/office/drawing/2014/main" id="{84E6B8B0-48D2-4240-9652-1C0EDEE2BBEF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3" name="!!green">
            <a:extLst>
              <a:ext uri="{FF2B5EF4-FFF2-40B4-BE49-F238E27FC236}">
                <a16:creationId xmlns:a16="http://schemas.microsoft.com/office/drawing/2014/main" id="{411A63AB-F8B7-4793-9F37-3650597EB8CA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4" name="!!yellow">
            <a:extLst>
              <a:ext uri="{FF2B5EF4-FFF2-40B4-BE49-F238E27FC236}">
                <a16:creationId xmlns:a16="http://schemas.microsoft.com/office/drawing/2014/main" id="{E92AA920-B879-46DB-A213-9FF8BC207C8E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EAC68-BDED-4567-964B-A444D2EF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36" y="190048"/>
            <a:ext cx="10402752" cy="64779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3D8988-8C47-408F-ACD2-B8C4F0D29C1A}"/>
              </a:ext>
            </a:extLst>
          </p:cNvPr>
          <p:cNvCxnSpPr>
            <a:cxnSpLocks/>
          </p:cNvCxnSpPr>
          <p:nvPr/>
        </p:nvCxnSpPr>
        <p:spPr>
          <a:xfrm flipV="1">
            <a:off x="2847975" y="2228850"/>
            <a:ext cx="0" cy="3524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D2F6448C-F84B-422B-B88C-E4526C26D7E2}"/>
              </a:ext>
            </a:extLst>
          </p:cNvPr>
          <p:cNvSpPr/>
          <p:nvPr/>
        </p:nvSpPr>
        <p:spPr>
          <a:xfrm>
            <a:off x="2047875" y="2500823"/>
            <a:ext cx="1790700" cy="156210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Package explorer</a:t>
            </a:r>
            <a:r>
              <a:rPr lang="en-GB" dirty="0">
                <a:solidFill>
                  <a:sysClr val="windowText" lastClr="000000"/>
                </a:solidFill>
              </a:rPr>
              <a:t> – contains a view of all Projects in the workspace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7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40A-E909-498B-9BA3-D006125B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Using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E295-F387-4278-A230-69D4A8EB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400175"/>
            <a:ext cx="11609717" cy="4933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First thing we want to do is create a </a:t>
            </a:r>
            <a:r>
              <a:rPr lang="en-GB" b="1" dirty="0"/>
              <a:t>Project</a:t>
            </a:r>
            <a:r>
              <a:rPr lang="en-GB" dirty="0"/>
              <a:t>. A Project is a folder that can contain source code and other files specific to a project.</a:t>
            </a:r>
            <a:endParaRPr lang="en-GB" b="1" dirty="0"/>
          </a:p>
          <a:p>
            <a:pPr lvl="1"/>
            <a:r>
              <a:rPr lang="en-GB" b="1" dirty="0"/>
              <a:t>File -&gt; New -&gt; Java Project</a:t>
            </a:r>
          </a:p>
        </p:txBody>
      </p:sp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7E7B1-E0D3-4564-94C2-56E2CF748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1" y="2956377"/>
            <a:ext cx="8033192" cy="17526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!!blue">
            <a:extLst>
              <a:ext uri="{FF2B5EF4-FFF2-40B4-BE49-F238E27FC236}">
                <a16:creationId xmlns:a16="http://schemas.microsoft.com/office/drawing/2014/main" id="{A954E6B8-9A4B-40D0-BEBD-3EF7C8CB1906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3" name="!!green">
            <a:extLst>
              <a:ext uri="{FF2B5EF4-FFF2-40B4-BE49-F238E27FC236}">
                <a16:creationId xmlns:a16="http://schemas.microsoft.com/office/drawing/2014/main" id="{BC704825-F2D9-4586-91EA-DB7C8F999D03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4" name="!!yellow">
            <a:extLst>
              <a:ext uri="{FF2B5EF4-FFF2-40B4-BE49-F238E27FC236}">
                <a16:creationId xmlns:a16="http://schemas.microsoft.com/office/drawing/2014/main" id="{6E403417-8EB0-4B12-A3B0-10ABADE31FC5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5897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4F767E-BFF4-4937-AE29-63C419CB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833" y="120125"/>
            <a:ext cx="6184333" cy="61003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808394-063A-4691-B9B6-497DCFFF3550}"/>
              </a:ext>
            </a:extLst>
          </p:cNvPr>
          <p:cNvCxnSpPr>
            <a:cxnSpLocks/>
          </p:cNvCxnSpPr>
          <p:nvPr/>
        </p:nvCxnSpPr>
        <p:spPr>
          <a:xfrm flipH="1">
            <a:off x="7515226" y="2009775"/>
            <a:ext cx="1409699" cy="3238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5DE673C9-5BCC-4A6D-A0BB-BB1F130C8539}"/>
              </a:ext>
            </a:extLst>
          </p:cNvPr>
          <p:cNvSpPr/>
          <p:nvPr/>
        </p:nvSpPr>
        <p:spPr>
          <a:xfrm>
            <a:off x="8924924" y="1795973"/>
            <a:ext cx="2771775" cy="121392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Java Version </a:t>
            </a:r>
            <a:r>
              <a:rPr lang="en-GB" dirty="0">
                <a:solidFill>
                  <a:sysClr val="windowText" lastClr="000000"/>
                </a:solidFill>
              </a:rPr>
              <a:t>to use for this project (we will be using Java 15 in the labs). This is automatically selected.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B20D1B-B92E-4B41-BE36-4B9837A7F22D}"/>
              </a:ext>
            </a:extLst>
          </p:cNvPr>
          <p:cNvCxnSpPr>
            <a:cxnSpLocks/>
          </p:cNvCxnSpPr>
          <p:nvPr/>
        </p:nvCxnSpPr>
        <p:spPr>
          <a:xfrm flipV="1">
            <a:off x="2454183" y="1249423"/>
            <a:ext cx="723900" cy="342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F43162E1-F041-4490-8306-DC0FC9A6C7FD}"/>
              </a:ext>
            </a:extLst>
          </p:cNvPr>
          <p:cNvSpPr/>
          <p:nvPr/>
        </p:nvSpPr>
        <p:spPr>
          <a:xfrm>
            <a:off x="1027163" y="1551310"/>
            <a:ext cx="1559959" cy="91693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Project Name – </a:t>
            </a:r>
            <a:r>
              <a:rPr lang="en-GB" dirty="0">
                <a:solidFill>
                  <a:sysClr val="windowText" lastClr="000000"/>
                </a:solidFill>
              </a:rPr>
              <a:t>can contain spaces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C173C8-79D1-40C9-B832-0F6370E3A87A}"/>
              </a:ext>
            </a:extLst>
          </p:cNvPr>
          <p:cNvCxnSpPr>
            <a:cxnSpLocks/>
          </p:cNvCxnSpPr>
          <p:nvPr/>
        </p:nvCxnSpPr>
        <p:spPr>
          <a:xfrm flipV="1">
            <a:off x="2412872" y="4889332"/>
            <a:ext cx="723900" cy="3429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9CAD957C-8241-4E4A-89BC-BF65B9451720}"/>
              </a:ext>
            </a:extLst>
          </p:cNvPr>
          <p:cNvSpPr/>
          <p:nvPr/>
        </p:nvSpPr>
        <p:spPr>
          <a:xfrm>
            <a:off x="733426" y="5191218"/>
            <a:ext cx="1909776" cy="100983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Module</a:t>
            </a:r>
            <a:r>
              <a:rPr lang="en-GB" dirty="0">
                <a:solidFill>
                  <a:sysClr val="windowText" lastClr="000000"/>
                </a:solidFill>
              </a:rPr>
              <a:t> – untick </a:t>
            </a:r>
            <a:r>
              <a:rPr lang="en-GB" i="1" dirty="0">
                <a:solidFill>
                  <a:sysClr val="windowText" lastClr="000000"/>
                </a:solidFill>
              </a:rPr>
              <a:t>Create module-info.java file</a:t>
            </a:r>
            <a:endParaRPr lang="en-GB" b="1" i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D6162F-653D-4713-8576-C28A7CA8C777}"/>
              </a:ext>
            </a:extLst>
          </p:cNvPr>
          <p:cNvCxnSpPr>
            <a:cxnSpLocks/>
          </p:cNvCxnSpPr>
          <p:nvPr/>
        </p:nvCxnSpPr>
        <p:spPr>
          <a:xfrm flipH="1">
            <a:off x="8016949" y="5305425"/>
            <a:ext cx="1279452" cy="5105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DEAF20B2-11DC-43EC-BB5C-05B4C8D413E9}"/>
              </a:ext>
            </a:extLst>
          </p:cNvPr>
          <p:cNvSpPr/>
          <p:nvPr/>
        </p:nvSpPr>
        <p:spPr>
          <a:xfrm>
            <a:off x="9296399" y="5091623"/>
            <a:ext cx="1776809" cy="39477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That’s it! - </a:t>
            </a:r>
            <a:r>
              <a:rPr lang="en-GB" b="1" dirty="0">
                <a:solidFill>
                  <a:sysClr val="windowText" lastClr="000000"/>
                </a:solidFill>
              </a:rPr>
              <a:t>Finish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  <a:endParaRPr lang="en-GB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!!blue">
            <a:extLst>
              <a:ext uri="{FF2B5EF4-FFF2-40B4-BE49-F238E27FC236}">
                <a16:creationId xmlns:a16="http://schemas.microsoft.com/office/drawing/2014/main" id="{1539D4DA-936B-4284-B3C3-6898EABEF55E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20" name="!!green">
            <a:extLst>
              <a:ext uri="{FF2B5EF4-FFF2-40B4-BE49-F238E27FC236}">
                <a16:creationId xmlns:a16="http://schemas.microsoft.com/office/drawing/2014/main" id="{9C7477E5-5D84-483C-B78A-6BBAFDCFE472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21" name="!!yellow">
            <a:extLst>
              <a:ext uri="{FF2B5EF4-FFF2-40B4-BE49-F238E27FC236}">
                <a16:creationId xmlns:a16="http://schemas.microsoft.com/office/drawing/2014/main" id="{B5B566B9-AF76-4844-8492-7DF862A9D475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126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3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2EFA-D42A-493E-BB4C-A49BA29F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0BBD-2442-454E-B3B7-4934D7A8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Lewis Evans</a:t>
            </a:r>
          </a:p>
          <a:p>
            <a:r>
              <a:rPr lang="en-GB" dirty="0"/>
              <a:t>Post-Graduate Teaching Assistant (PGTA)</a:t>
            </a:r>
          </a:p>
          <a:p>
            <a:r>
              <a:rPr lang="en-GB" dirty="0"/>
              <a:t>Office hours (E113)</a:t>
            </a:r>
          </a:p>
          <a:p>
            <a:pPr lvl="1"/>
            <a:r>
              <a:rPr lang="en-GB" dirty="0"/>
              <a:t>Mondays 1-3pm</a:t>
            </a:r>
          </a:p>
          <a:p>
            <a:pPr lvl="1"/>
            <a:r>
              <a:rPr lang="en-GB" dirty="0"/>
              <a:t>Thursdays 11-12pm</a:t>
            </a:r>
          </a:p>
          <a:p>
            <a:pPr lvl="1"/>
            <a:r>
              <a:rPr lang="en-GB" dirty="0"/>
              <a:t>Fridays 4-5pm</a:t>
            </a:r>
          </a:p>
        </p:txBody>
      </p:sp>
    </p:spTree>
    <p:extLst>
      <p:ext uri="{BB962C8B-B14F-4D97-AF65-F5344CB8AC3E}">
        <p14:creationId xmlns:p14="http://schemas.microsoft.com/office/powerpoint/2010/main" val="116048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6C076-A094-43F4-A0A0-E9135913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66" y="2361948"/>
            <a:ext cx="4877481" cy="36009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A758CF3-CD95-411E-84E7-7CB9A12A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400175"/>
            <a:ext cx="11609717" cy="4933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If you forget to untick </a:t>
            </a:r>
            <a:r>
              <a:rPr lang="en-GB" dirty="0">
                <a:solidFill>
                  <a:sysClr val="windowText" lastClr="000000"/>
                </a:solidFill>
              </a:rPr>
              <a:t>“Create module-info.java file” on the Project creation screen, you will be asked to create a module-info.java file. Just click </a:t>
            </a:r>
            <a:r>
              <a:rPr lang="en-GB" b="1" dirty="0">
                <a:solidFill>
                  <a:sysClr val="windowText" lastClr="000000"/>
                </a:solidFill>
              </a:rPr>
              <a:t>Don’t Create</a:t>
            </a:r>
            <a:r>
              <a:rPr lang="en-GB" dirty="0"/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Using Eclipse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A167B0-CBED-4C8C-B128-47EE286A1C63}"/>
              </a:ext>
            </a:extLst>
          </p:cNvPr>
          <p:cNvSpPr/>
          <p:nvPr/>
        </p:nvSpPr>
        <p:spPr>
          <a:xfrm>
            <a:off x="7143750" y="5295900"/>
            <a:ext cx="1334197" cy="80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!!blue">
            <a:extLst>
              <a:ext uri="{FF2B5EF4-FFF2-40B4-BE49-F238E27FC236}">
                <a16:creationId xmlns:a16="http://schemas.microsoft.com/office/drawing/2014/main" id="{008FB8F8-175F-46DF-94A3-548FD68BF1B4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3" name="!!green">
            <a:extLst>
              <a:ext uri="{FF2B5EF4-FFF2-40B4-BE49-F238E27FC236}">
                <a16:creationId xmlns:a16="http://schemas.microsoft.com/office/drawing/2014/main" id="{68C9D60C-690C-4B1A-8400-B51FF954CE22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4" name="!!yellow">
            <a:extLst>
              <a:ext uri="{FF2B5EF4-FFF2-40B4-BE49-F238E27FC236}">
                <a16:creationId xmlns:a16="http://schemas.microsoft.com/office/drawing/2014/main" id="{AE92DBF0-BDF2-4140-BEB9-2E7E8EECC772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17686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A758CF3-CD95-411E-84E7-7CB9A12A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400175"/>
            <a:ext cx="6109301" cy="4933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Your project will then appear in the package explorer</a:t>
            </a:r>
          </a:p>
          <a:p>
            <a:r>
              <a:rPr lang="en-GB" b="1" dirty="0"/>
              <a:t>JRE System Library </a:t>
            </a:r>
            <a:r>
              <a:rPr lang="en-GB" dirty="0"/>
              <a:t>– Java Runtime Environment. This is the collection of standard built-in classes that come with Java that we can use in our programs</a:t>
            </a:r>
          </a:p>
          <a:p>
            <a:r>
              <a:rPr lang="en-GB" b="1" dirty="0" err="1"/>
              <a:t>src</a:t>
            </a:r>
            <a:r>
              <a:rPr lang="en-GB" dirty="0"/>
              <a:t> – source folder (will contain all the source code we will write) – classes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Using Eclipse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767A2-129F-4A62-A355-EAADC3EB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6" y="1441066"/>
            <a:ext cx="5105644" cy="29852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72A8BC-F428-484D-86DF-642AA1C90931}"/>
              </a:ext>
            </a:extLst>
          </p:cNvPr>
          <p:cNvCxnSpPr>
            <a:cxnSpLocks/>
          </p:cNvCxnSpPr>
          <p:nvPr/>
        </p:nvCxnSpPr>
        <p:spPr>
          <a:xfrm>
            <a:off x="5818010" y="3093868"/>
            <a:ext cx="1087615" cy="211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2FA719-51DE-49CA-80B4-0C1F6E7DA3ED}"/>
              </a:ext>
            </a:extLst>
          </p:cNvPr>
          <p:cNvCxnSpPr>
            <a:cxnSpLocks/>
          </p:cNvCxnSpPr>
          <p:nvPr/>
        </p:nvCxnSpPr>
        <p:spPr>
          <a:xfrm flipV="1">
            <a:off x="3390900" y="3552825"/>
            <a:ext cx="3619500" cy="789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blue">
            <a:extLst>
              <a:ext uri="{FF2B5EF4-FFF2-40B4-BE49-F238E27FC236}">
                <a16:creationId xmlns:a16="http://schemas.microsoft.com/office/drawing/2014/main" id="{D11009BA-2B72-42F3-9576-C9C83A8A76DE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7" name="!!green">
            <a:extLst>
              <a:ext uri="{FF2B5EF4-FFF2-40B4-BE49-F238E27FC236}">
                <a16:creationId xmlns:a16="http://schemas.microsoft.com/office/drawing/2014/main" id="{BFB02E8F-84A8-436C-B450-919C113594BD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8" name="!!yellow">
            <a:extLst>
              <a:ext uri="{FF2B5EF4-FFF2-40B4-BE49-F238E27FC236}">
                <a16:creationId xmlns:a16="http://schemas.microsoft.com/office/drawing/2014/main" id="{0A4A1129-4223-4CE6-8FE2-793F5CBDDB5B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7577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A07B5E-0DD6-4508-B396-A446841A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70" y="196821"/>
            <a:ext cx="4982270" cy="59634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A758CF3-CD95-411E-84E7-7CB9A12A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400175"/>
            <a:ext cx="6498960" cy="900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Once we have a Project, we can create our first class!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Using Eclipse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047F9-4514-4666-A6F1-4123B1A1E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16" y="2312911"/>
            <a:ext cx="6201037" cy="27741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53E6C-4508-4F59-B6C8-91D8248602F7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467725" y="1472152"/>
            <a:ext cx="1237192" cy="721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5CD93FB0-8367-4A98-94EA-3A4D46DDC3E8}"/>
              </a:ext>
            </a:extLst>
          </p:cNvPr>
          <p:cNvSpPr/>
          <p:nvPr/>
        </p:nvSpPr>
        <p:spPr>
          <a:xfrm>
            <a:off x="9704917" y="750803"/>
            <a:ext cx="2207182" cy="144269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Class Name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Remember: Should begin with capital letter and cannot contain spaces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785B2D-C118-4006-90CF-4AD150C40E75}"/>
              </a:ext>
            </a:extLst>
          </p:cNvPr>
          <p:cNvCxnSpPr>
            <a:cxnSpLocks/>
          </p:cNvCxnSpPr>
          <p:nvPr/>
        </p:nvCxnSpPr>
        <p:spPr>
          <a:xfrm flipV="1">
            <a:off x="7372350" y="4267201"/>
            <a:ext cx="676275" cy="11065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CB559128-0B35-44F7-8070-B7CF947B326E}"/>
              </a:ext>
            </a:extLst>
          </p:cNvPr>
          <p:cNvSpPr/>
          <p:nvPr/>
        </p:nvSpPr>
        <p:spPr>
          <a:xfrm>
            <a:off x="5246544" y="5192029"/>
            <a:ext cx="4759901" cy="1020759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Tick </a:t>
            </a:r>
            <a:r>
              <a:rPr lang="en-GB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public static void main</a:t>
            </a:r>
            <a:endParaRPr lang="en-GB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- This will insert the </a:t>
            </a:r>
            <a:r>
              <a:rPr lang="en-GB" i="1" dirty="0">
                <a:solidFill>
                  <a:sysClr val="windowText" lastClr="000000"/>
                </a:solidFill>
              </a:rPr>
              <a:t>main</a:t>
            </a:r>
            <a:r>
              <a:rPr lang="en-GB" dirty="0">
                <a:solidFill>
                  <a:sysClr val="windowText" lastClr="000000"/>
                </a:solidFill>
              </a:rPr>
              <a:t> method into the class, allowing it to run (similar to setup in Processing)</a:t>
            </a:r>
          </a:p>
        </p:txBody>
      </p:sp>
      <p:sp>
        <p:nvSpPr>
          <p:cNvPr id="18" name="!!blue">
            <a:extLst>
              <a:ext uri="{FF2B5EF4-FFF2-40B4-BE49-F238E27FC236}">
                <a16:creationId xmlns:a16="http://schemas.microsoft.com/office/drawing/2014/main" id="{3D145064-512A-4B01-9BAD-24E2A6E041AD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9" name="!!green">
            <a:extLst>
              <a:ext uri="{FF2B5EF4-FFF2-40B4-BE49-F238E27FC236}">
                <a16:creationId xmlns:a16="http://schemas.microsoft.com/office/drawing/2014/main" id="{AAC04A32-CFD9-49C9-B3C8-1B174180B558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20" name="!!yellow">
            <a:extLst>
              <a:ext uri="{FF2B5EF4-FFF2-40B4-BE49-F238E27FC236}">
                <a16:creationId xmlns:a16="http://schemas.microsoft.com/office/drawing/2014/main" id="{3F4370A5-9081-44CA-A17C-AAE2F02FDB39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94475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685C2-29CB-44CF-9C89-1C4D7B3F6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18"/>
          <a:stretch/>
        </p:blipFill>
        <p:spPr>
          <a:xfrm>
            <a:off x="939571" y="2747483"/>
            <a:ext cx="10345594" cy="29021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A758CF3-CD95-411E-84E7-7CB9A12A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400175"/>
            <a:ext cx="11272573" cy="2028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all that hard work, we now have a Class that contains a main method</a:t>
            </a:r>
          </a:p>
          <a:p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void </a:t>
            </a:r>
            <a:r>
              <a:rPr lang="en-GB" dirty="0">
                <a:latin typeface="Consolas" panose="020B0609020204030204" pitchFamily="49" charset="0"/>
              </a:rPr>
              <a:t>main (String[] </a:t>
            </a:r>
            <a:r>
              <a:rPr lang="en-GB" dirty="0" err="1">
                <a:latin typeface="Consolas" panose="020B0609020204030204" pitchFamily="49" charset="0"/>
              </a:rPr>
              <a:t>args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Using Eclipse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CB559128-0B35-44F7-8070-B7CF947B326E}"/>
              </a:ext>
            </a:extLst>
          </p:cNvPr>
          <p:cNvSpPr/>
          <p:nvPr/>
        </p:nvSpPr>
        <p:spPr>
          <a:xfrm>
            <a:off x="4431205" y="2414587"/>
            <a:ext cx="3362325" cy="144351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static </a:t>
            </a:r>
            <a:r>
              <a:rPr lang="en-GB" dirty="0">
                <a:solidFill>
                  <a:sysClr val="windowText" lastClr="000000"/>
                </a:solidFill>
              </a:rPr>
              <a:t>– does not require us to create an object of this class in order to run (i.e. we don’t need to create a HelloWorld object to call the method)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24FD1FE2-BB7D-4EC6-8574-2089A02F461C}"/>
              </a:ext>
            </a:extLst>
          </p:cNvPr>
          <p:cNvSpPr/>
          <p:nvPr/>
        </p:nvSpPr>
        <p:spPr>
          <a:xfrm>
            <a:off x="7962900" y="2434236"/>
            <a:ext cx="2164255" cy="73266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void </a:t>
            </a:r>
            <a:r>
              <a:rPr lang="en-GB" dirty="0">
                <a:solidFill>
                  <a:sysClr val="windowText" lastClr="000000"/>
                </a:solidFill>
              </a:rPr>
              <a:t>– method will not return anything</a:t>
            </a:r>
          </a:p>
        </p:txBody>
      </p:sp>
      <p:sp>
        <p:nvSpPr>
          <p:cNvPr id="13" name="!!blue">
            <a:extLst>
              <a:ext uri="{FF2B5EF4-FFF2-40B4-BE49-F238E27FC236}">
                <a16:creationId xmlns:a16="http://schemas.microsoft.com/office/drawing/2014/main" id="{F736D73A-C4CB-493E-B06F-E84D9751D364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4" name="!!green">
            <a:extLst>
              <a:ext uri="{FF2B5EF4-FFF2-40B4-BE49-F238E27FC236}">
                <a16:creationId xmlns:a16="http://schemas.microsoft.com/office/drawing/2014/main" id="{0C9BF08A-DF6B-4C3C-8BAB-B37DC536736A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7" name="!!yellow">
            <a:extLst>
              <a:ext uri="{FF2B5EF4-FFF2-40B4-BE49-F238E27FC236}">
                <a16:creationId xmlns:a16="http://schemas.microsoft.com/office/drawing/2014/main" id="{4483EF10-53EB-481F-8DFE-0C63EC38208F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169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A758CF3-CD95-411E-84E7-7CB9A12A3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50" y="1414099"/>
            <a:ext cx="5623526" cy="3676650"/>
          </a:xfrm>
        </p:spPr>
        <p:txBody>
          <a:bodyPr>
            <a:normAutofit lnSpcReduction="10000"/>
          </a:bodyPr>
          <a:lstStyle/>
          <a:p>
            <a:r>
              <a:rPr lang="en-GB" b="1" dirty="0" err="1">
                <a:latin typeface="Consolas" panose="020B0609020204030204" pitchFamily="49" charset="0"/>
              </a:rPr>
              <a:t>System.</a:t>
            </a:r>
            <a:r>
              <a:rPr lang="en-GB" b="1" dirty="0" err="1">
                <a:solidFill>
                  <a:srgbClr val="0000B9"/>
                </a:solidFill>
                <a:latin typeface="Consolas" panose="020B0609020204030204" pitchFamily="49" charset="0"/>
              </a:rPr>
              <a:t>out</a:t>
            </a:r>
            <a:r>
              <a:rPr lang="en-GB" b="1" dirty="0" err="1">
                <a:latin typeface="Consolas" panose="020B0609020204030204" pitchFamily="49" charset="0"/>
              </a:rPr>
              <a:t>.print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GB" sz="2800" dirty="0"/>
              <a:t>Prints a string message to the console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System.</a:t>
            </a:r>
            <a:r>
              <a:rPr lang="en-GB" b="1" dirty="0" err="1">
                <a:solidFill>
                  <a:srgbClr val="0000B9"/>
                </a:solidFill>
                <a:latin typeface="Consolas" panose="020B0609020204030204" pitchFamily="49" charset="0"/>
              </a:rPr>
              <a:t>out</a:t>
            </a:r>
            <a:r>
              <a:rPr lang="en-GB" b="1" dirty="0" err="1">
                <a:latin typeface="Consolas" panose="020B0609020204030204" pitchFamily="49" charset="0"/>
              </a:rPr>
              <a:t>.println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GB" sz="2800" dirty="0"/>
              <a:t>Prints a string message to the console and moves to the next line (adds a carriage return)</a:t>
            </a:r>
          </a:p>
          <a:p>
            <a:pPr lvl="1"/>
            <a:r>
              <a:rPr lang="en-GB" sz="2800" dirty="0"/>
              <a:t>An empty </a:t>
            </a:r>
            <a:r>
              <a:rPr lang="en-GB" sz="2800" dirty="0" err="1">
                <a:latin typeface="Consolas" panose="020B0609020204030204" pitchFamily="49" charset="0"/>
              </a:rPr>
              <a:t>println</a:t>
            </a:r>
            <a:r>
              <a:rPr lang="en-GB" sz="2800" dirty="0"/>
              <a:t> statement will simply print out a blank line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Using Eclipse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4C934-8B89-484F-9D4B-9DA6105B9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80" y="345881"/>
            <a:ext cx="6410970" cy="45744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F4CA17-0E33-4629-A768-DAA4516BA83A}"/>
              </a:ext>
            </a:extLst>
          </p:cNvPr>
          <p:cNvCxnSpPr>
            <a:cxnSpLocks/>
          </p:cNvCxnSpPr>
          <p:nvPr/>
        </p:nvCxnSpPr>
        <p:spPr>
          <a:xfrm flipV="1">
            <a:off x="8801100" y="4143376"/>
            <a:ext cx="72175" cy="10286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70BB621A-48CC-4B54-AD4C-3F78559983C9}"/>
              </a:ext>
            </a:extLst>
          </p:cNvPr>
          <p:cNvSpPr/>
          <p:nvPr/>
        </p:nvSpPr>
        <p:spPr>
          <a:xfrm>
            <a:off x="7038975" y="5099676"/>
            <a:ext cx="3152775" cy="941302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Console Output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This window will appear when your program produces output</a:t>
            </a:r>
          </a:p>
        </p:txBody>
      </p:sp>
      <p:sp>
        <p:nvSpPr>
          <p:cNvPr id="18" name="!!blue">
            <a:extLst>
              <a:ext uri="{FF2B5EF4-FFF2-40B4-BE49-F238E27FC236}">
                <a16:creationId xmlns:a16="http://schemas.microsoft.com/office/drawing/2014/main" id="{ADCA2EDC-D4C0-4A7D-A8FA-7E9DAFEC91E8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21" name="!!green">
            <a:extLst>
              <a:ext uri="{FF2B5EF4-FFF2-40B4-BE49-F238E27FC236}">
                <a16:creationId xmlns:a16="http://schemas.microsoft.com/office/drawing/2014/main" id="{DC12B999-5F2C-4A21-8EB3-888A353AE026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6D5D974B-FCE8-4F5E-9E67-BC5537459FB8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104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!!blueicon">
            <a:extLst>
              <a:ext uri="{FF2B5EF4-FFF2-40B4-BE49-F238E27FC236}">
                <a16:creationId xmlns:a16="http://schemas.microsoft.com/office/drawing/2014/main" id="{6EEA7703-1DB5-4520-8941-3E0EDAD82FC6}"/>
              </a:ext>
            </a:extLst>
          </p:cNvPr>
          <p:cNvSpPr/>
          <p:nvPr/>
        </p:nvSpPr>
        <p:spPr>
          <a:xfrm>
            <a:off x="4963800" y="1805935"/>
            <a:ext cx="2264400" cy="2264400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1" name="Rectangle 10" descr="Web design with solid fill">
            <a:extLst>
              <a:ext uri="{FF2B5EF4-FFF2-40B4-BE49-F238E27FC236}">
                <a16:creationId xmlns:a16="http://schemas.microsoft.com/office/drawing/2014/main" id="{B625CF77-FB71-4AE8-A056-5C6A204B7910}"/>
              </a:ext>
            </a:extLst>
          </p:cNvPr>
          <p:cNvSpPr/>
          <p:nvPr/>
        </p:nvSpPr>
        <p:spPr>
          <a:xfrm>
            <a:off x="5434639" y="2288335"/>
            <a:ext cx="1299600" cy="12996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C71BEB-55E9-4479-9C00-D475BCC27FC6}"/>
              </a:ext>
            </a:extLst>
          </p:cNvPr>
          <p:cNvSpPr/>
          <p:nvPr/>
        </p:nvSpPr>
        <p:spPr>
          <a:xfrm>
            <a:off x="4107832" y="4256751"/>
            <a:ext cx="3976335" cy="1207751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5B9BD5"/>
                </a:solidFill>
              </a:rPr>
              <a:t>Gathering User Input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sp>
        <p:nvSpPr>
          <p:cNvPr id="9" name="!!blue">
            <a:extLst>
              <a:ext uri="{FF2B5EF4-FFF2-40B4-BE49-F238E27FC236}">
                <a16:creationId xmlns:a16="http://schemas.microsoft.com/office/drawing/2014/main" id="{2977B493-244F-4A0C-A795-9CFAC162010E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7" name="!!green">
            <a:extLst>
              <a:ext uri="{FF2B5EF4-FFF2-40B4-BE49-F238E27FC236}">
                <a16:creationId xmlns:a16="http://schemas.microsoft.com/office/drawing/2014/main" id="{17EF6D87-F837-41E9-AFF0-41C1C64A5DA1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8" name="!!yellow">
            <a:extLst>
              <a:ext uri="{FF2B5EF4-FFF2-40B4-BE49-F238E27FC236}">
                <a16:creationId xmlns:a16="http://schemas.microsoft.com/office/drawing/2014/main" id="{16313916-E3CA-44EB-ABD9-BC8038762A10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9874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blueicon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Gathering User 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6757001" cy="469026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 Java Console applications, Input/Output (I/O) is handled by </a:t>
            </a:r>
            <a:r>
              <a:rPr lang="en-GB" i="1" dirty="0"/>
              <a:t>streams</a:t>
            </a:r>
          </a:p>
          <a:p>
            <a:r>
              <a:rPr lang="en-GB" dirty="0"/>
              <a:t>A steam can come from (or go to) many data sources – </a:t>
            </a:r>
            <a:r>
              <a:rPr lang="en-GB" b="1" dirty="0"/>
              <a:t>default</a:t>
            </a:r>
            <a:r>
              <a:rPr lang="en-GB" dirty="0"/>
              <a:t> is the </a:t>
            </a:r>
            <a:r>
              <a:rPr lang="en-GB" b="1" dirty="0"/>
              <a:t>keyboard</a:t>
            </a:r>
          </a:p>
          <a:p>
            <a:r>
              <a:rPr lang="en-GB" dirty="0"/>
              <a:t>All keyed input stored in a stream – we can then retrieve the input using various commands</a:t>
            </a:r>
          </a:p>
          <a:p>
            <a:r>
              <a:rPr lang="en-GB" dirty="0"/>
              <a:t>A stream could also contain characters we don’t want – e.g. carriage returns, spaces</a:t>
            </a:r>
          </a:p>
          <a:p>
            <a:r>
              <a:rPr lang="en-GB" dirty="0"/>
              <a:t>To gather input, we can use one of Java’s built-in classes – </a:t>
            </a:r>
            <a:r>
              <a:rPr lang="en-GB" b="1" dirty="0"/>
              <a:t>Scanner </a:t>
            </a:r>
            <a:r>
              <a:rPr lang="en-GB" dirty="0"/>
              <a:t>class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CC8939-6AB3-4455-AD94-AFD1F84C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71" y="1864527"/>
            <a:ext cx="5280521" cy="247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!!blue">
            <a:extLst>
              <a:ext uri="{FF2B5EF4-FFF2-40B4-BE49-F238E27FC236}">
                <a16:creationId xmlns:a16="http://schemas.microsoft.com/office/drawing/2014/main" id="{DFE63DD3-DB60-48D6-A4E3-55547222CE7F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20" name="!!green">
            <a:extLst>
              <a:ext uri="{FF2B5EF4-FFF2-40B4-BE49-F238E27FC236}">
                <a16:creationId xmlns:a16="http://schemas.microsoft.com/office/drawing/2014/main" id="{3ECF6ADC-FC82-468D-B131-D4D501381B14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21" name="!!yellow">
            <a:extLst>
              <a:ext uri="{FF2B5EF4-FFF2-40B4-BE49-F238E27FC236}">
                <a16:creationId xmlns:a16="http://schemas.microsoft.com/office/drawing/2014/main" id="{13B5730B-D57C-41FF-9058-1A6E9038916C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27537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Scanner</a:t>
            </a:r>
            <a:r>
              <a:rPr lang="en-GB" dirty="0"/>
              <a:t>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128976" cy="4690269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Scanner</a:t>
            </a:r>
            <a:r>
              <a:rPr lang="en-GB" dirty="0"/>
              <a:t> class is part of the Java library, and allows us to read input (of many types), which can then be stored into variables</a:t>
            </a:r>
          </a:p>
          <a:p>
            <a:r>
              <a:rPr lang="en-GB" dirty="0"/>
              <a:t>To use a class from the java library, we need to import it into our program by using an </a:t>
            </a:r>
            <a:r>
              <a:rPr lang="en-GB" b="1" dirty="0"/>
              <a:t>import statement</a:t>
            </a:r>
            <a:endParaRPr lang="en-GB" dirty="0"/>
          </a:p>
          <a:p>
            <a:r>
              <a:rPr lang="en-GB" dirty="0"/>
              <a:t>There are thousands of classes in the standard Java library, and these classes live in </a:t>
            </a:r>
            <a:r>
              <a:rPr lang="en-GB" b="1" dirty="0"/>
              <a:t>packages</a:t>
            </a:r>
            <a:r>
              <a:rPr lang="en-GB" dirty="0"/>
              <a:t> – groups of related classes</a:t>
            </a:r>
          </a:p>
          <a:p>
            <a:r>
              <a:rPr lang="en-GB" dirty="0"/>
              <a:t>The </a:t>
            </a:r>
            <a:r>
              <a:rPr lang="en-GB" b="1" dirty="0"/>
              <a:t>Scanner</a:t>
            </a:r>
            <a:r>
              <a:rPr lang="en-GB" dirty="0"/>
              <a:t> class lives in a package called </a:t>
            </a:r>
            <a:r>
              <a:rPr lang="en-GB" b="1" dirty="0" err="1"/>
              <a:t>java.util</a:t>
            </a:r>
            <a:r>
              <a:rPr lang="en-GB" b="1" dirty="0"/>
              <a:t> </a:t>
            </a:r>
            <a:r>
              <a:rPr lang="en-GB" dirty="0"/>
              <a:t>(Java utilities)</a:t>
            </a:r>
          </a:p>
        </p:txBody>
      </p:sp>
      <p:sp>
        <p:nvSpPr>
          <p:cNvPr id="12" name="!!blue">
            <a:extLst>
              <a:ext uri="{FF2B5EF4-FFF2-40B4-BE49-F238E27FC236}">
                <a16:creationId xmlns:a16="http://schemas.microsoft.com/office/drawing/2014/main" id="{33744C92-8FF9-4548-BF37-A3B7C9E3652A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3" name="!!green">
            <a:extLst>
              <a:ext uri="{FF2B5EF4-FFF2-40B4-BE49-F238E27FC236}">
                <a16:creationId xmlns:a16="http://schemas.microsoft.com/office/drawing/2014/main" id="{EB0C5C24-82A9-4535-A7DF-B70BC4DDC99B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4" name="!!yellow">
            <a:extLst>
              <a:ext uri="{FF2B5EF4-FFF2-40B4-BE49-F238E27FC236}">
                <a16:creationId xmlns:a16="http://schemas.microsoft.com/office/drawing/2014/main" id="{1FC693FF-193B-4D87-8466-44A1AF2D61B2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801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8153E4-9E03-46B1-A6BD-04E3BBC4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775" y="196821"/>
            <a:ext cx="10425292" cy="890107"/>
          </a:xfrm>
        </p:spPr>
        <p:txBody>
          <a:bodyPr/>
          <a:lstStyle/>
          <a:p>
            <a:r>
              <a:rPr lang="en-GB" dirty="0"/>
              <a:t>Scanner Demo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5E1667-F018-466F-8AFD-424A1FDE6949}"/>
              </a:ext>
            </a:extLst>
          </p:cNvPr>
          <p:cNvSpPr txBox="1"/>
          <p:nvPr/>
        </p:nvSpPr>
        <p:spPr>
          <a:xfrm>
            <a:off x="1418775" y="1140631"/>
            <a:ext cx="10125307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GB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endParaRPr lang="en-GB" sz="1800" dirty="0">
              <a:latin typeface="Consolas" panose="020B0609020204030204" pitchFamily="49" charset="0"/>
            </a:endParaRPr>
          </a:p>
          <a:p>
            <a:pPr lvl="1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create a Scanner object and assign to variable keyboard</a:t>
            </a:r>
          </a:p>
          <a:p>
            <a:pPr lvl="2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GB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"Enter a number: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read next int and store in variable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6A3E3E"/>
                </a:solidFill>
                <a:latin typeface="Consolas" panose="020B0609020204030204" pitchFamily="49" charset="0"/>
              </a:rPr>
              <a:t>keyboard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GB" dirty="0">
                <a:solidFill>
                  <a:srgbClr val="3F7F5F"/>
                </a:solidFill>
                <a:latin typeface="Consolas" panose="020B0609020204030204" pitchFamily="49" charset="0"/>
              </a:rPr>
              <a:t>// close the stream - we're finished using it</a:t>
            </a:r>
          </a:p>
          <a:p>
            <a:pPr lvl="2"/>
            <a:endParaRPr lang="en-GB" dirty="0">
              <a:latin typeface="Consolas" panose="020B0609020204030204" pitchFamily="49" charset="0"/>
            </a:endParaRPr>
          </a:p>
          <a:p>
            <a:pPr lvl="2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GB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2A00FF"/>
                </a:solidFill>
                <a:latin typeface="Consolas" panose="020B0609020204030204" pitchFamily="49" charset="0"/>
              </a:rPr>
              <a:t>"Number entered: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GB" sz="1800" dirty="0">
              <a:latin typeface="Consolas" panose="020B0609020204030204" pitchFamily="49" charset="0"/>
            </a:endParaRPr>
          </a:p>
          <a:p>
            <a:pPr algn="l"/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37D86B-A909-4476-85AB-0536EC0F452C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4798855" y="1347720"/>
            <a:ext cx="9256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734AC73E-3894-4B4A-AB10-3BD0B432BB47}"/>
              </a:ext>
            </a:extLst>
          </p:cNvPr>
          <p:cNvSpPr/>
          <p:nvPr/>
        </p:nvSpPr>
        <p:spPr>
          <a:xfrm>
            <a:off x="5724525" y="782883"/>
            <a:ext cx="3884453" cy="112967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Import Statement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Tell the program that we want to use the built-in Scanner class from the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java.util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ysClr val="windowText" lastClr="000000"/>
                </a:solidFill>
              </a:rPr>
              <a:t>package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2027C7-432C-49A2-BA9B-21114365BA3A}"/>
              </a:ext>
            </a:extLst>
          </p:cNvPr>
          <p:cNvCxnSpPr>
            <a:cxnSpLocks/>
          </p:cNvCxnSpPr>
          <p:nvPr/>
        </p:nvCxnSpPr>
        <p:spPr>
          <a:xfrm>
            <a:off x="1752126" y="3013571"/>
            <a:ext cx="611933" cy="7443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8AB4340E-98F9-4342-A6A3-F3971365ECE8}"/>
              </a:ext>
            </a:extLst>
          </p:cNvPr>
          <p:cNvSpPr/>
          <p:nvPr/>
        </p:nvSpPr>
        <p:spPr>
          <a:xfrm>
            <a:off x="31602" y="2309384"/>
            <a:ext cx="1783323" cy="890107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Prompt User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Prompt user to enter a number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799FF56-E530-4B2C-8C2C-37D9423B620D}"/>
              </a:ext>
            </a:extLst>
          </p:cNvPr>
          <p:cNvCxnSpPr>
            <a:cxnSpLocks/>
          </p:cNvCxnSpPr>
          <p:nvPr/>
        </p:nvCxnSpPr>
        <p:spPr>
          <a:xfrm flipV="1">
            <a:off x="1752126" y="4113805"/>
            <a:ext cx="611933" cy="389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113F5B8C-8A3E-427D-8EE0-18AB89EBB824}"/>
              </a:ext>
            </a:extLst>
          </p:cNvPr>
          <p:cNvSpPr/>
          <p:nvPr/>
        </p:nvSpPr>
        <p:spPr>
          <a:xfrm>
            <a:off x="47910" y="3385766"/>
            <a:ext cx="1783322" cy="231825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Read Integer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Read integer from keyboard using </a:t>
            </a:r>
            <a:r>
              <a:rPr lang="en-GB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nextInt</a:t>
            </a:r>
            <a:r>
              <a:rPr lang="en-GB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ysClr val="windowText" lastClr="000000"/>
                </a:solidFill>
              </a:rPr>
              <a:t>method (part of the Scanner class)</a:t>
            </a:r>
          </a:p>
        </p:txBody>
      </p: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2D51FBDE-F9CC-428E-BB51-B6D6D0D975F9}"/>
              </a:ext>
            </a:extLst>
          </p:cNvPr>
          <p:cNvSpPr/>
          <p:nvPr/>
        </p:nvSpPr>
        <p:spPr>
          <a:xfrm>
            <a:off x="2687444" y="5330282"/>
            <a:ext cx="5765181" cy="83290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Print Result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Prints the value fetched and stored in </a:t>
            </a:r>
            <a:r>
              <a:rPr lang="en-GB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GB" dirty="0">
                <a:solidFill>
                  <a:sysClr val="windowText" lastClr="000000"/>
                </a:solidFill>
              </a:rPr>
              <a:t> variable.</a:t>
            </a:r>
          </a:p>
          <a:p>
            <a:r>
              <a:rPr lang="en-GB" dirty="0">
                <a:solidFill>
                  <a:sysClr val="windowText" lastClr="000000"/>
                </a:solidFill>
              </a:rPr>
              <a:t>+ </a:t>
            </a:r>
            <a:r>
              <a:rPr lang="en-GB" i="1" dirty="0">
                <a:solidFill>
                  <a:sysClr val="windowText" lastClr="000000"/>
                </a:solidFill>
              </a:rPr>
              <a:t>concatenates</a:t>
            </a:r>
            <a:r>
              <a:rPr lang="en-GB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081E5607-B281-4C07-9BAE-A03A0C226403}"/>
              </a:ext>
            </a:extLst>
          </p:cNvPr>
          <p:cNvSpPr/>
          <p:nvPr/>
        </p:nvSpPr>
        <p:spPr>
          <a:xfrm>
            <a:off x="8606042" y="2230953"/>
            <a:ext cx="3362326" cy="112967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>
                <a:solidFill>
                  <a:sysClr val="windowText" lastClr="000000"/>
                </a:solidFill>
              </a:rPr>
              <a:t>Create Scanner object</a:t>
            </a:r>
            <a:endParaRPr lang="en-GB" dirty="0">
              <a:solidFill>
                <a:sysClr val="windowText" lastClr="000000"/>
              </a:solidFill>
            </a:endParaRPr>
          </a:p>
          <a:p>
            <a:r>
              <a:rPr lang="en-GB" dirty="0">
                <a:solidFill>
                  <a:sysClr val="windowText" lastClr="000000"/>
                </a:solidFill>
              </a:rPr>
              <a:t>Create an object (instance) of the Scanner class, and “hook it up” to System.in (default keyboard)</a:t>
            </a:r>
          </a:p>
        </p:txBody>
      </p:sp>
      <p:sp>
        <p:nvSpPr>
          <p:cNvPr id="19" name="!!blue">
            <a:extLst>
              <a:ext uri="{FF2B5EF4-FFF2-40B4-BE49-F238E27FC236}">
                <a16:creationId xmlns:a16="http://schemas.microsoft.com/office/drawing/2014/main" id="{9829AC4F-EA08-4107-8DB5-5ED885DA9D09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20" name="!!green">
            <a:extLst>
              <a:ext uri="{FF2B5EF4-FFF2-40B4-BE49-F238E27FC236}">
                <a16:creationId xmlns:a16="http://schemas.microsoft.com/office/drawing/2014/main" id="{89275868-8D2D-4082-A119-EC1B48E2B46C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21" name="!!yellow">
            <a:extLst>
              <a:ext uri="{FF2B5EF4-FFF2-40B4-BE49-F238E27FC236}">
                <a16:creationId xmlns:a16="http://schemas.microsoft.com/office/drawing/2014/main" id="{4D308A84-D94F-4418-836F-276765298BFF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B30394-BB75-4A0E-B5C7-B404DAA929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44" b="21853"/>
          <a:stretch/>
        </p:blipFill>
        <p:spPr>
          <a:xfrm>
            <a:off x="8673638" y="4872839"/>
            <a:ext cx="3170429" cy="14714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41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44" grpId="0" animBg="1"/>
      <p:bldP spid="46" grpId="0" animBg="1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greencircle">
            <a:extLst>
              <a:ext uri="{FF2B5EF4-FFF2-40B4-BE49-F238E27FC236}">
                <a16:creationId xmlns:a16="http://schemas.microsoft.com/office/drawing/2014/main" id="{2FF51398-531E-457A-9BD7-833EDABA7784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5F2E9-8C0F-424D-8FF4-2D79F7A0BD1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4DE5043-6D79-414D-9783-0AD4F84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Scanner class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5F19A-F5F9-4A46-B243-C6EBB3E5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128976" cy="4690269"/>
          </a:xfrm>
        </p:spPr>
        <p:txBody>
          <a:bodyPr/>
          <a:lstStyle/>
          <a:p>
            <a:r>
              <a:rPr lang="en-GB" dirty="0"/>
              <a:t>The Scanner class has many methods to collect different types of inputs, to name a few: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nextLine</a:t>
            </a:r>
            <a:r>
              <a:rPr lang="en-GB" dirty="0">
                <a:latin typeface="Consolas" panose="020B0609020204030204" pitchFamily="49" charset="0"/>
              </a:rPr>
              <a:t>() – </a:t>
            </a:r>
            <a:r>
              <a:rPr lang="en-GB" dirty="0"/>
              <a:t>reads in line of text as a String (e.g. “Hi there”)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nextFloat</a:t>
            </a:r>
            <a:r>
              <a:rPr lang="en-GB" dirty="0">
                <a:latin typeface="Consolas" panose="020B0609020204030204" pitchFamily="49" charset="0"/>
              </a:rPr>
              <a:t>() – </a:t>
            </a:r>
            <a:r>
              <a:rPr lang="en-GB" dirty="0"/>
              <a:t>read in the next floating point number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nextBoolean</a:t>
            </a:r>
            <a:r>
              <a:rPr lang="en-GB" dirty="0">
                <a:latin typeface="Consolas" panose="020B0609020204030204" pitchFamily="49" charset="0"/>
              </a:rPr>
              <a:t>() – </a:t>
            </a:r>
            <a:r>
              <a:rPr lang="en-GB" dirty="0"/>
              <a:t>reads in the next </a:t>
            </a:r>
            <a:r>
              <a:rPr lang="en-GB" dirty="0" err="1"/>
              <a:t>boolean</a:t>
            </a:r>
            <a:endParaRPr lang="en-GB" dirty="0"/>
          </a:p>
        </p:txBody>
      </p:sp>
      <p:sp>
        <p:nvSpPr>
          <p:cNvPr id="12" name="!!blue">
            <a:extLst>
              <a:ext uri="{FF2B5EF4-FFF2-40B4-BE49-F238E27FC236}">
                <a16:creationId xmlns:a16="http://schemas.microsoft.com/office/drawing/2014/main" id="{50BE0398-D85B-427B-8245-78480E4283D1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3" name="!!green">
            <a:extLst>
              <a:ext uri="{FF2B5EF4-FFF2-40B4-BE49-F238E27FC236}">
                <a16:creationId xmlns:a16="http://schemas.microsoft.com/office/drawing/2014/main" id="{5F455EAA-9779-4744-A9E2-CE4720B06580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4" name="!!yellow">
            <a:extLst>
              <a:ext uri="{FF2B5EF4-FFF2-40B4-BE49-F238E27FC236}">
                <a16:creationId xmlns:a16="http://schemas.microsoft.com/office/drawing/2014/main" id="{10146F55-65D9-4328-8AFC-F8695E6DA64B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6891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!!green">
            <a:extLst>
              <a:ext uri="{FF2B5EF4-FFF2-40B4-BE49-F238E27FC236}">
                <a16:creationId xmlns:a16="http://schemas.microsoft.com/office/drawing/2014/main" id="{F6880498-9948-4715-80B7-C234307B6A9B}"/>
              </a:ext>
            </a:extLst>
          </p:cNvPr>
          <p:cNvSpPr/>
          <p:nvPr/>
        </p:nvSpPr>
        <p:spPr>
          <a:xfrm>
            <a:off x="2393653" y="2484411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56D5B-59F5-4BA6-9FA0-5CED0294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41" y="195873"/>
            <a:ext cx="11609717" cy="890107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22" name="!!yellow">
            <a:extLst>
              <a:ext uri="{FF2B5EF4-FFF2-40B4-BE49-F238E27FC236}">
                <a16:creationId xmlns:a16="http://schemas.microsoft.com/office/drawing/2014/main" id="{6DF2E866-9311-457E-95A4-9AC3ADE2B55B}"/>
              </a:ext>
            </a:extLst>
          </p:cNvPr>
          <p:cNvSpPr/>
          <p:nvPr/>
        </p:nvSpPr>
        <p:spPr>
          <a:xfrm>
            <a:off x="5336203" y="2489077"/>
            <a:ext cx="1445998" cy="1445998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" name="Rectangle 22" descr="Web design with solid fill">
            <a:extLst>
              <a:ext uri="{FF2B5EF4-FFF2-40B4-BE49-F238E27FC236}">
                <a16:creationId xmlns:a16="http://schemas.microsoft.com/office/drawing/2014/main" id="{5024D3FF-F88F-4033-A83F-3DFA0D3C78FF}"/>
              </a:ext>
            </a:extLst>
          </p:cNvPr>
          <p:cNvSpPr/>
          <p:nvPr/>
        </p:nvSpPr>
        <p:spPr>
          <a:xfrm>
            <a:off x="5647207" y="2816395"/>
            <a:ext cx="829671" cy="82967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A16804-D8D2-424C-ABC6-06E66CD27512}"/>
              </a:ext>
            </a:extLst>
          </p:cNvPr>
          <p:cNvSpPr/>
          <p:nvPr/>
        </p:nvSpPr>
        <p:spPr>
          <a:xfrm>
            <a:off x="4864126" y="4130269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FFC000"/>
                </a:solidFill>
              </a:rPr>
              <a:t>Console Applications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FFC000"/>
              </a:solidFill>
            </a:endParaRPr>
          </a:p>
        </p:txBody>
      </p:sp>
      <p:sp>
        <p:nvSpPr>
          <p:cNvPr id="25" name="!!green2">
            <a:extLst>
              <a:ext uri="{FF2B5EF4-FFF2-40B4-BE49-F238E27FC236}">
                <a16:creationId xmlns:a16="http://schemas.microsoft.com/office/drawing/2014/main" id="{65638303-EE76-4FC5-A502-DB24D5AFFC6F}"/>
              </a:ext>
            </a:extLst>
          </p:cNvPr>
          <p:cNvSpPr/>
          <p:nvPr/>
        </p:nvSpPr>
        <p:spPr>
          <a:xfrm>
            <a:off x="2387948" y="2484411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6" name="Rectangle 121" descr="Clipboard with solid fill">
            <a:extLst>
              <a:ext uri="{FF2B5EF4-FFF2-40B4-BE49-F238E27FC236}">
                <a16:creationId xmlns:a16="http://schemas.microsoft.com/office/drawing/2014/main" id="{12375D1A-96C9-4C4B-AB6C-BDE907810CB9}"/>
              </a:ext>
            </a:extLst>
          </p:cNvPr>
          <p:cNvSpPr/>
          <p:nvPr/>
        </p:nvSpPr>
        <p:spPr>
          <a:xfrm>
            <a:off x="2701817" y="2792575"/>
            <a:ext cx="829671" cy="829671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26">
            <a:extLst>
              <a:ext uri="{FF2B5EF4-FFF2-40B4-BE49-F238E27FC236}">
                <a16:creationId xmlns:a16="http://schemas.microsoft.com/office/drawing/2014/main" id="{65D3AA0A-4670-4DBB-8164-E45564B5202B}"/>
              </a:ext>
            </a:extLst>
          </p:cNvPr>
          <p:cNvSpPr/>
          <p:nvPr/>
        </p:nvSpPr>
        <p:spPr>
          <a:xfrm>
            <a:off x="1773045" y="4120938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70AD47"/>
                </a:solidFill>
              </a:rPr>
              <a:t>Outline of Programming 2</a:t>
            </a:r>
            <a:endParaRPr lang="en-US" sz="2800" kern="1200" dirty="0">
              <a:solidFill>
                <a:srgbClr val="70AD47"/>
              </a:solidFill>
            </a:endParaRPr>
          </a:p>
        </p:txBody>
      </p:sp>
      <p:sp>
        <p:nvSpPr>
          <p:cNvPr id="14" name="!!blue">
            <a:extLst>
              <a:ext uri="{FF2B5EF4-FFF2-40B4-BE49-F238E27FC236}">
                <a16:creationId xmlns:a16="http://schemas.microsoft.com/office/drawing/2014/main" id="{93FC6510-C980-450E-9ED4-014C44D11CE8}"/>
              </a:ext>
            </a:extLst>
          </p:cNvPr>
          <p:cNvSpPr/>
          <p:nvPr/>
        </p:nvSpPr>
        <p:spPr>
          <a:xfrm>
            <a:off x="8420163" y="2489077"/>
            <a:ext cx="1445998" cy="1445998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5" name="Rectangle 14" descr="Web design with solid fill">
            <a:extLst>
              <a:ext uri="{FF2B5EF4-FFF2-40B4-BE49-F238E27FC236}">
                <a16:creationId xmlns:a16="http://schemas.microsoft.com/office/drawing/2014/main" id="{1590B32A-ED09-44B5-B49D-EA29EA7924CE}"/>
              </a:ext>
            </a:extLst>
          </p:cNvPr>
          <p:cNvSpPr/>
          <p:nvPr/>
        </p:nvSpPr>
        <p:spPr>
          <a:xfrm>
            <a:off x="8731167" y="2816395"/>
            <a:ext cx="829671" cy="829671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B2E8F1A-DC63-4723-BBF9-01E64F5786FB}"/>
              </a:ext>
            </a:extLst>
          </p:cNvPr>
          <p:cNvSpPr/>
          <p:nvPr/>
        </p:nvSpPr>
        <p:spPr>
          <a:xfrm>
            <a:off x="7948086" y="4130269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5B9BD5"/>
                </a:solidFill>
              </a:rPr>
              <a:t>Gathering user input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34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99E1-C227-465D-AAF5-DC84A466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3714750"/>
            <a:ext cx="11609717" cy="222884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input expects a String, so reads 45 as “45”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input expects an integer and grabs 56 from the stream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input expects a floating point number, but error due to “ y” left on the input stream</a:t>
            </a:r>
          </a:p>
          <a:p>
            <a:r>
              <a:rPr lang="en-GB" b="1" dirty="0"/>
              <a:t>Input validation techniques can be used to resolve this </a:t>
            </a:r>
            <a:r>
              <a:rPr lang="en-GB" dirty="0"/>
              <a:t>(Lab B of this week)</a:t>
            </a:r>
            <a:endParaRPr lang="en-GB" b="1" dirty="0"/>
          </a:p>
        </p:txBody>
      </p:sp>
      <p:sp>
        <p:nvSpPr>
          <p:cNvPr id="7" name="!!greencircle">
            <a:extLst>
              <a:ext uri="{FF2B5EF4-FFF2-40B4-BE49-F238E27FC236}">
                <a16:creationId xmlns:a16="http://schemas.microsoft.com/office/drawing/2014/main" id="{1BEB22F4-76B8-46C0-A805-CF58726D6A1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99AF2-F305-4ECF-AE59-4207666E774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7FE4A1-B4BD-48C0-93CE-7416E7E3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Scanner Errors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5F108B-CA2B-457B-A8F3-91BDBDCF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52" y="1129960"/>
            <a:ext cx="9072295" cy="24277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!!blue">
            <a:extLst>
              <a:ext uri="{FF2B5EF4-FFF2-40B4-BE49-F238E27FC236}">
                <a16:creationId xmlns:a16="http://schemas.microsoft.com/office/drawing/2014/main" id="{881A5139-A24D-4418-8AC5-7CEBAD84BA08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6" name="!!green">
            <a:extLst>
              <a:ext uri="{FF2B5EF4-FFF2-40B4-BE49-F238E27FC236}">
                <a16:creationId xmlns:a16="http://schemas.microsoft.com/office/drawing/2014/main" id="{37900F9A-286B-4930-9667-AB9FC59E8B10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7" name="!!yellow">
            <a:extLst>
              <a:ext uri="{FF2B5EF4-FFF2-40B4-BE49-F238E27FC236}">
                <a16:creationId xmlns:a16="http://schemas.microsoft.com/office/drawing/2014/main" id="{5AA7B215-09F6-404D-A00B-EE2EA0C41974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58073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99E1-C227-465D-AAF5-DC84A466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300293"/>
            <a:ext cx="11609717" cy="3957508"/>
          </a:xfrm>
        </p:spPr>
        <p:txBody>
          <a:bodyPr/>
          <a:lstStyle/>
          <a:p>
            <a:r>
              <a:rPr lang="en-GB" dirty="0"/>
              <a:t>Moving over to Eclipse from Processing</a:t>
            </a:r>
          </a:p>
          <a:p>
            <a:r>
              <a:rPr lang="en-GB" dirty="0"/>
              <a:t>Console Output</a:t>
            </a:r>
          </a:p>
          <a:p>
            <a:pPr lvl="1"/>
            <a:r>
              <a:rPr lang="en-GB" dirty="0"/>
              <a:t>print / </a:t>
            </a:r>
            <a:r>
              <a:rPr lang="en-GB" dirty="0" err="1"/>
              <a:t>println</a:t>
            </a:r>
            <a:endParaRPr lang="en-GB" dirty="0"/>
          </a:p>
          <a:p>
            <a:r>
              <a:rPr lang="en-GB" b="1" dirty="0"/>
              <a:t>String</a:t>
            </a:r>
            <a:r>
              <a:rPr lang="en-GB" dirty="0"/>
              <a:t> type – sequence of characters</a:t>
            </a:r>
          </a:p>
          <a:p>
            <a:r>
              <a:rPr lang="en-GB" dirty="0"/>
              <a:t>Streams – input / output</a:t>
            </a:r>
          </a:p>
          <a:p>
            <a:r>
              <a:rPr lang="en-GB" b="1" dirty="0"/>
              <a:t>Scanner</a:t>
            </a:r>
            <a:r>
              <a:rPr lang="en-GB" dirty="0"/>
              <a:t> class – collecting input</a:t>
            </a:r>
          </a:p>
          <a:p>
            <a:pPr lvl="1"/>
            <a:r>
              <a:rPr lang="en-GB" dirty="0"/>
              <a:t>Can collect input from an input stream by using Scanner’s methods – e.g. </a:t>
            </a:r>
            <a:r>
              <a:rPr lang="en-GB" dirty="0" err="1"/>
              <a:t>nextLine</a:t>
            </a:r>
            <a:r>
              <a:rPr lang="en-GB" dirty="0"/>
              <a:t>(), </a:t>
            </a:r>
            <a:r>
              <a:rPr lang="en-GB" dirty="0" err="1"/>
              <a:t>nextInt</a:t>
            </a:r>
            <a:r>
              <a:rPr lang="en-GB" dirty="0"/>
              <a:t>()</a:t>
            </a:r>
          </a:p>
        </p:txBody>
      </p:sp>
      <p:sp>
        <p:nvSpPr>
          <p:cNvPr id="7" name="!!greencircle">
            <a:extLst>
              <a:ext uri="{FF2B5EF4-FFF2-40B4-BE49-F238E27FC236}">
                <a16:creationId xmlns:a16="http://schemas.microsoft.com/office/drawing/2014/main" id="{1BEB22F4-76B8-46C0-A805-CF58726D6A1E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Clipboard Checked with solid fill">
            <a:extLst>
              <a:ext uri="{FF2B5EF4-FFF2-40B4-BE49-F238E27FC236}">
                <a16:creationId xmlns:a16="http://schemas.microsoft.com/office/drawing/2014/main" id="{B9F99AF2-F305-4ECF-AE59-4207666E774D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7FE4A1-B4BD-48C0-93CE-7416E7E3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641" y="196821"/>
            <a:ext cx="10582426" cy="890107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6" name="!!blue">
            <a:extLst>
              <a:ext uri="{FF2B5EF4-FFF2-40B4-BE49-F238E27FC236}">
                <a16:creationId xmlns:a16="http://schemas.microsoft.com/office/drawing/2014/main" id="{DC49B3A8-163C-4489-8C08-590B9E1EBA6D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0" name="!!green">
            <a:extLst>
              <a:ext uri="{FF2B5EF4-FFF2-40B4-BE49-F238E27FC236}">
                <a16:creationId xmlns:a16="http://schemas.microsoft.com/office/drawing/2014/main" id="{107573C1-1FFA-4E4C-8217-2EA34B429B99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1" name="!!yellow">
            <a:extLst>
              <a:ext uri="{FF2B5EF4-FFF2-40B4-BE49-F238E27FC236}">
                <a16:creationId xmlns:a16="http://schemas.microsoft.com/office/drawing/2014/main" id="{8BED4E7A-74B5-41D5-BCEA-D593E8876A02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5527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green">
            <a:extLst>
              <a:ext uri="{FF2B5EF4-FFF2-40B4-BE49-F238E27FC236}">
                <a16:creationId xmlns:a16="http://schemas.microsoft.com/office/drawing/2014/main" id="{4D6C63AA-6C3B-43C6-96A7-BD1113F3BE6E}"/>
              </a:ext>
            </a:extLst>
          </p:cNvPr>
          <p:cNvSpPr/>
          <p:nvPr/>
        </p:nvSpPr>
        <p:spPr>
          <a:xfrm>
            <a:off x="4881990" y="1860958"/>
            <a:ext cx="2264400" cy="2264400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8" name="Rectangle 7" descr="Clipboard with solid fill">
            <a:extLst>
              <a:ext uri="{FF2B5EF4-FFF2-40B4-BE49-F238E27FC236}">
                <a16:creationId xmlns:a16="http://schemas.microsoft.com/office/drawing/2014/main" id="{E9D5FA69-E237-4B97-B91B-6E3588218F94}"/>
              </a:ext>
            </a:extLst>
          </p:cNvPr>
          <p:cNvSpPr/>
          <p:nvPr/>
        </p:nvSpPr>
        <p:spPr>
          <a:xfrm>
            <a:off x="5364390" y="2310375"/>
            <a:ext cx="1299600" cy="12996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B2B102-680D-4182-AA16-AE09F9939A2E}"/>
              </a:ext>
            </a:extLst>
          </p:cNvPr>
          <p:cNvSpPr/>
          <p:nvPr/>
        </p:nvSpPr>
        <p:spPr>
          <a:xfrm>
            <a:off x="4675369" y="4249987"/>
            <a:ext cx="2677642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70AD47"/>
                </a:solidFill>
              </a:rPr>
              <a:t>Outline of Programming 2</a:t>
            </a:r>
            <a:endParaRPr lang="en-US" sz="2800" kern="1200" dirty="0">
              <a:solidFill>
                <a:srgbClr val="70AD47"/>
              </a:solidFill>
            </a:endParaRPr>
          </a:p>
        </p:txBody>
      </p:sp>
      <p:sp>
        <p:nvSpPr>
          <p:cNvPr id="11" name="!!blue">
            <a:extLst>
              <a:ext uri="{FF2B5EF4-FFF2-40B4-BE49-F238E27FC236}">
                <a16:creationId xmlns:a16="http://schemas.microsoft.com/office/drawing/2014/main" id="{DBA5CA52-D6B0-478B-B106-B910E60185A6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2" name="!!green2">
            <a:extLst>
              <a:ext uri="{FF2B5EF4-FFF2-40B4-BE49-F238E27FC236}">
                <a16:creationId xmlns:a16="http://schemas.microsoft.com/office/drawing/2014/main" id="{1A6FFB1E-40B7-4891-ACB6-135A24CD3653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3" name="!!yellow">
            <a:extLst>
              <a:ext uri="{FF2B5EF4-FFF2-40B4-BE49-F238E27FC236}">
                <a16:creationId xmlns:a16="http://schemas.microsoft.com/office/drawing/2014/main" id="{91BDEBF7-CC78-4EAC-B471-533F7A8987AD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7431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67F-6D83-44E0-ACE0-8FFEA6EE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75" y="196821"/>
            <a:ext cx="10542392" cy="890107"/>
          </a:xfrm>
        </p:spPr>
        <p:txBody>
          <a:bodyPr/>
          <a:lstStyle/>
          <a:p>
            <a:r>
              <a:rPr lang="en-GB" dirty="0"/>
              <a:t>Unit Outline</a:t>
            </a:r>
          </a:p>
        </p:txBody>
      </p:sp>
      <p:sp>
        <p:nvSpPr>
          <p:cNvPr id="4" name="!!greencircle">
            <a:extLst>
              <a:ext uri="{FF2B5EF4-FFF2-40B4-BE49-F238E27FC236}">
                <a16:creationId xmlns:a16="http://schemas.microsoft.com/office/drawing/2014/main" id="{2F1EBBC3-B998-4CA4-865B-3C60003B8B26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Clipboard with solid fill">
            <a:extLst>
              <a:ext uri="{FF2B5EF4-FFF2-40B4-BE49-F238E27FC236}">
                <a16:creationId xmlns:a16="http://schemas.microsoft.com/office/drawing/2014/main" id="{9A90A9A3-53DF-440F-ABC1-CD2291DF749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FCEF0D-47C6-4348-AC83-B54C62CF1D3D}"/>
              </a:ext>
            </a:extLst>
          </p:cNvPr>
          <p:cNvSpPr/>
          <p:nvPr/>
        </p:nvSpPr>
        <p:spPr>
          <a:xfrm>
            <a:off x="4254977" y="2155625"/>
            <a:ext cx="1756087" cy="2513679"/>
          </a:xfrm>
          <a:prstGeom prst="roundRect">
            <a:avLst/>
          </a:prstGeom>
          <a:solidFill>
            <a:srgbClr val="E6D5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CECDEA-8629-41CC-BAC4-631CE8B0D0C2}"/>
              </a:ext>
            </a:extLst>
          </p:cNvPr>
          <p:cNvSpPr/>
          <p:nvPr/>
        </p:nvSpPr>
        <p:spPr>
          <a:xfrm>
            <a:off x="6199313" y="2155625"/>
            <a:ext cx="1756087" cy="25136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377E18-4A53-467F-8A66-3827D823E027}"/>
              </a:ext>
            </a:extLst>
          </p:cNvPr>
          <p:cNvSpPr/>
          <p:nvPr/>
        </p:nvSpPr>
        <p:spPr>
          <a:xfrm>
            <a:off x="366305" y="2155625"/>
            <a:ext cx="1756087" cy="25136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95F562-A591-46DB-B122-B4B1F35FE62B}"/>
              </a:ext>
            </a:extLst>
          </p:cNvPr>
          <p:cNvSpPr/>
          <p:nvPr/>
        </p:nvSpPr>
        <p:spPr>
          <a:xfrm>
            <a:off x="2310641" y="2155625"/>
            <a:ext cx="1756087" cy="25136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E5309-E6B5-43D0-9215-2840499C14CE}"/>
              </a:ext>
            </a:extLst>
          </p:cNvPr>
          <p:cNvSpPr/>
          <p:nvPr/>
        </p:nvSpPr>
        <p:spPr>
          <a:xfrm>
            <a:off x="8143649" y="2155625"/>
            <a:ext cx="1756087" cy="25136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BCAF13-8EE6-4DF1-A5C6-5CB6DF225681}"/>
              </a:ext>
            </a:extLst>
          </p:cNvPr>
          <p:cNvSpPr/>
          <p:nvPr/>
        </p:nvSpPr>
        <p:spPr>
          <a:xfrm>
            <a:off x="10087980" y="2155625"/>
            <a:ext cx="1756087" cy="2513679"/>
          </a:xfrm>
          <a:prstGeom prst="roundRect">
            <a:avLst/>
          </a:prstGeom>
          <a:solidFill>
            <a:srgbClr val="FFBD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2046E-5548-431B-AA5A-21973BF4BA44}"/>
              </a:ext>
            </a:extLst>
          </p:cNvPr>
          <p:cNvSpPr txBox="1"/>
          <p:nvPr/>
        </p:nvSpPr>
        <p:spPr>
          <a:xfrm>
            <a:off x="366300" y="1709519"/>
            <a:ext cx="175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0678C-A1E1-48D7-8F1F-1FC2407D041A}"/>
              </a:ext>
            </a:extLst>
          </p:cNvPr>
          <p:cNvSpPr txBox="1"/>
          <p:nvPr/>
        </p:nvSpPr>
        <p:spPr>
          <a:xfrm>
            <a:off x="2310636" y="1709519"/>
            <a:ext cx="175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1B851-79D0-46CE-ABDB-FBF2C878F246}"/>
              </a:ext>
            </a:extLst>
          </p:cNvPr>
          <p:cNvSpPr txBox="1"/>
          <p:nvPr/>
        </p:nvSpPr>
        <p:spPr>
          <a:xfrm>
            <a:off x="4254972" y="1709519"/>
            <a:ext cx="175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3E3D1C-BD6D-4568-B94C-DB098AC54A05}"/>
              </a:ext>
            </a:extLst>
          </p:cNvPr>
          <p:cNvSpPr txBox="1"/>
          <p:nvPr/>
        </p:nvSpPr>
        <p:spPr>
          <a:xfrm>
            <a:off x="6199308" y="1709519"/>
            <a:ext cx="175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7AF18F-354F-446A-9325-E69BDE0F1938}"/>
              </a:ext>
            </a:extLst>
          </p:cNvPr>
          <p:cNvSpPr txBox="1"/>
          <p:nvPr/>
        </p:nvSpPr>
        <p:spPr>
          <a:xfrm>
            <a:off x="8143644" y="1709519"/>
            <a:ext cx="175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1ADDD-AE5C-47E3-BB0D-3117DD99277D}"/>
              </a:ext>
            </a:extLst>
          </p:cNvPr>
          <p:cNvSpPr txBox="1"/>
          <p:nvPr/>
        </p:nvSpPr>
        <p:spPr>
          <a:xfrm>
            <a:off x="10087980" y="1709519"/>
            <a:ext cx="175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 6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43DAB5C-D51A-49FF-BA74-DD1BCAC950D2}"/>
              </a:ext>
            </a:extLst>
          </p:cNvPr>
          <p:cNvSpPr/>
          <p:nvPr/>
        </p:nvSpPr>
        <p:spPr>
          <a:xfrm>
            <a:off x="10193999" y="2336376"/>
            <a:ext cx="1546812" cy="2185245"/>
          </a:xfrm>
          <a:prstGeom prst="roundRect">
            <a:avLst/>
          </a:prstGeom>
          <a:solidFill>
            <a:srgbClr val="FF8F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Guest Lecture </a:t>
            </a:r>
            <a:r>
              <a:rPr lang="en-GB" sz="1600" dirty="0">
                <a:solidFill>
                  <a:schemeClr val="tx1"/>
                </a:solidFill>
              </a:rPr>
              <a:t>Assistant Vice President / Test Lead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314BFDF-448F-4E8E-B37F-2D2B9151EDE1}"/>
              </a:ext>
            </a:extLst>
          </p:cNvPr>
          <p:cNvSpPr/>
          <p:nvPr/>
        </p:nvSpPr>
        <p:spPr>
          <a:xfrm>
            <a:off x="4354751" y="2336371"/>
            <a:ext cx="1546812" cy="2185255"/>
          </a:xfrm>
          <a:prstGeom prst="roundRect">
            <a:avLst/>
          </a:prstGeom>
          <a:solidFill>
            <a:srgbClr val="D3B4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Object-Oriented Analysis &amp; Design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Inheritance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CC2AC23-1EB3-4A5D-94A5-E59BB10F8748}"/>
              </a:ext>
            </a:extLst>
          </p:cNvPr>
          <p:cNvSpPr/>
          <p:nvPr/>
        </p:nvSpPr>
        <p:spPr>
          <a:xfrm>
            <a:off x="466326" y="2332280"/>
            <a:ext cx="1546812" cy="21852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Intro to Eclipse and Console Applications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A9F5C9C-CF62-4516-A5DC-1130B7609E9B}"/>
              </a:ext>
            </a:extLst>
          </p:cNvPr>
          <p:cNvSpPr/>
          <p:nvPr/>
        </p:nvSpPr>
        <p:spPr>
          <a:xfrm>
            <a:off x="2410662" y="2336372"/>
            <a:ext cx="1546812" cy="21852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Arrays &amp; ArrayLists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571EABF-4BA3-4229-8140-73C84C3B7FBE}"/>
              </a:ext>
            </a:extLst>
          </p:cNvPr>
          <p:cNvSpPr/>
          <p:nvPr/>
        </p:nvSpPr>
        <p:spPr>
          <a:xfrm>
            <a:off x="6299334" y="2336370"/>
            <a:ext cx="1546812" cy="21852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File Handling</a:t>
            </a:r>
          </a:p>
          <a:p>
            <a:pPr algn="ctr"/>
            <a:endParaRPr lang="en-GB" sz="1600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Exceptions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B1405DB-C17D-44DF-A5D7-04C75690C2E3}"/>
              </a:ext>
            </a:extLst>
          </p:cNvPr>
          <p:cNvSpPr/>
          <p:nvPr/>
        </p:nvSpPr>
        <p:spPr>
          <a:xfrm>
            <a:off x="8240326" y="2312562"/>
            <a:ext cx="1546812" cy="21852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Graphical User Interfaces (GUIs)</a:t>
            </a: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65425B4F-2279-4B9C-A718-68276D6ED8C2}"/>
              </a:ext>
            </a:extLst>
          </p:cNvPr>
          <p:cNvSpPr/>
          <p:nvPr/>
        </p:nvSpPr>
        <p:spPr>
          <a:xfrm>
            <a:off x="10087980" y="2171184"/>
            <a:ext cx="447525" cy="44610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!!blue">
            <a:extLst>
              <a:ext uri="{FF2B5EF4-FFF2-40B4-BE49-F238E27FC236}">
                <a16:creationId xmlns:a16="http://schemas.microsoft.com/office/drawing/2014/main" id="{6ECA99C4-6039-44A2-8FF1-94BF49DE8751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31" name="!!green">
            <a:extLst>
              <a:ext uri="{FF2B5EF4-FFF2-40B4-BE49-F238E27FC236}">
                <a16:creationId xmlns:a16="http://schemas.microsoft.com/office/drawing/2014/main" id="{5ED0B237-C7C8-4856-A9EC-CCF794707455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32" name="!!yellow">
            <a:extLst>
              <a:ext uri="{FF2B5EF4-FFF2-40B4-BE49-F238E27FC236}">
                <a16:creationId xmlns:a16="http://schemas.microsoft.com/office/drawing/2014/main" id="{BBEA3334-6455-4E65-8171-5DE66D47E613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8777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67F-6D83-44E0-ACE0-8FFEA6EE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75" y="196821"/>
            <a:ext cx="10542392" cy="890107"/>
          </a:xfrm>
        </p:spPr>
        <p:txBody>
          <a:bodyPr/>
          <a:lstStyle/>
          <a:p>
            <a:r>
              <a:rPr lang="en-GB" dirty="0"/>
              <a:t>Unit Outline</a:t>
            </a:r>
          </a:p>
        </p:txBody>
      </p:sp>
      <p:sp>
        <p:nvSpPr>
          <p:cNvPr id="4" name="!!greencircle">
            <a:extLst>
              <a:ext uri="{FF2B5EF4-FFF2-40B4-BE49-F238E27FC236}">
                <a16:creationId xmlns:a16="http://schemas.microsoft.com/office/drawing/2014/main" id="{2F1EBBC3-B998-4CA4-865B-3C60003B8B26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Clipboard with solid fill">
            <a:extLst>
              <a:ext uri="{FF2B5EF4-FFF2-40B4-BE49-F238E27FC236}">
                <a16:creationId xmlns:a16="http://schemas.microsoft.com/office/drawing/2014/main" id="{9A90A9A3-53DF-440F-ABC1-CD2291DF749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43DAB5C-D51A-49FF-BA74-DD1BCAC950D2}"/>
              </a:ext>
            </a:extLst>
          </p:cNvPr>
          <p:cNvSpPr/>
          <p:nvPr/>
        </p:nvSpPr>
        <p:spPr>
          <a:xfrm>
            <a:off x="10190414" y="2704421"/>
            <a:ext cx="1546812" cy="592722"/>
          </a:xfrm>
          <a:prstGeom prst="roundRect">
            <a:avLst/>
          </a:prstGeom>
          <a:solidFill>
            <a:srgbClr val="FF8F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314BFDF-448F-4E8E-B37F-2D2B9151EDE1}"/>
              </a:ext>
            </a:extLst>
          </p:cNvPr>
          <p:cNvSpPr/>
          <p:nvPr/>
        </p:nvSpPr>
        <p:spPr>
          <a:xfrm>
            <a:off x="4351166" y="2704415"/>
            <a:ext cx="1546812" cy="592725"/>
          </a:xfrm>
          <a:prstGeom prst="roundRect">
            <a:avLst/>
          </a:prstGeom>
          <a:solidFill>
            <a:srgbClr val="D3B4E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CC2AC23-1EB3-4A5D-94A5-E59BB10F8748}"/>
              </a:ext>
            </a:extLst>
          </p:cNvPr>
          <p:cNvSpPr/>
          <p:nvPr/>
        </p:nvSpPr>
        <p:spPr>
          <a:xfrm>
            <a:off x="462741" y="2700324"/>
            <a:ext cx="1546812" cy="5927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A9F5C9C-CF62-4516-A5DC-1130B7609E9B}"/>
              </a:ext>
            </a:extLst>
          </p:cNvPr>
          <p:cNvSpPr/>
          <p:nvPr/>
        </p:nvSpPr>
        <p:spPr>
          <a:xfrm>
            <a:off x="2407077" y="2704416"/>
            <a:ext cx="1546812" cy="5927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571EABF-4BA3-4229-8140-73C84C3B7FBE}"/>
              </a:ext>
            </a:extLst>
          </p:cNvPr>
          <p:cNvSpPr/>
          <p:nvPr/>
        </p:nvSpPr>
        <p:spPr>
          <a:xfrm>
            <a:off x="6295749" y="2704414"/>
            <a:ext cx="1546812" cy="5927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B1405DB-C17D-44DF-A5D7-04C75690C2E3}"/>
              </a:ext>
            </a:extLst>
          </p:cNvPr>
          <p:cNvSpPr/>
          <p:nvPr/>
        </p:nvSpPr>
        <p:spPr>
          <a:xfrm>
            <a:off x="8236741" y="2680606"/>
            <a:ext cx="1546812" cy="59272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2046E-5548-431B-AA5A-21973BF4BA44}"/>
              </a:ext>
            </a:extLst>
          </p:cNvPr>
          <p:cNvSpPr txBox="1"/>
          <p:nvPr/>
        </p:nvSpPr>
        <p:spPr>
          <a:xfrm>
            <a:off x="366300" y="2767332"/>
            <a:ext cx="175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0678C-A1E1-48D7-8F1F-1FC2407D041A}"/>
              </a:ext>
            </a:extLst>
          </p:cNvPr>
          <p:cNvSpPr txBox="1"/>
          <p:nvPr/>
        </p:nvSpPr>
        <p:spPr>
          <a:xfrm>
            <a:off x="2310636" y="2767332"/>
            <a:ext cx="175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1B851-79D0-46CE-ABDB-FBF2C878F246}"/>
              </a:ext>
            </a:extLst>
          </p:cNvPr>
          <p:cNvSpPr txBox="1"/>
          <p:nvPr/>
        </p:nvSpPr>
        <p:spPr>
          <a:xfrm>
            <a:off x="4254972" y="2767332"/>
            <a:ext cx="175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3E3D1C-BD6D-4568-B94C-DB098AC54A05}"/>
              </a:ext>
            </a:extLst>
          </p:cNvPr>
          <p:cNvSpPr txBox="1"/>
          <p:nvPr/>
        </p:nvSpPr>
        <p:spPr>
          <a:xfrm>
            <a:off x="6199308" y="2767332"/>
            <a:ext cx="175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7AF18F-354F-446A-9325-E69BDE0F1938}"/>
              </a:ext>
            </a:extLst>
          </p:cNvPr>
          <p:cNvSpPr txBox="1"/>
          <p:nvPr/>
        </p:nvSpPr>
        <p:spPr>
          <a:xfrm>
            <a:off x="8143644" y="2767332"/>
            <a:ext cx="175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1ADDD-AE5C-47E3-BB0D-3117DD99277D}"/>
              </a:ext>
            </a:extLst>
          </p:cNvPr>
          <p:cNvSpPr txBox="1"/>
          <p:nvPr/>
        </p:nvSpPr>
        <p:spPr>
          <a:xfrm>
            <a:off x="10087980" y="2767332"/>
            <a:ext cx="175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Week 6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747A173-8C1B-4363-A1A0-7F3C2AF5233C}"/>
              </a:ext>
            </a:extLst>
          </p:cNvPr>
          <p:cNvSpPr/>
          <p:nvPr/>
        </p:nvSpPr>
        <p:spPr>
          <a:xfrm>
            <a:off x="462740" y="3758700"/>
            <a:ext cx="5435237" cy="592722"/>
          </a:xfrm>
          <a:prstGeom prst="roundRect">
            <a:avLst/>
          </a:prstGeom>
          <a:solidFill>
            <a:srgbClr val="FF8F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3-Week Xmas break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71D62C-28DB-4147-BBC5-2D66A769AB2E}"/>
              </a:ext>
            </a:extLst>
          </p:cNvPr>
          <p:cNvSpPr/>
          <p:nvPr/>
        </p:nvSpPr>
        <p:spPr>
          <a:xfrm>
            <a:off x="6303945" y="3758697"/>
            <a:ext cx="1546812" cy="59272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Week 7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75BD9B-D008-4B0F-BB8B-B78DBD36EEEE}"/>
              </a:ext>
            </a:extLst>
          </p:cNvPr>
          <p:cNvCxnSpPr/>
          <p:nvPr/>
        </p:nvCxnSpPr>
        <p:spPr>
          <a:xfrm>
            <a:off x="2009553" y="3019647"/>
            <a:ext cx="3975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6036B5-13BA-448C-BF80-A53D217DDDE9}"/>
              </a:ext>
            </a:extLst>
          </p:cNvPr>
          <p:cNvCxnSpPr/>
          <p:nvPr/>
        </p:nvCxnSpPr>
        <p:spPr>
          <a:xfrm>
            <a:off x="3953889" y="3019647"/>
            <a:ext cx="3975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213E7B-1F84-4E76-9590-F2726929D568}"/>
              </a:ext>
            </a:extLst>
          </p:cNvPr>
          <p:cNvCxnSpPr/>
          <p:nvPr/>
        </p:nvCxnSpPr>
        <p:spPr>
          <a:xfrm>
            <a:off x="5897238" y="3019647"/>
            <a:ext cx="3975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16E0D0-15C3-4427-89E8-CBBDD50B68AD}"/>
              </a:ext>
            </a:extLst>
          </p:cNvPr>
          <p:cNvCxnSpPr/>
          <p:nvPr/>
        </p:nvCxnSpPr>
        <p:spPr>
          <a:xfrm>
            <a:off x="7850757" y="3019647"/>
            <a:ext cx="3975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4C7288-14AC-4B74-B460-9D59DED3F47C}"/>
              </a:ext>
            </a:extLst>
          </p:cNvPr>
          <p:cNvCxnSpPr/>
          <p:nvPr/>
        </p:nvCxnSpPr>
        <p:spPr>
          <a:xfrm>
            <a:off x="9783553" y="3019647"/>
            <a:ext cx="3975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FB3257-31E3-4E70-A359-08211E01A6A8}"/>
              </a:ext>
            </a:extLst>
          </p:cNvPr>
          <p:cNvCxnSpPr/>
          <p:nvPr/>
        </p:nvCxnSpPr>
        <p:spPr>
          <a:xfrm>
            <a:off x="5897238" y="4075814"/>
            <a:ext cx="3975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!!blue">
            <a:extLst>
              <a:ext uri="{FF2B5EF4-FFF2-40B4-BE49-F238E27FC236}">
                <a16:creationId xmlns:a16="http://schemas.microsoft.com/office/drawing/2014/main" id="{B741B7DD-DB5D-40FB-9ADE-3FB4BF8DBDD0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38" name="!!green">
            <a:extLst>
              <a:ext uri="{FF2B5EF4-FFF2-40B4-BE49-F238E27FC236}">
                <a16:creationId xmlns:a16="http://schemas.microsoft.com/office/drawing/2014/main" id="{FC7E92FD-1EBD-4EBB-9AFD-063DAFEFCE91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39" name="!!yellow">
            <a:extLst>
              <a:ext uri="{FF2B5EF4-FFF2-40B4-BE49-F238E27FC236}">
                <a16:creationId xmlns:a16="http://schemas.microsoft.com/office/drawing/2014/main" id="{505C4C0D-D874-448E-99B4-3526E4E959FB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5290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67F-6D83-44E0-ACE0-8FFEA6EE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75" y="196821"/>
            <a:ext cx="10542392" cy="890107"/>
          </a:xfrm>
        </p:spPr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4" name="!!greencircle">
            <a:extLst>
              <a:ext uri="{FF2B5EF4-FFF2-40B4-BE49-F238E27FC236}">
                <a16:creationId xmlns:a16="http://schemas.microsoft.com/office/drawing/2014/main" id="{2F1EBBC3-B998-4CA4-865B-3C60003B8B26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Clipboard with solid fill">
            <a:extLst>
              <a:ext uri="{FF2B5EF4-FFF2-40B4-BE49-F238E27FC236}">
                <a16:creationId xmlns:a16="http://schemas.microsoft.com/office/drawing/2014/main" id="{9A90A9A3-53DF-440F-ABC1-CD2291DF749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440C98-BE0D-45CF-B626-52C0392E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</p:spPr>
        <p:txBody>
          <a:bodyPr/>
          <a:lstStyle/>
          <a:p>
            <a:r>
              <a:rPr lang="en-GB" dirty="0"/>
              <a:t>The assessment for this unit is a game developed in Processing, which is worth 100% of the unit mark</a:t>
            </a:r>
          </a:p>
          <a:p>
            <a:endParaRPr lang="en-GB" dirty="0"/>
          </a:p>
          <a:p>
            <a:r>
              <a:rPr lang="en-GB" dirty="0"/>
              <a:t>If the assessment is in Processing, why are we bothering with another IDE?</a:t>
            </a:r>
          </a:p>
          <a:p>
            <a:pPr lvl="1"/>
            <a:r>
              <a:rPr lang="en-GB" dirty="0"/>
              <a:t>Naturally, your other programming-related units, either later in this year or in years 2 &amp; 3, will not involve making games in </a:t>
            </a:r>
            <a:r>
              <a:rPr lang="en-GB" b="1" dirty="0"/>
              <a:t>Processing</a:t>
            </a:r>
          </a:p>
          <a:p>
            <a:pPr lvl="1"/>
            <a:r>
              <a:rPr lang="en-GB" dirty="0"/>
              <a:t>Your other units will use more advanced IDEs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11" name="!!blue">
            <a:extLst>
              <a:ext uri="{FF2B5EF4-FFF2-40B4-BE49-F238E27FC236}">
                <a16:creationId xmlns:a16="http://schemas.microsoft.com/office/drawing/2014/main" id="{285A10B3-4AC2-458D-B39B-A1973D30B316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2" name="!!green">
            <a:extLst>
              <a:ext uri="{FF2B5EF4-FFF2-40B4-BE49-F238E27FC236}">
                <a16:creationId xmlns:a16="http://schemas.microsoft.com/office/drawing/2014/main" id="{8F2624B0-209C-46EC-B469-47F6C0C4C197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3" name="!!yellow">
            <a:extLst>
              <a:ext uri="{FF2B5EF4-FFF2-40B4-BE49-F238E27FC236}">
                <a16:creationId xmlns:a16="http://schemas.microsoft.com/office/drawing/2014/main" id="{AF648C41-25DD-4BEB-BC34-321506FB2491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931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67F-6D83-44E0-ACE0-8FFEA6EE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75" y="196821"/>
            <a:ext cx="10542392" cy="890107"/>
          </a:xfrm>
        </p:spPr>
        <p:txBody>
          <a:bodyPr/>
          <a:lstStyle/>
          <a:p>
            <a:r>
              <a:rPr lang="en-GB" dirty="0"/>
              <a:t>Support</a:t>
            </a:r>
          </a:p>
        </p:txBody>
      </p:sp>
      <p:sp>
        <p:nvSpPr>
          <p:cNvPr id="4" name="!!greencircle">
            <a:extLst>
              <a:ext uri="{FF2B5EF4-FFF2-40B4-BE49-F238E27FC236}">
                <a16:creationId xmlns:a16="http://schemas.microsoft.com/office/drawing/2014/main" id="{2F1EBBC3-B998-4CA4-865B-3C60003B8B26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Clipboard with solid fill">
            <a:extLst>
              <a:ext uri="{FF2B5EF4-FFF2-40B4-BE49-F238E27FC236}">
                <a16:creationId xmlns:a16="http://schemas.microsoft.com/office/drawing/2014/main" id="{9A90A9A3-53DF-440F-ABC1-CD2291DF749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0EF2E09-ECE7-4C70-A421-B7DA9FEC923E}"/>
              </a:ext>
            </a:extLst>
          </p:cNvPr>
          <p:cNvSpPr/>
          <p:nvPr/>
        </p:nvSpPr>
        <p:spPr>
          <a:xfrm>
            <a:off x="398887" y="1347126"/>
            <a:ext cx="2588433" cy="874042"/>
          </a:xfrm>
          <a:custGeom>
            <a:avLst/>
            <a:gdLst>
              <a:gd name="connsiteX0" fmla="*/ 0 w 2588433"/>
              <a:gd name="connsiteY0" fmla="*/ 0 h 874042"/>
              <a:gd name="connsiteX1" fmla="*/ 2588433 w 2588433"/>
              <a:gd name="connsiteY1" fmla="*/ 0 h 874042"/>
              <a:gd name="connsiteX2" fmla="*/ 2588433 w 2588433"/>
              <a:gd name="connsiteY2" fmla="*/ 874042 h 874042"/>
              <a:gd name="connsiteX3" fmla="*/ 0 w 2588433"/>
              <a:gd name="connsiteY3" fmla="*/ 874042 h 874042"/>
              <a:gd name="connsiteX4" fmla="*/ 0 w 2588433"/>
              <a:gd name="connsiteY4" fmla="*/ 0 h 87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433" h="874042">
                <a:moveTo>
                  <a:pt x="0" y="0"/>
                </a:moveTo>
                <a:lnTo>
                  <a:pt x="2588433" y="0"/>
                </a:lnTo>
                <a:lnTo>
                  <a:pt x="2588433" y="874042"/>
                </a:lnTo>
                <a:lnTo>
                  <a:pt x="0" y="8740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712788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tx1"/>
                </a:solidFill>
              </a:rPr>
              <a:t>Support Sessions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49304B-A1CB-4D1F-BE71-1A1F55CEE483}"/>
              </a:ext>
            </a:extLst>
          </p:cNvPr>
          <p:cNvSpPr/>
          <p:nvPr/>
        </p:nvSpPr>
        <p:spPr>
          <a:xfrm>
            <a:off x="398887" y="2221168"/>
            <a:ext cx="2588433" cy="3755160"/>
          </a:xfrm>
          <a:custGeom>
            <a:avLst/>
            <a:gdLst>
              <a:gd name="connsiteX0" fmla="*/ 0 w 2588433"/>
              <a:gd name="connsiteY0" fmla="*/ 0 h 3755160"/>
              <a:gd name="connsiteX1" fmla="*/ 2588433 w 2588433"/>
              <a:gd name="connsiteY1" fmla="*/ 0 h 3755160"/>
              <a:gd name="connsiteX2" fmla="*/ 2588433 w 2588433"/>
              <a:gd name="connsiteY2" fmla="*/ 3755160 h 3755160"/>
              <a:gd name="connsiteX3" fmla="*/ 0 w 2588433"/>
              <a:gd name="connsiteY3" fmla="*/ 3755160 h 3755160"/>
              <a:gd name="connsiteX4" fmla="*/ 0 w 2588433"/>
              <a:gd name="connsiteY4" fmla="*/ 0 h 375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433" h="3755160">
                <a:moveTo>
                  <a:pt x="0" y="0"/>
                </a:moveTo>
                <a:lnTo>
                  <a:pt x="2588433" y="0"/>
                </a:lnTo>
                <a:lnTo>
                  <a:pt x="2588433" y="3755160"/>
                </a:lnTo>
                <a:lnTo>
                  <a:pt x="0" y="3755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 dirty="0"/>
              <a:t>Dr </a:t>
            </a:r>
            <a:r>
              <a:rPr lang="en-GB" sz="2400" b="1" kern="1200" dirty="0"/>
              <a:t>Susan Lomax </a:t>
            </a:r>
            <a:r>
              <a:rPr lang="en-GB" sz="2400" kern="1200" dirty="0"/>
              <a:t>is available for both </a:t>
            </a:r>
            <a:r>
              <a:rPr lang="en-GB" sz="2400" b="1" kern="1200" dirty="0"/>
              <a:t>1-to-1</a:t>
            </a:r>
            <a:r>
              <a:rPr lang="en-GB" sz="2400" kern="1200" dirty="0"/>
              <a:t> support sessions and </a:t>
            </a:r>
            <a:r>
              <a:rPr lang="en-GB" sz="2400" b="1" kern="1200" dirty="0"/>
              <a:t>group</a:t>
            </a:r>
            <a:r>
              <a:rPr lang="en-GB" sz="2400" kern="1200" dirty="0"/>
              <a:t> sessions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 dirty="0"/>
              <a:t>Booked via Moodle and undertaken on MS Teams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0466FC-3574-4738-BBA7-54656E2A447F}"/>
              </a:ext>
            </a:extLst>
          </p:cNvPr>
          <p:cNvSpPr/>
          <p:nvPr/>
        </p:nvSpPr>
        <p:spPr>
          <a:xfrm>
            <a:off x="3349701" y="1347126"/>
            <a:ext cx="2588433" cy="874042"/>
          </a:xfrm>
          <a:custGeom>
            <a:avLst/>
            <a:gdLst>
              <a:gd name="connsiteX0" fmla="*/ 0 w 2588433"/>
              <a:gd name="connsiteY0" fmla="*/ 0 h 874042"/>
              <a:gd name="connsiteX1" fmla="*/ 2588433 w 2588433"/>
              <a:gd name="connsiteY1" fmla="*/ 0 h 874042"/>
              <a:gd name="connsiteX2" fmla="*/ 2588433 w 2588433"/>
              <a:gd name="connsiteY2" fmla="*/ 874042 h 874042"/>
              <a:gd name="connsiteX3" fmla="*/ 0 w 2588433"/>
              <a:gd name="connsiteY3" fmla="*/ 874042 h 874042"/>
              <a:gd name="connsiteX4" fmla="*/ 0 w 2588433"/>
              <a:gd name="connsiteY4" fmla="*/ 0 h 87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433" h="874042">
                <a:moveTo>
                  <a:pt x="0" y="0"/>
                </a:moveTo>
                <a:lnTo>
                  <a:pt x="2588433" y="0"/>
                </a:lnTo>
                <a:lnTo>
                  <a:pt x="2588433" y="874042"/>
                </a:lnTo>
                <a:lnTo>
                  <a:pt x="0" y="8740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627063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tx1"/>
                </a:solidFill>
              </a:rPr>
              <a:t>Lecturer Office Hours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9C9BD0E-505C-4291-9B7B-B8876973DE60}"/>
              </a:ext>
            </a:extLst>
          </p:cNvPr>
          <p:cNvSpPr/>
          <p:nvPr/>
        </p:nvSpPr>
        <p:spPr>
          <a:xfrm>
            <a:off x="3349701" y="2221168"/>
            <a:ext cx="2588433" cy="3755160"/>
          </a:xfrm>
          <a:custGeom>
            <a:avLst/>
            <a:gdLst>
              <a:gd name="connsiteX0" fmla="*/ 0 w 2588433"/>
              <a:gd name="connsiteY0" fmla="*/ 0 h 3755160"/>
              <a:gd name="connsiteX1" fmla="*/ 2588433 w 2588433"/>
              <a:gd name="connsiteY1" fmla="*/ 0 h 3755160"/>
              <a:gd name="connsiteX2" fmla="*/ 2588433 w 2588433"/>
              <a:gd name="connsiteY2" fmla="*/ 3755160 h 3755160"/>
              <a:gd name="connsiteX3" fmla="*/ 0 w 2588433"/>
              <a:gd name="connsiteY3" fmla="*/ 3755160 h 3755160"/>
              <a:gd name="connsiteX4" fmla="*/ 0 w 2588433"/>
              <a:gd name="connsiteY4" fmla="*/ 0 h 375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433" h="3755160">
                <a:moveTo>
                  <a:pt x="0" y="0"/>
                </a:moveTo>
                <a:lnTo>
                  <a:pt x="2588433" y="0"/>
                </a:lnTo>
                <a:lnTo>
                  <a:pt x="2588433" y="3755160"/>
                </a:lnTo>
                <a:lnTo>
                  <a:pt x="0" y="3755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 dirty="0"/>
              <a:t>Every tutor on this unit has </a:t>
            </a:r>
            <a:r>
              <a:rPr lang="en-GB" sz="2400" b="1" kern="1200" dirty="0"/>
              <a:t>office hours </a:t>
            </a:r>
            <a:r>
              <a:rPr lang="en-GB" sz="2400" kern="1200" dirty="0"/>
              <a:t>– time they have set aside for students to meet with them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 dirty="0"/>
              <a:t>Can be found on Moodle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EC68BB-7D10-4AA8-8827-69B7DBCC2CE8}"/>
              </a:ext>
            </a:extLst>
          </p:cNvPr>
          <p:cNvSpPr/>
          <p:nvPr/>
        </p:nvSpPr>
        <p:spPr>
          <a:xfrm>
            <a:off x="6300515" y="1347126"/>
            <a:ext cx="2588433" cy="874042"/>
          </a:xfrm>
          <a:custGeom>
            <a:avLst/>
            <a:gdLst>
              <a:gd name="connsiteX0" fmla="*/ 0 w 2588433"/>
              <a:gd name="connsiteY0" fmla="*/ 0 h 874042"/>
              <a:gd name="connsiteX1" fmla="*/ 2588433 w 2588433"/>
              <a:gd name="connsiteY1" fmla="*/ 0 h 874042"/>
              <a:gd name="connsiteX2" fmla="*/ 2588433 w 2588433"/>
              <a:gd name="connsiteY2" fmla="*/ 874042 h 874042"/>
              <a:gd name="connsiteX3" fmla="*/ 0 w 2588433"/>
              <a:gd name="connsiteY3" fmla="*/ 874042 h 874042"/>
              <a:gd name="connsiteX4" fmla="*/ 0 w 2588433"/>
              <a:gd name="connsiteY4" fmla="*/ 0 h 87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433" h="874042">
                <a:moveTo>
                  <a:pt x="0" y="0"/>
                </a:moveTo>
                <a:lnTo>
                  <a:pt x="2588433" y="0"/>
                </a:lnTo>
                <a:lnTo>
                  <a:pt x="2588433" y="874042"/>
                </a:lnTo>
                <a:lnTo>
                  <a:pt x="0" y="874042"/>
                </a:lnTo>
                <a:lnTo>
                  <a:pt x="0" y="0"/>
                </a:lnTo>
                <a:close/>
              </a:path>
            </a:pathLst>
          </a:custGeom>
          <a:solidFill>
            <a:srgbClr val="BEC7E8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538163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tx1"/>
                </a:solidFill>
              </a:rPr>
              <a:t>Discord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AF7821-EFEC-43C2-AB97-BB6D66D66180}"/>
              </a:ext>
            </a:extLst>
          </p:cNvPr>
          <p:cNvSpPr/>
          <p:nvPr/>
        </p:nvSpPr>
        <p:spPr>
          <a:xfrm>
            <a:off x="6300515" y="2221168"/>
            <a:ext cx="2588433" cy="3755160"/>
          </a:xfrm>
          <a:custGeom>
            <a:avLst/>
            <a:gdLst>
              <a:gd name="connsiteX0" fmla="*/ 0 w 2588433"/>
              <a:gd name="connsiteY0" fmla="*/ 0 h 3755160"/>
              <a:gd name="connsiteX1" fmla="*/ 2588433 w 2588433"/>
              <a:gd name="connsiteY1" fmla="*/ 0 h 3755160"/>
              <a:gd name="connsiteX2" fmla="*/ 2588433 w 2588433"/>
              <a:gd name="connsiteY2" fmla="*/ 3755160 h 3755160"/>
              <a:gd name="connsiteX3" fmla="*/ 0 w 2588433"/>
              <a:gd name="connsiteY3" fmla="*/ 3755160 h 3755160"/>
              <a:gd name="connsiteX4" fmla="*/ 0 w 2588433"/>
              <a:gd name="connsiteY4" fmla="*/ 0 h 375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433" h="3755160">
                <a:moveTo>
                  <a:pt x="0" y="0"/>
                </a:moveTo>
                <a:lnTo>
                  <a:pt x="2588433" y="0"/>
                </a:lnTo>
                <a:lnTo>
                  <a:pt x="2588433" y="3755160"/>
                </a:lnTo>
                <a:lnTo>
                  <a:pt x="0" y="375516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 dirty="0"/>
              <a:t>This unit will use the </a:t>
            </a:r>
            <a:r>
              <a:rPr lang="en-GB" sz="2400" b="1" kern="1200" dirty="0"/>
              <a:t>Discord</a:t>
            </a:r>
            <a:r>
              <a:rPr lang="en-GB" sz="2400" kern="1200" dirty="0"/>
              <a:t> server from Programming 1 (link available on Moodle)</a:t>
            </a:r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b="0" kern="1200" dirty="0"/>
              <a:t>Unit-wide channels </a:t>
            </a:r>
            <a:r>
              <a:rPr lang="en-GB" sz="2400" kern="1200" dirty="0"/>
              <a:t>and lab-specific channels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97DEA49-A02F-4D8A-BEE3-9CB30E3058A1}"/>
              </a:ext>
            </a:extLst>
          </p:cNvPr>
          <p:cNvSpPr/>
          <p:nvPr/>
        </p:nvSpPr>
        <p:spPr>
          <a:xfrm>
            <a:off x="9251329" y="1347126"/>
            <a:ext cx="2588433" cy="874042"/>
          </a:xfrm>
          <a:custGeom>
            <a:avLst/>
            <a:gdLst>
              <a:gd name="connsiteX0" fmla="*/ 0 w 2588433"/>
              <a:gd name="connsiteY0" fmla="*/ 0 h 874042"/>
              <a:gd name="connsiteX1" fmla="*/ 2588433 w 2588433"/>
              <a:gd name="connsiteY1" fmla="*/ 0 h 874042"/>
              <a:gd name="connsiteX2" fmla="*/ 2588433 w 2588433"/>
              <a:gd name="connsiteY2" fmla="*/ 874042 h 874042"/>
              <a:gd name="connsiteX3" fmla="*/ 0 w 2588433"/>
              <a:gd name="connsiteY3" fmla="*/ 874042 h 874042"/>
              <a:gd name="connsiteX4" fmla="*/ 0 w 2588433"/>
              <a:gd name="connsiteY4" fmla="*/ 0 h 874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433" h="874042">
                <a:moveTo>
                  <a:pt x="0" y="0"/>
                </a:moveTo>
                <a:lnTo>
                  <a:pt x="2588433" y="0"/>
                </a:lnTo>
                <a:lnTo>
                  <a:pt x="2588433" y="874042"/>
                </a:lnTo>
                <a:lnTo>
                  <a:pt x="0" y="8740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62865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>
                <a:solidFill>
                  <a:schemeClr val="tx1"/>
                </a:solidFill>
              </a:rPr>
              <a:t>Teams / Email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904FD34-0272-49DF-A31D-BAB73767BB99}"/>
              </a:ext>
            </a:extLst>
          </p:cNvPr>
          <p:cNvSpPr/>
          <p:nvPr/>
        </p:nvSpPr>
        <p:spPr>
          <a:xfrm>
            <a:off x="9251329" y="2221168"/>
            <a:ext cx="2588433" cy="3755160"/>
          </a:xfrm>
          <a:custGeom>
            <a:avLst/>
            <a:gdLst>
              <a:gd name="connsiteX0" fmla="*/ 0 w 2588433"/>
              <a:gd name="connsiteY0" fmla="*/ 0 h 3755160"/>
              <a:gd name="connsiteX1" fmla="*/ 2588433 w 2588433"/>
              <a:gd name="connsiteY1" fmla="*/ 0 h 3755160"/>
              <a:gd name="connsiteX2" fmla="*/ 2588433 w 2588433"/>
              <a:gd name="connsiteY2" fmla="*/ 3755160 h 3755160"/>
              <a:gd name="connsiteX3" fmla="*/ 0 w 2588433"/>
              <a:gd name="connsiteY3" fmla="*/ 3755160 h 3755160"/>
              <a:gd name="connsiteX4" fmla="*/ 0 w 2588433"/>
              <a:gd name="connsiteY4" fmla="*/ 0 h 375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8433" h="3755160">
                <a:moveTo>
                  <a:pt x="0" y="0"/>
                </a:moveTo>
                <a:lnTo>
                  <a:pt x="2588433" y="0"/>
                </a:lnTo>
                <a:lnTo>
                  <a:pt x="2588433" y="3755160"/>
                </a:lnTo>
                <a:lnTo>
                  <a:pt x="0" y="3755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400" kern="1200" dirty="0"/>
              <a:t>You can also email your lab tutor or send them a message on Teams</a:t>
            </a:r>
          </a:p>
        </p:txBody>
      </p:sp>
      <p:pic>
        <p:nvPicPr>
          <p:cNvPr id="1026" name="Picture 2" descr="Discord Logo Png - Free Transparent PNG Logos">
            <a:extLst>
              <a:ext uri="{FF2B5EF4-FFF2-40B4-BE49-F238E27FC236}">
                <a16:creationId xmlns:a16="http://schemas.microsoft.com/office/drawing/2014/main" id="{DB20DF51-1A96-4A0C-9884-7964220B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98" y="1366221"/>
            <a:ext cx="830539" cy="83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Teams - Wikipedia">
            <a:extLst>
              <a:ext uri="{FF2B5EF4-FFF2-40B4-BE49-F238E27FC236}">
                <a16:creationId xmlns:a16="http://schemas.microsoft.com/office/drawing/2014/main" id="{9F91B102-B7C1-45C5-93E8-D518D8D7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25" y="1461426"/>
            <a:ext cx="688285" cy="64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Questions outline">
            <a:extLst>
              <a:ext uri="{FF2B5EF4-FFF2-40B4-BE49-F238E27FC236}">
                <a16:creationId xmlns:a16="http://schemas.microsoft.com/office/drawing/2014/main" id="{D4131F9B-F7E8-478D-B937-56051B214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050" y="1382705"/>
            <a:ext cx="753266" cy="753266"/>
          </a:xfrm>
          <a:prstGeom prst="rect">
            <a:avLst/>
          </a:prstGeom>
        </p:spPr>
      </p:pic>
      <p:pic>
        <p:nvPicPr>
          <p:cNvPr id="13" name="Graphic 12" descr="Clock with solid fill">
            <a:extLst>
              <a:ext uri="{FF2B5EF4-FFF2-40B4-BE49-F238E27FC236}">
                <a16:creationId xmlns:a16="http://schemas.microsoft.com/office/drawing/2014/main" id="{F3B28B79-2967-47E3-AE04-FD6F3FFE6A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18482" y="1324289"/>
            <a:ext cx="914400" cy="914400"/>
          </a:xfrm>
          <a:prstGeom prst="rect">
            <a:avLst/>
          </a:prstGeom>
        </p:spPr>
      </p:pic>
      <p:sp>
        <p:nvSpPr>
          <p:cNvPr id="22" name="!!blue">
            <a:extLst>
              <a:ext uri="{FF2B5EF4-FFF2-40B4-BE49-F238E27FC236}">
                <a16:creationId xmlns:a16="http://schemas.microsoft.com/office/drawing/2014/main" id="{28013802-E595-4F39-9B33-E3D784F30EFA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23" name="!!green">
            <a:extLst>
              <a:ext uri="{FF2B5EF4-FFF2-40B4-BE49-F238E27FC236}">
                <a16:creationId xmlns:a16="http://schemas.microsoft.com/office/drawing/2014/main" id="{6E239C94-58E0-446F-84D1-1C80811FACA3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24" name="!!yellow">
            <a:extLst>
              <a:ext uri="{FF2B5EF4-FFF2-40B4-BE49-F238E27FC236}">
                <a16:creationId xmlns:a16="http://schemas.microsoft.com/office/drawing/2014/main" id="{7618A1C9-FB8D-4C3B-8C06-328DDF3818A3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7707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67F-6D83-44E0-ACE0-8FFEA6EE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75" y="196821"/>
            <a:ext cx="10542392" cy="890107"/>
          </a:xfrm>
        </p:spPr>
        <p:txBody>
          <a:bodyPr/>
          <a:lstStyle/>
          <a:p>
            <a:r>
              <a:rPr lang="en-GB" dirty="0"/>
              <a:t>Weekly Breakdown</a:t>
            </a:r>
          </a:p>
        </p:txBody>
      </p:sp>
      <p:sp>
        <p:nvSpPr>
          <p:cNvPr id="4" name="!!greencircle">
            <a:extLst>
              <a:ext uri="{FF2B5EF4-FFF2-40B4-BE49-F238E27FC236}">
                <a16:creationId xmlns:a16="http://schemas.microsoft.com/office/drawing/2014/main" id="{2F1EBBC3-B998-4CA4-865B-3C60003B8B26}"/>
              </a:ext>
            </a:extLst>
          </p:cNvPr>
          <p:cNvSpPr/>
          <p:nvPr/>
        </p:nvSpPr>
        <p:spPr>
          <a:xfrm>
            <a:off x="108956" y="120125"/>
            <a:ext cx="1009835" cy="1009835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tangle 4" descr="Clipboard with solid fill">
            <a:extLst>
              <a:ext uri="{FF2B5EF4-FFF2-40B4-BE49-F238E27FC236}">
                <a16:creationId xmlns:a16="http://schemas.microsoft.com/office/drawing/2014/main" id="{9A90A9A3-53DF-440F-ABC1-CD2291DF749F}"/>
              </a:ext>
            </a:extLst>
          </p:cNvPr>
          <p:cNvSpPr/>
          <p:nvPr/>
        </p:nvSpPr>
        <p:spPr>
          <a:xfrm>
            <a:off x="279901" y="290457"/>
            <a:ext cx="659670" cy="65967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186004-4A21-4DD5-B2B6-5858A64EF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4947251" cy="4690269"/>
          </a:xfrm>
        </p:spPr>
        <p:txBody>
          <a:bodyPr/>
          <a:lstStyle/>
          <a:p>
            <a:r>
              <a:rPr lang="en-GB" dirty="0"/>
              <a:t>A 15-credit unit assumes 150 hours of study</a:t>
            </a:r>
          </a:p>
          <a:p>
            <a:pPr lvl="1"/>
            <a:r>
              <a:rPr lang="en-GB" dirty="0"/>
              <a:t>Divided by 7 (6 teaching weeks + 1 assessment) = 21.4 hours a week</a:t>
            </a:r>
          </a:p>
          <a:p>
            <a:pPr lvl="1"/>
            <a:r>
              <a:rPr lang="en-GB" dirty="0"/>
              <a:t>Subtract from that the </a:t>
            </a:r>
            <a:r>
              <a:rPr lang="en-GB" b="1" dirty="0"/>
              <a:t>lecture</a:t>
            </a:r>
            <a:r>
              <a:rPr lang="en-GB" dirty="0"/>
              <a:t> (1 hour) and </a:t>
            </a:r>
            <a:r>
              <a:rPr lang="en-GB" b="1" dirty="0"/>
              <a:t>lab</a:t>
            </a:r>
            <a:r>
              <a:rPr lang="en-GB" dirty="0"/>
              <a:t> (3 hours) = </a:t>
            </a:r>
            <a:r>
              <a:rPr lang="en-GB" b="1" dirty="0"/>
              <a:t>17.4 hours of independent study</a:t>
            </a:r>
            <a:r>
              <a:rPr lang="en-GB" dirty="0"/>
              <a:t> every week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F0BC133-1046-4276-B22C-0384876F4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807372"/>
              </p:ext>
            </p:extLst>
          </p:nvPr>
        </p:nvGraphicFramePr>
        <p:xfrm>
          <a:off x="3939169" y="196821"/>
          <a:ext cx="8143875" cy="593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!!blue">
            <a:extLst>
              <a:ext uri="{FF2B5EF4-FFF2-40B4-BE49-F238E27FC236}">
                <a16:creationId xmlns:a16="http://schemas.microsoft.com/office/drawing/2014/main" id="{5BD9DB5E-66A7-42A1-81A1-EE99D6609997}"/>
              </a:ext>
            </a:extLst>
          </p:cNvPr>
          <p:cNvSpPr/>
          <p:nvPr/>
        </p:nvSpPr>
        <p:spPr>
          <a:xfrm>
            <a:off x="8325292" y="6265273"/>
            <a:ext cx="3866708" cy="592725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Gathering User Input</a:t>
            </a:r>
          </a:p>
        </p:txBody>
      </p:sp>
      <p:sp>
        <p:nvSpPr>
          <p:cNvPr id="16" name="!!green">
            <a:extLst>
              <a:ext uri="{FF2B5EF4-FFF2-40B4-BE49-F238E27FC236}">
                <a16:creationId xmlns:a16="http://schemas.microsoft.com/office/drawing/2014/main" id="{669F536B-BAF6-4738-897E-839937ACC5C7}"/>
              </a:ext>
            </a:extLst>
          </p:cNvPr>
          <p:cNvSpPr/>
          <p:nvPr/>
        </p:nvSpPr>
        <p:spPr>
          <a:xfrm>
            <a:off x="1584251" y="6265273"/>
            <a:ext cx="2753833" cy="59272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Unit Outline</a:t>
            </a:r>
          </a:p>
        </p:txBody>
      </p:sp>
      <p:sp>
        <p:nvSpPr>
          <p:cNvPr id="17" name="!!yellow">
            <a:extLst>
              <a:ext uri="{FF2B5EF4-FFF2-40B4-BE49-F238E27FC236}">
                <a16:creationId xmlns:a16="http://schemas.microsoft.com/office/drawing/2014/main" id="{7D8C531D-642A-4663-9F72-C3AD76A5199E}"/>
              </a:ext>
            </a:extLst>
          </p:cNvPr>
          <p:cNvSpPr/>
          <p:nvPr/>
        </p:nvSpPr>
        <p:spPr>
          <a:xfrm>
            <a:off x="4338083" y="6265275"/>
            <a:ext cx="3987209" cy="5927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Console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3519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d3809b84-c785-469b-a703-7bf4379e657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6956</TotalTime>
  <Words>1715</Words>
  <Application>Microsoft Office PowerPoint</Application>
  <PresentationFormat>Widescreen</PresentationFormat>
  <Paragraphs>290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Consolas</vt:lpstr>
      <vt:lpstr>Office Theme</vt:lpstr>
      <vt:lpstr>Default - Title Slide</vt:lpstr>
      <vt:lpstr>Week 1 Introduction to Console Applications with Eclipse</vt:lpstr>
      <vt:lpstr>Introduction </vt:lpstr>
      <vt:lpstr>Outline</vt:lpstr>
      <vt:lpstr>PowerPoint Presentation</vt:lpstr>
      <vt:lpstr>Unit Outline</vt:lpstr>
      <vt:lpstr>Unit Outline</vt:lpstr>
      <vt:lpstr>Assessment</vt:lpstr>
      <vt:lpstr>Support</vt:lpstr>
      <vt:lpstr>Weekly Breakdown</vt:lpstr>
      <vt:lpstr>PowerPoint Presentation</vt:lpstr>
      <vt:lpstr>Console Applications</vt:lpstr>
      <vt:lpstr>Eclipse</vt:lpstr>
      <vt:lpstr>Java Applications</vt:lpstr>
      <vt:lpstr>Using Eclipse</vt:lpstr>
      <vt:lpstr>Using Eclipse</vt:lpstr>
      <vt:lpstr>Using Eclipse</vt:lpstr>
      <vt:lpstr>PowerPoint Presentation</vt:lpstr>
      <vt:lpstr>Using Eclipse</vt:lpstr>
      <vt:lpstr>PowerPoint Presentation</vt:lpstr>
      <vt:lpstr>Using Eclipse</vt:lpstr>
      <vt:lpstr>Using Eclipse</vt:lpstr>
      <vt:lpstr>Using Eclipse</vt:lpstr>
      <vt:lpstr>Using Eclipse</vt:lpstr>
      <vt:lpstr>Using Eclipse</vt:lpstr>
      <vt:lpstr>PowerPoint Presentation</vt:lpstr>
      <vt:lpstr>Gathering User Input</vt:lpstr>
      <vt:lpstr>The Scanner class</vt:lpstr>
      <vt:lpstr>Scanner Demo</vt:lpstr>
      <vt:lpstr>Scanner class Methods</vt:lpstr>
      <vt:lpstr>Scanner Errors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</dc:title>
  <dc:creator>Lewis Evans</dc:creator>
  <cp:lastModifiedBy>Lewis Evans</cp:lastModifiedBy>
  <cp:revision>231</cp:revision>
  <dcterms:created xsi:type="dcterms:W3CDTF">2021-09-20T07:03:32Z</dcterms:created>
  <dcterms:modified xsi:type="dcterms:W3CDTF">2021-11-09T10:17:35Z</dcterms:modified>
</cp:coreProperties>
</file>