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352" r:id="rId3"/>
    <p:sldId id="311" r:id="rId4"/>
    <p:sldId id="306" r:id="rId5"/>
    <p:sldId id="358" r:id="rId6"/>
    <p:sldId id="359" r:id="rId7"/>
    <p:sldId id="360" r:id="rId8"/>
    <p:sldId id="362" r:id="rId9"/>
    <p:sldId id="322" r:id="rId10"/>
    <p:sldId id="363" r:id="rId11"/>
    <p:sldId id="364" r:id="rId12"/>
    <p:sldId id="369" r:id="rId13"/>
    <p:sldId id="368" r:id="rId14"/>
    <p:sldId id="367" r:id="rId15"/>
    <p:sldId id="366" r:id="rId16"/>
    <p:sldId id="370" r:id="rId17"/>
    <p:sldId id="371" r:id="rId18"/>
    <p:sldId id="373" r:id="rId19"/>
    <p:sldId id="374" r:id="rId20"/>
    <p:sldId id="375" r:id="rId21"/>
    <p:sldId id="376" r:id="rId22"/>
    <p:sldId id="377" r:id="rId23"/>
    <p:sldId id="344" r:id="rId24"/>
    <p:sldId id="333" r:id="rId25"/>
    <p:sldId id="378" r:id="rId26"/>
    <p:sldId id="379" r:id="rId27"/>
    <p:sldId id="380" r:id="rId28"/>
    <p:sldId id="342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wis Evans" initials="LE" lastIdx="1" clrIdx="0">
    <p:extLst>
      <p:ext uri="{19B8F6BF-5375-455C-9EA6-DF929625EA0E}">
        <p15:presenceInfo xmlns:p15="http://schemas.microsoft.com/office/powerpoint/2012/main" userId="S::55116318@ad.mmu.ac.uk::2f1cca16-934e-4fa4-b56f-9977d10481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8E4AD"/>
    <a:srgbClr val="A4D76B"/>
    <a:srgbClr val="70AD47"/>
    <a:srgbClr val="5B9BD5"/>
    <a:srgbClr val="0000B9"/>
    <a:srgbClr val="FF0000"/>
    <a:srgbClr val="FFC000"/>
    <a:srgbClr val="ED7D31"/>
    <a:srgbClr val="BEC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9" autoAdjust="0"/>
    <p:restoredTop sz="82021" autoAdjust="0"/>
  </p:normalViewPr>
  <p:slideViewPr>
    <p:cSldViewPr snapToGrid="0">
      <p:cViewPr varScale="1">
        <p:scale>
          <a:sx n="90" d="100"/>
          <a:sy n="90" d="100"/>
        </p:scale>
        <p:origin x="11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316C7-F1C3-425C-8B3B-4A187C656F9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BE03C-3183-451F-8599-731BE31BD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21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79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0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391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5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D274-65EA-4DBB-8076-C94F0C524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4B738-7943-4E62-A3BE-9D458400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B71E-E930-4AB9-BDD3-98CDD602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CA83-6D5A-418A-A6D8-BBDD99AC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1FAA-6E55-4ACC-BB62-1126B30F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61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8A90-8AEE-4358-9B92-702CC75C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6CB41-FC19-44F8-94F5-E529B6F5F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E47F9-8FD4-4676-9D89-6EEA913E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51A8-FB6F-4980-9714-C92FAEA0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CE10E-9780-4F77-95AB-DCE26EB6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4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EA16E-1148-4956-A4FB-FFE7F611E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EBD4D-7531-4122-AB6F-7D34C7F7F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E175-4F4A-4B39-98DC-FBA9EAEC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B2D1-4079-41D8-A637-E526B5E9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BA320-2AC3-4CD4-B78E-6299F9BE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34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64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301" y="1587500"/>
            <a:ext cx="10833100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17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535113"/>
            <a:ext cx="5386917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35113"/>
            <a:ext cx="5389033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9125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356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207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837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>
                <a:sym typeface="Calibri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026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3F59-2468-44EA-A1CF-DE04A5E1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0" y="196821"/>
            <a:ext cx="11609717" cy="890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532D-7B37-4784-8E89-A5FD82D8A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11609717" cy="46902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2" descr="Manchester Metropolitan University - Wikipedia">
            <a:extLst>
              <a:ext uri="{FF2B5EF4-FFF2-40B4-BE49-F238E27FC236}">
                <a16:creationId xmlns:a16="http://schemas.microsoft.com/office/drawing/2014/main" id="{346DF183-626D-412F-BB7A-5FC1765194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" y="6275593"/>
            <a:ext cx="1493808" cy="57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A713B5-D3D0-4084-B418-2AB7400DF595}"/>
              </a:ext>
            </a:extLst>
          </p:cNvPr>
          <p:cNvSpPr/>
          <p:nvPr userDrawn="1"/>
        </p:nvSpPr>
        <p:spPr>
          <a:xfrm>
            <a:off x="1595887" y="6275593"/>
            <a:ext cx="10596113" cy="57387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47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AF1C-953F-448E-BBBC-90182244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221C7-3B50-4ED9-BE51-E90FCFDCA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" descr="Manchester Metropolitan University - Wikipedia">
            <a:extLst>
              <a:ext uri="{FF2B5EF4-FFF2-40B4-BE49-F238E27FC236}">
                <a16:creationId xmlns:a16="http://schemas.microsoft.com/office/drawing/2014/main" id="{CDE22917-821E-4838-AF05-BB2CD402A3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" y="6275593"/>
            <a:ext cx="1493808" cy="57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595F88-DE36-44BF-98D6-7F3E3C5E66D9}"/>
              </a:ext>
            </a:extLst>
          </p:cNvPr>
          <p:cNvSpPr/>
          <p:nvPr userDrawn="1"/>
        </p:nvSpPr>
        <p:spPr>
          <a:xfrm>
            <a:off x="1595887" y="6275593"/>
            <a:ext cx="10596113" cy="57387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34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4F1B-7E26-4383-8619-C9F237DF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3D27-6B0E-4447-B359-32BE1A220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93B4E-B3E8-48CD-94D8-6690AC677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A1BF3-1F56-4378-A634-AEE525DC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8036-DF02-4674-B01D-850FE0C8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115C6-744F-4CFD-9D4C-629E28C8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79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32E4-3726-4B82-86AF-055C9BD2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EA5EF-69A6-494E-A45D-DA2648189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D73CC-1D52-477B-8E61-9E85017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D58F9-5346-4F25-A222-B05C2F1CE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7E753-D9CF-464F-AFBA-F31E43D59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3E52F-A0D3-4B08-B9A2-6B93EA19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A9909-519E-4903-B73F-CB989DB1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991A3-905A-48EC-8D4F-4402DF3C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21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E959-1072-4B35-95D3-4B0610B1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B723B-B3ED-41D8-927D-F7C244A9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D572B-F966-4BE2-AAC7-0E9E8571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5667-9E76-43BA-B659-307B6FA0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8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A7E88-EDF3-4D84-AFF9-2A1E1BFE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C12A1-1F1D-4390-A331-ED1E5E02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EA0EF-A739-46CD-9AF6-2F23840B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68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3D66-77C0-46F8-9E2E-E56D36A2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A22B-1CE2-4599-B115-717D951C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D0D02-A078-47FE-A17B-FCA816652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DA27E-EAC2-4E3A-9852-AEE8682B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493CB-FC2E-42B8-BB19-0EB7A05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EE23E-F825-4592-A65B-94F0F583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42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C34F-B339-41A6-BAAE-0FA9AC3A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7EFA5-29D2-4E43-A346-58385D8BF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84B78-501D-4A2B-8AD9-A0D958F4C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8A0C4-8774-40DC-A123-8D35A3A5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6A396-1677-47DA-8F7F-6042EE51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43B42-0B5D-4427-835D-8993B12E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33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63F1-DFF5-491F-9863-ED844816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F8377-FB5B-4342-A0BA-B4166202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90E8-886B-41B7-AEE9-B577FE2DE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FDE5-E0AB-44BC-84A3-8FF2BEEE429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B3F4-720E-4540-BCA2-37BCD851D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A1B6-998F-4205-83B1-BB301F29B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08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256435" y="6467475"/>
            <a:ext cx="32596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846" y="5894363"/>
            <a:ext cx="700111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05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69FF1-1D27-4D5D-B5BC-082408AAD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753" y="3900694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 2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Arrays and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ArrayLists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9CB3CF-95CD-49CC-9ED4-36E8A350DD96}"/>
              </a:ext>
            </a:extLst>
          </p:cNvPr>
          <p:cNvSpPr/>
          <p:nvPr/>
        </p:nvSpPr>
        <p:spPr>
          <a:xfrm>
            <a:off x="7251405" y="499731"/>
            <a:ext cx="4452089" cy="202018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This presentation makes extensive use of animations and should be viewed in presenter mode (Shift+F5).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ysClr val="windowText" lastClr="000000"/>
                </a:solidFill>
              </a:rPr>
              <a:t>It has been configured to open in windowed mode, so you can view it alongside other windows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358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yellow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Arrays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E3EB02-AD66-4F82-B91A-1095DC09DEDB}"/>
              </a:ext>
            </a:extLst>
          </p:cNvPr>
          <p:cNvGrpSpPr/>
          <p:nvPr/>
        </p:nvGrpSpPr>
        <p:grpSpPr>
          <a:xfrm>
            <a:off x="258720" y="492459"/>
            <a:ext cx="710305" cy="265165"/>
            <a:chOff x="2401473" y="1361023"/>
            <a:chExt cx="1082307" cy="404037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374B9728-81FB-4767-B021-121ABD6BEFA7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51E2C8E-3FC9-4B61-8D44-48E93735C74D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6F9029D-230A-43F5-8989-CEF2CE7CE4C3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4917119-C7CA-46C2-B139-0B0C7AC59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0789145" cy="4686300"/>
          </a:xfrm>
        </p:spPr>
        <p:txBody>
          <a:bodyPr/>
          <a:lstStyle/>
          <a:p>
            <a:r>
              <a:rPr lang="en-GB" dirty="0"/>
              <a:t>The values in an array are referred to as elements</a:t>
            </a:r>
          </a:p>
          <a:p>
            <a:r>
              <a:rPr lang="en-GB" dirty="0"/>
              <a:t>Elements must all be of the same type</a:t>
            </a:r>
          </a:p>
          <a:p>
            <a:r>
              <a:rPr lang="en-GB" dirty="0"/>
              <a:t>This array contains 10 elements which are integers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8544F06-0F18-411D-A26F-254695A45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93579"/>
              </p:ext>
            </p:extLst>
          </p:nvPr>
        </p:nvGraphicFramePr>
        <p:xfrm>
          <a:off x="2130818" y="3658701"/>
          <a:ext cx="7500230" cy="65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23">
                  <a:extLst>
                    <a:ext uri="{9D8B030D-6E8A-4147-A177-3AD203B41FA5}">
                      <a16:colId xmlns:a16="http://schemas.microsoft.com/office/drawing/2014/main" val="4135283136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12219551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350690770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4171217189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4117880159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993048815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215293561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28978938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46854710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865258283"/>
                    </a:ext>
                  </a:extLst>
                </a:gridCol>
              </a:tblGrid>
              <a:tr h="65480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24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3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6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147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-14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16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99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-100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44524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2DB55DB-CA1C-4BCD-B2E3-494236CD09E2}"/>
              </a:ext>
            </a:extLst>
          </p:cNvPr>
          <p:cNvSpPr txBox="1"/>
          <p:nvPr/>
        </p:nvSpPr>
        <p:spPr>
          <a:xfrm>
            <a:off x="1038131" y="3786050"/>
            <a:ext cx="1092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Values</a:t>
            </a:r>
            <a:endParaRPr lang="en-GB" sz="2400" dirty="0"/>
          </a:p>
        </p:txBody>
      </p:sp>
      <p:sp>
        <p:nvSpPr>
          <p:cNvPr id="15" name="!!blue">
            <a:extLst>
              <a:ext uri="{FF2B5EF4-FFF2-40B4-BE49-F238E27FC236}">
                <a16:creationId xmlns:a16="http://schemas.microsoft.com/office/drawing/2014/main" id="{CA1372DE-34DE-4DCD-A8B8-32D7B74D45EC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0" name="!!green">
            <a:extLst>
              <a:ext uri="{FF2B5EF4-FFF2-40B4-BE49-F238E27FC236}">
                <a16:creationId xmlns:a16="http://schemas.microsoft.com/office/drawing/2014/main" id="{9FB31EFF-BA91-470F-A1DE-4E16C44F3D0B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21" name="!!yellow">
            <a:extLst>
              <a:ext uri="{FF2B5EF4-FFF2-40B4-BE49-F238E27FC236}">
                <a16:creationId xmlns:a16="http://schemas.microsoft.com/office/drawing/2014/main" id="{AE62911C-0757-4620-A8FE-7342D6EFD8C6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557117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blueicon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Arrays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E3EB02-AD66-4F82-B91A-1095DC09DEDB}"/>
              </a:ext>
            </a:extLst>
          </p:cNvPr>
          <p:cNvGrpSpPr/>
          <p:nvPr/>
        </p:nvGrpSpPr>
        <p:grpSpPr>
          <a:xfrm>
            <a:off x="258720" y="492459"/>
            <a:ext cx="710305" cy="265165"/>
            <a:chOff x="2401473" y="1361023"/>
            <a:chExt cx="1082307" cy="404037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374B9728-81FB-4767-B021-121ABD6BEFA7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51E2C8E-3FC9-4B61-8D44-48E93735C74D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6F9029D-230A-43F5-8989-CEF2CE7CE4C3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7FE7B14-678F-4000-A095-0D360ADA3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348749"/>
              </p:ext>
            </p:extLst>
          </p:nvPr>
        </p:nvGraphicFramePr>
        <p:xfrm>
          <a:off x="2130818" y="3658701"/>
          <a:ext cx="7500230" cy="65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23">
                  <a:extLst>
                    <a:ext uri="{9D8B030D-6E8A-4147-A177-3AD203B41FA5}">
                      <a16:colId xmlns:a16="http://schemas.microsoft.com/office/drawing/2014/main" val="4135283136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12219551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350690770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4171217189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4117880159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993048815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215293561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28978938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46854710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865258283"/>
                    </a:ext>
                  </a:extLst>
                </a:gridCol>
              </a:tblGrid>
              <a:tr h="65480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24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3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6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147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-14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16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99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-100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445246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EA7E0D0-F86A-4DE4-8E79-391B9981E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0789145" cy="4686300"/>
          </a:xfrm>
        </p:spPr>
        <p:txBody>
          <a:bodyPr/>
          <a:lstStyle/>
          <a:p>
            <a:r>
              <a:rPr lang="en-GB" dirty="0"/>
              <a:t>Each value (element) in an array can be referenced through its index, which is of type int</a:t>
            </a:r>
          </a:p>
          <a:p>
            <a:r>
              <a:rPr lang="en-GB" dirty="0"/>
              <a:t>Arrays are </a:t>
            </a:r>
            <a:r>
              <a:rPr lang="en-GB" b="1" dirty="0"/>
              <a:t>zero-based</a:t>
            </a:r>
            <a:r>
              <a:rPr lang="en-GB" dirty="0"/>
              <a:t> in Java – the first element is located at index 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99F44AB-5B44-431F-A46B-7EE6A3A5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44597"/>
              </p:ext>
            </p:extLst>
          </p:nvPr>
        </p:nvGraphicFramePr>
        <p:xfrm>
          <a:off x="2130818" y="3003892"/>
          <a:ext cx="7500230" cy="65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23">
                  <a:extLst>
                    <a:ext uri="{9D8B030D-6E8A-4147-A177-3AD203B41FA5}">
                      <a16:colId xmlns:a16="http://schemas.microsoft.com/office/drawing/2014/main" val="970406256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13858181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965739386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846503855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948074629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240144522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953106481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926099142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334665991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788009343"/>
                    </a:ext>
                  </a:extLst>
                </a:gridCol>
              </a:tblGrid>
              <a:tr h="654809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67902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3E7CE30-1BDB-4237-A5B8-758BCF2487EA}"/>
              </a:ext>
            </a:extLst>
          </p:cNvPr>
          <p:cNvSpPr txBox="1"/>
          <p:nvPr/>
        </p:nvSpPr>
        <p:spPr>
          <a:xfrm>
            <a:off x="1038131" y="3786050"/>
            <a:ext cx="1092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Values</a:t>
            </a:r>
            <a:endParaRPr lang="en-GB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3FB3CE-D8A5-4AC8-A3AF-C7863C6DFE53}"/>
              </a:ext>
            </a:extLst>
          </p:cNvPr>
          <p:cNvSpPr txBox="1"/>
          <p:nvPr/>
        </p:nvSpPr>
        <p:spPr>
          <a:xfrm>
            <a:off x="1034807" y="3139367"/>
            <a:ext cx="1092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Index</a:t>
            </a:r>
            <a:endParaRPr lang="en-GB" sz="2400" dirty="0"/>
          </a:p>
        </p:txBody>
      </p:sp>
      <p:sp>
        <p:nvSpPr>
          <p:cNvPr id="22" name="!!blue">
            <a:extLst>
              <a:ext uri="{FF2B5EF4-FFF2-40B4-BE49-F238E27FC236}">
                <a16:creationId xmlns:a16="http://schemas.microsoft.com/office/drawing/2014/main" id="{97797482-D5A3-4C5A-B8E4-16884F405710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3" name="!!green">
            <a:extLst>
              <a:ext uri="{FF2B5EF4-FFF2-40B4-BE49-F238E27FC236}">
                <a16:creationId xmlns:a16="http://schemas.microsoft.com/office/drawing/2014/main" id="{5DAD0E99-E1A4-4187-8581-C134E2263659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24" name="!!yellow">
            <a:extLst>
              <a:ext uri="{FF2B5EF4-FFF2-40B4-BE49-F238E27FC236}">
                <a16:creationId xmlns:a16="http://schemas.microsoft.com/office/drawing/2014/main" id="{5AF246CF-C480-4A4A-9DA9-72A752A1EA32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07629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blueicon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Arrays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E3EB02-AD66-4F82-B91A-1095DC09DEDB}"/>
              </a:ext>
            </a:extLst>
          </p:cNvPr>
          <p:cNvGrpSpPr/>
          <p:nvPr/>
        </p:nvGrpSpPr>
        <p:grpSpPr>
          <a:xfrm>
            <a:off x="258720" y="492459"/>
            <a:ext cx="710305" cy="265165"/>
            <a:chOff x="2401473" y="1361023"/>
            <a:chExt cx="1082307" cy="404037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374B9728-81FB-4767-B021-121ABD6BEFA7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51E2C8E-3FC9-4B61-8D44-48E93735C74D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6F9029D-230A-43F5-8989-CEF2CE7CE4C3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9AD0B1A-E35F-44FC-83E6-525B02209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72960"/>
              </p:ext>
            </p:extLst>
          </p:nvPr>
        </p:nvGraphicFramePr>
        <p:xfrm>
          <a:off x="2130818" y="4313510"/>
          <a:ext cx="7500230" cy="65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23">
                  <a:extLst>
                    <a:ext uri="{9D8B030D-6E8A-4147-A177-3AD203B41FA5}">
                      <a16:colId xmlns:a16="http://schemas.microsoft.com/office/drawing/2014/main" val="372921717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87742797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92462445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464824259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847280108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814245830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52246675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193513156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278147142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852579069"/>
                    </a:ext>
                  </a:extLst>
                </a:gridCol>
              </a:tblGrid>
              <a:tr h="6548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1004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1008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1016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1020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1024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1028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1032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1036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1040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18693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C61A75-7039-4D8E-8644-076BC9725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1115070" cy="1670390"/>
          </a:xfrm>
        </p:spPr>
        <p:txBody>
          <a:bodyPr/>
          <a:lstStyle/>
          <a:p>
            <a:r>
              <a:rPr lang="en-GB" dirty="0"/>
              <a:t>All of the elements in an array are stored in one contiguous block in memory</a:t>
            </a:r>
          </a:p>
          <a:p>
            <a:r>
              <a:rPr lang="en-GB" dirty="0"/>
              <a:t>Since </a:t>
            </a:r>
            <a:r>
              <a:rPr lang="en-GB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dirty="0" err="1"/>
              <a:t>s</a:t>
            </a:r>
            <a:r>
              <a:rPr lang="en-GB" dirty="0"/>
              <a:t> are 4 bytes: 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1DD8F97-3BAF-4581-BF2F-B1BFB9631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11055"/>
              </p:ext>
            </p:extLst>
          </p:nvPr>
        </p:nvGraphicFramePr>
        <p:xfrm>
          <a:off x="2130818" y="3658701"/>
          <a:ext cx="7500230" cy="65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23">
                  <a:extLst>
                    <a:ext uri="{9D8B030D-6E8A-4147-A177-3AD203B41FA5}">
                      <a16:colId xmlns:a16="http://schemas.microsoft.com/office/drawing/2014/main" val="4135283136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12219551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350690770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4171217189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4117880159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993048815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215293561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28978938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46854710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865258283"/>
                    </a:ext>
                  </a:extLst>
                </a:gridCol>
              </a:tblGrid>
              <a:tr h="65480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24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3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6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147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-14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16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99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-100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44524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E0B14A0-CC53-4F91-AF1F-5AA9D5FC9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636804"/>
              </p:ext>
            </p:extLst>
          </p:nvPr>
        </p:nvGraphicFramePr>
        <p:xfrm>
          <a:off x="2130818" y="3003892"/>
          <a:ext cx="7500230" cy="65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23">
                  <a:extLst>
                    <a:ext uri="{9D8B030D-6E8A-4147-A177-3AD203B41FA5}">
                      <a16:colId xmlns:a16="http://schemas.microsoft.com/office/drawing/2014/main" val="970406256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13858181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965739386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846503855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948074629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240144522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953106481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926099142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334665991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788009343"/>
                    </a:ext>
                  </a:extLst>
                </a:gridCol>
              </a:tblGrid>
              <a:tr h="654809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67902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907A615-4AB2-46A1-B461-4750C4659C50}"/>
              </a:ext>
            </a:extLst>
          </p:cNvPr>
          <p:cNvSpPr txBox="1"/>
          <p:nvPr/>
        </p:nvSpPr>
        <p:spPr>
          <a:xfrm>
            <a:off x="1038131" y="3786050"/>
            <a:ext cx="1092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Values</a:t>
            </a:r>
            <a:endParaRPr lang="en-GB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AF2B52-054A-4577-BF3E-0EBBF75A4DF3}"/>
              </a:ext>
            </a:extLst>
          </p:cNvPr>
          <p:cNvSpPr txBox="1"/>
          <p:nvPr/>
        </p:nvSpPr>
        <p:spPr>
          <a:xfrm>
            <a:off x="1034807" y="3139367"/>
            <a:ext cx="1092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Index</a:t>
            </a:r>
            <a:endParaRPr lang="en-GB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883BEC-4041-4196-9E05-6EB11AF285DA}"/>
              </a:ext>
            </a:extLst>
          </p:cNvPr>
          <p:cNvSpPr txBox="1"/>
          <p:nvPr/>
        </p:nvSpPr>
        <p:spPr>
          <a:xfrm>
            <a:off x="1034807" y="4313509"/>
            <a:ext cx="109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Memory location</a:t>
            </a:r>
            <a:endParaRPr lang="en-GB" sz="2400" dirty="0"/>
          </a:p>
        </p:txBody>
      </p:sp>
      <p:sp>
        <p:nvSpPr>
          <p:cNvPr id="22" name="!!blue">
            <a:extLst>
              <a:ext uri="{FF2B5EF4-FFF2-40B4-BE49-F238E27FC236}">
                <a16:creationId xmlns:a16="http://schemas.microsoft.com/office/drawing/2014/main" id="{3DA4DA18-A6E2-4020-9152-83F0BA3153A5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3" name="!!green">
            <a:extLst>
              <a:ext uri="{FF2B5EF4-FFF2-40B4-BE49-F238E27FC236}">
                <a16:creationId xmlns:a16="http://schemas.microsoft.com/office/drawing/2014/main" id="{B389DD96-19A8-4C0D-8BB5-DFAC6955207E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27" name="!!yellow">
            <a:extLst>
              <a:ext uri="{FF2B5EF4-FFF2-40B4-BE49-F238E27FC236}">
                <a16:creationId xmlns:a16="http://schemas.microsoft.com/office/drawing/2014/main" id="{B005E91D-6E9D-4D37-8635-3B5E6FD3D2D7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73561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blueicon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Arrays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E3EB02-AD66-4F82-B91A-1095DC09DEDB}"/>
              </a:ext>
            </a:extLst>
          </p:cNvPr>
          <p:cNvGrpSpPr/>
          <p:nvPr/>
        </p:nvGrpSpPr>
        <p:grpSpPr>
          <a:xfrm>
            <a:off x="258720" y="492459"/>
            <a:ext cx="710305" cy="265165"/>
            <a:chOff x="2401473" y="1361023"/>
            <a:chExt cx="1082307" cy="404037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374B9728-81FB-4767-B021-121ABD6BEFA7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51E2C8E-3FC9-4B61-8D44-48E93735C74D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6F9029D-230A-43F5-8989-CEF2CE7CE4C3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FE43CE-83AC-4772-B3C3-E03398AF8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1486262" cy="4686300"/>
          </a:xfrm>
        </p:spPr>
        <p:txBody>
          <a:bodyPr/>
          <a:lstStyle/>
          <a:p>
            <a:r>
              <a:rPr lang="en-GB" dirty="0"/>
              <a:t>Creating an array is a two step process</a:t>
            </a:r>
          </a:p>
          <a:p>
            <a:pPr lvl="1"/>
            <a:r>
              <a:rPr lang="en-GB" dirty="0"/>
              <a:t>Declare what data type the array will “hold”, followed by square brackets [ ] and give the array a name</a:t>
            </a:r>
          </a:p>
          <a:p>
            <a:pPr marL="274638" lvl="1" indent="0">
              <a:buNone/>
            </a:pPr>
            <a:endParaRPr lang="en-GB" dirty="0"/>
          </a:p>
          <a:p>
            <a:pPr marL="274638" lvl="1" indent="0">
              <a:buNone/>
            </a:pPr>
            <a:endParaRPr lang="en-GB" dirty="0"/>
          </a:p>
          <a:p>
            <a:pPr lvl="1"/>
            <a:r>
              <a:rPr lang="en-GB" dirty="0"/>
              <a:t>Then we construct it using the array constructor, telling it how many elements we want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Or we can combine the declaration and initialisation in one line</a:t>
            </a:r>
          </a:p>
          <a:p>
            <a:pPr lvl="1"/>
            <a:endParaRPr lang="en-GB" dirty="0"/>
          </a:p>
          <a:p>
            <a:pPr marL="274638" lvl="1" indent="0">
              <a:buNone/>
            </a:pPr>
            <a:endParaRPr lang="en-GB" dirty="0"/>
          </a:p>
          <a:p>
            <a:pPr marL="274638" lvl="1" indent="0">
              <a:buNone/>
            </a:pP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F9DCE-224F-480F-B679-46E351E47EFE}"/>
              </a:ext>
            </a:extLst>
          </p:cNvPr>
          <p:cNvSpPr/>
          <p:nvPr/>
        </p:nvSpPr>
        <p:spPr>
          <a:xfrm>
            <a:off x="4085905" y="2536224"/>
            <a:ext cx="346770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3F7F5F"/>
                </a:solidFill>
                <a:latin typeface="Consolas" panose="020B0609020204030204" pitchFamily="49" charset="0"/>
              </a:rPr>
              <a:t>// an array of integers</a:t>
            </a:r>
          </a:p>
          <a:p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770CC-CF27-4318-A684-740ECDFFB2AC}"/>
              </a:ext>
            </a:extLst>
          </p:cNvPr>
          <p:cNvSpPr/>
          <p:nvPr/>
        </p:nvSpPr>
        <p:spPr>
          <a:xfrm>
            <a:off x="3195403" y="4059931"/>
            <a:ext cx="524871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3F7F5F"/>
                </a:solidFill>
                <a:latin typeface="Consolas" panose="020B0609020204030204" pitchFamily="49" charset="0"/>
              </a:rPr>
              <a:t>// construct an array of 10 integers</a:t>
            </a:r>
          </a:p>
          <a:p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35A6DB-2C69-4813-BE60-9E80387914BB}"/>
              </a:ext>
            </a:extLst>
          </p:cNvPr>
          <p:cNvSpPr/>
          <p:nvPr/>
        </p:nvSpPr>
        <p:spPr>
          <a:xfrm>
            <a:off x="3722532" y="5383583"/>
            <a:ext cx="436678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</p:txBody>
      </p:sp>
      <p:sp>
        <p:nvSpPr>
          <p:cNvPr id="21" name="!!blue">
            <a:extLst>
              <a:ext uri="{FF2B5EF4-FFF2-40B4-BE49-F238E27FC236}">
                <a16:creationId xmlns:a16="http://schemas.microsoft.com/office/drawing/2014/main" id="{39589585-C5B4-420A-BA2E-BC668C813C8E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2" name="!!green">
            <a:extLst>
              <a:ext uri="{FF2B5EF4-FFF2-40B4-BE49-F238E27FC236}">
                <a16:creationId xmlns:a16="http://schemas.microsoft.com/office/drawing/2014/main" id="{BDCB6427-4C48-40BD-8202-C9A83775F965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23" name="!!yellow">
            <a:extLst>
              <a:ext uri="{FF2B5EF4-FFF2-40B4-BE49-F238E27FC236}">
                <a16:creationId xmlns:a16="http://schemas.microsoft.com/office/drawing/2014/main" id="{3FCA3248-91D8-4A01-93DD-3B37AE8508D2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26360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blueicon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Arrays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E3EB02-AD66-4F82-B91A-1095DC09DEDB}"/>
              </a:ext>
            </a:extLst>
          </p:cNvPr>
          <p:cNvGrpSpPr/>
          <p:nvPr/>
        </p:nvGrpSpPr>
        <p:grpSpPr>
          <a:xfrm>
            <a:off x="258720" y="492459"/>
            <a:ext cx="710305" cy="265165"/>
            <a:chOff x="2401473" y="1361023"/>
            <a:chExt cx="1082307" cy="404037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374B9728-81FB-4767-B021-121ABD6BEFA7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51E2C8E-3FC9-4B61-8D44-48E93735C74D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6F9029D-230A-43F5-8989-CEF2CE7CE4C3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96BAF8-93A3-41C8-ADFC-319415367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0444173" cy="4686300"/>
          </a:xfrm>
        </p:spPr>
        <p:txBody>
          <a:bodyPr/>
          <a:lstStyle/>
          <a:p>
            <a:r>
              <a:rPr lang="en-GB" dirty="0"/>
              <a:t>There is also another way to create arrays in Java</a:t>
            </a:r>
          </a:p>
          <a:p>
            <a:r>
              <a:rPr lang="en-GB" dirty="0"/>
              <a:t>If you know (beforehand) the data that the array needs to ‘hold’, you can pass the data in after the array declaration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is called an </a:t>
            </a:r>
            <a:r>
              <a:rPr lang="en-GB" b="1" dirty="0"/>
              <a:t>array initialiser</a:t>
            </a:r>
            <a:r>
              <a:rPr lang="en-GB" dirty="0"/>
              <a:t> – you are initialising the contents of the array as it is being declared</a:t>
            </a:r>
          </a:p>
          <a:p>
            <a:pPr lvl="1"/>
            <a:r>
              <a:rPr lang="en-GB" dirty="0"/>
              <a:t>Note that we didn’t have to include the </a:t>
            </a:r>
            <a:r>
              <a:rPr lang="en-GB" b="1" dirty="0"/>
              <a:t>new</a:t>
            </a:r>
            <a:r>
              <a:rPr lang="en-GB" dirty="0"/>
              <a:t> keyword or specify the size – the size is inferred from the number of elements</a:t>
            </a:r>
          </a:p>
          <a:p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E130CA-A799-4F3D-8A3E-DD44BC3AAEDF}"/>
              </a:ext>
            </a:extLst>
          </p:cNvPr>
          <p:cNvSpPr/>
          <p:nvPr/>
        </p:nvSpPr>
        <p:spPr>
          <a:xfrm>
            <a:off x="1576387" y="2820770"/>
            <a:ext cx="90392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cities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"London"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"Manchester"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"Liverpool"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"Sheffield"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56297C-4F52-457D-9287-6D9B04502316}"/>
              </a:ext>
            </a:extLst>
          </p:cNvPr>
          <p:cNvSpPr/>
          <p:nvPr/>
        </p:nvSpPr>
        <p:spPr>
          <a:xfrm>
            <a:off x="1576387" y="3371078"/>
            <a:ext cx="904735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temperatures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{21.3f, 13.9f, 31.4f, 11.7f, 19.1f};</a:t>
            </a:r>
          </a:p>
        </p:txBody>
      </p:sp>
      <p:sp>
        <p:nvSpPr>
          <p:cNvPr id="20" name="!!blue">
            <a:extLst>
              <a:ext uri="{FF2B5EF4-FFF2-40B4-BE49-F238E27FC236}">
                <a16:creationId xmlns:a16="http://schemas.microsoft.com/office/drawing/2014/main" id="{3A9A30DC-5C61-4CA2-B392-FEC092DE2E33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1" name="!!green">
            <a:extLst>
              <a:ext uri="{FF2B5EF4-FFF2-40B4-BE49-F238E27FC236}">
                <a16:creationId xmlns:a16="http://schemas.microsoft.com/office/drawing/2014/main" id="{26F2D32C-FEC9-4420-9D62-ED8786B26460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22" name="!!yellow">
            <a:extLst>
              <a:ext uri="{FF2B5EF4-FFF2-40B4-BE49-F238E27FC236}">
                <a16:creationId xmlns:a16="http://schemas.microsoft.com/office/drawing/2014/main" id="{488E8F5C-409F-4634-BD47-46D1ECB3566A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51498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blueicon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Arrays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E3EB02-AD66-4F82-B91A-1095DC09DEDB}"/>
              </a:ext>
            </a:extLst>
          </p:cNvPr>
          <p:cNvGrpSpPr/>
          <p:nvPr/>
        </p:nvGrpSpPr>
        <p:grpSpPr>
          <a:xfrm>
            <a:off x="258720" y="492459"/>
            <a:ext cx="710305" cy="265165"/>
            <a:chOff x="2401473" y="1361023"/>
            <a:chExt cx="1082307" cy="404037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374B9728-81FB-4767-B021-121ABD6BEFA7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51E2C8E-3FC9-4B61-8D44-48E93735C74D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6F9029D-230A-43F5-8989-CEF2CE7CE4C3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27FB68-03D8-44BD-AC8C-2DEFC5CE1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1273413" cy="4686300"/>
          </a:xfrm>
        </p:spPr>
        <p:txBody>
          <a:bodyPr/>
          <a:lstStyle/>
          <a:p>
            <a:r>
              <a:rPr lang="en-GB" dirty="0"/>
              <a:t>Once an array has been allocated memory, it is of fixed size</a:t>
            </a:r>
          </a:p>
          <a:p>
            <a:r>
              <a:rPr lang="en-GB" dirty="0"/>
              <a:t>Every array ‘knows’ its size through a length variable (accessed via </a:t>
            </a:r>
            <a:r>
              <a:rPr lang="en-GB" dirty="0" err="1"/>
              <a:t>arrayName.length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Creating an array using the constructor (new keyword) causes an array to be created and filled with default values</a:t>
            </a:r>
          </a:p>
          <a:p>
            <a:pPr lvl="1"/>
            <a:r>
              <a:rPr lang="en-GB" b="1" dirty="0"/>
              <a:t>0</a:t>
            </a:r>
            <a:r>
              <a:rPr lang="en-GB" dirty="0"/>
              <a:t> for numeric types, </a:t>
            </a:r>
            <a:r>
              <a:rPr lang="en-GB" b="1" dirty="0"/>
              <a:t>false</a:t>
            </a:r>
            <a:r>
              <a:rPr lang="en-GB" dirty="0"/>
              <a:t> for </a:t>
            </a:r>
            <a:r>
              <a:rPr lang="en-GB" dirty="0" err="1"/>
              <a:t>boolean</a:t>
            </a:r>
            <a:r>
              <a:rPr lang="en-GB" dirty="0"/>
              <a:t>, </a:t>
            </a:r>
            <a:r>
              <a:rPr lang="en-GB" b="1" dirty="0"/>
              <a:t>null</a:t>
            </a:r>
            <a:r>
              <a:rPr lang="en-GB" dirty="0"/>
              <a:t> for objects</a:t>
            </a:r>
          </a:p>
          <a:p>
            <a:r>
              <a:rPr lang="en-GB" dirty="0"/>
              <a:t>We can access the individual elements of an array by index using square brackets: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4DD97F-889F-40EC-9A4F-3CBFC7A64ACC}"/>
              </a:ext>
            </a:extLst>
          </p:cNvPr>
          <p:cNvSpPr/>
          <p:nvPr/>
        </p:nvSpPr>
        <p:spPr>
          <a:xfrm>
            <a:off x="2312178" y="5213364"/>
            <a:ext cx="273030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[0] = 14;</a:t>
            </a:r>
          </a:p>
          <a:p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[3] = 21;</a:t>
            </a:r>
            <a:endParaRPr lang="en-GB" sz="2000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AE5D558-4FBF-41E7-A5D2-E55E6F3CC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990874"/>
              </p:ext>
            </p:extLst>
          </p:nvPr>
        </p:nvGraphicFramePr>
        <p:xfrm>
          <a:off x="5267230" y="5182586"/>
          <a:ext cx="6228503" cy="77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8">
                  <a:extLst>
                    <a:ext uri="{9D8B030D-6E8A-4147-A177-3AD203B41FA5}">
                      <a16:colId xmlns:a16="http://schemas.microsoft.com/office/drawing/2014/main" val="2528211154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15816461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60412697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2836806186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2765816977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3448535309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2366383196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393960884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339554336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2781503739"/>
                    </a:ext>
                  </a:extLst>
                </a:gridCol>
                <a:gridCol w="968723">
                  <a:extLst>
                    <a:ext uri="{9D8B030D-6E8A-4147-A177-3AD203B41FA5}">
                      <a16:colId xmlns:a16="http://schemas.microsoft.com/office/drawing/2014/main" val="3214894341"/>
                    </a:ext>
                  </a:extLst>
                </a:gridCol>
              </a:tblGrid>
              <a:tr h="38823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685724"/>
                  </a:ext>
                </a:extLst>
              </a:tr>
              <a:tr h="388239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419344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05DF00F7-3A17-4D3D-84E0-3E30D3F7B79A}"/>
              </a:ext>
            </a:extLst>
          </p:cNvPr>
          <p:cNvSpPr/>
          <p:nvPr/>
        </p:nvSpPr>
        <p:spPr>
          <a:xfrm>
            <a:off x="6942310" y="557082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6D48CD-57EA-4227-A8A9-8E4A99F8CDE9}"/>
              </a:ext>
            </a:extLst>
          </p:cNvPr>
          <p:cNvSpPr/>
          <p:nvPr/>
        </p:nvSpPr>
        <p:spPr>
          <a:xfrm>
            <a:off x="5266666" y="5570825"/>
            <a:ext cx="508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EA9FDC-57D3-4F47-A803-B6FD0AA3C6CD}"/>
              </a:ext>
            </a:extLst>
          </p:cNvPr>
          <p:cNvSpPr/>
          <p:nvPr/>
        </p:nvSpPr>
        <p:spPr>
          <a:xfrm>
            <a:off x="5364465" y="555191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94D1B1-0B07-47DC-B933-42628327A6FE}"/>
              </a:ext>
            </a:extLst>
          </p:cNvPr>
          <p:cNvSpPr/>
          <p:nvPr/>
        </p:nvSpPr>
        <p:spPr>
          <a:xfrm>
            <a:off x="6844511" y="5570825"/>
            <a:ext cx="508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79CC44-2332-4C5D-BC08-84E38DE65B59}"/>
              </a:ext>
            </a:extLst>
          </p:cNvPr>
          <p:cNvSpPr/>
          <p:nvPr/>
        </p:nvSpPr>
        <p:spPr>
          <a:xfrm>
            <a:off x="3673256" y="2452896"/>
            <a:ext cx="436678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GB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2000" dirty="0">
                <a:solidFill>
                  <a:srgbClr val="3F7F5F"/>
                </a:solidFill>
                <a:latin typeface="Consolas" panose="020B0609020204030204" pitchFamily="49" charset="0"/>
              </a:rPr>
              <a:t>// 10</a:t>
            </a:r>
          </a:p>
        </p:txBody>
      </p:sp>
      <p:sp>
        <p:nvSpPr>
          <p:cNvPr id="32" name="!!blue">
            <a:extLst>
              <a:ext uri="{FF2B5EF4-FFF2-40B4-BE49-F238E27FC236}">
                <a16:creationId xmlns:a16="http://schemas.microsoft.com/office/drawing/2014/main" id="{F1C6F0FE-B6D5-4D54-BD3B-0290A8B1331A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33" name="!!green">
            <a:extLst>
              <a:ext uri="{FF2B5EF4-FFF2-40B4-BE49-F238E27FC236}">
                <a16:creationId xmlns:a16="http://schemas.microsoft.com/office/drawing/2014/main" id="{3CAB2234-3DAC-4613-B880-E09E1987AAAB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34" name="!!yellow">
            <a:extLst>
              <a:ext uri="{FF2B5EF4-FFF2-40B4-BE49-F238E27FC236}">
                <a16:creationId xmlns:a16="http://schemas.microsoft.com/office/drawing/2014/main" id="{DB6BECA8-91B6-4435-BC5D-14C31A821672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24022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blueicon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Arrays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E3EB02-AD66-4F82-B91A-1095DC09DEDB}"/>
              </a:ext>
            </a:extLst>
          </p:cNvPr>
          <p:cNvGrpSpPr/>
          <p:nvPr/>
        </p:nvGrpSpPr>
        <p:grpSpPr>
          <a:xfrm>
            <a:off x="258720" y="492459"/>
            <a:ext cx="710305" cy="265165"/>
            <a:chOff x="2401473" y="1361023"/>
            <a:chExt cx="1082307" cy="404037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374B9728-81FB-4767-B021-121ABD6BEFA7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51E2C8E-3FC9-4B61-8D44-48E93735C74D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6F9029D-230A-43F5-8989-CEF2CE7CE4C3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C79DC70-8F86-4FC8-922A-4535FB25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0444173" cy="4686300"/>
          </a:xfrm>
        </p:spPr>
        <p:txBody>
          <a:bodyPr/>
          <a:lstStyle/>
          <a:p>
            <a:r>
              <a:rPr lang="en-GB" dirty="0"/>
              <a:t>Arrays have a lower and upper bound (indices we are able to access)</a:t>
            </a:r>
          </a:p>
          <a:p>
            <a:r>
              <a:rPr lang="en-GB" dirty="0"/>
              <a:t>The lower bound is the first element (index 0)</a:t>
            </a:r>
          </a:p>
          <a:p>
            <a:r>
              <a:rPr lang="en-GB" dirty="0"/>
              <a:t>The upper bound is the last element (</a:t>
            </a:r>
            <a:r>
              <a:rPr lang="en-GB" i="1" dirty="0"/>
              <a:t>arrayName</a:t>
            </a:r>
            <a:r>
              <a:rPr lang="en-GB" dirty="0"/>
              <a:t>.length – 1)</a:t>
            </a:r>
          </a:p>
          <a:p>
            <a:r>
              <a:rPr lang="en-GB" dirty="0"/>
              <a:t>Attempting to access an index that does not exist causes an exception (an error in our code causing it to crash)</a:t>
            </a:r>
          </a:p>
          <a:p>
            <a:pPr lvl="1"/>
            <a:r>
              <a:rPr lang="en-GB" dirty="0"/>
              <a:t>Many types of exceptions (see more later in the term)</a:t>
            </a:r>
          </a:p>
          <a:p>
            <a:pPr lvl="1"/>
            <a:r>
              <a:rPr lang="en-GB" dirty="0"/>
              <a:t>ArrayIndexOutOfBounds – referencing an index that does not exist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A72C86-60E9-4313-8196-EE134E0B8513}"/>
              </a:ext>
            </a:extLst>
          </p:cNvPr>
          <p:cNvSpPr/>
          <p:nvPr/>
        </p:nvSpPr>
        <p:spPr>
          <a:xfrm>
            <a:off x="879219" y="5124389"/>
            <a:ext cx="273075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[10] = 45;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D28CB58-0CFC-4E32-8851-076A933C9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036060"/>
              </p:ext>
            </p:extLst>
          </p:nvPr>
        </p:nvGraphicFramePr>
        <p:xfrm>
          <a:off x="3990692" y="4603164"/>
          <a:ext cx="6228503" cy="77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8">
                  <a:extLst>
                    <a:ext uri="{9D8B030D-6E8A-4147-A177-3AD203B41FA5}">
                      <a16:colId xmlns:a16="http://schemas.microsoft.com/office/drawing/2014/main" val="2528211154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15816461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60412697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2836806186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2765816977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3448535309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2366383196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393960884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339554336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2781503739"/>
                    </a:ext>
                  </a:extLst>
                </a:gridCol>
                <a:gridCol w="968723">
                  <a:extLst>
                    <a:ext uri="{9D8B030D-6E8A-4147-A177-3AD203B41FA5}">
                      <a16:colId xmlns:a16="http://schemas.microsoft.com/office/drawing/2014/main" val="3214894341"/>
                    </a:ext>
                  </a:extLst>
                </a:gridCol>
              </a:tblGrid>
              <a:tr h="38823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685724"/>
                  </a:ext>
                </a:extLst>
              </a:tr>
              <a:tr h="388239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419344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DF50EABB-31A4-4269-AAAE-7659F5B4B7CF}"/>
              </a:ext>
            </a:extLst>
          </p:cNvPr>
          <p:cNvSpPr/>
          <p:nvPr/>
        </p:nvSpPr>
        <p:spPr>
          <a:xfrm>
            <a:off x="3990128" y="4991403"/>
            <a:ext cx="508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14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8EC06A-844E-47D1-9E9C-AC7189BD2A94}"/>
              </a:ext>
            </a:extLst>
          </p:cNvPr>
          <p:cNvSpPr/>
          <p:nvPr/>
        </p:nvSpPr>
        <p:spPr>
          <a:xfrm>
            <a:off x="5571755" y="4991403"/>
            <a:ext cx="508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20" name="!!blue">
            <a:extLst>
              <a:ext uri="{FF2B5EF4-FFF2-40B4-BE49-F238E27FC236}">
                <a16:creationId xmlns:a16="http://schemas.microsoft.com/office/drawing/2014/main" id="{29514A3F-EAF1-4B11-976B-578DC7BF5DEF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1" name="!!green">
            <a:extLst>
              <a:ext uri="{FF2B5EF4-FFF2-40B4-BE49-F238E27FC236}">
                <a16:creationId xmlns:a16="http://schemas.microsoft.com/office/drawing/2014/main" id="{8DBA2223-4D38-4BCE-B91D-5044A504D39E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22" name="!!yellow">
            <a:extLst>
              <a:ext uri="{FF2B5EF4-FFF2-40B4-BE49-F238E27FC236}">
                <a16:creationId xmlns:a16="http://schemas.microsoft.com/office/drawing/2014/main" id="{AEF5D3AB-D17F-4169-BE46-ADE358404499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C9189E5-E307-4533-BF1D-EF3EE058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470" y="5524499"/>
            <a:ext cx="7555651" cy="10525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670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D8F7F4-F2DC-43A6-BAA7-09D11D35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25" y="205423"/>
            <a:ext cx="10444172" cy="947102"/>
          </a:xfrm>
        </p:spPr>
        <p:txBody>
          <a:bodyPr/>
          <a:lstStyle/>
          <a:p>
            <a:r>
              <a:rPr lang="en-GB" dirty="0"/>
              <a:t>Example Program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44381C-8F5C-4ECD-8DA1-FF248148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1322179" cy="46863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Create an array to hold the test scores of seven students. Populate it with values and calculate and print out the average grade.</a:t>
            </a:r>
          </a:p>
        </p:txBody>
      </p:sp>
      <p:sp>
        <p:nvSpPr>
          <p:cNvPr id="4" name="!!blue">
            <a:extLst>
              <a:ext uri="{FF2B5EF4-FFF2-40B4-BE49-F238E27FC236}">
                <a16:creationId xmlns:a16="http://schemas.microsoft.com/office/drawing/2014/main" id="{1D8516F7-1F7B-4266-86D5-5A73A72F1518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!!green">
            <a:extLst>
              <a:ext uri="{FF2B5EF4-FFF2-40B4-BE49-F238E27FC236}">
                <a16:creationId xmlns:a16="http://schemas.microsoft.com/office/drawing/2014/main" id="{C65E4D5D-A689-414F-B02E-A8FC29885317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8" name="!!yellow">
            <a:extLst>
              <a:ext uri="{FF2B5EF4-FFF2-40B4-BE49-F238E27FC236}">
                <a16:creationId xmlns:a16="http://schemas.microsoft.com/office/drawing/2014/main" id="{DAE6CB36-5AD1-4B96-BDD9-9B8C12BE191B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528196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blueicon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E3EB02-AD66-4F82-B91A-1095DC09DEDB}"/>
              </a:ext>
            </a:extLst>
          </p:cNvPr>
          <p:cNvGrpSpPr/>
          <p:nvPr/>
        </p:nvGrpSpPr>
        <p:grpSpPr>
          <a:xfrm>
            <a:off x="258720" y="492459"/>
            <a:ext cx="710305" cy="265165"/>
            <a:chOff x="2401473" y="1361023"/>
            <a:chExt cx="1082307" cy="404037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374B9728-81FB-4767-B021-121ABD6BEFA7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51E2C8E-3FC9-4B61-8D44-48E93735C74D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6F9029D-230A-43F5-8989-CEF2CE7CE4C3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2E80BB8-76E4-4552-A1B9-F01571670EA6}"/>
              </a:ext>
            </a:extLst>
          </p:cNvPr>
          <p:cNvSpPr/>
          <p:nvPr/>
        </p:nvSpPr>
        <p:spPr>
          <a:xfrm>
            <a:off x="364725" y="1152525"/>
            <a:ext cx="1139664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ArrayTest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sz="2000" dirty="0">
                <a:solidFill>
                  <a:srgbClr val="3F7F5F"/>
                </a:solidFill>
                <a:latin typeface="Consolas" panose="020B0609020204030204" pitchFamily="49" charset="0"/>
              </a:rPr>
              <a:t>// declare an int array called </a:t>
            </a:r>
            <a:r>
              <a:rPr lang="en-GB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testScores</a:t>
            </a:r>
            <a:r>
              <a:rPr lang="en-GB" sz="2000" dirty="0">
                <a:solidFill>
                  <a:srgbClr val="3F7F5F"/>
                </a:solidFill>
                <a:latin typeface="Consolas" panose="020B0609020204030204" pitchFamily="49" charset="0"/>
              </a:rPr>
              <a:t>, and initialise with values</a:t>
            </a:r>
          </a:p>
          <a:p>
            <a:pPr lvl="2"/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testScores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{72, 65, 68, 40, 52, 80, 45};</a:t>
            </a:r>
          </a:p>
          <a:p>
            <a:pPr lvl="2"/>
            <a:endParaRPr lang="en-GB" sz="2000" dirty="0">
              <a:latin typeface="Consolas" panose="020B0609020204030204" pitchFamily="49" charset="0"/>
            </a:endParaRPr>
          </a:p>
          <a:p>
            <a:pPr lvl="2"/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initialise total to zero</a:t>
            </a:r>
          </a:p>
          <a:p>
            <a:pPr lvl="2"/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testScores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GB" sz="2000" dirty="0">
                <a:solidFill>
                  <a:srgbClr val="3F7F5F"/>
                </a:solidFill>
                <a:latin typeface="Consolas" panose="020B0609020204030204" pitchFamily="49" charset="0"/>
              </a:rPr>
              <a:t>// add the current score to the total</a:t>
            </a:r>
          </a:p>
          <a:p>
            <a:pPr lvl="3"/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testScores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GB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GB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equiv</a:t>
            </a:r>
            <a:r>
              <a:rPr lang="en-GB" sz="2000" dirty="0">
                <a:solidFill>
                  <a:srgbClr val="3F7F5F"/>
                </a:solidFill>
                <a:latin typeface="Consolas" panose="020B0609020204030204" pitchFamily="49" charset="0"/>
              </a:rPr>
              <a:t> to total = total + </a:t>
            </a:r>
            <a:r>
              <a:rPr lang="en-GB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testScores</a:t>
            </a:r>
            <a:r>
              <a:rPr lang="en-GB" sz="2000" dirty="0">
                <a:solidFill>
                  <a:srgbClr val="3F7F5F"/>
                </a:solidFill>
                <a:latin typeface="Consolas" panose="020B0609020204030204" pitchFamily="49" charset="0"/>
              </a:rPr>
              <a:t>[i];</a:t>
            </a:r>
          </a:p>
          <a:p>
            <a:pPr lvl="2"/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average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testScores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2A00FF"/>
                </a:solidFill>
                <a:latin typeface="Consolas" panose="020B0609020204030204" pitchFamily="49" charset="0"/>
              </a:rPr>
              <a:t>"Average class grade: 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average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2000" dirty="0">
              <a:latin typeface="Consolas" panose="020B0609020204030204" pitchFamily="49" charset="0"/>
            </a:endParaRPr>
          </a:p>
          <a:p>
            <a:pPr lvl="1"/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B88180-719A-49C5-A74D-54B50C71FAD3}"/>
              </a:ext>
            </a:extLst>
          </p:cNvPr>
          <p:cNvSpPr/>
          <p:nvPr/>
        </p:nvSpPr>
        <p:spPr>
          <a:xfrm>
            <a:off x="2303490" y="55810"/>
            <a:ext cx="7126535" cy="117155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25B6625-1499-47D1-ADDF-059DC6B54BBE}"/>
              </a:ext>
            </a:extLst>
          </p:cNvPr>
          <p:cNvSpPr/>
          <p:nvPr/>
        </p:nvSpPr>
        <p:spPr>
          <a:xfrm rot="5400000">
            <a:off x="1102956" y="2175982"/>
            <a:ext cx="234892" cy="234892"/>
          </a:xfrm>
          <a:prstGeom prst="triangl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5799B3-0016-48BD-85B9-B0DC486594EF}"/>
              </a:ext>
            </a:extLst>
          </p:cNvPr>
          <p:cNvSpPr/>
          <p:nvPr/>
        </p:nvSpPr>
        <p:spPr>
          <a:xfrm>
            <a:off x="2303490" y="352933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>
                <a:latin typeface="Consolas" panose="020B0609020204030204" pitchFamily="49" charset="0"/>
              </a:rPr>
              <a:t>testScores</a:t>
            </a:r>
            <a:endParaRPr lang="en-GB" sz="2400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44CDBDC-DF15-473C-A16A-A2BA8F11C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678679"/>
              </p:ext>
            </p:extLst>
          </p:nvPr>
        </p:nvGraphicFramePr>
        <p:xfrm>
          <a:off x="4237306" y="232619"/>
          <a:ext cx="49827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47">
                  <a:extLst>
                    <a:ext uri="{9D8B030D-6E8A-4147-A177-3AD203B41FA5}">
                      <a16:colId xmlns:a16="http://schemas.microsoft.com/office/drawing/2014/main" val="2528211154"/>
                    </a:ext>
                  </a:extLst>
                </a:gridCol>
                <a:gridCol w="574047">
                  <a:extLst>
                    <a:ext uri="{9D8B030D-6E8A-4147-A177-3AD203B41FA5}">
                      <a16:colId xmlns:a16="http://schemas.microsoft.com/office/drawing/2014/main" val="15816461"/>
                    </a:ext>
                  </a:extLst>
                </a:gridCol>
                <a:gridCol w="574047">
                  <a:extLst>
                    <a:ext uri="{9D8B030D-6E8A-4147-A177-3AD203B41FA5}">
                      <a16:colId xmlns:a16="http://schemas.microsoft.com/office/drawing/2014/main" val="60412697"/>
                    </a:ext>
                  </a:extLst>
                </a:gridCol>
                <a:gridCol w="574047">
                  <a:extLst>
                    <a:ext uri="{9D8B030D-6E8A-4147-A177-3AD203B41FA5}">
                      <a16:colId xmlns:a16="http://schemas.microsoft.com/office/drawing/2014/main" val="2836806186"/>
                    </a:ext>
                  </a:extLst>
                </a:gridCol>
                <a:gridCol w="574047">
                  <a:extLst>
                    <a:ext uri="{9D8B030D-6E8A-4147-A177-3AD203B41FA5}">
                      <a16:colId xmlns:a16="http://schemas.microsoft.com/office/drawing/2014/main" val="2765816977"/>
                    </a:ext>
                  </a:extLst>
                </a:gridCol>
                <a:gridCol w="574047">
                  <a:extLst>
                    <a:ext uri="{9D8B030D-6E8A-4147-A177-3AD203B41FA5}">
                      <a16:colId xmlns:a16="http://schemas.microsoft.com/office/drawing/2014/main" val="3448535309"/>
                    </a:ext>
                  </a:extLst>
                </a:gridCol>
                <a:gridCol w="574047">
                  <a:extLst>
                    <a:ext uri="{9D8B030D-6E8A-4147-A177-3AD203B41FA5}">
                      <a16:colId xmlns:a16="http://schemas.microsoft.com/office/drawing/2014/main" val="2366383196"/>
                    </a:ext>
                  </a:extLst>
                </a:gridCol>
                <a:gridCol w="964453">
                  <a:extLst>
                    <a:ext uri="{9D8B030D-6E8A-4147-A177-3AD203B41FA5}">
                      <a16:colId xmlns:a16="http://schemas.microsoft.com/office/drawing/2014/main" val="3214894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68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419344"/>
                  </a:ext>
                </a:extLst>
              </a:tr>
            </a:tbl>
          </a:graphicData>
        </a:graphic>
      </p:graphicFrame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78605B4-1BCB-4C36-9CB7-DAE1157F46DB}"/>
              </a:ext>
            </a:extLst>
          </p:cNvPr>
          <p:cNvSpPr/>
          <p:nvPr/>
        </p:nvSpPr>
        <p:spPr>
          <a:xfrm>
            <a:off x="8126881" y="2250657"/>
            <a:ext cx="2057354" cy="12643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38E9F828-359B-496E-8486-ED5D31B55CF1}"/>
              </a:ext>
            </a:extLst>
          </p:cNvPr>
          <p:cNvSpPr/>
          <p:nvPr/>
        </p:nvSpPr>
        <p:spPr>
          <a:xfrm>
            <a:off x="9171354" y="2324296"/>
            <a:ext cx="738742" cy="545284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ED234C-3AAF-4301-B70D-27F60E7F97B1}"/>
              </a:ext>
            </a:extLst>
          </p:cNvPr>
          <p:cNvSpPr/>
          <p:nvPr/>
        </p:nvSpPr>
        <p:spPr>
          <a:xfrm>
            <a:off x="8126881" y="2410874"/>
            <a:ext cx="1034257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total</a:t>
            </a:r>
            <a:endParaRPr lang="en-GB" sz="2400" dirty="0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8C29A3E6-B21E-4959-991C-94C4DEBC631D}"/>
              </a:ext>
            </a:extLst>
          </p:cNvPr>
          <p:cNvSpPr/>
          <p:nvPr/>
        </p:nvSpPr>
        <p:spPr>
          <a:xfrm>
            <a:off x="9138465" y="2921121"/>
            <a:ext cx="553673" cy="545284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7E2B5A-2F20-4025-AC5D-0F0F348E1625}"/>
              </a:ext>
            </a:extLst>
          </p:cNvPr>
          <p:cNvSpPr/>
          <p:nvPr/>
        </p:nvSpPr>
        <p:spPr>
          <a:xfrm>
            <a:off x="8783881" y="3004740"/>
            <a:ext cx="354584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</a:t>
            </a:r>
            <a:endParaRPr lang="en-GB" sz="2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6DE195-B73D-4999-A52A-3C285B9682A6}"/>
              </a:ext>
            </a:extLst>
          </p:cNvPr>
          <p:cNvSpPr/>
          <p:nvPr/>
        </p:nvSpPr>
        <p:spPr>
          <a:xfrm>
            <a:off x="4237306" y="243213"/>
            <a:ext cx="569952" cy="722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C1925D-9B9C-4551-A08F-2F15949AC06F}"/>
              </a:ext>
            </a:extLst>
          </p:cNvPr>
          <p:cNvSpPr/>
          <p:nvPr/>
        </p:nvSpPr>
        <p:spPr>
          <a:xfrm>
            <a:off x="9580047" y="352933"/>
            <a:ext cx="2135137" cy="5222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length: 7</a:t>
            </a: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ED2F60F3-D411-4B2D-BFF2-18D2D554DBE9}"/>
              </a:ext>
            </a:extLst>
          </p:cNvPr>
          <p:cNvSpPr/>
          <p:nvPr/>
        </p:nvSpPr>
        <p:spPr>
          <a:xfrm>
            <a:off x="9171354" y="2324296"/>
            <a:ext cx="738742" cy="545284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72</a:t>
            </a:r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652E1CEA-F971-4047-B67D-F141FF2B5A0F}"/>
              </a:ext>
            </a:extLst>
          </p:cNvPr>
          <p:cNvSpPr/>
          <p:nvPr/>
        </p:nvSpPr>
        <p:spPr>
          <a:xfrm>
            <a:off x="9138464" y="2921121"/>
            <a:ext cx="553673" cy="545284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1</a:t>
            </a:r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BF12C35F-9183-43D4-B7B4-16EB940C69D4}"/>
              </a:ext>
            </a:extLst>
          </p:cNvPr>
          <p:cNvSpPr/>
          <p:nvPr/>
        </p:nvSpPr>
        <p:spPr>
          <a:xfrm>
            <a:off x="9135249" y="2324296"/>
            <a:ext cx="810953" cy="545284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137</a:t>
            </a:r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815B2F4B-DA07-49D2-942D-426D896CEF7C}"/>
              </a:ext>
            </a:extLst>
          </p:cNvPr>
          <p:cNvSpPr/>
          <p:nvPr/>
        </p:nvSpPr>
        <p:spPr>
          <a:xfrm>
            <a:off x="9138463" y="2921121"/>
            <a:ext cx="553673" cy="545284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2</a:t>
            </a:r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BAABC860-0DEC-48D1-932B-32896BA11180}"/>
              </a:ext>
            </a:extLst>
          </p:cNvPr>
          <p:cNvSpPr/>
          <p:nvPr/>
        </p:nvSpPr>
        <p:spPr>
          <a:xfrm>
            <a:off x="9135249" y="2324296"/>
            <a:ext cx="810953" cy="545284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205</a:t>
            </a:r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1F07AA6C-9228-4C66-8B81-D7204A01B4C3}"/>
              </a:ext>
            </a:extLst>
          </p:cNvPr>
          <p:cNvSpPr/>
          <p:nvPr/>
        </p:nvSpPr>
        <p:spPr>
          <a:xfrm>
            <a:off x="9138463" y="2922276"/>
            <a:ext cx="553673" cy="545284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3</a:t>
            </a:r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03F7C0C2-5A4F-4B16-A12D-92ADED8B1D05}"/>
              </a:ext>
            </a:extLst>
          </p:cNvPr>
          <p:cNvSpPr/>
          <p:nvPr/>
        </p:nvSpPr>
        <p:spPr>
          <a:xfrm>
            <a:off x="9135249" y="2324296"/>
            <a:ext cx="810953" cy="545284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245</a:t>
            </a:r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011AFD7C-93E1-4372-BE17-C38844F4F905}"/>
              </a:ext>
            </a:extLst>
          </p:cNvPr>
          <p:cNvSpPr/>
          <p:nvPr/>
        </p:nvSpPr>
        <p:spPr>
          <a:xfrm>
            <a:off x="9138461" y="2926588"/>
            <a:ext cx="553673" cy="545284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4</a:t>
            </a:r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0B5C7E21-3ACB-42CE-B96D-1422FC5FF288}"/>
              </a:ext>
            </a:extLst>
          </p:cNvPr>
          <p:cNvSpPr/>
          <p:nvPr/>
        </p:nvSpPr>
        <p:spPr>
          <a:xfrm>
            <a:off x="9135249" y="2324296"/>
            <a:ext cx="810953" cy="545284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297</a:t>
            </a:r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59A59554-4AB8-4B8E-A1A5-96731FCDD778}"/>
              </a:ext>
            </a:extLst>
          </p:cNvPr>
          <p:cNvSpPr/>
          <p:nvPr/>
        </p:nvSpPr>
        <p:spPr>
          <a:xfrm>
            <a:off x="9133766" y="2927743"/>
            <a:ext cx="553673" cy="545284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5</a:t>
            </a:r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BA27ABC8-957E-4E24-9B4B-A67479BE8624}"/>
              </a:ext>
            </a:extLst>
          </p:cNvPr>
          <p:cNvSpPr/>
          <p:nvPr/>
        </p:nvSpPr>
        <p:spPr>
          <a:xfrm>
            <a:off x="9135249" y="2324296"/>
            <a:ext cx="810953" cy="545284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377</a:t>
            </a:r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993F66DC-8530-4984-93D1-DBD538174019}"/>
              </a:ext>
            </a:extLst>
          </p:cNvPr>
          <p:cNvSpPr/>
          <p:nvPr/>
        </p:nvSpPr>
        <p:spPr>
          <a:xfrm>
            <a:off x="9133766" y="2926464"/>
            <a:ext cx="553673" cy="545284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6</a:t>
            </a:r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5074E43E-38BC-4ED4-B14D-0FEB3F4E09B9}"/>
              </a:ext>
            </a:extLst>
          </p:cNvPr>
          <p:cNvSpPr/>
          <p:nvPr/>
        </p:nvSpPr>
        <p:spPr>
          <a:xfrm>
            <a:off x="9135249" y="2324296"/>
            <a:ext cx="810953" cy="545284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422</a:t>
            </a:r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C6862F4C-6921-4630-8D1A-9B313BAE7C66}"/>
              </a:ext>
            </a:extLst>
          </p:cNvPr>
          <p:cNvSpPr/>
          <p:nvPr/>
        </p:nvSpPr>
        <p:spPr>
          <a:xfrm>
            <a:off x="9136116" y="2921121"/>
            <a:ext cx="553673" cy="545284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7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0CE117F-BFEC-4B13-8E14-AAB7AE016207}"/>
              </a:ext>
            </a:extLst>
          </p:cNvPr>
          <p:cNvSpPr/>
          <p:nvPr/>
        </p:nvSpPr>
        <p:spPr>
          <a:xfrm>
            <a:off x="8573631" y="3978488"/>
            <a:ext cx="3527834" cy="77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B3664D9-BD0F-4C70-A07F-BB90B44B03DC}"/>
              </a:ext>
            </a:extLst>
          </p:cNvPr>
          <p:cNvSpPr/>
          <p:nvPr/>
        </p:nvSpPr>
        <p:spPr>
          <a:xfrm>
            <a:off x="8811622" y="4151454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average</a:t>
            </a:r>
            <a:endParaRPr lang="en-GB" sz="2400" dirty="0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7FC8E04F-1CFE-41CB-9169-36D0F471FDAD}"/>
              </a:ext>
            </a:extLst>
          </p:cNvPr>
          <p:cNvSpPr/>
          <p:nvPr/>
        </p:nvSpPr>
        <p:spPr>
          <a:xfrm>
            <a:off x="10513265" y="4095314"/>
            <a:ext cx="1453948" cy="545284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60.285713</a:t>
            </a:r>
            <a:endParaRPr lang="en-GB" sz="2000" dirty="0"/>
          </a:p>
        </p:txBody>
      </p:sp>
      <p:sp>
        <p:nvSpPr>
          <p:cNvPr id="60" name="!!blue">
            <a:extLst>
              <a:ext uri="{FF2B5EF4-FFF2-40B4-BE49-F238E27FC236}">
                <a16:creationId xmlns:a16="http://schemas.microsoft.com/office/drawing/2014/main" id="{EFC61B55-6031-4111-A9A9-15A62F69A943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1" name="!!green">
            <a:extLst>
              <a:ext uri="{FF2B5EF4-FFF2-40B4-BE49-F238E27FC236}">
                <a16:creationId xmlns:a16="http://schemas.microsoft.com/office/drawing/2014/main" id="{447D3183-4FFA-4DB1-838A-7F418C6BAE7D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62" name="!!yellow">
            <a:extLst>
              <a:ext uri="{FF2B5EF4-FFF2-40B4-BE49-F238E27FC236}">
                <a16:creationId xmlns:a16="http://schemas.microsoft.com/office/drawing/2014/main" id="{9A7DAB25-C8BF-4A49-8657-549617D59862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A069526-EBC3-4234-A7C1-15BEB905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68" y="5573985"/>
            <a:ext cx="4505954" cy="895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028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0.00039 0.08634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8634 L 0.00013 0.13148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13148 L 0.05872 0.12894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72 0.12894 L 0.18503 0.12894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3 0.12894 L 0.03581 0.222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81 0.22269 L 0.44792 0.13009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9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1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2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792 0.13009 L 0.18503 0.12894 " pathEditMode="relative" rAng="0" ptsTypes="AA">
                                      <p:cBhvr>
                                        <p:cTn id="1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3 0.12894 L 0.03581 0.22268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57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04675 0.00047 " pathEditMode="relative" rAng="0" ptsTypes="AA">
                                      <p:cBhvr>
                                        <p:cTn id="1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8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9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81 0.22269 L 0.44791 0.1301 " pathEditMode="relative" rAng="0" ptsTypes="AA">
                                      <p:cBhvr>
                                        <p:cTn id="1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56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792 0.13009 L 0.18503 0.12894 " pathEditMode="relative" rAng="0" ptsTypes="AA">
                                      <p:cBhvr>
                                        <p:cTn id="1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3 0.12894 L 0.03581 0.22269 " pathEditMode="relative" rAng="0" ptsTypes="AA">
                                      <p:cBhvr>
                                        <p:cTn id="1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35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75 0.00047 L 0.09349 0.00047 " pathEditMode="relative" rAng="0" ptsTypes="AA">
                                      <p:cBhvr>
                                        <p:cTn id="20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0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2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3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81 0.22269 L 0.44792 0.1301 " pathEditMode="relative" rAng="0" ptsTypes="AA">
                                      <p:cBhvr>
                                        <p:cTn id="2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77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8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1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2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792 0.13009 L 0.18503 0.12894 " pathEditMode="relative" rAng="0" ptsTypes="AA">
                                      <p:cBhvr>
                                        <p:cTn id="2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3 0.12894 L 0.03581 0.22268 " pathEditMode="relative" rAng="0" ptsTypes="AA">
                                      <p:cBhvr>
                                        <p:cTn id="2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35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49 0.00047 L 0.14024 0.00047 " pathEditMode="relative" rAng="0" ptsTypes="AA">
                                      <p:cBhvr>
                                        <p:cTn id="2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5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6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7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8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9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2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81 0.22269 L 0.44791 0.13009 " pathEditMode="relative" rAng="0" ptsTypes="AA">
                                      <p:cBhvr>
                                        <p:cTn id="2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56" y="-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4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5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7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8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2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792 0.13009 L 0.18503 0.12894 " pathEditMode="relative" rAng="0" ptsTypes="AA">
                                      <p:cBhvr>
                                        <p:cTn id="2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2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3 0.12894 L 0.03581 0.22269 " pathEditMode="relative" rAng="0" ptsTypes="AA">
                                      <p:cBhvr>
                                        <p:cTn id="2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24 0.00047 L 0.18698 0.00047 " pathEditMode="relative" rAng="0" ptsTypes="AA">
                                      <p:cBhvr>
                                        <p:cTn id="2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1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2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3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4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5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6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42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81 0.22269 L 0.44791 0.13009 " pathEditMode="relative" rAng="0" ptsTypes="AA">
                                      <p:cBhvr>
                                        <p:cTn id="3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0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1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2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3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4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5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42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792 0.13009 L 0.18502 0.12893 " pathEditMode="relative" rAng="0" ptsTypes="AA">
                                      <p:cBhvr>
                                        <p:cTn id="3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42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3 0.12894 L 0.0358 0.22269 " pathEditMode="relative" rAng="0" ptsTypes="AA">
                                      <p:cBhvr>
                                        <p:cTn id="3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98 0.00047 L 0.2349 0.00047 " pathEditMode="relative" rAng="0" ptsTypes="AA">
                                      <p:cBhvr>
                                        <p:cTn id="3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7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8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9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0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42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81 0.22269 L 0.44792 0.13009 " pathEditMode="relative" rAng="0" ptsTypes="AA">
                                      <p:cBhvr>
                                        <p:cTn id="3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65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7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0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1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42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792 0.13009 L 0.18503 0.12893 " pathEditMode="relative" rAng="0" ptsTypes="AA">
                                      <p:cBhvr>
                                        <p:cTn id="3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42" presetClass="path" presetSubtype="0" accel="50000" decel="5000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3 0.12894 L 0.03581 0.22269 " pathEditMode="relative" rAng="0" ptsTypes="AA">
                                      <p:cBhvr>
                                        <p:cTn id="3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4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0.00047 L 0.28164 0.00047 " pathEditMode="relative" rAng="0" ptsTypes="AA">
                                      <p:cBhvr>
                                        <p:cTn id="38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3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4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5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6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7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42" presetClass="path" presetSubtype="0" accel="50000" decel="5000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81 0.22269 L 0.44792 0.13009 " pathEditMode="relative" rAng="0" ptsTypes="AA">
                                      <p:cBhvr>
                                        <p:cTn id="4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99" y="-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2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3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4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5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42" presetClass="path" presetSubtype="0" accel="50000" decel="5000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792 0.13009 L 0.18502 0.12894 " pathEditMode="relative" rAng="0" ptsTypes="AA">
                                      <p:cBhvr>
                                        <p:cTn id="4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5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50" presetClass="path" presetSubtype="0" accel="50000" decel="5000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3 0.12893 L 0.09115 0.12893 C 0.04909 0.12893 -0.00286 0.18981 -0.00286 0.24004 L -0.00286 0.35208 " pathEditMode="relative" rAng="0" ptsTypes="AAAA">
                                      <p:cBhvr>
                                        <p:cTn id="42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1" y="11157"/>
                                    </p:animMotion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42" presetClass="path" presetSubtype="0" accel="50000" decel="5000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6 0.35208 L -0.00286 0.40208 " pathEditMode="relative" rAng="0" ptsTypes="AA">
                                      <p:cBhvr>
                                        <p:cTn id="4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2" grpId="7" animBg="1"/>
      <p:bldP spid="22" grpId="8" animBg="1"/>
      <p:bldP spid="22" grpId="9" animBg="1"/>
      <p:bldP spid="22" grpId="10" animBg="1"/>
      <p:bldP spid="22" grpId="11" animBg="1"/>
      <p:bldP spid="22" grpId="12" animBg="1"/>
      <p:bldP spid="22" grpId="13" animBg="1"/>
      <p:bldP spid="22" grpId="14" animBg="1"/>
      <p:bldP spid="22" grpId="15" animBg="1"/>
      <p:bldP spid="22" grpId="16" animBg="1"/>
      <p:bldP spid="22" grpId="17" animBg="1"/>
      <p:bldP spid="22" grpId="18" animBg="1"/>
      <p:bldP spid="22" grpId="19" animBg="1"/>
      <p:bldP spid="22" grpId="20" animBg="1"/>
      <p:bldP spid="22" grpId="21" animBg="1"/>
      <p:bldP spid="22" grpId="22" animBg="1"/>
      <p:bldP spid="22" grpId="23" animBg="1"/>
      <p:bldP spid="22" grpId="24" animBg="1"/>
      <p:bldP spid="22" grpId="25" animBg="1"/>
      <p:bldP spid="22" grpId="26" animBg="1"/>
      <p:bldP spid="22" grpId="27" animBg="1"/>
      <p:bldP spid="23" grpId="0"/>
      <p:bldP spid="25" grpId="0" animBg="1"/>
      <p:bldP spid="26" grpId="0" animBg="1"/>
      <p:bldP spid="26" grpId="1" animBg="1"/>
      <p:bldP spid="27" grpId="0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0" grpId="6" animBg="1"/>
      <p:bldP spid="40" grpId="7" animBg="1"/>
      <p:bldP spid="41" grpId="0" animBg="1"/>
      <p:bldP spid="42" grpId="0" animBg="1"/>
      <p:bldP spid="42" grpId="1" animBg="1"/>
      <p:bldP spid="43" grpId="0" animBg="1"/>
      <p:bldP spid="43" grpId="1" animBg="1"/>
      <p:bldP spid="43" grpId="2" animBg="1"/>
      <p:bldP spid="43" grpId="3" animBg="1"/>
      <p:bldP spid="44" grpId="0" animBg="1"/>
      <p:bldP spid="44" grpId="1" animBg="1"/>
      <p:bldP spid="44" grpId="2" animBg="1"/>
      <p:bldP spid="44" grpId="3" animBg="1"/>
      <p:bldP spid="45" grpId="0" animBg="1"/>
      <p:bldP spid="45" grpId="1" animBg="1"/>
      <p:bldP spid="45" grpId="2" animBg="1"/>
      <p:bldP spid="45" grpId="3" animBg="1"/>
      <p:bldP spid="46" grpId="0" animBg="1"/>
      <p:bldP spid="46" grpId="1" animBg="1"/>
      <p:bldP spid="46" grpId="2" animBg="1"/>
      <p:bldP spid="46" grpId="3" animBg="1"/>
      <p:bldP spid="47" grpId="0" animBg="1"/>
      <p:bldP spid="47" grpId="1" animBg="1"/>
      <p:bldP spid="47" grpId="2" animBg="1"/>
      <p:bldP spid="47" grpId="3" animBg="1"/>
      <p:bldP spid="48" grpId="0" animBg="1"/>
      <p:bldP spid="48" grpId="1" animBg="1"/>
      <p:bldP spid="48" grpId="2" animBg="1"/>
      <p:bldP spid="48" grpId="3" animBg="1"/>
      <p:bldP spid="49" grpId="0" animBg="1"/>
      <p:bldP spid="49" grpId="1" animBg="1"/>
      <p:bldP spid="49" grpId="2" animBg="1"/>
      <p:bldP spid="49" grpId="3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1" grpId="2" animBg="1"/>
      <p:bldP spid="51" grpId="3" animBg="1"/>
      <p:bldP spid="52" grpId="0" animBg="1"/>
      <p:bldP spid="52" grpId="1" animBg="1"/>
      <p:bldP spid="52" grpId="2" animBg="1"/>
      <p:bldP spid="52" grpId="3" animBg="1"/>
      <p:bldP spid="53" grpId="0" animBg="1"/>
      <p:bldP spid="53" grpId="1" animBg="1"/>
      <p:bldP spid="53" grpId="2" animBg="1"/>
      <p:bldP spid="53" grpId="3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5" grpId="3" animBg="1"/>
      <p:bldP spid="56" grpId="0" animBg="1"/>
      <p:bldP spid="57" grpId="0"/>
      <p:bldP spid="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blueicon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E3EB02-AD66-4F82-B91A-1095DC09DEDB}"/>
              </a:ext>
            </a:extLst>
          </p:cNvPr>
          <p:cNvGrpSpPr/>
          <p:nvPr/>
        </p:nvGrpSpPr>
        <p:grpSpPr>
          <a:xfrm>
            <a:off x="258720" y="492459"/>
            <a:ext cx="710305" cy="265165"/>
            <a:chOff x="2401473" y="1361023"/>
            <a:chExt cx="1082307" cy="404037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374B9728-81FB-4767-B021-121ABD6BEFA7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51E2C8E-3FC9-4B61-8D44-48E93735C74D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6F9029D-230A-43F5-8989-CEF2CE7CE4C3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5E35C3D-1FE0-4991-97A8-0C6B3FFCE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1450048" cy="550311"/>
          </a:xfrm>
        </p:spPr>
        <p:txBody>
          <a:bodyPr>
            <a:normAutofit fontScale="92500"/>
          </a:bodyPr>
          <a:lstStyle/>
          <a:p>
            <a:r>
              <a:rPr lang="en-GB" dirty="0"/>
              <a:t>Can also go backwards (start from the end of the array, and loop to the front)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05CB5A0-8E8B-4EF3-AEAA-9E2F808EF743}"/>
              </a:ext>
            </a:extLst>
          </p:cNvPr>
          <p:cNvSpPr/>
          <p:nvPr/>
        </p:nvSpPr>
        <p:spPr>
          <a:xfrm>
            <a:off x="2754157" y="138717"/>
            <a:ext cx="4748220" cy="10590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70F2FB-DBF3-4009-9A27-9DB1480B2C07}"/>
              </a:ext>
            </a:extLst>
          </p:cNvPr>
          <p:cNvSpPr/>
          <p:nvPr/>
        </p:nvSpPr>
        <p:spPr>
          <a:xfrm>
            <a:off x="2908064" y="459438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temps</a:t>
            </a:r>
            <a:endParaRPr lang="en-GB" sz="2400" dirty="0"/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B903CE4-CBC7-4CA7-9051-41797920D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5613"/>
              </p:ext>
            </p:extLst>
          </p:nvPr>
        </p:nvGraphicFramePr>
        <p:xfrm>
          <a:off x="4052209" y="319430"/>
          <a:ext cx="31239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498">
                  <a:extLst>
                    <a:ext uri="{9D8B030D-6E8A-4147-A177-3AD203B41FA5}">
                      <a16:colId xmlns:a16="http://schemas.microsoft.com/office/drawing/2014/main" val="2528211154"/>
                    </a:ext>
                  </a:extLst>
                </a:gridCol>
                <a:gridCol w="667498">
                  <a:extLst>
                    <a:ext uri="{9D8B030D-6E8A-4147-A177-3AD203B41FA5}">
                      <a16:colId xmlns:a16="http://schemas.microsoft.com/office/drawing/2014/main" val="15816461"/>
                    </a:ext>
                  </a:extLst>
                </a:gridCol>
                <a:gridCol w="667498">
                  <a:extLst>
                    <a:ext uri="{9D8B030D-6E8A-4147-A177-3AD203B41FA5}">
                      <a16:colId xmlns:a16="http://schemas.microsoft.com/office/drawing/2014/main" val="60412697"/>
                    </a:ext>
                  </a:extLst>
                </a:gridCol>
                <a:gridCol w="1121460">
                  <a:extLst>
                    <a:ext uri="{9D8B030D-6E8A-4147-A177-3AD203B41FA5}">
                      <a16:colId xmlns:a16="http://schemas.microsoft.com/office/drawing/2014/main" val="3214894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68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27.4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29.1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419344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41C5A425-426D-4DF1-AD5C-F725055329B8}"/>
              </a:ext>
            </a:extLst>
          </p:cNvPr>
          <p:cNvSpPr/>
          <p:nvPr/>
        </p:nvSpPr>
        <p:spPr>
          <a:xfrm>
            <a:off x="5383068" y="328921"/>
            <a:ext cx="665930" cy="722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63D53B2-ABFD-493E-B253-DD1D26A58AC5}"/>
              </a:ext>
            </a:extLst>
          </p:cNvPr>
          <p:cNvSpPr/>
          <p:nvPr/>
        </p:nvSpPr>
        <p:spPr>
          <a:xfrm>
            <a:off x="660012" y="1988010"/>
            <a:ext cx="8422741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ArrayTest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declare an array of floats and initialise with values</a:t>
            </a: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temps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2"/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temps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[0] = 27.4f;</a:t>
            </a:r>
          </a:p>
          <a:p>
            <a:pPr lvl="2"/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temps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[1] = 31.7f;</a:t>
            </a:r>
          </a:p>
          <a:p>
            <a:pPr lvl="2"/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temps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[2] = 29.1f;</a:t>
            </a:r>
          </a:p>
          <a:p>
            <a:pPr lvl="2"/>
            <a:endParaRPr lang="en-GB" dirty="0">
              <a:latin typeface="Consolas" panose="020B0609020204030204" pitchFamily="49" charset="0"/>
            </a:endParaRPr>
          </a:p>
          <a:p>
            <a:pPr lvl="2"/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loop through the array, starting from the back</a:t>
            </a: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temps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-1;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&gt;= 0;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temps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58E5392-E31E-4ABB-A450-04F212692299}"/>
              </a:ext>
            </a:extLst>
          </p:cNvPr>
          <p:cNvSpPr/>
          <p:nvPr/>
        </p:nvSpPr>
        <p:spPr>
          <a:xfrm>
            <a:off x="7722758" y="407086"/>
            <a:ext cx="1816648" cy="5222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length: 3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447C31C4-7A57-4CCB-B679-46CC1BB90956}"/>
              </a:ext>
            </a:extLst>
          </p:cNvPr>
          <p:cNvSpPr/>
          <p:nvPr/>
        </p:nvSpPr>
        <p:spPr>
          <a:xfrm rot="5400000">
            <a:off x="1374561" y="4538936"/>
            <a:ext cx="234892" cy="234892"/>
          </a:xfrm>
          <a:prstGeom prst="triangl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189C33B-5EEA-4BF9-BAA0-57EB07D5E683}"/>
              </a:ext>
            </a:extLst>
          </p:cNvPr>
          <p:cNvSpPr/>
          <p:nvPr/>
        </p:nvSpPr>
        <p:spPr>
          <a:xfrm>
            <a:off x="6010622" y="3314864"/>
            <a:ext cx="1255391" cy="6812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FDFD358-5904-4B93-A6C2-B16B7B72A412}"/>
              </a:ext>
            </a:extLst>
          </p:cNvPr>
          <p:cNvSpPr/>
          <p:nvPr/>
        </p:nvSpPr>
        <p:spPr>
          <a:xfrm>
            <a:off x="6126901" y="346646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</a:t>
            </a:r>
            <a:endParaRPr lang="en-GB" sz="2400" dirty="0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5E465034-D179-4918-9CD2-BC65E63B19AA}"/>
              </a:ext>
            </a:extLst>
          </p:cNvPr>
          <p:cNvSpPr/>
          <p:nvPr/>
        </p:nvSpPr>
        <p:spPr>
          <a:xfrm>
            <a:off x="6505434" y="3364630"/>
            <a:ext cx="553673" cy="545284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2</a:t>
            </a:r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3977DAF9-B6DB-4C1F-B885-B46E972FB760}"/>
              </a:ext>
            </a:extLst>
          </p:cNvPr>
          <p:cNvSpPr/>
          <p:nvPr/>
        </p:nvSpPr>
        <p:spPr>
          <a:xfrm>
            <a:off x="6505434" y="3364630"/>
            <a:ext cx="553673" cy="545284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1</a:t>
            </a:r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197A0826-BECC-40C2-955B-4B8E0079D679}"/>
              </a:ext>
            </a:extLst>
          </p:cNvPr>
          <p:cNvSpPr/>
          <p:nvPr/>
        </p:nvSpPr>
        <p:spPr>
          <a:xfrm>
            <a:off x="6505434" y="3363300"/>
            <a:ext cx="553673" cy="545284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0</a:t>
            </a:r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3C6D82F0-6A38-431E-A399-25DEBEC4C720}"/>
              </a:ext>
            </a:extLst>
          </p:cNvPr>
          <p:cNvSpPr/>
          <p:nvPr/>
        </p:nvSpPr>
        <p:spPr>
          <a:xfrm>
            <a:off x="6505434" y="3361970"/>
            <a:ext cx="553673" cy="545284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-1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0BB81-87B5-4E74-BBA4-57DAB1CD1753}"/>
              </a:ext>
            </a:extLst>
          </p:cNvPr>
          <p:cNvSpPr txBox="1"/>
          <p:nvPr/>
        </p:nvSpPr>
        <p:spPr>
          <a:xfrm>
            <a:off x="9437337" y="3464342"/>
            <a:ext cx="2377435" cy="2493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7B24A47-FE5D-40D6-8CE2-5201E7E00D2E}"/>
              </a:ext>
            </a:extLst>
          </p:cNvPr>
          <p:cNvSpPr txBox="1"/>
          <p:nvPr/>
        </p:nvSpPr>
        <p:spPr>
          <a:xfrm>
            <a:off x="9359589" y="309501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Output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6E39AE-BE05-4494-B04D-3C391607FE4E}"/>
              </a:ext>
            </a:extLst>
          </p:cNvPr>
          <p:cNvSpPr txBox="1"/>
          <p:nvPr/>
        </p:nvSpPr>
        <p:spPr>
          <a:xfrm>
            <a:off x="9451530" y="3512633"/>
            <a:ext cx="95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29.1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86286E-2AF3-4324-B97F-2E156F7971BF}"/>
              </a:ext>
            </a:extLst>
          </p:cNvPr>
          <p:cNvSpPr txBox="1"/>
          <p:nvPr/>
        </p:nvSpPr>
        <p:spPr>
          <a:xfrm>
            <a:off x="9451530" y="3934252"/>
            <a:ext cx="95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31.7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47DE3C-A9D4-4BC4-BFDE-4FFCA6F54062}"/>
              </a:ext>
            </a:extLst>
          </p:cNvPr>
          <p:cNvSpPr txBox="1"/>
          <p:nvPr/>
        </p:nvSpPr>
        <p:spPr>
          <a:xfrm>
            <a:off x="9437337" y="4338054"/>
            <a:ext cx="95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27.4</a:t>
            </a:r>
          </a:p>
        </p:txBody>
      </p:sp>
      <p:sp>
        <p:nvSpPr>
          <p:cNvPr id="32" name="!!blue">
            <a:extLst>
              <a:ext uri="{FF2B5EF4-FFF2-40B4-BE49-F238E27FC236}">
                <a16:creationId xmlns:a16="http://schemas.microsoft.com/office/drawing/2014/main" id="{62D004D6-6FC7-42AC-8961-EF6B722836F5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33" name="!!green">
            <a:extLst>
              <a:ext uri="{FF2B5EF4-FFF2-40B4-BE49-F238E27FC236}">
                <a16:creationId xmlns:a16="http://schemas.microsoft.com/office/drawing/2014/main" id="{08417D09-DBAC-466D-96C5-CAA80E54ECB9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34" name="!!yellow">
            <a:extLst>
              <a:ext uri="{FF2B5EF4-FFF2-40B4-BE49-F238E27FC236}">
                <a16:creationId xmlns:a16="http://schemas.microsoft.com/office/drawing/2014/main" id="{2B758AAB-3684-4628-ABEA-265B3B56D3AE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40838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0.05664 -0.00047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64 -0.00047 L 0.30299 -0.00047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99 -0.00047 L 0.03138 0.04328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81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38 0.04328 L 0.38476 -0.00047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69" y="-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476 -0.00047 L 0.30299 -0.00047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99 -0.00047 L 0.03138 0.04328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16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05456 -0.00023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38 0.04328 L 0.38476 -0.00047 " pathEditMode="relative" rAng="0" ptsTypes="AA">
                                      <p:cBhvr>
                                        <p:cTn id="1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35" y="-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476 -0.00047 L 0.30299 -0.00046 " pathEditMode="relative" rAng="0" ptsTypes="AA">
                                      <p:cBhvr>
                                        <p:cTn id="15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99 -0.00047 L 0.03138 0.04329 " pathEditMode="relative" rAng="0" ptsTypes="AA">
                                      <p:cBhvr>
                                        <p:cTn id="15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16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56 -0.00023 L -0.10977 -0.00023 " pathEditMode="relative" rAng="0" ptsTypes="AA">
                                      <p:cBhvr>
                                        <p:cTn id="16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38 0.04328 L 0.38476 -0.00047 " pathEditMode="relative" rAng="0" ptsTypes="AA">
                                      <p:cBhvr>
                                        <p:cTn id="17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35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476 -0.00047 L 0.30299 -0.00046 " pathEditMode="relative" rAng="0" ptsTypes="AA">
                                      <p:cBhvr>
                                        <p:cTn id="18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99 -0.00047 L 0.15117 -0.00047 C 0.08242 -0.00047 -0.00066 0.02662 -0.00066 0.04861 L -0.00066 0.09814 " pathEditMode="relative" rAng="0" ptsTypes="AAAA">
                                      <p:cBhvr>
                                        <p:cTn id="18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2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64" grpId="0" animBg="1"/>
      <p:bldP spid="64" grpId="1" animBg="1"/>
      <p:bldP spid="64" grpId="2" animBg="1"/>
      <p:bldP spid="66" grpId="0" animBg="1"/>
      <p:bldP spid="67" grpId="0" animBg="1"/>
      <p:bldP spid="67" grpId="1" animBg="1"/>
      <p:bldP spid="67" grpId="2" animBg="1"/>
      <p:bldP spid="67" grpId="3" animBg="1"/>
      <p:bldP spid="67" grpId="4" animBg="1"/>
      <p:bldP spid="67" grpId="5" animBg="1"/>
      <p:bldP spid="67" grpId="6" animBg="1"/>
      <p:bldP spid="67" grpId="7" animBg="1"/>
      <p:bldP spid="67" grpId="8" animBg="1"/>
      <p:bldP spid="67" grpId="9" animBg="1"/>
      <p:bldP spid="67" grpId="10" animBg="1"/>
      <p:bldP spid="67" grpId="11" animBg="1"/>
      <p:bldP spid="67" grpId="12" animBg="1"/>
      <p:bldP spid="68" grpId="0" animBg="1"/>
      <p:bldP spid="69" grpId="0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4" grpId="0" animBg="1"/>
      <p:bldP spid="75" grpId="0"/>
      <p:bldP spid="76" grpId="0"/>
      <p:bldP spid="77" grpId="0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6D5B-59F5-4BA6-9FA0-5CED0294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1" y="195873"/>
            <a:ext cx="11609717" cy="890107"/>
          </a:xfrm>
        </p:spPr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22" name="!!yellow">
            <a:extLst>
              <a:ext uri="{FF2B5EF4-FFF2-40B4-BE49-F238E27FC236}">
                <a16:creationId xmlns:a16="http://schemas.microsoft.com/office/drawing/2014/main" id="{6DF2E866-9311-457E-95A4-9AC3ADE2B55B}"/>
              </a:ext>
            </a:extLst>
          </p:cNvPr>
          <p:cNvSpPr/>
          <p:nvPr/>
        </p:nvSpPr>
        <p:spPr>
          <a:xfrm>
            <a:off x="5623283" y="2510342"/>
            <a:ext cx="1445998" cy="1445998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A16804-D8D2-424C-ABC6-06E66CD27512}"/>
              </a:ext>
            </a:extLst>
          </p:cNvPr>
          <p:cNvSpPr/>
          <p:nvPr/>
        </p:nvSpPr>
        <p:spPr>
          <a:xfrm>
            <a:off x="5151206" y="4151534"/>
            <a:ext cx="2370489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3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dirty="0">
                <a:solidFill>
                  <a:srgbClr val="FFC000"/>
                </a:solidFill>
              </a:rPr>
              <a:t>Arrays</a:t>
            </a:r>
            <a:endParaRPr lang="en-GB" sz="2800" kern="1200" dirty="0">
              <a:solidFill>
                <a:srgbClr val="FFC000"/>
              </a:solidFill>
            </a:endParaRP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2800" kern="1200" dirty="0">
              <a:solidFill>
                <a:srgbClr val="FFC000"/>
              </a:solidFill>
            </a:endParaRPr>
          </a:p>
        </p:txBody>
      </p:sp>
      <p:sp>
        <p:nvSpPr>
          <p:cNvPr id="25" name="!!green">
            <a:extLst>
              <a:ext uri="{FF2B5EF4-FFF2-40B4-BE49-F238E27FC236}">
                <a16:creationId xmlns:a16="http://schemas.microsoft.com/office/drawing/2014/main" id="{65638303-EE76-4FC5-A502-DB24D5AFFC6F}"/>
              </a:ext>
            </a:extLst>
          </p:cNvPr>
          <p:cNvSpPr/>
          <p:nvPr/>
        </p:nvSpPr>
        <p:spPr>
          <a:xfrm>
            <a:off x="2680733" y="2505676"/>
            <a:ext cx="1445998" cy="1445998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65D3AA0A-4670-4DBB-8164-E45564B5202B}"/>
              </a:ext>
            </a:extLst>
          </p:cNvPr>
          <p:cNvSpPr/>
          <p:nvPr/>
        </p:nvSpPr>
        <p:spPr>
          <a:xfrm>
            <a:off x="2060125" y="4142203"/>
            <a:ext cx="2677642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4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kern="1200" dirty="0">
                <a:solidFill>
                  <a:srgbClr val="70AD47"/>
                </a:solidFill>
              </a:rPr>
              <a:t>Collections</a:t>
            </a:r>
            <a:endParaRPr lang="en-US" sz="2800" kern="1200" dirty="0">
              <a:solidFill>
                <a:srgbClr val="70AD47"/>
              </a:solidFill>
            </a:endParaRPr>
          </a:p>
        </p:txBody>
      </p:sp>
      <p:sp>
        <p:nvSpPr>
          <p:cNvPr id="14" name="!!blue">
            <a:extLst>
              <a:ext uri="{FF2B5EF4-FFF2-40B4-BE49-F238E27FC236}">
                <a16:creationId xmlns:a16="http://schemas.microsoft.com/office/drawing/2014/main" id="{93FC6510-C980-450E-9ED4-014C44D11CE8}"/>
              </a:ext>
            </a:extLst>
          </p:cNvPr>
          <p:cNvSpPr/>
          <p:nvPr/>
        </p:nvSpPr>
        <p:spPr>
          <a:xfrm>
            <a:off x="8707243" y="2510342"/>
            <a:ext cx="1445998" cy="1445998"/>
          </a:xfrm>
          <a:prstGeom prst="ellipse">
            <a:avLst/>
          </a:prstGeom>
          <a:solidFill>
            <a:srgbClr val="5B9BD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B2E8F1A-DC63-4723-BBF9-01E64F5786FB}"/>
              </a:ext>
            </a:extLst>
          </p:cNvPr>
          <p:cNvSpPr/>
          <p:nvPr/>
        </p:nvSpPr>
        <p:spPr>
          <a:xfrm>
            <a:off x="8235166" y="4151534"/>
            <a:ext cx="2370489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3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kern="1200" dirty="0" err="1">
                <a:solidFill>
                  <a:srgbClr val="5B9BD5"/>
                </a:solidFill>
              </a:rPr>
              <a:t>ArrayLists</a:t>
            </a:r>
            <a:endParaRPr lang="en-GB" sz="2800" kern="1200" dirty="0">
              <a:solidFill>
                <a:srgbClr val="5B9BD5"/>
              </a:solidFill>
            </a:endParaRP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2800" kern="1200" dirty="0">
              <a:solidFill>
                <a:srgbClr val="5B9BD5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7D4030-DB32-4D61-AEAF-B089E3C42549}"/>
              </a:ext>
            </a:extLst>
          </p:cNvPr>
          <p:cNvGrpSpPr/>
          <p:nvPr/>
        </p:nvGrpSpPr>
        <p:grpSpPr>
          <a:xfrm>
            <a:off x="5795296" y="3021900"/>
            <a:ext cx="1082307" cy="404037"/>
            <a:chOff x="2401473" y="1361023"/>
            <a:chExt cx="1082307" cy="404037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8C17B789-527F-4E1A-9E88-7613E5E182C2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FEBA4A61-1D87-4B09-83CF-2E5B447084BD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77495C25-30F2-47D9-A73E-3997D406A4A0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D5DBB3-27FB-4237-ABA0-FCDB3DDC4884}"/>
              </a:ext>
            </a:extLst>
          </p:cNvPr>
          <p:cNvGrpSpPr/>
          <p:nvPr/>
        </p:nvGrpSpPr>
        <p:grpSpPr>
          <a:xfrm>
            <a:off x="8787218" y="3021901"/>
            <a:ext cx="1266383" cy="404037"/>
            <a:chOff x="2346704" y="2084923"/>
            <a:chExt cx="1266383" cy="404037"/>
          </a:xfrm>
        </p:grpSpPr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E49E90CE-0594-46DA-9E2D-B2210A565CF8}"/>
                </a:ext>
              </a:extLst>
            </p:cNvPr>
            <p:cNvSpPr/>
            <p:nvPr/>
          </p:nvSpPr>
          <p:spPr>
            <a:xfrm>
              <a:off x="2346704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113C5421-F534-4DA8-8C21-8EE81536DCD8}"/>
                </a:ext>
              </a:extLst>
            </p:cNvPr>
            <p:cNvSpPr/>
            <p:nvPr/>
          </p:nvSpPr>
          <p:spPr>
            <a:xfrm>
              <a:off x="2675206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70728E85-24B3-4947-84C4-082048CD64BC}"/>
                </a:ext>
              </a:extLst>
            </p:cNvPr>
            <p:cNvSpPr/>
            <p:nvPr/>
          </p:nvSpPr>
          <p:spPr>
            <a:xfrm>
              <a:off x="3187784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F9E1C8D-40E6-4E86-97AC-9173FC12DD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6171" y="2310753"/>
              <a:ext cx="2404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7811C354-6547-477E-A446-DED056246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1746" y="27761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3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blueicon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E3EB02-AD66-4F82-B91A-1095DC09DEDB}"/>
              </a:ext>
            </a:extLst>
          </p:cNvPr>
          <p:cNvGrpSpPr/>
          <p:nvPr/>
        </p:nvGrpSpPr>
        <p:grpSpPr>
          <a:xfrm>
            <a:off x="258720" y="492459"/>
            <a:ext cx="710305" cy="265165"/>
            <a:chOff x="2401473" y="1361023"/>
            <a:chExt cx="1082307" cy="404037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374B9728-81FB-4767-B021-121ABD6BEFA7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51E2C8E-3FC9-4B61-8D44-48E93735C74D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6F9029D-230A-43F5-8989-CEF2CE7CE4C3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A97C93-A9A6-49B7-9963-C55183823345}"/>
              </a:ext>
            </a:extLst>
          </p:cNvPr>
          <p:cNvSpPr/>
          <p:nvPr/>
        </p:nvSpPr>
        <p:spPr>
          <a:xfrm>
            <a:off x="3770655" y="1400613"/>
            <a:ext cx="8226804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Main {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GB" dirty="0">
              <a:latin typeface="Consolas" panose="020B0609020204030204" pitchFamily="49" charset="0"/>
            </a:endParaRPr>
          </a:p>
          <a:p>
            <a:pPr lvl="2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"How many marks to input?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numMarks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en-GB" dirty="0">
              <a:latin typeface="Consolas" panose="020B0609020204030204" pitchFamily="49" charset="0"/>
            </a:endParaRP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numMarks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read in marks</a:t>
            </a: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numMarks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de-DE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.print(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mark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"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de-DE" dirty="0" err="1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de-DE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after: calculate average and print etc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798B261-4A60-4C67-BF2B-39EF4840E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42" y="1400613"/>
            <a:ext cx="3569713" cy="4686300"/>
          </a:xfrm>
        </p:spPr>
        <p:txBody>
          <a:bodyPr/>
          <a:lstStyle/>
          <a:p>
            <a:r>
              <a:rPr lang="en-GB" dirty="0"/>
              <a:t>Can also dynamically allocate an array’s size during runtime</a:t>
            </a:r>
          </a:p>
          <a:p>
            <a:r>
              <a:rPr lang="en-GB" dirty="0"/>
              <a:t>Prompt user to enter how many elements they need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10629A4-8CDD-4B3F-BF4D-2C35D0064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100" y="90993"/>
            <a:ext cx="3305636" cy="18385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52BA74EB-AC8D-47B1-B052-4F4EC053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Dynamically Allocate Array Size</a:t>
            </a:r>
          </a:p>
        </p:txBody>
      </p:sp>
      <p:sp>
        <p:nvSpPr>
          <p:cNvPr id="15" name="!!blue">
            <a:extLst>
              <a:ext uri="{FF2B5EF4-FFF2-40B4-BE49-F238E27FC236}">
                <a16:creationId xmlns:a16="http://schemas.microsoft.com/office/drawing/2014/main" id="{2457796F-9E88-4D25-BD3C-184A8D5CFD07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6" name="!!green">
            <a:extLst>
              <a:ext uri="{FF2B5EF4-FFF2-40B4-BE49-F238E27FC236}">
                <a16:creationId xmlns:a16="http://schemas.microsoft.com/office/drawing/2014/main" id="{02241987-6506-4FED-9D79-831B6DFCBD4F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20" name="!!yellow">
            <a:extLst>
              <a:ext uri="{FF2B5EF4-FFF2-40B4-BE49-F238E27FC236}">
                <a16:creationId xmlns:a16="http://schemas.microsoft.com/office/drawing/2014/main" id="{48D11C69-4366-4135-9AAA-C333CE981CDB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56435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blueicon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E3EB02-AD66-4F82-B91A-1095DC09DEDB}"/>
              </a:ext>
            </a:extLst>
          </p:cNvPr>
          <p:cNvGrpSpPr/>
          <p:nvPr/>
        </p:nvGrpSpPr>
        <p:grpSpPr>
          <a:xfrm>
            <a:off x="258720" y="492459"/>
            <a:ext cx="710305" cy="265165"/>
            <a:chOff x="2401473" y="1361023"/>
            <a:chExt cx="1082307" cy="404037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374B9728-81FB-4767-B021-121ABD6BEFA7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51E2C8E-3FC9-4B61-8D44-48E93735C74D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6F9029D-230A-43F5-8989-CEF2CE7CE4C3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52BA74EB-AC8D-47B1-B052-4F4EC053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Arrays of Objects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14F560A9-555E-403B-926B-16F790299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38" y="1052623"/>
            <a:ext cx="7007636" cy="4475760"/>
          </a:xfrm>
        </p:spPr>
        <p:txBody>
          <a:bodyPr/>
          <a:lstStyle/>
          <a:p>
            <a:r>
              <a:rPr lang="en-GB" dirty="0"/>
              <a:t>We can also create arrays of Objects</a:t>
            </a:r>
          </a:p>
          <a:p>
            <a:r>
              <a:rPr lang="en-GB" dirty="0"/>
              <a:t>In this case, the array will not “hold” the objects, but rather hold references to those objects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5C3A7F1-D3AD-4FBF-B573-A7D3FE0FE326}"/>
              </a:ext>
            </a:extLst>
          </p:cNvPr>
          <p:cNvSpPr/>
          <p:nvPr/>
        </p:nvSpPr>
        <p:spPr>
          <a:xfrm>
            <a:off x="7889966" y="118379"/>
            <a:ext cx="417140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very basic student class</a:t>
            </a:r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B3F2EB-3811-4601-ABB9-BE92555E3F40}"/>
              </a:ext>
            </a:extLst>
          </p:cNvPr>
          <p:cNvSpPr/>
          <p:nvPr/>
        </p:nvSpPr>
        <p:spPr>
          <a:xfrm>
            <a:off x="234096" y="2880480"/>
            <a:ext cx="6681054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ArrayDemo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Student[]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Student[3];</a:t>
            </a:r>
          </a:p>
          <a:p>
            <a:pPr lvl="2"/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	students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070A90-E90B-4139-B912-78D1C1715CA6}"/>
              </a:ext>
            </a:extLst>
          </p:cNvPr>
          <p:cNvSpPr/>
          <p:nvPr/>
        </p:nvSpPr>
        <p:spPr>
          <a:xfrm>
            <a:off x="9056152" y="2317314"/>
            <a:ext cx="522514" cy="3676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14AA64-EABE-4646-B506-3C1679098887}"/>
              </a:ext>
            </a:extLst>
          </p:cNvPr>
          <p:cNvSpPr txBox="1"/>
          <p:nvPr/>
        </p:nvSpPr>
        <p:spPr>
          <a:xfrm>
            <a:off x="7769393" y="2315610"/>
            <a:ext cx="119776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students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11DBBD8-10AF-43F2-97B0-DDFC2887B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50373"/>
              </p:ext>
            </p:extLst>
          </p:nvPr>
        </p:nvGraphicFramePr>
        <p:xfrm>
          <a:off x="8463489" y="2941765"/>
          <a:ext cx="2703785" cy="935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720">
                  <a:extLst>
                    <a:ext uri="{9D8B030D-6E8A-4147-A177-3AD203B41FA5}">
                      <a16:colId xmlns:a16="http://schemas.microsoft.com/office/drawing/2014/main" val="2528211154"/>
                    </a:ext>
                  </a:extLst>
                </a:gridCol>
                <a:gridCol w="577720">
                  <a:extLst>
                    <a:ext uri="{9D8B030D-6E8A-4147-A177-3AD203B41FA5}">
                      <a16:colId xmlns:a16="http://schemas.microsoft.com/office/drawing/2014/main" val="15816461"/>
                    </a:ext>
                  </a:extLst>
                </a:gridCol>
                <a:gridCol w="577720">
                  <a:extLst>
                    <a:ext uri="{9D8B030D-6E8A-4147-A177-3AD203B41FA5}">
                      <a16:colId xmlns:a16="http://schemas.microsoft.com/office/drawing/2014/main" val="60412697"/>
                    </a:ext>
                  </a:extLst>
                </a:gridCol>
                <a:gridCol w="970625">
                  <a:extLst>
                    <a:ext uri="{9D8B030D-6E8A-4147-A177-3AD203B41FA5}">
                      <a16:colId xmlns:a16="http://schemas.microsoft.com/office/drawing/2014/main" val="3214894341"/>
                    </a:ext>
                  </a:extLst>
                </a:gridCol>
              </a:tblGrid>
              <a:tr h="467893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685724"/>
                  </a:ext>
                </a:extLst>
              </a:tr>
              <a:tr h="467893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419344"/>
                  </a:ext>
                </a:extLst>
              </a:tr>
            </a:tbl>
          </a:graphicData>
        </a:graphic>
      </p:graphicFrame>
      <p:sp>
        <p:nvSpPr>
          <p:cNvPr id="77" name="Rectangle: Folded Corner 76">
            <a:extLst>
              <a:ext uri="{FF2B5EF4-FFF2-40B4-BE49-F238E27FC236}">
                <a16:creationId xmlns:a16="http://schemas.microsoft.com/office/drawing/2014/main" id="{A49CEBA4-8EBE-4B61-B490-D5362B8B9B50}"/>
              </a:ext>
            </a:extLst>
          </p:cNvPr>
          <p:cNvSpPr/>
          <p:nvPr/>
        </p:nvSpPr>
        <p:spPr>
          <a:xfrm>
            <a:off x="2613334" y="2578741"/>
            <a:ext cx="5006668" cy="834310"/>
          </a:xfrm>
          <a:prstGeom prst="foldedCorner">
            <a:avLst>
              <a:gd name="adj" fmla="val 19682"/>
            </a:avLst>
          </a:prstGeom>
          <a:solidFill>
            <a:srgbClr val="FFF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360000" bIns="1800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We’ve not created any Students yet, but an array which is capable of storing references to three student objects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1549C3D-6C68-4E35-9227-0FE0E581BAAE}"/>
              </a:ext>
            </a:extLst>
          </p:cNvPr>
          <p:cNvSpPr/>
          <p:nvPr/>
        </p:nvSpPr>
        <p:spPr>
          <a:xfrm>
            <a:off x="7030987" y="4320205"/>
            <a:ext cx="1632274" cy="16623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: Top Corners Rounded 78">
            <a:extLst>
              <a:ext uri="{FF2B5EF4-FFF2-40B4-BE49-F238E27FC236}">
                <a16:creationId xmlns:a16="http://schemas.microsoft.com/office/drawing/2014/main" id="{79BEA9BF-982D-4DCD-AAFE-155A99A1D9C8}"/>
              </a:ext>
            </a:extLst>
          </p:cNvPr>
          <p:cNvSpPr/>
          <p:nvPr/>
        </p:nvSpPr>
        <p:spPr>
          <a:xfrm>
            <a:off x="7033877" y="4318000"/>
            <a:ext cx="1630595" cy="404729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students</a:t>
            </a:r>
            <a:r>
              <a:rPr lang="en-GB" dirty="0"/>
              <a:t>[0]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0A3F06-1FBE-44B2-A852-DBDBD96AF564}"/>
              </a:ext>
            </a:extLst>
          </p:cNvPr>
          <p:cNvSpPr txBox="1"/>
          <p:nvPr/>
        </p:nvSpPr>
        <p:spPr>
          <a:xfrm>
            <a:off x="7043972" y="4841400"/>
            <a:ext cx="76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1625812-6430-421C-8941-88FCB846D79B}"/>
              </a:ext>
            </a:extLst>
          </p:cNvPr>
          <p:cNvSpPr txBox="1"/>
          <p:nvPr/>
        </p:nvSpPr>
        <p:spPr>
          <a:xfrm>
            <a:off x="7064378" y="5329403"/>
            <a:ext cx="44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8E723DC-EB3A-4684-810A-F56B6235999F}"/>
              </a:ext>
            </a:extLst>
          </p:cNvPr>
          <p:cNvSpPr/>
          <p:nvPr/>
        </p:nvSpPr>
        <p:spPr>
          <a:xfrm>
            <a:off x="7818543" y="4841400"/>
            <a:ext cx="718798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59554C8-7EE5-4005-96C0-C4500D9E4820}"/>
              </a:ext>
            </a:extLst>
          </p:cNvPr>
          <p:cNvSpPr/>
          <p:nvPr/>
        </p:nvSpPr>
        <p:spPr>
          <a:xfrm>
            <a:off x="7818543" y="5338946"/>
            <a:ext cx="718798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0C084F6-7E16-429B-B88F-B69AE05458FF}"/>
              </a:ext>
            </a:extLst>
          </p:cNvPr>
          <p:cNvCxnSpPr>
            <a:cxnSpLocks/>
          </p:cNvCxnSpPr>
          <p:nvPr/>
        </p:nvCxnSpPr>
        <p:spPr>
          <a:xfrm flipH="1">
            <a:off x="5705475" y="3409646"/>
            <a:ext cx="947086" cy="6881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4FE9FF7-BEEC-4A9B-BD75-1F75863532B0}"/>
              </a:ext>
            </a:extLst>
          </p:cNvPr>
          <p:cNvGrpSpPr/>
          <p:nvPr/>
        </p:nvGrpSpPr>
        <p:grpSpPr>
          <a:xfrm>
            <a:off x="8767940" y="4318000"/>
            <a:ext cx="1633485" cy="1664513"/>
            <a:chOff x="8798420" y="4318000"/>
            <a:chExt cx="1633485" cy="1664513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BBBF675A-28E0-402D-A214-841B0EED7387}"/>
                </a:ext>
              </a:extLst>
            </p:cNvPr>
            <p:cNvSpPr/>
            <p:nvPr/>
          </p:nvSpPr>
          <p:spPr>
            <a:xfrm>
              <a:off x="8798420" y="4320205"/>
              <a:ext cx="1632274" cy="166230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: Top Corners Rounded 86">
              <a:extLst>
                <a:ext uri="{FF2B5EF4-FFF2-40B4-BE49-F238E27FC236}">
                  <a16:creationId xmlns:a16="http://schemas.microsoft.com/office/drawing/2014/main" id="{690A0C97-BFC6-4D58-8791-9FA0C576D0FF}"/>
                </a:ext>
              </a:extLst>
            </p:cNvPr>
            <p:cNvSpPr/>
            <p:nvPr/>
          </p:nvSpPr>
          <p:spPr>
            <a:xfrm>
              <a:off x="8801310" y="4318000"/>
              <a:ext cx="1630595" cy="404729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students[1]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11F2744-D79D-478B-9F5A-7FCB1C3B111F}"/>
                </a:ext>
              </a:extLst>
            </p:cNvPr>
            <p:cNvSpPr txBox="1"/>
            <p:nvPr/>
          </p:nvSpPr>
          <p:spPr>
            <a:xfrm>
              <a:off x="8811405" y="4841400"/>
              <a:ext cx="7672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name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1D59837-EE39-4A2C-8FD6-EB383210D3A5}"/>
                </a:ext>
              </a:extLst>
            </p:cNvPr>
            <p:cNvSpPr txBox="1"/>
            <p:nvPr/>
          </p:nvSpPr>
          <p:spPr>
            <a:xfrm>
              <a:off x="8831811" y="5329403"/>
              <a:ext cx="4496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id 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BB6D3AE-E519-4E8D-A202-6C462B4AD177}"/>
                </a:ext>
              </a:extLst>
            </p:cNvPr>
            <p:cNvSpPr/>
            <p:nvPr/>
          </p:nvSpPr>
          <p:spPr>
            <a:xfrm>
              <a:off x="9585976" y="4841400"/>
              <a:ext cx="718798" cy="378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4280EBC-2127-4C94-9983-774342A0A125}"/>
                </a:ext>
              </a:extLst>
            </p:cNvPr>
            <p:cNvSpPr/>
            <p:nvPr/>
          </p:nvSpPr>
          <p:spPr>
            <a:xfrm>
              <a:off x="9585976" y="5338946"/>
              <a:ext cx="718798" cy="378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7AEF805A-8256-4455-AAD9-70E023BAF980}"/>
              </a:ext>
            </a:extLst>
          </p:cNvPr>
          <p:cNvSpPr/>
          <p:nvPr/>
        </p:nvSpPr>
        <p:spPr>
          <a:xfrm>
            <a:off x="10504729" y="4320205"/>
            <a:ext cx="1632274" cy="16623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: Top Corners Rounded 92">
            <a:extLst>
              <a:ext uri="{FF2B5EF4-FFF2-40B4-BE49-F238E27FC236}">
                <a16:creationId xmlns:a16="http://schemas.microsoft.com/office/drawing/2014/main" id="{F07CC838-E94A-49B4-BA25-ED5C44CAD168}"/>
              </a:ext>
            </a:extLst>
          </p:cNvPr>
          <p:cNvSpPr/>
          <p:nvPr/>
        </p:nvSpPr>
        <p:spPr>
          <a:xfrm>
            <a:off x="10507619" y="4318000"/>
            <a:ext cx="1630595" cy="404729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students[2]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9065032-7CF0-412B-9AA1-FD03ECF9608C}"/>
              </a:ext>
            </a:extLst>
          </p:cNvPr>
          <p:cNvSpPr txBox="1"/>
          <p:nvPr/>
        </p:nvSpPr>
        <p:spPr>
          <a:xfrm>
            <a:off x="10517714" y="4841400"/>
            <a:ext cx="76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3BB22B-2C52-4D11-94B5-DED83C5B0F39}"/>
              </a:ext>
            </a:extLst>
          </p:cNvPr>
          <p:cNvSpPr txBox="1"/>
          <p:nvPr/>
        </p:nvSpPr>
        <p:spPr>
          <a:xfrm>
            <a:off x="10538120" y="5329403"/>
            <a:ext cx="44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74D08F-2032-4ACE-80BC-E63DD5DC37DD}"/>
              </a:ext>
            </a:extLst>
          </p:cNvPr>
          <p:cNvSpPr/>
          <p:nvPr/>
        </p:nvSpPr>
        <p:spPr>
          <a:xfrm>
            <a:off x="11292285" y="4841400"/>
            <a:ext cx="718798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DCDE5CA-55BA-402E-924C-8E9B50EF8B5A}"/>
              </a:ext>
            </a:extLst>
          </p:cNvPr>
          <p:cNvSpPr/>
          <p:nvPr/>
        </p:nvSpPr>
        <p:spPr>
          <a:xfrm>
            <a:off x="11292285" y="5338946"/>
            <a:ext cx="718798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60096B4-A47E-48CC-9096-D812158A475A}"/>
              </a:ext>
            </a:extLst>
          </p:cNvPr>
          <p:cNvCxnSpPr>
            <a:cxnSpLocks/>
            <a:endCxn id="83" idx="3"/>
          </p:cNvCxnSpPr>
          <p:nvPr/>
        </p:nvCxnSpPr>
        <p:spPr>
          <a:xfrm flipH="1" flipV="1">
            <a:off x="8537341" y="5528384"/>
            <a:ext cx="324925" cy="308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F1029D4-C4DB-497F-A5A3-0747090B8534}"/>
              </a:ext>
            </a:extLst>
          </p:cNvPr>
          <p:cNvCxnSpPr>
            <a:cxnSpLocks/>
          </p:cNvCxnSpPr>
          <p:nvPr/>
        </p:nvCxnSpPr>
        <p:spPr>
          <a:xfrm flipH="1" flipV="1">
            <a:off x="8537341" y="5064711"/>
            <a:ext cx="357314" cy="790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00CA3D4-56A7-421B-A310-356D67AEBE3B}"/>
              </a:ext>
            </a:extLst>
          </p:cNvPr>
          <p:cNvCxnSpPr>
            <a:endCxn id="76" idx="1"/>
          </p:cNvCxnSpPr>
          <p:nvPr/>
        </p:nvCxnSpPr>
        <p:spPr>
          <a:xfrm rot="5400000">
            <a:off x="8412728" y="2540889"/>
            <a:ext cx="919531" cy="818007"/>
          </a:xfrm>
          <a:prstGeom prst="bentConnector4">
            <a:avLst>
              <a:gd name="adj1" fmla="val 35923"/>
              <a:gd name="adj2" fmla="val 1279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152D2CFE-6715-482D-A8B1-9022BE2F633A}"/>
              </a:ext>
            </a:extLst>
          </p:cNvPr>
          <p:cNvSpPr/>
          <p:nvPr/>
        </p:nvSpPr>
        <p:spPr>
          <a:xfrm rot="5400000">
            <a:off x="939132" y="4312513"/>
            <a:ext cx="234892" cy="234892"/>
          </a:xfrm>
          <a:prstGeom prst="triangl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6D7B34A-923F-4A35-92CF-81BE681F9B86}"/>
              </a:ext>
            </a:extLst>
          </p:cNvPr>
          <p:cNvSpPr/>
          <p:nvPr/>
        </p:nvSpPr>
        <p:spPr>
          <a:xfrm>
            <a:off x="8460314" y="2957997"/>
            <a:ext cx="595833" cy="903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60415A-D1D1-47FF-B536-D79C6E5D55BE}"/>
              </a:ext>
            </a:extLst>
          </p:cNvPr>
          <p:cNvGrpSpPr/>
          <p:nvPr/>
        </p:nvGrpSpPr>
        <p:grpSpPr>
          <a:xfrm rot="5400000">
            <a:off x="8484569" y="3735177"/>
            <a:ext cx="535423" cy="284747"/>
            <a:chOff x="3559162" y="4005616"/>
            <a:chExt cx="1132734" cy="39600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17CEB42-7724-411A-AD74-3E836DAE7ED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75300" y="3687479"/>
              <a:ext cx="0" cy="10322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AD0005D-C797-4EB5-9EF7-E44E84707305}"/>
                </a:ext>
              </a:extLst>
            </p:cNvPr>
            <p:cNvCxnSpPr/>
            <p:nvPr/>
          </p:nvCxnSpPr>
          <p:spPr>
            <a:xfrm>
              <a:off x="4591434" y="4050658"/>
              <a:ext cx="0" cy="30592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7886A27-E6A1-4DD7-9664-7DD8ED81E097}"/>
                </a:ext>
              </a:extLst>
            </p:cNvPr>
            <p:cNvCxnSpPr/>
            <p:nvPr/>
          </p:nvCxnSpPr>
          <p:spPr>
            <a:xfrm>
              <a:off x="4691896" y="4005616"/>
              <a:ext cx="0" cy="39600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20FEDED-93E1-4B94-8C68-CDB710860BCA}"/>
              </a:ext>
            </a:extLst>
          </p:cNvPr>
          <p:cNvGrpSpPr/>
          <p:nvPr/>
        </p:nvGrpSpPr>
        <p:grpSpPr>
          <a:xfrm rot="5400000">
            <a:off x="9058108" y="3742008"/>
            <a:ext cx="535423" cy="284747"/>
            <a:chOff x="3559162" y="4005616"/>
            <a:chExt cx="1132734" cy="396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9968658-1789-450A-97E7-E2C4FCD14DF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75300" y="3687479"/>
              <a:ext cx="0" cy="10322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1246939-4F18-4058-9FE2-0A5AB7C2D0AC}"/>
                </a:ext>
              </a:extLst>
            </p:cNvPr>
            <p:cNvCxnSpPr/>
            <p:nvPr/>
          </p:nvCxnSpPr>
          <p:spPr>
            <a:xfrm>
              <a:off x="4591434" y="4050658"/>
              <a:ext cx="0" cy="30592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87E4BE7-2670-4A2A-87BF-13DB935511D4}"/>
                </a:ext>
              </a:extLst>
            </p:cNvPr>
            <p:cNvCxnSpPr/>
            <p:nvPr/>
          </p:nvCxnSpPr>
          <p:spPr>
            <a:xfrm>
              <a:off x="4691896" y="4005616"/>
              <a:ext cx="0" cy="39600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0B1B9DF-7F96-4FAD-A5E3-5EBADD8E0D73}"/>
              </a:ext>
            </a:extLst>
          </p:cNvPr>
          <p:cNvGrpSpPr/>
          <p:nvPr/>
        </p:nvGrpSpPr>
        <p:grpSpPr>
          <a:xfrm rot="5400000">
            <a:off x="9633764" y="3735177"/>
            <a:ext cx="535423" cy="284747"/>
            <a:chOff x="3559162" y="4005616"/>
            <a:chExt cx="1132734" cy="396000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ADE5BED-2C16-40FA-B33F-FA8B074A7D9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75300" y="3687479"/>
              <a:ext cx="0" cy="10322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1AB9A0C-DD1B-464D-B208-55CC7A00656E}"/>
                </a:ext>
              </a:extLst>
            </p:cNvPr>
            <p:cNvCxnSpPr/>
            <p:nvPr/>
          </p:nvCxnSpPr>
          <p:spPr>
            <a:xfrm>
              <a:off x="4591434" y="4050658"/>
              <a:ext cx="0" cy="30592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39B024A-C1C7-4DBC-9CB9-CCDC97DD4156}"/>
                </a:ext>
              </a:extLst>
            </p:cNvPr>
            <p:cNvCxnSpPr/>
            <p:nvPr/>
          </p:nvCxnSpPr>
          <p:spPr>
            <a:xfrm>
              <a:off x="4691896" y="4005616"/>
              <a:ext cx="0" cy="39600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4D446C04-8C42-401B-9071-952C7F07159E}"/>
              </a:ext>
            </a:extLst>
          </p:cNvPr>
          <p:cNvSpPr/>
          <p:nvPr/>
        </p:nvSpPr>
        <p:spPr>
          <a:xfrm>
            <a:off x="4852115" y="4939389"/>
            <a:ext cx="1255391" cy="7163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BC6DCD27-09EF-4B37-A202-79C6E9521F2F}"/>
              </a:ext>
            </a:extLst>
          </p:cNvPr>
          <p:cNvSpPr/>
          <p:nvPr/>
        </p:nvSpPr>
        <p:spPr>
          <a:xfrm>
            <a:off x="5357087" y="4976336"/>
            <a:ext cx="672315" cy="634146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B5558B-B4C9-42CE-AB25-4B2ED886505E}"/>
              </a:ext>
            </a:extLst>
          </p:cNvPr>
          <p:cNvSpPr/>
          <p:nvPr/>
        </p:nvSpPr>
        <p:spPr>
          <a:xfrm>
            <a:off x="4973337" y="5071065"/>
            <a:ext cx="381836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i</a:t>
            </a:r>
            <a:endParaRPr lang="en-GB" sz="2800" dirty="0"/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3FB183BB-2D08-481E-9565-EEBF9DBACF07}"/>
              </a:ext>
            </a:extLst>
          </p:cNvPr>
          <p:cNvSpPr/>
          <p:nvPr/>
        </p:nvSpPr>
        <p:spPr>
          <a:xfrm>
            <a:off x="5355173" y="4976336"/>
            <a:ext cx="672315" cy="634146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C7CF319-315A-48CC-8C40-788ABB573713}"/>
              </a:ext>
            </a:extLst>
          </p:cNvPr>
          <p:cNvCxnSpPr>
            <a:cxnSpLocks/>
            <a:endCxn id="87" idx="3"/>
          </p:cNvCxnSpPr>
          <p:nvPr/>
        </p:nvCxnSpPr>
        <p:spPr>
          <a:xfrm>
            <a:off x="9325570" y="3616670"/>
            <a:ext cx="260558" cy="70133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348D988-7284-48EA-B44B-9893A98E46BF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9901475" y="3636998"/>
            <a:ext cx="1421442" cy="68100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807AC18-285D-41E6-A070-E749EBC250BE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7849175" y="3616670"/>
            <a:ext cx="923454" cy="70133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ube 122">
            <a:extLst>
              <a:ext uri="{FF2B5EF4-FFF2-40B4-BE49-F238E27FC236}">
                <a16:creationId xmlns:a16="http://schemas.microsoft.com/office/drawing/2014/main" id="{A2A7D1BB-0740-4FD8-8B48-C302ECB3302B}"/>
              </a:ext>
            </a:extLst>
          </p:cNvPr>
          <p:cNvSpPr/>
          <p:nvPr/>
        </p:nvSpPr>
        <p:spPr>
          <a:xfrm>
            <a:off x="5360742" y="4975882"/>
            <a:ext cx="672315" cy="634146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E5E95C46-92C4-4BFB-9E95-697FE5D44CE9}"/>
              </a:ext>
            </a:extLst>
          </p:cNvPr>
          <p:cNvSpPr/>
          <p:nvPr/>
        </p:nvSpPr>
        <p:spPr>
          <a:xfrm>
            <a:off x="5353389" y="4975882"/>
            <a:ext cx="672315" cy="634146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sp>
        <p:nvSpPr>
          <p:cNvPr id="66" name="!!blue">
            <a:extLst>
              <a:ext uri="{FF2B5EF4-FFF2-40B4-BE49-F238E27FC236}">
                <a16:creationId xmlns:a16="http://schemas.microsoft.com/office/drawing/2014/main" id="{787D882B-0473-473C-B81C-ABB6A062AD9C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7" name="!!green">
            <a:extLst>
              <a:ext uri="{FF2B5EF4-FFF2-40B4-BE49-F238E27FC236}">
                <a16:creationId xmlns:a16="http://schemas.microsoft.com/office/drawing/2014/main" id="{4C16B567-5227-42D3-9FAC-3E2C075F706E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68" name="!!yellow">
            <a:extLst>
              <a:ext uri="{FF2B5EF4-FFF2-40B4-BE49-F238E27FC236}">
                <a16:creationId xmlns:a16="http://schemas.microsoft.com/office/drawing/2014/main" id="{3EDED461-280E-4BE2-A8CD-60BAAD05F8F2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98" name="Rectangle: Folded Corner 97">
            <a:extLst>
              <a:ext uri="{FF2B5EF4-FFF2-40B4-BE49-F238E27FC236}">
                <a16:creationId xmlns:a16="http://schemas.microsoft.com/office/drawing/2014/main" id="{9CA81E69-7DF5-463E-9A1E-04F7056D1501}"/>
              </a:ext>
            </a:extLst>
          </p:cNvPr>
          <p:cNvSpPr/>
          <p:nvPr/>
        </p:nvSpPr>
        <p:spPr>
          <a:xfrm>
            <a:off x="8145146" y="5836492"/>
            <a:ext cx="2881659" cy="935787"/>
          </a:xfrm>
          <a:prstGeom prst="foldedCorner">
            <a:avLst>
              <a:gd name="adj" fmla="val 21920"/>
            </a:avLst>
          </a:prstGeom>
          <a:solidFill>
            <a:srgbClr val="FFFF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360000" bIns="1800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Default values (since we’ve not specified our own constructor)</a:t>
            </a:r>
          </a:p>
        </p:txBody>
      </p:sp>
    </p:spTree>
    <p:extLst>
      <p:ext uri="{BB962C8B-B14F-4D97-AF65-F5344CB8AC3E}">
        <p14:creationId xmlns:p14="http://schemas.microsoft.com/office/powerpoint/2010/main" val="41810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0.05833 0.00139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33 0.00139 L 0.17083 -0.00023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83 -0.00023 L 0.04023 0.04352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36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23 0.04352 L 0.38685 0.00232 " pathEditMode="relative" rAng="0" ptsTypes="AA">
                                      <p:cBhvr>
                                        <p:cTn id="1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31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685 0.00232 L 0.17083 -0.00023 " pathEditMode="relative" rAng="0" ptsTypes="AA">
                                      <p:cBhvr>
                                        <p:cTn id="18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83 -0.00023 L 0.04023 0.04352 " pathEditMode="relative" rAng="0" ptsTypes="AA">
                                      <p:cBhvr>
                                        <p:cTn id="18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36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0.04661 0.0007 " pathEditMode="relative" rAng="0" ptsTypes="AA">
                                      <p:cBhvr>
                                        <p:cTn id="190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23 0.04352 L 0.38685 0.00232 " pathEditMode="relative" rAng="0" ptsTypes="AA">
                                      <p:cBhvr>
                                        <p:cTn id="20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31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685 0.00232 L 0.17083 -0.00023 " pathEditMode="relative" rAng="0" ptsTypes="AA">
                                      <p:cBhvr>
                                        <p:cTn id="21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83 -0.00023 L 0.04023 0.04352 " pathEditMode="relative" rAng="0" ptsTypes="AA">
                                      <p:cBhvr>
                                        <p:cTn id="22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36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61 0.0007 L 0.09414 0.0007 " pathEditMode="relative" rAng="0" ptsTypes="AA">
                                      <p:cBhvr>
                                        <p:cTn id="226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23 0.04352 L 0.38685 0.00232 " pathEditMode="relative" rAng="0" ptsTypes="AA">
                                      <p:cBhvr>
                                        <p:cTn id="25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685 0.00232 L 0.17083 -0.00023 " pathEditMode="relative" rAng="0" ptsTypes="AA">
                                      <p:cBhvr>
                                        <p:cTn id="26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4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5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83 -0.00023 L 0.08424 -0.00023 C 0.04531 -0.00023 -0.00261 0.03102 -0.00261 0.05649 L -0.00261 0.11366 " pathEditMode="relative" rAng="0" ptsTypes="AAAA">
                                      <p:cBhvr>
                                        <p:cTn id="2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72" y="5694"/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7" grpId="0" animBg="1"/>
      <p:bldP spid="78" grpId="0" animBg="1"/>
      <p:bldP spid="79" grpId="0" animBg="1"/>
      <p:bldP spid="80" grpId="0"/>
      <p:bldP spid="81" grpId="0"/>
      <p:bldP spid="82" grpId="0" animBg="1"/>
      <p:bldP spid="83" grpId="0" animBg="1"/>
      <p:bldP spid="92" grpId="0" animBg="1"/>
      <p:bldP spid="93" grpId="0" animBg="1"/>
      <p:bldP spid="94" grpId="0"/>
      <p:bldP spid="95" grpId="0"/>
      <p:bldP spid="96" grpId="0" animBg="1"/>
      <p:bldP spid="97" grpId="0" animBg="1"/>
      <p:bldP spid="102" grpId="0" animBg="1"/>
      <p:bldP spid="102" grpId="1" animBg="1"/>
      <p:bldP spid="102" grpId="2" animBg="1"/>
      <p:bldP spid="102" grpId="3" animBg="1"/>
      <p:bldP spid="102" grpId="4" animBg="1"/>
      <p:bldP spid="102" grpId="5" animBg="1"/>
      <p:bldP spid="102" grpId="6" animBg="1"/>
      <p:bldP spid="102" grpId="7" animBg="1"/>
      <p:bldP spid="102" grpId="8" animBg="1"/>
      <p:bldP spid="102" grpId="9" animBg="1"/>
      <p:bldP spid="102" grpId="10" animBg="1"/>
      <p:bldP spid="102" grpId="11" animBg="1"/>
      <p:bldP spid="102" grpId="12" animBg="1"/>
      <p:bldP spid="103" grpId="0" animBg="1"/>
      <p:bldP spid="103" grpId="1" animBg="1"/>
      <p:bldP spid="103" grpId="2" animBg="1"/>
      <p:bldP spid="103" grpId="3" animBg="1"/>
      <p:bldP spid="116" grpId="0" animBg="1"/>
      <p:bldP spid="116" grpId="1" animBg="1"/>
      <p:bldP spid="117" grpId="0" animBg="1"/>
      <p:bldP spid="117" grpId="1" animBg="1"/>
      <p:bldP spid="118" grpId="0"/>
      <p:bldP spid="118" grpId="1"/>
      <p:bldP spid="119" grpId="0" animBg="1"/>
      <p:bldP spid="119" grpId="1" animBg="1"/>
      <p:bldP spid="123" grpId="0" animBg="1"/>
      <p:bldP spid="123" grpId="1" animBg="1"/>
      <p:bldP spid="124" grpId="0" animBg="1"/>
      <p:bldP spid="124" grpId="1" animBg="1"/>
      <p:bldP spid="9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blueicon">
            <a:extLst>
              <a:ext uri="{FF2B5EF4-FFF2-40B4-BE49-F238E27FC236}">
                <a16:creationId xmlns:a16="http://schemas.microsoft.com/office/drawing/2014/main" id="{6EEA7703-1DB5-4520-8941-3E0EDAD82FC6}"/>
              </a:ext>
            </a:extLst>
          </p:cNvPr>
          <p:cNvSpPr/>
          <p:nvPr/>
        </p:nvSpPr>
        <p:spPr>
          <a:xfrm>
            <a:off x="4963800" y="1805935"/>
            <a:ext cx="2264400" cy="2264400"/>
          </a:xfrm>
          <a:prstGeom prst="ellipse">
            <a:avLst/>
          </a:prstGeom>
          <a:solidFill>
            <a:srgbClr val="5B9BD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C71BEB-55E9-4479-9C00-D475BCC27FC6}"/>
              </a:ext>
            </a:extLst>
          </p:cNvPr>
          <p:cNvSpPr/>
          <p:nvPr/>
        </p:nvSpPr>
        <p:spPr>
          <a:xfrm>
            <a:off x="4107832" y="4256751"/>
            <a:ext cx="3976335" cy="1207751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3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kern="1200" dirty="0" err="1">
                <a:solidFill>
                  <a:srgbClr val="5B9BD5"/>
                </a:solidFill>
              </a:rPr>
              <a:t>Arraylists</a:t>
            </a:r>
            <a:endParaRPr lang="en-GB" sz="2800" kern="1200" dirty="0">
              <a:solidFill>
                <a:srgbClr val="5B9BD5"/>
              </a:solidFill>
            </a:endParaRP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2800" kern="1200" dirty="0">
              <a:solidFill>
                <a:srgbClr val="FFC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9D5DD4-2AA6-4407-96D1-30DC3AFCB83C}"/>
              </a:ext>
            </a:extLst>
          </p:cNvPr>
          <p:cNvGrpSpPr/>
          <p:nvPr/>
        </p:nvGrpSpPr>
        <p:grpSpPr>
          <a:xfrm>
            <a:off x="5182779" y="2640423"/>
            <a:ext cx="1755150" cy="559977"/>
            <a:chOff x="2346704" y="2084923"/>
            <a:chExt cx="1266383" cy="404037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073D84FB-E364-49D9-AA14-065BAA16B8C4}"/>
                </a:ext>
              </a:extLst>
            </p:cNvPr>
            <p:cNvSpPr/>
            <p:nvPr/>
          </p:nvSpPr>
          <p:spPr>
            <a:xfrm>
              <a:off x="2346704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FA7D9C20-5844-47A4-9F35-D0BCC4EC0653}"/>
                </a:ext>
              </a:extLst>
            </p:cNvPr>
            <p:cNvSpPr/>
            <p:nvPr/>
          </p:nvSpPr>
          <p:spPr>
            <a:xfrm>
              <a:off x="2675206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5D50DDE7-30D5-4A86-B7B4-F6444D1B0912}"/>
                </a:ext>
              </a:extLst>
            </p:cNvPr>
            <p:cNvSpPr/>
            <p:nvPr/>
          </p:nvSpPr>
          <p:spPr>
            <a:xfrm>
              <a:off x="3187784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D66BB1-6CB9-4B6E-8899-8000ED2725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6171" y="2310753"/>
              <a:ext cx="2404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!!blue">
            <a:extLst>
              <a:ext uri="{FF2B5EF4-FFF2-40B4-BE49-F238E27FC236}">
                <a16:creationId xmlns:a16="http://schemas.microsoft.com/office/drawing/2014/main" id="{52991161-D6E2-4CEE-BAB3-C877876D081D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2" name="!!green">
            <a:extLst>
              <a:ext uri="{FF2B5EF4-FFF2-40B4-BE49-F238E27FC236}">
                <a16:creationId xmlns:a16="http://schemas.microsoft.com/office/drawing/2014/main" id="{8BF9FDA4-49C3-4748-B3B3-519F08D96E50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23" name="!!yellow">
            <a:extLst>
              <a:ext uri="{FF2B5EF4-FFF2-40B4-BE49-F238E27FC236}">
                <a16:creationId xmlns:a16="http://schemas.microsoft.com/office/drawing/2014/main" id="{CD43CA5C-04C0-44AF-8753-2C4C27FA2182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698746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blueicon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5B9BD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 err="1"/>
              <a:t>ArrayLists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5F19A-F5F9-4A46-B243-C6EBB3E5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10582426" cy="4690269"/>
          </a:xfrm>
        </p:spPr>
        <p:txBody>
          <a:bodyPr>
            <a:normAutofit/>
          </a:bodyPr>
          <a:lstStyle/>
          <a:p>
            <a:r>
              <a:rPr lang="en-GB" dirty="0"/>
              <a:t>Since arrays are fixed-size data structures, they cannot grow or shrink at runtime if you suddenly decide you need more space</a:t>
            </a:r>
          </a:p>
          <a:p>
            <a:pPr lvl="1"/>
            <a:r>
              <a:rPr lang="en-GB" dirty="0"/>
              <a:t>You could create a new (bigger) array and copy your current array values to it..</a:t>
            </a:r>
          </a:p>
          <a:p>
            <a:r>
              <a:rPr lang="en-GB" dirty="0"/>
              <a:t>Java provides a collection which can automatically grow/shrink during </a:t>
            </a:r>
            <a:r>
              <a:rPr lang="en-GB" b="1" dirty="0"/>
              <a:t>runtime</a:t>
            </a:r>
            <a:r>
              <a:rPr lang="en-GB" dirty="0"/>
              <a:t> – </a:t>
            </a:r>
            <a:r>
              <a:rPr lang="en-GB" dirty="0" err="1"/>
              <a:t>ArrayList</a:t>
            </a:r>
            <a:endParaRPr lang="en-GB" dirty="0"/>
          </a:p>
          <a:p>
            <a:r>
              <a:rPr lang="en-GB" dirty="0"/>
              <a:t>Provides more flexibility</a:t>
            </a:r>
          </a:p>
          <a:p>
            <a:r>
              <a:rPr lang="en-GB" dirty="0"/>
              <a:t>As with arrays, we need to specify the </a:t>
            </a:r>
            <a:r>
              <a:rPr lang="en-GB" b="1" dirty="0"/>
              <a:t>type</a:t>
            </a:r>
            <a:r>
              <a:rPr lang="en-GB" dirty="0"/>
              <a:t> of objects we want to store, but we can’t use </a:t>
            </a:r>
            <a:r>
              <a:rPr lang="en-GB" b="1" dirty="0"/>
              <a:t>primitive </a:t>
            </a:r>
            <a:r>
              <a:rPr lang="en-GB" dirty="0"/>
              <a:t>types (e.g. float, int)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F92C1A-10EA-4809-9907-6835D8CA8A2D}"/>
              </a:ext>
            </a:extLst>
          </p:cNvPr>
          <p:cNvGrpSpPr/>
          <p:nvPr/>
        </p:nvGrpSpPr>
        <p:grpSpPr>
          <a:xfrm>
            <a:off x="180381" y="485215"/>
            <a:ext cx="819079" cy="261326"/>
            <a:chOff x="2346704" y="2084923"/>
            <a:chExt cx="1266383" cy="404037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21264B7A-7648-4A60-82BA-8349F49BFDF2}"/>
                </a:ext>
              </a:extLst>
            </p:cNvPr>
            <p:cNvSpPr/>
            <p:nvPr/>
          </p:nvSpPr>
          <p:spPr>
            <a:xfrm>
              <a:off x="2346704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ADC837A8-E97F-4C29-B5AC-C08419B56885}"/>
                </a:ext>
              </a:extLst>
            </p:cNvPr>
            <p:cNvSpPr/>
            <p:nvPr/>
          </p:nvSpPr>
          <p:spPr>
            <a:xfrm>
              <a:off x="2675206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8A777230-9C36-40A1-B042-B97001F1898B}"/>
                </a:ext>
              </a:extLst>
            </p:cNvPr>
            <p:cNvSpPr/>
            <p:nvPr/>
          </p:nvSpPr>
          <p:spPr>
            <a:xfrm>
              <a:off x="3187784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858113-CB7A-4333-82DE-5CE4B6C153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6171" y="2310753"/>
              <a:ext cx="2404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!!blue">
            <a:extLst>
              <a:ext uri="{FF2B5EF4-FFF2-40B4-BE49-F238E27FC236}">
                <a16:creationId xmlns:a16="http://schemas.microsoft.com/office/drawing/2014/main" id="{41AAE2EA-7B5D-4459-A0C9-B4BD9E33B116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3" name="!!green">
            <a:extLst>
              <a:ext uri="{FF2B5EF4-FFF2-40B4-BE49-F238E27FC236}">
                <a16:creationId xmlns:a16="http://schemas.microsoft.com/office/drawing/2014/main" id="{1F3BF241-B048-4632-9932-C8712E38EE09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24" name="!!yellow">
            <a:extLst>
              <a:ext uri="{FF2B5EF4-FFF2-40B4-BE49-F238E27FC236}">
                <a16:creationId xmlns:a16="http://schemas.microsoft.com/office/drawing/2014/main" id="{436B06F0-FD27-4E95-97FF-A8CDEBC7CB97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027537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DC28F5F-5429-477D-81C4-27357E6C2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913" y="1259073"/>
            <a:ext cx="10444173" cy="46863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Create an </a:t>
            </a:r>
            <a:r>
              <a:rPr lang="en-GB" sz="2800" dirty="0" err="1"/>
              <a:t>ArrayList</a:t>
            </a:r>
            <a:r>
              <a:rPr lang="en-GB" sz="2800" dirty="0"/>
              <a:t> to hold the test scores of students. While the user has not entered -1, keep prompting them for more grades. Calculate and print the average.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2F2BFD3-2345-44B2-B3D3-80B38577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Example Program</a:t>
            </a:r>
          </a:p>
        </p:txBody>
      </p:sp>
      <p:sp>
        <p:nvSpPr>
          <p:cNvPr id="24" name="!!blueicon">
            <a:extLst>
              <a:ext uri="{FF2B5EF4-FFF2-40B4-BE49-F238E27FC236}">
                <a16:creationId xmlns:a16="http://schemas.microsoft.com/office/drawing/2014/main" id="{F8A2C8D9-5E98-44BA-91E2-0099E60F97A2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5B9BD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445DD0-F534-4E85-8911-0FE4AA986C88}"/>
              </a:ext>
            </a:extLst>
          </p:cNvPr>
          <p:cNvGrpSpPr/>
          <p:nvPr/>
        </p:nvGrpSpPr>
        <p:grpSpPr>
          <a:xfrm>
            <a:off x="180381" y="485215"/>
            <a:ext cx="819079" cy="261326"/>
            <a:chOff x="2346704" y="2084923"/>
            <a:chExt cx="1266383" cy="404037"/>
          </a:xfrm>
        </p:grpSpPr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0B840F6F-8FB3-4C08-917B-092F3DB429D5}"/>
                </a:ext>
              </a:extLst>
            </p:cNvPr>
            <p:cNvSpPr/>
            <p:nvPr/>
          </p:nvSpPr>
          <p:spPr>
            <a:xfrm>
              <a:off x="2346704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E9BA359C-A0B8-45B7-B62E-7A9CB127614C}"/>
                </a:ext>
              </a:extLst>
            </p:cNvPr>
            <p:cNvSpPr/>
            <p:nvPr/>
          </p:nvSpPr>
          <p:spPr>
            <a:xfrm>
              <a:off x="2675206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422049DD-AF3C-4FE4-A63A-1284921F636D}"/>
                </a:ext>
              </a:extLst>
            </p:cNvPr>
            <p:cNvSpPr/>
            <p:nvPr/>
          </p:nvSpPr>
          <p:spPr>
            <a:xfrm>
              <a:off x="3187784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D49738A-9ABD-41CD-A0AF-A9BD68DC53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6171" y="2310753"/>
              <a:ext cx="2404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!!blue">
            <a:extLst>
              <a:ext uri="{FF2B5EF4-FFF2-40B4-BE49-F238E27FC236}">
                <a16:creationId xmlns:a16="http://schemas.microsoft.com/office/drawing/2014/main" id="{0DA9CA04-60D0-43D9-8F2D-684DAFAE9B69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6" name="!!green">
            <a:extLst>
              <a:ext uri="{FF2B5EF4-FFF2-40B4-BE49-F238E27FC236}">
                <a16:creationId xmlns:a16="http://schemas.microsoft.com/office/drawing/2014/main" id="{D19DA7EC-149F-4C07-B628-A03C6970854A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20" name="!!yellow">
            <a:extLst>
              <a:ext uri="{FF2B5EF4-FFF2-40B4-BE49-F238E27FC236}">
                <a16:creationId xmlns:a16="http://schemas.microsoft.com/office/drawing/2014/main" id="{89708A70-0ABA-43DD-9B36-C94B74D4D2CD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804483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!!blue">
            <a:extLst>
              <a:ext uri="{FF2B5EF4-FFF2-40B4-BE49-F238E27FC236}">
                <a16:creationId xmlns:a16="http://schemas.microsoft.com/office/drawing/2014/main" id="{E2DF188A-B257-422B-800F-484C97E9117D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45" name="!!green">
            <a:extLst>
              <a:ext uri="{FF2B5EF4-FFF2-40B4-BE49-F238E27FC236}">
                <a16:creationId xmlns:a16="http://schemas.microsoft.com/office/drawing/2014/main" id="{697D378D-43C1-4157-9B7E-2B203FFD723B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46" name="!!yellow">
            <a:extLst>
              <a:ext uri="{FF2B5EF4-FFF2-40B4-BE49-F238E27FC236}">
                <a16:creationId xmlns:a16="http://schemas.microsoft.com/office/drawing/2014/main" id="{509CF941-68F4-4BBA-99D8-764113F06BD9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24" name="!!blueicon">
            <a:extLst>
              <a:ext uri="{FF2B5EF4-FFF2-40B4-BE49-F238E27FC236}">
                <a16:creationId xmlns:a16="http://schemas.microsoft.com/office/drawing/2014/main" id="{F8A2C8D9-5E98-44BA-91E2-0099E60F97A2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5B9BD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445DD0-F534-4E85-8911-0FE4AA986C88}"/>
              </a:ext>
            </a:extLst>
          </p:cNvPr>
          <p:cNvGrpSpPr/>
          <p:nvPr/>
        </p:nvGrpSpPr>
        <p:grpSpPr>
          <a:xfrm>
            <a:off x="180381" y="485215"/>
            <a:ext cx="819079" cy="261326"/>
            <a:chOff x="2346704" y="2084923"/>
            <a:chExt cx="1266383" cy="404037"/>
          </a:xfrm>
        </p:grpSpPr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0B840F6F-8FB3-4C08-917B-092F3DB429D5}"/>
                </a:ext>
              </a:extLst>
            </p:cNvPr>
            <p:cNvSpPr/>
            <p:nvPr/>
          </p:nvSpPr>
          <p:spPr>
            <a:xfrm>
              <a:off x="2346704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E9BA359C-A0B8-45B7-B62E-7A9CB127614C}"/>
                </a:ext>
              </a:extLst>
            </p:cNvPr>
            <p:cNvSpPr/>
            <p:nvPr/>
          </p:nvSpPr>
          <p:spPr>
            <a:xfrm>
              <a:off x="2675206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422049DD-AF3C-4FE4-A63A-1284921F636D}"/>
                </a:ext>
              </a:extLst>
            </p:cNvPr>
            <p:cNvSpPr/>
            <p:nvPr/>
          </p:nvSpPr>
          <p:spPr>
            <a:xfrm>
              <a:off x="3187784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D49738A-9ABD-41CD-A0AF-A9BD68DC53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6171" y="2310753"/>
              <a:ext cx="2404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39BA56E-687D-43C5-A200-4A850E1CC100}"/>
              </a:ext>
            </a:extLst>
          </p:cNvPr>
          <p:cNvSpPr/>
          <p:nvPr/>
        </p:nvSpPr>
        <p:spPr>
          <a:xfrm>
            <a:off x="2230564" y="0"/>
            <a:ext cx="9164931" cy="6591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ArrayListTest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enteredMark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totalMark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counter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endParaRPr lang="en-GB" sz="1400" dirty="0">
              <a:latin typeface="Consolas" panose="020B0609020204030204" pitchFamily="49" charset="0"/>
            </a:endParaRPr>
          </a:p>
          <a:p>
            <a:pPr lvl="2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GB" sz="1400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GB" sz="1400" dirty="0">
              <a:latin typeface="Consolas" panose="020B0609020204030204" pitchFamily="49" charset="0"/>
            </a:endParaRPr>
          </a:p>
          <a:p>
            <a:pPr lvl="2"/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markList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&lt;Integer&gt;();</a:t>
            </a:r>
          </a:p>
          <a:p>
            <a:pPr lvl="2"/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"Enter marks (-1 to finish)"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GB" sz="1400" dirty="0">
              <a:latin typeface="Consolas" panose="020B0609020204030204" pitchFamily="49" charset="0"/>
            </a:endParaRPr>
          </a:p>
          <a:p>
            <a:pPr lvl="2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enteredMark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-1) {</a:t>
            </a:r>
          </a:p>
          <a:p>
            <a:pPr lvl="3"/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.print(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"Enter mark 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enteredMark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enteredMark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-1) {</a:t>
            </a:r>
          </a:p>
          <a:p>
            <a:pPr lvl="4"/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markList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enteredMark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counter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3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GB" sz="1400" dirty="0">
                <a:solidFill>
                  <a:srgbClr val="3F7F5F"/>
                </a:solidFill>
                <a:latin typeface="Consolas" panose="020B0609020204030204" pitchFamily="49" charset="0"/>
              </a:rPr>
              <a:t>// calculate total</a:t>
            </a:r>
          </a:p>
          <a:p>
            <a:pPr lvl="2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markList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 defTabSz="669925"/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totalMark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markList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GB" sz="1400" dirty="0">
                <a:solidFill>
                  <a:srgbClr val="3F7F5F"/>
                </a:solidFill>
                <a:latin typeface="Consolas" panose="020B0609020204030204" pitchFamily="49" charset="0"/>
              </a:rPr>
              <a:t>// print average</a:t>
            </a:r>
          </a:p>
          <a:p>
            <a:pPr lvl="2"/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"Average mark is : 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totalMark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markList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 );</a:t>
            </a:r>
          </a:p>
          <a:p>
            <a:pPr lvl="1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F57202-44E5-403D-B24A-CEE9F2B8481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354530" y="4535891"/>
            <a:ext cx="1722058" cy="390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DF78A3D-F6D5-44EF-8B39-F1708371AE0E}"/>
              </a:ext>
            </a:extLst>
          </p:cNvPr>
          <p:cNvSpPr txBox="1"/>
          <p:nvPr/>
        </p:nvSpPr>
        <p:spPr>
          <a:xfrm>
            <a:off x="5881099" y="83474"/>
            <a:ext cx="30753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Import the </a:t>
            </a:r>
            <a:r>
              <a:rPr lang="en-GB" dirty="0" err="1">
                <a:latin typeface="+mn-lt"/>
              </a:rPr>
              <a:t>ArrayList</a:t>
            </a:r>
            <a:r>
              <a:rPr lang="en-GB" dirty="0">
                <a:latin typeface="+mn-lt"/>
              </a:rPr>
              <a:t> class.</a:t>
            </a:r>
            <a:endParaRPr lang="en-US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0162C2-7354-4A66-A766-6217A6E5EB0F}"/>
              </a:ext>
            </a:extLst>
          </p:cNvPr>
          <p:cNvSpPr txBox="1"/>
          <p:nvPr/>
        </p:nvSpPr>
        <p:spPr>
          <a:xfrm>
            <a:off x="82605" y="1231239"/>
            <a:ext cx="260299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Declare and construct an </a:t>
            </a:r>
            <a:r>
              <a:rPr lang="en-GB" dirty="0" err="1">
                <a:latin typeface="+mn-lt"/>
              </a:rPr>
              <a:t>ArrayList</a:t>
            </a:r>
            <a:r>
              <a:rPr lang="en-GB" dirty="0">
                <a:latin typeface="+mn-lt"/>
              </a:rPr>
              <a:t> of Integer objects (note </a:t>
            </a:r>
            <a:r>
              <a:rPr lang="en-GB" b="1" dirty="0">
                <a:latin typeface="+mn-lt"/>
              </a:rPr>
              <a:t>Integer</a:t>
            </a:r>
            <a:r>
              <a:rPr lang="en-GB" dirty="0">
                <a:latin typeface="+mn-lt"/>
              </a:rPr>
              <a:t> is the ‘object’ version of 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). Type is in angle brackets.</a:t>
            </a:r>
            <a:endParaRPr lang="en-US" dirty="0"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B88DC-3C03-42BA-AA6C-76EB77F7AE20}"/>
              </a:ext>
            </a:extLst>
          </p:cNvPr>
          <p:cNvSpPr txBox="1"/>
          <p:nvPr/>
        </p:nvSpPr>
        <p:spPr>
          <a:xfrm>
            <a:off x="7225789" y="3535623"/>
            <a:ext cx="295869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n-lt"/>
              </a:rPr>
              <a:t>add() </a:t>
            </a:r>
            <a:r>
              <a:rPr lang="en-GB" dirty="0">
                <a:latin typeface="+mn-lt"/>
              </a:rPr>
              <a:t>method adds an item at the end of the list.</a:t>
            </a:r>
            <a:endParaRPr lang="en-US" b="1" dirty="0">
              <a:latin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F35D07-27DD-4ABE-B4EA-0042F3DFAC7D}"/>
              </a:ext>
            </a:extLst>
          </p:cNvPr>
          <p:cNvSpPr txBox="1"/>
          <p:nvPr/>
        </p:nvSpPr>
        <p:spPr>
          <a:xfrm>
            <a:off x="9076588" y="4212725"/>
            <a:ext cx="21194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n-lt"/>
              </a:rPr>
              <a:t>size() </a:t>
            </a:r>
            <a:r>
              <a:rPr lang="en-GB" dirty="0">
                <a:latin typeface="+mn-lt"/>
              </a:rPr>
              <a:t>method gives number of items.</a:t>
            </a:r>
            <a:endParaRPr lang="en-US" b="1" dirty="0"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B8DF7B-E9D6-4A52-889C-D94B5C2670B8}"/>
              </a:ext>
            </a:extLst>
          </p:cNvPr>
          <p:cNvSpPr txBox="1"/>
          <p:nvPr/>
        </p:nvSpPr>
        <p:spPr>
          <a:xfrm>
            <a:off x="187439" y="4793993"/>
            <a:ext cx="2672211" cy="923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>
                <a:latin typeface="+mn-lt"/>
              </a:rPr>
              <a:t>get() </a:t>
            </a:r>
            <a:r>
              <a:rPr lang="en-GB" dirty="0">
                <a:latin typeface="+mn-lt"/>
              </a:rPr>
              <a:t>method returns the item at the specified index in the list.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AA141F-2C8C-4C0D-94DD-8BB2B51B647A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991022" y="172016"/>
            <a:ext cx="890077" cy="96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62260E-44FC-4FF2-BD90-8D94EAF0E27E}"/>
              </a:ext>
            </a:extLst>
          </p:cNvPr>
          <p:cNvCxnSpPr>
            <a:cxnSpLocks/>
          </p:cNvCxnSpPr>
          <p:nvPr/>
        </p:nvCxnSpPr>
        <p:spPr>
          <a:xfrm>
            <a:off x="2685601" y="2108402"/>
            <a:ext cx="1617358" cy="299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DC9D0C-4C0A-41DC-B1C8-AA5D960F05F2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720234" y="3858789"/>
            <a:ext cx="505555" cy="129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CFF5A1-3923-4DE2-8B94-A94E3D5E3744}"/>
              </a:ext>
            </a:extLst>
          </p:cNvPr>
          <p:cNvCxnSpPr>
            <a:cxnSpLocks/>
          </p:cNvCxnSpPr>
          <p:nvPr/>
        </p:nvCxnSpPr>
        <p:spPr>
          <a:xfrm flipV="1">
            <a:off x="2859650" y="5394157"/>
            <a:ext cx="3021449" cy="264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E82453E-DC1E-4C1B-A87B-C96727AF8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483" y="651350"/>
            <a:ext cx="3216424" cy="2066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E9967DF-9C97-4560-ADC9-F5808C78D077}"/>
              </a:ext>
            </a:extLst>
          </p:cNvPr>
          <p:cNvSpPr txBox="1"/>
          <p:nvPr/>
        </p:nvSpPr>
        <p:spPr>
          <a:xfrm>
            <a:off x="82605" y="3388264"/>
            <a:ext cx="295869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Counter being used &amp; incremented to display current mark being entered to the user</a:t>
            </a:r>
            <a:r>
              <a:rPr lang="en-GB" dirty="0">
                <a:latin typeface="+mn-lt"/>
              </a:rPr>
              <a:t>.</a:t>
            </a:r>
            <a:endParaRPr lang="en-US" b="1" dirty="0">
              <a:latin typeface="+mn-l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FE5DED-5A30-436C-A7F9-4DD227AD2BC2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041295" y="3988429"/>
            <a:ext cx="1086568" cy="226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6FA4DE-8BF2-4DD0-9A05-3D3A1AFEB3BD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8062452" y="5354909"/>
            <a:ext cx="1382222" cy="426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52E5BCD-394B-4598-8E6D-9F551493C94E}"/>
              </a:ext>
            </a:extLst>
          </p:cNvPr>
          <p:cNvSpPr txBox="1"/>
          <p:nvPr/>
        </p:nvSpPr>
        <p:spPr>
          <a:xfrm>
            <a:off x="9444674" y="4893244"/>
            <a:ext cx="260299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Casting one variable to a float to ensure a float is returned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4233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40" grpId="0" animBg="1"/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!!blueicon">
            <a:extLst>
              <a:ext uri="{FF2B5EF4-FFF2-40B4-BE49-F238E27FC236}">
                <a16:creationId xmlns:a16="http://schemas.microsoft.com/office/drawing/2014/main" id="{F8A2C8D9-5E98-44BA-91E2-0099E60F97A2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5B9BD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445DD0-F534-4E85-8911-0FE4AA986C88}"/>
              </a:ext>
            </a:extLst>
          </p:cNvPr>
          <p:cNvGrpSpPr/>
          <p:nvPr/>
        </p:nvGrpSpPr>
        <p:grpSpPr>
          <a:xfrm>
            <a:off x="180381" y="485215"/>
            <a:ext cx="819079" cy="261326"/>
            <a:chOff x="2346704" y="2084923"/>
            <a:chExt cx="1266383" cy="404037"/>
          </a:xfrm>
        </p:grpSpPr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0B840F6F-8FB3-4C08-917B-092F3DB429D5}"/>
                </a:ext>
              </a:extLst>
            </p:cNvPr>
            <p:cNvSpPr/>
            <p:nvPr/>
          </p:nvSpPr>
          <p:spPr>
            <a:xfrm>
              <a:off x="2346704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E9BA359C-A0B8-45B7-B62E-7A9CB127614C}"/>
                </a:ext>
              </a:extLst>
            </p:cNvPr>
            <p:cNvSpPr/>
            <p:nvPr/>
          </p:nvSpPr>
          <p:spPr>
            <a:xfrm>
              <a:off x="2675206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422049DD-AF3C-4FE4-A63A-1284921F636D}"/>
                </a:ext>
              </a:extLst>
            </p:cNvPr>
            <p:cNvSpPr/>
            <p:nvPr/>
          </p:nvSpPr>
          <p:spPr>
            <a:xfrm>
              <a:off x="3187784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D49738A-9ABD-41CD-A0AF-A9BD68DC53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6171" y="2310753"/>
              <a:ext cx="2404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471258A6-2795-41BD-9A4C-84988CFA5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93591"/>
              </p:ext>
            </p:extLst>
          </p:nvPr>
        </p:nvGraphicFramePr>
        <p:xfrm>
          <a:off x="180381" y="2315360"/>
          <a:ext cx="11845042" cy="38903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4866">
                  <a:extLst>
                    <a:ext uri="{9D8B030D-6E8A-4147-A177-3AD203B41FA5}">
                      <a16:colId xmlns:a16="http://schemas.microsoft.com/office/drawing/2014/main" val="436913098"/>
                    </a:ext>
                  </a:extLst>
                </a:gridCol>
                <a:gridCol w="2753832">
                  <a:extLst>
                    <a:ext uri="{9D8B030D-6E8A-4147-A177-3AD203B41FA5}">
                      <a16:colId xmlns:a16="http://schemas.microsoft.com/office/drawing/2014/main" val="18348303"/>
                    </a:ext>
                  </a:extLst>
                </a:gridCol>
                <a:gridCol w="3703548">
                  <a:extLst>
                    <a:ext uri="{9D8B030D-6E8A-4147-A177-3AD203B41FA5}">
                      <a16:colId xmlns:a16="http://schemas.microsoft.com/office/drawing/2014/main" val="3509675122"/>
                    </a:ext>
                  </a:extLst>
                </a:gridCol>
                <a:gridCol w="3462796">
                  <a:extLst>
                    <a:ext uri="{9D8B030D-6E8A-4147-A177-3AD203B41FA5}">
                      <a16:colId xmlns:a16="http://schemas.microsoft.com/office/drawing/2014/main" val="3357785683"/>
                    </a:ext>
                  </a:extLst>
                </a:gridCol>
              </a:tblGrid>
              <a:tr h="392969">
                <a:tc>
                  <a:txBody>
                    <a:bodyPr/>
                    <a:lstStyle/>
                    <a:p>
                      <a:r>
                        <a:rPr lang="en-GB" dirty="0" err="1"/>
                        <a:t>ArrayList</a:t>
                      </a:r>
                      <a:r>
                        <a:rPr lang="en-GB" dirty="0"/>
                        <a:t>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392595"/>
                  </a:ext>
                </a:extLst>
              </a:tr>
              <a:tr h="79687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334079"/>
                  </a:ext>
                </a:extLst>
              </a:tr>
              <a:tr h="572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00251"/>
                  </a:ext>
                </a:extLst>
              </a:tr>
              <a:tr h="81834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84422"/>
                  </a:ext>
                </a:extLst>
              </a:tr>
              <a:tr h="130934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250924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2ADD141B-3482-4004-9447-00954C293203}"/>
              </a:ext>
            </a:extLst>
          </p:cNvPr>
          <p:cNvSpPr/>
          <p:nvPr/>
        </p:nvSpPr>
        <p:spPr>
          <a:xfrm>
            <a:off x="999460" y="1020664"/>
            <a:ext cx="58551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"Bob"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"Alice"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"John"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9B75D487-B569-4D40-A8C6-1BDD81FC1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09235"/>
              </p:ext>
            </p:extLst>
          </p:nvPr>
        </p:nvGraphicFramePr>
        <p:xfrm>
          <a:off x="7799836" y="1235063"/>
          <a:ext cx="37825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834">
                  <a:extLst>
                    <a:ext uri="{9D8B030D-6E8A-4147-A177-3AD203B41FA5}">
                      <a16:colId xmlns:a16="http://schemas.microsoft.com/office/drawing/2014/main" val="602213729"/>
                    </a:ext>
                  </a:extLst>
                </a:gridCol>
                <a:gridCol w="1260834">
                  <a:extLst>
                    <a:ext uri="{9D8B030D-6E8A-4147-A177-3AD203B41FA5}">
                      <a16:colId xmlns:a16="http://schemas.microsoft.com/office/drawing/2014/main" val="1475680140"/>
                    </a:ext>
                  </a:extLst>
                </a:gridCol>
                <a:gridCol w="1260834">
                  <a:extLst>
                    <a:ext uri="{9D8B030D-6E8A-4147-A177-3AD203B41FA5}">
                      <a16:colId xmlns:a16="http://schemas.microsoft.com/office/drawing/2014/main" val="508863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John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908225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77CFE0D1-096F-4028-8DE0-3D5A6A22CB8A}"/>
              </a:ext>
            </a:extLst>
          </p:cNvPr>
          <p:cNvSpPr/>
          <p:nvPr/>
        </p:nvSpPr>
        <p:spPr>
          <a:xfrm>
            <a:off x="5427921" y="2839820"/>
            <a:ext cx="25907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"Marie"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1AE52DDD-9772-4896-9A9D-028B90F10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28568"/>
              </p:ext>
            </p:extLst>
          </p:nvPr>
        </p:nvGraphicFramePr>
        <p:xfrm>
          <a:off x="8611044" y="2780887"/>
          <a:ext cx="336232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81">
                  <a:extLst>
                    <a:ext uri="{9D8B030D-6E8A-4147-A177-3AD203B41FA5}">
                      <a16:colId xmlns:a16="http://schemas.microsoft.com/office/drawing/2014/main" val="602213729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1475680140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508863882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2327373647"/>
                    </a:ext>
                  </a:extLst>
                </a:gridCol>
              </a:tblGrid>
              <a:tr h="12718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3807"/>
                  </a:ext>
                </a:extLst>
              </a:tr>
              <a:tr h="3056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Bob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John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Marie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908225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9B95B000-E5A7-4B4A-ACEF-E07EC9A1D717}"/>
              </a:ext>
            </a:extLst>
          </p:cNvPr>
          <p:cNvSpPr/>
          <p:nvPr/>
        </p:nvSpPr>
        <p:spPr>
          <a:xfrm>
            <a:off x="5685942" y="3592079"/>
            <a:ext cx="18309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254AD0-6832-4F61-A00C-0BED36CC3657}"/>
              </a:ext>
            </a:extLst>
          </p:cNvPr>
          <p:cNvSpPr/>
          <p:nvPr/>
        </p:nvSpPr>
        <p:spPr>
          <a:xfrm>
            <a:off x="5065531" y="4347643"/>
            <a:ext cx="30717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"Robert"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625C97D7-FBC1-4AD6-860E-16EC4704B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117142"/>
              </p:ext>
            </p:extLst>
          </p:nvPr>
        </p:nvGraphicFramePr>
        <p:xfrm>
          <a:off x="8621677" y="4170096"/>
          <a:ext cx="336232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81">
                  <a:extLst>
                    <a:ext uri="{9D8B030D-6E8A-4147-A177-3AD203B41FA5}">
                      <a16:colId xmlns:a16="http://schemas.microsoft.com/office/drawing/2014/main" val="602213729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1475680140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508863882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2327373647"/>
                    </a:ext>
                  </a:extLst>
                </a:gridCol>
              </a:tblGrid>
              <a:tr h="12718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3807"/>
                  </a:ext>
                </a:extLst>
              </a:tr>
              <a:tr h="3056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Robert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John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Marie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908225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0DB7807D-E818-49C2-996C-8B7FA7C09460}"/>
              </a:ext>
            </a:extLst>
          </p:cNvPr>
          <p:cNvSpPr/>
          <p:nvPr/>
        </p:nvSpPr>
        <p:spPr>
          <a:xfrm>
            <a:off x="5065531" y="5383355"/>
            <a:ext cx="30717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.indexOf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"John"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4CF760F-5697-4257-AB31-C2F2BBBDB3B9}"/>
              </a:ext>
            </a:extLst>
          </p:cNvPr>
          <p:cNvSpPr/>
          <p:nvPr/>
        </p:nvSpPr>
        <p:spPr>
          <a:xfrm>
            <a:off x="6919996" y="1464243"/>
            <a:ext cx="814404" cy="31317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3016163-7C8B-4411-870E-6A175CBC9BA0}"/>
              </a:ext>
            </a:extLst>
          </p:cNvPr>
          <p:cNvSpPr/>
          <p:nvPr/>
        </p:nvSpPr>
        <p:spPr>
          <a:xfrm>
            <a:off x="157310" y="2710994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add ( item 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1C3537-C390-44EC-B51A-C3F6068B6950}"/>
              </a:ext>
            </a:extLst>
          </p:cNvPr>
          <p:cNvSpPr txBox="1"/>
          <p:nvPr/>
        </p:nvSpPr>
        <p:spPr>
          <a:xfrm>
            <a:off x="2109328" y="2701320"/>
            <a:ext cx="2505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Add item to the end of the list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AC6CFCFC-B98C-4621-8382-E4E87280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 err="1"/>
              <a:t>ArrayList</a:t>
            </a:r>
            <a:r>
              <a:rPr lang="en-GB" dirty="0"/>
              <a:t> Method Summary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C9007A-1C46-4A3C-9BE1-51530D70A034}"/>
              </a:ext>
            </a:extLst>
          </p:cNvPr>
          <p:cNvSpPr txBox="1"/>
          <p:nvPr/>
        </p:nvSpPr>
        <p:spPr>
          <a:xfrm>
            <a:off x="2109328" y="3548945"/>
            <a:ext cx="2505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Gets an </a:t>
            </a:r>
            <a:r>
              <a:rPr lang="en-GB" b="1" dirty="0"/>
              <a:t>item</a:t>
            </a:r>
            <a:r>
              <a:rPr lang="en-GB" dirty="0"/>
              <a:t> at an </a:t>
            </a:r>
            <a:r>
              <a:rPr lang="en-GB" b="1" dirty="0"/>
              <a:t>index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173331-48F5-4BCD-83EB-109EA3FDE4CE}"/>
              </a:ext>
            </a:extLst>
          </p:cNvPr>
          <p:cNvSpPr txBox="1"/>
          <p:nvPr/>
        </p:nvSpPr>
        <p:spPr>
          <a:xfrm>
            <a:off x="2109328" y="4109935"/>
            <a:ext cx="2603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Updates the slot at </a:t>
            </a:r>
            <a:r>
              <a:rPr lang="en-GB" b="1" dirty="0"/>
              <a:t>index</a:t>
            </a:r>
            <a:r>
              <a:rPr lang="en-GB" b="0" dirty="0"/>
              <a:t> with the new value </a:t>
            </a:r>
            <a:r>
              <a:rPr lang="en-GB" b="1" dirty="0"/>
              <a:t>item</a:t>
            </a:r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63EAA6-9C11-4297-AA7F-A788942CCAAC}"/>
              </a:ext>
            </a:extLst>
          </p:cNvPr>
          <p:cNvSpPr txBox="1"/>
          <p:nvPr/>
        </p:nvSpPr>
        <p:spPr>
          <a:xfrm>
            <a:off x="2109328" y="4937464"/>
            <a:ext cx="2603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Returns the index of the first occurrence of </a:t>
            </a:r>
            <a:r>
              <a:rPr lang="en-GB" b="1" dirty="0"/>
              <a:t>item</a:t>
            </a:r>
            <a:r>
              <a:rPr lang="en-GB" dirty="0"/>
              <a:t> in the list (returns -1 if not found)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9ED955-48F9-433D-B329-26DC0F10AFF4}"/>
              </a:ext>
            </a:extLst>
          </p:cNvPr>
          <p:cNvSpPr txBox="1"/>
          <p:nvPr/>
        </p:nvSpPr>
        <p:spPr>
          <a:xfrm>
            <a:off x="157310" y="3506200"/>
            <a:ext cx="1597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get ( index 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BE113FF-2119-47A5-A791-5A63FABAEF35}"/>
              </a:ext>
            </a:extLst>
          </p:cNvPr>
          <p:cNvSpPr txBox="1"/>
          <p:nvPr/>
        </p:nvSpPr>
        <p:spPr>
          <a:xfrm>
            <a:off x="157310" y="4085716"/>
            <a:ext cx="1977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set ( index, item 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F7CD52-1709-4719-AB81-7237E5034622}"/>
              </a:ext>
            </a:extLst>
          </p:cNvPr>
          <p:cNvSpPr txBox="1"/>
          <p:nvPr/>
        </p:nvSpPr>
        <p:spPr>
          <a:xfrm>
            <a:off x="157310" y="4937464"/>
            <a:ext cx="1727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indexOf</a:t>
            </a:r>
            <a:r>
              <a:rPr lang="en-GB" dirty="0"/>
              <a:t>( item 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9DE484B-1863-4437-ACE0-64B853462B69}"/>
              </a:ext>
            </a:extLst>
          </p:cNvPr>
          <p:cNvSpPr txBox="1"/>
          <p:nvPr/>
        </p:nvSpPr>
        <p:spPr>
          <a:xfrm>
            <a:off x="9921054" y="3610335"/>
            <a:ext cx="721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4E746E-11F5-467A-9721-8A600692FC7F}"/>
              </a:ext>
            </a:extLst>
          </p:cNvPr>
          <p:cNvSpPr txBox="1"/>
          <p:nvPr/>
        </p:nvSpPr>
        <p:spPr>
          <a:xfrm>
            <a:off x="9361306" y="5352962"/>
            <a:ext cx="184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3" name="!!blue">
            <a:extLst>
              <a:ext uri="{FF2B5EF4-FFF2-40B4-BE49-F238E27FC236}">
                <a16:creationId xmlns:a16="http://schemas.microsoft.com/office/drawing/2014/main" id="{64BF1D32-9C1F-44B5-8304-3F286406D0DC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34" name="!!green">
            <a:extLst>
              <a:ext uri="{FF2B5EF4-FFF2-40B4-BE49-F238E27FC236}">
                <a16:creationId xmlns:a16="http://schemas.microsoft.com/office/drawing/2014/main" id="{00460A86-B017-4DFE-81B4-5915E9395BFC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35" name="!!yellow">
            <a:extLst>
              <a:ext uri="{FF2B5EF4-FFF2-40B4-BE49-F238E27FC236}">
                <a16:creationId xmlns:a16="http://schemas.microsoft.com/office/drawing/2014/main" id="{C74A0A5C-42B3-46CA-AF6B-BF484B42C47E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4023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9" grpId="0" animBg="1"/>
      <p:bldP spid="50" grpId="0" animBg="1"/>
      <p:bldP spid="52" grpId="0" animBg="1"/>
      <p:bldP spid="53" grpId="0" animBg="1"/>
      <p:bldP spid="54" grpId="0"/>
      <p:bldP spid="55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99E1-C227-465D-AAF5-DC84A466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300293"/>
            <a:ext cx="11609717" cy="3957508"/>
          </a:xfrm>
        </p:spPr>
        <p:txBody>
          <a:bodyPr/>
          <a:lstStyle/>
          <a:p>
            <a:r>
              <a:rPr lang="en-GB" b="1" dirty="0"/>
              <a:t>Collection </a:t>
            </a:r>
            <a:r>
              <a:rPr lang="en-GB" dirty="0"/>
              <a:t>– A “systematic arrangement of </a:t>
            </a:r>
            <a:r>
              <a:rPr lang="en-GB" i="1" dirty="0"/>
              <a:t>things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Those things could be primitive types (e.g. int, float), or objects (e.g. String, Motorbike)</a:t>
            </a:r>
          </a:p>
          <a:p>
            <a:pPr lvl="1"/>
            <a:r>
              <a:rPr lang="en-GB" dirty="0"/>
              <a:t>In the case of objects, a collection will store the reference to the objects – not the objects themselves</a:t>
            </a:r>
          </a:p>
          <a:p>
            <a:r>
              <a:rPr lang="en-GB" b="1" dirty="0"/>
              <a:t>Array</a:t>
            </a:r>
            <a:r>
              <a:rPr lang="en-GB" dirty="0"/>
              <a:t> – fixed-size data structure</a:t>
            </a:r>
          </a:p>
          <a:p>
            <a:r>
              <a:rPr lang="en-GB" b="1" dirty="0" err="1"/>
              <a:t>ArrayList</a:t>
            </a:r>
            <a:r>
              <a:rPr lang="en-GB" dirty="0"/>
              <a:t> – dynamic data structure that can grow/shrink as the program is running</a:t>
            </a:r>
          </a:p>
        </p:txBody>
      </p:sp>
      <p:sp>
        <p:nvSpPr>
          <p:cNvPr id="7" name="!!greencircle">
            <a:extLst>
              <a:ext uri="{FF2B5EF4-FFF2-40B4-BE49-F238E27FC236}">
                <a16:creationId xmlns:a16="http://schemas.microsoft.com/office/drawing/2014/main" id="{1BEB22F4-76B8-46C0-A805-CF58726D6A1E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 descr="Clipboard Checked with solid fill">
            <a:extLst>
              <a:ext uri="{FF2B5EF4-FFF2-40B4-BE49-F238E27FC236}">
                <a16:creationId xmlns:a16="http://schemas.microsoft.com/office/drawing/2014/main" id="{B9F99AF2-F305-4ECF-AE59-4207666E774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27FE4A1-B4BD-48C0-93CE-7416E7E3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6" name="!!blue">
            <a:extLst>
              <a:ext uri="{FF2B5EF4-FFF2-40B4-BE49-F238E27FC236}">
                <a16:creationId xmlns:a16="http://schemas.microsoft.com/office/drawing/2014/main" id="{726C6AA2-E7EF-4C65-B2B2-03FC7B1DD040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0" name="!!green">
            <a:extLst>
              <a:ext uri="{FF2B5EF4-FFF2-40B4-BE49-F238E27FC236}">
                <a16:creationId xmlns:a16="http://schemas.microsoft.com/office/drawing/2014/main" id="{E49472D9-F07D-466A-9ED9-0A2B1A8D4B40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11" name="!!yellow">
            <a:extLst>
              <a:ext uri="{FF2B5EF4-FFF2-40B4-BE49-F238E27FC236}">
                <a16:creationId xmlns:a16="http://schemas.microsoft.com/office/drawing/2014/main" id="{64B9A7EC-E7E4-4707-B1CC-7050DD667BA5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45527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greencircle">
            <a:extLst>
              <a:ext uri="{FF2B5EF4-FFF2-40B4-BE49-F238E27FC236}">
                <a16:creationId xmlns:a16="http://schemas.microsoft.com/office/drawing/2014/main" id="{4D6C63AA-6C3B-43C6-96A7-BD1113F3BE6E}"/>
              </a:ext>
            </a:extLst>
          </p:cNvPr>
          <p:cNvSpPr/>
          <p:nvPr/>
        </p:nvSpPr>
        <p:spPr>
          <a:xfrm>
            <a:off x="4881990" y="1860958"/>
            <a:ext cx="2264400" cy="2264400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D5FA69-E237-4B97-B91B-6E3588218F94}"/>
              </a:ext>
            </a:extLst>
          </p:cNvPr>
          <p:cNvSpPr/>
          <p:nvPr/>
        </p:nvSpPr>
        <p:spPr>
          <a:xfrm>
            <a:off x="5364390" y="2310375"/>
            <a:ext cx="1299600" cy="12996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: Shape 28">
            <a:extLst>
              <a:ext uri="{FF2B5EF4-FFF2-40B4-BE49-F238E27FC236}">
                <a16:creationId xmlns:a16="http://schemas.microsoft.com/office/drawing/2014/main" id="{38B2B102-680D-4182-AA16-AE09F9939A2E}"/>
              </a:ext>
            </a:extLst>
          </p:cNvPr>
          <p:cNvSpPr/>
          <p:nvPr/>
        </p:nvSpPr>
        <p:spPr>
          <a:xfrm>
            <a:off x="4675369" y="4249987"/>
            <a:ext cx="2677642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4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kern="1200" dirty="0">
                <a:solidFill>
                  <a:srgbClr val="70AD47"/>
                </a:solidFill>
              </a:rPr>
              <a:t>Collections</a:t>
            </a:r>
            <a:endParaRPr lang="en-US" sz="2800" kern="1200" dirty="0">
              <a:solidFill>
                <a:srgbClr val="70AD47"/>
              </a:solidFill>
            </a:endParaRPr>
          </a:p>
        </p:txBody>
      </p:sp>
      <p:sp>
        <p:nvSpPr>
          <p:cNvPr id="11" name="!!blue">
            <a:extLst>
              <a:ext uri="{FF2B5EF4-FFF2-40B4-BE49-F238E27FC236}">
                <a16:creationId xmlns:a16="http://schemas.microsoft.com/office/drawing/2014/main" id="{DBA5CA52-D6B0-478B-B106-B910E60185A6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2" name="!!green">
            <a:extLst>
              <a:ext uri="{FF2B5EF4-FFF2-40B4-BE49-F238E27FC236}">
                <a16:creationId xmlns:a16="http://schemas.microsoft.com/office/drawing/2014/main" id="{1A6FFB1E-40B7-4891-ACB6-135A24CD3653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13" name="!!yellow">
            <a:extLst>
              <a:ext uri="{FF2B5EF4-FFF2-40B4-BE49-F238E27FC236}">
                <a16:creationId xmlns:a16="http://schemas.microsoft.com/office/drawing/2014/main" id="{91BDEBF7-CC78-4EAC-B471-533F7A8987AD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27431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green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5F19A-F5F9-4A46-B243-C6EBB3E5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50" y="1253330"/>
            <a:ext cx="5773046" cy="4690269"/>
          </a:xfrm>
        </p:spPr>
        <p:txBody>
          <a:bodyPr>
            <a:normAutofit/>
          </a:bodyPr>
          <a:lstStyle/>
          <a:p>
            <a:r>
              <a:rPr lang="en-GB" dirty="0"/>
              <a:t>We have written a few applications now that have many similar ‘things’ in</a:t>
            </a:r>
          </a:p>
          <a:p>
            <a:r>
              <a:rPr lang="en-GB" dirty="0"/>
              <a:t>We have been using individual variable names to refer to these (</a:t>
            </a:r>
            <a:r>
              <a:rPr lang="en-GB" dirty="0" err="1"/>
              <a:t>e.g</a:t>
            </a:r>
            <a:r>
              <a:rPr lang="en-GB" dirty="0"/>
              <a:t> </a:t>
            </a:r>
            <a:r>
              <a:rPr lang="en-GB" dirty="0" err="1"/>
              <a:t>redBike</a:t>
            </a:r>
            <a:r>
              <a:rPr lang="en-GB" dirty="0"/>
              <a:t> or bike1)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6E9963-825D-430F-8214-AF13CE646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004" y="1624012"/>
            <a:ext cx="5334000" cy="3609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!!blue">
            <a:extLst>
              <a:ext uri="{FF2B5EF4-FFF2-40B4-BE49-F238E27FC236}">
                <a16:creationId xmlns:a16="http://schemas.microsoft.com/office/drawing/2014/main" id="{238548F1-5C68-406B-89E9-747A9E2767A1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2" name="!!green">
            <a:extLst>
              <a:ext uri="{FF2B5EF4-FFF2-40B4-BE49-F238E27FC236}">
                <a16:creationId xmlns:a16="http://schemas.microsoft.com/office/drawing/2014/main" id="{17EB1E40-A33F-4C11-8F8E-51B4CBA911AF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13" name="!!yellow">
            <a:extLst>
              <a:ext uri="{FF2B5EF4-FFF2-40B4-BE49-F238E27FC236}">
                <a16:creationId xmlns:a16="http://schemas.microsoft.com/office/drawing/2014/main" id="{6EA0007C-0460-429E-B7B1-0BF93490225A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636895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green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5F19A-F5F9-4A46-B243-C6EBB3E5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50" y="1253330"/>
            <a:ext cx="5490175" cy="4690269"/>
          </a:xfrm>
        </p:spPr>
        <p:txBody>
          <a:bodyPr>
            <a:normAutofit/>
          </a:bodyPr>
          <a:lstStyle/>
          <a:p>
            <a:r>
              <a:rPr lang="en-GB" dirty="0"/>
              <a:t>This is fine, but what if we need hundreds or thousands of the same </a:t>
            </a:r>
            <a:r>
              <a:rPr lang="en-GB" i="1" dirty="0"/>
              <a:t>type</a:t>
            </a:r>
            <a:r>
              <a:rPr lang="en-GB" dirty="0"/>
              <a:t> (e.g. 1000s of motorbikes)</a:t>
            </a:r>
          </a:p>
          <a:p>
            <a:r>
              <a:rPr lang="en-GB" dirty="0"/>
              <a:t>We could make lots of individually named objects </a:t>
            </a:r>
          </a:p>
          <a:p>
            <a:r>
              <a:rPr lang="en-GB" dirty="0"/>
              <a:t>But this is not a very good approach – each </a:t>
            </a:r>
            <a:r>
              <a:rPr lang="en-GB" i="1" dirty="0"/>
              <a:t>thing</a:t>
            </a:r>
            <a:r>
              <a:rPr lang="en-GB" dirty="0"/>
              <a:t> would result in more lines of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41AA3-5F66-4AC2-9357-6068EABDB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802" y="1086928"/>
            <a:ext cx="5945743" cy="425437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!!blue">
            <a:extLst>
              <a:ext uri="{FF2B5EF4-FFF2-40B4-BE49-F238E27FC236}">
                <a16:creationId xmlns:a16="http://schemas.microsoft.com/office/drawing/2014/main" id="{D99E5947-CE53-47C8-9A7B-71185FA2813F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2" name="!!green">
            <a:extLst>
              <a:ext uri="{FF2B5EF4-FFF2-40B4-BE49-F238E27FC236}">
                <a16:creationId xmlns:a16="http://schemas.microsoft.com/office/drawing/2014/main" id="{44F82DAB-110A-45C6-B3F4-ABE7974036F0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13" name="!!yellow">
            <a:extLst>
              <a:ext uri="{FF2B5EF4-FFF2-40B4-BE49-F238E27FC236}">
                <a16:creationId xmlns:a16="http://schemas.microsoft.com/office/drawing/2014/main" id="{B8A55088-2B40-4328-AC74-88391AC9919D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71007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green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5F19A-F5F9-4A46-B243-C6EBB3E5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50" y="1253330"/>
            <a:ext cx="11057427" cy="4690269"/>
          </a:xfrm>
        </p:spPr>
        <p:txBody>
          <a:bodyPr>
            <a:normAutofit/>
          </a:bodyPr>
          <a:lstStyle/>
          <a:p>
            <a:r>
              <a:rPr lang="en-GB" dirty="0"/>
              <a:t>What we need is a way to easily create and bunch together a large number of things of the same type</a:t>
            </a:r>
          </a:p>
          <a:p>
            <a:r>
              <a:rPr lang="en-GB" dirty="0"/>
              <a:t>We can then iterate over them and perform tasks (e.g. printing out each value)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Programming 1 briefly mentioned the </a:t>
            </a:r>
            <a:r>
              <a:rPr lang="en-GB" dirty="0" err="1"/>
              <a:t>ArrayList</a:t>
            </a:r>
            <a:r>
              <a:rPr lang="en-GB" dirty="0"/>
              <a:t> (Week 6) – we will delve deeper this week</a:t>
            </a:r>
          </a:p>
          <a:p>
            <a:r>
              <a:rPr lang="en-GB" dirty="0"/>
              <a:t>The simplest collection available in Java (and most languages) is the </a:t>
            </a:r>
            <a:r>
              <a:rPr lang="en-GB" b="1" dirty="0"/>
              <a:t>Array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EE1B31-79B4-41B5-B272-AEB0F87780F0}"/>
              </a:ext>
            </a:extLst>
          </p:cNvPr>
          <p:cNvSpPr txBox="1"/>
          <p:nvPr/>
        </p:nvSpPr>
        <p:spPr>
          <a:xfrm>
            <a:off x="1821711" y="3306076"/>
            <a:ext cx="8548577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1" hangingPunct="1">
              <a:spcBef>
                <a:spcPts val="600"/>
              </a:spcBef>
            </a:pPr>
            <a:r>
              <a:rPr lang="en-GB" sz="3200" b="1" kern="0" dirty="0">
                <a:latin typeface="Calibri"/>
                <a:sym typeface="Calibri" panose="020F0502020204030204" pitchFamily="34" charset="0"/>
              </a:rPr>
              <a:t>Iterate over </a:t>
            </a:r>
            <a:r>
              <a:rPr lang="en-GB" sz="3200" kern="0" dirty="0">
                <a:latin typeface="Calibri"/>
                <a:sym typeface="Calibri" panose="020F0502020204030204" pitchFamily="34" charset="0"/>
              </a:rPr>
              <a:t>– visit each one of a collection in turn</a:t>
            </a:r>
          </a:p>
        </p:txBody>
      </p:sp>
      <p:sp>
        <p:nvSpPr>
          <p:cNvPr id="11" name="!!blue">
            <a:extLst>
              <a:ext uri="{FF2B5EF4-FFF2-40B4-BE49-F238E27FC236}">
                <a16:creationId xmlns:a16="http://schemas.microsoft.com/office/drawing/2014/main" id="{0413A504-2976-4D66-AC6A-0F19107237AF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3" name="!!green">
            <a:extLst>
              <a:ext uri="{FF2B5EF4-FFF2-40B4-BE49-F238E27FC236}">
                <a16:creationId xmlns:a16="http://schemas.microsoft.com/office/drawing/2014/main" id="{8B0AD825-7DD1-490C-A183-719588609084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15" name="!!yellow">
            <a:extLst>
              <a:ext uri="{FF2B5EF4-FFF2-40B4-BE49-F238E27FC236}">
                <a16:creationId xmlns:a16="http://schemas.microsoft.com/office/drawing/2014/main" id="{82D7903E-9DDB-4577-A676-08F0B56A8BD4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63060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green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5F19A-F5F9-4A46-B243-C6EBB3E5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50" y="1253330"/>
            <a:ext cx="8494980" cy="4690269"/>
          </a:xfrm>
        </p:spPr>
        <p:txBody>
          <a:bodyPr>
            <a:normAutofit/>
          </a:bodyPr>
          <a:lstStyle/>
          <a:p>
            <a:r>
              <a:rPr lang="en-GB" b="1" dirty="0"/>
              <a:t>Array</a:t>
            </a:r>
            <a:r>
              <a:rPr lang="en-GB" dirty="0"/>
              <a:t>: “A systematic arrangement of similar objects”</a:t>
            </a:r>
          </a:p>
          <a:p>
            <a:r>
              <a:rPr lang="en-GB" dirty="0"/>
              <a:t>Fundamental data type – included in some form or other in most programming languages from the earliest days, from FORTRAN (1957) and LISP (1958) and onwards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7EE8A3-CA6C-4584-B4D1-A724FB2A3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867" y="468734"/>
            <a:ext cx="2235228" cy="26728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7ABC1E-45B4-4AAD-81E4-9955EF7003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17" t="24633" r="5731" b="9191"/>
          <a:stretch/>
        </p:blipFill>
        <p:spPr>
          <a:xfrm>
            <a:off x="9031867" y="3585172"/>
            <a:ext cx="2384553" cy="2364557"/>
          </a:xfrm>
          <a:prstGeom prst="rect">
            <a:avLst/>
          </a:prstGeom>
        </p:spPr>
      </p:pic>
      <p:sp>
        <p:nvSpPr>
          <p:cNvPr id="12" name="!!blue">
            <a:extLst>
              <a:ext uri="{FF2B5EF4-FFF2-40B4-BE49-F238E27FC236}">
                <a16:creationId xmlns:a16="http://schemas.microsoft.com/office/drawing/2014/main" id="{35FA7761-6107-4C1C-8485-6AD0AF4FD9D2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5" name="!!green">
            <a:extLst>
              <a:ext uri="{FF2B5EF4-FFF2-40B4-BE49-F238E27FC236}">
                <a16:creationId xmlns:a16="http://schemas.microsoft.com/office/drawing/2014/main" id="{D0583A15-3D40-4AE8-9672-89E10299CBEE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20" name="!!yellow">
            <a:extLst>
              <a:ext uri="{FF2B5EF4-FFF2-40B4-BE49-F238E27FC236}">
                <a16:creationId xmlns:a16="http://schemas.microsoft.com/office/drawing/2014/main" id="{3DDB7CBA-49CD-461A-B355-5CC8FEC0C691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74984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cxnSpLocks/>
            <a:stCxn id="5" idx="2"/>
            <a:endCxn id="23" idx="0"/>
          </p:cNvCxnSpPr>
          <p:nvPr/>
        </p:nvCxnSpPr>
        <p:spPr>
          <a:xfrm flipH="1">
            <a:off x="3574860" y="2407404"/>
            <a:ext cx="3777" cy="471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8F3AF8-734C-459C-8E94-FCE098697901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 flipH="1">
            <a:off x="8002663" y="2405229"/>
            <a:ext cx="814845" cy="352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645706" y="910506"/>
            <a:ext cx="2984269" cy="65670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Types in Java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67256" y="1746166"/>
            <a:ext cx="2822762" cy="66123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Primitive Types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657862" y="2757317"/>
            <a:ext cx="2255196" cy="8313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Classes we define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971" y="2755285"/>
            <a:ext cx="1693025" cy="462919"/>
          </a:xfrm>
          <a:prstGeom prst="roundRect">
            <a:avLst/>
          </a:prstGeom>
          <a:solidFill>
            <a:srgbClr val="F05F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ysClr val="windowText" lastClr="000000"/>
                </a:solidFill>
              </a:rPr>
              <a:t>boolean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5549" y="4280209"/>
            <a:ext cx="1262393" cy="462919"/>
          </a:xfrm>
          <a:prstGeom prst="roundRect">
            <a:avLst/>
          </a:prstGeom>
          <a:solidFill>
            <a:srgbClr val="F05F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char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419787" y="5678566"/>
            <a:ext cx="1222346" cy="462919"/>
          </a:xfrm>
          <a:prstGeom prst="roundRect">
            <a:avLst/>
          </a:prstGeom>
          <a:solidFill>
            <a:srgbClr val="F05F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int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3323" y="4972275"/>
            <a:ext cx="1222346" cy="462919"/>
          </a:xfrm>
          <a:prstGeom prst="roundRect">
            <a:avLst/>
          </a:prstGeom>
          <a:solidFill>
            <a:srgbClr val="F05F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byte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25322" y="5662820"/>
            <a:ext cx="1222346" cy="462919"/>
          </a:xfrm>
          <a:prstGeom prst="roundRect">
            <a:avLst/>
          </a:prstGeom>
          <a:solidFill>
            <a:srgbClr val="F05F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short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237008" y="5059329"/>
            <a:ext cx="1222346" cy="462919"/>
          </a:xfrm>
          <a:prstGeom prst="roundRect">
            <a:avLst/>
          </a:prstGeom>
          <a:solidFill>
            <a:srgbClr val="F05F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long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74260" y="2757317"/>
            <a:ext cx="2856806" cy="8313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Classes defined in the Java library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325373" y="1748524"/>
            <a:ext cx="2984269" cy="65670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Class Types</a:t>
            </a:r>
          </a:p>
        </p:txBody>
      </p:sp>
      <p:cxnSp>
        <p:nvCxnSpPr>
          <p:cNvPr id="26" name="Straight Arrow Connector 25"/>
          <p:cNvCxnSpPr>
            <a:cxnSpLocks/>
            <a:stCxn id="5" idx="2"/>
            <a:endCxn id="7" idx="0"/>
          </p:cNvCxnSpPr>
          <p:nvPr/>
        </p:nvCxnSpPr>
        <p:spPr>
          <a:xfrm flipH="1">
            <a:off x="1395484" y="2407404"/>
            <a:ext cx="2183153" cy="3478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4" idx="2"/>
            <a:endCxn id="5" idx="0"/>
          </p:cNvCxnSpPr>
          <p:nvPr/>
        </p:nvCxnSpPr>
        <p:spPr>
          <a:xfrm flipH="1">
            <a:off x="3578637" y="1567211"/>
            <a:ext cx="2559204" cy="178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2"/>
            <a:endCxn id="22" idx="0"/>
          </p:cNvCxnSpPr>
          <p:nvPr/>
        </p:nvCxnSpPr>
        <p:spPr>
          <a:xfrm>
            <a:off x="6137841" y="1567211"/>
            <a:ext cx="2679667" cy="181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C960BE-848E-4D43-B57B-A1FFA77AD79A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2487060" y="3341789"/>
            <a:ext cx="1087800" cy="385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A3DA09-2217-487F-BC65-1FA44CA5BF43}"/>
              </a:ext>
            </a:extLst>
          </p:cNvPr>
          <p:cNvCxnSpPr>
            <a:cxnSpLocks/>
            <a:stCxn id="24" idx="2"/>
            <a:endCxn id="12" idx="3"/>
          </p:cNvCxnSpPr>
          <p:nvPr/>
        </p:nvCxnSpPr>
        <p:spPr>
          <a:xfrm flipH="1">
            <a:off x="1525669" y="4189943"/>
            <a:ext cx="961391" cy="10137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4E4DD5-5126-485E-86D8-19CAD99BEDC8}"/>
              </a:ext>
            </a:extLst>
          </p:cNvPr>
          <p:cNvCxnSpPr>
            <a:cxnSpLocks/>
            <a:stCxn id="24" idx="2"/>
            <a:endCxn id="13" idx="0"/>
          </p:cNvCxnSpPr>
          <p:nvPr/>
        </p:nvCxnSpPr>
        <p:spPr>
          <a:xfrm flipH="1">
            <a:off x="1636495" y="4189943"/>
            <a:ext cx="850565" cy="1472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81FD8F3-0E4E-49CE-83E8-3551A530B7FD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>
            <a:off x="2487060" y="4189943"/>
            <a:ext cx="543900" cy="1488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D09F780-AC2A-4CE6-A2EA-40301B3634E0}"/>
              </a:ext>
            </a:extLst>
          </p:cNvPr>
          <p:cNvCxnSpPr>
            <a:cxnSpLocks/>
            <a:stCxn id="24" idx="2"/>
            <a:endCxn id="14" idx="0"/>
          </p:cNvCxnSpPr>
          <p:nvPr/>
        </p:nvCxnSpPr>
        <p:spPr>
          <a:xfrm>
            <a:off x="2487060" y="4189943"/>
            <a:ext cx="1361121" cy="869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24" idx="2"/>
            <a:endCxn id="8" idx="3"/>
          </p:cNvCxnSpPr>
          <p:nvPr/>
        </p:nvCxnSpPr>
        <p:spPr>
          <a:xfrm flipH="1">
            <a:off x="1417942" y="4189943"/>
            <a:ext cx="1069118" cy="321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652662" y="5195437"/>
            <a:ext cx="1222347" cy="462919"/>
          </a:xfrm>
          <a:prstGeom prst="roundRect">
            <a:avLst/>
          </a:prstGeom>
          <a:solidFill>
            <a:srgbClr val="F05F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float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42920" y="5206047"/>
            <a:ext cx="1222347" cy="462919"/>
          </a:xfrm>
          <a:prstGeom prst="roundRect">
            <a:avLst/>
          </a:prstGeom>
          <a:solidFill>
            <a:srgbClr val="F05F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double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5C0D8E-4224-45BA-B177-934939FDC300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>
            <a:off x="8817508" y="2405229"/>
            <a:ext cx="1967952" cy="352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B9ED1B9-C6E9-4AE9-AA0F-314D73B0FD23}"/>
              </a:ext>
            </a:extLst>
          </p:cNvPr>
          <p:cNvCxnSpPr>
            <a:cxnSpLocks/>
            <a:stCxn id="23" idx="2"/>
            <a:endCxn id="64" idx="0"/>
          </p:cNvCxnSpPr>
          <p:nvPr/>
        </p:nvCxnSpPr>
        <p:spPr>
          <a:xfrm>
            <a:off x="3574860" y="3341789"/>
            <a:ext cx="1616601" cy="600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FF25798-78FA-4957-B8FA-4A687E16B0CD}"/>
              </a:ext>
            </a:extLst>
          </p:cNvPr>
          <p:cNvCxnSpPr>
            <a:cxnSpLocks/>
            <a:stCxn id="64" idx="2"/>
            <a:endCxn id="10" idx="0"/>
          </p:cNvCxnSpPr>
          <p:nvPr/>
        </p:nvCxnSpPr>
        <p:spPr>
          <a:xfrm>
            <a:off x="5191461" y="4405656"/>
            <a:ext cx="72375" cy="789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B69282-C877-42D6-86A4-44BE667A868F}"/>
              </a:ext>
            </a:extLst>
          </p:cNvPr>
          <p:cNvCxnSpPr>
            <a:cxnSpLocks/>
            <a:stCxn id="64" idx="2"/>
            <a:endCxn id="11" idx="0"/>
          </p:cNvCxnSpPr>
          <p:nvPr/>
        </p:nvCxnSpPr>
        <p:spPr>
          <a:xfrm>
            <a:off x="5191461" y="4405656"/>
            <a:ext cx="1462633" cy="800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5D2BA68-5A6F-495D-95E2-A33D24EB8A9B}"/>
              </a:ext>
            </a:extLst>
          </p:cNvPr>
          <p:cNvCxnSpPr/>
          <p:nvPr/>
        </p:nvCxnSpPr>
        <p:spPr>
          <a:xfrm>
            <a:off x="7477674" y="3588663"/>
            <a:ext cx="0" cy="1617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3DCCF2F-4132-4E5F-B3F7-43C4CFF94B9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477675" y="3981430"/>
            <a:ext cx="2603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7340E1F-A229-4FE5-B829-6D9D70589C5E}"/>
              </a:ext>
            </a:extLst>
          </p:cNvPr>
          <p:cNvCxnSpPr>
            <a:cxnSpLocks/>
          </p:cNvCxnSpPr>
          <p:nvPr/>
        </p:nvCxnSpPr>
        <p:spPr>
          <a:xfrm flipH="1" flipV="1">
            <a:off x="7477673" y="4547159"/>
            <a:ext cx="2603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7FEA60A-2ED8-438F-8E71-B23755CBB061}"/>
              </a:ext>
            </a:extLst>
          </p:cNvPr>
          <p:cNvCxnSpPr>
            <a:cxnSpLocks/>
          </p:cNvCxnSpPr>
          <p:nvPr/>
        </p:nvCxnSpPr>
        <p:spPr>
          <a:xfrm flipH="1" flipV="1">
            <a:off x="7477672" y="5185227"/>
            <a:ext cx="2603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DA9FA2D-E034-4C00-9E10-4ADCDB0C9F3E}"/>
              </a:ext>
            </a:extLst>
          </p:cNvPr>
          <p:cNvCxnSpPr/>
          <p:nvPr/>
        </p:nvCxnSpPr>
        <p:spPr>
          <a:xfrm>
            <a:off x="9981388" y="3588663"/>
            <a:ext cx="0" cy="1617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7E6840D-E91F-4E6B-B500-10AF331E9230}"/>
              </a:ext>
            </a:extLst>
          </p:cNvPr>
          <p:cNvCxnSpPr>
            <a:cxnSpLocks/>
          </p:cNvCxnSpPr>
          <p:nvPr/>
        </p:nvCxnSpPr>
        <p:spPr>
          <a:xfrm flipH="1" flipV="1">
            <a:off x="9970299" y="3964819"/>
            <a:ext cx="2603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17A9AE2-FC61-44C9-98BE-CD0E5E8A1E77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9988432" y="4572433"/>
            <a:ext cx="23160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58FE5B6-E10A-4492-B81F-862412AB3E64}"/>
              </a:ext>
            </a:extLst>
          </p:cNvPr>
          <p:cNvCxnSpPr>
            <a:cxnSpLocks/>
          </p:cNvCxnSpPr>
          <p:nvPr/>
        </p:nvCxnSpPr>
        <p:spPr>
          <a:xfrm flipH="1" flipV="1">
            <a:off x="9981388" y="5184600"/>
            <a:ext cx="23160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Folded Corner 124">
            <a:extLst>
              <a:ext uri="{FF2B5EF4-FFF2-40B4-BE49-F238E27FC236}">
                <a16:creationId xmlns:a16="http://schemas.microsoft.com/office/drawing/2014/main" id="{72E19C81-A3E5-4243-AB5E-611862A698C9}"/>
              </a:ext>
            </a:extLst>
          </p:cNvPr>
          <p:cNvSpPr/>
          <p:nvPr/>
        </p:nvSpPr>
        <p:spPr>
          <a:xfrm>
            <a:off x="8813601" y="129867"/>
            <a:ext cx="2984269" cy="907193"/>
          </a:xfrm>
          <a:prstGeom prst="foldedCorner">
            <a:avLst>
              <a:gd name="adj" fmla="val 19682"/>
            </a:avLst>
          </a:prstGeom>
          <a:solidFill>
            <a:srgbClr val="FFFF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360000" bIns="1800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can create arrays to store primitives or objects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640547" y="3727024"/>
            <a:ext cx="1693025" cy="4629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Integral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728347" y="2878870"/>
            <a:ext cx="1693025" cy="4629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Numeric</a:t>
            </a:r>
          </a:p>
        </p:txBody>
      </p:sp>
      <p:sp>
        <p:nvSpPr>
          <p:cNvPr id="64" name="Rounded Rectangle 23">
            <a:extLst>
              <a:ext uri="{FF2B5EF4-FFF2-40B4-BE49-F238E27FC236}">
                <a16:creationId xmlns:a16="http://schemas.microsoft.com/office/drawing/2014/main" id="{EAF5C5DB-1BF9-4C7D-863F-36DA3C9041DB}"/>
              </a:ext>
            </a:extLst>
          </p:cNvPr>
          <p:cNvSpPr/>
          <p:nvPr/>
        </p:nvSpPr>
        <p:spPr>
          <a:xfrm>
            <a:off x="3977832" y="3942737"/>
            <a:ext cx="2427258" cy="4629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Floating-point</a:t>
            </a:r>
          </a:p>
        </p:txBody>
      </p:sp>
      <p:sp>
        <p:nvSpPr>
          <p:cNvPr id="49" name="!!greencircle">
            <a:extLst>
              <a:ext uri="{FF2B5EF4-FFF2-40B4-BE49-F238E27FC236}">
                <a16:creationId xmlns:a16="http://schemas.microsoft.com/office/drawing/2014/main" id="{12939BB5-1EFE-426B-8CFA-EBB6A6C3516A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A43624-E1A4-4C45-9E6C-14801A3FAF7C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857185D8-689B-4052-A844-29C05669DD8D}"/>
              </a:ext>
            </a:extLst>
          </p:cNvPr>
          <p:cNvSpPr txBox="1">
            <a:spLocks/>
          </p:cNvSpPr>
          <p:nvPr/>
        </p:nvSpPr>
        <p:spPr>
          <a:xfrm>
            <a:off x="1261641" y="196821"/>
            <a:ext cx="10582426" cy="890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Recap: Types in Java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738041" y="3749970"/>
            <a:ext cx="1710806" cy="462919"/>
          </a:xfrm>
          <a:prstGeom prst="roundRect">
            <a:avLst/>
          </a:prstGeom>
          <a:solidFill>
            <a:srgbClr val="8BFF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String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38041" y="4307920"/>
            <a:ext cx="1710806" cy="462919"/>
          </a:xfrm>
          <a:prstGeom prst="roundRect">
            <a:avLst/>
          </a:prstGeom>
          <a:solidFill>
            <a:srgbClr val="8BFF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Scanner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738039" y="4865870"/>
            <a:ext cx="1710809" cy="680355"/>
          </a:xfrm>
          <a:prstGeom prst="roundRect">
            <a:avLst/>
          </a:prstGeom>
          <a:solidFill>
            <a:srgbClr val="8BFF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i="1" dirty="0">
                <a:solidFill>
                  <a:sysClr val="windowText" lastClr="000000"/>
                </a:solidFill>
              </a:rPr>
              <a:t>thousands of others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220033" y="4340974"/>
            <a:ext cx="1693025" cy="462919"/>
          </a:xfrm>
          <a:prstGeom prst="roundRect">
            <a:avLst/>
          </a:prstGeom>
          <a:solidFill>
            <a:srgbClr val="8BFF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Alien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223258" y="4944432"/>
            <a:ext cx="1693025" cy="462919"/>
          </a:xfrm>
          <a:prstGeom prst="roundRect">
            <a:avLst/>
          </a:prstGeom>
          <a:solidFill>
            <a:srgbClr val="8BFF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Student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220033" y="3733359"/>
            <a:ext cx="1693025" cy="462919"/>
          </a:xfrm>
          <a:prstGeom prst="roundRect">
            <a:avLst/>
          </a:prstGeom>
          <a:solidFill>
            <a:srgbClr val="8BFF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Motorbike</a:t>
            </a:r>
          </a:p>
        </p:txBody>
      </p:sp>
      <p:sp>
        <p:nvSpPr>
          <p:cNvPr id="51" name="!!blue">
            <a:extLst>
              <a:ext uri="{FF2B5EF4-FFF2-40B4-BE49-F238E27FC236}">
                <a16:creationId xmlns:a16="http://schemas.microsoft.com/office/drawing/2014/main" id="{566DF769-026C-49F9-A215-267A9CD57A9C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4" name="!!green">
            <a:extLst>
              <a:ext uri="{FF2B5EF4-FFF2-40B4-BE49-F238E27FC236}">
                <a16:creationId xmlns:a16="http://schemas.microsoft.com/office/drawing/2014/main" id="{B68C892C-700C-4BCB-879C-F75C3BDDBAB8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56" name="!!yellow">
            <a:extLst>
              <a:ext uri="{FF2B5EF4-FFF2-40B4-BE49-F238E27FC236}">
                <a16:creationId xmlns:a16="http://schemas.microsoft.com/office/drawing/2014/main" id="{4DAFD174-DBDC-4324-B44E-41A3E1FC7C4D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1251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10" grpId="0" animBg="1"/>
      <p:bldP spid="11" grpId="0" animBg="1"/>
      <p:bldP spid="125" grpId="0" animBg="1"/>
      <p:bldP spid="24" grpId="0" animBg="1"/>
      <p:bldP spid="23" grpId="0" animBg="1"/>
      <p:bldP spid="64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yellowcircle">
            <a:extLst>
              <a:ext uri="{FF2B5EF4-FFF2-40B4-BE49-F238E27FC236}">
                <a16:creationId xmlns:a16="http://schemas.microsoft.com/office/drawing/2014/main" id="{6EEA7703-1DB5-4520-8941-3E0EDAD82FC6}"/>
              </a:ext>
            </a:extLst>
          </p:cNvPr>
          <p:cNvSpPr/>
          <p:nvPr/>
        </p:nvSpPr>
        <p:spPr>
          <a:xfrm>
            <a:off x="4963800" y="1805935"/>
            <a:ext cx="2264400" cy="22644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C71BEB-55E9-4479-9C00-D475BCC27FC6}"/>
              </a:ext>
            </a:extLst>
          </p:cNvPr>
          <p:cNvSpPr/>
          <p:nvPr/>
        </p:nvSpPr>
        <p:spPr>
          <a:xfrm>
            <a:off x="4107832" y="4256751"/>
            <a:ext cx="3976335" cy="1207751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3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dirty="0">
                <a:solidFill>
                  <a:srgbClr val="FFC000"/>
                </a:solidFill>
              </a:rPr>
              <a:t>Arrays</a:t>
            </a:r>
            <a:endParaRPr lang="en-GB" sz="2800" kern="1200" dirty="0">
              <a:solidFill>
                <a:srgbClr val="5B9BD5"/>
              </a:solidFill>
            </a:endParaRP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2800" kern="1200" dirty="0">
              <a:solidFill>
                <a:srgbClr val="FFC000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4F1798-0032-4A31-95D3-B4E60B5507E6}"/>
              </a:ext>
            </a:extLst>
          </p:cNvPr>
          <p:cNvGrpSpPr/>
          <p:nvPr/>
        </p:nvGrpSpPr>
        <p:grpSpPr>
          <a:xfrm>
            <a:off x="5270814" y="2630084"/>
            <a:ext cx="1650369" cy="616101"/>
            <a:chOff x="2401473" y="1361023"/>
            <a:chExt cx="1082307" cy="404037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20F3AADC-A5D4-4E86-B655-A5F07ED51D64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BB678142-2F79-47F6-B5AE-5EDE435457E2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366EB258-36E6-45A3-A77B-02F6349F561D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!!blue">
            <a:extLst>
              <a:ext uri="{FF2B5EF4-FFF2-40B4-BE49-F238E27FC236}">
                <a16:creationId xmlns:a16="http://schemas.microsoft.com/office/drawing/2014/main" id="{C8FC6213-6A35-4088-8C19-662DFFFDE9C9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8" name="!!green">
            <a:extLst>
              <a:ext uri="{FF2B5EF4-FFF2-40B4-BE49-F238E27FC236}">
                <a16:creationId xmlns:a16="http://schemas.microsoft.com/office/drawing/2014/main" id="{57FE0860-0537-4901-81B8-DE519EEF0C5C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19" name="!!yellow">
            <a:extLst>
              <a:ext uri="{FF2B5EF4-FFF2-40B4-BE49-F238E27FC236}">
                <a16:creationId xmlns:a16="http://schemas.microsoft.com/office/drawing/2014/main" id="{AAC04DF5-9C38-4D31-B629-22478730DC9E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22957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77a92135-198a-4cac-bbac-33d8a04af28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8161</TotalTime>
  <Words>2243</Words>
  <Application>Microsoft Office PowerPoint</Application>
  <PresentationFormat>Widescreen</PresentationFormat>
  <Paragraphs>549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Consolas</vt:lpstr>
      <vt:lpstr>Office Theme</vt:lpstr>
      <vt:lpstr>Default - Title Slide</vt:lpstr>
      <vt:lpstr>Week 2 Arrays and ArrayLists</vt:lpstr>
      <vt:lpstr>Outline</vt:lpstr>
      <vt:lpstr>PowerPoint Presentation</vt:lpstr>
      <vt:lpstr>Collections</vt:lpstr>
      <vt:lpstr>Collections</vt:lpstr>
      <vt:lpstr>Collections</vt:lpstr>
      <vt:lpstr>Collections</vt:lpstr>
      <vt:lpstr>PowerPoint Presentation</vt:lpstr>
      <vt:lpstr>PowerPoint Presentation</vt:lpstr>
      <vt:lpstr>Arrays</vt:lpstr>
      <vt:lpstr>Arrays</vt:lpstr>
      <vt:lpstr>Arrays</vt:lpstr>
      <vt:lpstr>Arrays</vt:lpstr>
      <vt:lpstr>Arrays</vt:lpstr>
      <vt:lpstr>Arrays</vt:lpstr>
      <vt:lpstr>Arrays</vt:lpstr>
      <vt:lpstr>Example Program</vt:lpstr>
      <vt:lpstr>PowerPoint Presentation</vt:lpstr>
      <vt:lpstr>PowerPoint Presentation</vt:lpstr>
      <vt:lpstr>Dynamically Allocate Array Size</vt:lpstr>
      <vt:lpstr>Arrays of Objects</vt:lpstr>
      <vt:lpstr>PowerPoint Presentation</vt:lpstr>
      <vt:lpstr>ArrayLists</vt:lpstr>
      <vt:lpstr>Example Program</vt:lpstr>
      <vt:lpstr>PowerPoint Presentation</vt:lpstr>
      <vt:lpstr>ArrayList Method 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1</dc:title>
  <dc:creator>Lewis Evans</dc:creator>
  <cp:lastModifiedBy>Lewis Evans</cp:lastModifiedBy>
  <cp:revision>259</cp:revision>
  <dcterms:created xsi:type="dcterms:W3CDTF">2021-09-20T07:03:32Z</dcterms:created>
  <dcterms:modified xsi:type="dcterms:W3CDTF">2021-11-15T17:20:28Z</dcterms:modified>
</cp:coreProperties>
</file>