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352" r:id="rId3"/>
    <p:sldId id="311" r:id="rId4"/>
    <p:sldId id="306" r:id="rId5"/>
    <p:sldId id="358" r:id="rId6"/>
    <p:sldId id="359" r:id="rId7"/>
    <p:sldId id="360" r:id="rId8"/>
    <p:sldId id="362" r:id="rId9"/>
    <p:sldId id="322" r:id="rId10"/>
    <p:sldId id="363" r:id="rId11"/>
    <p:sldId id="364" r:id="rId12"/>
    <p:sldId id="369" r:id="rId13"/>
    <p:sldId id="368" r:id="rId14"/>
    <p:sldId id="367" r:id="rId15"/>
    <p:sldId id="366" r:id="rId16"/>
    <p:sldId id="370" r:id="rId17"/>
    <p:sldId id="371" r:id="rId18"/>
    <p:sldId id="373" r:id="rId19"/>
    <p:sldId id="374" r:id="rId20"/>
    <p:sldId id="375" r:id="rId21"/>
    <p:sldId id="376" r:id="rId22"/>
    <p:sldId id="377" r:id="rId23"/>
    <p:sldId id="344" r:id="rId24"/>
    <p:sldId id="333" r:id="rId25"/>
    <p:sldId id="378" r:id="rId26"/>
    <p:sldId id="379" r:id="rId27"/>
    <p:sldId id="380" r:id="rId28"/>
    <p:sldId id="342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E4AD"/>
    <a:srgbClr val="A4D76B"/>
    <a:srgbClr val="70AD47"/>
    <a:srgbClr val="5B9BD5"/>
    <a:srgbClr val="0000B9"/>
    <a:srgbClr val="FF0000"/>
    <a:srgbClr val="FFC000"/>
    <a:srgbClr val="ED7D31"/>
    <a:srgbClr val="B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9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9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2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 and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ArrayLists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yellow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4917119-C7CA-46C2-B139-0B0C7AC5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/>
          <a:lstStyle/>
          <a:p>
            <a:r>
              <a:rPr lang="en-GB" dirty="0"/>
              <a:t>The values in an array are referred to as elements</a:t>
            </a:r>
          </a:p>
          <a:p>
            <a:r>
              <a:rPr lang="en-GB" dirty="0"/>
              <a:t>Elements must all be of the same type</a:t>
            </a:r>
          </a:p>
          <a:p>
            <a:r>
              <a:rPr lang="en-GB" dirty="0"/>
              <a:t>This array contains 10 elements which are integers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8544F06-0F18-411D-A26F-254695A4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93579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2DB55DB-CA1C-4BCD-B2E3-494236CD09E2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15" name="!!blue">
            <a:extLst>
              <a:ext uri="{FF2B5EF4-FFF2-40B4-BE49-F238E27FC236}">
                <a16:creationId xmlns:a16="http://schemas.microsoft.com/office/drawing/2014/main" id="{CA1372DE-34DE-4DCD-A8B8-32D7B74D45E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0" name="!!green">
            <a:extLst>
              <a:ext uri="{FF2B5EF4-FFF2-40B4-BE49-F238E27FC236}">
                <a16:creationId xmlns:a16="http://schemas.microsoft.com/office/drawing/2014/main" id="{9FB31EFF-BA91-470F-A1DE-4E16C44F3D0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1" name="!!yellow">
            <a:extLst>
              <a:ext uri="{FF2B5EF4-FFF2-40B4-BE49-F238E27FC236}">
                <a16:creationId xmlns:a16="http://schemas.microsoft.com/office/drawing/2014/main" id="{AE62911C-0757-4620-A8FE-7342D6EFD8C6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571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FE7B14-678F-4000-A095-0D360ADA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48749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A7E0D0-F86A-4DE4-8E79-391B9981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789145" cy="4686300"/>
          </a:xfrm>
        </p:spPr>
        <p:txBody>
          <a:bodyPr/>
          <a:lstStyle/>
          <a:p>
            <a:r>
              <a:rPr lang="en-GB" dirty="0"/>
              <a:t>Each value (element) in an array can be referenced through its index, which is of type int</a:t>
            </a:r>
          </a:p>
          <a:p>
            <a:r>
              <a:rPr lang="en-GB" dirty="0"/>
              <a:t>Arrays are </a:t>
            </a:r>
            <a:r>
              <a:rPr lang="en-GB" b="1" dirty="0"/>
              <a:t>zero-based</a:t>
            </a:r>
            <a:r>
              <a:rPr lang="en-GB" dirty="0"/>
              <a:t> in Java – the first element is located at index 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9F44AB-5B44-431F-A46B-7EE6A3A5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44597"/>
              </p:ext>
            </p:extLst>
          </p:nvPr>
        </p:nvGraphicFramePr>
        <p:xfrm>
          <a:off x="2130818" y="3003892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9704062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385818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6573938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4650385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4807462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4014452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5310648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926099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3466599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78800934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7902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3E7CE30-1BDB-4237-A5B8-758BCF2487EA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FB3CE-D8A5-4AC8-A3AF-C7863C6DFE53}"/>
              </a:ext>
            </a:extLst>
          </p:cNvPr>
          <p:cNvSpPr txBox="1"/>
          <p:nvPr/>
        </p:nvSpPr>
        <p:spPr>
          <a:xfrm>
            <a:off x="1034807" y="3139367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Index</a:t>
            </a:r>
            <a:endParaRPr lang="en-GB" sz="2400" dirty="0"/>
          </a:p>
        </p:txBody>
      </p:sp>
      <p:sp>
        <p:nvSpPr>
          <p:cNvPr id="22" name="!!blue">
            <a:extLst>
              <a:ext uri="{FF2B5EF4-FFF2-40B4-BE49-F238E27FC236}">
                <a16:creationId xmlns:a16="http://schemas.microsoft.com/office/drawing/2014/main" id="{97797482-D5A3-4C5A-B8E4-16884F405710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5DAD0E99-E1A4-4187-8581-C134E226365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5AF246CF-C480-4A4A-9DA9-72A752A1EA3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762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AD0B1A-E35F-44FC-83E6-525B0220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72960"/>
              </p:ext>
            </p:extLst>
          </p:nvPr>
        </p:nvGraphicFramePr>
        <p:xfrm>
          <a:off x="2130818" y="4313510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372921717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7742797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92462445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48242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847280108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1424583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5224667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935131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78147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52579069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1008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1016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1028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1032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1036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1040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18693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C61A75-7039-4D8E-8644-076BC97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115070" cy="1670390"/>
          </a:xfrm>
        </p:spPr>
        <p:txBody>
          <a:bodyPr/>
          <a:lstStyle/>
          <a:p>
            <a:r>
              <a:rPr lang="en-GB" dirty="0"/>
              <a:t>All of the elements in an array are stored in one contiguous block in memory</a:t>
            </a:r>
          </a:p>
          <a:p>
            <a:r>
              <a:rPr lang="en-GB" dirty="0"/>
              <a:t>Since 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dirty="0" err="1"/>
              <a:t>s</a:t>
            </a:r>
            <a:r>
              <a:rPr lang="en-GB" dirty="0"/>
              <a:t> are 4 bytes: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1DD8F97-3BAF-4581-BF2F-B1BFB963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11055"/>
              </p:ext>
            </p:extLst>
          </p:nvPr>
        </p:nvGraphicFramePr>
        <p:xfrm>
          <a:off x="2130818" y="3658701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413528313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1221955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50690770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7121718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411788015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99304881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21529356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28978938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46854710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86525828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147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99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-100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4524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0B14A0-CC53-4F91-AF1F-5AA9D5FC9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6804"/>
              </p:ext>
            </p:extLst>
          </p:nvPr>
        </p:nvGraphicFramePr>
        <p:xfrm>
          <a:off x="2130818" y="3003892"/>
          <a:ext cx="7500230" cy="65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23">
                  <a:extLst>
                    <a:ext uri="{9D8B030D-6E8A-4147-A177-3AD203B41FA5}">
                      <a16:colId xmlns:a16="http://schemas.microsoft.com/office/drawing/2014/main" val="97040625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138581817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65739386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846503855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48074629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24014452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395310648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1926099142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2334665991"/>
                    </a:ext>
                  </a:extLst>
                </a:gridCol>
                <a:gridCol w="750023">
                  <a:extLst>
                    <a:ext uri="{9D8B030D-6E8A-4147-A177-3AD203B41FA5}">
                      <a16:colId xmlns:a16="http://schemas.microsoft.com/office/drawing/2014/main" val="788009343"/>
                    </a:ext>
                  </a:extLst>
                </a:gridCol>
              </a:tblGrid>
              <a:tr h="6548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7902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07A615-4AB2-46A1-B461-4750C4659C50}"/>
              </a:ext>
            </a:extLst>
          </p:cNvPr>
          <p:cNvSpPr txBox="1"/>
          <p:nvPr/>
        </p:nvSpPr>
        <p:spPr>
          <a:xfrm>
            <a:off x="1038131" y="3786050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Values</a:t>
            </a:r>
            <a:endParaRPr lang="en-GB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AF2B52-054A-4577-BF3E-0EBBF75A4DF3}"/>
              </a:ext>
            </a:extLst>
          </p:cNvPr>
          <p:cNvSpPr txBox="1"/>
          <p:nvPr/>
        </p:nvSpPr>
        <p:spPr>
          <a:xfrm>
            <a:off x="1034807" y="3139367"/>
            <a:ext cx="109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Index</a:t>
            </a:r>
            <a:endParaRPr lang="en-GB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883BEC-4041-4196-9E05-6EB11AF285DA}"/>
              </a:ext>
            </a:extLst>
          </p:cNvPr>
          <p:cNvSpPr txBox="1"/>
          <p:nvPr/>
        </p:nvSpPr>
        <p:spPr>
          <a:xfrm>
            <a:off x="1034807" y="4313509"/>
            <a:ext cx="109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Memory location</a:t>
            </a:r>
            <a:endParaRPr lang="en-GB" sz="2400" dirty="0"/>
          </a:p>
        </p:txBody>
      </p:sp>
      <p:sp>
        <p:nvSpPr>
          <p:cNvPr id="22" name="!!blue">
            <a:extLst>
              <a:ext uri="{FF2B5EF4-FFF2-40B4-BE49-F238E27FC236}">
                <a16:creationId xmlns:a16="http://schemas.microsoft.com/office/drawing/2014/main" id="{3DA4DA18-A6E2-4020-9152-83F0BA3153A5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B389DD96-19A8-4C0D-8BB5-DFAC6955207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7" name="!!yellow">
            <a:extLst>
              <a:ext uri="{FF2B5EF4-FFF2-40B4-BE49-F238E27FC236}">
                <a16:creationId xmlns:a16="http://schemas.microsoft.com/office/drawing/2014/main" id="{B005E91D-6E9D-4D37-8635-3B5E6FD3D2D7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356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E43CE-83AC-4772-B3C3-E03398AF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486262" cy="4686300"/>
          </a:xfrm>
        </p:spPr>
        <p:txBody>
          <a:bodyPr/>
          <a:lstStyle/>
          <a:p>
            <a:r>
              <a:rPr lang="en-GB" dirty="0"/>
              <a:t>Creating an array is a two step process</a:t>
            </a:r>
          </a:p>
          <a:p>
            <a:pPr lvl="1"/>
            <a:r>
              <a:rPr lang="en-GB" dirty="0"/>
              <a:t>Declare what data type the array will “hold”, followed by square brackets [ ] and give the array a name</a:t>
            </a:r>
          </a:p>
          <a:p>
            <a:pPr marL="274638" lvl="1" indent="0">
              <a:buNone/>
            </a:pPr>
            <a:endParaRPr lang="en-GB" dirty="0"/>
          </a:p>
          <a:p>
            <a:pPr marL="274638" lvl="1" indent="0">
              <a:buNone/>
            </a:pPr>
            <a:endParaRPr lang="en-GB" dirty="0"/>
          </a:p>
          <a:p>
            <a:pPr lvl="1"/>
            <a:r>
              <a:rPr lang="en-GB" dirty="0"/>
              <a:t>Then we construct it using the array constructor, telling it how many elements we want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Or we can combine the declaration and initialisation in one line</a:t>
            </a:r>
          </a:p>
          <a:p>
            <a:pPr lvl="1"/>
            <a:endParaRPr lang="en-GB" dirty="0"/>
          </a:p>
          <a:p>
            <a:pPr marL="274638" lvl="1" indent="0">
              <a:buNone/>
            </a:pPr>
            <a:endParaRPr lang="en-GB" dirty="0"/>
          </a:p>
          <a:p>
            <a:pPr marL="274638" lvl="1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F9DCE-224F-480F-B679-46E351E47EFE}"/>
              </a:ext>
            </a:extLst>
          </p:cNvPr>
          <p:cNvSpPr/>
          <p:nvPr/>
        </p:nvSpPr>
        <p:spPr>
          <a:xfrm>
            <a:off x="4085905" y="2536224"/>
            <a:ext cx="346770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an array of integers</a:t>
            </a:r>
          </a:p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770CC-CF27-4318-A684-740ECDFFB2AC}"/>
              </a:ext>
            </a:extLst>
          </p:cNvPr>
          <p:cNvSpPr/>
          <p:nvPr/>
        </p:nvSpPr>
        <p:spPr>
          <a:xfrm>
            <a:off x="3195403" y="4059931"/>
            <a:ext cx="524871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construct an array of 10 integers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5A6DB-2C69-4813-BE60-9E80387914BB}"/>
              </a:ext>
            </a:extLst>
          </p:cNvPr>
          <p:cNvSpPr/>
          <p:nvPr/>
        </p:nvSpPr>
        <p:spPr>
          <a:xfrm>
            <a:off x="3722532" y="5383583"/>
            <a:ext cx="43667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1" name="!!blue">
            <a:extLst>
              <a:ext uri="{FF2B5EF4-FFF2-40B4-BE49-F238E27FC236}">
                <a16:creationId xmlns:a16="http://schemas.microsoft.com/office/drawing/2014/main" id="{39589585-C5B4-420A-BA2E-BC668C813C8E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BDCB6427-4C48-40BD-8202-C9A83775F965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3FCA3248-91D8-4A01-93DD-3B37AE8508D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2636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96BAF8-93A3-41C8-ADFC-31941536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4686300"/>
          </a:xfrm>
        </p:spPr>
        <p:txBody>
          <a:bodyPr/>
          <a:lstStyle/>
          <a:p>
            <a:r>
              <a:rPr lang="en-GB" dirty="0"/>
              <a:t>There is also another way to create arrays in Java</a:t>
            </a:r>
          </a:p>
          <a:p>
            <a:r>
              <a:rPr lang="en-GB" dirty="0"/>
              <a:t>If you know (beforehand) the data that the array needs to ‘hold’, you can pass the data in after the array declaration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called an </a:t>
            </a:r>
            <a:r>
              <a:rPr lang="en-GB" b="1" dirty="0"/>
              <a:t>array initialiser</a:t>
            </a:r>
            <a:r>
              <a:rPr lang="en-GB" dirty="0"/>
              <a:t> – you are initialising the contents of the array as it is being declared</a:t>
            </a:r>
          </a:p>
          <a:p>
            <a:pPr lvl="1"/>
            <a:r>
              <a:rPr lang="en-GB" dirty="0"/>
              <a:t>Note that we didn’t have to include the </a:t>
            </a:r>
            <a:r>
              <a:rPr lang="en-GB" b="1" dirty="0"/>
              <a:t>new</a:t>
            </a:r>
            <a:r>
              <a:rPr lang="en-GB" dirty="0"/>
              <a:t> keyword or specify the size – the size is inferred from the number of elements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130CA-A799-4F3D-8A3E-DD44BC3AAEDF}"/>
              </a:ext>
            </a:extLst>
          </p:cNvPr>
          <p:cNvSpPr/>
          <p:nvPr/>
        </p:nvSpPr>
        <p:spPr>
          <a:xfrm>
            <a:off x="1576387" y="2820770"/>
            <a:ext cx="90392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cities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"London"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"Manchester"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"Liverpool"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"Sheffield"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6297C-4F52-457D-9287-6D9B04502316}"/>
              </a:ext>
            </a:extLst>
          </p:cNvPr>
          <p:cNvSpPr/>
          <p:nvPr/>
        </p:nvSpPr>
        <p:spPr>
          <a:xfrm>
            <a:off x="1576387" y="3371078"/>
            <a:ext cx="90473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temperatures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{21.3f, 13.9f, 31.4f, 11.7f, 19.1f};</a:t>
            </a:r>
          </a:p>
        </p:txBody>
      </p:sp>
      <p:sp>
        <p:nvSpPr>
          <p:cNvPr id="20" name="!!blue">
            <a:extLst>
              <a:ext uri="{FF2B5EF4-FFF2-40B4-BE49-F238E27FC236}">
                <a16:creationId xmlns:a16="http://schemas.microsoft.com/office/drawing/2014/main" id="{3A9A30DC-5C61-4CA2-B392-FEC092DE2E33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!!green">
            <a:extLst>
              <a:ext uri="{FF2B5EF4-FFF2-40B4-BE49-F238E27FC236}">
                <a16:creationId xmlns:a16="http://schemas.microsoft.com/office/drawing/2014/main" id="{26F2D32C-FEC9-4420-9D62-ED8786B2646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488E8F5C-409F-4634-BD47-46D1ECB3566A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51498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27FB68-03D8-44BD-AC8C-2DEFC5CE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273413" cy="4686300"/>
          </a:xfrm>
        </p:spPr>
        <p:txBody>
          <a:bodyPr/>
          <a:lstStyle/>
          <a:p>
            <a:r>
              <a:rPr lang="en-GB" dirty="0"/>
              <a:t>Once an array has been allocated memory, it is of fixed size</a:t>
            </a:r>
          </a:p>
          <a:p>
            <a:r>
              <a:rPr lang="en-GB" dirty="0"/>
              <a:t>Every array ‘knows’ its size through a length variable (accessed via </a:t>
            </a:r>
            <a:r>
              <a:rPr lang="en-GB" dirty="0" err="1"/>
              <a:t>arrayName.length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an array using the constructor (new keyword) causes an array to be created and filled with default values</a:t>
            </a:r>
          </a:p>
          <a:p>
            <a:pPr lvl="1"/>
            <a:r>
              <a:rPr lang="en-GB" b="1" dirty="0"/>
              <a:t>0</a:t>
            </a:r>
            <a:r>
              <a:rPr lang="en-GB" dirty="0"/>
              <a:t> for numeric types, </a:t>
            </a:r>
            <a:r>
              <a:rPr lang="en-GB" b="1" dirty="0"/>
              <a:t>false</a:t>
            </a:r>
            <a:r>
              <a:rPr lang="en-GB" dirty="0"/>
              <a:t> for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b="1" dirty="0"/>
              <a:t>null</a:t>
            </a:r>
            <a:r>
              <a:rPr lang="en-GB" dirty="0"/>
              <a:t> for objects</a:t>
            </a:r>
          </a:p>
          <a:p>
            <a:r>
              <a:rPr lang="en-GB" dirty="0"/>
              <a:t>We can access the individual elements of an array by index using square brackets: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4DD97F-889F-40EC-9A4F-3CBFC7A64ACC}"/>
              </a:ext>
            </a:extLst>
          </p:cNvPr>
          <p:cNvSpPr/>
          <p:nvPr/>
        </p:nvSpPr>
        <p:spPr>
          <a:xfrm>
            <a:off x="2312178" y="5213364"/>
            <a:ext cx="273030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[0] = 14;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= 21;</a:t>
            </a:r>
            <a:endParaRPr lang="en-GB" sz="2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AE5D558-4FBF-41E7-A5D2-E55E6F3CC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90874"/>
              </p:ext>
            </p:extLst>
          </p:nvPr>
        </p:nvGraphicFramePr>
        <p:xfrm>
          <a:off x="5267230" y="5182586"/>
          <a:ext cx="6228503" cy="77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9396088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3955433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81503739"/>
                    </a:ext>
                  </a:extLst>
                </a:gridCol>
                <a:gridCol w="96872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8823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8823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06D48CD-57EA-4227-A8A9-8E4A99F8CDE9}"/>
              </a:ext>
            </a:extLst>
          </p:cNvPr>
          <p:cNvSpPr/>
          <p:nvPr/>
        </p:nvSpPr>
        <p:spPr>
          <a:xfrm>
            <a:off x="5263359" y="5590654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4D1B1-0B07-47DC-B933-42628327A6FE}"/>
              </a:ext>
            </a:extLst>
          </p:cNvPr>
          <p:cNvSpPr/>
          <p:nvPr/>
        </p:nvSpPr>
        <p:spPr>
          <a:xfrm>
            <a:off x="6844511" y="5581483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79CC44-2332-4C5D-BC08-84E38DE65B59}"/>
              </a:ext>
            </a:extLst>
          </p:cNvPr>
          <p:cNvSpPr/>
          <p:nvPr/>
        </p:nvSpPr>
        <p:spPr>
          <a:xfrm>
            <a:off x="3673256" y="2452896"/>
            <a:ext cx="436678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10</a:t>
            </a:r>
          </a:p>
        </p:txBody>
      </p:sp>
      <p:sp>
        <p:nvSpPr>
          <p:cNvPr id="32" name="!!blue">
            <a:extLst>
              <a:ext uri="{FF2B5EF4-FFF2-40B4-BE49-F238E27FC236}">
                <a16:creationId xmlns:a16="http://schemas.microsoft.com/office/drawing/2014/main" id="{F1C6F0FE-B6D5-4D54-BD3B-0290A8B1331A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3" name="!!green">
            <a:extLst>
              <a:ext uri="{FF2B5EF4-FFF2-40B4-BE49-F238E27FC236}">
                <a16:creationId xmlns:a16="http://schemas.microsoft.com/office/drawing/2014/main" id="{3CAB2234-3DAC-4613-B880-E09E1987AAA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4" name="!!yellow">
            <a:extLst>
              <a:ext uri="{FF2B5EF4-FFF2-40B4-BE49-F238E27FC236}">
                <a16:creationId xmlns:a16="http://schemas.microsoft.com/office/drawing/2014/main" id="{DB6BECA8-91B6-4435-BC5D-14C31A82167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2402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4" grpId="1"/>
      <p:bldP spid="26" grpId="0"/>
      <p:bldP spid="26" grpId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79DC70-8F86-4FC8-922A-4535FB25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0444173" cy="4686300"/>
          </a:xfrm>
        </p:spPr>
        <p:txBody>
          <a:bodyPr/>
          <a:lstStyle/>
          <a:p>
            <a:r>
              <a:rPr lang="en-GB" dirty="0"/>
              <a:t>Arrays have a lower and upper bound (indices we are able to access)</a:t>
            </a:r>
          </a:p>
          <a:p>
            <a:r>
              <a:rPr lang="en-GB" dirty="0"/>
              <a:t>The lower bound is the first element (index 0)</a:t>
            </a:r>
          </a:p>
          <a:p>
            <a:r>
              <a:rPr lang="en-GB" dirty="0"/>
              <a:t>The upper bound is the last element (</a:t>
            </a:r>
            <a:r>
              <a:rPr lang="en-GB" i="1" dirty="0"/>
              <a:t>arrayName</a:t>
            </a:r>
            <a:r>
              <a:rPr lang="en-GB" dirty="0"/>
              <a:t>.length – 1)</a:t>
            </a:r>
          </a:p>
          <a:p>
            <a:r>
              <a:rPr lang="en-GB" dirty="0"/>
              <a:t>Attempting to access an index that does not exist causes an exception (an error in our code causing it to crash)</a:t>
            </a:r>
          </a:p>
          <a:p>
            <a:pPr lvl="1"/>
            <a:r>
              <a:rPr lang="en-GB" dirty="0"/>
              <a:t>Many types of exceptions (see more later in the term)</a:t>
            </a:r>
          </a:p>
          <a:p>
            <a:pPr lvl="1"/>
            <a:r>
              <a:rPr lang="en-GB" dirty="0"/>
              <a:t>ArrayIndexOutOfBounds – referencing an index that does not exist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A72C86-60E9-4313-8196-EE134E0B8513}"/>
              </a:ext>
            </a:extLst>
          </p:cNvPr>
          <p:cNvSpPr/>
          <p:nvPr/>
        </p:nvSpPr>
        <p:spPr>
          <a:xfrm>
            <a:off x="879219" y="5124389"/>
            <a:ext cx="273075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intArray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[10] = 45;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D28CB58-0CFC-4E32-8851-076A933C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36060"/>
              </p:ext>
            </p:extLst>
          </p:nvPr>
        </p:nvGraphicFramePr>
        <p:xfrm>
          <a:off x="3990692" y="4603164"/>
          <a:ext cx="6228503" cy="77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93960884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339554336"/>
                    </a:ext>
                  </a:extLst>
                </a:gridCol>
                <a:gridCol w="525978">
                  <a:extLst>
                    <a:ext uri="{9D8B030D-6E8A-4147-A177-3AD203B41FA5}">
                      <a16:colId xmlns:a16="http://schemas.microsoft.com/office/drawing/2014/main" val="2781503739"/>
                    </a:ext>
                  </a:extLst>
                </a:gridCol>
                <a:gridCol w="96872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8823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88239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F50EABB-31A4-4269-AAAE-7659F5B4B7CF}"/>
              </a:ext>
            </a:extLst>
          </p:cNvPr>
          <p:cNvSpPr/>
          <p:nvPr/>
        </p:nvSpPr>
        <p:spPr>
          <a:xfrm>
            <a:off x="3990128" y="4991403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8EC06A-844E-47D1-9E9C-AC7189BD2A94}"/>
              </a:ext>
            </a:extLst>
          </p:cNvPr>
          <p:cNvSpPr/>
          <p:nvPr/>
        </p:nvSpPr>
        <p:spPr>
          <a:xfrm>
            <a:off x="5571755" y="4991403"/>
            <a:ext cx="50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0" name="!!blue">
            <a:extLst>
              <a:ext uri="{FF2B5EF4-FFF2-40B4-BE49-F238E27FC236}">
                <a16:creationId xmlns:a16="http://schemas.microsoft.com/office/drawing/2014/main" id="{29514A3F-EAF1-4B11-976B-578DC7BF5DE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!!green">
            <a:extLst>
              <a:ext uri="{FF2B5EF4-FFF2-40B4-BE49-F238E27FC236}">
                <a16:creationId xmlns:a16="http://schemas.microsoft.com/office/drawing/2014/main" id="{8DBA2223-4D38-4BCE-B91D-5044A504D39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AEF5D3AB-D17F-4169-BE46-ADE358404499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9189E5-E307-4533-BF1D-EF3EE058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470" y="5524499"/>
            <a:ext cx="7555651" cy="10525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7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D8F7F4-F2DC-43A6-BAA7-09D11D35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25" y="205423"/>
            <a:ext cx="10444172" cy="947102"/>
          </a:xfrm>
        </p:spPr>
        <p:txBody>
          <a:bodyPr/>
          <a:lstStyle/>
          <a:p>
            <a:r>
              <a:rPr lang="en-GB" dirty="0"/>
              <a:t>Example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4381C-8F5C-4ECD-8DA1-FF248148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322179" cy="4686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Create an array to hold the test scores of seven students. Populate it with values and calculate and print out the average grade.</a:t>
            </a:r>
          </a:p>
        </p:txBody>
      </p:sp>
      <p:sp>
        <p:nvSpPr>
          <p:cNvPr id="4" name="!!blue">
            <a:extLst>
              <a:ext uri="{FF2B5EF4-FFF2-40B4-BE49-F238E27FC236}">
                <a16:creationId xmlns:a16="http://schemas.microsoft.com/office/drawing/2014/main" id="{1D8516F7-1F7B-4266-86D5-5A73A72F1518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!!green">
            <a:extLst>
              <a:ext uri="{FF2B5EF4-FFF2-40B4-BE49-F238E27FC236}">
                <a16:creationId xmlns:a16="http://schemas.microsoft.com/office/drawing/2014/main" id="{C65E4D5D-A689-414F-B02E-A8FC29885317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DAE6CB36-5AD1-4B96-BDD9-9B8C12BE191B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5281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80BB8-76E4-4552-A1B9-F01571670EA6}"/>
              </a:ext>
            </a:extLst>
          </p:cNvPr>
          <p:cNvSpPr/>
          <p:nvPr/>
        </p:nvSpPr>
        <p:spPr>
          <a:xfrm>
            <a:off x="364725" y="1152525"/>
            <a:ext cx="1139664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declare an int array called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, and initialise with values</a:t>
            </a: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{72, 65, 68, 40, 52, 80, 45};</a:t>
            </a:r>
          </a:p>
          <a:p>
            <a:pPr lvl="2"/>
            <a:endParaRPr lang="en-GB" sz="2000" dirty="0">
              <a:latin typeface="Consolas" panose="020B0609020204030204" pitchFamily="49" charset="0"/>
            </a:endParaRP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initialise total to zero</a:t>
            </a:r>
          </a:p>
          <a:p>
            <a:pPr lvl="2"/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add the current score to the total</a:t>
            </a:r>
          </a:p>
          <a:p>
            <a:pPr lvl="3"/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equiv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 to total = total + </a:t>
            </a:r>
            <a:r>
              <a:rPr lang="en-GB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>
                <a:solidFill>
                  <a:srgbClr val="3F7F5F"/>
                </a:solidFill>
                <a:latin typeface="Consolas" panose="020B0609020204030204" pitchFamily="49" charset="0"/>
              </a:rPr>
              <a:t>[i];</a:t>
            </a:r>
          </a:p>
          <a:p>
            <a:pPr lvl="2"/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GB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testScores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2A00FF"/>
                </a:solidFill>
                <a:latin typeface="Consolas" panose="020B0609020204030204" pitchFamily="49" charset="0"/>
              </a:rPr>
              <a:t>"Average class grade: 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2000" dirty="0">
                <a:solidFill>
                  <a:srgbClr val="6A3E3E"/>
                </a:solidFill>
                <a:latin typeface="Consolas" panose="020B0609020204030204" pitchFamily="49" charset="0"/>
              </a:rPr>
              <a:t>average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B88180-719A-49C5-A74D-54B50C71FAD3}"/>
              </a:ext>
            </a:extLst>
          </p:cNvPr>
          <p:cNvSpPr/>
          <p:nvPr/>
        </p:nvSpPr>
        <p:spPr>
          <a:xfrm>
            <a:off x="2303490" y="55810"/>
            <a:ext cx="7126535" cy="11715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5799B3-0016-48BD-85B9-B0DC486594EF}"/>
              </a:ext>
            </a:extLst>
          </p:cNvPr>
          <p:cNvSpPr/>
          <p:nvPr/>
        </p:nvSpPr>
        <p:spPr>
          <a:xfrm>
            <a:off x="2303490" y="35293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testScores</a:t>
            </a:r>
            <a:endParaRPr lang="en-GB" sz="24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44CDBDC-DF15-473C-A16A-A2BA8F11C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78679"/>
              </p:ext>
            </p:extLst>
          </p:nvPr>
        </p:nvGraphicFramePr>
        <p:xfrm>
          <a:off x="4237306" y="232619"/>
          <a:ext cx="49827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7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836806186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765816977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3448535309"/>
                    </a:ext>
                  </a:extLst>
                </a:gridCol>
                <a:gridCol w="574047">
                  <a:extLst>
                    <a:ext uri="{9D8B030D-6E8A-4147-A177-3AD203B41FA5}">
                      <a16:colId xmlns:a16="http://schemas.microsoft.com/office/drawing/2014/main" val="2366383196"/>
                    </a:ext>
                  </a:extLst>
                </a:gridCol>
                <a:gridCol w="964453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CC1925D-9B9C-4551-A08F-2F15949AC06F}"/>
              </a:ext>
            </a:extLst>
          </p:cNvPr>
          <p:cNvSpPr/>
          <p:nvPr/>
        </p:nvSpPr>
        <p:spPr>
          <a:xfrm>
            <a:off x="9580047" y="352933"/>
            <a:ext cx="2135137" cy="522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length: 7</a:t>
            </a:r>
          </a:p>
        </p:txBody>
      </p:sp>
      <p:sp>
        <p:nvSpPr>
          <p:cNvPr id="60" name="!!blue">
            <a:extLst>
              <a:ext uri="{FF2B5EF4-FFF2-40B4-BE49-F238E27FC236}">
                <a16:creationId xmlns:a16="http://schemas.microsoft.com/office/drawing/2014/main" id="{EFC61B55-6031-4111-A9A9-15A62F69A943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1" name="!!green">
            <a:extLst>
              <a:ext uri="{FF2B5EF4-FFF2-40B4-BE49-F238E27FC236}">
                <a16:creationId xmlns:a16="http://schemas.microsoft.com/office/drawing/2014/main" id="{447D3183-4FFA-4DB1-838A-7F418C6BAE7D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62" name="!!yellow">
            <a:extLst>
              <a:ext uri="{FF2B5EF4-FFF2-40B4-BE49-F238E27FC236}">
                <a16:creationId xmlns:a16="http://schemas.microsoft.com/office/drawing/2014/main" id="{9A7DAB25-C8BF-4A49-8657-549617D5986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A069526-EBC3-4234-A7C1-15BEB905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45" y="5257737"/>
            <a:ext cx="4505954" cy="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28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5E35C3D-1FE0-4991-97A8-0C6B3FFC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24" y="1333501"/>
            <a:ext cx="11450048" cy="550311"/>
          </a:xfrm>
        </p:spPr>
        <p:txBody>
          <a:bodyPr>
            <a:normAutofit fontScale="92500"/>
          </a:bodyPr>
          <a:lstStyle/>
          <a:p>
            <a:r>
              <a:rPr lang="en-GB" dirty="0"/>
              <a:t>Can also go backwards (start from the end of the array, and loop to the front)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05CB5A0-8E8B-4EF3-AEAA-9E2F808EF743}"/>
              </a:ext>
            </a:extLst>
          </p:cNvPr>
          <p:cNvSpPr/>
          <p:nvPr/>
        </p:nvSpPr>
        <p:spPr>
          <a:xfrm>
            <a:off x="2754157" y="138717"/>
            <a:ext cx="4748220" cy="1059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70F2FB-DBF3-4009-9A27-9DB1480B2C07}"/>
              </a:ext>
            </a:extLst>
          </p:cNvPr>
          <p:cNvSpPr/>
          <p:nvPr/>
        </p:nvSpPr>
        <p:spPr>
          <a:xfrm>
            <a:off x="2908064" y="45943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temps</a:t>
            </a:r>
            <a:endParaRPr lang="en-GB" sz="2400" dirty="0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B903CE4-CBC7-4CA7-9051-41797920D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5613"/>
              </p:ext>
            </p:extLst>
          </p:nvPr>
        </p:nvGraphicFramePr>
        <p:xfrm>
          <a:off x="4052209" y="319430"/>
          <a:ext cx="31239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98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667498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667498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1121460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163D53B2-ABFD-493E-B253-DD1D26A58AC5}"/>
              </a:ext>
            </a:extLst>
          </p:cNvPr>
          <p:cNvSpPr/>
          <p:nvPr/>
        </p:nvSpPr>
        <p:spPr>
          <a:xfrm>
            <a:off x="660012" y="1988010"/>
            <a:ext cx="842274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ArrayTest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declare an array of floats and initialise with values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[0] = 27.4f;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[1] = 31.7f;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[2] = 29.1f;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loop through the array, starting from the back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temps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58E5392-E31E-4ABB-A450-04F212692299}"/>
              </a:ext>
            </a:extLst>
          </p:cNvPr>
          <p:cNvSpPr/>
          <p:nvPr/>
        </p:nvSpPr>
        <p:spPr>
          <a:xfrm>
            <a:off x="7722758" y="407086"/>
            <a:ext cx="1816648" cy="522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length: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0BB81-87B5-4E74-BBA4-57DAB1CD1753}"/>
              </a:ext>
            </a:extLst>
          </p:cNvPr>
          <p:cNvSpPr txBox="1"/>
          <p:nvPr/>
        </p:nvSpPr>
        <p:spPr>
          <a:xfrm>
            <a:off x="9437337" y="3464342"/>
            <a:ext cx="2377435" cy="2493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24A47-FE5D-40D6-8CE2-5201E7E00D2E}"/>
              </a:ext>
            </a:extLst>
          </p:cNvPr>
          <p:cNvSpPr txBox="1"/>
          <p:nvPr/>
        </p:nvSpPr>
        <p:spPr>
          <a:xfrm>
            <a:off x="9359589" y="309501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6E39AE-BE05-4494-B04D-3C391607FE4E}"/>
              </a:ext>
            </a:extLst>
          </p:cNvPr>
          <p:cNvSpPr txBox="1"/>
          <p:nvPr/>
        </p:nvSpPr>
        <p:spPr>
          <a:xfrm>
            <a:off x="9451530" y="3512633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29.1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86286E-2AF3-4324-B97F-2E156F7971BF}"/>
              </a:ext>
            </a:extLst>
          </p:cNvPr>
          <p:cNvSpPr txBox="1"/>
          <p:nvPr/>
        </p:nvSpPr>
        <p:spPr>
          <a:xfrm>
            <a:off x="9451530" y="3934252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31.7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47DE3C-A9D4-4BC4-BFDE-4FFCA6F54062}"/>
              </a:ext>
            </a:extLst>
          </p:cNvPr>
          <p:cNvSpPr txBox="1"/>
          <p:nvPr/>
        </p:nvSpPr>
        <p:spPr>
          <a:xfrm>
            <a:off x="9437337" y="4338054"/>
            <a:ext cx="95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27.4</a:t>
            </a:r>
          </a:p>
        </p:txBody>
      </p:sp>
      <p:sp>
        <p:nvSpPr>
          <p:cNvPr id="32" name="!!blue">
            <a:extLst>
              <a:ext uri="{FF2B5EF4-FFF2-40B4-BE49-F238E27FC236}">
                <a16:creationId xmlns:a16="http://schemas.microsoft.com/office/drawing/2014/main" id="{62D004D6-6FC7-42AC-8961-EF6B722836F5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3" name="!!green">
            <a:extLst>
              <a:ext uri="{FF2B5EF4-FFF2-40B4-BE49-F238E27FC236}">
                <a16:creationId xmlns:a16="http://schemas.microsoft.com/office/drawing/2014/main" id="{08417D09-DBAC-466D-96C5-CAA80E54ECB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4" name="!!yellow">
            <a:extLst>
              <a:ext uri="{FF2B5EF4-FFF2-40B4-BE49-F238E27FC236}">
                <a16:creationId xmlns:a16="http://schemas.microsoft.com/office/drawing/2014/main" id="{2B758AAB-3684-4628-ABEA-265B3B56D3A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083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6" grpId="0" animBg="1"/>
      <p:bldP spid="74" grpId="0" animBg="1"/>
      <p:bldP spid="75" grpId="0"/>
      <p:bldP spid="76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5623283" y="2510342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5151206" y="415153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Arrays</a:t>
            </a:r>
            <a:endParaRPr lang="en-GB" sz="2800" kern="1200" dirty="0">
              <a:solidFill>
                <a:srgbClr val="FFC000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2680733" y="2505676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2060125" y="4142203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Collections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4" name="!!blue">
            <a:extLst>
              <a:ext uri="{FF2B5EF4-FFF2-40B4-BE49-F238E27FC236}">
                <a16:creationId xmlns:a16="http://schemas.microsoft.com/office/drawing/2014/main" id="{93FC6510-C980-450E-9ED4-014C44D11CE8}"/>
              </a:ext>
            </a:extLst>
          </p:cNvPr>
          <p:cNvSpPr/>
          <p:nvPr/>
        </p:nvSpPr>
        <p:spPr>
          <a:xfrm>
            <a:off x="8707243" y="2510342"/>
            <a:ext cx="1445998" cy="1445998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2E8F1A-DC63-4723-BBF9-01E64F5786FB}"/>
              </a:ext>
            </a:extLst>
          </p:cNvPr>
          <p:cNvSpPr/>
          <p:nvPr/>
        </p:nvSpPr>
        <p:spPr>
          <a:xfrm>
            <a:off x="8235166" y="4151534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 err="1">
                <a:solidFill>
                  <a:srgbClr val="5B9BD5"/>
                </a:solidFill>
              </a:rPr>
              <a:t>ArrayLists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5B9BD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7D4030-DB32-4D61-AEAF-B089E3C42549}"/>
              </a:ext>
            </a:extLst>
          </p:cNvPr>
          <p:cNvGrpSpPr/>
          <p:nvPr/>
        </p:nvGrpSpPr>
        <p:grpSpPr>
          <a:xfrm>
            <a:off x="5795296" y="3021900"/>
            <a:ext cx="1082307" cy="404037"/>
            <a:chOff x="2401473" y="1361023"/>
            <a:chExt cx="1082307" cy="404037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8C17B789-527F-4E1A-9E88-7613E5E182C2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FEBA4A61-1D87-4B09-83CF-2E5B447084B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77495C25-30F2-47D9-A73E-3997D406A4A0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D5DBB3-27FB-4237-ABA0-FCDB3DDC4884}"/>
              </a:ext>
            </a:extLst>
          </p:cNvPr>
          <p:cNvGrpSpPr/>
          <p:nvPr/>
        </p:nvGrpSpPr>
        <p:grpSpPr>
          <a:xfrm>
            <a:off x="8787218" y="3021901"/>
            <a:ext cx="1266383" cy="404037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E49E90CE-0594-46DA-9E2D-B2210A565CF8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13C5421-F534-4DA8-8C21-8EE81536DCD8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70728E85-24B3-4947-84C4-082048CD64BC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F9E1C8D-40E6-4E86-97AC-9173FC12DD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7811C354-6547-477E-A446-DED05624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746" y="2776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97C93-A9A6-49B7-9963-C55183823345}"/>
              </a:ext>
            </a:extLst>
          </p:cNvPr>
          <p:cNvSpPr/>
          <p:nvPr/>
        </p:nvSpPr>
        <p:spPr>
          <a:xfrm>
            <a:off x="3770655" y="1400613"/>
            <a:ext cx="8226804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"How many marks to input?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read in marks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numMarks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mark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marks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after: calculate average and print etc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798B261-4A60-4C67-BF2B-39EF4840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42" y="1400613"/>
            <a:ext cx="3569713" cy="4686300"/>
          </a:xfrm>
        </p:spPr>
        <p:txBody>
          <a:bodyPr/>
          <a:lstStyle/>
          <a:p>
            <a:r>
              <a:rPr lang="en-GB" dirty="0"/>
              <a:t>Can also dynamically allocate an array’s size during runtime</a:t>
            </a:r>
          </a:p>
          <a:p>
            <a:r>
              <a:rPr lang="en-GB" dirty="0"/>
              <a:t>Prompt user to enter how many elements they need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10629A4-8CDD-4B3F-BF4D-2C35D006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00" y="90993"/>
            <a:ext cx="3305636" cy="1838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2BA74EB-AC8D-47B1-B052-4F4EC053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Dynamically Allocate Array Size</a:t>
            </a:r>
          </a:p>
        </p:txBody>
      </p:sp>
      <p:sp>
        <p:nvSpPr>
          <p:cNvPr id="15" name="!!blue">
            <a:extLst>
              <a:ext uri="{FF2B5EF4-FFF2-40B4-BE49-F238E27FC236}">
                <a16:creationId xmlns:a16="http://schemas.microsoft.com/office/drawing/2014/main" id="{2457796F-9E88-4D25-BD3C-184A8D5CFD07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02241987-6506-4FED-9D79-831B6DFCBD4F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48D11C69-4366-4135-9AAA-C333CE981CDB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5643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E3EB02-AD66-4F82-B91A-1095DC09DEDB}"/>
              </a:ext>
            </a:extLst>
          </p:cNvPr>
          <p:cNvGrpSpPr/>
          <p:nvPr/>
        </p:nvGrpSpPr>
        <p:grpSpPr>
          <a:xfrm>
            <a:off x="258720" y="492459"/>
            <a:ext cx="710305" cy="265165"/>
            <a:chOff x="2401473" y="1361023"/>
            <a:chExt cx="1082307" cy="404037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374B9728-81FB-4767-B021-121ABD6BEFA7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51E2C8E-3FC9-4B61-8D44-48E93735C74D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D6F9029D-230A-43F5-8989-CEF2CE7CE4C3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52BA74EB-AC8D-47B1-B052-4F4EC053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Arrays of Objects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4F560A9-555E-403B-926B-16F79029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38" y="1052623"/>
            <a:ext cx="7007636" cy="4475760"/>
          </a:xfrm>
        </p:spPr>
        <p:txBody>
          <a:bodyPr/>
          <a:lstStyle/>
          <a:p>
            <a:r>
              <a:rPr lang="en-GB" dirty="0"/>
              <a:t>We can also create arrays of Objects</a:t>
            </a:r>
          </a:p>
          <a:p>
            <a:r>
              <a:rPr lang="en-GB" dirty="0"/>
              <a:t>In this case, the array will not “hold” the objects, but rather hold references to those objects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C3A7F1-D3AD-4FBF-B573-A7D3FE0FE326}"/>
              </a:ext>
            </a:extLst>
          </p:cNvPr>
          <p:cNvSpPr/>
          <p:nvPr/>
        </p:nvSpPr>
        <p:spPr>
          <a:xfrm>
            <a:off x="7889966" y="118379"/>
            <a:ext cx="417140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very basic student class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B3F2EB-3811-4601-ABB9-BE92555E3F40}"/>
              </a:ext>
            </a:extLst>
          </p:cNvPr>
          <p:cNvSpPr/>
          <p:nvPr/>
        </p:nvSpPr>
        <p:spPr>
          <a:xfrm>
            <a:off x="234096" y="2880480"/>
            <a:ext cx="668105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ArrayDemo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Student[3];</a:t>
            </a:r>
          </a:p>
          <a:p>
            <a:pPr lvl="2"/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	students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070A90-E90B-4139-B912-78D1C1715CA6}"/>
              </a:ext>
            </a:extLst>
          </p:cNvPr>
          <p:cNvSpPr/>
          <p:nvPr/>
        </p:nvSpPr>
        <p:spPr>
          <a:xfrm>
            <a:off x="9056152" y="2317314"/>
            <a:ext cx="522514" cy="367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14AA64-EABE-4646-B506-3C1679098887}"/>
              </a:ext>
            </a:extLst>
          </p:cNvPr>
          <p:cNvSpPr txBox="1"/>
          <p:nvPr/>
        </p:nvSpPr>
        <p:spPr>
          <a:xfrm>
            <a:off x="7769393" y="2315610"/>
            <a:ext cx="11977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students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11DBBD8-10AF-43F2-97B0-DDFC2887B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50373"/>
              </p:ext>
            </p:extLst>
          </p:nvPr>
        </p:nvGraphicFramePr>
        <p:xfrm>
          <a:off x="8463489" y="2941765"/>
          <a:ext cx="2703785" cy="93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720">
                  <a:extLst>
                    <a:ext uri="{9D8B030D-6E8A-4147-A177-3AD203B41FA5}">
                      <a16:colId xmlns:a16="http://schemas.microsoft.com/office/drawing/2014/main" val="2528211154"/>
                    </a:ext>
                  </a:extLst>
                </a:gridCol>
                <a:gridCol w="577720">
                  <a:extLst>
                    <a:ext uri="{9D8B030D-6E8A-4147-A177-3AD203B41FA5}">
                      <a16:colId xmlns:a16="http://schemas.microsoft.com/office/drawing/2014/main" val="15816461"/>
                    </a:ext>
                  </a:extLst>
                </a:gridCol>
                <a:gridCol w="577720">
                  <a:extLst>
                    <a:ext uri="{9D8B030D-6E8A-4147-A177-3AD203B41FA5}">
                      <a16:colId xmlns:a16="http://schemas.microsoft.com/office/drawing/2014/main" val="60412697"/>
                    </a:ext>
                  </a:extLst>
                </a:gridCol>
                <a:gridCol w="970625">
                  <a:extLst>
                    <a:ext uri="{9D8B030D-6E8A-4147-A177-3AD203B41FA5}">
                      <a16:colId xmlns:a16="http://schemas.microsoft.com/office/drawing/2014/main" val="3214894341"/>
                    </a:ext>
                  </a:extLst>
                </a:gridCol>
              </a:tblGrid>
              <a:tr h="46789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85724"/>
                  </a:ext>
                </a:extLst>
              </a:tr>
              <a:tr h="467893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19344"/>
                  </a:ext>
                </a:extLst>
              </a:tr>
            </a:tbl>
          </a:graphicData>
        </a:graphic>
      </p:graphicFrame>
      <p:sp>
        <p:nvSpPr>
          <p:cNvPr id="77" name="Rectangle: Folded Corner 76">
            <a:extLst>
              <a:ext uri="{FF2B5EF4-FFF2-40B4-BE49-F238E27FC236}">
                <a16:creationId xmlns:a16="http://schemas.microsoft.com/office/drawing/2014/main" id="{A49CEBA4-8EBE-4B61-B490-D5362B8B9B50}"/>
              </a:ext>
            </a:extLst>
          </p:cNvPr>
          <p:cNvSpPr/>
          <p:nvPr/>
        </p:nvSpPr>
        <p:spPr>
          <a:xfrm>
            <a:off x="2613334" y="2578741"/>
            <a:ext cx="5006668" cy="834310"/>
          </a:xfrm>
          <a:prstGeom prst="foldedCorner">
            <a:avLst>
              <a:gd name="adj" fmla="val 19682"/>
            </a:avLst>
          </a:prstGeom>
          <a:solidFill>
            <a:srgbClr val="FFFF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We’ve not created any Students yet, but an array which is capable of storing references to three student objects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1549C3D-6C68-4E35-9227-0FE0E581BAAE}"/>
              </a:ext>
            </a:extLst>
          </p:cNvPr>
          <p:cNvSpPr/>
          <p:nvPr/>
        </p:nvSpPr>
        <p:spPr>
          <a:xfrm>
            <a:off x="7030987" y="4320205"/>
            <a:ext cx="1632274" cy="16623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Top Corners Rounded 78">
            <a:extLst>
              <a:ext uri="{FF2B5EF4-FFF2-40B4-BE49-F238E27FC236}">
                <a16:creationId xmlns:a16="http://schemas.microsoft.com/office/drawing/2014/main" id="{79BEA9BF-982D-4DCD-AAFE-155A99A1D9C8}"/>
              </a:ext>
            </a:extLst>
          </p:cNvPr>
          <p:cNvSpPr/>
          <p:nvPr/>
        </p:nvSpPr>
        <p:spPr>
          <a:xfrm>
            <a:off x="7033877" y="4318000"/>
            <a:ext cx="1630595" cy="40472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students</a:t>
            </a:r>
            <a:r>
              <a:rPr lang="en-GB" dirty="0"/>
              <a:t>[0]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0A3F06-1FBE-44B2-A852-DBDBD96AF564}"/>
              </a:ext>
            </a:extLst>
          </p:cNvPr>
          <p:cNvSpPr txBox="1"/>
          <p:nvPr/>
        </p:nvSpPr>
        <p:spPr>
          <a:xfrm>
            <a:off x="7043972" y="4841400"/>
            <a:ext cx="7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625812-6430-421C-8941-88FCB846D79B}"/>
              </a:ext>
            </a:extLst>
          </p:cNvPr>
          <p:cNvSpPr txBox="1"/>
          <p:nvPr/>
        </p:nvSpPr>
        <p:spPr>
          <a:xfrm>
            <a:off x="7064378" y="5329403"/>
            <a:ext cx="44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E723DC-EB3A-4684-810A-F56B6235999F}"/>
              </a:ext>
            </a:extLst>
          </p:cNvPr>
          <p:cNvSpPr/>
          <p:nvPr/>
        </p:nvSpPr>
        <p:spPr>
          <a:xfrm>
            <a:off x="7818543" y="4841400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9554C8-7EE5-4005-96C0-C4500D9E4820}"/>
              </a:ext>
            </a:extLst>
          </p:cNvPr>
          <p:cNvSpPr/>
          <p:nvPr/>
        </p:nvSpPr>
        <p:spPr>
          <a:xfrm>
            <a:off x="7818543" y="5338946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084F6-7E16-429B-B88F-B69AE05458FF}"/>
              </a:ext>
            </a:extLst>
          </p:cNvPr>
          <p:cNvCxnSpPr>
            <a:cxnSpLocks/>
          </p:cNvCxnSpPr>
          <p:nvPr/>
        </p:nvCxnSpPr>
        <p:spPr>
          <a:xfrm flipH="1">
            <a:off x="5705475" y="3409646"/>
            <a:ext cx="947086" cy="6881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FE9FF7-BEEC-4A9B-BD75-1F75863532B0}"/>
              </a:ext>
            </a:extLst>
          </p:cNvPr>
          <p:cNvGrpSpPr/>
          <p:nvPr/>
        </p:nvGrpSpPr>
        <p:grpSpPr>
          <a:xfrm>
            <a:off x="8767940" y="4318000"/>
            <a:ext cx="1633485" cy="1664513"/>
            <a:chOff x="8798420" y="4318000"/>
            <a:chExt cx="1633485" cy="166451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BBF675A-28E0-402D-A214-841B0EED7387}"/>
                </a:ext>
              </a:extLst>
            </p:cNvPr>
            <p:cNvSpPr/>
            <p:nvPr/>
          </p:nvSpPr>
          <p:spPr>
            <a:xfrm>
              <a:off x="8798420" y="4320205"/>
              <a:ext cx="1632274" cy="16623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690A0C97-BFC6-4D58-8791-9FA0C576D0FF}"/>
                </a:ext>
              </a:extLst>
            </p:cNvPr>
            <p:cNvSpPr/>
            <p:nvPr/>
          </p:nvSpPr>
          <p:spPr>
            <a:xfrm>
              <a:off x="8801310" y="4318000"/>
              <a:ext cx="1630595" cy="40472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students[1]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1F2744-D79D-478B-9F5A-7FCB1C3B111F}"/>
                </a:ext>
              </a:extLst>
            </p:cNvPr>
            <p:cNvSpPr txBox="1"/>
            <p:nvPr/>
          </p:nvSpPr>
          <p:spPr>
            <a:xfrm>
              <a:off x="8811405" y="4841400"/>
              <a:ext cx="767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name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D59837-EE39-4A2C-8FD6-EB383210D3A5}"/>
                </a:ext>
              </a:extLst>
            </p:cNvPr>
            <p:cNvSpPr txBox="1"/>
            <p:nvPr/>
          </p:nvSpPr>
          <p:spPr>
            <a:xfrm>
              <a:off x="8831811" y="5329403"/>
              <a:ext cx="4496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id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B6D3AE-E519-4E8D-A202-6C462B4AD177}"/>
                </a:ext>
              </a:extLst>
            </p:cNvPr>
            <p:cNvSpPr/>
            <p:nvPr/>
          </p:nvSpPr>
          <p:spPr>
            <a:xfrm>
              <a:off x="9585976" y="4841400"/>
              <a:ext cx="718798" cy="37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280EBC-2127-4C94-9983-774342A0A125}"/>
                </a:ext>
              </a:extLst>
            </p:cNvPr>
            <p:cNvSpPr/>
            <p:nvPr/>
          </p:nvSpPr>
          <p:spPr>
            <a:xfrm>
              <a:off x="9585976" y="5338946"/>
              <a:ext cx="718798" cy="37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AEF805A-8256-4455-AAD9-70E023BAF980}"/>
              </a:ext>
            </a:extLst>
          </p:cNvPr>
          <p:cNvSpPr/>
          <p:nvPr/>
        </p:nvSpPr>
        <p:spPr>
          <a:xfrm>
            <a:off x="10504729" y="4320205"/>
            <a:ext cx="1632274" cy="16623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: Top Corners Rounded 92">
            <a:extLst>
              <a:ext uri="{FF2B5EF4-FFF2-40B4-BE49-F238E27FC236}">
                <a16:creationId xmlns:a16="http://schemas.microsoft.com/office/drawing/2014/main" id="{F07CC838-E94A-49B4-BA25-ED5C44CAD168}"/>
              </a:ext>
            </a:extLst>
          </p:cNvPr>
          <p:cNvSpPr/>
          <p:nvPr/>
        </p:nvSpPr>
        <p:spPr>
          <a:xfrm>
            <a:off x="10507619" y="4318000"/>
            <a:ext cx="1630595" cy="40472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students[2]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065032-7CF0-412B-9AA1-FD03ECF9608C}"/>
              </a:ext>
            </a:extLst>
          </p:cNvPr>
          <p:cNvSpPr txBox="1"/>
          <p:nvPr/>
        </p:nvSpPr>
        <p:spPr>
          <a:xfrm>
            <a:off x="10517714" y="4841400"/>
            <a:ext cx="76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3BB22B-2C52-4D11-94B5-DED83C5B0F39}"/>
              </a:ext>
            </a:extLst>
          </p:cNvPr>
          <p:cNvSpPr txBox="1"/>
          <p:nvPr/>
        </p:nvSpPr>
        <p:spPr>
          <a:xfrm>
            <a:off x="10538120" y="5329403"/>
            <a:ext cx="44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74D08F-2032-4ACE-80BC-E63DD5DC37DD}"/>
              </a:ext>
            </a:extLst>
          </p:cNvPr>
          <p:cNvSpPr/>
          <p:nvPr/>
        </p:nvSpPr>
        <p:spPr>
          <a:xfrm>
            <a:off x="11292285" y="4841400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CDE5CA-55BA-402E-924C-8E9B50EF8B5A}"/>
              </a:ext>
            </a:extLst>
          </p:cNvPr>
          <p:cNvSpPr/>
          <p:nvPr/>
        </p:nvSpPr>
        <p:spPr>
          <a:xfrm>
            <a:off x="11292285" y="5338946"/>
            <a:ext cx="718798" cy="378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0096B4-A47E-48CC-9096-D812158A475A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8537341" y="5528384"/>
            <a:ext cx="324925" cy="30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1029D4-C4DB-497F-A5A3-0747090B8534}"/>
              </a:ext>
            </a:extLst>
          </p:cNvPr>
          <p:cNvCxnSpPr>
            <a:cxnSpLocks/>
          </p:cNvCxnSpPr>
          <p:nvPr/>
        </p:nvCxnSpPr>
        <p:spPr>
          <a:xfrm flipH="1" flipV="1">
            <a:off x="8537341" y="5064711"/>
            <a:ext cx="357314" cy="790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00CA3D4-56A7-421B-A310-356D67AEBE3B}"/>
              </a:ext>
            </a:extLst>
          </p:cNvPr>
          <p:cNvCxnSpPr>
            <a:endCxn id="76" idx="1"/>
          </p:cNvCxnSpPr>
          <p:nvPr/>
        </p:nvCxnSpPr>
        <p:spPr>
          <a:xfrm rot="5400000">
            <a:off x="8412728" y="2540889"/>
            <a:ext cx="919531" cy="818007"/>
          </a:xfrm>
          <a:prstGeom prst="bentConnector4">
            <a:avLst>
              <a:gd name="adj1" fmla="val 35923"/>
              <a:gd name="adj2" fmla="val 12794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7CF319-315A-48CC-8C40-788ABB573713}"/>
              </a:ext>
            </a:extLst>
          </p:cNvPr>
          <p:cNvCxnSpPr>
            <a:cxnSpLocks/>
            <a:endCxn id="87" idx="3"/>
          </p:cNvCxnSpPr>
          <p:nvPr/>
        </p:nvCxnSpPr>
        <p:spPr>
          <a:xfrm>
            <a:off x="9325570" y="3616670"/>
            <a:ext cx="260558" cy="7013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348D988-7284-48EA-B44B-9893A98E46BF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9901475" y="3636998"/>
            <a:ext cx="1421442" cy="68100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07AC18-285D-41E6-A070-E749EBC250BE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7849175" y="3616670"/>
            <a:ext cx="923454" cy="70133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!!blue">
            <a:extLst>
              <a:ext uri="{FF2B5EF4-FFF2-40B4-BE49-F238E27FC236}">
                <a16:creationId xmlns:a16="http://schemas.microsoft.com/office/drawing/2014/main" id="{787D882B-0473-473C-B81C-ABB6A062AD9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7" name="!!green">
            <a:extLst>
              <a:ext uri="{FF2B5EF4-FFF2-40B4-BE49-F238E27FC236}">
                <a16:creationId xmlns:a16="http://schemas.microsoft.com/office/drawing/2014/main" id="{4C16B567-5227-42D3-9FAC-3E2C075F706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68" name="!!yellow">
            <a:extLst>
              <a:ext uri="{FF2B5EF4-FFF2-40B4-BE49-F238E27FC236}">
                <a16:creationId xmlns:a16="http://schemas.microsoft.com/office/drawing/2014/main" id="{3EDED461-280E-4BE2-A8CD-60BAAD05F8F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9CA81E69-7DF5-463E-9A1E-04F7056D1501}"/>
              </a:ext>
            </a:extLst>
          </p:cNvPr>
          <p:cNvSpPr/>
          <p:nvPr/>
        </p:nvSpPr>
        <p:spPr>
          <a:xfrm>
            <a:off x="8145146" y="5836492"/>
            <a:ext cx="2881659" cy="935787"/>
          </a:xfrm>
          <a:prstGeom prst="foldedCorner">
            <a:avLst>
              <a:gd name="adj" fmla="val 21920"/>
            </a:avLst>
          </a:prstGeom>
          <a:solidFill>
            <a:srgbClr val="FFFF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Default values (since we’ve not specified our own constructor)</a:t>
            </a:r>
          </a:p>
        </p:txBody>
      </p:sp>
    </p:spTree>
    <p:extLst>
      <p:ext uri="{BB962C8B-B14F-4D97-AF65-F5344CB8AC3E}">
        <p14:creationId xmlns:p14="http://schemas.microsoft.com/office/powerpoint/2010/main" val="41810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 animBg="1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blueicon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 err="1">
                <a:solidFill>
                  <a:srgbClr val="5B9BD5"/>
                </a:solidFill>
              </a:rPr>
              <a:t>Arraylists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9D5DD4-2AA6-4407-96D1-30DC3AFCB83C}"/>
              </a:ext>
            </a:extLst>
          </p:cNvPr>
          <p:cNvGrpSpPr/>
          <p:nvPr/>
        </p:nvGrpSpPr>
        <p:grpSpPr>
          <a:xfrm>
            <a:off x="5182779" y="2640423"/>
            <a:ext cx="1755150" cy="559977"/>
            <a:chOff x="2346704" y="2084923"/>
            <a:chExt cx="1266383" cy="404037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73D84FB-E364-49D9-AA14-065BAA16B8C4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FA7D9C20-5844-47A4-9F35-D0BCC4EC0653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5D50DDE7-30D5-4A86-B7B4-F6444D1B0912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D66BB1-6CB9-4B6E-8899-8000ED272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!!blue">
            <a:extLst>
              <a:ext uri="{FF2B5EF4-FFF2-40B4-BE49-F238E27FC236}">
                <a16:creationId xmlns:a16="http://schemas.microsoft.com/office/drawing/2014/main" id="{52991161-D6E2-4CEE-BAB3-C877876D081D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2" name="!!green">
            <a:extLst>
              <a:ext uri="{FF2B5EF4-FFF2-40B4-BE49-F238E27FC236}">
                <a16:creationId xmlns:a16="http://schemas.microsoft.com/office/drawing/2014/main" id="{8BF9FDA4-49C3-4748-B3B3-519F08D96E5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3" name="!!yellow">
            <a:extLst>
              <a:ext uri="{FF2B5EF4-FFF2-40B4-BE49-F238E27FC236}">
                <a16:creationId xmlns:a16="http://schemas.microsoft.com/office/drawing/2014/main" id="{CD43CA5C-04C0-44AF-8753-2C4C27FA2182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9874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 err="1"/>
              <a:t>ArrayLists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0582426" cy="4690269"/>
          </a:xfrm>
        </p:spPr>
        <p:txBody>
          <a:bodyPr>
            <a:normAutofit/>
          </a:bodyPr>
          <a:lstStyle/>
          <a:p>
            <a:r>
              <a:rPr lang="en-GB" dirty="0"/>
              <a:t>Since arrays are fixed-size data structures, they cannot grow or shrink at runtime if you suddenly decide you need more space</a:t>
            </a:r>
          </a:p>
          <a:p>
            <a:pPr lvl="1"/>
            <a:r>
              <a:rPr lang="en-GB" dirty="0"/>
              <a:t>You could create a new (bigger) array and copy your current array values to it..</a:t>
            </a:r>
          </a:p>
          <a:p>
            <a:r>
              <a:rPr lang="en-GB" dirty="0"/>
              <a:t>Java provides a collection which can automatically grow/shrink during </a:t>
            </a:r>
            <a:r>
              <a:rPr lang="en-GB" b="1" dirty="0"/>
              <a:t>runtime</a:t>
            </a:r>
            <a:r>
              <a:rPr lang="en-GB" dirty="0"/>
              <a:t> – </a:t>
            </a:r>
            <a:r>
              <a:rPr lang="en-GB" dirty="0" err="1"/>
              <a:t>ArrayList</a:t>
            </a:r>
            <a:endParaRPr lang="en-GB" dirty="0"/>
          </a:p>
          <a:p>
            <a:r>
              <a:rPr lang="en-GB" dirty="0"/>
              <a:t>Provides more flexibility</a:t>
            </a:r>
          </a:p>
          <a:p>
            <a:r>
              <a:rPr lang="en-GB" dirty="0"/>
              <a:t>As with arrays, we need to specify the </a:t>
            </a:r>
            <a:r>
              <a:rPr lang="en-GB" b="1" dirty="0"/>
              <a:t>type</a:t>
            </a:r>
            <a:r>
              <a:rPr lang="en-GB" dirty="0"/>
              <a:t> of objects we want to store, but we can’t use </a:t>
            </a:r>
            <a:r>
              <a:rPr lang="en-GB" b="1" dirty="0"/>
              <a:t>primitive </a:t>
            </a:r>
            <a:r>
              <a:rPr lang="en-GB" dirty="0"/>
              <a:t>types (e.g. float, int)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92C1A-10EA-4809-9907-6835D8CA8A2D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21264B7A-7648-4A60-82BA-8349F49BFDF2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ADC837A8-E97F-4C29-B5AC-C08419B56885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A777230-9C36-40A1-B042-B97001F1898B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58113-CB7A-4333-82DE-5CE4B6C15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!!blue">
            <a:extLst>
              <a:ext uri="{FF2B5EF4-FFF2-40B4-BE49-F238E27FC236}">
                <a16:creationId xmlns:a16="http://schemas.microsoft.com/office/drawing/2014/main" id="{41AAE2EA-7B5D-4459-A0C9-B4BD9E33B116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1F3BF241-B048-4632-9932-C8712E38EE09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436B06F0-FD27-4E95-97FF-A8CDEBC7CB97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275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DC28F5F-5429-477D-81C4-27357E6C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13" y="1259073"/>
            <a:ext cx="10444173" cy="4686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Create an </a:t>
            </a:r>
            <a:r>
              <a:rPr lang="en-GB" sz="2800" dirty="0" err="1"/>
              <a:t>ArrayList</a:t>
            </a:r>
            <a:r>
              <a:rPr lang="en-GB" sz="2800" dirty="0"/>
              <a:t> to hold the test scores of students. While the user has not entered -1, keep prompting them for more grades. Calculate and print the average.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2F2BFD3-2345-44B2-B3D3-80B38577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Example Program</a:t>
            </a:r>
          </a:p>
        </p:txBody>
      </p:sp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!!blue">
            <a:extLst>
              <a:ext uri="{FF2B5EF4-FFF2-40B4-BE49-F238E27FC236}">
                <a16:creationId xmlns:a16="http://schemas.microsoft.com/office/drawing/2014/main" id="{0DA9CA04-60D0-43D9-8F2D-684DAFAE9B69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D19DA7EC-149F-4C07-B628-A03C6970854A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89708A70-0ABA-43DD-9B36-C94B74D4D2C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04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!!blue">
            <a:extLst>
              <a:ext uri="{FF2B5EF4-FFF2-40B4-BE49-F238E27FC236}">
                <a16:creationId xmlns:a16="http://schemas.microsoft.com/office/drawing/2014/main" id="{E2DF188A-B257-422B-800F-484C97E9117D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5" name="!!green">
            <a:extLst>
              <a:ext uri="{FF2B5EF4-FFF2-40B4-BE49-F238E27FC236}">
                <a16:creationId xmlns:a16="http://schemas.microsoft.com/office/drawing/2014/main" id="{697D378D-43C1-4157-9B7E-2B203FFD723B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46" name="!!yellow">
            <a:extLst>
              <a:ext uri="{FF2B5EF4-FFF2-40B4-BE49-F238E27FC236}">
                <a16:creationId xmlns:a16="http://schemas.microsoft.com/office/drawing/2014/main" id="{509CF941-68F4-4BBA-99D8-764113F06BD9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BA56E-687D-43C5-A200-4A850E1CC100}"/>
              </a:ext>
            </a:extLst>
          </p:cNvPr>
          <p:cNvSpPr/>
          <p:nvPr/>
        </p:nvSpPr>
        <p:spPr>
          <a:xfrm>
            <a:off x="2230564" y="0"/>
            <a:ext cx="9164931" cy="659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ArrayListTest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marks (-1 to finish)"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sz="1400" dirty="0">
              <a:latin typeface="Consolas" panose="020B0609020204030204" pitchFamily="49" charset="0"/>
            </a:endParaRP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-1) {</a:t>
            </a:r>
          </a:p>
          <a:p>
            <a:pPr lvl="3"/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"Enter mark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-1) {</a:t>
            </a:r>
          </a:p>
          <a:p>
            <a:pPr lvl="4"/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enteredMark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calculate total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 defTabSz="669925"/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3F7F5F"/>
                </a:solidFill>
                <a:latin typeface="Consolas" panose="020B0609020204030204" pitchFamily="49" charset="0"/>
              </a:rPr>
              <a:t>// print average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 panose="020B0609020204030204" pitchFamily="49" charset="0"/>
              </a:rPr>
              <a:t>"Average mark is : 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totalMark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markList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F57202-44E5-403D-B24A-CEE9F2B8481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354530" y="4535891"/>
            <a:ext cx="1722058" cy="390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F78A3D-F6D5-44EF-8B39-F1708371AE0E}"/>
              </a:ext>
            </a:extLst>
          </p:cNvPr>
          <p:cNvSpPr txBox="1"/>
          <p:nvPr/>
        </p:nvSpPr>
        <p:spPr>
          <a:xfrm>
            <a:off x="5881099" y="83474"/>
            <a:ext cx="3075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Import the </a:t>
            </a:r>
            <a:r>
              <a:rPr lang="en-GB" dirty="0" err="1">
                <a:latin typeface="+mn-lt"/>
              </a:rPr>
              <a:t>ArrayList</a:t>
            </a:r>
            <a:r>
              <a:rPr lang="en-GB" dirty="0">
                <a:latin typeface="+mn-lt"/>
              </a:rPr>
              <a:t> class.</a:t>
            </a:r>
            <a:endParaRPr lang="en-US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162C2-7354-4A66-A766-6217A6E5EB0F}"/>
              </a:ext>
            </a:extLst>
          </p:cNvPr>
          <p:cNvSpPr txBox="1"/>
          <p:nvPr/>
        </p:nvSpPr>
        <p:spPr>
          <a:xfrm>
            <a:off x="82605" y="1231239"/>
            <a:ext cx="260299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Declare and construct an </a:t>
            </a:r>
            <a:r>
              <a:rPr lang="en-GB" dirty="0" err="1">
                <a:latin typeface="+mn-lt"/>
              </a:rPr>
              <a:t>ArrayList</a:t>
            </a:r>
            <a:r>
              <a:rPr lang="en-GB" dirty="0">
                <a:latin typeface="+mn-lt"/>
              </a:rPr>
              <a:t> of Integer objects (note </a:t>
            </a:r>
            <a:r>
              <a:rPr lang="en-GB" b="1" dirty="0">
                <a:latin typeface="+mn-lt"/>
              </a:rPr>
              <a:t>Integer</a:t>
            </a:r>
            <a:r>
              <a:rPr lang="en-GB" dirty="0">
                <a:latin typeface="+mn-lt"/>
              </a:rPr>
              <a:t> is the ‘object’ version of </a:t>
            </a:r>
            <a:r>
              <a:rPr lang="en-GB" dirty="0" err="1">
                <a:latin typeface="+mn-lt"/>
              </a:rPr>
              <a:t>int</a:t>
            </a:r>
            <a:r>
              <a:rPr lang="en-GB" dirty="0">
                <a:latin typeface="+mn-lt"/>
              </a:rPr>
              <a:t>). Type is in angle brackets.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B88DC-3C03-42BA-AA6C-76EB77F7AE20}"/>
              </a:ext>
            </a:extLst>
          </p:cNvPr>
          <p:cNvSpPr txBox="1"/>
          <p:nvPr/>
        </p:nvSpPr>
        <p:spPr>
          <a:xfrm>
            <a:off x="7225789" y="3535623"/>
            <a:ext cx="29586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add() </a:t>
            </a:r>
            <a:r>
              <a:rPr lang="en-GB" dirty="0">
                <a:latin typeface="+mn-lt"/>
              </a:rPr>
              <a:t>method adds an item at the end of the list.</a:t>
            </a:r>
            <a:endParaRPr lang="en-US" b="1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35D07-27DD-4ABE-B4EA-0042F3DFAC7D}"/>
              </a:ext>
            </a:extLst>
          </p:cNvPr>
          <p:cNvSpPr txBox="1"/>
          <p:nvPr/>
        </p:nvSpPr>
        <p:spPr>
          <a:xfrm>
            <a:off x="9076588" y="4212725"/>
            <a:ext cx="21194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size() </a:t>
            </a:r>
            <a:r>
              <a:rPr lang="en-GB" dirty="0">
                <a:latin typeface="+mn-lt"/>
              </a:rPr>
              <a:t>method gives number of items.</a:t>
            </a:r>
            <a:endParaRPr lang="en-US" b="1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8DF7B-E9D6-4A52-889C-D94B5C2670B8}"/>
              </a:ext>
            </a:extLst>
          </p:cNvPr>
          <p:cNvSpPr txBox="1"/>
          <p:nvPr/>
        </p:nvSpPr>
        <p:spPr>
          <a:xfrm>
            <a:off x="187439" y="4793993"/>
            <a:ext cx="2672211" cy="92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>
                <a:latin typeface="+mn-lt"/>
              </a:rPr>
              <a:t>get() </a:t>
            </a:r>
            <a:r>
              <a:rPr lang="en-GB" dirty="0">
                <a:latin typeface="+mn-lt"/>
              </a:rPr>
              <a:t>method returns the item at the specified index in the list.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AA141F-2C8C-4C0D-94DD-8BB2B51B647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991022" y="172016"/>
            <a:ext cx="890077" cy="96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2260E-44FC-4FF2-BD90-8D94EAF0E27E}"/>
              </a:ext>
            </a:extLst>
          </p:cNvPr>
          <p:cNvCxnSpPr>
            <a:cxnSpLocks/>
          </p:cNvCxnSpPr>
          <p:nvPr/>
        </p:nvCxnSpPr>
        <p:spPr>
          <a:xfrm>
            <a:off x="2685601" y="2108402"/>
            <a:ext cx="1617358" cy="299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DC9D0C-4C0A-41DC-B1C8-AA5D960F05F2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720234" y="3858789"/>
            <a:ext cx="505555" cy="129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FF5A1-3923-4DE2-8B94-A94E3D5E3744}"/>
              </a:ext>
            </a:extLst>
          </p:cNvPr>
          <p:cNvCxnSpPr>
            <a:cxnSpLocks/>
          </p:cNvCxnSpPr>
          <p:nvPr/>
        </p:nvCxnSpPr>
        <p:spPr>
          <a:xfrm flipV="1">
            <a:off x="2859650" y="5394157"/>
            <a:ext cx="3021449" cy="264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E82453E-DC1E-4C1B-A87B-C96727AF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483" y="651350"/>
            <a:ext cx="3216424" cy="2066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9967DF-9C97-4560-ADC9-F5808C78D077}"/>
              </a:ext>
            </a:extLst>
          </p:cNvPr>
          <p:cNvSpPr txBox="1"/>
          <p:nvPr/>
        </p:nvSpPr>
        <p:spPr>
          <a:xfrm>
            <a:off x="82605" y="3388264"/>
            <a:ext cx="295869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Counter being used &amp; incremented to display current mark being entered to the user</a:t>
            </a:r>
            <a:r>
              <a:rPr lang="en-GB" dirty="0">
                <a:latin typeface="+mn-lt"/>
              </a:rPr>
              <a:t>.</a:t>
            </a:r>
            <a:endParaRPr lang="en-US" b="1" dirty="0">
              <a:latin typeface="+mn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E5DED-5A30-436C-A7F9-4DD227AD2BC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041295" y="3988429"/>
            <a:ext cx="1086568" cy="226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6FA4DE-8BF2-4DD0-9A05-3D3A1AFEB3B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062452" y="5354909"/>
            <a:ext cx="1382222" cy="426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2E5BCD-394B-4598-8E6D-9F551493C94E}"/>
              </a:ext>
            </a:extLst>
          </p:cNvPr>
          <p:cNvSpPr txBox="1"/>
          <p:nvPr/>
        </p:nvSpPr>
        <p:spPr>
          <a:xfrm>
            <a:off x="9444674" y="4893244"/>
            <a:ext cx="26029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Casting one variable to a float to ensure a float is returned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23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blueicon">
            <a:extLst>
              <a:ext uri="{FF2B5EF4-FFF2-40B4-BE49-F238E27FC236}">
                <a16:creationId xmlns:a16="http://schemas.microsoft.com/office/drawing/2014/main" id="{F8A2C8D9-5E98-44BA-91E2-0099E60F97A2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445DD0-F534-4E85-8911-0FE4AA986C88}"/>
              </a:ext>
            </a:extLst>
          </p:cNvPr>
          <p:cNvGrpSpPr/>
          <p:nvPr/>
        </p:nvGrpSpPr>
        <p:grpSpPr>
          <a:xfrm>
            <a:off x="180381" y="485215"/>
            <a:ext cx="819079" cy="261326"/>
            <a:chOff x="2346704" y="2084923"/>
            <a:chExt cx="1266383" cy="404037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0B840F6F-8FB3-4C08-917B-092F3DB429D5}"/>
                </a:ext>
              </a:extLst>
            </p:cNvPr>
            <p:cNvSpPr/>
            <p:nvPr/>
          </p:nvSpPr>
          <p:spPr>
            <a:xfrm>
              <a:off x="234670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E9BA359C-A0B8-45B7-B62E-7A9CB127614C}"/>
                </a:ext>
              </a:extLst>
            </p:cNvPr>
            <p:cNvSpPr/>
            <p:nvPr/>
          </p:nvSpPr>
          <p:spPr>
            <a:xfrm>
              <a:off x="2675206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422049DD-AF3C-4FE4-A63A-1284921F636D}"/>
                </a:ext>
              </a:extLst>
            </p:cNvPr>
            <p:cNvSpPr/>
            <p:nvPr/>
          </p:nvSpPr>
          <p:spPr>
            <a:xfrm>
              <a:off x="3187784" y="20849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9738A-9ABD-41CD-A0AF-A9BD68DC5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171" y="2310753"/>
              <a:ext cx="240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71258A6-2795-41BD-9A4C-84988CFA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3591"/>
              </p:ext>
            </p:extLst>
          </p:nvPr>
        </p:nvGraphicFramePr>
        <p:xfrm>
          <a:off x="180381" y="2315360"/>
          <a:ext cx="11845042" cy="3890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866">
                  <a:extLst>
                    <a:ext uri="{9D8B030D-6E8A-4147-A177-3AD203B41FA5}">
                      <a16:colId xmlns:a16="http://schemas.microsoft.com/office/drawing/2014/main" val="436913098"/>
                    </a:ext>
                  </a:extLst>
                </a:gridCol>
                <a:gridCol w="2753832">
                  <a:extLst>
                    <a:ext uri="{9D8B030D-6E8A-4147-A177-3AD203B41FA5}">
                      <a16:colId xmlns:a16="http://schemas.microsoft.com/office/drawing/2014/main" val="18348303"/>
                    </a:ext>
                  </a:extLst>
                </a:gridCol>
                <a:gridCol w="3703548">
                  <a:extLst>
                    <a:ext uri="{9D8B030D-6E8A-4147-A177-3AD203B41FA5}">
                      <a16:colId xmlns:a16="http://schemas.microsoft.com/office/drawing/2014/main" val="3509675122"/>
                    </a:ext>
                  </a:extLst>
                </a:gridCol>
                <a:gridCol w="3462796">
                  <a:extLst>
                    <a:ext uri="{9D8B030D-6E8A-4147-A177-3AD203B41FA5}">
                      <a16:colId xmlns:a16="http://schemas.microsoft.com/office/drawing/2014/main" val="3357785683"/>
                    </a:ext>
                  </a:extLst>
                </a:gridCol>
              </a:tblGrid>
              <a:tr h="392969">
                <a:tc>
                  <a:txBody>
                    <a:bodyPr/>
                    <a:lstStyle/>
                    <a:p>
                      <a:r>
                        <a:rPr lang="en-GB" dirty="0" err="1"/>
                        <a:t>ArrayList</a:t>
                      </a:r>
                      <a:r>
                        <a:rPr lang="en-GB" dirty="0"/>
                        <a:t>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92595"/>
                  </a:ext>
                </a:extLst>
              </a:tr>
              <a:tr h="7968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334079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00251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84422"/>
                  </a:ext>
                </a:extLst>
              </a:tr>
              <a:tr h="13093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250924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2ADD141B-3482-4004-9447-00954C293203}"/>
              </a:ext>
            </a:extLst>
          </p:cNvPr>
          <p:cNvSpPr/>
          <p:nvPr/>
        </p:nvSpPr>
        <p:spPr>
          <a:xfrm>
            <a:off x="999460" y="1020664"/>
            <a:ext cx="58551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"Bob"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"Alice"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B75D487-B569-4D40-A8C6-1BDD81FC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09235"/>
              </p:ext>
            </p:extLst>
          </p:nvPr>
        </p:nvGraphicFramePr>
        <p:xfrm>
          <a:off x="7799836" y="1235063"/>
          <a:ext cx="3782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34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1260834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1260834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77CFE0D1-096F-4028-8DE0-3D5A6A22CB8A}"/>
              </a:ext>
            </a:extLst>
          </p:cNvPr>
          <p:cNvSpPr/>
          <p:nvPr/>
        </p:nvSpPr>
        <p:spPr>
          <a:xfrm>
            <a:off x="5427921" y="283982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"Marie"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AE52DDD-9772-4896-9A9D-028B90F10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8568"/>
              </p:ext>
            </p:extLst>
          </p:nvPr>
        </p:nvGraphicFramePr>
        <p:xfrm>
          <a:off x="8611044" y="2780887"/>
          <a:ext cx="33623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327373647"/>
                    </a:ext>
                  </a:extLst>
                </a:gridCol>
              </a:tblGrid>
              <a:tr h="12718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056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Marie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9B95B000-E5A7-4B4A-ACEF-E07EC9A1D717}"/>
              </a:ext>
            </a:extLst>
          </p:cNvPr>
          <p:cNvSpPr/>
          <p:nvPr/>
        </p:nvSpPr>
        <p:spPr>
          <a:xfrm>
            <a:off x="5685942" y="3592079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254AD0-6832-4F61-A00C-0BED36CC3657}"/>
              </a:ext>
            </a:extLst>
          </p:cNvPr>
          <p:cNvSpPr/>
          <p:nvPr/>
        </p:nvSpPr>
        <p:spPr>
          <a:xfrm>
            <a:off x="5065531" y="4347643"/>
            <a:ext cx="3071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"Robert"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25C97D7-FBC1-4AD6-860E-16EC4704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17142"/>
              </p:ext>
            </p:extLst>
          </p:nvPr>
        </p:nvGraphicFramePr>
        <p:xfrm>
          <a:off x="8621677" y="4170096"/>
          <a:ext cx="336232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81">
                  <a:extLst>
                    <a:ext uri="{9D8B030D-6E8A-4147-A177-3AD203B41FA5}">
                      <a16:colId xmlns:a16="http://schemas.microsoft.com/office/drawing/2014/main" val="602213729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147568014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508863882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327373647"/>
                    </a:ext>
                  </a:extLst>
                </a:gridCol>
              </a:tblGrid>
              <a:tr h="12718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3807"/>
                  </a:ext>
                </a:extLst>
              </a:tr>
              <a:tr h="3056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Marie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8225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DB7807D-E818-49C2-996C-8B7FA7C09460}"/>
              </a:ext>
            </a:extLst>
          </p:cNvPr>
          <p:cNvSpPr/>
          <p:nvPr/>
        </p:nvSpPr>
        <p:spPr>
          <a:xfrm>
            <a:off x="5065531" y="5383355"/>
            <a:ext cx="3071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"John"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4CF760F-5697-4257-AB31-C2F2BBBDB3B9}"/>
              </a:ext>
            </a:extLst>
          </p:cNvPr>
          <p:cNvSpPr/>
          <p:nvPr/>
        </p:nvSpPr>
        <p:spPr>
          <a:xfrm>
            <a:off x="6919996" y="1464243"/>
            <a:ext cx="814404" cy="31317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016163-7C8B-4411-870E-6A175CBC9BA0}"/>
              </a:ext>
            </a:extLst>
          </p:cNvPr>
          <p:cNvSpPr/>
          <p:nvPr/>
        </p:nvSpPr>
        <p:spPr>
          <a:xfrm>
            <a:off x="157310" y="2710994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add ( item 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1C3537-C390-44EC-B51A-C3F6068B6950}"/>
              </a:ext>
            </a:extLst>
          </p:cNvPr>
          <p:cNvSpPr txBox="1"/>
          <p:nvPr/>
        </p:nvSpPr>
        <p:spPr>
          <a:xfrm>
            <a:off x="2109328" y="2701320"/>
            <a:ext cx="2505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item to the end of the list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AC6CFCFC-B98C-4621-8382-E4E87280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Method Summary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C9007A-1C46-4A3C-9BE1-51530D70A034}"/>
              </a:ext>
            </a:extLst>
          </p:cNvPr>
          <p:cNvSpPr txBox="1"/>
          <p:nvPr/>
        </p:nvSpPr>
        <p:spPr>
          <a:xfrm>
            <a:off x="2109328" y="3548945"/>
            <a:ext cx="250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Gets an </a:t>
            </a:r>
            <a:r>
              <a:rPr lang="en-GB" b="1" dirty="0"/>
              <a:t>item</a:t>
            </a:r>
            <a:r>
              <a:rPr lang="en-GB" dirty="0"/>
              <a:t> at an </a:t>
            </a:r>
            <a:r>
              <a:rPr lang="en-GB" b="1" dirty="0"/>
              <a:t>index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173331-48F5-4BCD-83EB-109EA3FDE4CE}"/>
              </a:ext>
            </a:extLst>
          </p:cNvPr>
          <p:cNvSpPr txBox="1"/>
          <p:nvPr/>
        </p:nvSpPr>
        <p:spPr>
          <a:xfrm>
            <a:off x="2109328" y="4109935"/>
            <a:ext cx="260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Updates the slot at </a:t>
            </a:r>
            <a:r>
              <a:rPr lang="en-GB" b="1" dirty="0"/>
              <a:t>index</a:t>
            </a:r>
            <a:r>
              <a:rPr lang="en-GB" b="0" dirty="0"/>
              <a:t> with the new value </a:t>
            </a:r>
            <a:r>
              <a:rPr lang="en-GB" b="1" dirty="0"/>
              <a:t>item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63EAA6-9C11-4297-AA7F-A788942CCAAC}"/>
              </a:ext>
            </a:extLst>
          </p:cNvPr>
          <p:cNvSpPr txBox="1"/>
          <p:nvPr/>
        </p:nvSpPr>
        <p:spPr>
          <a:xfrm>
            <a:off x="2109328" y="4937464"/>
            <a:ext cx="2603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Returns the index of the first occurrence of </a:t>
            </a:r>
            <a:r>
              <a:rPr lang="en-GB" b="1" dirty="0"/>
              <a:t>item</a:t>
            </a:r>
            <a:r>
              <a:rPr lang="en-GB" dirty="0"/>
              <a:t> in the list (returns -1 if not found)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ED955-48F9-433D-B329-26DC0F10AFF4}"/>
              </a:ext>
            </a:extLst>
          </p:cNvPr>
          <p:cNvSpPr txBox="1"/>
          <p:nvPr/>
        </p:nvSpPr>
        <p:spPr>
          <a:xfrm>
            <a:off x="157310" y="3506200"/>
            <a:ext cx="159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get ( index 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E113FF-2119-47A5-A791-5A63FABAEF35}"/>
              </a:ext>
            </a:extLst>
          </p:cNvPr>
          <p:cNvSpPr txBox="1"/>
          <p:nvPr/>
        </p:nvSpPr>
        <p:spPr>
          <a:xfrm>
            <a:off x="157310" y="4085716"/>
            <a:ext cx="1977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set ( index, item 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7CD52-1709-4719-AB81-7237E5034622}"/>
              </a:ext>
            </a:extLst>
          </p:cNvPr>
          <p:cNvSpPr txBox="1"/>
          <p:nvPr/>
        </p:nvSpPr>
        <p:spPr>
          <a:xfrm>
            <a:off x="157310" y="4937464"/>
            <a:ext cx="1727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indexOf</a:t>
            </a:r>
            <a:r>
              <a:rPr lang="en-GB" dirty="0"/>
              <a:t>( item 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DE484B-1863-4437-ACE0-64B853462B69}"/>
              </a:ext>
            </a:extLst>
          </p:cNvPr>
          <p:cNvSpPr txBox="1"/>
          <p:nvPr/>
        </p:nvSpPr>
        <p:spPr>
          <a:xfrm>
            <a:off x="9921054" y="3610335"/>
            <a:ext cx="721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E746E-11F5-467A-9721-8A600692FC7F}"/>
              </a:ext>
            </a:extLst>
          </p:cNvPr>
          <p:cNvSpPr txBox="1"/>
          <p:nvPr/>
        </p:nvSpPr>
        <p:spPr>
          <a:xfrm>
            <a:off x="9361306" y="5352962"/>
            <a:ext cx="184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3" name="!!blue">
            <a:extLst>
              <a:ext uri="{FF2B5EF4-FFF2-40B4-BE49-F238E27FC236}">
                <a16:creationId xmlns:a16="http://schemas.microsoft.com/office/drawing/2014/main" id="{64BF1D32-9C1F-44B5-8304-3F286406D0D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4" name="!!green">
            <a:extLst>
              <a:ext uri="{FF2B5EF4-FFF2-40B4-BE49-F238E27FC236}">
                <a16:creationId xmlns:a16="http://schemas.microsoft.com/office/drawing/2014/main" id="{00460A86-B017-4DFE-81B4-5915E9395BFC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5" name="!!yellow">
            <a:extLst>
              <a:ext uri="{FF2B5EF4-FFF2-40B4-BE49-F238E27FC236}">
                <a16:creationId xmlns:a16="http://schemas.microsoft.com/office/drawing/2014/main" id="{C74A0A5C-42B3-46CA-AF6B-BF484B42C47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4023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3"/>
            <a:ext cx="11609717" cy="3957508"/>
          </a:xfrm>
        </p:spPr>
        <p:txBody>
          <a:bodyPr/>
          <a:lstStyle/>
          <a:p>
            <a:r>
              <a:rPr lang="en-GB" b="1" dirty="0"/>
              <a:t>Collection </a:t>
            </a:r>
            <a:r>
              <a:rPr lang="en-GB" dirty="0"/>
              <a:t>– A “systematic arrangement of </a:t>
            </a:r>
            <a:r>
              <a:rPr lang="en-GB" i="1" dirty="0"/>
              <a:t>things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Those things could be primitive types (e.g. int, float), or objects (e.g. String, Motorbike)</a:t>
            </a:r>
          </a:p>
          <a:p>
            <a:pPr lvl="1"/>
            <a:r>
              <a:rPr lang="en-GB" dirty="0"/>
              <a:t>In the case of objects, a collection will store the reference to the objects – not the objects themselves</a:t>
            </a:r>
          </a:p>
          <a:p>
            <a:r>
              <a:rPr lang="en-GB" b="1" dirty="0"/>
              <a:t>Array</a:t>
            </a:r>
            <a:r>
              <a:rPr lang="en-GB" dirty="0"/>
              <a:t> – fixed-size data structure</a:t>
            </a:r>
          </a:p>
          <a:p>
            <a:r>
              <a:rPr lang="en-GB" b="1" dirty="0" err="1"/>
              <a:t>ArrayList</a:t>
            </a:r>
            <a:r>
              <a:rPr lang="en-GB" dirty="0"/>
              <a:t> – dynamic data structure that can grow/shrink as the program is running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!!blue">
            <a:extLst>
              <a:ext uri="{FF2B5EF4-FFF2-40B4-BE49-F238E27FC236}">
                <a16:creationId xmlns:a16="http://schemas.microsoft.com/office/drawing/2014/main" id="{726C6AA2-E7EF-4C65-B2B2-03FC7B1DD040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E49472D9-F07D-466A-9ED9-0A2B1A8D4B4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64B9A7EC-E7E4-4707-B1CC-7050DD667BA5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greencircle">
            <a:extLst>
              <a:ext uri="{FF2B5EF4-FFF2-40B4-BE49-F238E27FC236}">
                <a16:creationId xmlns:a16="http://schemas.microsoft.com/office/drawing/2014/main" id="{4D6C63AA-6C3B-43C6-96A7-BD1113F3BE6E}"/>
              </a:ext>
            </a:extLst>
          </p:cNvPr>
          <p:cNvSpPr/>
          <p:nvPr/>
        </p:nvSpPr>
        <p:spPr>
          <a:xfrm>
            <a:off x="4881990" y="1860958"/>
            <a:ext cx="2264400" cy="2264400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5FA69-E237-4B97-B91B-6E3588218F94}"/>
              </a:ext>
            </a:extLst>
          </p:cNvPr>
          <p:cNvSpPr/>
          <p:nvPr/>
        </p:nvSpPr>
        <p:spPr>
          <a:xfrm>
            <a:off x="5364390" y="2310375"/>
            <a:ext cx="1299600" cy="12996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B2B102-680D-4182-AA16-AE09F9939A2E}"/>
              </a:ext>
            </a:extLst>
          </p:cNvPr>
          <p:cNvSpPr/>
          <p:nvPr/>
        </p:nvSpPr>
        <p:spPr>
          <a:xfrm>
            <a:off x="4675369" y="4249987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Collections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DBA5CA52-D6B0-478B-B106-B910E60185A6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A6FFB1E-40B7-4891-ACB6-135A24CD3653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91BDEBF7-CC78-4EAC-B471-533F7A8987A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274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5773046" cy="4690269"/>
          </a:xfrm>
        </p:spPr>
        <p:txBody>
          <a:bodyPr>
            <a:normAutofit/>
          </a:bodyPr>
          <a:lstStyle/>
          <a:p>
            <a:r>
              <a:rPr lang="en-GB" dirty="0"/>
              <a:t>We have written a few applications now that have many similar ‘things’ in</a:t>
            </a:r>
          </a:p>
          <a:p>
            <a:r>
              <a:rPr lang="en-GB" dirty="0"/>
              <a:t>We have been using individual variable names to refer to these (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redBike</a:t>
            </a:r>
            <a:r>
              <a:rPr lang="en-GB" dirty="0"/>
              <a:t> or bike1)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6E9963-825D-430F-8214-AF13CE646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04" y="1624012"/>
            <a:ext cx="5334000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!!blue">
            <a:extLst>
              <a:ext uri="{FF2B5EF4-FFF2-40B4-BE49-F238E27FC236}">
                <a16:creationId xmlns:a16="http://schemas.microsoft.com/office/drawing/2014/main" id="{238548F1-5C68-406B-89E9-747A9E2767A1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17EB1E40-A33F-4C11-8F8E-51B4CBA911AF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6EA0007C-0460-429E-B7B1-0BF93490225A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3689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5490175" cy="4690269"/>
          </a:xfrm>
        </p:spPr>
        <p:txBody>
          <a:bodyPr>
            <a:normAutofit/>
          </a:bodyPr>
          <a:lstStyle/>
          <a:p>
            <a:r>
              <a:rPr lang="en-GB" dirty="0"/>
              <a:t>This is fine, but what if we need hundreds or thousands of the same </a:t>
            </a:r>
            <a:r>
              <a:rPr lang="en-GB" i="1" dirty="0"/>
              <a:t>type</a:t>
            </a:r>
            <a:r>
              <a:rPr lang="en-GB" dirty="0"/>
              <a:t> (e.g. 1000s of motorbikes)</a:t>
            </a:r>
          </a:p>
          <a:p>
            <a:r>
              <a:rPr lang="en-GB" dirty="0"/>
              <a:t>We could make lots of individually named objects </a:t>
            </a:r>
          </a:p>
          <a:p>
            <a:r>
              <a:rPr lang="en-GB" dirty="0"/>
              <a:t>But this is not a very good approach – each </a:t>
            </a:r>
            <a:r>
              <a:rPr lang="en-GB" i="1" dirty="0"/>
              <a:t>thing</a:t>
            </a:r>
            <a:r>
              <a:rPr lang="en-GB" dirty="0"/>
              <a:t> would result in more lines of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1AA3-5F66-4AC2-9357-6068EABD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802" y="1086928"/>
            <a:ext cx="5945743" cy="42543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!!blue">
            <a:extLst>
              <a:ext uri="{FF2B5EF4-FFF2-40B4-BE49-F238E27FC236}">
                <a16:creationId xmlns:a16="http://schemas.microsoft.com/office/drawing/2014/main" id="{D99E5947-CE53-47C8-9A7B-71185FA2813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44F82DAB-110A-45C6-B3F4-ABE7974036F0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B8A55088-2B40-4328-AC74-88391AC9919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100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11057427" cy="4690269"/>
          </a:xfrm>
        </p:spPr>
        <p:txBody>
          <a:bodyPr>
            <a:normAutofit/>
          </a:bodyPr>
          <a:lstStyle/>
          <a:p>
            <a:r>
              <a:rPr lang="en-GB" dirty="0"/>
              <a:t>What we need is a way to easily create and bunch together a large number of things of the same type</a:t>
            </a:r>
          </a:p>
          <a:p>
            <a:r>
              <a:rPr lang="en-GB" dirty="0"/>
              <a:t>We can then iterate over them and perform tasks (e.g. printing out each value)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Programming 1 briefly mentioned the </a:t>
            </a:r>
            <a:r>
              <a:rPr lang="en-GB" dirty="0" err="1"/>
              <a:t>ArrayList</a:t>
            </a:r>
            <a:r>
              <a:rPr lang="en-GB" dirty="0"/>
              <a:t> (Week 6) – we will delve deeper this week</a:t>
            </a:r>
          </a:p>
          <a:p>
            <a:r>
              <a:rPr lang="en-GB" dirty="0"/>
              <a:t>The simplest collection available in Java (and most languages) is the </a:t>
            </a:r>
            <a:r>
              <a:rPr lang="en-GB" b="1" dirty="0"/>
              <a:t>Array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E1B31-79B4-41B5-B272-AEB0F87780F0}"/>
              </a:ext>
            </a:extLst>
          </p:cNvPr>
          <p:cNvSpPr txBox="1"/>
          <p:nvPr/>
        </p:nvSpPr>
        <p:spPr>
          <a:xfrm>
            <a:off x="1821711" y="3306076"/>
            <a:ext cx="854857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ts val="600"/>
              </a:spcBef>
            </a:pPr>
            <a:r>
              <a:rPr lang="en-GB" sz="3200" b="1" kern="0" dirty="0">
                <a:latin typeface="Calibri"/>
                <a:sym typeface="Calibri" panose="020F0502020204030204" pitchFamily="34" charset="0"/>
              </a:rPr>
              <a:t>Iterate over </a:t>
            </a:r>
            <a:r>
              <a:rPr lang="en-GB" sz="3200" kern="0" dirty="0">
                <a:latin typeface="Calibri"/>
                <a:sym typeface="Calibri" panose="020F0502020204030204" pitchFamily="34" charset="0"/>
              </a:rPr>
              <a:t>– visit each one of a collection in turn</a:t>
            </a:r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0413A504-2976-4D66-AC6A-0F19107237AF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8B0AD825-7DD1-490C-A183-719588609084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5" name="!!yellow">
            <a:extLst>
              <a:ext uri="{FF2B5EF4-FFF2-40B4-BE49-F238E27FC236}">
                <a16:creationId xmlns:a16="http://schemas.microsoft.com/office/drawing/2014/main" id="{82D7903E-9DDB-4577-A676-08F0B56A8BD4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306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Collections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0" y="1253330"/>
            <a:ext cx="8494980" cy="4690269"/>
          </a:xfrm>
        </p:spPr>
        <p:txBody>
          <a:bodyPr>
            <a:normAutofit/>
          </a:bodyPr>
          <a:lstStyle/>
          <a:p>
            <a:r>
              <a:rPr lang="en-GB" b="1" dirty="0"/>
              <a:t>Array</a:t>
            </a:r>
            <a:r>
              <a:rPr lang="en-GB" dirty="0"/>
              <a:t>: “A systematic arrangement of similar objects”</a:t>
            </a:r>
          </a:p>
          <a:p>
            <a:r>
              <a:rPr lang="en-GB" dirty="0"/>
              <a:t>Fundamental data type – included in some form or other in most programming languages from the earliest days, from FORTRAN (1957) and LISP (1958) and onwards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EE8A3-CA6C-4584-B4D1-A724FB2A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67" y="468734"/>
            <a:ext cx="2235228" cy="2672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BC1E-45B4-4AAD-81E4-9955EF700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17" t="24633" r="5731" b="9191"/>
          <a:stretch/>
        </p:blipFill>
        <p:spPr>
          <a:xfrm>
            <a:off x="9031867" y="3585172"/>
            <a:ext cx="2384553" cy="2364557"/>
          </a:xfrm>
          <a:prstGeom prst="rect">
            <a:avLst/>
          </a:prstGeom>
        </p:spPr>
      </p:pic>
      <p:sp>
        <p:nvSpPr>
          <p:cNvPr id="12" name="!!blue">
            <a:extLst>
              <a:ext uri="{FF2B5EF4-FFF2-40B4-BE49-F238E27FC236}">
                <a16:creationId xmlns:a16="http://schemas.microsoft.com/office/drawing/2014/main" id="{35FA7761-6107-4C1C-8485-6AD0AF4FD9D2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D0583A15-3D40-4AE8-9672-89E10299CBEE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3DDB7CBA-49CD-461A-B355-5CC8FEC0C691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7498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cxnSpLocks/>
            <a:stCxn id="5" idx="2"/>
            <a:endCxn id="23" idx="0"/>
          </p:cNvCxnSpPr>
          <p:nvPr/>
        </p:nvCxnSpPr>
        <p:spPr>
          <a:xfrm flipH="1">
            <a:off x="3574860" y="2407404"/>
            <a:ext cx="3777" cy="471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F3AF8-734C-459C-8E94-FCE098697901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8002663" y="2405229"/>
            <a:ext cx="814845" cy="35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5706" y="910506"/>
            <a:ext cx="2984269" cy="65670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Types in Java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67256" y="1746166"/>
            <a:ext cx="2822762" cy="66123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Primitive Types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57862" y="2757317"/>
            <a:ext cx="2255196" cy="83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Classes we define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971" y="2755285"/>
            <a:ext cx="1693025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ysClr val="windowText" lastClr="000000"/>
                </a:solidFill>
              </a:rPr>
              <a:t>boolean</a:t>
            </a:r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5549" y="4280209"/>
            <a:ext cx="1262393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char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9787" y="5678566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3323" y="4972275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byte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25322" y="5662820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short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37008" y="5059329"/>
            <a:ext cx="1222346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long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74260" y="2757317"/>
            <a:ext cx="2856806" cy="831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Classes defined in the Java library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25373" y="1748524"/>
            <a:ext cx="2984269" cy="65670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Class Types</a:t>
            </a:r>
          </a:p>
        </p:txBody>
      </p:sp>
      <p:cxnSp>
        <p:nvCxnSpPr>
          <p:cNvPr id="26" name="Straight Arrow Connector 25"/>
          <p:cNvCxnSpPr>
            <a:cxnSpLocks/>
            <a:stCxn id="5" idx="2"/>
            <a:endCxn id="7" idx="0"/>
          </p:cNvCxnSpPr>
          <p:nvPr/>
        </p:nvCxnSpPr>
        <p:spPr>
          <a:xfrm flipH="1">
            <a:off x="1395484" y="2407404"/>
            <a:ext cx="2183153" cy="3478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4" idx="2"/>
            <a:endCxn id="5" idx="0"/>
          </p:cNvCxnSpPr>
          <p:nvPr/>
        </p:nvCxnSpPr>
        <p:spPr>
          <a:xfrm flipH="1">
            <a:off x="3578637" y="1567211"/>
            <a:ext cx="2559204" cy="17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2"/>
            <a:endCxn id="22" idx="0"/>
          </p:cNvCxnSpPr>
          <p:nvPr/>
        </p:nvCxnSpPr>
        <p:spPr>
          <a:xfrm>
            <a:off x="6137841" y="1567211"/>
            <a:ext cx="2679667" cy="181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C960BE-848E-4D43-B57B-A1FFA77AD79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487060" y="3341789"/>
            <a:ext cx="1087800" cy="385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A3DA09-2217-487F-BC65-1FA44CA5BF43}"/>
              </a:ext>
            </a:extLst>
          </p:cNvPr>
          <p:cNvCxnSpPr>
            <a:cxnSpLocks/>
            <a:stCxn id="24" idx="2"/>
            <a:endCxn id="12" idx="3"/>
          </p:cNvCxnSpPr>
          <p:nvPr/>
        </p:nvCxnSpPr>
        <p:spPr>
          <a:xfrm flipH="1">
            <a:off x="1525669" y="4189943"/>
            <a:ext cx="961391" cy="1013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4E4DD5-5126-485E-86D8-19CAD99BEDC8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1636495" y="4189943"/>
            <a:ext cx="850565" cy="147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1FD8F3-0E4E-49CE-83E8-3551A530B7FD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2487060" y="4189943"/>
            <a:ext cx="543900" cy="1488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09F780-AC2A-4CE6-A2EA-40301B3634E0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>
            <a:off x="2487060" y="4189943"/>
            <a:ext cx="1361121" cy="869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4" idx="2"/>
            <a:endCxn id="8" idx="3"/>
          </p:cNvCxnSpPr>
          <p:nvPr/>
        </p:nvCxnSpPr>
        <p:spPr>
          <a:xfrm flipH="1">
            <a:off x="1417942" y="4189943"/>
            <a:ext cx="1069118" cy="321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52662" y="5195437"/>
            <a:ext cx="1222347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float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42920" y="5206047"/>
            <a:ext cx="1222347" cy="462919"/>
          </a:xfrm>
          <a:prstGeom prst="roundRect">
            <a:avLst/>
          </a:prstGeom>
          <a:solidFill>
            <a:srgbClr val="F05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double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5C0D8E-4224-45BA-B177-934939FDC300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8817508" y="2405229"/>
            <a:ext cx="1967952" cy="35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9ED1B9-C6E9-4AE9-AA0F-314D73B0FD23}"/>
              </a:ext>
            </a:extLst>
          </p:cNvPr>
          <p:cNvCxnSpPr>
            <a:cxnSpLocks/>
            <a:stCxn id="23" idx="2"/>
            <a:endCxn id="64" idx="0"/>
          </p:cNvCxnSpPr>
          <p:nvPr/>
        </p:nvCxnSpPr>
        <p:spPr>
          <a:xfrm>
            <a:off x="3574860" y="3341789"/>
            <a:ext cx="1616601" cy="600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FF25798-78FA-4957-B8FA-4A687E16B0CD}"/>
              </a:ext>
            </a:extLst>
          </p:cNvPr>
          <p:cNvCxnSpPr>
            <a:cxnSpLocks/>
            <a:stCxn id="64" idx="2"/>
            <a:endCxn id="10" idx="0"/>
          </p:cNvCxnSpPr>
          <p:nvPr/>
        </p:nvCxnSpPr>
        <p:spPr>
          <a:xfrm>
            <a:off x="5191461" y="4405656"/>
            <a:ext cx="72375" cy="789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B69282-C877-42D6-86A4-44BE667A868F}"/>
              </a:ext>
            </a:extLst>
          </p:cNvPr>
          <p:cNvCxnSpPr>
            <a:cxnSpLocks/>
            <a:stCxn id="64" idx="2"/>
            <a:endCxn id="11" idx="0"/>
          </p:cNvCxnSpPr>
          <p:nvPr/>
        </p:nvCxnSpPr>
        <p:spPr>
          <a:xfrm>
            <a:off x="5191461" y="4405656"/>
            <a:ext cx="1462633" cy="800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5D2BA68-5A6F-495D-95E2-A33D24EB8A9B}"/>
              </a:ext>
            </a:extLst>
          </p:cNvPr>
          <p:cNvCxnSpPr/>
          <p:nvPr/>
        </p:nvCxnSpPr>
        <p:spPr>
          <a:xfrm>
            <a:off x="7477674" y="3588663"/>
            <a:ext cx="0" cy="161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DCCF2F-4132-4E5F-B3F7-43C4CFF94B9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77675" y="3981430"/>
            <a:ext cx="260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340E1F-A229-4FE5-B829-6D9D70589C5E}"/>
              </a:ext>
            </a:extLst>
          </p:cNvPr>
          <p:cNvCxnSpPr>
            <a:cxnSpLocks/>
          </p:cNvCxnSpPr>
          <p:nvPr/>
        </p:nvCxnSpPr>
        <p:spPr>
          <a:xfrm flipH="1" flipV="1">
            <a:off x="7477673" y="4547159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7FEA60A-2ED8-438F-8E71-B23755CBB061}"/>
              </a:ext>
            </a:extLst>
          </p:cNvPr>
          <p:cNvCxnSpPr>
            <a:cxnSpLocks/>
          </p:cNvCxnSpPr>
          <p:nvPr/>
        </p:nvCxnSpPr>
        <p:spPr>
          <a:xfrm flipH="1" flipV="1">
            <a:off x="7477672" y="5185227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DA9FA2D-E034-4C00-9E10-4ADCDB0C9F3E}"/>
              </a:ext>
            </a:extLst>
          </p:cNvPr>
          <p:cNvCxnSpPr/>
          <p:nvPr/>
        </p:nvCxnSpPr>
        <p:spPr>
          <a:xfrm>
            <a:off x="9981388" y="3588663"/>
            <a:ext cx="0" cy="1617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E6840D-E91F-4E6B-B500-10AF331E9230}"/>
              </a:ext>
            </a:extLst>
          </p:cNvPr>
          <p:cNvCxnSpPr>
            <a:cxnSpLocks/>
          </p:cNvCxnSpPr>
          <p:nvPr/>
        </p:nvCxnSpPr>
        <p:spPr>
          <a:xfrm flipH="1" flipV="1">
            <a:off x="9970299" y="3964819"/>
            <a:ext cx="2603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7A9AE2-FC61-44C9-98BE-CD0E5E8A1E7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988432" y="4572433"/>
            <a:ext cx="2316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8FE5B6-E10A-4492-B81F-862412AB3E64}"/>
              </a:ext>
            </a:extLst>
          </p:cNvPr>
          <p:cNvCxnSpPr>
            <a:cxnSpLocks/>
          </p:cNvCxnSpPr>
          <p:nvPr/>
        </p:nvCxnSpPr>
        <p:spPr>
          <a:xfrm flipH="1" flipV="1">
            <a:off x="9981388" y="5184600"/>
            <a:ext cx="2316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Folded Corner 124">
            <a:extLst>
              <a:ext uri="{FF2B5EF4-FFF2-40B4-BE49-F238E27FC236}">
                <a16:creationId xmlns:a16="http://schemas.microsoft.com/office/drawing/2014/main" id="{72E19C81-A3E5-4243-AB5E-611862A698C9}"/>
              </a:ext>
            </a:extLst>
          </p:cNvPr>
          <p:cNvSpPr/>
          <p:nvPr/>
        </p:nvSpPr>
        <p:spPr>
          <a:xfrm>
            <a:off x="8813601" y="129867"/>
            <a:ext cx="2984269" cy="907193"/>
          </a:xfrm>
          <a:prstGeom prst="foldedCorner">
            <a:avLst>
              <a:gd name="adj" fmla="val 19682"/>
            </a:avLst>
          </a:prstGeom>
          <a:solidFill>
            <a:srgbClr val="FFFF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360000" bIns="18000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 can create arrays to store primitives or objects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40547" y="3727024"/>
            <a:ext cx="1693025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Integral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28347" y="2878870"/>
            <a:ext cx="1693025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Numeric</a:t>
            </a: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EAF5C5DB-1BF9-4C7D-863F-36DA3C9041DB}"/>
              </a:ext>
            </a:extLst>
          </p:cNvPr>
          <p:cNvSpPr/>
          <p:nvPr/>
        </p:nvSpPr>
        <p:spPr>
          <a:xfrm>
            <a:off x="3977832" y="3942737"/>
            <a:ext cx="2427258" cy="462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Floating-point</a:t>
            </a:r>
          </a:p>
        </p:txBody>
      </p:sp>
      <p:sp>
        <p:nvSpPr>
          <p:cNvPr id="49" name="!!greencircle">
            <a:extLst>
              <a:ext uri="{FF2B5EF4-FFF2-40B4-BE49-F238E27FC236}">
                <a16:creationId xmlns:a16="http://schemas.microsoft.com/office/drawing/2014/main" id="{12939BB5-1EFE-426B-8CFA-EBB6A6C3516A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A43624-E1A4-4C45-9E6C-14801A3FAF7C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57185D8-689B-4052-A844-29C05669DD8D}"/>
              </a:ext>
            </a:extLst>
          </p:cNvPr>
          <p:cNvSpPr txBox="1">
            <a:spLocks/>
          </p:cNvSpPr>
          <p:nvPr/>
        </p:nvSpPr>
        <p:spPr>
          <a:xfrm>
            <a:off x="1261641" y="196821"/>
            <a:ext cx="10582426" cy="89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Recap: Types in Java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38041" y="3749970"/>
            <a:ext cx="1710806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String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38041" y="4307920"/>
            <a:ext cx="1710806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Scanner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38039" y="4865870"/>
            <a:ext cx="1710809" cy="680355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ysClr val="windowText" lastClr="000000"/>
                </a:solidFill>
              </a:rPr>
              <a:t>thousands of others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220033" y="4340974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Alien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223258" y="4944432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Student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220033" y="3733359"/>
            <a:ext cx="1693025" cy="462919"/>
          </a:xfrm>
          <a:prstGeom prst="roundRect">
            <a:avLst/>
          </a:prstGeom>
          <a:solidFill>
            <a:srgbClr val="8BFF9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ysClr val="windowText" lastClr="000000"/>
                </a:solidFill>
              </a:rPr>
              <a:t>Motorbike</a:t>
            </a:r>
          </a:p>
        </p:txBody>
      </p:sp>
      <p:sp>
        <p:nvSpPr>
          <p:cNvPr id="51" name="!!blue">
            <a:extLst>
              <a:ext uri="{FF2B5EF4-FFF2-40B4-BE49-F238E27FC236}">
                <a16:creationId xmlns:a16="http://schemas.microsoft.com/office/drawing/2014/main" id="{566DF769-026C-49F9-A215-267A9CD57A9C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4" name="!!green">
            <a:extLst>
              <a:ext uri="{FF2B5EF4-FFF2-40B4-BE49-F238E27FC236}">
                <a16:creationId xmlns:a16="http://schemas.microsoft.com/office/drawing/2014/main" id="{B68C892C-700C-4BCB-879C-F75C3BDDBAB8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56" name="!!yellow">
            <a:extLst>
              <a:ext uri="{FF2B5EF4-FFF2-40B4-BE49-F238E27FC236}">
                <a16:creationId xmlns:a16="http://schemas.microsoft.com/office/drawing/2014/main" id="{4DAFD174-DBDC-4324-B44E-41A3E1FC7C4D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1251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0" grpId="0" animBg="1"/>
      <p:bldP spid="11" grpId="0" animBg="1"/>
      <p:bldP spid="125" grpId="0" animBg="1"/>
      <p:bldP spid="24" grpId="0" animBg="1"/>
      <p:bldP spid="23" grpId="0" animBg="1"/>
      <p:bldP spid="6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yellowcircle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FFC000"/>
                </a:solidFill>
              </a:rPr>
              <a:t>Arrays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4F1798-0032-4A31-95D3-B4E60B5507E6}"/>
              </a:ext>
            </a:extLst>
          </p:cNvPr>
          <p:cNvGrpSpPr/>
          <p:nvPr/>
        </p:nvGrpSpPr>
        <p:grpSpPr>
          <a:xfrm>
            <a:off x="5270814" y="2630084"/>
            <a:ext cx="1650369" cy="616101"/>
            <a:chOff x="2401473" y="1361023"/>
            <a:chExt cx="1082307" cy="404037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20F3AADC-A5D4-4E86-B655-A5F07ED51D64}"/>
                </a:ext>
              </a:extLst>
            </p:cNvPr>
            <p:cNvSpPr/>
            <p:nvPr/>
          </p:nvSpPr>
          <p:spPr>
            <a:xfrm>
              <a:off x="2401473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B678142-2F79-47F6-B5AE-5EDE435457E2}"/>
                </a:ext>
              </a:extLst>
            </p:cNvPr>
            <p:cNvSpPr/>
            <p:nvPr/>
          </p:nvSpPr>
          <p:spPr>
            <a:xfrm>
              <a:off x="2729975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66EB258-36E6-45A3-A77B-02F6349F561D}"/>
                </a:ext>
              </a:extLst>
            </p:cNvPr>
            <p:cNvSpPr/>
            <p:nvPr/>
          </p:nvSpPr>
          <p:spPr>
            <a:xfrm>
              <a:off x="3058477" y="1361023"/>
              <a:ext cx="425303" cy="40403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!!blue">
            <a:extLst>
              <a:ext uri="{FF2B5EF4-FFF2-40B4-BE49-F238E27FC236}">
                <a16:creationId xmlns:a16="http://schemas.microsoft.com/office/drawing/2014/main" id="{C8FC6213-6A35-4088-8C19-662DFFFDE9C9}"/>
              </a:ext>
            </a:extLst>
          </p:cNvPr>
          <p:cNvSpPr/>
          <p:nvPr/>
        </p:nvSpPr>
        <p:spPr>
          <a:xfrm>
            <a:off x="8209441" y="6265272"/>
            <a:ext cx="3982559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ArrayLists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8" name="!!green">
            <a:extLst>
              <a:ext uri="{FF2B5EF4-FFF2-40B4-BE49-F238E27FC236}">
                <a16:creationId xmlns:a16="http://schemas.microsoft.com/office/drawing/2014/main" id="{57FE0860-0537-4901-81B8-DE519EEF0C5C}"/>
              </a:ext>
            </a:extLst>
          </p:cNvPr>
          <p:cNvSpPr/>
          <p:nvPr/>
        </p:nvSpPr>
        <p:spPr>
          <a:xfrm>
            <a:off x="1593998" y="6265273"/>
            <a:ext cx="2798806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19" name="!!yellow">
            <a:extLst>
              <a:ext uri="{FF2B5EF4-FFF2-40B4-BE49-F238E27FC236}">
                <a16:creationId xmlns:a16="http://schemas.microsoft.com/office/drawing/2014/main" id="{AAC04DF5-9C38-4D31-B629-22478730DC9E}"/>
              </a:ext>
            </a:extLst>
          </p:cNvPr>
          <p:cNvSpPr/>
          <p:nvPr/>
        </p:nvSpPr>
        <p:spPr>
          <a:xfrm>
            <a:off x="4392804" y="6265272"/>
            <a:ext cx="3816637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2295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9066a71-376f-4b4b-a719-d9d32a7b8bf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8163</TotalTime>
  <Words>2172</Words>
  <Application>Microsoft Office PowerPoint</Application>
  <PresentationFormat>Widescreen</PresentationFormat>
  <Paragraphs>516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2 Arrays and ArrayLists</vt:lpstr>
      <vt:lpstr>Outline</vt:lpstr>
      <vt:lpstr>PowerPoint Presentation</vt:lpstr>
      <vt:lpstr>Collections</vt:lpstr>
      <vt:lpstr>Collections</vt:lpstr>
      <vt:lpstr>Collections</vt:lpstr>
      <vt:lpstr>Collections</vt:lpstr>
      <vt:lpstr>PowerPoint Presentation</vt:lpstr>
      <vt:lpstr>PowerPoint Presentation</vt:lpstr>
      <vt:lpstr>Arrays</vt:lpstr>
      <vt:lpstr>Arrays</vt:lpstr>
      <vt:lpstr>Arrays</vt:lpstr>
      <vt:lpstr>Arrays</vt:lpstr>
      <vt:lpstr>Arrays</vt:lpstr>
      <vt:lpstr>Arrays</vt:lpstr>
      <vt:lpstr>Arrays</vt:lpstr>
      <vt:lpstr>Example Program</vt:lpstr>
      <vt:lpstr>PowerPoint Presentation</vt:lpstr>
      <vt:lpstr>PowerPoint Presentation</vt:lpstr>
      <vt:lpstr>Dynamically Allocate Array Size</vt:lpstr>
      <vt:lpstr>Arrays of Objects</vt:lpstr>
      <vt:lpstr>PowerPoint Presentation</vt:lpstr>
      <vt:lpstr>ArrayLists</vt:lpstr>
      <vt:lpstr>Example Program</vt:lpstr>
      <vt:lpstr>PowerPoint Presentation</vt:lpstr>
      <vt:lpstr>ArrayList Method 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258</cp:revision>
  <dcterms:created xsi:type="dcterms:W3CDTF">2021-09-20T07:03:32Z</dcterms:created>
  <dcterms:modified xsi:type="dcterms:W3CDTF">2021-11-15T17:20:54Z</dcterms:modified>
</cp:coreProperties>
</file>