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sldIdLst>
    <p:sldId id="352" r:id="rId3"/>
    <p:sldId id="311" r:id="rId4"/>
    <p:sldId id="358" r:id="rId5"/>
    <p:sldId id="381" r:id="rId6"/>
    <p:sldId id="382" r:id="rId7"/>
    <p:sldId id="387" r:id="rId8"/>
    <p:sldId id="389" r:id="rId9"/>
    <p:sldId id="306" r:id="rId10"/>
    <p:sldId id="393" r:id="rId11"/>
    <p:sldId id="390" r:id="rId12"/>
    <p:sldId id="386" r:id="rId13"/>
    <p:sldId id="392" r:id="rId14"/>
    <p:sldId id="388" r:id="rId15"/>
    <p:sldId id="342" r:id="rId16"/>
  </p:sldIdLst>
  <p:sldSz cx="12192000" cy="6858000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wis Evans" initials="LE" lastIdx="1" clrIdx="0">
    <p:extLst>
      <p:ext uri="{19B8F6BF-5375-455C-9EA6-DF929625EA0E}">
        <p15:presenceInfo xmlns:p15="http://schemas.microsoft.com/office/powerpoint/2012/main" userId="S::55116318@ad.mmu.ac.uk::2f1cca16-934e-4fa4-b56f-9977d10481f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9100"/>
    <a:srgbClr val="FF9900"/>
    <a:srgbClr val="FC0000"/>
    <a:srgbClr val="16B2EA"/>
    <a:srgbClr val="02AC4E"/>
    <a:srgbClr val="4CC37F"/>
    <a:srgbClr val="02ACE9"/>
    <a:srgbClr val="FFFFFF"/>
    <a:srgbClr val="B8E4AD"/>
    <a:srgbClr val="A4D7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59" autoAdjust="0"/>
    <p:restoredTop sz="82021" autoAdjust="0"/>
  </p:normalViewPr>
  <p:slideViewPr>
    <p:cSldViewPr snapToGrid="0">
      <p:cViewPr varScale="1">
        <p:scale>
          <a:sx n="90" d="100"/>
          <a:sy n="90" d="100"/>
        </p:scale>
        <p:origin x="11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316C7-F1C3-425C-8B3B-4A187C656F9B}" type="datetimeFigureOut">
              <a:rPr lang="en-GB" smtClean="0"/>
              <a:t>17/11/2021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BE03C-3183-451F-8599-731BE31BD2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215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AD274-65EA-4DBB-8076-C94F0C524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4B738-7943-4E62-A3BE-9D458400B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BB71E-E930-4AB9-BDD3-98CDD602D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FDE5-E0AB-44BC-84A3-8FF2BEEE429C}" type="datetimeFigureOut">
              <a:rPr lang="en-GB" smtClean="0"/>
              <a:t>17/11/2021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9CA83-6D5A-418A-A6D8-BBDD99ACD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E1FAA-6E55-4ACC-BB62-1126B30FE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800C-6570-4E7D-AC51-AC80433418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615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D8A90-8AEE-4358-9B92-702CC75C9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D6CB41-FC19-44F8-94F5-E529B6F5F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E47F9-8FD4-4676-9D89-6EEA913E8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FDE5-E0AB-44BC-84A3-8FF2BEEE429C}" type="datetimeFigureOut">
              <a:rPr lang="en-GB" smtClean="0"/>
              <a:t>17/11/2021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851A8-FB6F-4980-9714-C92FAEA0A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CE10E-9780-4F77-95AB-DCE26EB6F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800C-6570-4E7D-AC51-AC80433418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346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8EA16E-1148-4956-A4FB-FFE7F611E2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FEBD4D-7531-4122-AB6F-7D34C7F7F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9E175-4F4A-4B39-98DC-FBA9EAEC2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FDE5-E0AB-44BC-84A3-8FF2BEEE429C}" type="datetimeFigureOut">
              <a:rPr lang="en-GB" smtClean="0"/>
              <a:t>17/11/2021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1B2D1-4079-41D8-A637-E526B5E95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BA320-2AC3-4CD4-B78E-6299F9BE5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800C-6570-4E7D-AC51-AC80433418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0342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364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9301" y="1587500"/>
            <a:ext cx="10833100" cy="478790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7171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535113"/>
            <a:ext cx="5386917" cy="459105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535113"/>
            <a:ext cx="5389033" cy="459105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9125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535641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642071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2" y="3"/>
            <a:ext cx="624417" cy="6869113"/>
            <a:chOff x="0" y="0"/>
            <a:chExt cx="468313" cy="6869113"/>
          </a:xfrm>
        </p:grpSpPr>
        <p:sp>
          <p:nvSpPr>
            <p:cNvPr id="6" name="Rectangle 1"/>
            <p:cNvSpPr>
              <a:spLocks/>
            </p:cNvSpPr>
            <p:nvPr/>
          </p:nvSpPr>
          <p:spPr bwMode="auto">
            <a:xfrm rot="16200000">
              <a:off x="-3200400" y="3200400"/>
              <a:ext cx="6869113" cy="468313"/>
            </a:xfrm>
            <a:prstGeom prst="rect">
              <a:avLst/>
            </a:prstGeom>
            <a:gradFill rotWithShape="0">
              <a:gsLst>
                <a:gs pos="0">
                  <a:srgbClr val="BDDBFE"/>
                </a:gs>
                <a:gs pos="100000">
                  <a:srgbClr val="3E7FCD"/>
                </a:gs>
              </a:gsLst>
              <a:lin ang="0" scaled="1"/>
            </a:gradFill>
            <a:ln w="9525">
              <a:solidFill>
                <a:srgbClr val="4A7DBB"/>
              </a:solidFill>
              <a:round/>
              <a:headEnd/>
              <a:tailEnd/>
            </a:ln>
            <a:effectLst>
              <a:outerShdw dist="23000" dir="5400000" algn="ctr" rotWithShape="0">
                <a:schemeClr val="bg2">
                  <a:alpha val="34998"/>
                </a:schemeClr>
              </a:outerShdw>
            </a:effectLst>
          </p:spPr>
          <p:txBody>
            <a:bodyPr lIns="38100" tIns="38100" rIns="38100" bIns="38100" anchor="ctr"/>
            <a:lstStyle/>
            <a:p>
              <a:pPr>
                <a:defRPr/>
              </a:pPr>
              <a:r>
                <a: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charset="0"/>
                  <a:sym typeface="Arial Black" charset="0"/>
                </a:rPr>
                <a:t>Algorithms &amp; Data Structures</a:t>
              </a:r>
            </a:p>
          </p:txBody>
        </p:sp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5" y="46038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283790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2" y="3"/>
            <a:ext cx="624417" cy="6869113"/>
            <a:chOff x="0" y="0"/>
            <a:chExt cx="468313" cy="6869113"/>
          </a:xfrm>
        </p:grpSpPr>
        <p:sp>
          <p:nvSpPr>
            <p:cNvPr id="6" name="Rectangle 1"/>
            <p:cNvSpPr>
              <a:spLocks/>
            </p:cNvSpPr>
            <p:nvPr/>
          </p:nvSpPr>
          <p:spPr bwMode="auto">
            <a:xfrm rot="16200000">
              <a:off x="-3200400" y="3200400"/>
              <a:ext cx="6869113" cy="468313"/>
            </a:xfrm>
            <a:prstGeom prst="rect">
              <a:avLst/>
            </a:prstGeom>
            <a:gradFill rotWithShape="0">
              <a:gsLst>
                <a:gs pos="0">
                  <a:srgbClr val="BDDBFE"/>
                </a:gs>
                <a:gs pos="100000">
                  <a:srgbClr val="3E7FCD"/>
                </a:gs>
              </a:gsLst>
              <a:lin ang="0" scaled="1"/>
            </a:gradFill>
            <a:ln w="9525">
              <a:solidFill>
                <a:srgbClr val="4A7DBB"/>
              </a:solidFill>
              <a:round/>
              <a:headEnd/>
              <a:tailEnd/>
            </a:ln>
            <a:effectLst>
              <a:outerShdw dist="23000" dir="5400000" algn="ctr" rotWithShape="0">
                <a:schemeClr val="bg2">
                  <a:alpha val="34998"/>
                </a:schemeClr>
              </a:outerShdw>
            </a:effectLst>
          </p:spPr>
          <p:txBody>
            <a:bodyPr lIns="38100" tIns="38100" rIns="38100" bIns="38100" anchor="ctr"/>
            <a:lstStyle/>
            <a:p>
              <a:pPr>
                <a:defRPr/>
              </a:pPr>
              <a:r>
                <a: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charset="0"/>
                  <a:sym typeface="Arial Black" charset="0"/>
                </a:rPr>
                <a:t>Algorithms &amp; Data Structures</a:t>
              </a:r>
            </a:p>
          </p:txBody>
        </p:sp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5" y="46038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>
                <a:sym typeface="Calibri" charset="0"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00266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4940792-2DE2-42A7-826B-0FD8F4C1F64A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1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E3F59-2468-44EA-A1CF-DE04A5E17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350" y="196821"/>
            <a:ext cx="11609717" cy="8901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C532D-7B37-4784-8E89-A5FD82D8A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349" y="1253330"/>
            <a:ext cx="11609717" cy="46902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7" name="Picture 2" descr="Manchester Metropolitan University - Wikipedia">
            <a:extLst>
              <a:ext uri="{FF2B5EF4-FFF2-40B4-BE49-F238E27FC236}">
                <a16:creationId xmlns:a16="http://schemas.microsoft.com/office/drawing/2014/main" id="{346DF183-626D-412F-BB7A-5FC1765194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9" y="6275593"/>
            <a:ext cx="1493808" cy="57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1A713B5-D3D0-4084-B418-2AB7400DF595}"/>
              </a:ext>
            </a:extLst>
          </p:cNvPr>
          <p:cNvSpPr/>
          <p:nvPr userDrawn="1"/>
        </p:nvSpPr>
        <p:spPr>
          <a:xfrm>
            <a:off x="1595887" y="6275593"/>
            <a:ext cx="10596113" cy="57387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6470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8AF1C-953F-448E-BBBC-901822447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221C7-3B50-4ED9-BE51-E90FCFDCA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2" descr="Manchester Metropolitan University - Wikipedia">
            <a:extLst>
              <a:ext uri="{FF2B5EF4-FFF2-40B4-BE49-F238E27FC236}">
                <a16:creationId xmlns:a16="http://schemas.microsoft.com/office/drawing/2014/main" id="{CDE22917-821E-4838-AF05-BB2CD402A34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9" y="6275593"/>
            <a:ext cx="1493808" cy="57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D595F88-DE36-44BF-98D6-7F3E3C5E66D9}"/>
              </a:ext>
            </a:extLst>
          </p:cNvPr>
          <p:cNvSpPr/>
          <p:nvPr userDrawn="1"/>
        </p:nvSpPr>
        <p:spPr>
          <a:xfrm>
            <a:off x="1595887" y="6275593"/>
            <a:ext cx="10596113" cy="57387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348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54F1B-7E26-4383-8619-C9F237DFD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A3D27-6B0E-4447-B359-32BE1A2207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D93B4E-B3E8-48CD-94D8-6690AC677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CA1BF3-1F56-4378-A634-AEE525DC3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FDE5-E0AB-44BC-84A3-8FF2BEEE429C}" type="datetimeFigureOut">
              <a:rPr lang="en-GB" smtClean="0"/>
              <a:t>17/11/2021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78036-DF02-4674-B01D-850FE0C80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115C6-744F-4CFD-9D4C-629E28C82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800C-6570-4E7D-AC51-AC80433418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792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532E4-3726-4B82-86AF-055C9BD2D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EA5EF-69A6-494E-A45D-DA2648189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4D73CC-1D52-477B-8E61-9E8501714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5D58F9-5346-4F25-A222-B05C2F1CE9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F7E753-D9CF-464F-AFBA-F31E43D59A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03E52F-A0D3-4B08-B9A2-6B93EA19A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FDE5-E0AB-44BC-84A3-8FF2BEEE429C}" type="datetimeFigureOut">
              <a:rPr lang="en-GB" smtClean="0"/>
              <a:t>17/11/2021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1A9909-519E-4903-B73F-CB989DB11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4991A3-905A-48EC-8D4F-4402DF3CC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800C-6570-4E7D-AC51-AC80433418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2210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0E959-1072-4B35-95D3-4B0610B10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0B723B-B3ED-41D8-927D-F7C244A9D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FDE5-E0AB-44BC-84A3-8FF2BEEE429C}" type="datetimeFigureOut">
              <a:rPr lang="en-GB" smtClean="0"/>
              <a:t>17/11/2021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3D572B-F966-4BE2-AAC7-0E9E85713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CF5667-9E76-43BA-B659-307B6FA05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800C-6570-4E7D-AC51-AC80433418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288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A7E88-EDF3-4D84-AFF9-2A1E1BFE5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FDE5-E0AB-44BC-84A3-8FF2BEEE429C}" type="datetimeFigureOut">
              <a:rPr lang="en-GB" smtClean="0"/>
              <a:t>17/11/2021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1C12A1-1F1D-4390-A331-ED1E5E024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EEA0EF-A739-46CD-9AF6-2F23840B3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800C-6570-4E7D-AC51-AC80433418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680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F3D66-77C0-46F8-9E2E-E56D36A2B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4A22B-1CE2-4599-B115-717D951C1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DD0D02-A078-47FE-A17B-FCA816652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DA27E-EAC2-4E3A-9852-AEE8682BE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FDE5-E0AB-44BC-84A3-8FF2BEEE429C}" type="datetimeFigureOut">
              <a:rPr lang="en-GB" smtClean="0"/>
              <a:t>17/11/2021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E493CB-FC2E-42B8-BB19-0EB7A0550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EE23E-F825-4592-A65B-94F0F5831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800C-6570-4E7D-AC51-AC80433418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8427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8C34F-B339-41A6-BAAE-0FA9AC3A6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17EFA5-29D2-4E43-A346-58385D8BFA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984B78-501D-4A2B-8AD9-A0D958F4C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8A0C4-8774-40DC-A123-8D35A3A59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FDE5-E0AB-44BC-84A3-8FF2BEEE429C}" type="datetimeFigureOut">
              <a:rPr lang="en-GB" smtClean="0"/>
              <a:t>17/11/2021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A6A396-1677-47DA-8F7F-6042EE51D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43B42-0B5D-4427-835D-8993B12E6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800C-6570-4E7D-AC51-AC80433418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339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1863F1-DFF5-491F-9863-ED8448163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F8377-FB5B-4342-A0BA-B41662022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590E8-886B-41B7-AEE9-B577FE2DE4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7FDE5-E0AB-44BC-84A3-8FF2BEEE429C}" type="datetimeFigureOut">
              <a:rPr lang="en-GB" smtClean="0"/>
              <a:t>17/11/2021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1B3F4-720E-4540-BCA2-37BCD851D5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AA1B6-998F-4205-83B1-BB301F29B7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6800C-6570-4E7D-AC51-AC80433418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08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130428"/>
            <a:ext cx="103632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Arial Black" panose="020B0A04020102020204" pitchFamily="34" charset="0"/>
              </a:rPr>
              <a:t>Click to edit Master title style</a:t>
            </a:r>
            <a:endParaRPr lang="en-US" altLang="en-US" dirty="0">
              <a:sym typeface="Arial Black" panose="020B0A04020102020204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Calibri" panose="020F0502020204030204" pitchFamily="34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Calibri" panose="020F0502020204030204" pitchFamily="34" charset="0"/>
              </a:rPr>
              <a:t>Second level</a:t>
            </a:r>
          </a:p>
          <a:p>
            <a:pPr lvl="2"/>
            <a:r>
              <a:rPr lang="en-US" altLang="en-US">
                <a:sym typeface="Calibri" panose="020F0502020204030204" pitchFamily="34" charset="0"/>
              </a:rPr>
              <a:t>Third level</a:t>
            </a:r>
          </a:p>
          <a:p>
            <a:pPr lvl="3"/>
            <a:r>
              <a:rPr lang="en-US" altLang="en-US">
                <a:sym typeface="Calibri" panose="020F0502020204030204" pitchFamily="34" charset="0"/>
              </a:rPr>
              <a:t>Fourth level</a:t>
            </a:r>
          </a:p>
          <a:p>
            <a:pPr lvl="4"/>
            <a:r>
              <a:rPr lang="en-US" altLang="en-US">
                <a:sym typeface="Calibri" panose="020F0502020204030204" pitchFamily="34" charset="0"/>
              </a:rPr>
              <a:t>Fifth level</a:t>
            </a:r>
          </a:p>
        </p:txBody>
      </p:sp>
      <p:sp>
        <p:nvSpPr>
          <p:cNvPr id="2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1256435" y="6467475"/>
            <a:ext cx="325967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878787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29" name="Group 4"/>
          <p:cNvGrpSpPr>
            <a:grpSpLocks/>
          </p:cNvGrpSpPr>
          <p:nvPr/>
        </p:nvGrpSpPr>
        <p:grpSpPr bwMode="auto">
          <a:xfrm>
            <a:off x="2" y="3"/>
            <a:ext cx="624417" cy="6869113"/>
            <a:chOff x="0" y="0"/>
            <a:chExt cx="468313" cy="6869113"/>
          </a:xfrm>
        </p:grpSpPr>
        <p:sp>
          <p:nvSpPr>
            <p:cNvPr id="6" name="Rectangle 1"/>
            <p:cNvSpPr>
              <a:spLocks/>
            </p:cNvSpPr>
            <p:nvPr/>
          </p:nvSpPr>
          <p:spPr bwMode="auto">
            <a:xfrm rot="16200000">
              <a:off x="-3200400" y="3200400"/>
              <a:ext cx="6869113" cy="468313"/>
            </a:xfrm>
            <a:prstGeom prst="rect">
              <a:avLst/>
            </a:prstGeom>
            <a:gradFill rotWithShape="0">
              <a:gsLst>
                <a:gs pos="0">
                  <a:srgbClr val="BDDBFE"/>
                </a:gs>
                <a:gs pos="100000">
                  <a:srgbClr val="3E7FCD"/>
                </a:gs>
              </a:gsLst>
              <a:lin ang="0" scaled="1"/>
            </a:gradFill>
            <a:ln w="9525">
              <a:solidFill>
                <a:srgbClr val="4A7DBB"/>
              </a:solidFill>
              <a:round/>
              <a:headEnd/>
              <a:tailEnd/>
            </a:ln>
            <a:effectLst>
              <a:outerShdw dist="23000" dir="5400000" algn="ctr" rotWithShape="0">
                <a:schemeClr val="bg2">
                  <a:alpha val="34998"/>
                </a:schemeClr>
              </a:outerShdw>
            </a:effectLst>
          </p:spPr>
          <p:txBody>
            <a:bodyPr lIns="38100" tIns="38100" rIns="38100" bIns="38100" anchor="ctr"/>
            <a:lstStyle/>
            <a:p>
              <a:pPr algn="ctr">
                <a:defRPr/>
              </a:pPr>
              <a:r>
                <a:rPr lang="en-US" sz="21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charset="0"/>
                  <a:sym typeface="Arial Black" charset="0"/>
                </a:rPr>
                <a:t>Programming </a:t>
              </a:r>
            </a:p>
          </p:txBody>
        </p:sp>
        <p:pic>
          <p:nvPicPr>
            <p:cNvPr id="1031" name="Picture 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5" y="46038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pic>
        <p:nvPicPr>
          <p:cNvPr id="10246" name="Picture 6" descr="http://png-1.findicons.com/files/icons/1636/file_icons_vs_3/128/java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846" y="5894363"/>
            <a:ext cx="700111" cy="70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2053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F81BD"/>
          </a:solidFill>
          <a:latin typeface="+mj-lt"/>
          <a:ea typeface="+mj-ea"/>
          <a:cs typeface="+mj-cs"/>
          <a:sym typeface="Arial Black" panose="020B0A040201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9pPr>
    </p:titleStyle>
    <p:bodyStyle>
      <a:lvl1pPr marL="257175" indent="-257175" algn="ctr" rtl="0" eaLnBrk="1" fontAlgn="base" hangingPunct="1">
        <a:spcBef>
          <a:spcPts val="600"/>
        </a:spcBef>
        <a:spcAft>
          <a:spcPct val="0"/>
        </a:spcAft>
        <a:buChar char="•"/>
        <a:defRPr sz="24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314325" indent="28575" algn="ctr" rtl="0" eaLnBrk="1" fontAlgn="base" hangingPunct="1">
        <a:spcBef>
          <a:spcPts val="525"/>
        </a:spcBef>
        <a:spcAft>
          <a:spcPct val="0"/>
        </a:spcAft>
        <a:buChar char="–"/>
        <a:defRPr sz="21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657225" indent="28575" algn="ctr" rtl="0" eaLnBrk="1" fontAlgn="base" hangingPunct="1">
        <a:spcBef>
          <a:spcPts val="450"/>
        </a:spcBef>
        <a:spcAft>
          <a:spcPct val="0"/>
        </a:spcAft>
        <a:buChar char="•"/>
        <a:defRPr sz="18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000125" indent="28575" algn="ctr" rtl="0" eaLnBrk="1" fontAlgn="base" hangingPunct="1">
        <a:spcBef>
          <a:spcPts val="375"/>
        </a:spcBef>
        <a:spcAft>
          <a:spcPct val="0"/>
        </a:spcAft>
        <a:buChar char="–"/>
        <a:defRPr sz="15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1343025" indent="28575" algn="ctr" rtl="0" eaLnBrk="1" fontAlgn="base" hangingPunct="1">
        <a:spcBef>
          <a:spcPts val="375"/>
        </a:spcBef>
        <a:spcAft>
          <a:spcPct val="0"/>
        </a:spcAft>
        <a:buChar char="»"/>
        <a:defRPr sz="15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16859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6pPr>
      <a:lvl7pPr marL="20288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7pPr>
      <a:lvl8pPr marL="23717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8pPr>
      <a:lvl9pPr marL="27146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F69FF1-1D27-4D5D-B5BC-082408AAD6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753" y="3900694"/>
            <a:ext cx="6437700" cy="261196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Week 2 – Lab B</a:t>
            </a:r>
            <a:b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Linked Classes</a:t>
            </a:r>
          </a:p>
        </p:txBody>
      </p:sp>
    </p:spTree>
    <p:extLst>
      <p:ext uri="{BB962C8B-B14F-4D97-AF65-F5344CB8AC3E}">
        <p14:creationId xmlns:p14="http://schemas.microsoft.com/office/powerpoint/2010/main" val="3623583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608D55FB-2271-48AA-A24C-7032F534E6C0}"/>
              </a:ext>
            </a:extLst>
          </p:cNvPr>
          <p:cNvSpPr txBox="1"/>
          <p:nvPr/>
        </p:nvSpPr>
        <p:spPr>
          <a:xfrm>
            <a:off x="5268177" y="1610671"/>
            <a:ext cx="6793602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Toy {</a:t>
            </a:r>
          </a:p>
          <a:p>
            <a:pPr algn="l"/>
            <a:endParaRPr lang="en-GB" sz="1800" dirty="0">
              <a:latin typeface="Consolas" panose="020B0609020204030204" pitchFamily="49" charset="0"/>
            </a:endParaRPr>
          </a:p>
          <a:p>
            <a:pPr lvl="1"/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GB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GB" dirty="0">
                <a:solidFill>
                  <a:srgbClr val="3F7F5F"/>
                </a:solidFill>
                <a:latin typeface="Consolas" panose="020B0609020204030204" pitchFamily="49" charset="0"/>
              </a:rPr>
              <a:t>// name of toy</a:t>
            </a:r>
          </a:p>
          <a:p>
            <a:pPr lvl="1"/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C0"/>
                </a:solidFill>
                <a:latin typeface="Consolas" panose="020B0609020204030204" pitchFamily="49" charset="0"/>
              </a:rPr>
              <a:t>weight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GB" dirty="0">
                <a:solidFill>
                  <a:srgbClr val="3F7F5F"/>
                </a:solidFill>
                <a:latin typeface="Consolas" panose="020B0609020204030204" pitchFamily="49" charset="0"/>
              </a:rPr>
              <a:t>// grams</a:t>
            </a:r>
          </a:p>
          <a:p>
            <a:pPr lvl="1"/>
            <a:endParaRPr lang="en-GB" dirty="0">
              <a:latin typeface="Consolas" panose="020B0609020204030204" pitchFamily="49" charset="0"/>
            </a:endParaRPr>
          </a:p>
          <a:p>
            <a:pPr lvl="1"/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Toy(String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weight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GB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GB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0000C0"/>
                </a:solidFill>
                <a:latin typeface="Consolas" panose="020B0609020204030204" pitchFamily="49" charset="0"/>
              </a:rPr>
              <a:t>weight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weight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en-GB" dirty="0">
              <a:latin typeface="Consolas" panose="020B0609020204030204" pitchFamily="49" charset="0"/>
            </a:endParaRPr>
          </a:p>
          <a:p>
            <a:pPr lvl="1"/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printDetails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GB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2A00FF"/>
                </a:solidFill>
                <a:latin typeface="Consolas" panose="020B0609020204030204" pitchFamily="49" charset="0"/>
              </a:rPr>
              <a:t>"Toy name: 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GB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GB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2A00FF"/>
                </a:solidFill>
                <a:latin typeface="Consolas" panose="020B0609020204030204" pitchFamily="49" charset="0"/>
              </a:rPr>
              <a:t>"Toy weight: 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GB" dirty="0">
                <a:solidFill>
                  <a:srgbClr val="0000C0"/>
                </a:solidFill>
                <a:latin typeface="Consolas" panose="020B0609020204030204" pitchFamily="49" charset="0"/>
              </a:rPr>
              <a:t>weight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GB" sz="1800" dirty="0">
              <a:latin typeface="Consolas" panose="020B0609020204030204" pitchFamily="49" charset="0"/>
            </a:endParaRPr>
          </a:p>
          <a:p>
            <a:pPr algn="l"/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14" name="Table 2">
            <a:extLst>
              <a:ext uri="{FF2B5EF4-FFF2-40B4-BE49-F238E27FC236}">
                <a16:creationId xmlns:a16="http://schemas.microsoft.com/office/drawing/2014/main" id="{CF44DD31-3A03-4F51-957D-E7E6A7C08D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325444"/>
              </p:ext>
            </p:extLst>
          </p:nvPr>
        </p:nvGraphicFramePr>
        <p:xfrm>
          <a:off x="8345672" y="120125"/>
          <a:ext cx="2798806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8806">
                  <a:extLst>
                    <a:ext uri="{9D8B030D-6E8A-4147-A177-3AD203B41FA5}">
                      <a16:colId xmlns:a16="http://schemas.microsoft.com/office/drawing/2014/main" val="3975712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Toy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331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name : String</a:t>
                      </a:r>
                    </a:p>
                    <a:p>
                      <a:r>
                        <a:rPr lang="en-GB" sz="2400" dirty="0"/>
                        <a:t>weight : double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596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 err="1"/>
                        <a:t>printDetails</a:t>
                      </a:r>
                      <a:r>
                        <a:rPr lang="en-GB" sz="2400" dirty="0"/>
                        <a:t>() : void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273182"/>
                  </a:ext>
                </a:extLst>
              </a:tr>
            </a:tbl>
          </a:graphicData>
        </a:graphic>
      </p:graphicFrame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F12E918-8C7E-4E7D-920F-5293AC47C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720" y="1414130"/>
            <a:ext cx="4924718" cy="4521838"/>
          </a:xfrm>
        </p:spPr>
        <p:txBody>
          <a:bodyPr>
            <a:normAutofit/>
          </a:bodyPr>
          <a:lstStyle/>
          <a:p>
            <a:r>
              <a:rPr lang="en-GB" dirty="0"/>
              <a:t>Toy class represents a single toy</a:t>
            </a:r>
          </a:p>
          <a:p>
            <a:r>
              <a:rPr lang="en-GB" dirty="0"/>
              <a:t>Every toy has two things:</a:t>
            </a:r>
          </a:p>
          <a:p>
            <a:pPr lvl="1"/>
            <a:r>
              <a:rPr lang="en-GB" b="1" dirty="0"/>
              <a:t>Name</a:t>
            </a:r>
            <a:r>
              <a:rPr lang="en-GB" dirty="0"/>
              <a:t> of the toy - String</a:t>
            </a:r>
          </a:p>
          <a:p>
            <a:pPr lvl="1"/>
            <a:r>
              <a:rPr lang="en-GB" b="1" dirty="0"/>
              <a:t>Weight</a:t>
            </a:r>
            <a:r>
              <a:rPr lang="en-GB" dirty="0"/>
              <a:t> of the toy in grams - double</a:t>
            </a:r>
          </a:p>
          <a:p>
            <a:r>
              <a:rPr lang="en-GB" dirty="0"/>
              <a:t>Every toy can tell us about itself – </a:t>
            </a:r>
            <a:r>
              <a:rPr lang="en-GB" dirty="0" err="1"/>
              <a:t>printDetails</a:t>
            </a:r>
            <a:r>
              <a:rPr lang="en-GB" dirty="0"/>
              <a:t> method (prints to console name and weight)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2602BA4-520F-44F1-A3DB-BC642DDFF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742" y="196821"/>
            <a:ext cx="10582426" cy="890107"/>
          </a:xfrm>
        </p:spPr>
        <p:txBody>
          <a:bodyPr/>
          <a:lstStyle/>
          <a:p>
            <a:r>
              <a:rPr lang="en-GB" dirty="0"/>
              <a:t>Toy Class</a:t>
            </a:r>
          </a:p>
        </p:txBody>
      </p:sp>
      <p:sp>
        <p:nvSpPr>
          <p:cNvPr id="22" name="!!green">
            <a:extLst>
              <a:ext uri="{FF2B5EF4-FFF2-40B4-BE49-F238E27FC236}">
                <a16:creationId xmlns:a16="http://schemas.microsoft.com/office/drawing/2014/main" id="{ACD23495-CAA2-4110-86A6-963B3D5D218F}"/>
              </a:ext>
            </a:extLst>
          </p:cNvPr>
          <p:cNvSpPr/>
          <p:nvPr/>
        </p:nvSpPr>
        <p:spPr>
          <a:xfrm>
            <a:off x="1593998" y="6265273"/>
            <a:ext cx="5241416" cy="59272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Recap: Classes</a:t>
            </a:r>
          </a:p>
        </p:txBody>
      </p:sp>
      <p:sp>
        <p:nvSpPr>
          <p:cNvPr id="23" name="!!yellow">
            <a:extLst>
              <a:ext uri="{FF2B5EF4-FFF2-40B4-BE49-F238E27FC236}">
                <a16:creationId xmlns:a16="http://schemas.microsoft.com/office/drawing/2014/main" id="{48F3E3B8-01CC-4671-91DA-656A48ECA60F}"/>
              </a:ext>
            </a:extLst>
          </p:cNvPr>
          <p:cNvSpPr/>
          <p:nvPr/>
        </p:nvSpPr>
        <p:spPr>
          <a:xfrm>
            <a:off x="6835415" y="6265275"/>
            <a:ext cx="5356586" cy="5927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Linked Classes</a:t>
            </a:r>
          </a:p>
        </p:txBody>
      </p:sp>
      <p:sp>
        <p:nvSpPr>
          <p:cNvPr id="24" name="!!yellowcircle">
            <a:extLst>
              <a:ext uri="{FF2B5EF4-FFF2-40B4-BE49-F238E27FC236}">
                <a16:creationId xmlns:a16="http://schemas.microsoft.com/office/drawing/2014/main" id="{F5E3F725-3FE9-44D6-AEDA-00AE530E6670}"/>
              </a:ext>
            </a:extLst>
          </p:cNvPr>
          <p:cNvSpPr/>
          <p:nvPr/>
        </p:nvSpPr>
        <p:spPr>
          <a:xfrm>
            <a:off x="108956" y="120125"/>
            <a:ext cx="1009835" cy="1009835"/>
          </a:xfrm>
          <a:prstGeom prst="ellipse">
            <a:avLst/>
          </a:prstGeom>
          <a:solidFill>
            <a:srgbClr val="FFC00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70F9CD4-BFB3-4FF2-B01C-4661A31D7D91}"/>
              </a:ext>
            </a:extLst>
          </p:cNvPr>
          <p:cNvSpPr/>
          <p:nvPr/>
        </p:nvSpPr>
        <p:spPr>
          <a:xfrm>
            <a:off x="234349" y="260487"/>
            <a:ext cx="762774" cy="762774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090182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4096FBE2-AFE6-47A4-80B9-021E0A82B457}"/>
              </a:ext>
            </a:extLst>
          </p:cNvPr>
          <p:cNvSpPr txBox="1"/>
          <p:nvPr/>
        </p:nvSpPr>
        <p:spPr>
          <a:xfrm>
            <a:off x="7412588" y="1937720"/>
            <a:ext cx="4613490" cy="42473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java.util.ArrayList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GB" sz="1800" dirty="0">
              <a:latin typeface="Consolas" panose="020B0609020204030204" pitchFamily="49" charset="0"/>
            </a:endParaRPr>
          </a:p>
          <a:p>
            <a:pPr algn="l"/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ToyChest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endParaRPr lang="en-GB" dirty="0">
              <a:latin typeface="Consolas" panose="020B0609020204030204" pitchFamily="49" charset="0"/>
            </a:endParaRPr>
          </a:p>
          <a:p>
            <a:pPr lvl="1"/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&lt;Toy&gt; </a:t>
            </a:r>
            <a:r>
              <a:rPr lang="en-GB" dirty="0">
                <a:solidFill>
                  <a:srgbClr val="0000C0"/>
                </a:solidFill>
                <a:latin typeface="Consolas" panose="020B0609020204030204" pitchFamily="49" charset="0"/>
              </a:rPr>
              <a:t>toys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C0"/>
                </a:solidFill>
                <a:latin typeface="Consolas" panose="020B0609020204030204" pitchFamily="49" charset="0"/>
              </a:rPr>
              <a:t>weight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GB" dirty="0">
              <a:latin typeface="Consolas" panose="020B0609020204030204" pitchFamily="49" charset="0"/>
            </a:endParaRPr>
          </a:p>
          <a:p>
            <a:pPr lvl="1"/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ToyChest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GB" dirty="0">
                <a:solidFill>
                  <a:srgbClr val="0000C0"/>
                </a:solidFill>
                <a:latin typeface="Consolas" panose="020B0609020204030204" pitchFamily="49" charset="0"/>
              </a:rPr>
              <a:t>	toys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&lt;Toy&gt;();</a:t>
            </a:r>
          </a:p>
          <a:p>
            <a:pPr lvl="1"/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en-GB" dirty="0">
              <a:latin typeface="Consolas" panose="020B0609020204030204" pitchFamily="49" charset="0"/>
            </a:endParaRPr>
          </a:p>
          <a:p>
            <a:pPr lvl="1"/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addToy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(Toy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GB" dirty="0" err="1">
                <a:solidFill>
                  <a:srgbClr val="0000C0"/>
                </a:solidFill>
                <a:latin typeface="Consolas" panose="020B0609020204030204" pitchFamily="49" charset="0"/>
              </a:rPr>
              <a:t>toys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GB" dirty="0">
                <a:solidFill>
                  <a:srgbClr val="0000C0"/>
                </a:solidFill>
                <a:latin typeface="Consolas" panose="020B0609020204030204" pitchFamily="49" charset="0"/>
              </a:rPr>
              <a:t>weight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0000C0"/>
                </a:solidFill>
                <a:latin typeface="Consolas" panose="020B0609020204030204" pitchFamily="49" charset="0"/>
              </a:rPr>
              <a:t>weight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248FDD43-82A9-49D2-A2CA-ECDB1D37A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720" y="1379767"/>
            <a:ext cx="6748136" cy="4247318"/>
          </a:xfrm>
        </p:spPr>
        <p:txBody>
          <a:bodyPr>
            <a:normAutofit/>
          </a:bodyPr>
          <a:lstStyle/>
          <a:p>
            <a:r>
              <a:rPr lang="en-GB" dirty="0"/>
              <a:t>Toy chest will represent a chest that can </a:t>
            </a:r>
            <a:r>
              <a:rPr lang="en-GB" i="1" dirty="0"/>
              <a:t>contain</a:t>
            </a:r>
            <a:r>
              <a:rPr lang="en-GB" dirty="0"/>
              <a:t> Toys</a:t>
            </a:r>
          </a:p>
          <a:p>
            <a:r>
              <a:rPr lang="en-GB" dirty="0" err="1"/>
              <a:t>ToyChest</a:t>
            </a:r>
            <a:r>
              <a:rPr lang="en-GB" dirty="0"/>
              <a:t> has two things:</a:t>
            </a:r>
          </a:p>
          <a:p>
            <a:pPr lvl="1"/>
            <a:r>
              <a:rPr lang="en-GB" dirty="0"/>
              <a:t>A list of toys currently in the chest (Using an </a:t>
            </a:r>
            <a:r>
              <a:rPr lang="en-GB" dirty="0" err="1"/>
              <a:t>ArrayList</a:t>
            </a:r>
            <a:r>
              <a:rPr lang="en-GB" dirty="0"/>
              <a:t> to store toys)</a:t>
            </a:r>
          </a:p>
          <a:p>
            <a:pPr lvl="1"/>
            <a:r>
              <a:rPr lang="en-GB" dirty="0"/>
              <a:t>The weight of all toys currently in the chest</a:t>
            </a:r>
          </a:p>
          <a:p>
            <a:r>
              <a:rPr lang="en-GB" dirty="0"/>
              <a:t>Can add a toy to the chest (the </a:t>
            </a:r>
            <a:r>
              <a:rPr lang="en-GB" dirty="0" err="1"/>
              <a:t>ArrayList</a:t>
            </a:r>
            <a:r>
              <a:rPr lang="en-GB" dirty="0"/>
              <a:t>) by calling the </a:t>
            </a:r>
            <a:r>
              <a:rPr lang="en-GB" dirty="0" err="1"/>
              <a:t>addToy</a:t>
            </a:r>
            <a:r>
              <a:rPr lang="en-GB" dirty="0"/>
              <a:t> method (which accepts a toy)</a:t>
            </a:r>
          </a:p>
        </p:txBody>
      </p:sp>
      <p:graphicFrame>
        <p:nvGraphicFramePr>
          <p:cNvPr id="23" name="!!Table 1">
            <a:extLst>
              <a:ext uri="{FF2B5EF4-FFF2-40B4-BE49-F238E27FC236}">
                <a16:creationId xmlns:a16="http://schemas.microsoft.com/office/drawing/2014/main" id="{BDE9B5AB-42CD-486B-BE47-9215F93CD8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68069"/>
              </p:ext>
            </p:extLst>
          </p:nvPr>
        </p:nvGraphicFramePr>
        <p:xfrm>
          <a:off x="7412588" y="120125"/>
          <a:ext cx="2862193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2193">
                  <a:extLst>
                    <a:ext uri="{9D8B030D-6E8A-4147-A177-3AD203B41FA5}">
                      <a16:colId xmlns:a16="http://schemas.microsoft.com/office/drawing/2014/main" val="3975712152"/>
                    </a:ext>
                  </a:extLst>
                </a:gridCol>
              </a:tblGrid>
              <a:tr h="450584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err="1"/>
                        <a:t>ToyChest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331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toys : </a:t>
                      </a:r>
                      <a:r>
                        <a:rPr lang="en-GB" sz="2400" dirty="0" err="1"/>
                        <a:t>ArrayList</a:t>
                      </a:r>
                      <a:r>
                        <a:rPr lang="en-GB" sz="2400" dirty="0"/>
                        <a:t>&lt;Toy&gt;</a:t>
                      </a:r>
                    </a:p>
                    <a:p>
                      <a:r>
                        <a:rPr lang="en-GB" sz="2400" dirty="0"/>
                        <a:t>weight : double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596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 err="1"/>
                        <a:t>addToy</a:t>
                      </a:r>
                      <a:r>
                        <a:rPr lang="en-GB" sz="2400" dirty="0"/>
                        <a:t>( t : Toy 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273182"/>
                  </a:ext>
                </a:extLst>
              </a:tr>
            </a:tbl>
          </a:graphicData>
        </a:graphic>
      </p:graphicFrame>
      <p:sp>
        <p:nvSpPr>
          <p:cNvPr id="24" name="Title 1">
            <a:extLst>
              <a:ext uri="{FF2B5EF4-FFF2-40B4-BE49-F238E27FC236}">
                <a16:creationId xmlns:a16="http://schemas.microsoft.com/office/drawing/2014/main" id="{016CBB25-928E-4F92-92B9-ABB984FAF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742" y="196821"/>
            <a:ext cx="10582426" cy="890107"/>
          </a:xfrm>
        </p:spPr>
        <p:txBody>
          <a:bodyPr/>
          <a:lstStyle/>
          <a:p>
            <a:r>
              <a:rPr lang="en-GB" dirty="0" err="1"/>
              <a:t>ToyChest</a:t>
            </a:r>
            <a:r>
              <a:rPr lang="en-GB" dirty="0"/>
              <a:t> Class</a:t>
            </a:r>
          </a:p>
        </p:txBody>
      </p:sp>
      <p:sp>
        <p:nvSpPr>
          <p:cNvPr id="25" name="!!green">
            <a:extLst>
              <a:ext uri="{FF2B5EF4-FFF2-40B4-BE49-F238E27FC236}">
                <a16:creationId xmlns:a16="http://schemas.microsoft.com/office/drawing/2014/main" id="{3A40D93B-3138-4D11-9859-073223BD26BD}"/>
              </a:ext>
            </a:extLst>
          </p:cNvPr>
          <p:cNvSpPr/>
          <p:nvPr/>
        </p:nvSpPr>
        <p:spPr>
          <a:xfrm>
            <a:off x="1593998" y="6265273"/>
            <a:ext cx="5241416" cy="59272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Recap: Classes</a:t>
            </a:r>
          </a:p>
        </p:txBody>
      </p:sp>
      <p:sp>
        <p:nvSpPr>
          <p:cNvPr id="26" name="!!yellow">
            <a:extLst>
              <a:ext uri="{FF2B5EF4-FFF2-40B4-BE49-F238E27FC236}">
                <a16:creationId xmlns:a16="http://schemas.microsoft.com/office/drawing/2014/main" id="{8835F1A1-C5DD-4F76-9A73-E340828CD789}"/>
              </a:ext>
            </a:extLst>
          </p:cNvPr>
          <p:cNvSpPr/>
          <p:nvPr/>
        </p:nvSpPr>
        <p:spPr>
          <a:xfrm>
            <a:off x="6835415" y="6265275"/>
            <a:ext cx="5356586" cy="5927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Linked Classes</a:t>
            </a:r>
          </a:p>
        </p:txBody>
      </p:sp>
      <p:sp>
        <p:nvSpPr>
          <p:cNvPr id="27" name="!!yellowcircle">
            <a:extLst>
              <a:ext uri="{FF2B5EF4-FFF2-40B4-BE49-F238E27FC236}">
                <a16:creationId xmlns:a16="http://schemas.microsoft.com/office/drawing/2014/main" id="{57BA50D2-46FC-4171-9289-56D557AECD14}"/>
              </a:ext>
            </a:extLst>
          </p:cNvPr>
          <p:cNvSpPr/>
          <p:nvPr/>
        </p:nvSpPr>
        <p:spPr>
          <a:xfrm>
            <a:off x="108956" y="120125"/>
            <a:ext cx="1009835" cy="1009835"/>
          </a:xfrm>
          <a:prstGeom prst="ellipse">
            <a:avLst/>
          </a:prstGeom>
          <a:solidFill>
            <a:srgbClr val="FFC00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DAC783B-D6AF-4425-A126-87166909E6BF}"/>
              </a:ext>
            </a:extLst>
          </p:cNvPr>
          <p:cNvSpPr/>
          <p:nvPr/>
        </p:nvSpPr>
        <p:spPr>
          <a:xfrm>
            <a:off x="234349" y="260487"/>
            <a:ext cx="762774" cy="762774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769050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016CBB25-928E-4F92-92B9-ABB984FAF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742" y="196821"/>
            <a:ext cx="10582426" cy="890107"/>
          </a:xfrm>
        </p:spPr>
        <p:txBody>
          <a:bodyPr/>
          <a:lstStyle/>
          <a:p>
            <a:r>
              <a:rPr lang="en-GB" dirty="0" err="1"/>
              <a:t>ToyChest</a:t>
            </a:r>
            <a:r>
              <a:rPr lang="en-GB" dirty="0"/>
              <a:t> Class</a:t>
            </a:r>
          </a:p>
        </p:txBody>
      </p:sp>
      <p:graphicFrame>
        <p:nvGraphicFramePr>
          <p:cNvPr id="16" name="!!Table 2">
            <a:extLst>
              <a:ext uri="{FF2B5EF4-FFF2-40B4-BE49-F238E27FC236}">
                <a16:creationId xmlns:a16="http://schemas.microsoft.com/office/drawing/2014/main" id="{454089BC-42E4-435E-B7F1-2AC2F96CA0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688904"/>
              </p:ext>
            </p:extLst>
          </p:nvPr>
        </p:nvGraphicFramePr>
        <p:xfrm>
          <a:off x="4966962" y="3972325"/>
          <a:ext cx="2862193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2193">
                  <a:extLst>
                    <a:ext uri="{9D8B030D-6E8A-4147-A177-3AD203B41FA5}">
                      <a16:colId xmlns:a16="http://schemas.microsoft.com/office/drawing/2014/main" val="3975712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Toy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331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name : String</a:t>
                      </a:r>
                    </a:p>
                    <a:p>
                      <a:r>
                        <a:rPr lang="en-GB" sz="2400" dirty="0"/>
                        <a:t>weight : double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596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 err="1"/>
                        <a:t>printDetails</a:t>
                      </a:r>
                      <a:r>
                        <a:rPr lang="en-GB" sz="2400" dirty="0"/>
                        <a:t>() : void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273182"/>
                  </a:ext>
                </a:extLst>
              </a:tr>
            </a:tbl>
          </a:graphicData>
        </a:graphic>
      </p:graphicFrame>
      <p:graphicFrame>
        <p:nvGraphicFramePr>
          <p:cNvPr id="17" name="!!Table 1">
            <a:extLst>
              <a:ext uri="{FF2B5EF4-FFF2-40B4-BE49-F238E27FC236}">
                <a16:creationId xmlns:a16="http://schemas.microsoft.com/office/drawing/2014/main" id="{3E1A16DF-C5C2-4A37-9D82-0451312424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588784"/>
              </p:ext>
            </p:extLst>
          </p:nvPr>
        </p:nvGraphicFramePr>
        <p:xfrm>
          <a:off x="4966962" y="1111604"/>
          <a:ext cx="2862193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2193">
                  <a:extLst>
                    <a:ext uri="{9D8B030D-6E8A-4147-A177-3AD203B41FA5}">
                      <a16:colId xmlns:a16="http://schemas.microsoft.com/office/drawing/2014/main" val="3975712152"/>
                    </a:ext>
                  </a:extLst>
                </a:gridCol>
              </a:tblGrid>
              <a:tr h="450584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err="1"/>
                        <a:t>ToyChest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331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toys : </a:t>
                      </a:r>
                      <a:r>
                        <a:rPr lang="en-GB" sz="2400" dirty="0" err="1"/>
                        <a:t>ArrayList</a:t>
                      </a:r>
                      <a:r>
                        <a:rPr lang="en-GB" sz="2400" dirty="0"/>
                        <a:t>&lt;Toy&gt;</a:t>
                      </a:r>
                    </a:p>
                    <a:p>
                      <a:r>
                        <a:rPr lang="en-GB" sz="2400" dirty="0"/>
                        <a:t>weight : double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596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 err="1"/>
                        <a:t>addToy</a:t>
                      </a:r>
                      <a:r>
                        <a:rPr lang="en-GB" sz="2400" dirty="0"/>
                        <a:t>( t : Toy 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273182"/>
                  </a:ext>
                </a:extLst>
              </a:tr>
            </a:tbl>
          </a:graphicData>
        </a:graphic>
      </p:graphicFrame>
      <p:sp>
        <p:nvSpPr>
          <p:cNvPr id="18" name="Diamond 17">
            <a:extLst>
              <a:ext uri="{FF2B5EF4-FFF2-40B4-BE49-F238E27FC236}">
                <a16:creationId xmlns:a16="http://schemas.microsoft.com/office/drawing/2014/main" id="{84D20512-3530-4B28-93BF-D07E82ABEBC0}"/>
              </a:ext>
            </a:extLst>
          </p:cNvPr>
          <p:cNvSpPr/>
          <p:nvPr/>
        </p:nvSpPr>
        <p:spPr>
          <a:xfrm>
            <a:off x="6239347" y="2870230"/>
            <a:ext cx="317419" cy="412545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891FA5C-BCB9-48CB-B1B6-E64716CD96F7}"/>
              </a:ext>
            </a:extLst>
          </p:cNvPr>
          <p:cNvCxnSpPr>
            <a:stCxn id="18" idx="2"/>
            <a:endCxn id="16" idx="0"/>
          </p:cNvCxnSpPr>
          <p:nvPr/>
        </p:nvCxnSpPr>
        <p:spPr>
          <a:xfrm>
            <a:off x="6398057" y="3282775"/>
            <a:ext cx="1" cy="6895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1471409-73DD-41DF-ABFD-7BF487EC3A7A}"/>
              </a:ext>
            </a:extLst>
          </p:cNvPr>
          <p:cNvSpPr txBox="1"/>
          <p:nvPr/>
        </p:nvSpPr>
        <p:spPr>
          <a:xfrm>
            <a:off x="6641841" y="287023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4AADC2-3CD4-45F7-A308-B65806CE5BA9}"/>
              </a:ext>
            </a:extLst>
          </p:cNvPr>
          <p:cNvSpPr txBox="1"/>
          <p:nvPr/>
        </p:nvSpPr>
        <p:spPr>
          <a:xfrm>
            <a:off x="6641841" y="3613015"/>
            <a:ext cx="570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0..*</a:t>
            </a:r>
          </a:p>
        </p:txBody>
      </p:sp>
      <p:sp>
        <p:nvSpPr>
          <p:cNvPr id="32" name="Rectangle: Folded Corner 31">
            <a:extLst>
              <a:ext uri="{FF2B5EF4-FFF2-40B4-BE49-F238E27FC236}">
                <a16:creationId xmlns:a16="http://schemas.microsoft.com/office/drawing/2014/main" id="{576FA933-E09A-44D9-9A75-C1D005C767EA}"/>
              </a:ext>
            </a:extLst>
          </p:cNvPr>
          <p:cNvSpPr/>
          <p:nvPr/>
        </p:nvSpPr>
        <p:spPr>
          <a:xfrm>
            <a:off x="765547" y="2232837"/>
            <a:ext cx="3569805" cy="1970433"/>
          </a:xfrm>
          <a:prstGeom prst="foldedCorner">
            <a:avLst>
              <a:gd name="adj" fmla="val 824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White diamond symbol – </a:t>
            </a:r>
            <a:r>
              <a:rPr lang="en-GB" sz="2400" dirty="0">
                <a:solidFill>
                  <a:schemeClr val="tx1"/>
                </a:solidFill>
              </a:rPr>
              <a:t>aggregation – “has-a” relationship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1 </a:t>
            </a:r>
            <a:r>
              <a:rPr lang="en-GB" sz="2400" dirty="0" err="1">
                <a:solidFill>
                  <a:schemeClr val="tx1"/>
                </a:solidFill>
              </a:rPr>
              <a:t>ToyChest</a:t>
            </a:r>
            <a:r>
              <a:rPr lang="en-GB" sz="2400" dirty="0">
                <a:solidFill>
                  <a:schemeClr val="tx1"/>
                </a:solidFill>
              </a:rPr>
              <a:t> can contain zero to many toys 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49D6044-5452-4249-BA43-89960B7836C3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4335352" y="3141028"/>
            <a:ext cx="1885477" cy="77026"/>
          </a:xfrm>
          <a:prstGeom prst="straightConnector1">
            <a:avLst/>
          </a:prstGeom>
          <a:ln w="57150">
            <a:solidFill>
              <a:srgbClr val="F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!!green">
            <a:extLst>
              <a:ext uri="{FF2B5EF4-FFF2-40B4-BE49-F238E27FC236}">
                <a16:creationId xmlns:a16="http://schemas.microsoft.com/office/drawing/2014/main" id="{3894F3D4-81A0-42AA-85CB-C03E3B7D2BFF}"/>
              </a:ext>
            </a:extLst>
          </p:cNvPr>
          <p:cNvSpPr/>
          <p:nvPr/>
        </p:nvSpPr>
        <p:spPr>
          <a:xfrm>
            <a:off x="1593998" y="6265273"/>
            <a:ext cx="5241416" cy="59272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Recap: Classes</a:t>
            </a:r>
          </a:p>
        </p:txBody>
      </p:sp>
      <p:sp>
        <p:nvSpPr>
          <p:cNvPr id="35" name="!!yellow">
            <a:extLst>
              <a:ext uri="{FF2B5EF4-FFF2-40B4-BE49-F238E27FC236}">
                <a16:creationId xmlns:a16="http://schemas.microsoft.com/office/drawing/2014/main" id="{445637AA-00FC-44D2-8CB9-F7CEFA8FD745}"/>
              </a:ext>
            </a:extLst>
          </p:cNvPr>
          <p:cNvSpPr/>
          <p:nvPr/>
        </p:nvSpPr>
        <p:spPr>
          <a:xfrm>
            <a:off x="6835415" y="6265275"/>
            <a:ext cx="5356586" cy="5927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Linked Classes</a:t>
            </a:r>
          </a:p>
        </p:txBody>
      </p:sp>
      <p:sp>
        <p:nvSpPr>
          <p:cNvPr id="36" name="!!yellowcircle">
            <a:extLst>
              <a:ext uri="{FF2B5EF4-FFF2-40B4-BE49-F238E27FC236}">
                <a16:creationId xmlns:a16="http://schemas.microsoft.com/office/drawing/2014/main" id="{9A754C20-6132-4293-862B-FCFE92F18B4E}"/>
              </a:ext>
            </a:extLst>
          </p:cNvPr>
          <p:cNvSpPr/>
          <p:nvPr/>
        </p:nvSpPr>
        <p:spPr>
          <a:xfrm>
            <a:off x="108956" y="120125"/>
            <a:ext cx="1009835" cy="1009835"/>
          </a:xfrm>
          <a:prstGeom prst="ellipse">
            <a:avLst/>
          </a:prstGeom>
          <a:solidFill>
            <a:srgbClr val="FFC00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716FD33-73AC-48C9-8A58-39AFAAA20B07}"/>
              </a:ext>
            </a:extLst>
          </p:cNvPr>
          <p:cNvSpPr/>
          <p:nvPr/>
        </p:nvSpPr>
        <p:spPr>
          <a:xfrm>
            <a:off x="234349" y="260487"/>
            <a:ext cx="762774" cy="762774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105001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!!Table 2">
            <a:extLst>
              <a:ext uri="{FF2B5EF4-FFF2-40B4-BE49-F238E27FC236}">
                <a16:creationId xmlns:a16="http://schemas.microsoft.com/office/drawing/2014/main" id="{6292D2B4-7E46-410C-86FA-8CAA52E041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986344"/>
              </p:ext>
            </p:extLst>
          </p:nvPr>
        </p:nvGraphicFramePr>
        <p:xfrm>
          <a:off x="9139965" y="3045864"/>
          <a:ext cx="2862193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2193">
                  <a:extLst>
                    <a:ext uri="{9D8B030D-6E8A-4147-A177-3AD203B41FA5}">
                      <a16:colId xmlns:a16="http://schemas.microsoft.com/office/drawing/2014/main" val="3975712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Toy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331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name : String</a:t>
                      </a:r>
                    </a:p>
                    <a:p>
                      <a:r>
                        <a:rPr lang="en-GB" sz="2400" dirty="0"/>
                        <a:t>weight : double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596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 err="1"/>
                        <a:t>printDetails</a:t>
                      </a:r>
                      <a:r>
                        <a:rPr lang="en-GB" sz="2400" dirty="0"/>
                        <a:t>() : void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273182"/>
                  </a:ext>
                </a:extLst>
              </a:tr>
            </a:tbl>
          </a:graphicData>
        </a:graphic>
      </p:graphicFrame>
      <p:graphicFrame>
        <p:nvGraphicFramePr>
          <p:cNvPr id="23" name="!!Table 1">
            <a:extLst>
              <a:ext uri="{FF2B5EF4-FFF2-40B4-BE49-F238E27FC236}">
                <a16:creationId xmlns:a16="http://schemas.microsoft.com/office/drawing/2014/main" id="{B0A07043-0AF0-4ED2-B36A-CE7D343E65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830769"/>
              </p:ext>
            </p:extLst>
          </p:nvPr>
        </p:nvGraphicFramePr>
        <p:xfrm>
          <a:off x="9139965" y="185143"/>
          <a:ext cx="2862193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2193">
                  <a:extLst>
                    <a:ext uri="{9D8B030D-6E8A-4147-A177-3AD203B41FA5}">
                      <a16:colId xmlns:a16="http://schemas.microsoft.com/office/drawing/2014/main" val="3975712152"/>
                    </a:ext>
                  </a:extLst>
                </a:gridCol>
              </a:tblGrid>
              <a:tr h="450584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err="1"/>
                        <a:t>ToyChest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331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toys : </a:t>
                      </a:r>
                      <a:r>
                        <a:rPr lang="en-GB" sz="2400" dirty="0" err="1"/>
                        <a:t>ArrayList</a:t>
                      </a:r>
                      <a:r>
                        <a:rPr lang="en-GB" sz="2400" dirty="0"/>
                        <a:t>&lt;Toy&gt;</a:t>
                      </a:r>
                    </a:p>
                    <a:p>
                      <a:r>
                        <a:rPr lang="en-GB" sz="2400" dirty="0"/>
                        <a:t>weight : double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596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 err="1"/>
                        <a:t>addToy</a:t>
                      </a:r>
                      <a:r>
                        <a:rPr lang="en-GB" sz="2400" dirty="0"/>
                        <a:t>( t : Toy 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273182"/>
                  </a:ext>
                </a:extLst>
              </a:tr>
            </a:tbl>
          </a:graphicData>
        </a:graphic>
      </p:graphicFrame>
      <p:sp>
        <p:nvSpPr>
          <p:cNvPr id="5" name="Diamond 4">
            <a:extLst>
              <a:ext uri="{FF2B5EF4-FFF2-40B4-BE49-F238E27FC236}">
                <a16:creationId xmlns:a16="http://schemas.microsoft.com/office/drawing/2014/main" id="{3444EE5B-C341-4F75-8F57-AC2C651F4588}"/>
              </a:ext>
            </a:extLst>
          </p:cNvPr>
          <p:cNvSpPr/>
          <p:nvPr/>
        </p:nvSpPr>
        <p:spPr>
          <a:xfrm>
            <a:off x="10412350" y="1943769"/>
            <a:ext cx="317419" cy="412545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5E33759-CFA3-433E-A35B-B5DA02D70A52}"/>
              </a:ext>
            </a:extLst>
          </p:cNvPr>
          <p:cNvCxnSpPr>
            <a:stCxn id="5" idx="2"/>
            <a:endCxn id="22" idx="0"/>
          </p:cNvCxnSpPr>
          <p:nvPr/>
        </p:nvCxnSpPr>
        <p:spPr>
          <a:xfrm>
            <a:off x="10571060" y="2356314"/>
            <a:ext cx="1" cy="6895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9DAD1C7-EB21-44CC-A0FB-D677119ABCBD}"/>
              </a:ext>
            </a:extLst>
          </p:cNvPr>
          <p:cNvSpPr txBox="1"/>
          <p:nvPr/>
        </p:nvSpPr>
        <p:spPr>
          <a:xfrm>
            <a:off x="10814844" y="194376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6AEF9A-5A6D-4AC3-B12A-6EAFF3AFAC0E}"/>
              </a:ext>
            </a:extLst>
          </p:cNvPr>
          <p:cNvSpPr txBox="1"/>
          <p:nvPr/>
        </p:nvSpPr>
        <p:spPr>
          <a:xfrm>
            <a:off x="189842" y="188982"/>
            <a:ext cx="8348093" cy="45243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ToyChestDemo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main(String[] </a:t>
            </a:r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endParaRPr lang="en-GB" dirty="0">
              <a:latin typeface="Consolas" panose="020B0609020204030204" pitchFamily="49" charset="0"/>
            </a:endParaRPr>
          </a:p>
          <a:p>
            <a:pPr lvl="2"/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Toy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toy1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Toy(</a:t>
            </a:r>
            <a:r>
              <a:rPr lang="en-GB" dirty="0">
                <a:solidFill>
                  <a:srgbClr val="2A00FF"/>
                </a:solidFill>
                <a:latin typeface="Consolas" panose="020B0609020204030204" pitchFamily="49" charset="0"/>
              </a:rPr>
              <a:t>"Woody"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 160);</a:t>
            </a:r>
          </a:p>
          <a:p>
            <a:pPr lvl="2"/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Toy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toy2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Toy(</a:t>
            </a:r>
            <a:r>
              <a:rPr lang="en-GB" dirty="0">
                <a:solidFill>
                  <a:srgbClr val="2A00FF"/>
                </a:solidFill>
                <a:latin typeface="Consolas" panose="020B0609020204030204" pitchFamily="49" charset="0"/>
              </a:rPr>
              <a:t>"Buzz"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 180);</a:t>
            </a:r>
          </a:p>
          <a:p>
            <a:pPr lvl="2"/>
            <a:endParaRPr lang="en-GB" dirty="0">
              <a:latin typeface="Consolas" panose="020B0609020204030204" pitchFamily="49" charset="0"/>
            </a:endParaRPr>
          </a:p>
          <a:p>
            <a:pPr lvl="2"/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ToyChest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chest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ToyChest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chest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.addToy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toy1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toy1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.printDetails();</a:t>
            </a:r>
          </a:p>
          <a:p>
            <a:pPr lvl="2"/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GB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2A00FF"/>
                </a:solidFill>
                <a:latin typeface="Consolas" panose="020B0609020204030204" pitchFamily="49" charset="0"/>
              </a:rPr>
              <a:t>"Chest weight: 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chest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0000C0"/>
                </a:solidFill>
                <a:latin typeface="Consolas" panose="020B0609020204030204" pitchFamily="49" charset="0"/>
              </a:rPr>
              <a:t>weight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endParaRPr lang="en-GB" dirty="0">
              <a:latin typeface="Consolas" panose="020B0609020204030204" pitchFamily="49" charset="0"/>
            </a:endParaRPr>
          </a:p>
          <a:p>
            <a:pPr lvl="2"/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chest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.addToy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toy2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GB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2A00FF"/>
                </a:solidFill>
                <a:latin typeface="Consolas" panose="020B0609020204030204" pitchFamily="49" charset="0"/>
              </a:rPr>
              <a:t>"Chest weight: 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chest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0000C0"/>
                </a:solidFill>
                <a:latin typeface="Consolas" panose="020B0609020204030204" pitchFamily="49" charset="0"/>
              </a:rPr>
              <a:t>weight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en-GB" dirty="0">
              <a:latin typeface="Consolas" panose="020B0609020204030204" pitchFamily="49" charset="0"/>
            </a:endParaRPr>
          </a:p>
          <a:p>
            <a:pPr lvl="1"/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99DAC40-DFBF-4D06-88A4-96E11BC00D71}"/>
              </a:ext>
            </a:extLst>
          </p:cNvPr>
          <p:cNvSpPr txBox="1"/>
          <p:nvPr/>
        </p:nvSpPr>
        <p:spPr>
          <a:xfrm>
            <a:off x="10814844" y="2701089"/>
            <a:ext cx="570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0..*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9D8EAED-CCA4-4EBC-8912-0AE5C2A5648E}"/>
              </a:ext>
            </a:extLst>
          </p:cNvPr>
          <p:cNvSpPr txBox="1"/>
          <p:nvPr/>
        </p:nvSpPr>
        <p:spPr>
          <a:xfrm>
            <a:off x="2688827" y="5617330"/>
            <a:ext cx="8506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toy1</a:t>
            </a:r>
            <a:endParaRPr lang="en-GB" dirty="0"/>
          </a:p>
        </p:txBody>
      </p:sp>
      <p:sp>
        <p:nvSpPr>
          <p:cNvPr id="103" name="Cube 102">
            <a:extLst>
              <a:ext uri="{FF2B5EF4-FFF2-40B4-BE49-F238E27FC236}">
                <a16:creationId xmlns:a16="http://schemas.microsoft.com/office/drawing/2014/main" id="{7FE8FFEA-7043-4100-AFBA-260962B05604}"/>
              </a:ext>
            </a:extLst>
          </p:cNvPr>
          <p:cNvSpPr/>
          <p:nvPr/>
        </p:nvSpPr>
        <p:spPr>
          <a:xfrm>
            <a:off x="3359887" y="5499340"/>
            <a:ext cx="648586" cy="592725"/>
          </a:xfrm>
          <a:prstGeom prst="cub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0B75893-22D1-48A5-A68B-A31D0EA2CB4F}"/>
              </a:ext>
            </a:extLst>
          </p:cNvPr>
          <p:cNvCxnSpPr>
            <a:cxnSpLocks/>
            <a:endCxn id="105" idx="1"/>
          </p:cNvCxnSpPr>
          <p:nvPr/>
        </p:nvCxnSpPr>
        <p:spPr>
          <a:xfrm flipV="1">
            <a:off x="3630625" y="5578176"/>
            <a:ext cx="669160" cy="2655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211CCA2-AF2A-4567-9E88-88BBE095693D}"/>
              </a:ext>
            </a:extLst>
          </p:cNvPr>
          <p:cNvSpPr/>
          <p:nvPr/>
        </p:nvSpPr>
        <p:spPr>
          <a:xfrm>
            <a:off x="4299785" y="4993387"/>
            <a:ext cx="1903305" cy="116957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336E3BA-EA1B-4433-A977-B285C173C4DF}"/>
              </a:ext>
            </a:extLst>
          </p:cNvPr>
          <p:cNvSpPr txBox="1"/>
          <p:nvPr/>
        </p:nvSpPr>
        <p:spPr>
          <a:xfrm>
            <a:off x="4332534" y="5117156"/>
            <a:ext cx="8506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endParaRPr lang="en-GB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8941304-A35C-4DA1-8F75-40344A08E786}"/>
              </a:ext>
            </a:extLst>
          </p:cNvPr>
          <p:cNvSpPr txBox="1"/>
          <p:nvPr/>
        </p:nvSpPr>
        <p:spPr>
          <a:xfrm>
            <a:off x="4332534" y="5655355"/>
            <a:ext cx="956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weight</a:t>
            </a:r>
            <a:endParaRPr lang="en-GB" dirty="0"/>
          </a:p>
        </p:txBody>
      </p:sp>
      <p:sp>
        <p:nvSpPr>
          <p:cNvPr id="108" name="Cube 107">
            <a:extLst>
              <a:ext uri="{FF2B5EF4-FFF2-40B4-BE49-F238E27FC236}">
                <a16:creationId xmlns:a16="http://schemas.microsoft.com/office/drawing/2014/main" id="{55810662-E6D7-457E-B222-A6B7361FA6C4}"/>
              </a:ext>
            </a:extLst>
          </p:cNvPr>
          <p:cNvSpPr/>
          <p:nvPr/>
        </p:nvSpPr>
        <p:spPr>
          <a:xfrm>
            <a:off x="5118569" y="5044454"/>
            <a:ext cx="1031435" cy="484700"/>
          </a:xfrm>
          <a:prstGeom prst="cub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Woody</a:t>
            </a:r>
          </a:p>
        </p:txBody>
      </p:sp>
      <p:sp>
        <p:nvSpPr>
          <p:cNvPr id="109" name="Cube 108">
            <a:extLst>
              <a:ext uri="{FF2B5EF4-FFF2-40B4-BE49-F238E27FC236}">
                <a16:creationId xmlns:a16="http://schemas.microsoft.com/office/drawing/2014/main" id="{1318E0EF-2321-4231-B044-CD92083DC18A}"/>
              </a:ext>
            </a:extLst>
          </p:cNvPr>
          <p:cNvSpPr/>
          <p:nvPr/>
        </p:nvSpPr>
        <p:spPr>
          <a:xfrm>
            <a:off x="5283325" y="5580233"/>
            <a:ext cx="845492" cy="484700"/>
          </a:xfrm>
          <a:prstGeom prst="cub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160.0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2C51E58-FE77-47D2-BC05-B5DDFD76714A}"/>
              </a:ext>
            </a:extLst>
          </p:cNvPr>
          <p:cNvSpPr txBox="1"/>
          <p:nvPr/>
        </p:nvSpPr>
        <p:spPr>
          <a:xfrm>
            <a:off x="6423646" y="5537250"/>
            <a:ext cx="8506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toy2</a:t>
            </a:r>
            <a:endParaRPr lang="en-GB" dirty="0"/>
          </a:p>
        </p:txBody>
      </p:sp>
      <p:sp>
        <p:nvSpPr>
          <p:cNvPr id="111" name="Cube 110">
            <a:extLst>
              <a:ext uri="{FF2B5EF4-FFF2-40B4-BE49-F238E27FC236}">
                <a16:creationId xmlns:a16="http://schemas.microsoft.com/office/drawing/2014/main" id="{773B2003-2D91-4569-A715-A34254E1091C}"/>
              </a:ext>
            </a:extLst>
          </p:cNvPr>
          <p:cNvSpPr/>
          <p:nvPr/>
        </p:nvSpPr>
        <p:spPr>
          <a:xfrm>
            <a:off x="7093354" y="5425554"/>
            <a:ext cx="648586" cy="592725"/>
          </a:xfrm>
          <a:prstGeom prst="cub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0CF2D9E7-5C9B-47CD-9CA6-8814ADD20511}"/>
              </a:ext>
            </a:extLst>
          </p:cNvPr>
          <p:cNvCxnSpPr>
            <a:cxnSpLocks/>
            <a:endCxn id="113" idx="1"/>
          </p:cNvCxnSpPr>
          <p:nvPr/>
        </p:nvCxnSpPr>
        <p:spPr>
          <a:xfrm flipV="1">
            <a:off x="7315200" y="5572165"/>
            <a:ext cx="631783" cy="2119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3D12642-62F6-4745-B1E7-F77F44E67A82}"/>
              </a:ext>
            </a:extLst>
          </p:cNvPr>
          <p:cNvSpPr/>
          <p:nvPr/>
        </p:nvSpPr>
        <p:spPr>
          <a:xfrm>
            <a:off x="7946983" y="4987376"/>
            <a:ext cx="1903305" cy="116957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C0FD642-A7DE-4734-ABC0-242247B44E6E}"/>
              </a:ext>
            </a:extLst>
          </p:cNvPr>
          <p:cNvSpPr txBox="1"/>
          <p:nvPr/>
        </p:nvSpPr>
        <p:spPr>
          <a:xfrm>
            <a:off x="7962969" y="5174840"/>
            <a:ext cx="8506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endParaRPr lang="en-GB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8FAA2EF-ED64-430C-8202-7BD6733B888E}"/>
              </a:ext>
            </a:extLst>
          </p:cNvPr>
          <p:cNvSpPr txBox="1"/>
          <p:nvPr/>
        </p:nvSpPr>
        <p:spPr>
          <a:xfrm>
            <a:off x="7962969" y="5700448"/>
            <a:ext cx="956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weight</a:t>
            </a:r>
            <a:endParaRPr lang="en-GB" dirty="0"/>
          </a:p>
        </p:txBody>
      </p:sp>
      <p:sp>
        <p:nvSpPr>
          <p:cNvPr id="116" name="Cube 115">
            <a:extLst>
              <a:ext uri="{FF2B5EF4-FFF2-40B4-BE49-F238E27FC236}">
                <a16:creationId xmlns:a16="http://schemas.microsoft.com/office/drawing/2014/main" id="{3BC68EC6-258E-439B-A64C-17EB53AB1F27}"/>
              </a:ext>
            </a:extLst>
          </p:cNvPr>
          <p:cNvSpPr/>
          <p:nvPr/>
        </p:nvSpPr>
        <p:spPr>
          <a:xfrm>
            <a:off x="8769795" y="5046754"/>
            <a:ext cx="1031435" cy="484700"/>
          </a:xfrm>
          <a:prstGeom prst="cub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Buzz</a:t>
            </a:r>
          </a:p>
        </p:txBody>
      </p:sp>
      <p:sp>
        <p:nvSpPr>
          <p:cNvPr id="117" name="Cube 116">
            <a:extLst>
              <a:ext uri="{FF2B5EF4-FFF2-40B4-BE49-F238E27FC236}">
                <a16:creationId xmlns:a16="http://schemas.microsoft.com/office/drawing/2014/main" id="{DD8EDA97-1ADC-4D6D-92E7-1268BF4311CC}"/>
              </a:ext>
            </a:extLst>
          </p:cNvPr>
          <p:cNvSpPr/>
          <p:nvPr/>
        </p:nvSpPr>
        <p:spPr>
          <a:xfrm>
            <a:off x="8898636" y="5625065"/>
            <a:ext cx="882656" cy="484700"/>
          </a:xfrm>
          <a:prstGeom prst="cub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180.0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14BF868-9EA1-459F-A0A6-63749900830D}"/>
              </a:ext>
            </a:extLst>
          </p:cNvPr>
          <p:cNvSpPr txBox="1"/>
          <p:nvPr/>
        </p:nvSpPr>
        <p:spPr>
          <a:xfrm>
            <a:off x="156185" y="4675888"/>
            <a:ext cx="8506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chest</a:t>
            </a:r>
            <a:endParaRPr lang="en-GB" dirty="0"/>
          </a:p>
        </p:txBody>
      </p:sp>
      <p:sp>
        <p:nvSpPr>
          <p:cNvPr id="119" name="Cube 118">
            <a:extLst>
              <a:ext uri="{FF2B5EF4-FFF2-40B4-BE49-F238E27FC236}">
                <a16:creationId xmlns:a16="http://schemas.microsoft.com/office/drawing/2014/main" id="{FE584B7B-A4F6-45CE-AC9A-27E4206E884B}"/>
              </a:ext>
            </a:extLst>
          </p:cNvPr>
          <p:cNvSpPr/>
          <p:nvPr/>
        </p:nvSpPr>
        <p:spPr>
          <a:xfrm>
            <a:off x="1071234" y="4557690"/>
            <a:ext cx="623960" cy="484700"/>
          </a:xfrm>
          <a:prstGeom prst="cub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275C5F9E-FEB5-4B41-8CB9-ED59AB027A2F}"/>
              </a:ext>
            </a:extLst>
          </p:cNvPr>
          <p:cNvCxnSpPr>
            <a:cxnSpLocks/>
          </p:cNvCxnSpPr>
          <p:nvPr/>
        </p:nvCxnSpPr>
        <p:spPr>
          <a:xfrm>
            <a:off x="1317017" y="4801328"/>
            <a:ext cx="8612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A443E995-5340-4C82-99FC-DAD8E4647925}"/>
              </a:ext>
            </a:extLst>
          </p:cNvPr>
          <p:cNvSpPr/>
          <p:nvPr/>
        </p:nvSpPr>
        <p:spPr>
          <a:xfrm>
            <a:off x="1884503" y="4150171"/>
            <a:ext cx="1914314" cy="116957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E4A41A7D-B0CA-42E4-BEC3-5B16A5DBF313}"/>
              </a:ext>
            </a:extLst>
          </p:cNvPr>
          <p:cNvSpPr txBox="1"/>
          <p:nvPr/>
        </p:nvSpPr>
        <p:spPr>
          <a:xfrm>
            <a:off x="1920620" y="4292691"/>
            <a:ext cx="8506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toys</a:t>
            </a:r>
            <a:endParaRPr lang="en-GB" dirty="0"/>
          </a:p>
        </p:txBody>
      </p:sp>
      <p:sp>
        <p:nvSpPr>
          <p:cNvPr id="123" name="Cube 122">
            <a:extLst>
              <a:ext uri="{FF2B5EF4-FFF2-40B4-BE49-F238E27FC236}">
                <a16:creationId xmlns:a16="http://schemas.microsoft.com/office/drawing/2014/main" id="{454835CC-39DF-4A54-9591-600A7FB617D4}"/>
              </a:ext>
            </a:extLst>
          </p:cNvPr>
          <p:cNvSpPr/>
          <p:nvPr/>
        </p:nvSpPr>
        <p:spPr>
          <a:xfrm>
            <a:off x="3057272" y="4225522"/>
            <a:ext cx="623960" cy="484700"/>
          </a:xfrm>
          <a:prstGeom prst="cub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883C347-E07A-4211-BEF5-19E500F786E8}"/>
              </a:ext>
            </a:extLst>
          </p:cNvPr>
          <p:cNvSpPr txBox="1"/>
          <p:nvPr/>
        </p:nvSpPr>
        <p:spPr>
          <a:xfrm>
            <a:off x="1902762" y="4838536"/>
            <a:ext cx="998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weight</a:t>
            </a:r>
            <a:endParaRPr lang="en-GB" dirty="0"/>
          </a:p>
        </p:txBody>
      </p:sp>
      <p:sp>
        <p:nvSpPr>
          <p:cNvPr id="125" name="Cube 124">
            <a:extLst>
              <a:ext uri="{FF2B5EF4-FFF2-40B4-BE49-F238E27FC236}">
                <a16:creationId xmlns:a16="http://schemas.microsoft.com/office/drawing/2014/main" id="{6BBC3B64-8E86-4501-ABA0-A032C841EDD0}"/>
              </a:ext>
            </a:extLst>
          </p:cNvPr>
          <p:cNvSpPr/>
          <p:nvPr/>
        </p:nvSpPr>
        <p:spPr>
          <a:xfrm>
            <a:off x="3059419" y="4759696"/>
            <a:ext cx="623960" cy="484700"/>
          </a:xfrm>
          <a:prstGeom prst="cub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0.0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3495FA48-AE01-4414-8291-B3B2F6ECD0A8}"/>
              </a:ext>
            </a:extLst>
          </p:cNvPr>
          <p:cNvCxnSpPr>
            <a:cxnSpLocks/>
            <a:endCxn id="127" idx="1"/>
          </p:cNvCxnSpPr>
          <p:nvPr/>
        </p:nvCxnSpPr>
        <p:spPr>
          <a:xfrm flipV="1">
            <a:off x="3285012" y="3989508"/>
            <a:ext cx="1990625" cy="5416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776E604E-DF1E-4D77-A249-0120220AFA7B}"/>
              </a:ext>
            </a:extLst>
          </p:cNvPr>
          <p:cNvSpPr txBox="1"/>
          <p:nvPr/>
        </p:nvSpPr>
        <p:spPr>
          <a:xfrm>
            <a:off x="5275637" y="3804842"/>
            <a:ext cx="243636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b="1" dirty="0" err="1">
                <a:latin typeface="Consolas" panose="020B0609020204030204" pitchFamily="49" charset="0"/>
              </a:rPr>
              <a:t>ArrayList</a:t>
            </a:r>
            <a:r>
              <a:rPr lang="en-GB" b="1" dirty="0">
                <a:latin typeface="Consolas" panose="020B0609020204030204" pitchFamily="49" charset="0"/>
              </a:rPr>
              <a:t> of Toys</a:t>
            </a:r>
            <a:endParaRPr lang="en-GB" b="1" dirty="0"/>
          </a:p>
        </p:txBody>
      </p:sp>
      <p:sp>
        <p:nvSpPr>
          <p:cNvPr id="128" name="Cube 127">
            <a:extLst>
              <a:ext uri="{FF2B5EF4-FFF2-40B4-BE49-F238E27FC236}">
                <a16:creationId xmlns:a16="http://schemas.microsoft.com/office/drawing/2014/main" id="{E5DBFC70-93AB-4C93-90CA-FB57C452F4B1}"/>
              </a:ext>
            </a:extLst>
          </p:cNvPr>
          <p:cNvSpPr/>
          <p:nvPr/>
        </p:nvSpPr>
        <p:spPr>
          <a:xfrm>
            <a:off x="2798458" y="4766337"/>
            <a:ext cx="882083" cy="484700"/>
          </a:xfrm>
          <a:prstGeom prst="cub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160.0</a:t>
            </a:r>
          </a:p>
        </p:txBody>
      </p:sp>
      <p:sp>
        <p:nvSpPr>
          <p:cNvPr id="129" name="Cube 128">
            <a:extLst>
              <a:ext uri="{FF2B5EF4-FFF2-40B4-BE49-F238E27FC236}">
                <a16:creationId xmlns:a16="http://schemas.microsoft.com/office/drawing/2014/main" id="{CE7527E0-D6D8-44EB-A0D0-4C0E3EDAEB15}"/>
              </a:ext>
            </a:extLst>
          </p:cNvPr>
          <p:cNvSpPr/>
          <p:nvPr/>
        </p:nvSpPr>
        <p:spPr>
          <a:xfrm>
            <a:off x="2799421" y="4770219"/>
            <a:ext cx="882083" cy="484700"/>
          </a:xfrm>
          <a:prstGeom prst="cub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340.0</a:t>
            </a:r>
          </a:p>
        </p:txBody>
      </p:sp>
      <p:sp>
        <p:nvSpPr>
          <p:cNvPr id="130" name="Cube 129">
            <a:extLst>
              <a:ext uri="{FF2B5EF4-FFF2-40B4-BE49-F238E27FC236}">
                <a16:creationId xmlns:a16="http://schemas.microsoft.com/office/drawing/2014/main" id="{B5081BE7-D57F-4659-9666-15B0F28C66F8}"/>
              </a:ext>
            </a:extLst>
          </p:cNvPr>
          <p:cNvSpPr/>
          <p:nvPr/>
        </p:nvSpPr>
        <p:spPr>
          <a:xfrm>
            <a:off x="5838024" y="4148341"/>
            <a:ext cx="623960" cy="468000"/>
          </a:xfrm>
          <a:prstGeom prst="cube">
            <a:avLst>
              <a:gd name="adj" fmla="val 27194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1" name="Cube 130">
            <a:extLst>
              <a:ext uri="{FF2B5EF4-FFF2-40B4-BE49-F238E27FC236}">
                <a16:creationId xmlns:a16="http://schemas.microsoft.com/office/drawing/2014/main" id="{F52FBE0A-685D-4C0C-9EC1-CF5CBB2C86F4}"/>
              </a:ext>
            </a:extLst>
          </p:cNvPr>
          <p:cNvSpPr/>
          <p:nvPr/>
        </p:nvSpPr>
        <p:spPr>
          <a:xfrm>
            <a:off x="6324795" y="4149289"/>
            <a:ext cx="623960" cy="466105"/>
          </a:xfrm>
          <a:prstGeom prst="cube">
            <a:avLst>
              <a:gd name="adj" fmla="val 27194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C0D6313A-A9E5-46EC-981D-57435CC51608}"/>
              </a:ext>
            </a:extLst>
          </p:cNvPr>
          <p:cNvCxnSpPr>
            <a:cxnSpLocks/>
            <a:stCxn id="130" idx="3"/>
            <a:endCxn id="105" idx="0"/>
          </p:cNvCxnSpPr>
          <p:nvPr/>
        </p:nvCxnSpPr>
        <p:spPr>
          <a:xfrm flipH="1">
            <a:off x="5251438" y="4616341"/>
            <a:ext cx="834932" cy="3770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CC4E2133-302C-450E-9A9D-0A8FDAA5FECF}"/>
              </a:ext>
            </a:extLst>
          </p:cNvPr>
          <p:cNvCxnSpPr>
            <a:cxnSpLocks/>
            <a:stCxn id="113" idx="0"/>
            <a:endCxn id="131" idx="3"/>
          </p:cNvCxnSpPr>
          <p:nvPr/>
        </p:nvCxnSpPr>
        <p:spPr>
          <a:xfrm flipH="1" flipV="1">
            <a:off x="6573399" y="4615394"/>
            <a:ext cx="2325237" cy="3719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6" name="Picture 135">
            <a:extLst>
              <a:ext uri="{FF2B5EF4-FFF2-40B4-BE49-F238E27FC236}">
                <a16:creationId xmlns:a16="http://schemas.microsoft.com/office/drawing/2014/main" id="{F9C3B4A0-C959-468F-9D08-DFAAD6D209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697" b="12218"/>
          <a:stretch/>
        </p:blipFill>
        <p:spPr>
          <a:xfrm>
            <a:off x="5922291" y="314628"/>
            <a:ext cx="3091506" cy="19984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CE39DA19-614C-4C7A-8B24-95BEC1C05019}"/>
              </a:ext>
            </a:extLst>
          </p:cNvPr>
          <p:cNvSpPr/>
          <p:nvPr/>
        </p:nvSpPr>
        <p:spPr>
          <a:xfrm>
            <a:off x="6017057" y="965573"/>
            <a:ext cx="2329501" cy="3303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0DA4D07A-5D98-4455-9835-E7A51026AC29}"/>
              </a:ext>
            </a:extLst>
          </p:cNvPr>
          <p:cNvSpPr/>
          <p:nvPr/>
        </p:nvSpPr>
        <p:spPr>
          <a:xfrm>
            <a:off x="6017057" y="1298458"/>
            <a:ext cx="2647046" cy="3303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BB17ED73-F0A7-4753-8D41-52E92F04E601}"/>
              </a:ext>
            </a:extLst>
          </p:cNvPr>
          <p:cNvSpPr/>
          <p:nvPr/>
        </p:nvSpPr>
        <p:spPr>
          <a:xfrm>
            <a:off x="6017056" y="1610251"/>
            <a:ext cx="2860313" cy="3303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66D89A19-E736-4457-9F64-6665ED334013}"/>
              </a:ext>
            </a:extLst>
          </p:cNvPr>
          <p:cNvSpPr/>
          <p:nvPr/>
        </p:nvSpPr>
        <p:spPr>
          <a:xfrm>
            <a:off x="6017056" y="1942042"/>
            <a:ext cx="2860313" cy="3303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!!green">
            <a:extLst>
              <a:ext uri="{FF2B5EF4-FFF2-40B4-BE49-F238E27FC236}">
                <a16:creationId xmlns:a16="http://schemas.microsoft.com/office/drawing/2014/main" id="{3D0B74F8-CC16-4E43-9576-62A68A9D856B}"/>
              </a:ext>
            </a:extLst>
          </p:cNvPr>
          <p:cNvSpPr/>
          <p:nvPr/>
        </p:nvSpPr>
        <p:spPr>
          <a:xfrm>
            <a:off x="1593998" y="6265273"/>
            <a:ext cx="5241416" cy="59272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Recap: Classes</a:t>
            </a:r>
          </a:p>
        </p:txBody>
      </p:sp>
      <p:sp>
        <p:nvSpPr>
          <p:cNvPr id="143" name="!!yellow">
            <a:extLst>
              <a:ext uri="{FF2B5EF4-FFF2-40B4-BE49-F238E27FC236}">
                <a16:creationId xmlns:a16="http://schemas.microsoft.com/office/drawing/2014/main" id="{1C7905D8-6E9B-4D36-A2D9-0A03D90B8378}"/>
              </a:ext>
            </a:extLst>
          </p:cNvPr>
          <p:cNvSpPr/>
          <p:nvPr/>
        </p:nvSpPr>
        <p:spPr>
          <a:xfrm>
            <a:off x="6835415" y="6265275"/>
            <a:ext cx="5356586" cy="5927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Linked Classes</a:t>
            </a:r>
          </a:p>
        </p:txBody>
      </p:sp>
    </p:spTree>
    <p:extLst>
      <p:ext uri="{BB962C8B-B14F-4D97-AF65-F5344CB8AC3E}">
        <p14:creationId xmlns:p14="http://schemas.microsoft.com/office/powerpoint/2010/main" val="3271842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 tmFilter="0, 0; .2, .5; .8, .5; 1, 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6" dur="250" autoRev="1" fill="hold"/>
                                        <p:tgtEl>
                                          <p:spTgt spid="1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7" presetID="27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8" dur="250" autoRev="1" fill="remove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9" dur="250" autoRev="1" fill="remove"/>
                                        <p:tgtEl>
                                          <p:spTgt spid="1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0" dur="250" autoRev="1" fill="remove"/>
                                        <p:tgtEl>
                                          <p:spTgt spid="1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1" dur="250" autoRev="1" fill="remove"/>
                                        <p:tgtEl>
                                          <p:spTgt spid="1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 tmFilter="0, 0; .2, .5; .8, .5; 1, 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0" dur="250" autoRev="1" fill="hold"/>
                                        <p:tgtEl>
                                          <p:spTgt spid="1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1" presetID="27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2" dur="250" autoRev="1" fill="remove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13" dur="250" autoRev="1" fill="remove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4" dur="250" autoRev="1" fill="remove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5" dur="250" autoRev="1" fill="remove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  <p:bldP spid="103" grpId="0" animBg="1"/>
      <p:bldP spid="105" grpId="0" animBg="1"/>
      <p:bldP spid="106" grpId="0"/>
      <p:bldP spid="107" grpId="0"/>
      <p:bldP spid="108" grpId="0" animBg="1"/>
      <p:bldP spid="109" grpId="0" animBg="1"/>
      <p:bldP spid="110" grpId="0"/>
      <p:bldP spid="111" grpId="0" animBg="1"/>
      <p:bldP spid="113" grpId="0" animBg="1"/>
      <p:bldP spid="114" grpId="0"/>
      <p:bldP spid="115" grpId="0"/>
      <p:bldP spid="116" grpId="0" animBg="1"/>
      <p:bldP spid="117" grpId="0" animBg="1"/>
      <p:bldP spid="118" grpId="0"/>
      <p:bldP spid="119" grpId="0" animBg="1"/>
      <p:bldP spid="121" grpId="0" animBg="1"/>
      <p:bldP spid="122" grpId="0"/>
      <p:bldP spid="123" grpId="0" animBg="1"/>
      <p:bldP spid="124" grpId="0"/>
      <p:bldP spid="125" grpId="0" animBg="1"/>
      <p:bldP spid="125" grpId="1" animBg="1"/>
      <p:bldP spid="127" grpId="0" animBg="1"/>
      <p:bldP spid="128" grpId="0" animBg="1"/>
      <p:bldP spid="128" grpId="1" animBg="1"/>
      <p:bldP spid="128" grpId="2" animBg="1"/>
      <p:bldP spid="128" grpId="3" animBg="1"/>
      <p:bldP spid="129" grpId="0" animBg="1"/>
      <p:bldP spid="129" grpId="1" animBg="1"/>
      <p:bldP spid="129" grpId="2" animBg="1"/>
      <p:bldP spid="130" grpId="0" animBg="1"/>
      <p:bldP spid="131" grpId="0" animBg="1"/>
      <p:bldP spid="137" grpId="0" animBg="1"/>
      <p:bldP spid="137" grpId="1" animBg="1"/>
      <p:bldP spid="138" grpId="0" animBg="1"/>
      <p:bldP spid="138" grpId="1" animBg="1"/>
      <p:bldP spid="139" grpId="0" animBg="1"/>
      <p:bldP spid="139" grpId="1" animBg="1"/>
      <p:bldP spid="140" grpId="0" animBg="1"/>
      <p:bldP spid="140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B99E1-C227-465D-AAF5-DC84A4662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349" y="1300293"/>
            <a:ext cx="11609717" cy="3957508"/>
          </a:xfrm>
        </p:spPr>
        <p:txBody>
          <a:bodyPr/>
          <a:lstStyle/>
          <a:p>
            <a:r>
              <a:rPr lang="en-GB" dirty="0"/>
              <a:t>Recapped</a:t>
            </a:r>
            <a:r>
              <a:rPr lang="en-GB" b="1" dirty="0"/>
              <a:t> Classes </a:t>
            </a:r>
            <a:r>
              <a:rPr lang="en-GB" dirty="0"/>
              <a:t>– a design for which objects are based on</a:t>
            </a:r>
          </a:p>
          <a:p>
            <a:r>
              <a:rPr lang="en-GB" dirty="0"/>
              <a:t>A class can have instance variables of both primitives types and can also have references to other objects</a:t>
            </a:r>
          </a:p>
          <a:p>
            <a:r>
              <a:rPr lang="en-GB" dirty="0"/>
              <a:t>UML – Unified Modelling Language</a:t>
            </a:r>
          </a:p>
          <a:p>
            <a:pPr lvl="1"/>
            <a:r>
              <a:rPr lang="en-GB" dirty="0"/>
              <a:t>Many types of UML diagrams</a:t>
            </a:r>
          </a:p>
          <a:p>
            <a:pPr lvl="1"/>
            <a:r>
              <a:rPr lang="en-GB" dirty="0"/>
              <a:t>We saw the UML class diagram for graphically representing a class</a:t>
            </a:r>
          </a:p>
        </p:txBody>
      </p:sp>
      <p:sp>
        <p:nvSpPr>
          <p:cNvPr id="7" name="!!greencircle">
            <a:extLst>
              <a:ext uri="{FF2B5EF4-FFF2-40B4-BE49-F238E27FC236}">
                <a16:creationId xmlns:a16="http://schemas.microsoft.com/office/drawing/2014/main" id="{1BEB22F4-76B8-46C0-A805-CF58726D6A1E}"/>
              </a:ext>
            </a:extLst>
          </p:cNvPr>
          <p:cNvSpPr/>
          <p:nvPr/>
        </p:nvSpPr>
        <p:spPr>
          <a:xfrm>
            <a:off x="108956" y="120125"/>
            <a:ext cx="1009835" cy="1009835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8" name="Rectangle 7" descr="Clipboard Checked with solid fill">
            <a:extLst>
              <a:ext uri="{FF2B5EF4-FFF2-40B4-BE49-F238E27FC236}">
                <a16:creationId xmlns:a16="http://schemas.microsoft.com/office/drawing/2014/main" id="{B9F99AF2-F305-4ECF-AE59-4207666E774D}"/>
              </a:ext>
            </a:extLst>
          </p:cNvPr>
          <p:cNvSpPr/>
          <p:nvPr/>
        </p:nvSpPr>
        <p:spPr>
          <a:xfrm>
            <a:off x="279901" y="290457"/>
            <a:ext cx="659670" cy="65967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27FE4A1-B4BD-48C0-93CE-7416E7E3D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641" y="196821"/>
            <a:ext cx="10582426" cy="890107"/>
          </a:xfrm>
        </p:spPr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12" name="!!green">
            <a:extLst>
              <a:ext uri="{FF2B5EF4-FFF2-40B4-BE49-F238E27FC236}">
                <a16:creationId xmlns:a16="http://schemas.microsoft.com/office/drawing/2014/main" id="{27F9D178-AB32-4397-899B-7522187BE092}"/>
              </a:ext>
            </a:extLst>
          </p:cNvPr>
          <p:cNvSpPr/>
          <p:nvPr/>
        </p:nvSpPr>
        <p:spPr>
          <a:xfrm>
            <a:off x="1593998" y="6265273"/>
            <a:ext cx="5241416" cy="59272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Recap: Classes</a:t>
            </a:r>
          </a:p>
        </p:txBody>
      </p:sp>
      <p:sp>
        <p:nvSpPr>
          <p:cNvPr id="13" name="!!yellow">
            <a:extLst>
              <a:ext uri="{FF2B5EF4-FFF2-40B4-BE49-F238E27FC236}">
                <a16:creationId xmlns:a16="http://schemas.microsoft.com/office/drawing/2014/main" id="{0FC4C996-8909-43B7-A4FC-C107A54469A5}"/>
              </a:ext>
            </a:extLst>
          </p:cNvPr>
          <p:cNvSpPr/>
          <p:nvPr/>
        </p:nvSpPr>
        <p:spPr>
          <a:xfrm>
            <a:off x="6835415" y="6265275"/>
            <a:ext cx="5356586" cy="5927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Linked Classes</a:t>
            </a:r>
          </a:p>
        </p:txBody>
      </p:sp>
    </p:spTree>
    <p:extLst>
      <p:ext uri="{BB962C8B-B14F-4D97-AF65-F5344CB8AC3E}">
        <p14:creationId xmlns:p14="http://schemas.microsoft.com/office/powerpoint/2010/main" val="3455274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!!greencircle1">
            <a:extLst>
              <a:ext uri="{FF2B5EF4-FFF2-40B4-BE49-F238E27FC236}">
                <a16:creationId xmlns:a16="http://schemas.microsoft.com/office/drawing/2014/main" id="{AB635AE8-3621-4291-94B7-16F8CE1EBED4}"/>
              </a:ext>
            </a:extLst>
          </p:cNvPr>
          <p:cNvSpPr/>
          <p:nvPr/>
        </p:nvSpPr>
        <p:spPr>
          <a:xfrm>
            <a:off x="4052333" y="2567262"/>
            <a:ext cx="1445998" cy="1445998"/>
          </a:xfrm>
          <a:prstGeom prst="ellipse">
            <a:avLst/>
          </a:prstGeom>
          <a:solidFill>
            <a:srgbClr val="70AD47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56D5B-59F5-4BA6-9FA0-5CED0294B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41" y="195873"/>
            <a:ext cx="11609717" cy="890107"/>
          </a:xfrm>
        </p:spPr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22" name="!!yellow">
            <a:extLst>
              <a:ext uri="{FF2B5EF4-FFF2-40B4-BE49-F238E27FC236}">
                <a16:creationId xmlns:a16="http://schemas.microsoft.com/office/drawing/2014/main" id="{6DF2E866-9311-457E-95A4-9AC3ADE2B55B}"/>
              </a:ext>
            </a:extLst>
          </p:cNvPr>
          <p:cNvSpPr/>
          <p:nvPr/>
        </p:nvSpPr>
        <p:spPr>
          <a:xfrm>
            <a:off x="6994883" y="2552872"/>
            <a:ext cx="1445998" cy="1445998"/>
          </a:xfrm>
          <a:prstGeom prst="ellipse">
            <a:avLst/>
          </a:prstGeom>
          <a:solidFill>
            <a:srgbClr val="FFC00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FA16804-D8D2-424C-ABC6-06E66CD27512}"/>
              </a:ext>
            </a:extLst>
          </p:cNvPr>
          <p:cNvSpPr/>
          <p:nvPr/>
        </p:nvSpPr>
        <p:spPr>
          <a:xfrm>
            <a:off x="6522806" y="4194064"/>
            <a:ext cx="2370489" cy="720000"/>
          </a:xfrm>
          <a:custGeom>
            <a:avLst/>
            <a:gdLst>
              <a:gd name="connsiteX0" fmla="*/ 0 w 2370489"/>
              <a:gd name="connsiteY0" fmla="*/ 0 h 720000"/>
              <a:gd name="connsiteX1" fmla="*/ 2370489 w 2370489"/>
              <a:gd name="connsiteY1" fmla="*/ 0 h 720000"/>
              <a:gd name="connsiteX2" fmla="*/ 2370489 w 2370489"/>
              <a:gd name="connsiteY2" fmla="*/ 720000 h 720000"/>
              <a:gd name="connsiteX3" fmla="*/ 0 w 2370489"/>
              <a:gd name="connsiteY3" fmla="*/ 720000 h 720000"/>
              <a:gd name="connsiteX4" fmla="*/ 0 w 2370489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0489" h="720000">
                <a:moveTo>
                  <a:pt x="0" y="0"/>
                </a:moveTo>
                <a:lnTo>
                  <a:pt x="2370489" y="0"/>
                </a:lnTo>
                <a:lnTo>
                  <a:pt x="2370489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accent2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accent2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accent3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GB" sz="2800" dirty="0">
                <a:solidFill>
                  <a:srgbClr val="FFC000"/>
                </a:solidFill>
              </a:rPr>
              <a:t>Linked classes</a:t>
            </a:r>
            <a:endParaRPr lang="en-GB" sz="2800" kern="1200" dirty="0">
              <a:solidFill>
                <a:srgbClr val="FFC000"/>
              </a:solidFill>
            </a:endParaRPr>
          </a:p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endParaRPr lang="en-US" sz="2800" kern="1200" dirty="0">
              <a:solidFill>
                <a:srgbClr val="FFC000"/>
              </a:solidFill>
            </a:endParaRPr>
          </a:p>
        </p:txBody>
      </p:sp>
      <p:sp>
        <p:nvSpPr>
          <p:cNvPr id="25" name="!!green">
            <a:extLst>
              <a:ext uri="{FF2B5EF4-FFF2-40B4-BE49-F238E27FC236}">
                <a16:creationId xmlns:a16="http://schemas.microsoft.com/office/drawing/2014/main" id="{65638303-EE76-4FC5-A502-DB24D5AFFC6F}"/>
              </a:ext>
            </a:extLst>
          </p:cNvPr>
          <p:cNvSpPr/>
          <p:nvPr/>
        </p:nvSpPr>
        <p:spPr>
          <a:xfrm>
            <a:off x="4052333" y="2548206"/>
            <a:ext cx="1445998" cy="1445998"/>
          </a:xfrm>
          <a:prstGeom prst="ellipse">
            <a:avLst/>
          </a:prstGeom>
          <a:solidFill>
            <a:srgbClr val="70AD47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5D3AA0A-4670-4DBB-8164-E45564B5202B}"/>
              </a:ext>
            </a:extLst>
          </p:cNvPr>
          <p:cNvSpPr/>
          <p:nvPr/>
        </p:nvSpPr>
        <p:spPr>
          <a:xfrm>
            <a:off x="3431725" y="4184733"/>
            <a:ext cx="2677642" cy="720000"/>
          </a:xfrm>
          <a:custGeom>
            <a:avLst/>
            <a:gdLst>
              <a:gd name="connsiteX0" fmla="*/ 0 w 2370489"/>
              <a:gd name="connsiteY0" fmla="*/ 0 h 720000"/>
              <a:gd name="connsiteX1" fmla="*/ 2370489 w 2370489"/>
              <a:gd name="connsiteY1" fmla="*/ 0 h 720000"/>
              <a:gd name="connsiteX2" fmla="*/ 2370489 w 2370489"/>
              <a:gd name="connsiteY2" fmla="*/ 720000 h 720000"/>
              <a:gd name="connsiteX3" fmla="*/ 0 w 2370489"/>
              <a:gd name="connsiteY3" fmla="*/ 720000 h 720000"/>
              <a:gd name="connsiteX4" fmla="*/ 0 w 2370489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0489" h="720000">
                <a:moveTo>
                  <a:pt x="0" y="0"/>
                </a:moveTo>
                <a:lnTo>
                  <a:pt x="2370489" y="0"/>
                </a:lnTo>
                <a:lnTo>
                  <a:pt x="2370489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accent2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accent2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accent4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GB" sz="2800" kern="1200" dirty="0">
                <a:solidFill>
                  <a:srgbClr val="70AD47"/>
                </a:solidFill>
              </a:rPr>
              <a:t>Recap: classes</a:t>
            </a:r>
            <a:endParaRPr lang="en-US" sz="2800" kern="1200" dirty="0">
              <a:solidFill>
                <a:srgbClr val="70AD47"/>
              </a:solidFill>
            </a:endParaRPr>
          </a:p>
        </p:txBody>
      </p:sp>
      <p:pic>
        <p:nvPicPr>
          <p:cNvPr id="7" name="!!graphic6" descr="Architecture with solid fill">
            <a:extLst>
              <a:ext uri="{FF2B5EF4-FFF2-40B4-BE49-F238E27FC236}">
                <a16:creationId xmlns:a16="http://schemas.microsoft.com/office/drawing/2014/main" id="{7811C354-6547-477E-A446-DED056246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313346" y="2818671"/>
            <a:ext cx="914400" cy="914400"/>
          </a:xfrm>
          <a:prstGeom prst="rect">
            <a:avLst/>
          </a:prstGeom>
        </p:spPr>
      </p:pic>
      <p:pic>
        <p:nvPicPr>
          <p:cNvPr id="20" name="Graphic 19" descr="Link with solid fill">
            <a:extLst>
              <a:ext uri="{FF2B5EF4-FFF2-40B4-BE49-F238E27FC236}">
                <a16:creationId xmlns:a16="http://schemas.microsoft.com/office/drawing/2014/main" id="{549FC323-9471-4173-9193-14DDB296BB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7260682" y="280924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834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ll/>
      </p:transition>
    </mc:Choice>
    <mc:Fallback xmlns="">
      <p:transition spd="slow">
        <p:pull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!!greencircle1">
            <a:extLst>
              <a:ext uri="{FF2B5EF4-FFF2-40B4-BE49-F238E27FC236}">
                <a16:creationId xmlns:a16="http://schemas.microsoft.com/office/drawing/2014/main" id="{2FF51398-531E-457A-9BD7-833EDABA7784}"/>
              </a:ext>
            </a:extLst>
          </p:cNvPr>
          <p:cNvSpPr/>
          <p:nvPr/>
        </p:nvSpPr>
        <p:spPr>
          <a:xfrm>
            <a:off x="108956" y="120125"/>
            <a:ext cx="1009835" cy="1009835"/>
          </a:xfrm>
          <a:prstGeom prst="ellipse">
            <a:avLst/>
          </a:prstGeom>
          <a:solidFill>
            <a:srgbClr val="70AD47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7" name="!!graphic6">
            <a:extLst>
              <a:ext uri="{FF2B5EF4-FFF2-40B4-BE49-F238E27FC236}">
                <a16:creationId xmlns:a16="http://schemas.microsoft.com/office/drawing/2014/main" id="{0DB5F2E9-8C0F-424D-8FF4-2D79F7A0BD1D}"/>
              </a:ext>
            </a:extLst>
          </p:cNvPr>
          <p:cNvSpPr/>
          <p:nvPr/>
        </p:nvSpPr>
        <p:spPr>
          <a:xfrm>
            <a:off x="279901" y="290457"/>
            <a:ext cx="659670" cy="65967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4DE5043-6D79-414D-9783-0AD4F843B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641" y="196821"/>
            <a:ext cx="10582426" cy="890107"/>
          </a:xfrm>
        </p:spPr>
        <p:txBody>
          <a:bodyPr/>
          <a:lstStyle/>
          <a:p>
            <a:r>
              <a:rPr lang="en-GB" dirty="0"/>
              <a:t>Recap: Classes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55F19A-F5F9-4A46-B243-C6EBB3E58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349" y="1253330"/>
            <a:ext cx="5241417" cy="4690269"/>
          </a:xfrm>
        </p:spPr>
        <p:txBody>
          <a:bodyPr>
            <a:normAutofit fontScale="92500"/>
          </a:bodyPr>
          <a:lstStyle/>
          <a:p>
            <a:r>
              <a:rPr lang="en-GB" dirty="0"/>
              <a:t>The classes we created in Programming 1 represented </a:t>
            </a:r>
            <a:r>
              <a:rPr lang="en-GB" i="1" dirty="0"/>
              <a:t>things</a:t>
            </a:r>
            <a:endParaRPr lang="en-GB" dirty="0"/>
          </a:p>
          <a:p>
            <a:pPr lvl="1"/>
            <a:r>
              <a:rPr lang="en-GB" dirty="0"/>
              <a:t>Motorbike</a:t>
            </a:r>
          </a:p>
          <a:p>
            <a:pPr lvl="1"/>
            <a:r>
              <a:rPr lang="en-GB" dirty="0"/>
              <a:t>Defender</a:t>
            </a:r>
          </a:p>
          <a:p>
            <a:pPr lvl="1"/>
            <a:r>
              <a:rPr lang="en-GB" dirty="0"/>
              <a:t>Alien</a:t>
            </a:r>
          </a:p>
          <a:p>
            <a:r>
              <a:rPr lang="en-GB" dirty="0"/>
              <a:t>Every time we create a class, we are creating a brand new data type that we have defined</a:t>
            </a:r>
          </a:p>
          <a:p>
            <a:r>
              <a:rPr lang="en-GB" dirty="0"/>
              <a:t>Because there was no built-in Motorbike data type in Processing, we created one from scratch</a:t>
            </a:r>
          </a:p>
          <a:p>
            <a:endParaRPr lang="en-GB" dirty="0"/>
          </a:p>
        </p:txBody>
      </p:sp>
      <p:sp>
        <p:nvSpPr>
          <p:cNvPr id="12" name="!!green">
            <a:extLst>
              <a:ext uri="{FF2B5EF4-FFF2-40B4-BE49-F238E27FC236}">
                <a16:creationId xmlns:a16="http://schemas.microsoft.com/office/drawing/2014/main" id="{17EB1E40-A33F-4C11-8F8E-51B4CBA911AF}"/>
              </a:ext>
            </a:extLst>
          </p:cNvPr>
          <p:cNvSpPr/>
          <p:nvPr/>
        </p:nvSpPr>
        <p:spPr>
          <a:xfrm>
            <a:off x="1593998" y="6265273"/>
            <a:ext cx="5241416" cy="59272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Recap: Classes</a:t>
            </a:r>
          </a:p>
        </p:txBody>
      </p:sp>
      <p:sp>
        <p:nvSpPr>
          <p:cNvPr id="13" name="!!yellow">
            <a:extLst>
              <a:ext uri="{FF2B5EF4-FFF2-40B4-BE49-F238E27FC236}">
                <a16:creationId xmlns:a16="http://schemas.microsoft.com/office/drawing/2014/main" id="{6EA0007C-0460-429E-B7B1-0BF93490225A}"/>
              </a:ext>
            </a:extLst>
          </p:cNvPr>
          <p:cNvSpPr/>
          <p:nvPr/>
        </p:nvSpPr>
        <p:spPr>
          <a:xfrm>
            <a:off x="6835415" y="6265275"/>
            <a:ext cx="5356586" cy="5927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Linked Classes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32EDD1-B37D-4A1D-931A-33A850B622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1923" y="0"/>
            <a:ext cx="62600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895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!!green">
            <a:extLst>
              <a:ext uri="{FF2B5EF4-FFF2-40B4-BE49-F238E27FC236}">
                <a16:creationId xmlns:a16="http://schemas.microsoft.com/office/drawing/2014/main" id="{9FE73EF7-E13D-4455-8C4F-A0EC10DC62C4}"/>
              </a:ext>
            </a:extLst>
          </p:cNvPr>
          <p:cNvSpPr/>
          <p:nvPr/>
        </p:nvSpPr>
        <p:spPr>
          <a:xfrm>
            <a:off x="1593998" y="6265273"/>
            <a:ext cx="5241416" cy="59272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Recap: Classes</a:t>
            </a:r>
          </a:p>
        </p:txBody>
      </p:sp>
      <p:sp>
        <p:nvSpPr>
          <p:cNvPr id="24" name="!!yellow">
            <a:extLst>
              <a:ext uri="{FF2B5EF4-FFF2-40B4-BE49-F238E27FC236}">
                <a16:creationId xmlns:a16="http://schemas.microsoft.com/office/drawing/2014/main" id="{EE711303-CE8F-4643-9C4D-DE824E8A25C7}"/>
              </a:ext>
            </a:extLst>
          </p:cNvPr>
          <p:cNvSpPr/>
          <p:nvPr/>
        </p:nvSpPr>
        <p:spPr>
          <a:xfrm>
            <a:off x="6835415" y="6265275"/>
            <a:ext cx="5356586" cy="5927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Linked Classes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C9EC18-5F9E-47A7-BC6F-F896043B4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1923" y="-5198"/>
            <a:ext cx="6260077" cy="6858000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C4DE5043-6D79-414D-9783-0AD4F843B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641" y="196821"/>
            <a:ext cx="10582426" cy="890107"/>
          </a:xfrm>
        </p:spPr>
        <p:txBody>
          <a:bodyPr/>
          <a:lstStyle/>
          <a:p>
            <a:r>
              <a:rPr lang="en-GB" dirty="0"/>
              <a:t>Recap: Classes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55F19A-F5F9-4A46-B243-C6EBB3E58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3331"/>
            <a:ext cx="5931923" cy="5253766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Classes typically have a few important </a:t>
            </a:r>
            <a:r>
              <a:rPr lang="en-GB" b="1" dirty="0"/>
              <a:t>members</a:t>
            </a:r>
            <a:r>
              <a:rPr lang="en-GB" dirty="0"/>
              <a:t>:</a:t>
            </a:r>
          </a:p>
          <a:p>
            <a:pPr lvl="1"/>
            <a:r>
              <a:rPr lang="en-GB" b="1" dirty="0">
                <a:solidFill>
                  <a:srgbClr val="00B0F0"/>
                </a:solidFill>
              </a:rPr>
              <a:t>Instance Variables</a:t>
            </a:r>
            <a:endParaRPr lang="en-GB" dirty="0"/>
          </a:p>
          <a:p>
            <a:pPr lvl="2"/>
            <a:r>
              <a:rPr lang="en-GB" dirty="0"/>
              <a:t>Known by many other names – data, attributes, properties, fields (in some languages fields refer to </a:t>
            </a:r>
            <a:r>
              <a:rPr lang="en-GB" b="1" dirty="0"/>
              <a:t>static</a:t>
            </a:r>
            <a:r>
              <a:rPr lang="en-GB" dirty="0"/>
              <a:t> variables – will see examples later in unit)</a:t>
            </a:r>
          </a:p>
          <a:p>
            <a:pPr lvl="2"/>
            <a:r>
              <a:rPr lang="en-GB" dirty="0"/>
              <a:t>Every instance (object) maintains their own copy of these variables</a:t>
            </a:r>
          </a:p>
          <a:p>
            <a:pPr lvl="1"/>
            <a:r>
              <a:rPr lang="en-GB" b="1" dirty="0">
                <a:solidFill>
                  <a:srgbClr val="FF0000"/>
                </a:solidFill>
              </a:rPr>
              <a:t>Methods</a:t>
            </a:r>
          </a:p>
          <a:p>
            <a:pPr lvl="2"/>
            <a:r>
              <a:rPr lang="en-GB" dirty="0"/>
              <a:t>Procedures (void) or Functions (return a value e.g. int, </a:t>
            </a:r>
            <a:r>
              <a:rPr lang="en-GB" dirty="0" err="1"/>
              <a:t>boolean</a:t>
            </a:r>
            <a:r>
              <a:rPr lang="en-GB" dirty="0"/>
              <a:t>)</a:t>
            </a:r>
          </a:p>
          <a:p>
            <a:pPr lvl="2"/>
            <a:r>
              <a:rPr lang="en-GB" dirty="0"/>
              <a:t>Methods define behaviour (things every object of that class will be able to do)</a:t>
            </a:r>
          </a:p>
          <a:p>
            <a:pPr lvl="1"/>
            <a:r>
              <a:rPr lang="en-GB" b="1" dirty="0">
                <a:solidFill>
                  <a:srgbClr val="00B050"/>
                </a:solidFill>
              </a:rPr>
              <a:t>Constructor(s)</a:t>
            </a:r>
          </a:p>
          <a:p>
            <a:pPr lvl="2"/>
            <a:r>
              <a:rPr lang="en-GB" dirty="0"/>
              <a:t>A special kind of method which is responsible for creating an object of the class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90279C-3564-4C11-88F1-509119A1A65F}"/>
              </a:ext>
            </a:extLst>
          </p:cNvPr>
          <p:cNvSpPr/>
          <p:nvPr/>
        </p:nvSpPr>
        <p:spPr>
          <a:xfrm>
            <a:off x="6340549" y="284901"/>
            <a:ext cx="2122967" cy="1448206"/>
          </a:xfrm>
          <a:prstGeom prst="rect">
            <a:avLst/>
          </a:prstGeom>
          <a:noFill/>
          <a:ln w="57150">
            <a:solidFill>
              <a:srgbClr val="16B2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4299F3-6035-406C-AC24-995E350BBA52}"/>
              </a:ext>
            </a:extLst>
          </p:cNvPr>
          <p:cNvSpPr txBox="1"/>
          <p:nvPr/>
        </p:nvSpPr>
        <p:spPr>
          <a:xfrm>
            <a:off x="8545273" y="327425"/>
            <a:ext cx="2884728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Instance variables – </a:t>
            </a:r>
            <a:r>
              <a:rPr lang="en-GB" b="1" dirty="0"/>
              <a:t>typically nouns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278231-B2E9-4C76-BCDC-357842486561}"/>
              </a:ext>
            </a:extLst>
          </p:cNvPr>
          <p:cNvSpPr txBox="1"/>
          <p:nvPr/>
        </p:nvSpPr>
        <p:spPr>
          <a:xfrm>
            <a:off x="8545273" y="3755790"/>
            <a:ext cx="2480690" cy="120032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Methods </a:t>
            </a:r>
            <a:r>
              <a:rPr lang="en-GB" dirty="0">
                <a:solidFill>
                  <a:srgbClr val="FF0000"/>
                </a:solidFill>
              </a:rPr>
              <a:t>– </a:t>
            </a:r>
          </a:p>
          <a:p>
            <a:r>
              <a:rPr lang="en-GB" b="1" dirty="0"/>
              <a:t>typically</a:t>
            </a:r>
            <a:r>
              <a:rPr lang="en-GB" dirty="0"/>
              <a:t> </a:t>
            </a:r>
            <a:r>
              <a:rPr lang="en-GB" b="1" dirty="0"/>
              <a:t>verbs</a:t>
            </a:r>
          </a:p>
          <a:p>
            <a:r>
              <a:rPr lang="en-GB" dirty="0"/>
              <a:t>Things the objects of that class can do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47CBB76-CA0D-48BA-A9A8-635DFEF13C64}"/>
              </a:ext>
            </a:extLst>
          </p:cNvPr>
          <p:cNvSpPr/>
          <p:nvPr/>
        </p:nvSpPr>
        <p:spPr>
          <a:xfrm>
            <a:off x="6340549" y="3646967"/>
            <a:ext cx="4827331" cy="2860130"/>
          </a:xfrm>
          <a:prstGeom prst="rect">
            <a:avLst/>
          </a:prstGeom>
          <a:noFill/>
          <a:ln w="57150">
            <a:solidFill>
              <a:srgbClr val="F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01C700B-A905-4EBA-B70B-7544D140B659}"/>
              </a:ext>
            </a:extLst>
          </p:cNvPr>
          <p:cNvSpPr/>
          <p:nvPr/>
        </p:nvSpPr>
        <p:spPr>
          <a:xfrm>
            <a:off x="6340549" y="1965009"/>
            <a:ext cx="5727404" cy="1437410"/>
          </a:xfrm>
          <a:prstGeom prst="rect">
            <a:avLst/>
          </a:prstGeom>
          <a:noFill/>
          <a:ln w="57150">
            <a:solidFill>
              <a:srgbClr val="4CC3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D4A585-B2EB-461F-A1B2-A5C2A392DD58}"/>
              </a:ext>
            </a:extLst>
          </p:cNvPr>
          <p:cNvSpPr txBox="1"/>
          <p:nvPr/>
        </p:nvSpPr>
        <p:spPr>
          <a:xfrm>
            <a:off x="8872142" y="1028500"/>
            <a:ext cx="3217039" cy="92333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2AC4E"/>
                </a:solidFill>
              </a:rPr>
              <a:t>Constructors</a:t>
            </a:r>
          </a:p>
          <a:p>
            <a:r>
              <a:rPr lang="en-GB" dirty="0"/>
              <a:t>Called when using the </a:t>
            </a:r>
            <a:r>
              <a:rPr lang="en-GB" b="1" dirty="0"/>
              <a:t>new</a:t>
            </a:r>
            <a:r>
              <a:rPr lang="en-GB" dirty="0"/>
              <a:t> keyword</a:t>
            </a:r>
          </a:p>
        </p:txBody>
      </p:sp>
      <p:sp>
        <p:nvSpPr>
          <p:cNvPr id="21" name="!!greencircle1">
            <a:extLst>
              <a:ext uri="{FF2B5EF4-FFF2-40B4-BE49-F238E27FC236}">
                <a16:creationId xmlns:a16="http://schemas.microsoft.com/office/drawing/2014/main" id="{9F7649B3-45F5-4A8A-9124-90F4A6C57181}"/>
              </a:ext>
            </a:extLst>
          </p:cNvPr>
          <p:cNvSpPr/>
          <p:nvPr/>
        </p:nvSpPr>
        <p:spPr>
          <a:xfrm>
            <a:off x="108956" y="120125"/>
            <a:ext cx="1009835" cy="1009835"/>
          </a:xfrm>
          <a:prstGeom prst="ellipse">
            <a:avLst/>
          </a:prstGeom>
          <a:solidFill>
            <a:srgbClr val="70AD47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8255B7-4C1E-4276-AF68-2A1EE02E7C28}"/>
              </a:ext>
            </a:extLst>
          </p:cNvPr>
          <p:cNvSpPr/>
          <p:nvPr/>
        </p:nvSpPr>
        <p:spPr>
          <a:xfrm>
            <a:off x="279901" y="290457"/>
            <a:ext cx="659670" cy="659670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95350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animBg="1"/>
      <p:bldP spid="15" grpId="0" animBg="1"/>
      <p:bldP spid="17" grpId="0" animBg="1"/>
      <p:bldP spid="18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C4DE5043-6D79-414D-9783-0AD4F843B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641" y="196821"/>
            <a:ext cx="10582426" cy="890107"/>
          </a:xfrm>
        </p:spPr>
        <p:txBody>
          <a:bodyPr/>
          <a:lstStyle/>
          <a:p>
            <a:r>
              <a:rPr lang="en-GB" dirty="0"/>
              <a:t>Recap: Classes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64917119-C7CA-46C2-B139-0B0C7AC59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724" y="1333501"/>
            <a:ext cx="10789145" cy="4686300"/>
          </a:xfrm>
        </p:spPr>
        <p:txBody>
          <a:bodyPr>
            <a:normAutofit/>
          </a:bodyPr>
          <a:lstStyle/>
          <a:p>
            <a:r>
              <a:rPr lang="en-GB" dirty="0"/>
              <a:t>Most of the classes we have been creating so far in Programming 2 have each contained a main method to allow each of those classes to run in isolation of each other</a:t>
            </a:r>
          </a:p>
          <a:p>
            <a:r>
              <a:rPr lang="en-GB" dirty="0"/>
              <a:t>Typically, a project will contain one class with a main method which is responsible for ‘kick-starting’ the application, along with classes which represent the different entities in the program</a:t>
            </a:r>
          </a:p>
          <a:p>
            <a:endParaRPr lang="en-GB" dirty="0"/>
          </a:p>
          <a:p>
            <a:r>
              <a:rPr lang="en-GB" dirty="0"/>
              <a:t>Before we take a look at an example of this, let’s get familiar with a new type of diagram for visualising classes graphically – the </a:t>
            </a:r>
            <a:r>
              <a:rPr lang="en-GB" b="1" dirty="0"/>
              <a:t>UML class diagram</a:t>
            </a:r>
          </a:p>
        </p:txBody>
      </p:sp>
      <p:sp>
        <p:nvSpPr>
          <p:cNvPr id="14" name="!!greencircle1">
            <a:extLst>
              <a:ext uri="{FF2B5EF4-FFF2-40B4-BE49-F238E27FC236}">
                <a16:creationId xmlns:a16="http://schemas.microsoft.com/office/drawing/2014/main" id="{BF6A17F3-A0E8-4D86-BC72-997BBC2F636C}"/>
              </a:ext>
            </a:extLst>
          </p:cNvPr>
          <p:cNvSpPr/>
          <p:nvPr/>
        </p:nvSpPr>
        <p:spPr>
          <a:xfrm>
            <a:off x="108956" y="120125"/>
            <a:ext cx="1009835" cy="1009835"/>
          </a:xfrm>
          <a:prstGeom prst="ellipse">
            <a:avLst/>
          </a:prstGeom>
          <a:solidFill>
            <a:srgbClr val="70AD47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EEF5E2E-0BDB-446B-97A7-C34C97C7F3AF}"/>
              </a:ext>
            </a:extLst>
          </p:cNvPr>
          <p:cNvSpPr/>
          <p:nvPr/>
        </p:nvSpPr>
        <p:spPr>
          <a:xfrm>
            <a:off x="279901" y="290457"/>
            <a:ext cx="659670" cy="65967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" name="!!green">
            <a:extLst>
              <a:ext uri="{FF2B5EF4-FFF2-40B4-BE49-F238E27FC236}">
                <a16:creationId xmlns:a16="http://schemas.microsoft.com/office/drawing/2014/main" id="{69395435-B274-4411-AA6A-06989BE71CCE}"/>
              </a:ext>
            </a:extLst>
          </p:cNvPr>
          <p:cNvSpPr/>
          <p:nvPr/>
        </p:nvSpPr>
        <p:spPr>
          <a:xfrm>
            <a:off x="1593998" y="6265273"/>
            <a:ext cx="5241416" cy="59272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Recap: Classes</a:t>
            </a:r>
          </a:p>
        </p:txBody>
      </p:sp>
      <p:sp>
        <p:nvSpPr>
          <p:cNvPr id="23" name="!!yellow">
            <a:extLst>
              <a:ext uri="{FF2B5EF4-FFF2-40B4-BE49-F238E27FC236}">
                <a16:creationId xmlns:a16="http://schemas.microsoft.com/office/drawing/2014/main" id="{63C4F857-590F-40F9-B7A4-4C3A965DE787}"/>
              </a:ext>
            </a:extLst>
          </p:cNvPr>
          <p:cNvSpPr/>
          <p:nvPr/>
        </p:nvSpPr>
        <p:spPr>
          <a:xfrm>
            <a:off x="6835415" y="6265275"/>
            <a:ext cx="5356586" cy="5927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Linked Classes</a:t>
            </a:r>
          </a:p>
        </p:txBody>
      </p:sp>
    </p:spTree>
    <p:extLst>
      <p:ext uri="{BB962C8B-B14F-4D97-AF65-F5344CB8AC3E}">
        <p14:creationId xmlns:p14="http://schemas.microsoft.com/office/powerpoint/2010/main" val="95535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C4DE5043-6D79-414D-9783-0AD4F843B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641" y="196821"/>
            <a:ext cx="10582426" cy="890107"/>
          </a:xfrm>
        </p:spPr>
        <p:txBody>
          <a:bodyPr/>
          <a:lstStyle/>
          <a:p>
            <a:r>
              <a:rPr lang="en-GB" dirty="0"/>
              <a:t>UML: Class Diagram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64917119-C7CA-46C2-B139-0B0C7AC59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724" y="1333501"/>
            <a:ext cx="10789145" cy="4686300"/>
          </a:xfrm>
        </p:spPr>
        <p:txBody>
          <a:bodyPr>
            <a:normAutofit/>
          </a:bodyPr>
          <a:lstStyle/>
          <a:p>
            <a:r>
              <a:rPr lang="en-GB" dirty="0"/>
              <a:t>The Unified Modelling Language (UML) is a way to graphically express an object-oriented design</a:t>
            </a:r>
          </a:p>
          <a:p>
            <a:r>
              <a:rPr lang="en-GB" dirty="0"/>
              <a:t>Will be formally introduced in the lecture next week</a:t>
            </a:r>
          </a:p>
          <a:p>
            <a:r>
              <a:rPr lang="en-GB" dirty="0"/>
              <a:t>One of the most popular UML diagrams is the </a:t>
            </a:r>
            <a:r>
              <a:rPr lang="en-GB" b="1" dirty="0"/>
              <a:t>UML Class Diagram</a:t>
            </a:r>
          </a:p>
          <a:p>
            <a:r>
              <a:rPr lang="en-GB" dirty="0"/>
              <a:t>Let’s take a look at what the UML class diagram would look like for the very first class we created – the Motorbike class</a:t>
            </a:r>
          </a:p>
          <a:p>
            <a:endParaRPr lang="en-GB" dirty="0"/>
          </a:p>
        </p:txBody>
      </p:sp>
      <p:sp>
        <p:nvSpPr>
          <p:cNvPr id="14" name="!!greencircle1">
            <a:extLst>
              <a:ext uri="{FF2B5EF4-FFF2-40B4-BE49-F238E27FC236}">
                <a16:creationId xmlns:a16="http://schemas.microsoft.com/office/drawing/2014/main" id="{BF6A17F3-A0E8-4D86-BC72-997BBC2F636C}"/>
              </a:ext>
            </a:extLst>
          </p:cNvPr>
          <p:cNvSpPr/>
          <p:nvPr/>
        </p:nvSpPr>
        <p:spPr>
          <a:xfrm>
            <a:off x="108956" y="120125"/>
            <a:ext cx="1009835" cy="1009835"/>
          </a:xfrm>
          <a:prstGeom prst="ellipse">
            <a:avLst/>
          </a:prstGeom>
          <a:solidFill>
            <a:srgbClr val="70AD47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EEF5E2E-0BDB-446B-97A7-C34C97C7F3AF}"/>
              </a:ext>
            </a:extLst>
          </p:cNvPr>
          <p:cNvSpPr/>
          <p:nvPr/>
        </p:nvSpPr>
        <p:spPr>
          <a:xfrm>
            <a:off x="279901" y="290457"/>
            <a:ext cx="659670" cy="65967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!!green">
            <a:extLst>
              <a:ext uri="{FF2B5EF4-FFF2-40B4-BE49-F238E27FC236}">
                <a16:creationId xmlns:a16="http://schemas.microsoft.com/office/drawing/2014/main" id="{EDEAD59D-1FE5-4223-9471-4C2E60AF90AE}"/>
              </a:ext>
            </a:extLst>
          </p:cNvPr>
          <p:cNvSpPr/>
          <p:nvPr/>
        </p:nvSpPr>
        <p:spPr>
          <a:xfrm>
            <a:off x="1593998" y="6265273"/>
            <a:ext cx="5241416" cy="59272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Recap: Classes</a:t>
            </a:r>
          </a:p>
        </p:txBody>
      </p:sp>
      <p:sp>
        <p:nvSpPr>
          <p:cNvPr id="10" name="!!yellow">
            <a:extLst>
              <a:ext uri="{FF2B5EF4-FFF2-40B4-BE49-F238E27FC236}">
                <a16:creationId xmlns:a16="http://schemas.microsoft.com/office/drawing/2014/main" id="{C679DF6B-BF6C-453E-87ED-8BBA91EA5CDF}"/>
              </a:ext>
            </a:extLst>
          </p:cNvPr>
          <p:cNvSpPr/>
          <p:nvPr/>
        </p:nvSpPr>
        <p:spPr>
          <a:xfrm>
            <a:off x="6835415" y="6265275"/>
            <a:ext cx="5356586" cy="5927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Linked Classes</a:t>
            </a:r>
          </a:p>
        </p:txBody>
      </p:sp>
    </p:spTree>
    <p:extLst>
      <p:ext uri="{BB962C8B-B14F-4D97-AF65-F5344CB8AC3E}">
        <p14:creationId xmlns:p14="http://schemas.microsoft.com/office/powerpoint/2010/main" val="185423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!!green">
            <a:extLst>
              <a:ext uri="{FF2B5EF4-FFF2-40B4-BE49-F238E27FC236}">
                <a16:creationId xmlns:a16="http://schemas.microsoft.com/office/drawing/2014/main" id="{9D3E5055-ACCD-41A7-91E4-356BBDA48A47}"/>
              </a:ext>
            </a:extLst>
          </p:cNvPr>
          <p:cNvSpPr/>
          <p:nvPr/>
        </p:nvSpPr>
        <p:spPr>
          <a:xfrm>
            <a:off x="1593998" y="6265273"/>
            <a:ext cx="5241416" cy="59272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Recap: Classes</a:t>
            </a:r>
          </a:p>
        </p:txBody>
      </p:sp>
      <p:sp>
        <p:nvSpPr>
          <p:cNvPr id="33" name="!!yellow">
            <a:extLst>
              <a:ext uri="{FF2B5EF4-FFF2-40B4-BE49-F238E27FC236}">
                <a16:creationId xmlns:a16="http://schemas.microsoft.com/office/drawing/2014/main" id="{6EFE7564-ECED-4795-8097-660921951C37}"/>
              </a:ext>
            </a:extLst>
          </p:cNvPr>
          <p:cNvSpPr/>
          <p:nvPr/>
        </p:nvSpPr>
        <p:spPr>
          <a:xfrm>
            <a:off x="6835415" y="6265275"/>
            <a:ext cx="5356586" cy="5927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Linked Classes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4DE5043-6D79-414D-9783-0AD4F843B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742" y="196821"/>
            <a:ext cx="10582426" cy="890107"/>
          </a:xfrm>
        </p:spPr>
        <p:txBody>
          <a:bodyPr/>
          <a:lstStyle/>
          <a:p>
            <a:r>
              <a:rPr lang="en-GB" dirty="0"/>
              <a:t>UML: Class Diagram</a:t>
            </a:r>
          </a:p>
        </p:txBody>
      </p:sp>
      <p:sp>
        <p:nvSpPr>
          <p:cNvPr id="14" name="!!greencircle1">
            <a:extLst>
              <a:ext uri="{FF2B5EF4-FFF2-40B4-BE49-F238E27FC236}">
                <a16:creationId xmlns:a16="http://schemas.microsoft.com/office/drawing/2014/main" id="{BF6A17F3-A0E8-4D86-BC72-997BBC2F636C}"/>
              </a:ext>
            </a:extLst>
          </p:cNvPr>
          <p:cNvSpPr/>
          <p:nvPr/>
        </p:nvSpPr>
        <p:spPr>
          <a:xfrm>
            <a:off x="108956" y="120125"/>
            <a:ext cx="1009835" cy="1009835"/>
          </a:xfrm>
          <a:prstGeom prst="ellipse">
            <a:avLst/>
          </a:prstGeom>
          <a:solidFill>
            <a:srgbClr val="70AD47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EEF5E2E-0BDB-446B-97A7-C34C97C7F3AF}"/>
              </a:ext>
            </a:extLst>
          </p:cNvPr>
          <p:cNvSpPr/>
          <p:nvPr/>
        </p:nvSpPr>
        <p:spPr>
          <a:xfrm>
            <a:off x="279901" y="290457"/>
            <a:ext cx="659670" cy="65967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4EC3C4-95B8-4AAC-9970-D2C3FF4B2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1923" y="-5198"/>
            <a:ext cx="6260077" cy="6858000"/>
          </a:xfrm>
          <a:prstGeom prst="rect">
            <a:avLst/>
          </a:prstGeom>
        </p:spPr>
      </p:pic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7B1E1840-963A-4EF3-ABFD-11667D5600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348653"/>
              </p:ext>
            </p:extLst>
          </p:nvPr>
        </p:nvGraphicFramePr>
        <p:xfrm>
          <a:off x="2759531" y="1640722"/>
          <a:ext cx="2359625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9625">
                  <a:extLst>
                    <a:ext uri="{9D8B030D-6E8A-4147-A177-3AD203B41FA5}">
                      <a16:colId xmlns:a16="http://schemas.microsoft.com/office/drawing/2014/main" val="3975712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Motorbike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331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x : int</a:t>
                      </a:r>
                    </a:p>
                    <a:p>
                      <a:r>
                        <a:rPr lang="en-GB" sz="2400" dirty="0"/>
                        <a:t>y : int</a:t>
                      </a:r>
                    </a:p>
                    <a:p>
                      <a:r>
                        <a:rPr lang="en-GB" sz="2400" dirty="0"/>
                        <a:t>speed : int</a:t>
                      </a:r>
                    </a:p>
                    <a:p>
                      <a:r>
                        <a:rPr lang="en-GB" sz="2400" dirty="0"/>
                        <a:t>size : int</a:t>
                      </a:r>
                    </a:p>
                    <a:p>
                      <a:r>
                        <a:rPr lang="en-GB" sz="2400" dirty="0"/>
                        <a:t>colour : 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596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update() : void</a:t>
                      </a:r>
                    </a:p>
                    <a:p>
                      <a:r>
                        <a:rPr lang="en-GB" sz="2400" dirty="0"/>
                        <a:t>render() : void</a:t>
                      </a:r>
                    </a:p>
                    <a:p>
                      <a:r>
                        <a:rPr lang="en-GB" sz="2400" dirty="0"/>
                        <a:t>move() : void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273182"/>
                  </a:ext>
                </a:extLst>
              </a:tr>
            </a:tbl>
          </a:graphicData>
        </a:graphic>
      </p:graphicFrame>
      <p:sp>
        <p:nvSpPr>
          <p:cNvPr id="3" name="Rectangle: Folded Corner 2">
            <a:extLst>
              <a:ext uri="{FF2B5EF4-FFF2-40B4-BE49-F238E27FC236}">
                <a16:creationId xmlns:a16="http://schemas.microsoft.com/office/drawing/2014/main" id="{8C377922-D40C-4999-A706-AAAD2F3B4899}"/>
              </a:ext>
            </a:extLst>
          </p:cNvPr>
          <p:cNvSpPr/>
          <p:nvPr/>
        </p:nvSpPr>
        <p:spPr>
          <a:xfrm>
            <a:off x="108956" y="1502537"/>
            <a:ext cx="2091984" cy="1009835"/>
          </a:xfrm>
          <a:prstGeom prst="foldedCorner">
            <a:avLst>
              <a:gd name="adj" fmla="val 824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chemeClr val="tx1"/>
                </a:solidFill>
              </a:rPr>
              <a:t>ClassName</a:t>
            </a:r>
            <a:r>
              <a:rPr lang="en-GB" dirty="0">
                <a:solidFill>
                  <a:schemeClr val="tx1"/>
                </a:solidFill>
              </a:rPr>
              <a:t> is written in </a:t>
            </a:r>
            <a:r>
              <a:rPr lang="en-GB" b="1" dirty="0">
                <a:solidFill>
                  <a:schemeClr val="tx1"/>
                </a:solidFill>
              </a:rPr>
              <a:t>bold</a:t>
            </a:r>
            <a:r>
              <a:rPr lang="en-GB" dirty="0">
                <a:solidFill>
                  <a:schemeClr val="tx1"/>
                </a:solidFill>
              </a:rPr>
              <a:t> and centred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8" name="Rectangle: Folded Corner 17">
            <a:extLst>
              <a:ext uri="{FF2B5EF4-FFF2-40B4-BE49-F238E27FC236}">
                <a16:creationId xmlns:a16="http://schemas.microsoft.com/office/drawing/2014/main" id="{0E8A7B7C-2DFD-4363-8A9B-F23FC623DDDD}"/>
              </a:ext>
            </a:extLst>
          </p:cNvPr>
          <p:cNvSpPr/>
          <p:nvPr/>
        </p:nvSpPr>
        <p:spPr>
          <a:xfrm>
            <a:off x="86667" y="2709296"/>
            <a:ext cx="2091984" cy="1009835"/>
          </a:xfrm>
          <a:prstGeom prst="foldedCorner">
            <a:avLst>
              <a:gd name="adj" fmla="val 824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Variables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name : type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2" name="Rectangle: Folded Corner 21">
            <a:extLst>
              <a:ext uri="{FF2B5EF4-FFF2-40B4-BE49-F238E27FC236}">
                <a16:creationId xmlns:a16="http://schemas.microsoft.com/office/drawing/2014/main" id="{3731A93D-4444-43AC-B5B7-69E782B87A67}"/>
              </a:ext>
            </a:extLst>
          </p:cNvPr>
          <p:cNvSpPr/>
          <p:nvPr/>
        </p:nvSpPr>
        <p:spPr>
          <a:xfrm>
            <a:off x="85060" y="4219901"/>
            <a:ext cx="2115880" cy="1009835"/>
          </a:xfrm>
          <a:prstGeom prst="foldedCorner">
            <a:avLst>
              <a:gd name="adj" fmla="val 824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Methods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(with return types and any parameters)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4062009-2B34-4BB6-AE23-CB22B4C00843}"/>
              </a:ext>
            </a:extLst>
          </p:cNvPr>
          <p:cNvSpPr/>
          <p:nvPr/>
        </p:nvSpPr>
        <p:spPr>
          <a:xfrm>
            <a:off x="2684079" y="1566332"/>
            <a:ext cx="2504609" cy="566849"/>
          </a:xfrm>
          <a:prstGeom prst="roundRect">
            <a:avLst/>
          </a:prstGeom>
          <a:noFill/>
          <a:ln w="28575">
            <a:solidFill>
              <a:srgbClr val="16B2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A5FF2E3-54C6-4EAE-92EA-49470A0C30AD}"/>
              </a:ext>
            </a:extLst>
          </p:cNvPr>
          <p:cNvSpPr/>
          <p:nvPr/>
        </p:nvSpPr>
        <p:spPr>
          <a:xfrm>
            <a:off x="6145619" y="0"/>
            <a:ext cx="2091985" cy="297712"/>
          </a:xfrm>
          <a:prstGeom prst="roundRect">
            <a:avLst/>
          </a:prstGeom>
          <a:noFill/>
          <a:ln w="28575">
            <a:solidFill>
              <a:srgbClr val="16B2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7250355-0B89-473C-8230-5351A90C8CD2}"/>
              </a:ext>
            </a:extLst>
          </p:cNvPr>
          <p:cNvSpPr/>
          <p:nvPr/>
        </p:nvSpPr>
        <p:spPr>
          <a:xfrm>
            <a:off x="2657754" y="2173071"/>
            <a:ext cx="2552199" cy="1888566"/>
          </a:xfrm>
          <a:prstGeom prst="roundRect">
            <a:avLst>
              <a:gd name="adj" fmla="val 6756"/>
            </a:avLst>
          </a:prstGeom>
          <a:noFill/>
          <a:ln w="28575">
            <a:solidFill>
              <a:srgbClr val="02AC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DFD16E9-09B7-4BC5-944E-D0D107FC7824}"/>
              </a:ext>
            </a:extLst>
          </p:cNvPr>
          <p:cNvSpPr/>
          <p:nvPr/>
        </p:nvSpPr>
        <p:spPr>
          <a:xfrm>
            <a:off x="6276369" y="305285"/>
            <a:ext cx="2293474" cy="1480985"/>
          </a:xfrm>
          <a:prstGeom prst="roundRect">
            <a:avLst>
              <a:gd name="adj" fmla="val 6756"/>
            </a:avLst>
          </a:prstGeom>
          <a:noFill/>
          <a:ln w="28575">
            <a:solidFill>
              <a:srgbClr val="02AC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75C3815-C73E-4216-95F7-FBC38C7A51DB}"/>
              </a:ext>
            </a:extLst>
          </p:cNvPr>
          <p:cNvSpPr/>
          <p:nvPr/>
        </p:nvSpPr>
        <p:spPr>
          <a:xfrm>
            <a:off x="2680043" y="4061637"/>
            <a:ext cx="2552199" cy="1206757"/>
          </a:xfrm>
          <a:prstGeom prst="roundRect">
            <a:avLst>
              <a:gd name="adj" fmla="val 6756"/>
            </a:avLst>
          </a:prstGeom>
          <a:noFill/>
          <a:ln w="28575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35DADA7-A808-4918-99FA-D9BA9741C3B8}"/>
              </a:ext>
            </a:extLst>
          </p:cNvPr>
          <p:cNvSpPr/>
          <p:nvPr/>
        </p:nvSpPr>
        <p:spPr>
          <a:xfrm>
            <a:off x="6316322" y="3616522"/>
            <a:ext cx="4209911" cy="2858706"/>
          </a:xfrm>
          <a:prstGeom prst="roundRect">
            <a:avLst>
              <a:gd name="adj" fmla="val 6756"/>
            </a:avLst>
          </a:prstGeom>
          <a:noFill/>
          <a:ln w="28575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B1D5B68-6BFD-4180-ADF6-67B8A97FE6DE}"/>
              </a:ext>
            </a:extLst>
          </p:cNvPr>
          <p:cNvCxnSpPr>
            <a:stCxn id="3" idx="3"/>
          </p:cNvCxnSpPr>
          <p:nvPr/>
        </p:nvCxnSpPr>
        <p:spPr>
          <a:xfrm>
            <a:off x="2200940" y="2007455"/>
            <a:ext cx="558591" cy="0"/>
          </a:xfrm>
          <a:prstGeom prst="straightConnector1">
            <a:avLst/>
          </a:prstGeom>
          <a:ln w="57150">
            <a:solidFill>
              <a:srgbClr val="F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4512F56-AAB7-4277-B291-714FA72B59D8}"/>
              </a:ext>
            </a:extLst>
          </p:cNvPr>
          <p:cNvCxnSpPr>
            <a:stCxn id="18" idx="3"/>
          </p:cNvCxnSpPr>
          <p:nvPr/>
        </p:nvCxnSpPr>
        <p:spPr>
          <a:xfrm>
            <a:off x="2178651" y="3214214"/>
            <a:ext cx="558591" cy="0"/>
          </a:xfrm>
          <a:prstGeom prst="straightConnector1">
            <a:avLst/>
          </a:prstGeom>
          <a:ln w="57150">
            <a:solidFill>
              <a:srgbClr val="F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A357D06-F657-487D-8EAC-B7FF81DC2153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2200940" y="4724819"/>
            <a:ext cx="558592" cy="0"/>
          </a:xfrm>
          <a:prstGeom prst="straightConnector1">
            <a:avLst/>
          </a:prstGeom>
          <a:ln w="57150">
            <a:solidFill>
              <a:srgbClr val="F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5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8" grpId="0" animBg="1"/>
      <p:bldP spid="22" grpId="0" animBg="1"/>
      <p:bldP spid="24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!!yellowcircle">
            <a:extLst>
              <a:ext uri="{FF2B5EF4-FFF2-40B4-BE49-F238E27FC236}">
                <a16:creationId xmlns:a16="http://schemas.microsoft.com/office/drawing/2014/main" id="{4D6C63AA-6C3B-43C6-96A7-BD1113F3BE6E}"/>
              </a:ext>
            </a:extLst>
          </p:cNvPr>
          <p:cNvSpPr/>
          <p:nvPr/>
        </p:nvSpPr>
        <p:spPr>
          <a:xfrm>
            <a:off x="4881990" y="1860958"/>
            <a:ext cx="2264400" cy="2264400"/>
          </a:xfrm>
          <a:prstGeom prst="ellipse">
            <a:avLst/>
          </a:prstGeom>
          <a:solidFill>
            <a:srgbClr val="FFC00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D5FA69-E237-4B97-B91B-6E3588218F94}"/>
              </a:ext>
            </a:extLst>
          </p:cNvPr>
          <p:cNvSpPr/>
          <p:nvPr/>
        </p:nvSpPr>
        <p:spPr>
          <a:xfrm>
            <a:off x="5364390" y="2310375"/>
            <a:ext cx="1299600" cy="12996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Freeform: Shape 28">
            <a:extLst>
              <a:ext uri="{FF2B5EF4-FFF2-40B4-BE49-F238E27FC236}">
                <a16:creationId xmlns:a16="http://schemas.microsoft.com/office/drawing/2014/main" id="{38B2B102-680D-4182-AA16-AE09F9939A2E}"/>
              </a:ext>
            </a:extLst>
          </p:cNvPr>
          <p:cNvSpPr/>
          <p:nvPr/>
        </p:nvSpPr>
        <p:spPr>
          <a:xfrm>
            <a:off x="4675369" y="4249987"/>
            <a:ext cx="2677642" cy="720000"/>
          </a:xfrm>
          <a:custGeom>
            <a:avLst/>
            <a:gdLst>
              <a:gd name="connsiteX0" fmla="*/ 0 w 2370489"/>
              <a:gd name="connsiteY0" fmla="*/ 0 h 720000"/>
              <a:gd name="connsiteX1" fmla="*/ 2370489 w 2370489"/>
              <a:gd name="connsiteY1" fmla="*/ 0 h 720000"/>
              <a:gd name="connsiteX2" fmla="*/ 2370489 w 2370489"/>
              <a:gd name="connsiteY2" fmla="*/ 720000 h 720000"/>
              <a:gd name="connsiteX3" fmla="*/ 0 w 2370489"/>
              <a:gd name="connsiteY3" fmla="*/ 720000 h 720000"/>
              <a:gd name="connsiteX4" fmla="*/ 0 w 2370489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0489" h="720000">
                <a:moveTo>
                  <a:pt x="0" y="0"/>
                </a:moveTo>
                <a:lnTo>
                  <a:pt x="2370489" y="0"/>
                </a:lnTo>
                <a:lnTo>
                  <a:pt x="2370489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accent2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accent2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accent4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cap="all"/>
            </a:pPr>
            <a:r>
              <a:rPr lang="en-GB" sz="2800" dirty="0">
                <a:solidFill>
                  <a:srgbClr val="FFC000"/>
                </a:solidFill>
              </a:rPr>
              <a:t>Linked classes</a:t>
            </a:r>
            <a:endParaRPr lang="en-GB" sz="2800" kern="1200" dirty="0">
              <a:solidFill>
                <a:srgbClr val="FFC000"/>
              </a:solidFill>
            </a:endParaRPr>
          </a:p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endParaRPr lang="en-US" sz="2800" kern="1200" dirty="0">
              <a:solidFill>
                <a:srgbClr val="F69100"/>
              </a:solidFill>
            </a:endParaRPr>
          </a:p>
        </p:txBody>
      </p:sp>
      <p:sp>
        <p:nvSpPr>
          <p:cNvPr id="10" name="!!green">
            <a:extLst>
              <a:ext uri="{FF2B5EF4-FFF2-40B4-BE49-F238E27FC236}">
                <a16:creationId xmlns:a16="http://schemas.microsoft.com/office/drawing/2014/main" id="{52C4327C-F948-4FB5-B7E5-3AD85CDF6EC4}"/>
              </a:ext>
            </a:extLst>
          </p:cNvPr>
          <p:cNvSpPr/>
          <p:nvPr/>
        </p:nvSpPr>
        <p:spPr>
          <a:xfrm>
            <a:off x="1593998" y="6265273"/>
            <a:ext cx="5241416" cy="59272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Recap: Classes</a:t>
            </a:r>
          </a:p>
        </p:txBody>
      </p:sp>
      <p:sp>
        <p:nvSpPr>
          <p:cNvPr id="14" name="!!yellow">
            <a:extLst>
              <a:ext uri="{FF2B5EF4-FFF2-40B4-BE49-F238E27FC236}">
                <a16:creationId xmlns:a16="http://schemas.microsoft.com/office/drawing/2014/main" id="{B7993C11-4D23-4D53-A9ED-B946AF680BF0}"/>
              </a:ext>
            </a:extLst>
          </p:cNvPr>
          <p:cNvSpPr/>
          <p:nvPr/>
        </p:nvSpPr>
        <p:spPr>
          <a:xfrm>
            <a:off x="6835415" y="6265275"/>
            <a:ext cx="5356586" cy="5927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Linked Classes</a:t>
            </a:r>
          </a:p>
        </p:txBody>
      </p:sp>
    </p:spTree>
    <p:extLst>
      <p:ext uri="{BB962C8B-B14F-4D97-AF65-F5344CB8AC3E}">
        <p14:creationId xmlns:p14="http://schemas.microsoft.com/office/powerpoint/2010/main" val="227431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!!yellowcircle">
            <a:extLst>
              <a:ext uri="{FF2B5EF4-FFF2-40B4-BE49-F238E27FC236}">
                <a16:creationId xmlns:a16="http://schemas.microsoft.com/office/drawing/2014/main" id="{2FF51398-531E-457A-9BD7-833EDABA7784}"/>
              </a:ext>
            </a:extLst>
          </p:cNvPr>
          <p:cNvSpPr/>
          <p:nvPr/>
        </p:nvSpPr>
        <p:spPr>
          <a:xfrm>
            <a:off x="108956" y="120125"/>
            <a:ext cx="1009835" cy="1009835"/>
          </a:xfrm>
          <a:prstGeom prst="ellipse">
            <a:avLst/>
          </a:prstGeom>
          <a:solidFill>
            <a:srgbClr val="FFC00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2602BA4-520F-44F1-A3DB-BC642DDFF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742" y="196821"/>
            <a:ext cx="10582426" cy="890107"/>
          </a:xfrm>
        </p:spPr>
        <p:txBody>
          <a:bodyPr/>
          <a:lstStyle/>
          <a:p>
            <a:r>
              <a:rPr lang="en-GB" dirty="0"/>
              <a:t>Toy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A6EA9-FB92-4B06-868F-9EAEB6E56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will now create 3 classes</a:t>
            </a:r>
          </a:p>
          <a:p>
            <a:pPr lvl="1"/>
            <a:r>
              <a:rPr lang="en-GB" b="1" dirty="0"/>
              <a:t>Toy</a:t>
            </a:r>
            <a:r>
              <a:rPr lang="en-GB" dirty="0"/>
              <a:t> class – will describe what a toy is</a:t>
            </a:r>
          </a:p>
          <a:p>
            <a:pPr lvl="1"/>
            <a:r>
              <a:rPr lang="en-GB" b="1" dirty="0" err="1"/>
              <a:t>ToyChest</a:t>
            </a:r>
            <a:r>
              <a:rPr lang="en-GB" dirty="0"/>
              <a:t> class – will describe what a toy chest is (a </a:t>
            </a:r>
            <a:r>
              <a:rPr lang="en-GB" i="1" dirty="0"/>
              <a:t>collection</a:t>
            </a:r>
            <a:r>
              <a:rPr lang="en-GB" dirty="0"/>
              <a:t> of toys)</a:t>
            </a:r>
          </a:p>
          <a:p>
            <a:pPr lvl="1"/>
            <a:r>
              <a:rPr lang="en-GB" b="1" dirty="0" err="1"/>
              <a:t>ToyChestDemo</a:t>
            </a:r>
            <a:r>
              <a:rPr lang="en-GB" dirty="0"/>
              <a:t> class – will contain the </a:t>
            </a:r>
            <a:r>
              <a:rPr lang="en-GB" b="1" dirty="0"/>
              <a:t>main method</a:t>
            </a:r>
            <a:r>
              <a:rPr lang="en-GB" dirty="0"/>
              <a:t> and will create some Toy objects and 1 </a:t>
            </a:r>
            <a:r>
              <a:rPr lang="en-GB" dirty="0" err="1"/>
              <a:t>ToyChest</a:t>
            </a:r>
            <a:r>
              <a:rPr lang="en-GB" dirty="0"/>
              <a:t> object</a:t>
            </a:r>
          </a:p>
        </p:txBody>
      </p:sp>
      <p:sp>
        <p:nvSpPr>
          <p:cNvPr id="19" name="!!green">
            <a:extLst>
              <a:ext uri="{FF2B5EF4-FFF2-40B4-BE49-F238E27FC236}">
                <a16:creationId xmlns:a16="http://schemas.microsoft.com/office/drawing/2014/main" id="{F4045A55-8AE4-4684-919C-D82C54B7C3EA}"/>
              </a:ext>
            </a:extLst>
          </p:cNvPr>
          <p:cNvSpPr/>
          <p:nvPr/>
        </p:nvSpPr>
        <p:spPr>
          <a:xfrm>
            <a:off x="1593998" y="6265273"/>
            <a:ext cx="5241416" cy="59272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Recap: Classes</a:t>
            </a:r>
          </a:p>
        </p:txBody>
      </p:sp>
      <p:sp>
        <p:nvSpPr>
          <p:cNvPr id="22" name="!!yellow">
            <a:extLst>
              <a:ext uri="{FF2B5EF4-FFF2-40B4-BE49-F238E27FC236}">
                <a16:creationId xmlns:a16="http://schemas.microsoft.com/office/drawing/2014/main" id="{52667670-1CC2-4C06-83BF-F29FCDF5EF4B}"/>
              </a:ext>
            </a:extLst>
          </p:cNvPr>
          <p:cNvSpPr/>
          <p:nvPr/>
        </p:nvSpPr>
        <p:spPr>
          <a:xfrm>
            <a:off x="6835415" y="6265275"/>
            <a:ext cx="5356586" cy="5927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Linked Classes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843FED-A2D8-48AE-B39A-0B836437D106}"/>
              </a:ext>
            </a:extLst>
          </p:cNvPr>
          <p:cNvSpPr/>
          <p:nvPr/>
        </p:nvSpPr>
        <p:spPr>
          <a:xfrm>
            <a:off x="234349" y="260487"/>
            <a:ext cx="762774" cy="762774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4294328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a6da807f-5c95-4d67-b209-3983916ed3ba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- 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Slide">
      <a:majorFont>
        <a:latin typeface="Arial Black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Default -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8580</TotalTime>
  <Words>1024</Words>
  <Application>Microsoft Office PowerPoint</Application>
  <PresentationFormat>Widescreen</PresentationFormat>
  <Paragraphs>197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 Black</vt:lpstr>
      <vt:lpstr>Calibri</vt:lpstr>
      <vt:lpstr>Calibri Light</vt:lpstr>
      <vt:lpstr>Consolas</vt:lpstr>
      <vt:lpstr>Office Theme</vt:lpstr>
      <vt:lpstr>Default - Title Slide</vt:lpstr>
      <vt:lpstr>Week 2 – Lab B Linked Classes</vt:lpstr>
      <vt:lpstr>Outline</vt:lpstr>
      <vt:lpstr>Recap: Classes</vt:lpstr>
      <vt:lpstr>Recap: Classes</vt:lpstr>
      <vt:lpstr>Recap: Classes</vt:lpstr>
      <vt:lpstr>UML: Class Diagram</vt:lpstr>
      <vt:lpstr>UML: Class Diagram</vt:lpstr>
      <vt:lpstr>PowerPoint Presentation</vt:lpstr>
      <vt:lpstr>Toy Demo</vt:lpstr>
      <vt:lpstr>Toy Class</vt:lpstr>
      <vt:lpstr>ToyChest Class</vt:lpstr>
      <vt:lpstr>ToyChest Class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1</dc:title>
  <dc:creator>Lewis Evans</dc:creator>
  <cp:lastModifiedBy>Lewis Evans</cp:lastModifiedBy>
  <cp:revision>286</cp:revision>
  <dcterms:created xsi:type="dcterms:W3CDTF">2021-09-20T07:03:32Z</dcterms:created>
  <dcterms:modified xsi:type="dcterms:W3CDTF">2021-11-17T08:13:38Z</dcterms:modified>
</cp:coreProperties>
</file>