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52" r:id="rId3"/>
    <p:sldId id="311" r:id="rId4"/>
    <p:sldId id="358" r:id="rId5"/>
    <p:sldId id="390" r:id="rId6"/>
    <p:sldId id="391" r:id="rId7"/>
    <p:sldId id="342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00"/>
    <a:srgbClr val="FF9900"/>
    <a:srgbClr val="FC0000"/>
    <a:srgbClr val="16B2EA"/>
    <a:srgbClr val="02AC4E"/>
    <a:srgbClr val="4CC37F"/>
    <a:srgbClr val="02ACE9"/>
    <a:srgbClr val="FFFFFF"/>
    <a:srgbClr val="B8E4AD"/>
    <a:srgbClr val="A4D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9" autoAdjust="0"/>
    <p:restoredTop sz="82021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3 – Lab B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greencircle1">
            <a:extLst>
              <a:ext uri="{FF2B5EF4-FFF2-40B4-BE49-F238E27FC236}">
                <a16:creationId xmlns:a16="http://schemas.microsoft.com/office/drawing/2014/main" id="{AB635AE8-3621-4291-94B7-16F8CE1EBED4}"/>
              </a:ext>
            </a:extLst>
          </p:cNvPr>
          <p:cNvSpPr/>
          <p:nvPr/>
        </p:nvSpPr>
        <p:spPr>
          <a:xfrm>
            <a:off x="5373000" y="2725057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5373000" y="2706001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4752392" y="4342528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Polymorphism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pic>
        <p:nvPicPr>
          <p:cNvPr id="7" name="!!graphic6" descr="Basic Shapes with solid fill">
            <a:extLst>
              <a:ext uri="{FF2B5EF4-FFF2-40B4-BE49-F238E27FC236}">
                <a16:creationId xmlns:a16="http://schemas.microsoft.com/office/drawing/2014/main" id="{7811C354-6547-477E-A446-DED05624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34013" y="29764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1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!!graphic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Currently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013873" cy="4690269"/>
          </a:xfrm>
        </p:spPr>
        <p:txBody>
          <a:bodyPr>
            <a:normAutofit/>
          </a:bodyPr>
          <a:lstStyle/>
          <a:p>
            <a:r>
              <a:rPr lang="en-GB" dirty="0"/>
              <a:t>We have used Inheritance in the first part of this lab to allow related classes (types) to inherit attributes and methods of another – promoting code re-use and reducing duplication across classes</a:t>
            </a:r>
          </a:p>
          <a:p>
            <a:r>
              <a:rPr lang="en-GB" dirty="0"/>
              <a:t>The program, however, is still quite repetitive, we have: </a:t>
            </a:r>
          </a:p>
          <a:p>
            <a:pPr lvl="1"/>
            <a:r>
              <a:rPr lang="en-GB" dirty="0"/>
              <a:t>3 arrays of different types – </a:t>
            </a:r>
            <a:r>
              <a:rPr lang="en-GB" b="1" dirty="0"/>
              <a:t>Star</a:t>
            </a:r>
            <a:r>
              <a:rPr lang="en-GB" dirty="0"/>
              <a:t>, </a:t>
            </a:r>
            <a:r>
              <a:rPr lang="en-GB" b="1" dirty="0"/>
              <a:t>Circle</a:t>
            </a:r>
            <a:r>
              <a:rPr lang="en-GB" dirty="0"/>
              <a:t>, and </a:t>
            </a:r>
            <a:r>
              <a:rPr lang="en-GB" b="1" dirty="0"/>
              <a:t>Square</a:t>
            </a:r>
            <a:endParaRPr lang="en-GB" dirty="0"/>
          </a:p>
          <a:p>
            <a:pPr lvl="1"/>
            <a:r>
              <a:rPr lang="en-GB" dirty="0"/>
              <a:t>3 loops to populate the arrays with their respective types</a:t>
            </a:r>
          </a:p>
          <a:p>
            <a:pPr lvl="1"/>
            <a:r>
              <a:rPr lang="en-GB" dirty="0"/>
              <a:t>3 loops to update the shapes in each array</a:t>
            </a:r>
          </a:p>
          <a:p>
            <a:pPr lvl="1"/>
            <a:endParaRPr lang="en-GB" dirty="0"/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7EB1E40-A33F-4C11-8F8E-51B4CBA911AF}"/>
              </a:ext>
            </a:extLst>
          </p:cNvPr>
          <p:cNvSpPr/>
          <p:nvPr/>
        </p:nvSpPr>
        <p:spPr>
          <a:xfrm>
            <a:off x="1593998" y="6265273"/>
            <a:ext cx="10598002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Polymorphism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65823-161D-47D9-AF41-050A3DA9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91" y="4412960"/>
            <a:ext cx="9882917" cy="14256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689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1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!!graphic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013873" cy="4690269"/>
          </a:xfrm>
        </p:spPr>
        <p:txBody>
          <a:bodyPr>
            <a:normAutofit/>
          </a:bodyPr>
          <a:lstStyle/>
          <a:p>
            <a:r>
              <a:rPr lang="en-GB" dirty="0"/>
              <a:t>Polymorphism is a powerful programming feature that allows us to process objects of different types (classes) as if they are the same type</a:t>
            </a:r>
          </a:p>
          <a:p>
            <a:r>
              <a:rPr lang="en-GB" dirty="0"/>
              <a:t>In our case, we have three concrete types (</a:t>
            </a:r>
            <a:r>
              <a:rPr lang="en-GB" b="1" dirty="0"/>
              <a:t>Circle</a:t>
            </a:r>
            <a:r>
              <a:rPr lang="en-GB" dirty="0"/>
              <a:t>, </a:t>
            </a:r>
            <a:r>
              <a:rPr lang="en-GB" b="1" dirty="0"/>
              <a:t>Star</a:t>
            </a:r>
            <a:r>
              <a:rPr lang="en-GB" dirty="0"/>
              <a:t>, and </a:t>
            </a:r>
            <a:r>
              <a:rPr lang="en-GB" b="1" dirty="0"/>
              <a:t>Square</a:t>
            </a:r>
            <a:r>
              <a:rPr lang="en-GB" dirty="0"/>
              <a:t>) that inherit from the </a:t>
            </a:r>
            <a:r>
              <a:rPr lang="en-GB" b="1" dirty="0"/>
              <a:t>Shape</a:t>
            </a:r>
            <a:r>
              <a:rPr lang="en-GB" dirty="0"/>
              <a:t> class (abstract)</a:t>
            </a:r>
          </a:p>
          <a:p>
            <a:r>
              <a:rPr lang="en-GB" dirty="0"/>
              <a:t>Since inheritance represents an “is-a” relationship (e.g. </a:t>
            </a:r>
            <a:r>
              <a:rPr lang="en-GB" b="1" dirty="0"/>
              <a:t>Circle</a:t>
            </a:r>
            <a:r>
              <a:rPr lang="en-GB" dirty="0"/>
              <a:t> is-a </a:t>
            </a:r>
            <a:r>
              <a:rPr lang="en-GB" b="1" dirty="0"/>
              <a:t>Shape</a:t>
            </a:r>
            <a:r>
              <a:rPr lang="en-GB" dirty="0"/>
              <a:t>), we can write code that deals with the </a:t>
            </a:r>
            <a:r>
              <a:rPr lang="en-GB" b="1" dirty="0"/>
              <a:t>Shape</a:t>
            </a:r>
            <a:r>
              <a:rPr lang="en-GB" dirty="0"/>
              <a:t> type that will work with </a:t>
            </a:r>
            <a:r>
              <a:rPr lang="en-GB" i="1" dirty="0"/>
              <a:t>any </a:t>
            </a:r>
            <a:r>
              <a:rPr lang="en-GB" dirty="0"/>
              <a:t>shape (any class that extends </a:t>
            </a:r>
            <a:r>
              <a:rPr lang="en-GB" b="1" dirty="0"/>
              <a:t>Shape</a:t>
            </a:r>
            <a:r>
              <a:rPr lang="en-GB" dirty="0"/>
              <a:t>)</a:t>
            </a:r>
          </a:p>
          <a:p>
            <a:r>
              <a:rPr lang="en-GB" dirty="0"/>
              <a:t>E.g. We can declare an array to hold </a:t>
            </a:r>
            <a:r>
              <a:rPr lang="en-GB" i="1" dirty="0"/>
              <a:t>Shapes</a:t>
            </a:r>
            <a:r>
              <a:rPr lang="en-GB" dirty="0"/>
              <a:t>, and because </a:t>
            </a:r>
            <a:r>
              <a:rPr lang="en-GB" b="1" dirty="0"/>
              <a:t>Circle, Star</a:t>
            </a:r>
            <a:r>
              <a:rPr lang="en-GB" dirty="0"/>
              <a:t>, and </a:t>
            </a:r>
            <a:r>
              <a:rPr lang="en-GB" b="1" dirty="0"/>
              <a:t>Square</a:t>
            </a:r>
            <a:r>
              <a:rPr lang="en-GB" dirty="0"/>
              <a:t> are (sub)</a:t>
            </a:r>
            <a:r>
              <a:rPr lang="en-GB" i="1" dirty="0"/>
              <a:t>types</a:t>
            </a:r>
            <a:r>
              <a:rPr lang="en-GB" dirty="0"/>
              <a:t> of </a:t>
            </a:r>
            <a:r>
              <a:rPr lang="en-GB" b="1" dirty="0"/>
              <a:t>Shape</a:t>
            </a:r>
            <a:r>
              <a:rPr lang="en-GB" dirty="0"/>
              <a:t>, the array will allow any of these types to be added to it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7EB1E40-A33F-4C11-8F8E-51B4CBA911AF}"/>
              </a:ext>
            </a:extLst>
          </p:cNvPr>
          <p:cNvSpPr/>
          <p:nvPr/>
        </p:nvSpPr>
        <p:spPr>
          <a:xfrm>
            <a:off x="1593998" y="6265273"/>
            <a:ext cx="10598002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7460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1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!!graphic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7EB1E40-A33F-4C11-8F8E-51B4CBA911AF}"/>
              </a:ext>
            </a:extLst>
          </p:cNvPr>
          <p:cNvSpPr/>
          <p:nvPr/>
        </p:nvSpPr>
        <p:spPr>
          <a:xfrm>
            <a:off x="1593998" y="6265273"/>
            <a:ext cx="10598002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Polymorphism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F793F-A852-4FCC-BFA6-297B58DA234F}"/>
              </a:ext>
            </a:extLst>
          </p:cNvPr>
          <p:cNvSpPr txBox="1"/>
          <p:nvPr/>
        </p:nvSpPr>
        <p:spPr>
          <a:xfrm>
            <a:off x="244851" y="1316496"/>
            <a:ext cx="317074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Outside setup/draw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1F8E8-2BD9-49A5-8E66-144A568D1F02}"/>
              </a:ext>
            </a:extLst>
          </p:cNvPr>
          <p:cNvSpPr txBox="1"/>
          <p:nvPr/>
        </p:nvSpPr>
        <p:spPr>
          <a:xfrm>
            <a:off x="261540" y="2719546"/>
            <a:ext cx="199041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Inside setup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89DCFE-279D-4343-A7BE-7DBD8E68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50" y="1954291"/>
            <a:ext cx="5900315" cy="592725"/>
          </a:xfrm>
          <a:prstGeom prst="rect">
            <a:avLst/>
          </a:prstGeom>
        </p:spPr>
      </p:pic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2EC5BFCD-8343-432C-876F-43124BBAE7B0}"/>
              </a:ext>
            </a:extLst>
          </p:cNvPr>
          <p:cNvSpPr/>
          <p:nvPr/>
        </p:nvSpPr>
        <p:spPr>
          <a:xfrm>
            <a:off x="6096000" y="1412398"/>
            <a:ext cx="3613985" cy="1134618"/>
          </a:xfrm>
          <a:prstGeom prst="foldedCorner">
            <a:avLst>
              <a:gd name="adj" fmla="val 19682"/>
            </a:avLst>
          </a:prstGeom>
          <a:solidFill>
            <a:srgbClr val="FFFF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We’ve not created any shape objects yet, but an array that is capable of storing 3 references to 3 shape-type objects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5F42FE3-12A9-46EB-9500-2D69C1379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40" y="3278865"/>
            <a:ext cx="11450648" cy="9050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8A37BD9-2B07-4EA4-ABCB-97CD16853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01" y="5089660"/>
            <a:ext cx="3486637" cy="10002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2D20B69-CC27-4A5D-B8FC-1487442B5EB5}"/>
              </a:ext>
            </a:extLst>
          </p:cNvPr>
          <p:cNvSpPr txBox="1"/>
          <p:nvPr/>
        </p:nvSpPr>
        <p:spPr>
          <a:xfrm>
            <a:off x="285988" y="4432399"/>
            <a:ext cx="19148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Inside draw</a:t>
            </a:r>
          </a:p>
        </p:txBody>
      </p:sp>
    </p:spTree>
    <p:extLst>
      <p:ext uri="{BB962C8B-B14F-4D97-AF65-F5344CB8AC3E}">
        <p14:creationId xmlns:p14="http://schemas.microsoft.com/office/powerpoint/2010/main" val="3151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300293"/>
            <a:ext cx="11609717" cy="3957508"/>
          </a:xfrm>
        </p:spPr>
        <p:txBody>
          <a:bodyPr/>
          <a:lstStyle/>
          <a:p>
            <a:r>
              <a:rPr lang="en-GB" dirty="0"/>
              <a:t>Polymorphism – Allows us to write programs that are easily extensible and helps us avoid code duplication – reducing development time</a:t>
            </a:r>
          </a:p>
          <a:p>
            <a:r>
              <a:rPr lang="en-GB" dirty="0"/>
              <a:t>We can write code that deals with a superclass (e.g. Shape), and that will work with any of its subtypes (e.g. </a:t>
            </a:r>
            <a:r>
              <a:rPr lang="en-GB" b="1" dirty="0"/>
              <a:t>Circle</a:t>
            </a:r>
            <a:r>
              <a:rPr lang="en-GB" dirty="0"/>
              <a:t>, </a:t>
            </a:r>
            <a:r>
              <a:rPr lang="en-GB" b="1" dirty="0"/>
              <a:t>Star</a:t>
            </a:r>
            <a:r>
              <a:rPr lang="en-GB" dirty="0"/>
              <a:t>, </a:t>
            </a:r>
            <a:r>
              <a:rPr lang="en-GB" b="1" dirty="0"/>
              <a:t>Square</a:t>
            </a:r>
            <a:r>
              <a:rPr lang="en-GB" dirty="0"/>
              <a:t>)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Checked with solid fill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CE89DE3B-EA7E-44A2-B780-4459E8DCA0E7}"/>
              </a:ext>
            </a:extLst>
          </p:cNvPr>
          <p:cNvSpPr/>
          <p:nvPr/>
        </p:nvSpPr>
        <p:spPr>
          <a:xfrm>
            <a:off x="1593998" y="6265273"/>
            <a:ext cx="10598002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55274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6da807f-5c95-4d67-b209-3983916ed3b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315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Default - Title Slide</vt:lpstr>
      <vt:lpstr>Week 3 – Lab B Polymorphism</vt:lpstr>
      <vt:lpstr>Outline</vt:lpstr>
      <vt:lpstr>Currently</vt:lpstr>
      <vt:lpstr>Polymorphism</vt:lpstr>
      <vt:lpstr>Polymorphism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297</cp:revision>
  <dcterms:created xsi:type="dcterms:W3CDTF">2021-09-20T07:03:32Z</dcterms:created>
  <dcterms:modified xsi:type="dcterms:W3CDTF">2021-11-21T09:58:24Z</dcterms:modified>
</cp:coreProperties>
</file>