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8"/>
  </p:notesMasterIdLst>
  <p:sldIdLst>
    <p:sldId id="352" r:id="rId3"/>
    <p:sldId id="311" r:id="rId4"/>
    <p:sldId id="275" r:id="rId5"/>
    <p:sldId id="270" r:id="rId6"/>
    <p:sldId id="277" r:id="rId7"/>
    <p:sldId id="271" r:id="rId8"/>
    <p:sldId id="274" r:id="rId9"/>
    <p:sldId id="306" r:id="rId10"/>
    <p:sldId id="394" r:id="rId11"/>
    <p:sldId id="273" r:id="rId12"/>
    <p:sldId id="272" r:id="rId13"/>
    <p:sldId id="395" r:id="rId14"/>
    <p:sldId id="396" r:id="rId15"/>
    <p:sldId id="397" r:id="rId16"/>
    <p:sldId id="342" r:id="rId17"/>
  </p:sldIdLst>
  <p:sldSz cx="12192000" cy="6858000"/>
  <p:notesSz cx="6858000" cy="9144000"/>
  <p:custDataLst>
    <p:tags r:id="rId1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wis Evans" initials="LE" lastIdx="1" clrIdx="0">
    <p:extLst>
      <p:ext uri="{19B8F6BF-5375-455C-9EA6-DF929625EA0E}">
        <p15:presenceInfo xmlns:p15="http://schemas.microsoft.com/office/powerpoint/2012/main" userId="S::55116318@ad.mmu.ac.uk::2f1cca16-934e-4fa4-b56f-9977d10481f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9100"/>
    <a:srgbClr val="FF9900"/>
    <a:srgbClr val="FC0000"/>
    <a:srgbClr val="16B2EA"/>
    <a:srgbClr val="02AC4E"/>
    <a:srgbClr val="4CC37F"/>
    <a:srgbClr val="02ACE9"/>
    <a:srgbClr val="FFFFFF"/>
    <a:srgbClr val="B8E4AD"/>
    <a:srgbClr val="A4D7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59" autoAdjust="0"/>
    <p:restoredTop sz="82021" autoAdjust="0"/>
  </p:normalViewPr>
  <p:slideViewPr>
    <p:cSldViewPr snapToGrid="0">
      <p:cViewPr varScale="1">
        <p:scale>
          <a:sx n="90" d="100"/>
          <a:sy n="90" d="100"/>
        </p:scale>
        <p:origin x="112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tags" Target="tags/tag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3316C7-F1C3-425C-8B3B-4A187C656F9B}" type="datetimeFigureOut">
              <a:rPr lang="en-GB" smtClean="0"/>
              <a:t>30/11/2021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3BE03C-3183-451F-8599-731BE31BD2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62157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3BE03C-3183-451F-8599-731BE31BD26C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06079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AD274-65EA-4DBB-8076-C94F0C5246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24B738-7943-4E62-A3BE-9D458400BD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FBB71E-E930-4AB9-BDD3-98CDD602D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7FDE5-E0AB-44BC-84A3-8FF2BEEE429C}" type="datetimeFigureOut">
              <a:rPr lang="en-GB" smtClean="0"/>
              <a:t>30/11/2021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39CA83-6D5A-418A-A6D8-BBDD99ACD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DE1FAA-6E55-4ACC-BB62-1126B30FE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6800C-6570-4E7D-AC51-AC80433418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3615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D8A90-8AEE-4358-9B92-702CC75C9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D6CB41-FC19-44F8-94F5-E529B6F5F1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E47F9-8FD4-4676-9D89-6EEA913E8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7FDE5-E0AB-44BC-84A3-8FF2BEEE429C}" type="datetimeFigureOut">
              <a:rPr lang="en-GB" smtClean="0"/>
              <a:t>30/11/2021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3851A8-FB6F-4980-9714-C92FAEA0A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3CE10E-9780-4F77-95AB-DCE26EB6F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6800C-6570-4E7D-AC51-AC80433418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8346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8EA16E-1148-4956-A4FB-FFE7F611E2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FEBD4D-7531-4122-AB6F-7D34C7F7F5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9E175-4F4A-4B39-98DC-FBA9EAEC2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7FDE5-E0AB-44BC-84A3-8FF2BEEE429C}" type="datetimeFigureOut">
              <a:rPr lang="en-GB" smtClean="0"/>
              <a:t>30/11/2021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1B2D1-4079-41D8-A637-E526B5E95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EBA320-2AC3-4CD4-B78E-6299F9BE5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6800C-6570-4E7D-AC51-AC80433418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0342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Text Box 3"/>
          <p:cNvSpPr txBox="1"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D44C617-2F28-4006-9B91-6632F4E22C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13649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9301" y="1587500"/>
            <a:ext cx="10833100" cy="478790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Box 3"/>
          <p:cNvSpPr txBox="1"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D44C617-2F28-4006-9B91-6632F4E22C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77171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1535113"/>
            <a:ext cx="5386917" cy="4591050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1535113"/>
            <a:ext cx="5389033" cy="4591050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Box 3"/>
          <p:cNvSpPr txBox="1"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D44C617-2F28-4006-9B91-6632F4E22C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091257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Box 3"/>
          <p:cNvSpPr txBox="1"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D44C617-2F28-4006-9B91-6632F4E22C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535641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/>
          <p:cNvSpPr txBox="1"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D44C617-2F28-4006-9B91-6632F4E22C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642071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7"/>
          <p:cNvGrpSpPr>
            <a:grpSpLocks/>
          </p:cNvGrpSpPr>
          <p:nvPr/>
        </p:nvGrpSpPr>
        <p:grpSpPr bwMode="auto">
          <a:xfrm>
            <a:off x="2" y="3"/>
            <a:ext cx="624417" cy="6869113"/>
            <a:chOff x="0" y="0"/>
            <a:chExt cx="468313" cy="6869113"/>
          </a:xfrm>
        </p:grpSpPr>
        <p:sp>
          <p:nvSpPr>
            <p:cNvPr id="6" name="Rectangle 1"/>
            <p:cNvSpPr>
              <a:spLocks/>
            </p:cNvSpPr>
            <p:nvPr/>
          </p:nvSpPr>
          <p:spPr bwMode="auto">
            <a:xfrm rot="16200000">
              <a:off x="-3200400" y="3200400"/>
              <a:ext cx="6869113" cy="468313"/>
            </a:xfrm>
            <a:prstGeom prst="rect">
              <a:avLst/>
            </a:prstGeom>
            <a:gradFill rotWithShape="0">
              <a:gsLst>
                <a:gs pos="0">
                  <a:srgbClr val="BDDBFE"/>
                </a:gs>
                <a:gs pos="100000">
                  <a:srgbClr val="3E7FCD"/>
                </a:gs>
              </a:gsLst>
              <a:lin ang="0" scaled="1"/>
            </a:gradFill>
            <a:ln w="9525">
              <a:solidFill>
                <a:srgbClr val="4A7DBB"/>
              </a:solidFill>
              <a:round/>
              <a:headEnd/>
              <a:tailEnd/>
            </a:ln>
            <a:effectLst>
              <a:outerShdw dist="23000" dir="5400000" algn="ctr" rotWithShape="0">
                <a:schemeClr val="bg2">
                  <a:alpha val="34998"/>
                </a:schemeClr>
              </a:outerShdw>
            </a:effectLst>
          </p:spPr>
          <p:txBody>
            <a:bodyPr lIns="38100" tIns="38100" rIns="38100" bIns="38100" anchor="ctr"/>
            <a:lstStyle/>
            <a:p>
              <a:pPr>
                <a:defRPr/>
              </a:pPr>
              <a:r>
                <a:rPr lang="en-US" sz="15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 Black" charset="0"/>
                  <a:sym typeface="Arial Black" charset="0"/>
                </a:rPr>
                <a:t>Algorithms &amp; Data Structures</a:t>
              </a:r>
            </a:p>
          </p:txBody>
        </p:sp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925" y="46038"/>
              <a:ext cx="3873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Box 3"/>
          <p:cNvSpPr txBox="1"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D44C617-2F28-4006-9B91-6632F4E22C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283790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7"/>
          <p:cNvGrpSpPr>
            <a:grpSpLocks/>
          </p:cNvGrpSpPr>
          <p:nvPr/>
        </p:nvGrpSpPr>
        <p:grpSpPr bwMode="auto">
          <a:xfrm>
            <a:off x="2" y="3"/>
            <a:ext cx="624417" cy="6869113"/>
            <a:chOff x="0" y="0"/>
            <a:chExt cx="468313" cy="6869113"/>
          </a:xfrm>
        </p:grpSpPr>
        <p:sp>
          <p:nvSpPr>
            <p:cNvPr id="6" name="Rectangle 1"/>
            <p:cNvSpPr>
              <a:spLocks/>
            </p:cNvSpPr>
            <p:nvPr/>
          </p:nvSpPr>
          <p:spPr bwMode="auto">
            <a:xfrm rot="16200000">
              <a:off x="-3200400" y="3200400"/>
              <a:ext cx="6869113" cy="468313"/>
            </a:xfrm>
            <a:prstGeom prst="rect">
              <a:avLst/>
            </a:prstGeom>
            <a:gradFill rotWithShape="0">
              <a:gsLst>
                <a:gs pos="0">
                  <a:srgbClr val="BDDBFE"/>
                </a:gs>
                <a:gs pos="100000">
                  <a:srgbClr val="3E7FCD"/>
                </a:gs>
              </a:gsLst>
              <a:lin ang="0" scaled="1"/>
            </a:gradFill>
            <a:ln w="9525">
              <a:solidFill>
                <a:srgbClr val="4A7DBB"/>
              </a:solidFill>
              <a:round/>
              <a:headEnd/>
              <a:tailEnd/>
            </a:ln>
            <a:effectLst>
              <a:outerShdw dist="23000" dir="5400000" algn="ctr" rotWithShape="0">
                <a:schemeClr val="bg2">
                  <a:alpha val="34998"/>
                </a:schemeClr>
              </a:outerShdw>
            </a:effectLst>
          </p:spPr>
          <p:txBody>
            <a:bodyPr lIns="38100" tIns="38100" rIns="38100" bIns="38100" anchor="ctr"/>
            <a:lstStyle/>
            <a:p>
              <a:pPr>
                <a:defRPr/>
              </a:pPr>
              <a:r>
                <a:rPr lang="en-US" sz="15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 Black" charset="0"/>
                  <a:sym typeface="Arial Black" charset="0"/>
                </a:rPr>
                <a:t>Algorithms &amp; Data Structures</a:t>
              </a:r>
            </a:p>
          </p:txBody>
        </p:sp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925" y="46038"/>
              <a:ext cx="3873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>
                <a:sym typeface="Calibri" charset="0"/>
              </a:rPr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Box 3"/>
          <p:cNvSpPr txBox="1"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D44C617-2F28-4006-9B91-6632F4E22C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00266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0070C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A4940792-2DE2-42A7-826B-0FD8F4C1F64A}" type="datetimeFigureOut">
              <a:rPr lang="en-US" smtClean="0"/>
              <a:pPr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4C617-2F28-4006-9B91-6632F4E22C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01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E3F59-2468-44EA-A1CF-DE04A5E17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350" y="196821"/>
            <a:ext cx="11609717" cy="89010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C532D-7B37-4784-8E89-A5FD82D8AC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349" y="1253330"/>
            <a:ext cx="11609717" cy="469026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pic>
        <p:nvPicPr>
          <p:cNvPr id="7" name="Picture 2" descr="Manchester Metropolitan University - Wikipedia">
            <a:extLst>
              <a:ext uri="{FF2B5EF4-FFF2-40B4-BE49-F238E27FC236}">
                <a16:creationId xmlns:a16="http://schemas.microsoft.com/office/drawing/2014/main" id="{346DF183-626D-412F-BB7A-5FC17651940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79" y="6275593"/>
            <a:ext cx="1493808" cy="573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1A713B5-D3D0-4084-B418-2AB7400DF595}"/>
              </a:ext>
            </a:extLst>
          </p:cNvPr>
          <p:cNvSpPr/>
          <p:nvPr userDrawn="1"/>
        </p:nvSpPr>
        <p:spPr>
          <a:xfrm>
            <a:off x="1595887" y="6275593"/>
            <a:ext cx="10596113" cy="573871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6470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8AF1C-953F-448E-BBBC-901822447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2221C7-3B50-4ED9-BE51-E90FCFDCA4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9" name="Picture 2" descr="Manchester Metropolitan University - Wikipedia">
            <a:extLst>
              <a:ext uri="{FF2B5EF4-FFF2-40B4-BE49-F238E27FC236}">
                <a16:creationId xmlns:a16="http://schemas.microsoft.com/office/drawing/2014/main" id="{CDE22917-821E-4838-AF05-BB2CD402A34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79" y="6275593"/>
            <a:ext cx="1493808" cy="573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D595F88-DE36-44BF-98D6-7F3E3C5E66D9}"/>
              </a:ext>
            </a:extLst>
          </p:cNvPr>
          <p:cNvSpPr/>
          <p:nvPr userDrawn="1"/>
        </p:nvSpPr>
        <p:spPr>
          <a:xfrm>
            <a:off x="1595887" y="6275593"/>
            <a:ext cx="10596113" cy="573871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0348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54F1B-7E26-4383-8619-C9F237DFD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FA3D27-6B0E-4447-B359-32BE1A2207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D93B4E-B3E8-48CD-94D8-6690AC6774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CA1BF3-1F56-4378-A634-AEE525DC3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7FDE5-E0AB-44BC-84A3-8FF2BEEE429C}" type="datetimeFigureOut">
              <a:rPr lang="en-GB" smtClean="0"/>
              <a:t>30/11/2021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878036-DF02-4674-B01D-850FE0C80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4115C6-744F-4CFD-9D4C-629E28C82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6800C-6570-4E7D-AC51-AC80433418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1792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532E4-3726-4B82-86AF-055C9BD2D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2EA5EF-69A6-494E-A45D-DA26481899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4D73CC-1D52-477B-8E61-9E85017147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5D58F9-5346-4F25-A222-B05C2F1CE9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F7E753-D9CF-464F-AFBA-F31E43D59A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03E52F-A0D3-4B08-B9A2-6B93EA19A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7FDE5-E0AB-44BC-84A3-8FF2BEEE429C}" type="datetimeFigureOut">
              <a:rPr lang="en-GB" smtClean="0"/>
              <a:t>30/11/2021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1A9909-519E-4903-B73F-CB989DB11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4991A3-905A-48EC-8D4F-4402DF3CC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6800C-6570-4E7D-AC51-AC80433418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2210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0E959-1072-4B35-95D3-4B0610B10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0B723B-B3ED-41D8-927D-F7C244A9D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7FDE5-E0AB-44BC-84A3-8FF2BEEE429C}" type="datetimeFigureOut">
              <a:rPr lang="en-GB" smtClean="0"/>
              <a:t>30/11/2021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3D572B-F966-4BE2-AAC7-0E9E85713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CF5667-9E76-43BA-B659-307B6FA05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6800C-6570-4E7D-AC51-AC80433418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2288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A7E88-EDF3-4D84-AFF9-2A1E1BFE5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7FDE5-E0AB-44BC-84A3-8FF2BEEE429C}" type="datetimeFigureOut">
              <a:rPr lang="en-GB" smtClean="0"/>
              <a:t>30/11/2021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1C12A1-1F1D-4390-A331-ED1E5E024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EEA0EF-A739-46CD-9AF6-2F23840B3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6800C-6570-4E7D-AC51-AC80433418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6680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F3D66-77C0-46F8-9E2E-E56D36A2B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04A22B-1CE2-4599-B115-717D951C18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DD0D02-A078-47FE-A17B-FCA8166524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FDA27E-EAC2-4E3A-9852-AEE8682BE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7FDE5-E0AB-44BC-84A3-8FF2BEEE429C}" type="datetimeFigureOut">
              <a:rPr lang="en-GB" smtClean="0"/>
              <a:t>30/11/2021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E493CB-FC2E-42B8-BB19-0EB7A0550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2EE23E-F825-4592-A65B-94F0F5831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6800C-6570-4E7D-AC51-AC80433418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8427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8C34F-B339-41A6-BAAE-0FA9AC3A6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17EFA5-29D2-4E43-A346-58385D8BFA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984B78-501D-4A2B-8AD9-A0D958F4C7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68A0C4-8774-40DC-A123-8D35A3A59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7FDE5-E0AB-44BC-84A3-8FF2BEEE429C}" type="datetimeFigureOut">
              <a:rPr lang="en-GB" smtClean="0"/>
              <a:t>30/11/2021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A6A396-1677-47DA-8F7F-6042EE51D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F43B42-0B5D-4427-835D-8993B12E6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6800C-6570-4E7D-AC51-AC80433418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9339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16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15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1863F1-DFF5-491F-9863-ED8448163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DF8377-FB5B-4342-A0BA-B41662022A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F590E8-886B-41B7-AEE9-B577FE2DE4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67FDE5-E0AB-44BC-84A3-8FF2BEEE429C}" type="datetimeFigureOut">
              <a:rPr lang="en-GB" smtClean="0"/>
              <a:t>30/11/2021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71B3F4-720E-4540-BCA2-37BCD851D5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BAA1B6-998F-4205-83B1-BB301F29B7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E6800C-6570-4E7D-AC51-AC80433418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4083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2130428"/>
            <a:ext cx="10363200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Arial Black" panose="020B0A04020102020204" pitchFamily="34" charset="0"/>
              </a:rPr>
              <a:t>Click to edit Master title style</a:t>
            </a:r>
            <a:endParaRPr lang="en-US" altLang="en-US" dirty="0">
              <a:sym typeface="Arial Black" panose="020B0A04020102020204" pitchFamily="34" charset="0"/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Calibri" panose="020F0502020204030204" pitchFamily="34" charset="0"/>
              </a:rPr>
              <a:t>Click to edit Master text styles</a:t>
            </a:r>
          </a:p>
          <a:p>
            <a:pPr lvl="1"/>
            <a:r>
              <a:rPr lang="en-US" altLang="en-US">
                <a:sym typeface="Calibri" panose="020F0502020204030204" pitchFamily="34" charset="0"/>
              </a:rPr>
              <a:t>Second level</a:t>
            </a:r>
          </a:p>
          <a:p>
            <a:pPr lvl="2"/>
            <a:r>
              <a:rPr lang="en-US" altLang="en-US">
                <a:sym typeface="Calibri" panose="020F0502020204030204" pitchFamily="34" charset="0"/>
              </a:rPr>
              <a:t>Third level</a:t>
            </a:r>
          </a:p>
          <a:p>
            <a:pPr lvl="3"/>
            <a:r>
              <a:rPr lang="en-US" altLang="en-US">
                <a:sym typeface="Calibri" panose="020F0502020204030204" pitchFamily="34" charset="0"/>
              </a:rPr>
              <a:t>Fourth level</a:t>
            </a:r>
          </a:p>
          <a:p>
            <a:pPr lvl="4"/>
            <a:r>
              <a:rPr lang="en-US" altLang="en-US">
                <a:sym typeface="Calibri" panose="020F0502020204030204" pitchFamily="34" charset="0"/>
              </a:rPr>
              <a:t>Fifth level</a:t>
            </a:r>
          </a:p>
        </p:txBody>
      </p:sp>
      <p:sp>
        <p:nvSpPr>
          <p:cNvPr id="2" name="Text Box 3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1256435" y="6467475"/>
            <a:ext cx="325967" cy="254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rgbClr val="878787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fld id="{9D44C617-2F28-4006-9B91-6632F4E22C8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029" name="Group 4"/>
          <p:cNvGrpSpPr>
            <a:grpSpLocks/>
          </p:cNvGrpSpPr>
          <p:nvPr/>
        </p:nvGrpSpPr>
        <p:grpSpPr bwMode="auto">
          <a:xfrm>
            <a:off x="2" y="3"/>
            <a:ext cx="624417" cy="6869113"/>
            <a:chOff x="0" y="0"/>
            <a:chExt cx="468313" cy="6869113"/>
          </a:xfrm>
        </p:grpSpPr>
        <p:sp>
          <p:nvSpPr>
            <p:cNvPr id="6" name="Rectangle 1"/>
            <p:cNvSpPr>
              <a:spLocks/>
            </p:cNvSpPr>
            <p:nvPr/>
          </p:nvSpPr>
          <p:spPr bwMode="auto">
            <a:xfrm rot="16200000">
              <a:off x="-3200400" y="3200400"/>
              <a:ext cx="6869113" cy="468313"/>
            </a:xfrm>
            <a:prstGeom prst="rect">
              <a:avLst/>
            </a:prstGeom>
            <a:gradFill rotWithShape="0">
              <a:gsLst>
                <a:gs pos="0">
                  <a:srgbClr val="BDDBFE"/>
                </a:gs>
                <a:gs pos="100000">
                  <a:srgbClr val="3E7FCD"/>
                </a:gs>
              </a:gsLst>
              <a:lin ang="0" scaled="1"/>
            </a:gradFill>
            <a:ln w="9525">
              <a:solidFill>
                <a:srgbClr val="4A7DBB"/>
              </a:solidFill>
              <a:round/>
              <a:headEnd/>
              <a:tailEnd/>
            </a:ln>
            <a:effectLst>
              <a:outerShdw dist="23000" dir="5400000" algn="ctr" rotWithShape="0">
                <a:schemeClr val="bg2">
                  <a:alpha val="34998"/>
                </a:schemeClr>
              </a:outerShdw>
            </a:effectLst>
          </p:spPr>
          <p:txBody>
            <a:bodyPr lIns="38100" tIns="38100" rIns="38100" bIns="38100" anchor="ctr"/>
            <a:lstStyle/>
            <a:p>
              <a:pPr algn="ctr">
                <a:defRPr/>
              </a:pPr>
              <a:r>
                <a:rPr lang="en-US" sz="21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 Black" charset="0"/>
                  <a:sym typeface="Arial Black" charset="0"/>
                </a:rPr>
                <a:t>Programming </a:t>
              </a:r>
            </a:p>
          </p:txBody>
        </p:sp>
        <p:pic>
          <p:nvPicPr>
            <p:cNvPr id="1031" name="Picture 2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925" y="46038"/>
              <a:ext cx="3873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</p:grpSp>
      <p:pic>
        <p:nvPicPr>
          <p:cNvPr id="10246" name="Picture 6" descr="http://png-1.findicons.com/files/icons/1636/file_icons_vs_3/128/java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7846" y="5894363"/>
            <a:ext cx="700111" cy="700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2053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transition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4F81BD"/>
          </a:solidFill>
          <a:latin typeface="+mj-lt"/>
          <a:ea typeface="+mj-ea"/>
          <a:cs typeface="+mj-cs"/>
          <a:sym typeface="Arial Black" panose="020B0A04020102020204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F81BD"/>
          </a:solidFill>
          <a:latin typeface="Arial Black" charset="0"/>
          <a:ea typeface="ヒラギノ角ゴ ProN W6" charset="-128"/>
          <a:cs typeface="ヒラギノ角ゴ ProN W6" charset="-128"/>
          <a:sym typeface="Arial Black" panose="020B0A040201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F81BD"/>
          </a:solidFill>
          <a:latin typeface="Arial Black" charset="0"/>
          <a:ea typeface="ヒラギノ角ゴ ProN W6" charset="-128"/>
          <a:cs typeface="ヒラギノ角ゴ ProN W6" charset="-128"/>
          <a:sym typeface="Arial Black" panose="020B0A040201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F81BD"/>
          </a:solidFill>
          <a:latin typeface="Arial Black" charset="0"/>
          <a:ea typeface="ヒラギノ角ゴ ProN W6" charset="-128"/>
          <a:cs typeface="ヒラギノ角ゴ ProN W6" charset="-128"/>
          <a:sym typeface="Arial Black" panose="020B0A040201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F81BD"/>
          </a:solidFill>
          <a:latin typeface="Arial Black" charset="0"/>
          <a:ea typeface="ヒラギノ角ゴ ProN W6" charset="-128"/>
          <a:cs typeface="ヒラギノ角ゴ ProN W6" charset="-128"/>
          <a:sym typeface="Arial Black" panose="020B0A04020102020204" pitchFamily="34" charset="0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F81BD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F81BD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F81BD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F81BD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9pPr>
    </p:titleStyle>
    <p:bodyStyle>
      <a:lvl1pPr marL="257175" indent="-257175" algn="ctr" rtl="0" eaLnBrk="1" fontAlgn="base" hangingPunct="1">
        <a:spcBef>
          <a:spcPts val="600"/>
        </a:spcBef>
        <a:spcAft>
          <a:spcPct val="0"/>
        </a:spcAft>
        <a:buChar char="•"/>
        <a:defRPr sz="2400">
          <a:solidFill>
            <a:srgbClr val="878787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314325" indent="28575" algn="ctr" rtl="0" eaLnBrk="1" fontAlgn="base" hangingPunct="1">
        <a:spcBef>
          <a:spcPts val="525"/>
        </a:spcBef>
        <a:spcAft>
          <a:spcPct val="0"/>
        </a:spcAft>
        <a:buChar char="–"/>
        <a:defRPr sz="2100">
          <a:solidFill>
            <a:srgbClr val="878787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657225" indent="28575" algn="ctr" rtl="0" eaLnBrk="1" fontAlgn="base" hangingPunct="1">
        <a:spcBef>
          <a:spcPts val="450"/>
        </a:spcBef>
        <a:spcAft>
          <a:spcPct val="0"/>
        </a:spcAft>
        <a:buChar char="•"/>
        <a:defRPr sz="1800">
          <a:solidFill>
            <a:srgbClr val="878787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000125" indent="28575" algn="ctr" rtl="0" eaLnBrk="1" fontAlgn="base" hangingPunct="1">
        <a:spcBef>
          <a:spcPts val="375"/>
        </a:spcBef>
        <a:spcAft>
          <a:spcPct val="0"/>
        </a:spcAft>
        <a:buChar char="–"/>
        <a:defRPr sz="1500">
          <a:solidFill>
            <a:srgbClr val="878787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1343025" indent="28575" algn="ctr" rtl="0" eaLnBrk="1" fontAlgn="base" hangingPunct="1">
        <a:spcBef>
          <a:spcPts val="375"/>
        </a:spcBef>
        <a:spcAft>
          <a:spcPct val="0"/>
        </a:spcAft>
        <a:buChar char="»"/>
        <a:defRPr sz="1500">
          <a:solidFill>
            <a:srgbClr val="878787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1685925" algn="ctr" rtl="0" eaLnBrk="1" fontAlgn="base" hangingPunct="1">
        <a:spcBef>
          <a:spcPts val="375"/>
        </a:spcBef>
        <a:spcAft>
          <a:spcPct val="0"/>
        </a:spcAft>
        <a:defRPr sz="1500">
          <a:solidFill>
            <a:srgbClr val="878787"/>
          </a:solidFill>
          <a:latin typeface="+mn-lt"/>
          <a:ea typeface="+mn-ea"/>
          <a:cs typeface="+mn-cs"/>
          <a:sym typeface="Calibri" charset="0"/>
        </a:defRPr>
      </a:lvl6pPr>
      <a:lvl7pPr marL="2028825" algn="ctr" rtl="0" eaLnBrk="1" fontAlgn="base" hangingPunct="1">
        <a:spcBef>
          <a:spcPts val="375"/>
        </a:spcBef>
        <a:spcAft>
          <a:spcPct val="0"/>
        </a:spcAft>
        <a:defRPr sz="1500">
          <a:solidFill>
            <a:srgbClr val="878787"/>
          </a:solidFill>
          <a:latin typeface="+mn-lt"/>
          <a:ea typeface="+mn-ea"/>
          <a:cs typeface="+mn-cs"/>
          <a:sym typeface="Calibri" charset="0"/>
        </a:defRPr>
      </a:lvl7pPr>
      <a:lvl8pPr marL="2371725" algn="ctr" rtl="0" eaLnBrk="1" fontAlgn="base" hangingPunct="1">
        <a:spcBef>
          <a:spcPts val="375"/>
        </a:spcBef>
        <a:spcAft>
          <a:spcPct val="0"/>
        </a:spcAft>
        <a:defRPr sz="1500">
          <a:solidFill>
            <a:srgbClr val="878787"/>
          </a:solidFill>
          <a:latin typeface="+mn-lt"/>
          <a:ea typeface="+mn-ea"/>
          <a:cs typeface="+mn-cs"/>
          <a:sym typeface="Calibri" charset="0"/>
        </a:defRPr>
      </a:lvl8pPr>
      <a:lvl9pPr marL="2714625" algn="ctr" rtl="0" eaLnBrk="1" fontAlgn="base" hangingPunct="1">
        <a:spcBef>
          <a:spcPts val="375"/>
        </a:spcBef>
        <a:spcAft>
          <a:spcPct val="0"/>
        </a:spcAft>
        <a:defRPr sz="1500">
          <a:solidFill>
            <a:srgbClr val="878787"/>
          </a:solidFill>
          <a:latin typeface="+mn-lt"/>
          <a:ea typeface="+mn-ea"/>
          <a:cs typeface="+mn-cs"/>
          <a:sym typeface="Calibri" charset="0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3C47C2-33A2-44B2-BEAB-FEB679075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3324"/>
            <a:ext cx="12192000" cy="686132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 3">
            <a:extLst>
              <a:ext uri="{FF2B5EF4-FFF2-40B4-BE49-F238E27FC236}">
                <a16:creationId xmlns:a16="http://schemas.microsoft.com/office/drawing/2014/main" id="{AD182BA8-54AD-4D9F-8264-B0FA8BB47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 16">
            <a:extLst>
              <a:ext uri="{FF2B5EF4-FFF2-40B4-BE49-F238E27FC236}">
                <a16:creationId xmlns:a16="http://schemas.microsoft.com/office/drawing/2014/main" id="{4ED83379-0499-45E1-AB78-6AA230F96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F69FF1-1D27-4D5D-B5BC-082408AAD6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753" y="3900694"/>
            <a:ext cx="6437700" cy="261196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l"/>
            <a:r>
              <a:rPr lang="en-US" sz="5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Week 4 – Lab B</a:t>
            </a:r>
            <a:b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Switch Statements &amp;</a:t>
            </a:r>
            <a:b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Enumerated Types (Enums)</a:t>
            </a:r>
          </a:p>
        </p:txBody>
      </p:sp>
    </p:spTree>
    <p:extLst>
      <p:ext uri="{BB962C8B-B14F-4D97-AF65-F5344CB8AC3E}">
        <p14:creationId xmlns:p14="http://schemas.microsoft.com/office/powerpoint/2010/main" val="36235831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B5B9A-4BB9-4FEF-B2B2-626594A88C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We may be tempted to use integer constants in the following way to represent a group of similar types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Using constants in this way is error-prone and a nuisance – code will often compile and lead to logic errors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D04FB6C-EA69-4042-A113-138E9694887A}"/>
              </a:ext>
            </a:extLst>
          </p:cNvPr>
          <p:cNvSpPr/>
          <p:nvPr/>
        </p:nvSpPr>
        <p:spPr>
          <a:xfrm>
            <a:off x="1071155" y="2265153"/>
            <a:ext cx="10432868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6A3E3E"/>
                </a:solidFill>
                <a:latin typeface="Consolas" panose="020B0609020204030204" pitchFamily="49" charset="0"/>
              </a:rPr>
              <a:t>SPRING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6A3E3E"/>
                </a:solidFill>
                <a:latin typeface="Consolas" panose="020B0609020204030204" pitchFamily="49" charset="0"/>
              </a:rPr>
              <a:t>SUMMER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= 1;</a:t>
            </a:r>
          </a:p>
          <a:p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6A3E3E"/>
                </a:solidFill>
                <a:latin typeface="Consolas" panose="020B0609020204030204" pitchFamily="49" charset="0"/>
              </a:rPr>
              <a:t>AUTUMN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= 2;</a:t>
            </a:r>
          </a:p>
          <a:p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6A3E3E"/>
                </a:solidFill>
                <a:latin typeface="Consolas" panose="020B0609020204030204" pitchFamily="49" charset="0"/>
              </a:rPr>
              <a:t>WINTER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= 3;</a:t>
            </a:r>
          </a:p>
          <a:p>
            <a:endParaRPr lang="en-GB" dirty="0">
              <a:latin typeface="Consolas" panose="020B0609020204030204" pitchFamily="49" charset="0"/>
            </a:endParaRPr>
          </a:p>
          <a:p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6A3E3E"/>
                </a:solidFill>
                <a:latin typeface="Consolas" panose="020B0609020204030204" pitchFamily="49" charset="0"/>
              </a:rPr>
              <a:t>season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dirty="0">
                <a:solidFill>
                  <a:srgbClr val="6A3E3E"/>
                </a:solidFill>
                <a:latin typeface="Consolas" panose="020B0609020204030204" pitchFamily="49" charset="0"/>
              </a:rPr>
              <a:t>AUTUMN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GB" dirty="0">
                <a:solidFill>
                  <a:srgbClr val="3F7F5F"/>
                </a:solidFill>
                <a:latin typeface="Consolas" panose="020B0609020204030204" pitchFamily="49" charset="0"/>
              </a:rPr>
              <a:t>// current season is autumn</a:t>
            </a:r>
          </a:p>
          <a:p>
            <a:endParaRPr lang="en-GB" dirty="0"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6A3E3E"/>
                </a:solidFill>
                <a:latin typeface="Consolas" panose="020B0609020204030204" pitchFamily="49" charset="0"/>
              </a:rPr>
              <a:t>season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dirty="0">
                <a:solidFill>
                  <a:srgbClr val="6A3E3E"/>
                </a:solidFill>
                <a:latin typeface="Consolas" panose="020B0609020204030204" pitchFamily="49" charset="0"/>
              </a:rPr>
              <a:t>season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+ 6; </a:t>
            </a:r>
            <a:r>
              <a:rPr lang="en-GB" dirty="0">
                <a:solidFill>
                  <a:srgbClr val="3F7F5F"/>
                </a:solidFill>
                <a:latin typeface="Consolas" panose="020B0609020204030204" pitchFamily="49" charset="0"/>
              </a:rPr>
              <a:t>// code will compile (2 + 6), but does that make sense?</a:t>
            </a:r>
            <a:endParaRPr lang="en-GB" dirty="0"/>
          </a:p>
        </p:txBody>
      </p:sp>
      <p:sp>
        <p:nvSpPr>
          <p:cNvPr id="7" name="!!yellowcircle">
            <a:extLst>
              <a:ext uri="{FF2B5EF4-FFF2-40B4-BE49-F238E27FC236}">
                <a16:creationId xmlns:a16="http://schemas.microsoft.com/office/drawing/2014/main" id="{A261583B-09AF-45DE-BBF2-34B57C7FBE45}"/>
              </a:ext>
            </a:extLst>
          </p:cNvPr>
          <p:cNvSpPr/>
          <p:nvPr/>
        </p:nvSpPr>
        <p:spPr>
          <a:xfrm>
            <a:off x="130222" y="143463"/>
            <a:ext cx="1009835" cy="1009835"/>
          </a:xfrm>
          <a:prstGeom prst="ellipse">
            <a:avLst/>
          </a:prstGeom>
          <a:solidFill>
            <a:srgbClr val="FFC000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8278BAC-7ECA-4772-AA62-2B7FD1DEB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9742" y="196821"/>
            <a:ext cx="10582426" cy="890107"/>
          </a:xfrm>
        </p:spPr>
        <p:txBody>
          <a:bodyPr/>
          <a:lstStyle/>
          <a:p>
            <a:r>
              <a:rPr lang="en-GB" dirty="0"/>
              <a:t>Constants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580E303-553B-44DB-B788-D4DD244F1441}"/>
              </a:ext>
            </a:extLst>
          </p:cNvPr>
          <p:cNvSpPr/>
          <p:nvPr/>
        </p:nvSpPr>
        <p:spPr>
          <a:xfrm>
            <a:off x="255615" y="283825"/>
            <a:ext cx="762774" cy="762774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0" name="!!green">
            <a:extLst>
              <a:ext uri="{FF2B5EF4-FFF2-40B4-BE49-F238E27FC236}">
                <a16:creationId xmlns:a16="http://schemas.microsoft.com/office/drawing/2014/main" id="{CA30944A-3668-4A34-BBA5-60A83A23525D}"/>
              </a:ext>
            </a:extLst>
          </p:cNvPr>
          <p:cNvSpPr/>
          <p:nvPr/>
        </p:nvSpPr>
        <p:spPr>
          <a:xfrm>
            <a:off x="1593998" y="6265273"/>
            <a:ext cx="5241416" cy="592725"/>
          </a:xfrm>
          <a:prstGeom prst="rect">
            <a:avLst/>
          </a:prstGeom>
          <a:solidFill>
            <a:srgbClr val="70A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Switch Statements</a:t>
            </a:r>
          </a:p>
        </p:txBody>
      </p:sp>
      <p:sp>
        <p:nvSpPr>
          <p:cNvPr id="11" name="!!yellow">
            <a:extLst>
              <a:ext uri="{FF2B5EF4-FFF2-40B4-BE49-F238E27FC236}">
                <a16:creationId xmlns:a16="http://schemas.microsoft.com/office/drawing/2014/main" id="{4379C4BE-74CB-4762-A93D-FA0D06153E81}"/>
              </a:ext>
            </a:extLst>
          </p:cNvPr>
          <p:cNvSpPr/>
          <p:nvPr/>
        </p:nvSpPr>
        <p:spPr>
          <a:xfrm>
            <a:off x="6835415" y="6265275"/>
            <a:ext cx="5356586" cy="59272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Enumerated Types (Enums)</a:t>
            </a:r>
          </a:p>
        </p:txBody>
      </p:sp>
    </p:spTree>
    <p:extLst>
      <p:ext uri="{BB962C8B-B14F-4D97-AF65-F5344CB8AC3E}">
        <p14:creationId xmlns:p14="http://schemas.microsoft.com/office/powerpoint/2010/main" val="96115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18F65E-E05A-4EFA-A7DB-1EDD8FD98D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we need to define a list of permitted values for a type, we can use an enumerated type, often called an </a:t>
            </a:r>
            <a:r>
              <a:rPr lang="en-GB" b="1" dirty="0" err="1"/>
              <a:t>enum</a:t>
            </a:r>
            <a:endParaRPr lang="en-GB" b="1" dirty="0"/>
          </a:p>
          <a:p>
            <a:r>
              <a:rPr lang="en-GB" dirty="0"/>
              <a:t>We use the </a:t>
            </a:r>
            <a:r>
              <a:rPr lang="en-GB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enum</a:t>
            </a:r>
            <a:r>
              <a:rPr lang="en-GB" dirty="0"/>
              <a:t> keyword and list all of the permittable values for our program within its body { 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41A7024-40E6-46B4-AFAB-D81E68E09AD8}"/>
              </a:ext>
            </a:extLst>
          </p:cNvPr>
          <p:cNvSpPr/>
          <p:nvPr/>
        </p:nvSpPr>
        <p:spPr>
          <a:xfrm>
            <a:off x="1097280" y="3176729"/>
            <a:ext cx="9997440" cy="203132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enum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Season { </a:t>
            </a:r>
            <a:r>
              <a:rPr lang="en-GB" i="1" dirty="0">
                <a:solidFill>
                  <a:srgbClr val="0000C0"/>
                </a:solidFill>
                <a:latin typeface="Consolas" panose="020B0609020204030204" pitchFamily="49" charset="0"/>
              </a:rPr>
              <a:t>SPRING</a:t>
            </a:r>
            <a:r>
              <a:rPr lang="en-GB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i="1" dirty="0">
                <a:solidFill>
                  <a:srgbClr val="0000C0"/>
                </a:solidFill>
                <a:latin typeface="Consolas" panose="020B0609020204030204" pitchFamily="49" charset="0"/>
              </a:rPr>
              <a:t>SUMMER</a:t>
            </a:r>
            <a:r>
              <a:rPr lang="en-GB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i="1" dirty="0">
                <a:solidFill>
                  <a:srgbClr val="0000C0"/>
                </a:solidFill>
                <a:latin typeface="Consolas" panose="020B0609020204030204" pitchFamily="49" charset="0"/>
              </a:rPr>
              <a:t>AUTUMN</a:t>
            </a:r>
            <a:r>
              <a:rPr lang="en-GB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i="1" dirty="0">
                <a:solidFill>
                  <a:srgbClr val="0000C0"/>
                </a:solidFill>
                <a:latin typeface="Consolas" panose="020B0609020204030204" pitchFamily="49" charset="0"/>
              </a:rPr>
              <a:t>WINTER</a:t>
            </a:r>
            <a:r>
              <a:rPr lang="en-GB" i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GB" dirty="0">
              <a:latin typeface="Consolas" panose="020B0609020204030204" pitchFamily="49" charset="0"/>
            </a:endParaRPr>
          </a:p>
          <a:p>
            <a:r>
              <a:rPr lang="en-GB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enum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Apple { </a:t>
            </a:r>
            <a:r>
              <a:rPr lang="en-GB" i="1" dirty="0">
                <a:solidFill>
                  <a:srgbClr val="0000C0"/>
                </a:solidFill>
                <a:latin typeface="Consolas" panose="020B0609020204030204" pitchFamily="49" charset="0"/>
              </a:rPr>
              <a:t>GRANNY_SMITH</a:t>
            </a:r>
            <a:r>
              <a:rPr lang="en-GB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i="1" dirty="0">
                <a:solidFill>
                  <a:srgbClr val="0000C0"/>
                </a:solidFill>
                <a:latin typeface="Consolas" panose="020B0609020204030204" pitchFamily="49" charset="0"/>
              </a:rPr>
              <a:t>GOLDEN_DELICIOUS</a:t>
            </a:r>
            <a:r>
              <a:rPr lang="en-GB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i="1" dirty="0">
                <a:solidFill>
                  <a:srgbClr val="0000C0"/>
                </a:solidFill>
                <a:latin typeface="Consolas" panose="020B0609020204030204" pitchFamily="49" charset="0"/>
              </a:rPr>
              <a:t>PIPPIN</a:t>
            </a:r>
            <a:r>
              <a:rPr lang="en-GB" i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GB" dirty="0">
              <a:latin typeface="Consolas" panose="020B0609020204030204" pitchFamily="49" charset="0"/>
            </a:endParaRPr>
          </a:p>
          <a:p>
            <a:r>
              <a:rPr lang="en-GB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enum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Planet { </a:t>
            </a:r>
            <a:r>
              <a:rPr lang="en-GB" i="1" dirty="0">
                <a:solidFill>
                  <a:srgbClr val="0000C0"/>
                </a:solidFill>
                <a:latin typeface="Consolas" panose="020B0609020204030204" pitchFamily="49" charset="0"/>
              </a:rPr>
              <a:t>MERCURY</a:t>
            </a:r>
            <a:r>
              <a:rPr lang="en-GB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i="1" dirty="0">
                <a:solidFill>
                  <a:srgbClr val="0000C0"/>
                </a:solidFill>
                <a:latin typeface="Consolas" panose="020B0609020204030204" pitchFamily="49" charset="0"/>
              </a:rPr>
              <a:t>VENUS</a:t>
            </a:r>
            <a:r>
              <a:rPr lang="en-GB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i="1" dirty="0">
                <a:solidFill>
                  <a:srgbClr val="0000C0"/>
                </a:solidFill>
                <a:latin typeface="Consolas" panose="020B0609020204030204" pitchFamily="49" charset="0"/>
              </a:rPr>
              <a:t>EARTH</a:t>
            </a:r>
            <a:r>
              <a:rPr lang="en-GB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i="1" dirty="0">
                <a:solidFill>
                  <a:srgbClr val="0000C0"/>
                </a:solidFill>
                <a:latin typeface="Consolas" panose="020B0609020204030204" pitchFamily="49" charset="0"/>
              </a:rPr>
              <a:t>MARS</a:t>
            </a:r>
            <a:r>
              <a:rPr lang="en-GB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i="1" dirty="0">
                <a:solidFill>
                  <a:srgbClr val="0000C0"/>
                </a:solidFill>
                <a:latin typeface="Consolas" panose="020B0609020204030204" pitchFamily="49" charset="0"/>
              </a:rPr>
              <a:t>JUPITER</a:t>
            </a:r>
            <a:r>
              <a:rPr lang="en-GB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i="1" dirty="0">
                <a:solidFill>
                  <a:srgbClr val="0000C0"/>
                </a:solidFill>
                <a:latin typeface="Consolas" panose="020B0609020204030204" pitchFamily="49" charset="0"/>
              </a:rPr>
              <a:t>SATURN</a:t>
            </a:r>
            <a:r>
              <a:rPr lang="en-GB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i="1" dirty="0">
                <a:solidFill>
                  <a:srgbClr val="0000C0"/>
                </a:solidFill>
                <a:latin typeface="Consolas" panose="020B0609020204030204" pitchFamily="49" charset="0"/>
              </a:rPr>
              <a:t>URANUS</a:t>
            </a:r>
            <a:r>
              <a:rPr lang="en-GB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i="1" dirty="0">
                <a:solidFill>
                  <a:srgbClr val="0000C0"/>
                </a:solidFill>
                <a:latin typeface="Consolas" panose="020B0609020204030204" pitchFamily="49" charset="0"/>
              </a:rPr>
              <a:t>NEPTUNE</a:t>
            </a:r>
            <a:r>
              <a:rPr lang="en-GB" i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GB" dirty="0">
              <a:latin typeface="Consolas" panose="020B0609020204030204" pitchFamily="49" charset="0"/>
            </a:endParaRPr>
          </a:p>
          <a:p>
            <a:r>
              <a:rPr lang="en-GB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enum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TrafficLightColour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GB" i="1" dirty="0">
                <a:solidFill>
                  <a:srgbClr val="0000C0"/>
                </a:solidFill>
                <a:latin typeface="Consolas" panose="020B0609020204030204" pitchFamily="49" charset="0"/>
              </a:rPr>
              <a:t>RED</a:t>
            </a:r>
            <a:r>
              <a:rPr lang="en-GB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i="1" dirty="0">
                <a:solidFill>
                  <a:srgbClr val="0000C0"/>
                </a:solidFill>
                <a:latin typeface="Consolas" panose="020B0609020204030204" pitchFamily="49" charset="0"/>
              </a:rPr>
              <a:t>AMBER</a:t>
            </a:r>
            <a:r>
              <a:rPr lang="en-GB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i="1" dirty="0">
                <a:solidFill>
                  <a:srgbClr val="0000C0"/>
                </a:solidFill>
                <a:latin typeface="Consolas" panose="020B0609020204030204" pitchFamily="49" charset="0"/>
              </a:rPr>
              <a:t>GREEN 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5" name="!!yellowcircle">
            <a:extLst>
              <a:ext uri="{FF2B5EF4-FFF2-40B4-BE49-F238E27FC236}">
                <a16:creationId xmlns:a16="http://schemas.microsoft.com/office/drawing/2014/main" id="{E8445255-8067-4143-99B1-AEC8E1666252}"/>
              </a:ext>
            </a:extLst>
          </p:cNvPr>
          <p:cNvSpPr/>
          <p:nvPr/>
        </p:nvSpPr>
        <p:spPr>
          <a:xfrm>
            <a:off x="130222" y="143463"/>
            <a:ext cx="1009835" cy="1009835"/>
          </a:xfrm>
          <a:prstGeom prst="ellipse">
            <a:avLst/>
          </a:prstGeom>
          <a:solidFill>
            <a:srgbClr val="FFC000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7FF3136B-57BF-4189-9903-3802FE9F2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9742" y="196821"/>
            <a:ext cx="10582426" cy="890107"/>
          </a:xfrm>
        </p:spPr>
        <p:txBody>
          <a:bodyPr/>
          <a:lstStyle/>
          <a:p>
            <a:r>
              <a:rPr lang="en-GB" dirty="0"/>
              <a:t>Enumerated Type (Enum)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86C3E6D-80AB-4190-B79B-B805421D1840}"/>
              </a:ext>
            </a:extLst>
          </p:cNvPr>
          <p:cNvSpPr/>
          <p:nvPr/>
        </p:nvSpPr>
        <p:spPr>
          <a:xfrm>
            <a:off x="255615" y="283825"/>
            <a:ext cx="762774" cy="762774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8" name="!!green">
            <a:extLst>
              <a:ext uri="{FF2B5EF4-FFF2-40B4-BE49-F238E27FC236}">
                <a16:creationId xmlns:a16="http://schemas.microsoft.com/office/drawing/2014/main" id="{87E4E236-2FBE-4D5D-A96E-574A20B42822}"/>
              </a:ext>
            </a:extLst>
          </p:cNvPr>
          <p:cNvSpPr/>
          <p:nvPr/>
        </p:nvSpPr>
        <p:spPr>
          <a:xfrm>
            <a:off x="1593998" y="6265273"/>
            <a:ext cx="5241416" cy="592725"/>
          </a:xfrm>
          <a:prstGeom prst="rect">
            <a:avLst/>
          </a:prstGeom>
          <a:solidFill>
            <a:srgbClr val="70A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Switch Statements</a:t>
            </a:r>
          </a:p>
        </p:txBody>
      </p:sp>
      <p:sp>
        <p:nvSpPr>
          <p:cNvPr id="19" name="!!yellow">
            <a:extLst>
              <a:ext uri="{FF2B5EF4-FFF2-40B4-BE49-F238E27FC236}">
                <a16:creationId xmlns:a16="http://schemas.microsoft.com/office/drawing/2014/main" id="{43A43D07-A777-438D-A3BC-53CE37C22007}"/>
              </a:ext>
            </a:extLst>
          </p:cNvPr>
          <p:cNvSpPr/>
          <p:nvPr/>
        </p:nvSpPr>
        <p:spPr>
          <a:xfrm>
            <a:off x="6835415" y="6265275"/>
            <a:ext cx="5356586" cy="59272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Enumerated Types (Enums)</a:t>
            </a:r>
          </a:p>
        </p:txBody>
      </p:sp>
    </p:spTree>
    <p:extLst>
      <p:ext uri="{BB962C8B-B14F-4D97-AF65-F5344CB8AC3E}">
        <p14:creationId xmlns:p14="http://schemas.microsoft.com/office/powerpoint/2010/main" val="3378423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F2540-A0FC-4B37-B968-96AC517D4E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can declare an </a:t>
            </a:r>
            <a:r>
              <a:rPr lang="en-GB" dirty="0" err="1"/>
              <a:t>enum</a:t>
            </a:r>
            <a:r>
              <a:rPr lang="en-GB" dirty="0"/>
              <a:t> in its own file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F3579A-410B-484A-B24D-44BC044F18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229" y="2647841"/>
            <a:ext cx="5106113" cy="1562318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961CCF2-3ED3-47C8-8715-DB88135C5F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7869" y="1900024"/>
            <a:ext cx="5572903" cy="3057952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16" name="!!yellowcircle">
            <a:extLst>
              <a:ext uri="{FF2B5EF4-FFF2-40B4-BE49-F238E27FC236}">
                <a16:creationId xmlns:a16="http://schemas.microsoft.com/office/drawing/2014/main" id="{76BDA3CE-5E94-42B9-8795-E82EE333E800}"/>
              </a:ext>
            </a:extLst>
          </p:cNvPr>
          <p:cNvSpPr/>
          <p:nvPr/>
        </p:nvSpPr>
        <p:spPr>
          <a:xfrm>
            <a:off x="130222" y="143463"/>
            <a:ext cx="1009835" cy="1009835"/>
          </a:xfrm>
          <a:prstGeom prst="ellipse">
            <a:avLst/>
          </a:prstGeom>
          <a:solidFill>
            <a:srgbClr val="FFC000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728335A5-F5D2-438C-803A-C162BBDC3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9742" y="196821"/>
            <a:ext cx="10582426" cy="890107"/>
          </a:xfrm>
        </p:spPr>
        <p:txBody>
          <a:bodyPr/>
          <a:lstStyle/>
          <a:p>
            <a:r>
              <a:rPr lang="en-GB" dirty="0"/>
              <a:t>Declaring Enums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9544FA-82A1-4DCF-B73C-798BECC1E6AF}"/>
              </a:ext>
            </a:extLst>
          </p:cNvPr>
          <p:cNvSpPr/>
          <p:nvPr/>
        </p:nvSpPr>
        <p:spPr>
          <a:xfrm>
            <a:off x="255615" y="283825"/>
            <a:ext cx="762774" cy="762774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9" name="!!green">
            <a:extLst>
              <a:ext uri="{FF2B5EF4-FFF2-40B4-BE49-F238E27FC236}">
                <a16:creationId xmlns:a16="http://schemas.microsoft.com/office/drawing/2014/main" id="{5A38BF2A-9159-472B-A842-B4DA0210C152}"/>
              </a:ext>
            </a:extLst>
          </p:cNvPr>
          <p:cNvSpPr/>
          <p:nvPr/>
        </p:nvSpPr>
        <p:spPr>
          <a:xfrm>
            <a:off x="1593998" y="6265273"/>
            <a:ext cx="5241416" cy="592725"/>
          </a:xfrm>
          <a:prstGeom prst="rect">
            <a:avLst/>
          </a:prstGeom>
          <a:solidFill>
            <a:srgbClr val="70A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Switch Statements</a:t>
            </a:r>
          </a:p>
        </p:txBody>
      </p:sp>
      <p:sp>
        <p:nvSpPr>
          <p:cNvPr id="20" name="!!yellow">
            <a:extLst>
              <a:ext uri="{FF2B5EF4-FFF2-40B4-BE49-F238E27FC236}">
                <a16:creationId xmlns:a16="http://schemas.microsoft.com/office/drawing/2014/main" id="{5D0149F6-ADE0-470B-B8B6-108A2F5F44FB}"/>
              </a:ext>
            </a:extLst>
          </p:cNvPr>
          <p:cNvSpPr/>
          <p:nvPr/>
        </p:nvSpPr>
        <p:spPr>
          <a:xfrm>
            <a:off x="6835415" y="6265275"/>
            <a:ext cx="5356586" cy="59272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Enumerated Types (Enums)</a:t>
            </a:r>
          </a:p>
        </p:txBody>
      </p:sp>
    </p:spTree>
    <p:extLst>
      <p:ext uri="{BB962C8B-B14F-4D97-AF65-F5344CB8AC3E}">
        <p14:creationId xmlns:p14="http://schemas.microsoft.com/office/powerpoint/2010/main" val="1026389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!!green">
            <a:extLst>
              <a:ext uri="{FF2B5EF4-FFF2-40B4-BE49-F238E27FC236}">
                <a16:creationId xmlns:a16="http://schemas.microsoft.com/office/drawing/2014/main" id="{5CAEA0C9-86D6-46D5-8B0F-0B350B340FDB}"/>
              </a:ext>
            </a:extLst>
          </p:cNvPr>
          <p:cNvSpPr/>
          <p:nvPr/>
        </p:nvSpPr>
        <p:spPr>
          <a:xfrm>
            <a:off x="1593998" y="6265273"/>
            <a:ext cx="5241416" cy="592725"/>
          </a:xfrm>
          <a:prstGeom prst="rect">
            <a:avLst/>
          </a:prstGeom>
          <a:solidFill>
            <a:srgbClr val="70A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Switch Statements</a:t>
            </a:r>
          </a:p>
        </p:txBody>
      </p:sp>
      <p:sp>
        <p:nvSpPr>
          <p:cNvPr id="12" name="!!yellow">
            <a:extLst>
              <a:ext uri="{FF2B5EF4-FFF2-40B4-BE49-F238E27FC236}">
                <a16:creationId xmlns:a16="http://schemas.microsoft.com/office/drawing/2014/main" id="{EDC81CB2-2623-4151-B9EF-32E4411FDCF9}"/>
              </a:ext>
            </a:extLst>
          </p:cNvPr>
          <p:cNvSpPr/>
          <p:nvPr/>
        </p:nvSpPr>
        <p:spPr>
          <a:xfrm>
            <a:off x="6835415" y="6265275"/>
            <a:ext cx="5356586" cy="59272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Enumerated Types (Enums)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F1EB69-8BBB-46F9-812D-7217C9E172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321" y="1259456"/>
            <a:ext cx="3521247" cy="4155095"/>
          </a:xfrm>
        </p:spPr>
        <p:txBody>
          <a:bodyPr>
            <a:normAutofit/>
          </a:bodyPr>
          <a:lstStyle/>
          <a:p>
            <a:r>
              <a:rPr lang="en-GB" dirty="0"/>
              <a:t>You can also declare an </a:t>
            </a:r>
            <a:r>
              <a:rPr lang="en-GB" dirty="0" err="1"/>
              <a:t>enum</a:t>
            </a:r>
            <a:r>
              <a:rPr lang="en-GB" dirty="0"/>
              <a:t> within a class</a:t>
            </a:r>
          </a:p>
          <a:p>
            <a:r>
              <a:rPr lang="en-GB" dirty="0"/>
              <a:t>Must be at the class-level – cannot place an </a:t>
            </a:r>
            <a:r>
              <a:rPr lang="en-GB" dirty="0" err="1"/>
              <a:t>enum</a:t>
            </a:r>
            <a:r>
              <a:rPr lang="en-GB" dirty="0"/>
              <a:t> declaration in a method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1C1A373-3DA4-43AE-B18A-7DF32BC50943}"/>
              </a:ext>
            </a:extLst>
          </p:cNvPr>
          <p:cNvSpPr/>
          <p:nvPr/>
        </p:nvSpPr>
        <p:spPr>
          <a:xfrm>
            <a:off x="3952569" y="889697"/>
            <a:ext cx="8042786" cy="5632311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EnumDemo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endParaRPr lang="en-GB" dirty="0">
              <a:latin typeface="Consolas" panose="020B0609020204030204" pitchFamily="49" charset="0"/>
            </a:endParaRPr>
          </a:p>
          <a:p>
            <a:pPr lvl="1"/>
            <a:r>
              <a:rPr lang="en-GB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enum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Season { </a:t>
            </a:r>
            <a:r>
              <a:rPr lang="en-GB" i="1" dirty="0">
                <a:solidFill>
                  <a:srgbClr val="0000C0"/>
                </a:solidFill>
                <a:latin typeface="Consolas" panose="020B0609020204030204" pitchFamily="49" charset="0"/>
              </a:rPr>
              <a:t>WINTER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i="1" dirty="0">
                <a:solidFill>
                  <a:srgbClr val="0000C0"/>
                </a:solidFill>
                <a:latin typeface="Consolas" panose="020B0609020204030204" pitchFamily="49" charset="0"/>
              </a:rPr>
              <a:t>SPRING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i="1" dirty="0">
                <a:solidFill>
                  <a:srgbClr val="0000C0"/>
                </a:solidFill>
                <a:latin typeface="Consolas" panose="020B0609020204030204" pitchFamily="49" charset="0"/>
              </a:rPr>
              <a:t>SUMMER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i="1" dirty="0">
                <a:solidFill>
                  <a:srgbClr val="0000C0"/>
                </a:solidFill>
                <a:latin typeface="Consolas" panose="020B0609020204030204" pitchFamily="49" charset="0"/>
              </a:rPr>
              <a:t>AUTUMN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};</a:t>
            </a:r>
          </a:p>
          <a:p>
            <a:pPr lvl="1"/>
            <a:endParaRPr lang="en-GB" dirty="0">
              <a:latin typeface="Consolas" panose="020B0609020204030204" pitchFamily="49" charset="0"/>
            </a:endParaRPr>
          </a:p>
          <a:p>
            <a:pPr lvl="1"/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main(String[] </a:t>
            </a:r>
            <a:r>
              <a:rPr lang="en-GB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endParaRPr lang="en-GB" dirty="0">
              <a:latin typeface="Consolas" panose="020B0609020204030204" pitchFamily="49" charset="0"/>
            </a:endParaRPr>
          </a:p>
          <a:p>
            <a:pPr lvl="1"/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	Season </a:t>
            </a:r>
            <a:r>
              <a:rPr lang="en-GB" dirty="0" err="1">
                <a:solidFill>
                  <a:srgbClr val="6A3E3E"/>
                </a:solidFill>
                <a:latin typeface="Consolas" panose="020B0609020204030204" pitchFamily="49" charset="0"/>
              </a:rPr>
              <a:t>currentSeason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Season.</a:t>
            </a:r>
            <a:r>
              <a:rPr lang="en-GB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SPRING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endParaRPr lang="en-GB" dirty="0">
              <a:latin typeface="Consolas" panose="020B0609020204030204" pitchFamily="49" charset="0"/>
            </a:endParaRPr>
          </a:p>
          <a:p>
            <a:pPr lvl="2"/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GB" dirty="0" err="1">
                <a:solidFill>
                  <a:srgbClr val="6A3E3E"/>
                </a:solidFill>
                <a:latin typeface="Consolas" panose="020B0609020204030204" pitchFamily="49" charset="0"/>
              </a:rPr>
              <a:t>currentSeason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Season.</a:t>
            </a:r>
            <a:r>
              <a:rPr lang="en-GB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WINTER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2"/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GB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GB" dirty="0" err="1">
                <a:solidFill>
                  <a:srgbClr val="2A00FF"/>
                </a:solidFill>
                <a:latin typeface="Consolas" panose="020B0609020204030204" pitchFamily="49" charset="0"/>
              </a:rPr>
              <a:t>Brrr</a:t>
            </a:r>
            <a:r>
              <a:rPr lang="en-GB" dirty="0">
                <a:solidFill>
                  <a:srgbClr val="2A00FF"/>
                </a:solidFill>
                <a:latin typeface="Consolas" panose="020B0609020204030204" pitchFamily="49" charset="0"/>
              </a:rPr>
              <a:t>. It's cold!"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dirty="0" err="1">
                <a:solidFill>
                  <a:srgbClr val="6A3E3E"/>
                </a:solidFill>
                <a:latin typeface="Consolas" panose="020B0609020204030204" pitchFamily="49" charset="0"/>
              </a:rPr>
              <a:t>currentSeason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Season.</a:t>
            </a:r>
            <a:r>
              <a:rPr lang="en-GB" dirty="0" err="1">
                <a:solidFill>
                  <a:srgbClr val="0000C0"/>
                </a:solidFill>
                <a:latin typeface="Consolas" panose="020B0609020204030204" pitchFamily="49" charset="0"/>
              </a:rPr>
              <a:t>SPRING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2"/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GB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2A00FF"/>
                </a:solidFill>
                <a:latin typeface="Consolas" panose="020B0609020204030204" pitchFamily="49" charset="0"/>
              </a:rPr>
              <a:t>"It's starting to warm up.."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dirty="0" err="1">
                <a:solidFill>
                  <a:srgbClr val="6A3E3E"/>
                </a:solidFill>
                <a:latin typeface="Consolas" panose="020B0609020204030204" pitchFamily="49" charset="0"/>
              </a:rPr>
              <a:t>currentSeason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Season.</a:t>
            </a:r>
            <a:r>
              <a:rPr lang="en-GB" dirty="0" err="1">
                <a:solidFill>
                  <a:srgbClr val="0000C0"/>
                </a:solidFill>
                <a:latin typeface="Consolas" panose="020B0609020204030204" pitchFamily="49" charset="0"/>
              </a:rPr>
              <a:t>SUMMER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2"/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GB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2A00FF"/>
                </a:solidFill>
                <a:latin typeface="Consolas" panose="020B0609020204030204" pitchFamily="49" charset="0"/>
              </a:rPr>
              <a:t>"It's pretty hot!"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</a:p>
          <a:p>
            <a:pPr lvl="2"/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GB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2A00FF"/>
                </a:solidFill>
                <a:latin typeface="Consolas" panose="020B0609020204030204" pitchFamily="49" charset="0"/>
              </a:rPr>
              <a:t>"It's starting to cool down.."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endParaRPr lang="en-GB" dirty="0">
              <a:latin typeface="Consolas" panose="020B0609020204030204" pitchFamily="49" charset="0"/>
            </a:endParaRPr>
          </a:p>
          <a:p>
            <a:pPr lvl="1"/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GB" dirty="0"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4E9716B-119D-4743-BAEF-0AB5D26848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5002" y="5414552"/>
            <a:ext cx="3629532" cy="1028844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8" name="!!yellowcircle">
            <a:extLst>
              <a:ext uri="{FF2B5EF4-FFF2-40B4-BE49-F238E27FC236}">
                <a16:creationId xmlns:a16="http://schemas.microsoft.com/office/drawing/2014/main" id="{C677B9F0-E3B0-4175-A52B-109E31600D81}"/>
              </a:ext>
            </a:extLst>
          </p:cNvPr>
          <p:cNvSpPr/>
          <p:nvPr/>
        </p:nvSpPr>
        <p:spPr>
          <a:xfrm>
            <a:off x="130222" y="143463"/>
            <a:ext cx="1009835" cy="1009835"/>
          </a:xfrm>
          <a:prstGeom prst="ellipse">
            <a:avLst/>
          </a:prstGeom>
          <a:solidFill>
            <a:srgbClr val="FFC000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98FD532-D3C3-4057-940B-DD2F8B3BA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4868" y="36879"/>
            <a:ext cx="10582426" cy="890107"/>
          </a:xfrm>
        </p:spPr>
        <p:txBody>
          <a:bodyPr/>
          <a:lstStyle/>
          <a:p>
            <a:r>
              <a:rPr lang="en-GB" dirty="0"/>
              <a:t>Declaring Enums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1A817CB-09BC-49CF-8AD9-484584FB42F4}"/>
              </a:ext>
            </a:extLst>
          </p:cNvPr>
          <p:cNvSpPr/>
          <p:nvPr/>
        </p:nvSpPr>
        <p:spPr>
          <a:xfrm>
            <a:off x="255615" y="283825"/>
            <a:ext cx="762774" cy="762774"/>
          </a:xfrm>
          <a:prstGeom prst="rect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2564890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!!green">
            <a:extLst>
              <a:ext uri="{FF2B5EF4-FFF2-40B4-BE49-F238E27FC236}">
                <a16:creationId xmlns:a16="http://schemas.microsoft.com/office/drawing/2014/main" id="{38EB2E5E-2AAC-41B1-8D4F-F5193C749B40}"/>
              </a:ext>
            </a:extLst>
          </p:cNvPr>
          <p:cNvSpPr/>
          <p:nvPr/>
        </p:nvSpPr>
        <p:spPr>
          <a:xfrm>
            <a:off x="1593998" y="6265273"/>
            <a:ext cx="5241416" cy="592725"/>
          </a:xfrm>
          <a:prstGeom prst="rect">
            <a:avLst/>
          </a:prstGeom>
          <a:solidFill>
            <a:srgbClr val="70A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Switch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93CED-5FC3-44C8-A529-B39ECA87CD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92" y="1610331"/>
            <a:ext cx="3470118" cy="4873714"/>
          </a:xfrm>
        </p:spPr>
        <p:txBody>
          <a:bodyPr/>
          <a:lstStyle/>
          <a:p>
            <a:r>
              <a:rPr lang="en-GB" dirty="0" err="1"/>
              <a:t>Enums</a:t>
            </a:r>
            <a:r>
              <a:rPr lang="en-GB" dirty="0"/>
              <a:t> can also be used within Switch statements</a:t>
            </a:r>
          </a:p>
          <a:p>
            <a:r>
              <a:rPr lang="en-GB" dirty="0"/>
              <a:t>In this scenario, you only provide the different </a:t>
            </a:r>
            <a:r>
              <a:rPr lang="en-GB" dirty="0" err="1"/>
              <a:t>Enum</a:t>
            </a:r>
            <a:r>
              <a:rPr lang="en-GB" dirty="0"/>
              <a:t> “states” to the switch statement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B2841CB-F6E7-49F0-8C88-494D9D6C2CE5}"/>
              </a:ext>
            </a:extLst>
          </p:cNvPr>
          <p:cNvSpPr/>
          <p:nvPr/>
        </p:nvSpPr>
        <p:spPr>
          <a:xfrm>
            <a:off x="4324350" y="72834"/>
            <a:ext cx="7714809" cy="626129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r>
              <a:rPr lang="en-GB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enum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Season { </a:t>
            </a:r>
            <a:r>
              <a:rPr lang="en-GB" sz="1600" dirty="0">
                <a:solidFill>
                  <a:srgbClr val="0000C0"/>
                </a:solidFill>
                <a:latin typeface="Consolas" panose="020B0609020204030204" pitchFamily="49" charset="0"/>
              </a:rPr>
              <a:t>SPRING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1600" dirty="0">
                <a:solidFill>
                  <a:srgbClr val="0000C0"/>
                </a:solidFill>
                <a:latin typeface="Consolas" panose="020B0609020204030204" pitchFamily="49" charset="0"/>
              </a:rPr>
              <a:t>SUMMER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1600" dirty="0">
                <a:solidFill>
                  <a:srgbClr val="0000C0"/>
                </a:solidFill>
                <a:latin typeface="Consolas" panose="020B0609020204030204" pitchFamily="49" charset="0"/>
              </a:rPr>
              <a:t>AUTUMN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1600" dirty="0">
                <a:solidFill>
                  <a:srgbClr val="0000C0"/>
                </a:solidFill>
                <a:latin typeface="Consolas" panose="020B0609020204030204" pitchFamily="49" charset="0"/>
              </a:rPr>
              <a:t>WINTER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</a:p>
          <a:p>
            <a:endParaRPr lang="en-GB" sz="1600" dirty="0">
              <a:latin typeface="Consolas" panose="020B0609020204030204" pitchFamily="49" charset="0"/>
            </a:endParaRPr>
          </a:p>
          <a:p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SwitchEnumDemo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endParaRPr lang="en-GB" sz="1600" dirty="0">
              <a:latin typeface="Consolas" panose="020B0609020204030204" pitchFamily="49" charset="0"/>
            </a:endParaRPr>
          </a:p>
          <a:p>
            <a:pPr lvl="1"/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main(String[] </a:t>
            </a:r>
            <a:r>
              <a:rPr lang="en-GB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endParaRPr lang="en-GB" sz="1600" dirty="0">
              <a:latin typeface="Consolas" panose="020B0609020204030204" pitchFamily="49" charset="0"/>
            </a:endParaRPr>
          </a:p>
          <a:p>
            <a:pPr lvl="2"/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Season </a:t>
            </a:r>
            <a:r>
              <a:rPr lang="en-GB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currentSeason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Season.</a:t>
            </a:r>
            <a:r>
              <a:rPr lang="en-GB" sz="16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WINTER</a:t>
            </a:r>
            <a:r>
              <a:rPr lang="en-GB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endParaRPr lang="en-GB" sz="1600" dirty="0">
              <a:latin typeface="Consolas" panose="020B0609020204030204" pitchFamily="49" charset="0"/>
            </a:endParaRPr>
          </a:p>
          <a:p>
            <a:pPr lvl="2"/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switch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GB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currentSeason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3"/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case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i="1" dirty="0">
                <a:solidFill>
                  <a:srgbClr val="0000C0"/>
                </a:solidFill>
                <a:latin typeface="Consolas" panose="020B0609020204030204" pitchFamily="49" charset="0"/>
              </a:rPr>
              <a:t>WINTER</a:t>
            </a:r>
            <a:r>
              <a:rPr lang="en-GB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GB" sz="1600" i="1" dirty="0">
                <a:solidFill>
                  <a:srgbClr val="3F7F5F"/>
                </a:solidFill>
                <a:latin typeface="Consolas" panose="020B0609020204030204" pitchFamily="49" charset="0"/>
              </a:rPr>
              <a:t>// NOT </a:t>
            </a:r>
            <a:r>
              <a:rPr lang="en-GB" sz="1600" i="1" dirty="0" err="1">
                <a:solidFill>
                  <a:srgbClr val="3F7F5F"/>
                </a:solidFill>
                <a:latin typeface="Consolas" panose="020B0609020204030204" pitchFamily="49" charset="0"/>
              </a:rPr>
              <a:t>Season.WINTER</a:t>
            </a:r>
            <a:r>
              <a:rPr lang="en-GB" sz="1600" i="1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</a:p>
          <a:p>
            <a:pPr lvl="4"/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GB" sz="16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GB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println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600" dirty="0">
                <a:solidFill>
                  <a:srgbClr val="2A00FF"/>
                </a:solidFill>
                <a:latin typeface="Consolas" panose="020B0609020204030204" pitchFamily="49" charset="0"/>
              </a:rPr>
              <a:t>"December, January, February"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4"/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break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3"/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case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i="1" dirty="0">
                <a:solidFill>
                  <a:srgbClr val="0000C0"/>
                </a:solidFill>
                <a:latin typeface="Consolas" panose="020B0609020204030204" pitchFamily="49" charset="0"/>
              </a:rPr>
              <a:t>SPRING</a:t>
            </a:r>
            <a:r>
              <a:rPr lang="en-GB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4"/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GB" sz="16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GB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println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600" dirty="0">
                <a:solidFill>
                  <a:srgbClr val="2A00FF"/>
                </a:solidFill>
                <a:latin typeface="Consolas" panose="020B0609020204030204" pitchFamily="49" charset="0"/>
              </a:rPr>
              <a:t>"March, April, May"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4"/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break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3"/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case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i="1" dirty="0">
                <a:solidFill>
                  <a:srgbClr val="0000C0"/>
                </a:solidFill>
                <a:latin typeface="Consolas" panose="020B0609020204030204" pitchFamily="49" charset="0"/>
              </a:rPr>
              <a:t>SUMMER</a:t>
            </a:r>
            <a:r>
              <a:rPr lang="en-GB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4"/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GB" sz="16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GB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println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600" dirty="0">
                <a:solidFill>
                  <a:srgbClr val="2A00FF"/>
                </a:solidFill>
                <a:latin typeface="Consolas" panose="020B0609020204030204" pitchFamily="49" charset="0"/>
              </a:rPr>
              <a:t>"June, July, August"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4"/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break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3"/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case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i="1" dirty="0">
                <a:solidFill>
                  <a:srgbClr val="0000C0"/>
                </a:solidFill>
                <a:latin typeface="Consolas" panose="020B0609020204030204" pitchFamily="49" charset="0"/>
              </a:rPr>
              <a:t>AUTUMN</a:t>
            </a:r>
            <a:r>
              <a:rPr lang="en-GB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4"/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GB" sz="16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GB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println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600" dirty="0">
                <a:solidFill>
                  <a:srgbClr val="2A00FF"/>
                </a:solidFill>
                <a:latin typeface="Consolas" panose="020B0609020204030204" pitchFamily="49" charset="0"/>
              </a:rPr>
              <a:t>"September, October, November"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4"/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break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endParaRPr lang="en-GB" sz="1600" dirty="0">
              <a:latin typeface="Consolas" panose="020B0609020204030204" pitchFamily="49" charset="0"/>
            </a:endParaRPr>
          </a:p>
          <a:p>
            <a:pPr lvl="1"/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GB" sz="1600" dirty="0">
              <a:latin typeface="Consolas" panose="020B0609020204030204" pitchFamily="49" charset="0"/>
            </a:endParaRP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!!yellowcircle">
            <a:extLst>
              <a:ext uri="{FF2B5EF4-FFF2-40B4-BE49-F238E27FC236}">
                <a16:creationId xmlns:a16="http://schemas.microsoft.com/office/drawing/2014/main" id="{402934C2-0080-40C0-A9A7-42FE791BDDEC}"/>
              </a:ext>
            </a:extLst>
          </p:cNvPr>
          <p:cNvSpPr/>
          <p:nvPr/>
        </p:nvSpPr>
        <p:spPr>
          <a:xfrm>
            <a:off x="130222" y="143463"/>
            <a:ext cx="1009835" cy="1009835"/>
          </a:xfrm>
          <a:prstGeom prst="ellipse">
            <a:avLst/>
          </a:prstGeom>
          <a:solidFill>
            <a:srgbClr val="FFC000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8EEEEBB-CD47-4572-A9F8-B17D881EB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4899" y="143463"/>
            <a:ext cx="3094608" cy="1062636"/>
          </a:xfrm>
        </p:spPr>
        <p:txBody>
          <a:bodyPr>
            <a:noAutofit/>
          </a:bodyPr>
          <a:lstStyle/>
          <a:p>
            <a:r>
              <a:rPr lang="en-GB" sz="3200" b="1" dirty="0"/>
              <a:t>Enums &amp; Switch Statements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F75F857-2372-44F8-9EB0-1B7441FB8481}"/>
              </a:ext>
            </a:extLst>
          </p:cNvPr>
          <p:cNvSpPr/>
          <p:nvPr/>
        </p:nvSpPr>
        <p:spPr>
          <a:xfrm>
            <a:off x="255615" y="283825"/>
            <a:ext cx="762774" cy="762774"/>
          </a:xfrm>
          <a:prstGeom prst="rect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1" name="!!yellow">
            <a:extLst>
              <a:ext uri="{FF2B5EF4-FFF2-40B4-BE49-F238E27FC236}">
                <a16:creationId xmlns:a16="http://schemas.microsoft.com/office/drawing/2014/main" id="{89D1C92C-5EB7-4C36-863D-DC09A8411FBE}"/>
              </a:ext>
            </a:extLst>
          </p:cNvPr>
          <p:cNvSpPr/>
          <p:nvPr/>
        </p:nvSpPr>
        <p:spPr>
          <a:xfrm>
            <a:off x="6835415" y="6265275"/>
            <a:ext cx="5356586" cy="59272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Enumerated Types (Enums)</a:t>
            </a:r>
          </a:p>
        </p:txBody>
      </p:sp>
    </p:spTree>
    <p:extLst>
      <p:ext uri="{BB962C8B-B14F-4D97-AF65-F5344CB8AC3E}">
        <p14:creationId xmlns:p14="http://schemas.microsoft.com/office/powerpoint/2010/main" val="3267216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BB99E1-C227-465D-AAF5-DC84A46625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349" y="1300291"/>
            <a:ext cx="11609717" cy="496497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b="1" dirty="0"/>
              <a:t>Switch Statements</a:t>
            </a:r>
          </a:p>
          <a:p>
            <a:r>
              <a:rPr lang="en-GB" sz="2900" dirty="0"/>
              <a:t>The switch statement is another type of multiple-selection statement available to us in Java</a:t>
            </a:r>
          </a:p>
          <a:p>
            <a:r>
              <a:rPr lang="en-GB" sz="2900" dirty="0"/>
              <a:t>We can combine cases together by omitting break statements</a:t>
            </a:r>
          </a:p>
          <a:p>
            <a:r>
              <a:rPr lang="en-GB" sz="2900" dirty="0"/>
              <a:t>Break statements within a switch allow for control of the program to leave the switch statement and continue executing the rest of the program</a:t>
            </a:r>
          </a:p>
          <a:p>
            <a:pPr marL="0" indent="0">
              <a:buNone/>
            </a:pPr>
            <a:r>
              <a:rPr lang="en-GB" sz="2400" b="1" dirty="0"/>
              <a:t>Enumerated Types</a:t>
            </a:r>
          </a:p>
          <a:p>
            <a:r>
              <a:rPr lang="en-GB" dirty="0"/>
              <a:t>We can use </a:t>
            </a:r>
            <a:r>
              <a:rPr lang="en-GB" dirty="0" err="1"/>
              <a:t>enums</a:t>
            </a:r>
            <a:r>
              <a:rPr lang="en-GB" dirty="0"/>
              <a:t> to restrict a type to a list of specific values</a:t>
            </a:r>
          </a:p>
          <a:p>
            <a:r>
              <a:rPr lang="en-GB" dirty="0"/>
              <a:t>Enums often lead to more readable and maintainable code (especially compared to using integer constants)</a:t>
            </a:r>
          </a:p>
          <a:p>
            <a:r>
              <a:rPr lang="en-GB" dirty="0"/>
              <a:t>Enums can be used in conjunction with Switch statements to further increase the readability of our programs</a:t>
            </a:r>
          </a:p>
        </p:txBody>
      </p:sp>
      <p:sp>
        <p:nvSpPr>
          <p:cNvPr id="7" name="!!greencircle">
            <a:extLst>
              <a:ext uri="{FF2B5EF4-FFF2-40B4-BE49-F238E27FC236}">
                <a16:creationId xmlns:a16="http://schemas.microsoft.com/office/drawing/2014/main" id="{1BEB22F4-76B8-46C0-A805-CF58726D6A1E}"/>
              </a:ext>
            </a:extLst>
          </p:cNvPr>
          <p:cNvSpPr/>
          <p:nvPr/>
        </p:nvSpPr>
        <p:spPr>
          <a:xfrm>
            <a:off x="108956" y="120125"/>
            <a:ext cx="1009835" cy="1009835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8" name="Rectangle 7" descr="Clipboard Checked with solid fill">
            <a:extLst>
              <a:ext uri="{FF2B5EF4-FFF2-40B4-BE49-F238E27FC236}">
                <a16:creationId xmlns:a16="http://schemas.microsoft.com/office/drawing/2014/main" id="{B9F99AF2-F305-4ECF-AE59-4207666E774D}"/>
              </a:ext>
            </a:extLst>
          </p:cNvPr>
          <p:cNvSpPr/>
          <p:nvPr/>
        </p:nvSpPr>
        <p:spPr>
          <a:xfrm>
            <a:off x="279901" y="290457"/>
            <a:ext cx="659670" cy="659670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27FE4A1-B4BD-48C0-93CE-7416E7E3D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641" y="196821"/>
            <a:ext cx="10582426" cy="890107"/>
          </a:xfrm>
        </p:spPr>
        <p:txBody>
          <a:bodyPr/>
          <a:lstStyle/>
          <a:p>
            <a:r>
              <a:rPr lang="en-GB" dirty="0"/>
              <a:t>Summary</a:t>
            </a:r>
          </a:p>
        </p:txBody>
      </p:sp>
      <p:sp>
        <p:nvSpPr>
          <p:cNvPr id="10" name="!!green">
            <a:extLst>
              <a:ext uri="{FF2B5EF4-FFF2-40B4-BE49-F238E27FC236}">
                <a16:creationId xmlns:a16="http://schemas.microsoft.com/office/drawing/2014/main" id="{B7B56DE8-3EDA-4FE6-A71E-58B3318020EE}"/>
              </a:ext>
            </a:extLst>
          </p:cNvPr>
          <p:cNvSpPr/>
          <p:nvPr/>
        </p:nvSpPr>
        <p:spPr>
          <a:xfrm>
            <a:off x="1593998" y="6265273"/>
            <a:ext cx="5241416" cy="592725"/>
          </a:xfrm>
          <a:prstGeom prst="rect">
            <a:avLst/>
          </a:prstGeom>
          <a:solidFill>
            <a:srgbClr val="70A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Switch Statements</a:t>
            </a:r>
          </a:p>
        </p:txBody>
      </p:sp>
      <p:sp>
        <p:nvSpPr>
          <p:cNvPr id="11" name="!!yellow">
            <a:extLst>
              <a:ext uri="{FF2B5EF4-FFF2-40B4-BE49-F238E27FC236}">
                <a16:creationId xmlns:a16="http://schemas.microsoft.com/office/drawing/2014/main" id="{2F49726F-3C41-4E76-9DF5-186AFD37E128}"/>
              </a:ext>
            </a:extLst>
          </p:cNvPr>
          <p:cNvSpPr/>
          <p:nvPr/>
        </p:nvSpPr>
        <p:spPr>
          <a:xfrm>
            <a:off x="6835415" y="6265275"/>
            <a:ext cx="5356586" cy="59272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Enumerated Types (Enums)</a:t>
            </a:r>
          </a:p>
        </p:txBody>
      </p:sp>
    </p:spTree>
    <p:extLst>
      <p:ext uri="{BB962C8B-B14F-4D97-AF65-F5344CB8AC3E}">
        <p14:creationId xmlns:p14="http://schemas.microsoft.com/office/powerpoint/2010/main" val="3455274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!!greencircle1">
            <a:extLst>
              <a:ext uri="{FF2B5EF4-FFF2-40B4-BE49-F238E27FC236}">
                <a16:creationId xmlns:a16="http://schemas.microsoft.com/office/drawing/2014/main" id="{AB635AE8-3621-4291-94B7-16F8CE1EBED4}"/>
              </a:ext>
            </a:extLst>
          </p:cNvPr>
          <p:cNvSpPr/>
          <p:nvPr/>
        </p:nvSpPr>
        <p:spPr>
          <a:xfrm>
            <a:off x="4052333" y="2567262"/>
            <a:ext cx="1445998" cy="1445998"/>
          </a:xfrm>
          <a:prstGeom prst="ellipse">
            <a:avLst/>
          </a:prstGeom>
          <a:solidFill>
            <a:srgbClr val="70AD47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56D5B-59F5-4BA6-9FA0-5CED0294B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141" y="195873"/>
            <a:ext cx="11609717" cy="890107"/>
          </a:xfrm>
        </p:spPr>
        <p:txBody>
          <a:bodyPr/>
          <a:lstStyle/>
          <a:p>
            <a:r>
              <a:rPr lang="en-GB" dirty="0"/>
              <a:t>Outline</a:t>
            </a:r>
          </a:p>
        </p:txBody>
      </p:sp>
      <p:sp>
        <p:nvSpPr>
          <p:cNvPr id="22" name="!!yellow">
            <a:extLst>
              <a:ext uri="{FF2B5EF4-FFF2-40B4-BE49-F238E27FC236}">
                <a16:creationId xmlns:a16="http://schemas.microsoft.com/office/drawing/2014/main" id="{6DF2E866-9311-457E-95A4-9AC3ADE2B55B}"/>
              </a:ext>
            </a:extLst>
          </p:cNvPr>
          <p:cNvSpPr/>
          <p:nvPr/>
        </p:nvSpPr>
        <p:spPr>
          <a:xfrm>
            <a:off x="6994883" y="2552872"/>
            <a:ext cx="1445998" cy="1445998"/>
          </a:xfrm>
          <a:prstGeom prst="ellipse">
            <a:avLst/>
          </a:prstGeom>
          <a:solidFill>
            <a:srgbClr val="FFC000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5FA16804-D8D2-424C-ABC6-06E66CD27512}"/>
              </a:ext>
            </a:extLst>
          </p:cNvPr>
          <p:cNvSpPr/>
          <p:nvPr/>
        </p:nvSpPr>
        <p:spPr>
          <a:xfrm>
            <a:off x="6522806" y="4194064"/>
            <a:ext cx="2370489" cy="720000"/>
          </a:xfrm>
          <a:custGeom>
            <a:avLst/>
            <a:gdLst>
              <a:gd name="connsiteX0" fmla="*/ 0 w 2370489"/>
              <a:gd name="connsiteY0" fmla="*/ 0 h 720000"/>
              <a:gd name="connsiteX1" fmla="*/ 2370489 w 2370489"/>
              <a:gd name="connsiteY1" fmla="*/ 0 h 720000"/>
              <a:gd name="connsiteX2" fmla="*/ 2370489 w 2370489"/>
              <a:gd name="connsiteY2" fmla="*/ 720000 h 720000"/>
              <a:gd name="connsiteX3" fmla="*/ 0 w 2370489"/>
              <a:gd name="connsiteY3" fmla="*/ 720000 h 720000"/>
              <a:gd name="connsiteX4" fmla="*/ 0 w 2370489"/>
              <a:gd name="connsiteY4" fmla="*/ 0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70489" h="720000">
                <a:moveTo>
                  <a:pt x="0" y="0"/>
                </a:moveTo>
                <a:lnTo>
                  <a:pt x="2370489" y="0"/>
                </a:lnTo>
                <a:lnTo>
                  <a:pt x="2370489" y="720000"/>
                </a:lnTo>
                <a:lnTo>
                  <a:pt x="0" y="7200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accent2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accent2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accent3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 cap="all"/>
            </a:pPr>
            <a:r>
              <a:rPr lang="en-GB" sz="2800" dirty="0">
                <a:solidFill>
                  <a:srgbClr val="FFC000"/>
                </a:solidFill>
              </a:rPr>
              <a:t>Enumerated types (</a:t>
            </a:r>
            <a:r>
              <a:rPr lang="en-GB" sz="2800" dirty="0" err="1">
                <a:solidFill>
                  <a:srgbClr val="FFC000"/>
                </a:solidFill>
              </a:rPr>
              <a:t>enums</a:t>
            </a:r>
            <a:r>
              <a:rPr lang="en-GB" sz="2800" dirty="0">
                <a:solidFill>
                  <a:srgbClr val="FFC000"/>
                </a:solidFill>
              </a:rPr>
              <a:t>)</a:t>
            </a:r>
            <a:endParaRPr lang="en-GB" sz="2800" kern="1200" dirty="0">
              <a:solidFill>
                <a:srgbClr val="FFC000"/>
              </a:solidFill>
            </a:endParaRPr>
          </a:p>
          <a:p>
            <a:pPr marL="0" lvl="0" indent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 cap="all"/>
            </a:pPr>
            <a:endParaRPr lang="en-US" sz="2800" kern="1200" dirty="0">
              <a:solidFill>
                <a:srgbClr val="FFC000"/>
              </a:solidFill>
            </a:endParaRPr>
          </a:p>
        </p:txBody>
      </p:sp>
      <p:sp>
        <p:nvSpPr>
          <p:cNvPr id="25" name="!!green">
            <a:extLst>
              <a:ext uri="{FF2B5EF4-FFF2-40B4-BE49-F238E27FC236}">
                <a16:creationId xmlns:a16="http://schemas.microsoft.com/office/drawing/2014/main" id="{65638303-EE76-4FC5-A502-DB24D5AFFC6F}"/>
              </a:ext>
            </a:extLst>
          </p:cNvPr>
          <p:cNvSpPr/>
          <p:nvPr/>
        </p:nvSpPr>
        <p:spPr>
          <a:xfrm>
            <a:off x="4052333" y="2548206"/>
            <a:ext cx="1445998" cy="1445998"/>
          </a:xfrm>
          <a:prstGeom prst="ellipse">
            <a:avLst/>
          </a:prstGeom>
          <a:solidFill>
            <a:srgbClr val="70AD47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65D3AA0A-4670-4DBB-8164-E45564B5202B}"/>
              </a:ext>
            </a:extLst>
          </p:cNvPr>
          <p:cNvSpPr/>
          <p:nvPr/>
        </p:nvSpPr>
        <p:spPr>
          <a:xfrm>
            <a:off x="3431725" y="4184733"/>
            <a:ext cx="2677642" cy="720000"/>
          </a:xfrm>
          <a:custGeom>
            <a:avLst/>
            <a:gdLst>
              <a:gd name="connsiteX0" fmla="*/ 0 w 2370489"/>
              <a:gd name="connsiteY0" fmla="*/ 0 h 720000"/>
              <a:gd name="connsiteX1" fmla="*/ 2370489 w 2370489"/>
              <a:gd name="connsiteY1" fmla="*/ 0 h 720000"/>
              <a:gd name="connsiteX2" fmla="*/ 2370489 w 2370489"/>
              <a:gd name="connsiteY2" fmla="*/ 720000 h 720000"/>
              <a:gd name="connsiteX3" fmla="*/ 0 w 2370489"/>
              <a:gd name="connsiteY3" fmla="*/ 720000 h 720000"/>
              <a:gd name="connsiteX4" fmla="*/ 0 w 2370489"/>
              <a:gd name="connsiteY4" fmla="*/ 0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70489" h="720000">
                <a:moveTo>
                  <a:pt x="0" y="0"/>
                </a:moveTo>
                <a:lnTo>
                  <a:pt x="2370489" y="0"/>
                </a:lnTo>
                <a:lnTo>
                  <a:pt x="2370489" y="720000"/>
                </a:lnTo>
                <a:lnTo>
                  <a:pt x="0" y="7200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accent2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accent2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accent4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 cap="all"/>
            </a:pPr>
            <a:r>
              <a:rPr lang="en-GB" sz="2800" kern="1200" dirty="0">
                <a:solidFill>
                  <a:srgbClr val="70AD47"/>
                </a:solidFill>
              </a:rPr>
              <a:t>Switch statements</a:t>
            </a:r>
            <a:endParaRPr lang="en-US" sz="2800" kern="1200" dirty="0">
              <a:solidFill>
                <a:srgbClr val="70AD47"/>
              </a:solidFill>
            </a:endParaRPr>
          </a:p>
        </p:txBody>
      </p:sp>
      <p:pic>
        <p:nvPicPr>
          <p:cNvPr id="7" name="!!graphic6" descr="Toggle with solid fill">
            <a:extLst>
              <a:ext uri="{FF2B5EF4-FFF2-40B4-BE49-F238E27FC236}">
                <a16:creationId xmlns:a16="http://schemas.microsoft.com/office/drawing/2014/main" id="{7811C354-6547-477E-A446-DED056246B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4313346" y="2818671"/>
            <a:ext cx="914400" cy="914400"/>
          </a:xfrm>
          <a:prstGeom prst="rect">
            <a:avLst/>
          </a:prstGeom>
        </p:spPr>
      </p:pic>
      <p:pic>
        <p:nvPicPr>
          <p:cNvPr id="20" name="Graphic 19" descr="Puzzle pieces with solid fill">
            <a:extLst>
              <a:ext uri="{FF2B5EF4-FFF2-40B4-BE49-F238E27FC236}">
                <a16:creationId xmlns:a16="http://schemas.microsoft.com/office/drawing/2014/main" id="{549FC323-9471-4173-9193-14DDB296BB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7260682" y="280924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834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ll/>
      </p:transition>
    </mc:Choice>
    <mc:Fallback xmlns="">
      <p:transition spd="slow">
        <p:pull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43C68-A416-4CAD-B122-6A1969337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Recap: Selection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AD2894-C7D9-4A19-A38F-F7B9465695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We’ve seen different types of selection statements so far in this unit</a:t>
            </a:r>
          </a:p>
          <a:p>
            <a:r>
              <a:rPr lang="en-GB" dirty="0"/>
              <a:t>If, If-else, If-else ladders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F46E78-B2F6-47EE-80F6-DD71B9049351}"/>
              </a:ext>
            </a:extLst>
          </p:cNvPr>
          <p:cNvSpPr/>
          <p:nvPr/>
        </p:nvSpPr>
        <p:spPr>
          <a:xfrm>
            <a:off x="6853648" y="2265152"/>
            <a:ext cx="4354285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GB" dirty="0">
                <a:solidFill>
                  <a:srgbClr val="6A3E3E"/>
                </a:solidFill>
                <a:latin typeface="Consolas" panose="020B0609020204030204" pitchFamily="49" charset="0"/>
              </a:rPr>
              <a:t>score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&gt;= 70)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GB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2A00FF"/>
                </a:solidFill>
                <a:latin typeface="Consolas" panose="020B0609020204030204" pitchFamily="49" charset="0"/>
              </a:rPr>
              <a:t>"First"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6A3E3E"/>
                </a:solidFill>
                <a:latin typeface="Consolas" panose="020B0609020204030204" pitchFamily="49" charset="0"/>
              </a:rPr>
              <a:t>score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&gt;= 60)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GB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2A00FF"/>
                </a:solidFill>
                <a:latin typeface="Consolas" panose="020B0609020204030204" pitchFamily="49" charset="0"/>
              </a:rPr>
              <a:t>"2:1"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6A3E3E"/>
                </a:solidFill>
                <a:latin typeface="Consolas" panose="020B0609020204030204" pitchFamily="49" charset="0"/>
              </a:rPr>
              <a:t>score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&gt;= 50)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GB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2A00FF"/>
                </a:solidFill>
                <a:latin typeface="Consolas" panose="020B0609020204030204" pitchFamily="49" charset="0"/>
              </a:rPr>
              <a:t>"2:2"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6A3E3E"/>
                </a:solidFill>
                <a:latin typeface="Consolas" panose="020B0609020204030204" pitchFamily="49" charset="0"/>
              </a:rPr>
              <a:t>score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&gt;= 40)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GB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2A00FF"/>
                </a:solidFill>
                <a:latin typeface="Consolas" panose="020B0609020204030204" pitchFamily="49" charset="0"/>
              </a:rPr>
              <a:t>"3rd"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GB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2A00FF"/>
                </a:solidFill>
                <a:latin typeface="Consolas" panose="020B0609020204030204" pitchFamily="49" charset="0"/>
              </a:rPr>
              <a:t>"Fail"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E4691FE-78B0-4BD8-BA7F-E3ECB9A23850}"/>
              </a:ext>
            </a:extLst>
          </p:cNvPr>
          <p:cNvSpPr/>
          <p:nvPr/>
        </p:nvSpPr>
        <p:spPr>
          <a:xfrm>
            <a:off x="1201783" y="3096149"/>
            <a:ext cx="4136571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GB" dirty="0">
                <a:solidFill>
                  <a:srgbClr val="6A3E3E"/>
                </a:solidFill>
                <a:latin typeface="Consolas" panose="020B0609020204030204" pitchFamily="49" charset="0"/>
              </a:rPr>
              <a:t>score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&gt;= 40)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GB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2A00FF"/>
                </a:solidFill>
                <a:latin typeface="Consolas" panose="020B0609020204030204" pitchFamily="49" charset="0"/>
              </a:rPr>
              <a:t>"Pass"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GB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2A00FF"/>
                </a:solidFill>
                <a:latin typeface="Consolas" panose="020B0609020204030204" pitchFamily="49" charset="0"/>
              </a:rPr>
              <a:t>"Fail"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GB" dirty="0"/>
          </a:p>
        </p:txBody>
      </p:sp>
      <p:sp>
        <p:nvSpPr>
          <p:cNvPr id="6" name="!!green">
            <a:extLst>
              <a:ext uri="{FF2B5EF4-FFF2-40B4-BE49-F238E27FC236}">
                <a16:creationId xmlns:a16="http://schemas.microsoft.com/office/drawing/2014/main" id="{6F7DAD98-50B8-4D78-AEE7-10D059ECF6BA}"/>
              </a:ext>
            </a:extLst>
          </p:cNvPr>
          <p:cNvSpPr/>
          <p:nvPr/>
        </p:nvSpPr>
        <p:spPr>
          <a:xfrm>
            <a:off x="1593998" y="6265273"/>
            <a:ext cx="5241416" cy="592725"/>
          </a:xfrm>
          <a:prstGeom prst="rect">
            <a:avLst/>
          </a:prstGeom>
          <a:solidFill>
            <a:srgbClr val="70A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Switch Statements</a:t>
            </a:r>
          </a:p>
        </p:txBody>
      </p:sp>
      <p:sp>
        <p:nvSpPr>
          <p:cNvPr id="7" name="!!yellow">
            <a:extLst>
              <a:ext uri="{FF2B5EF4-FFF2-40B4-BE49-F238E27FC236}">
                <a16:creationId xmlns:a16="http://schemas.microsoft.com/office/drawing/2014/main" id="{7FC88332-6536-4229-880B-E30F8BB2B8B2}"/>
              </a:ext>
            </a:extLst>
          </p:cNvPr>
          <p:cNvSpPr/>
          <p:nvPr/>
        </p:nvSpPr>
        <p:spPr>
          <a:xfrm>
            <a:off x="6835415" y="6265275"/>
            <a:ext cx="5356586" cy="59272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Enumerated Types (Enums)</a:t>
            </a:r>
          </a:p>
        </p:txBody>
      </p:sp>
    </p:spTree>
    <p:extLst>
      <p:ext uri="{BB962C8B-B14F-4D97-AF65-F5344CB8AC3E}">
        <p14:creationId xmlns:p14="http://schemas.microsoft.com/office/powerpoint/2010/main" val="1819629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26890-425C-4BF8-8204-4142B0D97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9104" y="196821"/>
            <a:ext cx="10524963" cy="890107"/>
          </a:xfrm>
        </p:spPr>
        <p:txBody>
          <a:bodyPr/>
          <a:lstStyle/>
          <a:p>
            <a:r>
              <a:rPr lang="en-GB" dirty="0"/>
              <a:t>Switch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43CD0E-623E-4A4C-ADD3-2ADA92FAA5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321" y="1259457"/>
            <a:ext cx="10985616" cy="4873714"/>
          </a:xfrm>
        </p:spPr>
        <p:txBody>
          <a:bodyPr/>
          <a:lstStyle/>
          <a:p>
            <a:r>
              <a:rPr lang="en-GB" dirty="0"/>
              <a:t>Java includes another commonly-used selection statement called the </a:t>
            </a:r>
            <a:r>
              <a:rPr lang="en-GB" b="1" dirty="0"/>
              <a:t>switch</a:t>
            </a:r>
            <a:r>
              <a:rPr lang="en-GB" dirty="0"/>
              <a:t> statement</a:t>
            </a:r>
          </a:p>
          <a:p>
            <a:r>
              <a:rPr lang="en-GB" dirty="0"/>
              <a:t>A Switch statement allows the executing program to follow one of several paths based on a single value or expression</a:t>
            </a:r>
          </a:p>
          <a:p>
            <a:r>
              <a:rPr lang="en-GB" dirty="0"/>
              <a:t>Sometimes considered more readable than an if-else ladder</a:t>
            </a:r>
          </a:p>
          <a:p>
            <a:endParaRPr lang="en-GB" dirty="0"/>
          </a:p>
        </p:txBody>
      </p:sp>
      <p:sp>
        <p:nvSpPr>
          <p:cNvPr id="4" name="!!greencircle1">
            <a:extLst>
              <a:ext uri="{FF2B5EF4-FFF2-40B4-BE49-F238E27FC236}">
                <a16:creationId xmlns:a16="http://schemas.microsoft.com/office/drawing/2014/main" id="{F789C010-541E-44ED-97D2-9A7CDF947079}"/>
              </a:ext>
            </a:extLst>
          </p:cNvPr>
          <p:cNvSpPr/>
          <p:nvPr/>
        </p:nvSpPr>
        <p:spPr>
          <a:xfrm>
            <a:off x="171980" y="171327"/>
            <a:ext cx="971171" cy="971171"/>
          </a:xfrm>
          <a:prstGeom prst="ellipse">
            <a:avLst/>
          </a:prstGeom>
          <a:solidFill>
            <a:srgbClr val="70AD47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5" name="!!green">
            <a:extLst>
              <a:ext uri="{FF2B5EF4-FFF2-40B4-BE49-F238E27FC236}">
                <a16:creationId xmlns:a16="http://schemas.microsoft.com/office/drawing/2014/main" id="{8AA3B59E-2663-4449-807B-A417023D65BC}"/>
              </a:ext>
            </a:extLst>
          </p:cNvPr>
          <p:cNvSpPr/>
          <p:nvPr/>
        </p:nvSpPr>
        <p:spPr>
          <a:xfrm>
            <a:off x="171980" y="152271"/>
            <a:ext cx="971171" cy="971171"/>
          </a:xfrm>
          <a:prstGeom prst="ellipse">
            <a:avLst/>
          </a:prstGeom>
          <a:solidFill>
            <a:srgbClr val="70AD47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/>
        </p:style>
      </p:sp>
      <p:pic>
        <p:nvPicPr>
          <p:cNvPr id="6" name="!!graphic6" descr="Toggle with solid fill">
            <a:extLst>
              <a:ext uri="{FF2B5EF4-FFF2-40B4-BE49-F238E27FC236}">
                <a16:creationId xmlns:a16="http://schemas.microsoft.com/office/drawing/2014/main" id="{F4407CD0-041E-4BD9-B686-0C10876991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347933" y="337676"/>
            <a:ext cx="614136" cy="614136"/>
          </a:xfrm>
          <a:prstGeom prst="rect">
            <a:avLst/>
          </a:prstGeom>
        </p:spPr>
      </p:pic>
      <p:sp>
        <p:nvSpPr>
          <p:cNvPr id="7" name="!!green">
            <a:extLst>
              <a:ext uri="{FF2B5EF4-FFF2-40B4-BE49-F238E27FC236}">
                <a16:creationId xmlns:a16="http://schemas.microsoft.com/office/drawing/2014/main" id="{01CAB7B0-B5F6-46AA-939E-53B123E99868}"/>
              </a:ext>
            </a:extLst>
          </p:cNvPr>
          <p:cNvSpPr/>
          <p:nvPr/>
        </p:nvSpPr>
        <p:spPr>
          <a:xfrm>
            <a:off x="1593998" y="6265273"/>
            <a:ext cx="5241416" cy="592725"/>
          </a:xfrm>
          <a:prstGeom prst="rect">
            <a:avLst/>
          </a:prstGeom>
          <a:solidFill>
            <a:srgbClr val="70A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Switch Statements</a:t>
            </a:r>
          </a:p>
        </p:txBody>
      </p:sp>
      <p:sp>
        <p:nvSpPr>
          <p:cNvPr id="8" name="!!yellow">
            <a:extLst>
              <a:ext uri="{FF2B5EF4-FFF2-40B4-BE49-F238E27FC236}">
                <a16:creationId xmlns:a16="http://schemas.microsoft.com/office/drawing/2014/main" id="{1CC46688-D401-40BA-B926-E74CE3172469}"/>
              </a:ext>
            </a:extLst>
          </p:cNvPr>
          <p:cNvSpPr/>
          <p:nvPr/>
        </p:nvSpPr>
        <p:spPr>
          <a:xfrm>
            <a:off x="6835415" y="6265275"/>
            <a:ext cx="5356586" cy="59272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Enumerated Types (Enums)</a:t>
            </a:r>
          </a:p>
        </p:txBody>
      </p:sp>
    </p:spTree>
    <p:extLst>
      <p:ext uri="{BB962C8B-B14F-4D97-AF65-F5344CB8AC3E}">
        <p14:creationId xmlns:p14="http://schemas.microsoft.com/office/powerpoint/2010/main" val="3628422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6158D5E-B4D4-4832-AAA3-38E08F0A3A57}"/>
              </a:ext>
            </a:extLst>
          </p:cNvPr>
          <p:cNvSpPr/>
          <p:nvPr/>
        </p:nvSpPr>
        <p:spPr>
          <a:xfrm>
            <a:off x="3902979" y="2125668"/>
            <a:ext cx="4322064" cy="3139321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switch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( variable / expression )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case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value1 :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  statement-list1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case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value2 :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  statement-list2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case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value3 :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  statement-list3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case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...</a:t>
            </a:r>
          </a:p>
          <a:p>
            <a:endParaRPr lang="en-GB" dirty="0"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GB" dirty="0">
                <a:solidFill>
                  <a:srgbClr val="3F7F5F"/>
                </a:solidFill>
                <a:latin typeface="Consolas" panose="020B0609020204030204" pitchFamily="49" charset="0"/>
              </a:rPr>
              <a:t>//end switch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50C3FB5-285B-4701-8320-1F028F365E5B}"/>
              </a:ext>
            </a:extLst>
          </p:cNvPr>
          <p:cNvCxnSpPr>
            <a:cxnSpLocks/>
          </p:cNvCxnSpPr>
          <p:nvPr/>
        </p:nvCxnSpPr>
        <p:spPr>
          <a:xfrm flipH="1">
            <a:off x="6473952" y="1249739"/>
            <a:ext cx="853440" cy="82959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Folded Corner 8">
            <a:extLst>
              <a:ext uri="{FF2B5EF4-FFF2-40B4-BE49-F238E27FC236}">
                <a16:creationId xmlns:a16="http://schemas.microsoft.com/office/drawing/2014/main" id="{5414C26C-1A46-4378-B6BC-45A133697685}"/>
              </a:ext>
            </a:extLst>
          </p:cNvPr>
          <p:cNvSpPr/>
          <p:nvPr/>
        </p:nvSpPr>
        <p:spPr>
          <a:xfrm>
            <a:off x="7327393" y="420142"/>
            <a:ext cx="4572000" cy="1298930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Variable / Expression must be one of the following types: </a:t>
            </a:r>
          </a:p>
          <a:p>
            <a:pPr algn="ctr"/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char</a:t>
            </a:r>
            <a:r>
              <a:rPr lang="en-GB" dirty="0">
                <a:solidFill>
                  <a:schemeClr val="tx1"/>
                </a:solidFill>
              </a:rPr>
              <a:t>, </a:t>
            </a:r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byte</a:t>
            </a:r>
            <a:r>
              <a:rPr lang="en-GB" dirty="0">
                <a:solidFill>
                  <a:schemeClr val="tx1"/>
                </a:solidFill>
              </a:rPr>
              <a:t>, </a:t>
            </a:r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short</a:t>
            </a:r>
            <a:r>
              <a:rPr lang="en-GB" dirty="0">
                <a:solidFill>
                  <a:schemeClr val="tx1"/>
                </a:solidFill>
              </a:rPr>
              <a:t>, </a:t>
            </a:r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GB" dirty="0">
                <a:solidFill>
                  <a:schemeClr val="tx1"/>
                </a:solidFill>
              </a:rPr>
              <a:t>, 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</a:rPr>
              <a:t>String</a:t>
            </a:r>
            <a:r>
              <a:rPr lang="en-GB" dirty="0">
                <a:solidFill>
                  <a:schemeClr val="tx1"/>
                </a:solidFill>
              </a:rPr>
              <a:t>, or an </a:t>
            </a:r>
            <a:r>
              <a:rPr lang="en-GB" dirty="0" err="1">
                <a:solidFill>
                  <a:schemeClr val="tx1"/>
                </a:solidFill>
              </a:rPr>
              <a:t>Enum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D65EDF30-7C9E-46CE-BF84-CDAB024EB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9104" y="196821"/>
            <a:ext cx="10524963" cy="890107"/>
          </a:xfrm>
        </p:spPr>
        <p:txBody>
          <a:bodyPr/>
          <a:lstStyle/>
          <a:p>
            <a:r>
              <a:rPr lang="en-GB" dirty="0"/>
              <a:t>Switch Statement Syntax</a:t>
            </a:r>
          </a:p>
        </p:txBody>
      </p:sp>
      <p:sp>
        <p:nvSpPr>
          <p:cNvPr id="16" name="!!greencircle1">
            <a:extLst>
              <a:ext uri="{FF2B5EF4-FFF2-40B4-BE49-F238E27FC236}">
                <a16:creationId xmlns:a16="http://schemas.microsoft.com/office/drawing/2014/main" id="{B63F00AF-B68C-44FF-A312-EAC873097D35}"/>
              </a:ext>
            </a:extLst>
          </p:cNvPr>
          <p:cNvSpPr/>
          <p:nvPr/>
        </p:nvSpPr>
        <p:spPr>
          <a:xfrm>
            <a:off x="171980" y="171327"/>
            <a:ext cx="971171" cy="971171"/>
          </a:xfrm>
          <a:prstGeom prst="ellipse">
            <a:avLst/>
          </a:prstGeom>
          <a:solidFill>
            <a:srgbClr val="70AD47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17" name="!!green">
            <a:extLst>
              <a:ext uri="{FF2B5EF4-FFF2-40B4-BE49-F238E27FC236}">
                <a16:creationId xmlns:a16="http://schemas.microsoft.com/office/drawing/2014/main" id="{7CF0C51E-E843-4162-89B6-F303C9C1B37E}"/>
              </a:ext>
            </a:extLst>
          </p:cNvPr>
          <p:cNvSpPr/>
          <p:nvPr/>
        </p:nvSpPr>
        <p:spPr>
          <a:xfrm>
            <a:off x="171980" y="152271"/>
            <a:ext cx="971171" cy="971171"/>
          </a:xfrm>
          <a:prstGeom prst="ellipse">
            <a:avLst/>
          </a:prstGeom>
          <a:solidFill>
            <a:srgbClr val="70AD47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/>
        </p:style>
      </p:sp>
      <p:pic>
        <p:nvPicPr>
          <p:cNvPr id="18" name="!!graphic6" descr="Toggle with solid fill">
            <a:extLst>
              <a:ext uri="{FF2B5EF4-FFF2-40B4-BE49-F238E27FC236}">
                <a16:creationId xmlns:a16="http://schemas.microsoft.com/office/drawing/2014/main" id="{83C91B76-95E8-4BC1-80A5-042D24F63F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347933" y="337676"/>
            <a:ext cx="614136" cy="614136"/>
          </a:xfrm>
          <a:prstGeom prst="rect">
            <a:avLst/>
          </a:prstGeom>
        </p:spPr>
      </p:pic>
      <p:sp>
        <p:nvSpPr>
          <p:cNvPr id="19" name="!!green">
            <a:extLst>
              <a:ext uri="{FF2B5EF4-FFF2-40B4-BE49-F238E27FC236}">
                <a16:creationId xmlns:a16="http://schemas.microsoft.com/office/drawing/2014/main" id="{73AA6290-6692-4E0E-AAE4-898D468F099B}"/>
              </a:ext>
            </a:extLst>
          </p:cNvPr>
          <p:cNvSpPr/>
          <p:nvPr/>
        </p:nvSpPr>
        <p:spPr>
          <a:xfrm>
            <a:off x="1593998" y="6265273"/>
            <a:ext cx="5241416" cy="592725"/>
          </a:xfrm>
          <a:prstGeom prst="rect">
            <a:avLst/>
          </a:prstGeom>
          <a:solidFill>
            <a:srgbClr val="70A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Switch Statements</a:t>
            </a:r>
          </a:p>
        </p:txBody>
      </p:sp>
      <p:sp>
        <p:nvSpPr>
          <p:cNvPr id="20" name="!!yellow">
            <a:extLst>
              <a:ext uri="{FF2B5EF4-FFF2-40B4-BE49-F238E27FC236}">
                <a16:creationId xmlns:a16="http://schemas.microsoft.com/office/drawing/2014/main" id="{13008102-49C1-418D-88BA-D7B3468C0D52}"/>
              </a:ext>
            </a:extLst>
          </p:cNvPr>
          <p:cNvSpPr/>
          <p:nvPr/>
        </p:nvSpPr>
        <p:spPr>
          <a:xfrm>
            <a:off x="6835415" y="6265275"/>
            <a:ext cx="5356586" cy="59272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Enumerated Types (Enums)</a:t>
            </a:r>
          </a:p>
        </p:txBody>
      </p:sp>
    </p:spTree>
    <p:extLst>
      <p:ext uri="{BB962C8B-B14F-4D97-AF65-F5344CB8AC3E}">
        <p14:creationId xmlns:p14="http://schemas.microsoft.com/office/powerpoint/2010/main" val="2773030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!!green">
            <a:extLst>
              <a:ext uri="{FF2B5EF4-FFF2-40B4-BE49-F238E27FC236}">
                <a16:creationId xmlns:a16="http://schemas.microsoft.com/office/drawing/2014/main" id="{28A404BA-9097-4451-BB77-C1C4CEE108D5}"/>
              </a:ext>
            </a:extLst>
          </p:cNvPr>
          <p:cNvSpPr/>
          <p:nvPr/>
        </p:nvSpPr>
        <p:spPr>
          <a:xfrm>
            <a:off x="1593998" y="6265273"/>
            <a:ext cx="5241416" cy="592725"/>
          </a:xfrm>
          <a:prstGeom prst="rect">
            <a:avLst/>
          </a:prstGeom>
          <a:solidFill>
            <a:srgbClr val="70A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Switch Statements</a:t>
            </a:r>
          </a:p>
        </p:txBody>
      </p:sp>
      <p:sp>
        <p:nvSpPr>
          <p:cNvPr id="47" name="!!yellow">
            <a:extLst>
              <a:ext uri="{FF2B5EF4-FFF2-40B4-BE49-F238E27FC236}">
                <a16:creationId xmlns:a16="http://schemas.microsoft.com/office/drawing/2014/main" id="{85FDC6C3-0745-42D9-A362-7E0A5880C8E6}"/>
              </a:ext>
            </a:extLst>
          </p:cNvPr>
          <p:cNvSpPr/>
          <p:nvPr/>
        </p:nvSpPr>
        <p:spPr>
          <a:xfrm>
            <a:off x="6835415" y="6265275"/>
            <a:ext cx="5356586" cy="59272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Enumerated Types (Enums)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6A51E5-E056-4B5B-B18F-F4D4B13A88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9157" y="0"/>
            <a:ext cx="5407588" cy="6815774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47B7B9-FDE9-4AB6-8C77-623DC3B0CC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321" y="1259457"/>
            <a:ext cx="6178485" cy="4873714"/>
          </a:xfrm>
        </p:spPr>
        <p:txBody>
          <a:bodyPr/>
          <a:lstStyle/>
          <a:p>
            <a:r>
              <a:rPr lang="en-GB" b="1" dirty="0"/>
              <a:t>Application</a:t>
            </a:r>
            <a:r>
              <a:rPr lang="en-GB" dirty="0"/>
              <a:t>: </a:t>
            </a:r>
          </a:p>
          <a:p>
            <a:pPr lvl="1"/>
            <a:r>
              <a:rPr lang="en-GB" dirty="0"/>
              <a:t>Ask the user for a number from 1 to 7 to represent the day of the week (1 = Mon , 2 = Tues, .. 7 = Sun)</a:t>
            </a:r>
          </a:p>
          <a:p>
            <a:pPr lvl="1"/>
            <a:r>
              <a:rPr lang="en-GB" dirty="0"/>
              <a:t>Store the input in a variable</a:t>
            </a:r>
          </a:p>
          <a:p>
            <a:pPr lvl="1"/>
            <a:r>
              <a:rPr lang="en-GB" dirty="0"/>
              <a:t>Check the value of that variable, printing out the text equivalent</a:t>
            </a:r>
          </a:p>
          <a:p>
            <a:pPr lvl="1"/>
            <a:r>
              <a:rPr lang="en-GB" dirty="0"/>
              <a:t>If a number is invalid, print out a message indicating the input was invalid</a:t>
            </a:r>
          </a:p>
          <a:p>
            <a:r>
              <a:rPr lang="en-GB" b="1" dirty="0"/>
              <a:t>Example:</a:t>
            </a:r>
          </a:p>
          <a:p>
            <a:pPr lvl="1"/>
            <a:r>
              <a:rPr lang="en-GB" dirty="0"/>
              <a:t>User inputs </a:t>
            </a:r>
            <a:r>
              <a:rPr lang="en-GB" b="1" dirty="0"/>
              <a:t>3</a:t>
            </a:r>
            <a:endParaRPr lang="en-GB" dirty="0"/>
          </a:p>
          <a:p>
            <a:pPr lvl="1"/>
            <a:r>
              <a:rPr lang="en-GB" dirty="0"/>
              <a:t>Program prints “Wednesday”</a:t>
            </a:r>
          </a:p>
        </p:txBody>
      </p:sp>
      <p:sp>
        <p:nvSpPr>
          <p:cNvPr id="42" name="Title 1">
            <a:extLst>
              <a:ext uri="{FF2B5EF4-FFF2-40B4-BE49-F238E27FC236}">
                <a16:creationId xmlns:a16="http://schemas.microsoft.com/office/drawing/2014/main" id="{7BD05784-19CF-433D-8F67-16B6E1832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9104" y="196821"/>
            <a:ext cx="10524963" cy="890107"/>
          </a:xfrm>
        </p:spPr>
        <p:txBody>
          <a:bodyPr/>
          <a:lstStyle/>
          <a:p>
            <a:r>
              <a:rPr lang="en-GB" dirty="0"/>
              <a:t>Switch Example</a:t>
            </a:r>
          </a:p>
        </p:txBody>
      </p:sp>
      <p:sp>
        <p:nvSpPr>
          <p:cNvPr id="43" name="!!greencircle1">
            <a:extLst>
              <a:ext uri="{FF2B5EF4-FFF2-40B4-BE49-F238E27FC236}">
                <a16:creationId xmlns:a16="http://schemas.microsoft.com/office/drawing/2014/main" id="{0F5A58B2-EB42-42A8-AB51-7F7365C079D6}"/>
              </a:ext>
            </a:extLst>
          </p:cNvPr>
          <p:cNvSpPr/>
          <p:nvPr/>
        </p:nvSpPr>
        <p:spPr>
          <a:xfrm>
            <a:off x="171980" y="171327"/>
            <a:ext cx="971171" cy="971171"/>
          </a:xfrm>
          <a:prstGeom prst="ellipse">
            <a:avLst/>
          </a:prstGeom>
          <a:solidFill>
            <a:srgbClr val="70AD47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44" name="!!green">
            <a:extLst>
              <a:ext uri="{FF2B5EF4-FFF2-40B4-BE49-F238E27FC236}">
                <a16:creationId xmlns:a16="http://schemas.microsoft.com/office/drawing/2014/main" id="{7C41F66A-1398-487A-B056-0E8D68F8E11B}"/>
              </a:ext>
            </a:extLst>
          </p:cNvPr>
          <p:cNvSpPr/>
          <p:nvPr/>
        </p:nvSpPr>
        <p:spPr>
          <a:xfrm>
            <a:off x="171980" y="152271"/>
            <a:ext cx="971171" cy="971171"/>
          </a:xfrm>
          <a:prstGeom prst="ellipse">
            <a:avLst/>
          </a:prstGeom>
          <a:solidFill>
            <a:srgbClr val="70AD47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/>
        </p:style>
      </p:sp>
      <p:pic>
        <p:nvPicPr>
          <p:cNvPr id="45" name="!!graphic6" descr="Toggle with solid fill">
            <a:extLst>
              <a:ext uri="{FF2B5EF4-FFF2-40B4-BE49-F238E27FC236}">
                <a16:creationId xmlns:a16="http://schemas.microsoft.com/office/drawing/2014/main" id="{CABC3813-CC96-4899-B0BC-3A3DF1E303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347933" y="337676"/>
            <a:ext cx="614136" cy="61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359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!!green">
            <a:extLst>
              <a:ext uri="{FF2B5EF4-FFF2-40B4-BE49-F238E27FC236}">
                <a16:creationId xmlns:a16="http://schemas.microsoft.com/office/drawing/2014/main" id="{FD4352FB-1AF2-4326-B234-3C34A7D97FF7}"/>
              </a:ext>
            </a:extLst>
          </p:cNvPr>
          <p:cNvSpPr/>
          <p:nvPr/>
        </p:nvSpPr>
        <p:spPr>
          <a:xfrm>
            <a:off x="1593998" y="6265273"/>
            <a:ext cx="5241416" cy="592725"/>
          </a:xfrm>
          <a:prstGeom prst="rect">
            <a:avLst/>
          </a:prstGeom>
          <a:solidFill>
            <a:srgbClr val="70A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Switch Statements</a:t>
            </a:r>
          </a:p>
        </p:txBody>
      </p:sp>
      <p:sp>
        <p:nvSpPr>
          <p:cNvPr id="41" name="!!yellow">
            <a:extLst>
              <a:ext uri="{FF2B5EF4-FFF2-40B4-BE49-F238E27FC236}">
                <a16:creationId xmlns:a16="http://schemas.microsoft.com/office/drawing/2014/main" id="{A6732A29-F9C7-4F62-B4A5-34E6C126171A}"/>
              </a:ext>
            </a:extLst>
          </p:cNvPr>
          <p:cNvSpPr/>
          <p:nvPr/>
        </p:nvSpPr>
        <p:spPr>
          <a:xfrm>
            <a:off x="6835415" y="6265275"/>
            <a:ext cx="5356586" cy="59272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Enumerated Types (Enums)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8120D-B1D8-4CA5-98CB-AB28149DEF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191" y="1253276"/>
            <a:ext cx="4758986" cy="5011995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We’ve seen that the </a:t>
            </a:r>
            <a:r>
              <a:rPr lang="en-GB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break</a:t>
            </a:r>
            <a:r>
              <a:rPr lang="en-GB" dirty="0"/>
              <a:t> keyword causes the switch statement to terminate and carry on executing the rest of the program</a:t>
            </a:r>
          </a:p>
          <a:p>
            <a:r>
              <a:rPr lang="en-GB" dirty="0"/>
              <a:t>Without </a:t>
            </a:r>
            <a:r>
              <a:rPr lang="en-GB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break</a:t>
            </a:r>
            <a:r>
              <a:rPr lang="en-GB" dirty="0"/>
              <a:t> statements, each time a match occurs in the switch, the statements for that case and subsequent cases execute until a break statement (or the end of the switch) is encountered</a:t>
            </a:r>
          </a:p>
          <a:p>
            <a:pPr lvl="1"/>
            <a:r>
              <a:rPr lang="en-GB" dirty="0"/>
              <a:t>This is often referred to as “falling through” to the statements in subsequent cases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1A610F-73E3-4E8B-BBE0-3775FF5BD4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7027" y="283270"/>
            <a:ext cx="6878782" cy="629146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36" name="Title 1">
            <a:extLst>
              <a:ext uri="{FF2B5EF4-FFF2-40B4-BE49-F238E27FC236}">
                <a16:creationId xmlns:a16="http://schemas.microsoft.com/office/drawing/2014/main" id="{88EFD6D0-8FC0-4B49-8828-14D7902BD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9104" y="196821"/>
            <a:ext cx="10524963" cy="890107"/>
          </a:xfrm>
        </p:spPr>
        <p:txBody>
          <a:bodyPr/>
          <a:lstStyle/>
          <a:p>
            <a:r>
              <a:rPr lang="en-GB" dirty="0"/>
              <a:t>Fall through</a:t>
            </a:r>
          </a:p>
        </p:txBody>
      </p:sp>
      <p:sp>
        <p:nvSpPr>
          <p:cNvPr id="37" name="!!greencircle1">
            <a:extLst>
              <a:ext uri="{FF2B5EF4-FFF2-40B4-BE49-F238E27FC236}">
                <a16:creationId xmlns:a16="http://schemas.microsoft.com/office/drawing/2014/main" id="{6430D360-B1C7-4E84-A10C-07473572E80B}"/>
              </a:ext>
            </a:extLst>
          </p:cNvPr>
          <p:cNvSpPr/>
          <p:nvPr/>
        </p:nvSpPr>
        <p:spPr>
          <a:xfrm>
            <a:off x="171980" y="171327"/>
            <a:ext cx="971171" cy="971171"/>
          </a:xfrm>
          <a:prstGeom prst="ellipse">
            <a:avLst/>
          </a:prstGeom>
          <a:solidFill>
            <a:srgbClr val="70AD47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38" name="!!green">
            <a:extLst>
              <a:ext uri="{FF2B5EF4-FFF2-40B4-BE49-F238E27FC236}">
                <a16:creationId xmlns:a16="http://schemas.microsoft.com/office/drawing/2014/main" id="{7E6C1E5D-64C2-4614-82BB-A0AF77B2ED0F}"/>
              </a:ext>
            </a:extLst>
          </p:cNvPr>
          <p:cNvSpPr/>
          <p:nvPr/>
        </p:nvSpPr>
        <p:spPr>
          <a:xfrm>
            <a:off x="171980" y="152271"/>
            <a:ext cx="971171" cy="971171"/>
          </a:xfrm>
          <a:prstGeom prst="ellipse">
            <a:avLst/>
          </a:prstGeom>
          <a:solidFill>
            <a:srgbClr val="70AD47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/>
        </p:style>
      </p:sp>
      <p:pic>
        <p:nvPicPr>
          <p:cNvPr id="39" name="!!graphic6" descr="Toggle with solid fill">
            <a:extLst>
              <a:ext uri="{FF2B5EF4-FFF2-40B4-BE49-F238E27FC236}">
                <a16:creationId xmlns:a16="http://schemas.microsoft.com/office/drawing/2014/main" id="{5F000BAF-7BAB-465D-890D-CDD2A3F9A5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347933" y="337676"/>
            <a:ext cx="614136" cy="61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876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!!yellowcircle">
            <a:extLst>
              <a:ext uri="{FF2B5EF4-FFF2-40B4-BE49-F238E27FC236}">
                <a16:creationId xmlns:a16="http://schemas.microsoft.com/office/drawing/2014/main" id="{4D6C63AA-6C3B-43C6-96A7-BD1113F3BE6E}"/>
              </a:ext>
            </a:extLst>
          </p:cNvPr>
          <p:cNvSpPr/>
          <p:nvPr/>
        </p:nvSpPr>
        <p:spPr>
          <a:xfrm>
            <a:off x="4881990" y="1860958"/>
            <a:ext cx="2264400" cy="2264400"/>
          </a:xfrm>
          <a:prstGeom prst="ellipse">
            <a:avLst/>
          </a:prstGeom>
          <a:solidFill>
            <a:srgbClr val="FFC000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9D5FA69-E237-4B97-B91B-6E3588218F94}"/>
              </a:ext>
            </a:extLst>
          </p:cNvPr>
          <p:cNvSpPr/>
          <p:nvPr/>
        </p:nvSpPr>
        <p:spPr>
          <a:xfrm>
            <a:off x="5364390" y="2310375"/>
            <a:ext cx="1299600" cy="1299600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" name="Freeform: Shape 28">
            <a:extLst>
              <a:ext uri="{FF2B5EF4-FFF2-40B4-BE49-F238E27FC236}">
                <a16:creationId xmlns:a16="http://schemas.microsoft.com/office/drawing/2014/main" id="{38B2B102-680D-4182-AA16-AE09F9939A2E}"/>
              </a:ext>
            </a:extLst>
          </p:cNvPr>
          <p:cNvSpPr/>
          <p:nvPr/>
        </p:nvSpPr>
        <p:spPr>
          <a:xfrm>
            <a:off x="4675369" y="4249987"/>
            <a:ext cx="2677642" cy="720000"/>
          </a:xfrm>
          <a:custGeom>
            <a:avLst/>
            <a:gdLst>
              <a:gd name="connsiteX0" fmla="*/ 0 w 2370489"/>
              <a:gd name="connsiteY0" fmla="*/ 0 h 720000"/>
              <a:gd name="connsiteX1" fmla="*/ 2370489 w 2370489"/>
              <a:gd name="connsiteY1" fmla="*/ 0 h 720000"/>
              <a:gd name="connsiteX2" fmla="*/ 2370489 w 2370489"/>
              <a:gd name="connsiteY2" fmla="*/ 720000 h 720000"/>
              <a:gd name="connsiteX3" fmla="*/ 0 w 2370489"/>
              <a:gd name="connsiteY3" fmla="*/ 720000 h 720000"/>
              <a:gd name="connsiteX4" fmla="*/ 0 w 2370489"/>
              <a:gd name="connsiteY4" fmla="*/ 0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70489" h="720000">
                <a:moveTo>
                  <a:pt x="0" y="0"/>
                </a:moveTo>
                <a:lnTo>
                  <a:pt x="2370489" y="0"/>
                </a:lnTo>
                <a:lnTo>
                  <a:pt x="2370489" y="720000"/>
                </a:lnTo>
                <a:lnTo>
                  <a:pt x="0" y="7200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accent2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accent2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accent4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cap="all"/>
            </a:pPr>
            <a:r>
              <a:rPr lang="en-GB" sz="2800" dirty="0">
                <a:solidFill>
                  <a:srgbClr val="FFC000"/>
                </a:solidFill>
              </a:rPr>
              <a:t>ENUMERATED TYPES (ENUMS)</a:t>
            </a:r>
            <a:endParaRPr lang="en-GB" sz="2800" kern="1200" dirty="0">
              <a:solidFill>
                <a:srgbClr val="FFC000"/>
              </a:solidFill>
            </a:endParaRPr>
          </a:p>
          <a:p>
            <a:pPr marL="0" lvl="0" indent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 cap="all"/>
            </a:pPr>
            <a:endParaRPr lang="en-US" sz="2800" kern="1200" dirty="0">
              <a:solidFill>
                <a:srgbClr val="F69100"/>
              </a:solidFill>
            </a:endParaRPr>
          </a:p>
        </p:txBody>
      </p:sp>
      <p:sp>
        <p:nvSpPr>
          <p:cNvPr id="11" name="!!green">
            <a:extLst>
              <a:ext uri="{FF2B5EF4-FFF2-40B4-BE49-F238E27FC236}">
                <a16:creationId xmlns:a16="http://schemas.microsoft.com/office/drawing/2014/main" id="{AB03184E-4C48-4294-97A2-91C78E463D52}"/>
              </a:ext>
            </a:extLst>
          </p:cNvPr>
          <p:cNvSpPr/>
          <p:nvPr/>
        </p:nvSpPr>
        <p:spPr>
          <a:xfrm>
            <a:off x="1593998" y="6265273"/>
            <a:ext cx="5241416" cy="592725"/>
          </a:xfrm>
          <a:prstGeom prst="rect">
            <a:avLst/>
          </a:prstGeom>
          <a:solidFill>
            <a:srgbClr val="70A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Switch Statements</a:t>
            </a:r>
          </a:p>
        </p:txBody>
      </p:sp>
      <p:sp>
        <p:nvSpPr>
          <p:cNvPr id="12" name="!!yellow">
            <a:extLst>
              <a:ext uri="{FF2B5EF4-FFF2-40B4-BE49-F238E27FC236}">
                <a16:creationId xmlns:a16="http://schemas.microsoft.com/office/drawing/2014/main" id="{310FC6AD-326B-43D7-8C80-7517BB4C429C}"/>
              </a:ext>
            </a:extLst>
          </p:cNvPr>
          <p:cNvSpPr/>
          <p:nvPr/>
        </p:nvSpPr>
        <p:spPr>
          <a:xfrm>
            <a:off x="6835415" y="6265275"/>
            <a:ext cx="5356586" cy="59272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Enumerated Types (Enums)</a:t>
            </a:r>
          </a:p>
        </p:txBody>
      </p:sp>
    </p:spTree>
    <p:extLst>
      <p:ext uri="{BB962C8B-B14F-4D97-AF65-F5344CB8AC3E}">
        <p14:creationId xmlns:p14="http://schemas.microsoft.com/office/powerpoint/2010/main" val="2274313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A6C7F-20A0-43DD-8392-D8D822A688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Constants are values which do not change (i.e. they are </a:t>
            </a:r>
            <a:r>
              <a:rPr lang="en-GB" b="1" dirty="0"/>
              <a:t>constant</a:t>
            </a:r>
            <a:r>
              <a:rPr lang="en-GB" dirty="0"/>
              <a:t>)</a:t>
            </a:r>
          </a:p>
          <a:p>
            <a:r>
              <a:rPr lang="en-GB" dirty="0"/>
              <a:t>We use the </a:t>
            </a:r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en-GB" dirty="0"/>
              <a:t> keyword in Java to denote a value does not change after it has been assigned</a:t>
            </a:r>
          </a:p>
          <a:p>
            <a:r>
              <a:rPr lang="en-GB" dirty="0"/>
              <a:t>By convention, names of constants are ALL_CAPS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8209B28-FBB1-425C-A6E6-5FD9C0DF2CE0}"/>
              </a:ext>
            </a:extLst>
          </p:cNvPr>
          <p:cNvSpPr/>
          <p:nvPr/>
        </p:nvSpPr>
        <p:spPr>
          <a:xfrm>
            <a:off x="3214130" y="4026291"/>
            <a:ext cx="5699760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6A3E3E"/>
                </a:solidFill>
                <a:latin typeface="Consolas" panose="020B0609020204030204" pitchFamily="49" charset="0"/>
              </a:rPr>
              <a:t>PASS_MARK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= 40;</a:t>
            </a:r>
          </a:p>
          <a:p>
            <a:r>
              <a:rPr lang="en-GB" dirty="0">
                <a:solidFill>
                  <a:srgbClr val="6A3E3E"/>
                </a:solidFill>
                <a:latin typeface="Consolas" panose="020B0609020204030204" pitchFamily="49" charset="0"/>
              </a:rPr>
              <a:t>PASS_MARK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= 41; </a:t>
            </a:r>
            <a:r>
              <a:rPr lang="en-GB" dirty="0">
                <a:solidFill>
                  <a:srgbClr val="3F7F5F"/>
                </a:solidFill>
                <a:latin typeface="Consolas" panose="020B0609020204030204" pitchFamily="49" charset="0"/>
              </a:rPr>
              <a:t>// error - will not compile</a:t>
            </a:r>
            <a:endParaRPr lang="en-GB" dirty="0"/>
          </a:p>
        </p:txBody>
      </p:sp>
      <p:sp>
        <p:nvSpPr>
          <p:cNvPr id="10" name="!!yellowcircle">
            <a:extLst>
              <a:ext uri="{FF2B5EF4-FFF2-40B4-BE49-F238E27FC236}">
                <a16:creationId xmlns:a16="http://schemas.microsoft.com/office/drawing/2014/main" id="{D9376E64-5214-490E-B40E-3A547F10FBDF}"/>
              </a:ext>
            </a:extLst>
          </p:cNvPr>
          <p:cNvSpPr/>
          <p:nvPr/>
        </p:nvSpPr>
        <p:spPr>
          <a:xfrm>
            <a:off x="130222" y="143463"/>
            <a:ext cx="1009835" cy="1009835"/>
          </a:xfrm>
          <a:prstGeom prst="ellipse">
            <a:avLst/>
          </a:prstGeom>
          <a:solidFill>
            <a:srgbClr val="FFC000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AC6F023-6057-4DED-B328-28A680E50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9742" y="196821"/>
            <a:ext cx="10582426" cy="890107"/>
          </a:xfrm>
        </p:spPr>
        <p:txBody>
          <a:bodyPr/>
          <a:lstStyle/>
          <a:p>
            <a:r>
              <a:rPr lang="en-GB" dirty="0"/>
              <a:t>Recap: Constants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4AA411E-1FF3-4778-965F-D3DE36A9A9BE}"/>
              </a:ext>
            </a:extLst>
          </p:cNvPr>
          <p:cNvSpPr/>
          <p:nvPr/>
        </p:nvSpPr>
        <p:spPr>
          <a:xfrm>
            <a:off x="255615" y="283825"/>
            <a:ext cx="762774" cy="762774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3" name="!!green">
            <a:extLst>
              <a:ext uri="{FF2B5EF4-FFF2-40B4-BE49-F238E27FC236}">
                <a16:creationId xmlns:a16="http://schemas.microsoft.com/office/drawing/2014/main" id="{E6D5F4BF-C8FA-496C-B8B9-EA978B365B6F}"/>
              </a:ext>
            </a:extLst>
          </p:cNvPr>
          <p:cNvSpPr/>
          <p:nvPr/>
        </p:nvSpPr>
        <p:spPr>
          <a:xfrm>
            <a:off x="1593998" y="6265273"/>
            <a:ext cx="5241416" cy="592725"/>
          </a:xfrm>
          <a:prstGeom prst="rect">
            <a:avLst/>
          </a:prstGeom>
          <a:solidFill>
            <a:srgbClr val="70A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Switch Statements</a:t>
            </a:r>
          </a:p>
        </p:txBody>
      </p:sp>
      <p:sp>
        <p:nvSpPr>
          <p:cNvPr id="14" name="!!yellow">
            <a:extLst>
              <a:ext uri="{FF2B5EF4-FFF2-40B4-BE49-F238E27FC236}">
                <a16:creationId xmlns:a16="http://schemas.microsoft.com/office/drawing/2014/main" id="{EADF434C-626A-4F67-BA1B-43C47E96BD1A}"/>
              </a:ext>
            </a:extLst>
          </p:cNvPr>
          <p:cNvSpPr/>
          <p:nvPr/>
        </p:nvSpPr>
        <p:spPr>
          <a:xfrm>
            <a:off x="6835415" y="6265275"/>
            <a:ext cx="5356586" cy="59272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Enumerated Types (Enums)</a:t>
            </a:r>
          </a:p>
        </p:txBody>
      </p:sp>
    </p:spTree>
    <p:extLst>
      <p:ext uri="{BB962C8B-B14F-4D97-AF65-F5344CB8AC3E}">
        <p14:creationId xmlns:p14="http://schemas.microsoft.com/office/powerpoint/2010/main" val="22881574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GUID" val="a6da807f-5c95-4d67-b209-3983916ed3ba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efault - Title Slide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- Title Slide">
      <a:majorFont>
        <a:latin typeface="Arial Black"/>
        <a:ea typeface="ヒラギノ角ゴ ProN W6"/>
        <a:cs typeface="ヒラギノ角ゴ ProN W6"/>
      </a:majorFont>
      <a:minorFont>
        <a:latin typeface="Calibri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Default - Title 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8634</TotalTime>
  <Words>1144</Words>
  <Application>Microsoft Office PowerPoint</Application>
  <PresentationFormat>Widescreen</PresentationFormat>
  <Paragraphs>175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Arial Black</vt:lpstr>
      <vt:lpstr>Calibri</vt:lpstr>
      <vt:lpstr>Calibri Light</vt:lpstr>
      <vt:lpstr>Consolas</vt:lpstr>
      <vt:lpstr>Office Theme</vt:lpstr>
      <vt:lpstr>Default - Title Slide</vt:lpstr>
      <vt:lpstr>Week 4 – Lab B Switch Statements &amp; Enumerated Types (Enums)</vt:lpstr>
      <vt:lpstr>Outline</vt:lpstr>
      <vt:lpstr>Recap: Selection Statements</vt:lpstr>
      <vt:lpstr>Switch Statement</vt:lpstr>
      <vt:lpstr>Switch Statement Syntax</vt:lpstr>
      <vt:lpstr>Switch Example</vt:lpstr>
      <vt:lpstr>Fall through</vt:lpstr>
      <vt:lpstr>PowerPoint Presentation</vt:lpstr>
      <vt:lpstr>Recap: Constants</vt:lpstr>
      <vt:lpstr>Constants</vt:lpstr>
      <vt:lpstr>Enumerated Type (Enum)</vt:lpstr>
      <vt:lpstr>Declaring Enums</vt:lpstr>
      <vt:lpstr>Declaring Enums</vt:lpstr>
      <vt:lpstr>Enums &amp; Switch Statements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1</dc:title>
  <dc:creator>Lewis Evans</dc:creator>
  <cp:lastModifiedBy>Lewis Evans</cp:lastModifiedBy>
  <cp:revision>294</cp:revision>
  <dcterms:created xsi:type="dcterms:W3CDTF">2021-09-20T07:03:32Z</dcterms:created>
  <dcterms:modified xsi:type="dcterms:W3CDTF">2021-11-30T08:47:01Z</dcterms:modified>
</cp:coreProperties>
</file>