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352" r:id="rId3"/>
    <p:sldId id="311" r:id="rId4"/>
    <p:sldId id="395" r:id="rId5"/>
    <p:sldId id="396" r:id="rId6"/>
    <p:sldId id="397" r:id="rId7"/>
    <p:sldId id="398" r:id="rId8"/>
    <p:sldId id="399" r:id="rId9"/>
    <p:sldId id="400" r:id="rId10"/>
    <p:sldId id="401" r:id="rId11"/>
    <p:sldId id="402" r:id="rId12"/>
    <p:sldId id="403" r:id="rId13"/>
    <p:sldId id="404" r:id="rId14"/>
    <p:sldId id="405" r:id="rId15"/>
    <p:sldId id="406" r:id="rId16"/>
    <p:sldId id="407" r:id="rId17"/>
    <p:sldId id="408" r:id="rId18"/>
    <p:sldId id="409" r:id="rId19"/>
    <p:sldId id="410" r:id="rId20"/>
    <p:sldId id="411" r:id="rId21"/>
    <p:sldId id="412" r:id="rId22"/>
    <p:sldId id="363" r:id="rId23"/>
    <p:sldId id="413" r:id="rId24"/>
    <p:sldId id="414" r:id="rId25"/>
    <p:sldId id="415" r:id="rId26"/>
    <p:sldId id="416" r:id="rId27"/>
    <p:sldId id="417" r:id="rId28"/>
    <p:sldId id="418" r:id="rId29"/>
    <p:sldId id="419" r:id="rId30"/>
    <p:sldId id="420" r:id="rId31"/>
    <p:sldId id="421" r:id="rId32"/>
    <p:sldId id="422" r:id="rId33"/>
    <p:sldId id="423" r:id="rId34"/>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wis Evans" initials="LE" lastIdx="1" clrIdx="0">
    <p:extLst>
      <p:ext uri="{19B8F6BF-5375-455C-9EA6-DF929625EA0E}">
        <p15:presenceInfo xmlns:p15="http://schemas.microsoft.com/office/powerpoint/2012/main" userId="S::55116318@ad.mmu.ac.uk::2f1cca16-934e-4fa4-b56f-9977d10481f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8E4AD"/>
    <a:srgbClr val="A4D76B"/>
    <a:srgbClr val="70AD47"/>
    <a:srgbClr val="5B9BD5"/>
    <a:srgbClr val="0000B9"/>
    <a:srgbClr val="FF0000"/>
    <a:srgbClr val="FFC000"/>
    <a:srgbClr val="ED7D31"/>
    <a:srgbClr val="BEC7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9" autoAdjust="0"/>
    <p:restoredTop sz="87897" autoAdjust="0"/>
  </p:normalViewPr>
  <p:slideViewPr>
    <p:cSldViewPr snapToGrid="0">
      <p:cViewPr varScale="1">
        <p:scale>
          <a:sx n="114" d="100"/>
          <a:sy n="114" d="100"/>
        </p:scale>
        <p:origin x="28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nain Ahmed" userId="a77a86e8-2de5-49c5-b2f0-ea95297b1827" providerId="ADAL" clId="{0A7ACC05-4A85-46E7-A7D5-985F275A230C}"/>
    <pc:docChg chg="modSld">
      <pc:chgData name="Husnain Ahmed" userId="a77a86e8-2de5-49c5-b2f0-ea95297b1827" providerId="ADAL" clId="{0A7ACC05-4A85-46E7-A7D5-985F275A230C}" dt="2021-12-01T14:22:03.335" v="0" actId="1076"/>
      <pc:docMkLst>
        <pc:docMk/>
      </pc:docMkLst>
      <pc:sldChg chg="modSp mod">
        <pc:chgData name="Husnain Ahmed" userId="a77a86e8-2de5-49c5-b2f0-ea95297b1827" providerId="ADAL" clId="{0A7ACC05-4A85-46E7-A7D5-985F275A230C}" dt="2021-12-01T14:22:03.335" v="0" actId="1076"/>
        <pc:sldMkLst>
          <pc:docMk/>
          <pc:sldMk cId="951005832" sldId="400"/>
        </pc:sldMkLst>
        <pc:spChg chg="mod">
          <ac:chgData name="Husnain Ahmed" userId="a77a86e8-2de5-49c5-b2f0-ea95297b1827" providerId="ADAL" clId="{0A7ACC05-4A85-46E7-A7D5-985F275A230C}" dt="2021-12-01T14:22:03.335" v="0" actId="1076"/>
          <ac:spMkLst>
            <pc:docMk/>
            <pc:sldMk cId="951005832" sldId="400"/>
            <ac:spMk id="4" creationId="{8BE3724B-BFE4-47A9-ABC4-6E22901AF0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316C7-F1C3-425C-8B3B-4A187C656F9B}" type="datetimeFigureOut">
              <a:rPr lang="en-GB" smtClean="0"/>
              <a:t>01/12/2021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BE03C-3183-451F-8599-731BE31BD26C}" type="slidenum">
              <a:rPr lang="en-GB" smtClean="0"/>
              <a:t>‹#›</a:t>
            </a:fld>
            <a:endParaRPr lang="en-GB"/>
          </a:p>
        </p:txBody>
      </p:sp>
    </p:spTree>
    <p:extLst>
      <p:ext uri="{BB962C8B-B14F-4D97-AF65-F5344CB8AC3E}">
        <p14:creationId xmlns:p14="http://schemas.microsoft.com/office/powerpoint/2010/main" val="225621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149F4AC-05F5-406D-B1A0-946682447E2C}" type="slidenum">
              <a:rPr lang="en-GB" smtClean="0"/>
              <a:t>3</a:t>
            </a:fld>
            <a:endParaRPr lang="en-GB"/>
          </a:p>
        </p:txBody>
      </p:sp>
    </p:spTree>
    <p:extLst>
      <p:ext uri="{BB962C8B-B14F-4D97-AF65-F5344CB8AC3E}">
        <p14:creationId xmlns:p14="http://schemas.microsoft.com/office/powerpoint/2010/main" val="2399697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transient: lasting only for a short time</a:t>
            </a:r>
            <a:endParaRPr lang="en-GB" dirty="0"/>
          </a:p>
        </p:txBody>
      </p:sp>
      <p:sp>
        <p:nvSpPr>
          <p:cNvPr id="4" name="Slide Number Placeholder 3"/>
          <p:cNvSpPr>
            <a:spLocks noGrp="1"/>
          </p:cNvSpPr>
          <p:nvPr>
            <p:ph type="sldNum" sz="quarter" idx="5"/>
          </p:nvPr>
        </p:nvSpPr>
        <p:spPr/>
        <p:txBody>
          <a:bodyPr/>
          <a:lstStyle/>
          <a:p>
            <a:fld id="{4149F4AC-05F5-406D-B1A0-946682447E2C}" type="slidenum">
              <a:rPr lang="en-GB" smtClean="0"/>
              <a:t>4</a:t>
            </a:fld>
            <a:endParaRPr lang="en-GB"/>
          </a:p>
        </p:txBody>
      </p:sp>
    </p:spTree>
    <p:extLst>
      <p:ext uri="{BB962C8B-B14F-4D97-AF65-F5344CB8AC3E}">
        <p14:creationId xmlns:p14="http://schemas.microsoft.com/office/powerpoint/2010/main" val="2606248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Hexadecimal is a positional system that represents numbers using a base of 16. Unlike the common way of representing numbers with ten symbols, it uses sixteen distinct symbols, most often the symbols "0"–"9" to represent values zero to nine, and "A"–"F" to represent values ten to fifteen.</a:t>
            </a:r>
            <a:endParaRPr lang="en-GB" dirty="0"/>
          </a:p>
        </p:txBody>
      </p:sp>
      <p:sp>
        <p:nvSpPr>
          <p:cNvPr id="4" name="Slide Number Placeholder 3"/>
          <p:cNvSpPr>
            <a:spLocks noGrp="1"/>
          </p:cNvSpPr>
          <p:nvPr>
            <p:ph type="sldNum" sz="quarter" idx="5"/>
          </p:nvPr>
        </p:nvSpPr>
        <p:spPr/>
        <p:txBody>
          <a:bodyPr/>
          <a:lstStyle/>
          <a:p>
            <a:fld id="{4149F4AC-05F5-406D-B1A0-946682447E2C}" type="slidenum">
              <a:rPr lang="en-GB" smtClean="0"/>
              <a:t>6</a:t>
            </a:fld>
            <a:endParaRPr lang="en-GB"/>
          </a:p>
        </p:txBody>
      </p:sp>
    </p:spTree>
    <p:extLst>
      <p:ext uri="{BB962C8B-B14F-4D97-AF65-F5344CB8AC3E}">
        <p14:creationId xmlns:p14="http://schemas.microsoft.com/office/powerpoint/2010/main" val="2380517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149F4AC-05F5-406D-B1A0-946682447E2C}" type="slidenum">
              <a:rPr lang="en-GB" smtClean="0"/>
              <a:t>9</a:t>
            </a:fld>
            <a:endParaRPr lang="en-GB"/>
          </a:p>
        </p:txBody>
      </p:sp>
    </p:spTree>
    <p:extLst>
      <p:ext uri="{BB962C8B-B14F-4D97-AF65-F5344CB8AC3E}">
        <p14:creationId xmlns:p14="http://schemas.microsoft.com/office/powerpoint/2010/main" val="3073996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33BE03C-3183-451F-8599-731BE31BD26C}" type="slidenum">
              <a:rPr lang="en-GB" smtClean="0"/>
              <a:t>21</a:t>
            </a:fld>
            <a:endParaRPr lang="en-GB"/>
          </a:p>
        </p:txBody>
      </p:sp>
    </p:spTree>
    <p:extLst>
      <p:ext uri="{BB962C8B-B14F-4D97-AF65-F5344CB8AC3E}">
        <p14:creationId xmlns:p14="http://schemas.microsoft.com/office/powerpoint/2010/main" val="96906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149F4AC-05F5-406D-B1A0-946682447E2C}" type="slidenum">
              <a:rPr lang="en-GB" smtClean="0"/>
              <a:t>29</a:t>
            </a:fld>
            <a:endParaRPr lang="en-GB"/>
          </a:p>
        </p:txBody>
      </p:sp>
    </p:spTree>
    <p:extLst>
      <p:ext uri="{BB962C8B-B14F-4D97-AF65-F5344CB8AC3E}">
        <p14:creationId xmlns:p14="http://schemas.microsoft.com/office/powerpoint/2010/main" val="3062823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149F4AC-05F5-406D-B1A0-946682447E2C}" type="slidenum">
              <a:rPr lang="en-GB" smtClean="0"/>
              <a:t>32</a:t>
            </a:fld>
            <a:endParaRPr lang="en-GB"/>
          </a:p>
        </p:txBody>
      </p:sp>
    </p:spTree>
    <p:extLst>
      <p:ext uri="{BB962C8B-B14F-4D97-AF65-F5344CB8AC3E}">
        <p14:creationId xmlns:p14="http://schemas.microsoft.com/office/powerpoint/2010/main" val="1252114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D274-65EA-4DBB-8076-C94F0C52469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E924B738-7943-4E62-A3BE-9D458400BD9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BB71E-E930-4AB9-BDD3-98CDD602D3CC}"/>
              </a:ext>
            </a:extLst>
          </p:cNvPr>
          <p:cNvSpPr>
            <a:spLocks noGrp="1"/>
          </p:cNvSpPr>
          <p:nvPr>
            <p:ph type="dt" sz="half" idx="10"/>
          </p:nvPr>
        </p:nvSpPr>
        <p:spPr/>
        <p:txBody>
          <a:bodyPr/>
          <a:lstStyle/>
          <a:p>
            <a:fld id="{8967FDE5-E0AB-44BC-84A3-8FF2BEEE429C}" type="datetimeFigureOut">
              <a:rPr lang="en-GB" smtClean="0"/>
              <a:t>01/12/2021</a:t>
            </a:fld>
            <a:endParaRPr lang="en-GB"/>
          </a:p>
        </p:txBody>
      </p:sp>
      <p:sp>
        <p:nvSpPr>
          <p:cNvPr id="5" name="Footer Placeholder 4">
            <a:extLst>
              <a:ext uri="{FF2B5EF4-FFF2-40B4-BE49-F238E27FC236}">
                <a16:creationId xmlns:a16="http://schemas.microsoft.com/office/drawing/2014/main" id="{7739CA83-6D5A-418A-A6D8-BBDD99ACD6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E1FAA-6E55-4ACC-BB62-1126B30FE25F}"/>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306361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8A90-8AEE-4358-9B92-702CC75C9DF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6CB41-FC19-44F8-94F5-E529B6F5F10C}"/>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EE47F9-8FD4-4676-9D89-6EEA913E8D56}"/>
              </a:ext>
            </a:extLst>
          </p:cNvPr>
          <p:cNvSpPr>
            <a:spLocks noGrp="1"/>
          </p:cNvSpPr>
          <p:nvPr>
            <p:ph type="dt" sz="half" idx="10"/>
          </p:nvPr>
        </p:nvSpPr>
        <p:spPr/>
        <p:txBody>
          <a:bodyPr/>
          <a:lstStyle/>
          <a:p>
            <a:fld id="{8967FDE5-E0AB-44BC-84A3-8FF2BEEE429C}" type="datetimeFigureOut">
              <a:rPr lang="en-GB" smtClean="0"/>
              <a:t>01/12/2021</a:t>
            </a:fld>
            <a:endParaRPr lang="en-GB"/>
          </a:p>
        </p:txBody>
      </p:sp>
      <p:sp>
        <p:nvSpPr>
          <p:cNvPr id="5" name="Footer Placeholder 4">
            <a:extLst>
              <a:ext uri="{FF2B5EF4-FFF2-40B4-BE49-F238E27FC236}">
                <a16:creationId xmlns:a16="http://schemas.microsoft.com/office/drawing/2014/main" id="{F03851A8-FB6F-4980-9714-C92FAEA0AB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3CE10E-9780-4F77-95AB-DCE26EB6F995}"/>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3608346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8EA16E-1148-4956-A4FB-FFE7F611E2B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FEBD4D-7531-4122-AB6F-7D34C7F7F503}"/>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89E175-4F4A-4B39-98DC-FBA9EAEC2E1C}"/>
              </a:ext>
            </a:extLst>
          </p:cNvPr>
          <p:cNvSpPr>
            <a:spLocks noGrp="1"/>
          </p:cNvSpPr>
          <p:nvPr>
            <p:ph type="dt" sz="half" idx="10"/>
          </p:nvPr>
        </p:nvSpPr>
        <p:spPr/>
        <p:txBody>
          <a:bodyPr/>
          <a:lstStyle/>
          <a:p>
            <a:fld id="{8967FDE5-E0AB-44BC-84A3-8FF2BEEE429C}" type="datetimeFigureOut">
              <a:rPr lang="en-GB" smtClean="0"/>
              <a:t>01/12/2021</a:t>
            </a:fld>
            <a:endParaRPr lang="en-GB"/>
          </a:p>
        </p:txBody>
      </p:sp>
      <p:sp>
        <p:nvSpPr>
          <p:cNvPr id="5" name="Footer Placeholder 4">
            <a:extLst>
              <a:ext uri="{FF2B5EF4-FFF2-40B4-BE49-F238E27FC236}">
                <a16:creationId xmlns:a16="http://schemas.microsoft.com/office/drawing/2014/main" id="{F3C1B2D1-4079-41D8-A637-E526B5E958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EBA320-2AC3-4CD4-B78E-6299F9BE5BD6}"/>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2430342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7"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a:p>
        </p:txBody>
      </p:sp>
    </p:spTree>
    <p:extLst>
      <p:ext uri="{BB962C8B-B14F-4D97-AF65-F5344CB8AC3E}">
        <p14:creationId xmlns:p14="http://schemas.microsoft.com/office/powerpoint/2010/main" val="15981364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sz="3200"/>
            </a:lvl1pPr>
          </a:lstStyle>
          <a:p>
            <a:r>
              <a:rPr lang="en-US"/>
              <a:t>Click to edit Master title style</a:t>
            </a:r>
            <a:endParaRPr lang="en-US" dirty="0"/>
          </a:p>
        </p:txBody>
      </p:sp>
      <p:sp>
        <p:nvSpPr>
          <p:cNvPr id="4" name="Content Placeholder 3"/>
          <p:cNvSpPr>
            <a:spLocks noGrp="1"/>
          </p:cNvSpPr>
          <p:nvPr>
            <p:ph sz="half" idx="2"/>
          </p:nvPr>
        </p:nvSpPr>
        <p:spPr>
          <a:xfrm>
            <a:off x="749301" y="1587500"/>
            <a:ext cx="10833100" cy="4787900"/>
          </a:xfrm>
        </p:spPr>
        <p:txBody>
          <a:bodyPr/>
          <a:lstStyle>
            <a:lvl1pPr algn="l">
              <a:defRPr sz="2400"/>
            </a:lvl1pPr>
            <a:lvl2pPr algn="l">
              <a:defRPr sz="2000"/>
            </a:lvl2pPr>
            <a:lvl3pPr algn="l">
              <a:defRPr sz="1800"/>
            </a:lvl3pPr>
            <a:lvl4pPr algn="l">
              <a:defRPr sz="1600"/>
            </a:lvl4pPr>
            <a:lvl5pPr algn="l">
              <a:defRPr sz="16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a:p>
        </p:txBody>
      </p:sp>
    </p:spTree>
    <p:extLst>
      <p:ext uri="{BB962C8B-B14F-4D97-AF65-F5344CB8AC3E}">
        <p14:creationId xmlns:p14="http://schemas.microsoft.com/office/powerpoint/2010/main" val="30327717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sz="3200"/>
            </a:lvl1pPr>
          </a:lstStyle>
          <a:p>
            <a:r>
              <a:rPr lang="en-US"/>
              <a:t>Click to edit Master title style</a:t>
            </a:r>
            <a:endParaRPr lang="en-US" dirty="0"/>
          </a:p>
        </p:txBody>
      </p:sp>
      <p:sp>
        <p:nvSpPr>
          <p:cNvPr id="4" name="Content Placeholder 3"/>
          <p:cNvSpPr>
            <a:spLocks noGrp="1"/>
          </p:cNvSpPr>
          <p:nvPr>
            <p:ph sz="half" idx="2"/>
          </p:nvPr>
        </p:nvSpPr>
        <p:spPr>
          <a:xfrm>
            <a:off x="609600" y="1535113"/>
            <a:ext cx="5386917" cy="459105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9" y="1535113"/>
            <a:ext cx="5389033" cy="459105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a:p>
        </p:txBody>
      </p:sp>
    </p:spTree>
    <p:extLst>
      <p:ext uri="{BB962C8B-B14F-4D97-AF65-F5344CB8AC3E}">
        <p14:creationId xmlns:p14="http://schemas.microsoft.com/office/powerpoint/2010/main" val="176309125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a:p>
        </p:txBody>
      </p:sp>
    </p:spTree>
    <p:extLst>
      <p:ext uri="{BB962C8B-B14F-4D97-AF65-F5344CB8AC3E}">
        <p14:creationId xmlns:p14="http://schemas.microsoft.com/office/powerpoint/2010/main" val="71653564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a:p>
        </p:txBody>
      </p:sp>
    </p:spTree>
    <p:extLst>
      <p:ext uri="{BB962C8B-B14F-4D97-AF65-F5344CB8AC3E}">
        <p14:creationId xmlns:p14="http://schemas.microsoft.com/office/powerpoint/2010/main" val="144764207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a:off x="2" y="3"/>
            <a:ext cx="624417" cy="6869113"/>
            <a:chOff x="0" y="0"/>
            <a:chExt cx="468313" cy="6869113"/>
          </a:xfrm>
        </p:grpSpPr>
        <p:sp>
          <p:nvSpPr>
            <p:cNvPr id="6" name="Rectangle 1"/>
            <p:cNvSpPr>
              <a:spLocks/>
            </p:cNvSpPr>
            <p:nvPr/>
          </p:nvSpPr>
          <p:spPr bwMode="auto">
            <a:xfrm rot="16200000">
              <a:off x="-3200400" y="3200400"/>
              <a:ext cx="6869113" cy="468313"/>
            </a:xfrm>
            <a:prstGeom prst="rect">
              <a:avLst/>
            </a:prstGeom>
            <a:gradFill rotWithShape="0">
              <a:gsLst>
                <a:gs pos="0">
                  <a:srgbClr val="BDDBFE"/>
                </a:gs>
                <a:gs pos="100000">
                  <a:srgbClr val="3E7FCD"/>
                </a:gs>
              </a:gsLst>
              <a:lin ang="0" scaled="1"/>
            </a:gradFill>
            <a:ln w="9525">
              <a:solidFill>
                <a:srgbClr val="4A7DBB"/>
              </a:solidFill>
              <a:round/>
              <a:headEnd/>
              <a:tailEnd/>
            </a:ln>
            <a:effectLst>
              <a:outerShdw dist="23000" dir="5400000" algn="ctr" rotWithShape="0">
                <a:schemeClr val="bg2">
                  <a:alpha val="34998"/>
                </a:schemeClr>
              </a:outerShdw>
            </a:effectLst>
          </p:spPr>
          <p:txBody>
            <a:bodyPr lIns="38100" tIns="38100" rIns="38100" bIns="38100" anchor="ctr"/>
            <a:lstStyle/>
            <a:p>
              <a:pPr>
                <a:defRPr/>
              </a:pPr>
              <a:r>
                <a:rPr lang="en-US" sz="1500" dirty="0">
                  <a:solidFill>
                    <a:srgbClr val="FFFFFF"/>
                  </a:solidFill>
                  <a:effectLst>
                    <a:outerShdw blurRad="38100" dist="38100" dir="2700000" algn="tl">
                      <a:srgbClr val="000000"/>
                    </a:outerShdw>
                  </a:effectLst>
                  <a:latin typeface="Arial Black" charset="0"/>
                  <a:sym typeface="Arial Black" charset="0"/>
                </a:rPr>
                <a:t>Algorithms &amp; Data Structures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60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grpSp>
      <p:sp>
        <p:nvSpPr>
          <p:cNvPr id="2" name="Title 1"/>
          <p:cNvSpPr>
            <a:spLocks noGrp="1"/>
          </p:cNvSpPr>
          <p:nvPr>
            <p:ph type="title"/>
          </p:nvPr>
        </p:nvSpPr>
        <p:spPr>
          <a:xfrm>
            <a:off x="609602" y="273050"/>
            <a:ext cx="401108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a:p>
        </p:txBody>
      </p:sp>
    </p:spTree>
    <p:extLst>
      <p:ext uri="{BB962C8B-B14F-4D97-AF65-F5344CB8AC3E}">
        <p14:creationId xmlns:p14="http://schemas.microsoft.com/office/powerpoint/2010/main" val="289128379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7"/>
          <p:cNvGrpSpPr>
            <a:grpSpLocks/>
          </p:cNvGrpSpPr>
          <p:nvPr/>
        </p:nvGrpSpPr>
        <p:grpSpPr bwMode="auto">
          <a:xfrm>
            <a:off x="2" y="3"/>
            <a:ext cx="624417" cy="6869113"/>
            <a:chOff x="0" y="0"/>
            <a:chExt cx="468313" cy="6869113"/>
          </a:xfrm>
        </p:grpSpPr>
        <p:sp>
          <p:nvSpPr>
            <p:cNvPr id="6" name="Rectangle 1"/>
            <p:cNvSpPr>
              <a:spLocks/>
            </p:cNvSpPr>
            <p:nvPr/>
          </p:nvSpPr>
          <p:spPr bwMode="auto">
            <a:xfrm rot="16200000">
              <a:off x="-3200400" y="3200400"/>
              <a:ext cx="6869113" cy="468313"/>
            </a:xfrm>
            <a:prstGeom prst="rect">
              <a:avLst/>
            </a:prstGeom>
            <a:gradFill rotWithShape="0">
              <a:gsLst>
                <a:gs pos="0">
                  <a:srgbClr val="BDDBFE"/>
                </a:gs>
                <a:gs pos="100000">
                  <a:srgbClr val="3E7FCD"/>
                </a:gs>
              </a:gsLst>
              <a:lin ang="0" scaled="1"/>
            </a:gradFill>
            <a:ln w="9525">
              <a:solidFill>
                <a:srgbClr val="4A7DBB"/>
              </a:solidFill>
              <a:round/>
              <a:headEnd/>
              <a:tailEnd/>
            </a:ln>
            <a:effectLst>
              <a:outerShdw dist="23000" dir="5400000" algn="ctr" rotWithShape="0">
                <a:schemeClr val="bg2">
                  <a:alpha val="34998"/>
                </a:schemeClr>
              </a:outerShdw>
            </a:effectLst>
          </p:spPr>
          <p:txBody>
            <a:bodyPr lIns="38100" tIns="38100" rIns="38100" bIns="38100" anchor="ctr"/>
            <a:lstStyle/>
            <a:p>
              <a:pPr>
                <a:defRPr/>
              </a:pPr>
              <a:r>
                <a:rPr lang="en-US" sz="1500" dirty="0">
                  <a:solidFill>
                    <a:srgbClr val="FFFFFF"/>
                  </a:solidFill>
                  <a:effectLst>
                    <a:outerShdw blurRad="38100" dist="38100" dir="2700000" algn="tl">
                      <a:srgbClr val="000000"/>
                    </a:outerShdw>
                  </a:effectLst>
                  <a:latin typeface="Arial Black" charset="0"/>
                  <a:sym typeface="Arial Black" charset="0"/>
                </a:rPr>
                <a:t>Algorithms &amp; Data Structures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60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grpSp>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sym typeface="Calibri" charset="0"/>
              </a:rPr>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Text Box 3"/>
          <p:cNvSpPr txBox="1">
            <a:spLocks noGrp="1" noChangeArrowheads="1"/>
          </p:cNvSpPr>
          <p:nvPr>
            <p:ph type="sldNum" sz="quarter" idx="10"/>
          </p:nvPr>
        </p:nvSpPr>
        <p:spPr/>
        <p:txBody>
          <a:bodyPr/>
          <a:lstStyle>
            <a:lvl1pPr>
              <a:defRPr/>
            </a:lvl1pPr>
          </a:lstStyle>
          <a:p>
            <a:fld id="{9D44C617-2F28-4006-9B91-6632F4E22C87}" type="slidenum">
              <a:rPr lang="en-US" smtClean="0"/>
              <a:pPr/>
              <a:t>‹#›</a:t>
            </a:fld>
            <a:endParaRPr lang="en-US"/>
          </a:p>
        </p:txBody>
      </p:sp>
    </p:spTree>
    <p:extLst>
      <p:ext uri="{BB962C8B-B14F-4D97-AF65-F5344CB8AC3E}">
        <p14:creationId xmlns:p14="http://schemas.microsoft.com/office/powerpoint/2010/main" val="5830026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70C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A4940792-2DE2-42A7-826B-0FD8F4C1F64A}" type="datetimeFigureOut">
              <a:rPr lang="en-US" smtClean="0"/>
              <a:pPr/>
              <a:t>12/1/2021</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D44C617-2F28-4006-9B91-6632F4E22C87}" type="slidenum">
              <a:rPr lang="en-US" smtClean="0"/>
              <a:pPr/>
              <a:t>‹#›</a:t>
            </a:fld>
            <a:endParaRPr lang="en-US"/>
          </a:p>
        </p:txBody>
      </p:sp>
    </p:spTree>
    <p:extLst>
      <p:ext uri="{BB962C8B-B14F-4D97-AF65-F5344CB8AC3E}">
        <p14:creationId xmlns:p14="http://schemas.microsoft.com/office/powerpoint/2010/main" val="21160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3F59-2468-44EA-A1CF-DE04A5E1733B}"/>
              </a:ext>
            </a:extLst>
          </p:cNvPr>
          <p:cNvSpPr>
            <a:spLocks noGrp="1"/>
          </p:cNvSpPr>
          <p:nvPr>
            <p:ph type="title"/>
          </p:nvPr>
        </p:nvSpPr>
        <p:spPr>
          <a:xfrm>
            <a:off x="234350" y="196821"/>
            <a:ext cx="11609717" cy="890107"/>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4C532D-7B37-4784-8E89-A5FD82D8AC52}"/>
              </a:ext>
            </a:extLst>
          </p:cNvPr>
          <p:cNvSpPr>
            <a:spLocks noGrp="1"/>
          </p:cNvSpPr>
          <p:nvPr>
            <p:ph idx="1"/>
          </p:nvPr>
        </p:nvSpPr>
        <p:spPr>
          <a:xfrm>
            <a:off x="234349" y="1253330"/>
            <a:ext cx="11609717" cy="469026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2" descr="Manchester Metropolitan University - Wikipedia">
            <a:extLst>
              <a:ext uri="{FF2B5EF4-FFF2-40B4-BE49-F238E27FC236}">
                <a16:creationId xmlns:a16="http://schemas.microsoft.com/office/drawing/2014/main" id="{346DF183-626D-412F-BB7A-5FC1765194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879" y="6275593"/>
            <a:ext cx="1493808" cy="5738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1A713B5-D3D0-4084-B418-2AB7400DF595}"/>
              </a:ext>
            </a:extLst>
          </p:cNvPr>
          <p:cNvSpPr/>
          <p:nvPr userDrawn="1"/>
        </p:nvSpPr>
        <p:spPr>
          <a:xfrm>
            <a:off x="1595887" y="6275593"/>
            <a:ext cx="10596113" cy="57387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647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AF1C-953F-448E-BBBC-9018224477B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52221C7-3B50-4ED9-BE51-E90FCFDCA4CB}"/>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9" name="Picture 2" descr="Manchester Metropolitan University - Wikipedia">
            <a:extLst>
              <a:ext uri="{FF2B5EF4-FFF2-40B4-BE49-F238E27FC236}">
                <a16:creationId xmlns:a16="http://schemas.microsoft.com/office/drawing/2014/main" id="{CDE22917-821E-4838-AF05-BB2CD402A34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879" y="6275593"/>
            <a:ext cx="1493808" cy="57387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D595F88-DE36-44BF-98D6-7F3E3C5E66D9}"/>
              </a:ext>
            </a:extLst>
          </p:cNvPr>
          <p:cNvSpPr/>
          <p:nvPr userDrawn="1"/>
        </p:nvSpPr>
        <p:spPr>
          <a:xfrm>
            <a:off x="1595887" y="6275593"/>
            <a:ext cx="10596113" cy="57387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80348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4F1B-7E26-4383-8619-C9F237DFD46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FA3D27-6B0E-4447-B359-32BE1A22073E}"/>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FD93B4E-B3E8-48CD-94D8-6690AC6774E1}"/>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ACA1BF3-1F56-4378-A634-AEE525DC3E44}"/>
              </a:ext>
            </a:extLst>
          </p:cNvPr>
          <p:cNvSpPr>
            <a:spLocks noGrp="1"/>
          </p:cNvSpPr>
          <p:nvPr>
            <p:ph type="dt" sz="half" idx="10"/>
          </p:nvPr>
        </p:nvSpPr>
        <p:spPr/>
        <p:txBody>
          <a:bodyPr/>
          <a:lstStyle/>
          <a:p>
            <a:fld id="{8967FDE5-E0AB-44BC-84A3-8FF2BEEE429C}" type="datetimeFigureOut">
              <a:rPr lang="en-GB" smtClean="0"/>
              <a:t>01/12/2021</a:t>
            </a:fld>
            <a:endParaRPr lang="en-GB"/>
          </a:p>
        </p:txBody>
      </p:sp>
      <p:sp>
        <p:nvSpPr>
          <p:cNvPr id="6" name="Footer Placeholder 5">
            <a:extLst>
              <a:ext uri="{FF2B5EF4-FFF2-40B4-BE49-F238E27FC236}">
                <a16:creationId xmlns:a16="http://schemas.microsoft.com/office/drawing/2014/main" id="{1C878036-DF02-4674-B01D-850FE0C80B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4115C6-744F-4CFD-9D4C-629E28C823E8}"/>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119179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32E4-3726-4B82-86AF-055C9BD2DDF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42EA5EF-69A6-494E-A45D-DA264818994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4D73CC-1D52-477B-8E61-9E8501714711}"/>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E5D58F9-5346-4F25-A222-B05C2F1CE9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F7E753-D9CF-464F-AFBA-F31E43D59A32}"/>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403E52F-A0D3-4B08-B9A2-6B93EA19A3E1}"/>
              </a:ext>
            </a:extLst>
          </p:cNvPr>
          <p:cNvSpPr>
            <a:spLocks noGrp="1"/>
          </p:cNvSpPr>
          <p:nvPr>
            <p:ph type="dt" sz="half" idx="10"/>
          </p:nvPr>
        </p:nvSpPr>
        <p:spPr/>
        <p:txBody>
          <a:bodyPr/>
          <a:lstStyle/>
          <a:p>
            <a:fld id="{8967FDE5-E0AB-44BC-84A3-8FF2BEEE429C}" type="datetimeFigureOut">
              <a:rPr lang="en-GB" smtClean="0"/>
              <a:t>01/12/2021</a:t>
            </a:fld>
            <a:endParaRPr lang="en-GB"/>
          </a:p>
        </p:txBody>
      </p:sp>
      <p:sp>
        <p:nvSpPr>
          <p:cNvPr id="8" name="Footer Placeholder 7">
            <a:extLst>
              <a:ext uri="{FF2B5EF4-FFF2-40B4-BE49-F238E27FC236}">
                <a16:creationId xmlns:a16="http://schemas.microsoft.com/office/drawing/2014/main" id="{FC1A9909-519E-4903-B73F-CB989DB11E1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94991A3-905A-48EC-8D4F-4402DF3CC560}"/>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88221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E959-1072-4B35-95D3-4B0610B102B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60B723B-B3ED-41D8-927D-F7C244A9D50B}"/>
              </a:ext>
            </a:extLst>
          </p:cNvPr>
          <p:cNvSpPr>
            <a:spLocks noGrp="1"/>
          </p:cNvSpPr>
          <p:nvPr>
            <p:ph type="dt" sz="half" idx="10"/>
          </p:nvPr>
        </p:nvSpPr>
        <p:spPr/>
        <p:txBody>
          <a:bodyPr/>
          <a:lstStyle/>
          <a:p>
            <a:fld id="{8967FDE5-E0AB-44BC-84A3-8FF2BEEE429C}" type="datetimeFigureOut">
              <a:rPr lang="en-GB" smtClean="0"/>
              <a:t>01/12/2021</a:t>
            </a:fld>
            <a:endParaRPr lang="en-GB"/>
          </a:p>
        </p:txBody>
      </p:sp>
      <p:sp>
        <p:nvSpPr>
          <p:cNvPr id="4" name="Footer Placeholder 3">
            <a:extLst>
              <a:ext uri="{FF2B5EF4-FFF2-40B4-BE49-F238E27FC236}">
                <a16:creationId xmlns:a16="http://schemas.microsoft.com/office/drawing/2014/main" id="{323D572B-F966-4BE2-AAC7-0E9E8571398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BCF5667-9E76-43BA-B659-307B6FA0583E}"/>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273228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A7E88-EDF3-4D84-AFF9-2A1E1BFE5697}"/>
              </a:ext>
            </a:extLst>
          </p:cNvPr>
          <p:cNvSpPr>
            <a:spLocks noGrp="1"/>
          </p:cNvSpPr>
          <p:nvPr>
            <p:ph type="dt" sz="half" idx="10"/>
          </p:nvPr>
        </p:nvSpPr>
        <p:spPr/>
        <p:txBody>
          <a:bodyPr/>
          <a:lstStyle/>
          <a:p>
            <a:fld id="{8967FDE5-E0AB-44BC-84A3-8FF2BEEE429C}" type="datetimeFigureOut">
              <a:rPr lang="en-GB" smtClean="0"/>
              <a:t>01/12/2021</a:t>
            </a:fld>
            <a:endParaRPr lang="en-GB"/>
          </a:p>
        </p:txBody>
      </p:sp>
      <p:sp>
        <p:nvSpPr>
          <p:cNvPr id="3" name="Footer Placeholder 2">
            <a:extLst>
              <a:ext uri="{FF2B5EF4-FFF2-40B4-BE49-F238E27FC236}">
                <a16:creationId xmlns:a16="http://schemas.microsoft.com/office/drawing/2014/main" id="{321C12A1-1F1D-4390-A331-ED1E5E0242D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FEEA0EF-A739-46CD-9AF6-2F23840B331E}"/>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396668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3D66-77C0-46F8-9E2E-E56D36A2B3E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E04A22B-1CE2-4599-B115-717D951C18E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3DD0D02-A078-47FE-A17B-FCA8166524E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DA27E-EAC2-4E3A-9852-AEE8682BE4FB}"/>
              </a:ext>
            </a:extLst>
          </p:cNvPr>
          <p:cNvSpPr>
            <a:spLocks noGrp="1"/>
          </p:cNvSpPr>
          <p:nvPr>
            <p:ph type="dt" sz="half" idx="10"/>
          </p:nvPr>
        </p:nvSpPr>
        <p:spPr/>
        <p:txBody>
          <a:bodyPr/>
          <a:lstStyle/>
          <a:p>
            <a:fld id="{8967FDE5-E0AB-44BC-84A3-8FF2BEEE429C}" type="datetimeFigureOut">
              <a:rPr lang="en-GB" smtClean="0"/>
              <a:t>01/12/2021</a:t>
            </a:fld>
            <a:endParaRPr lang="en-GB"/>
          </a:p>
        </p:txBody>
      </p:sp>
      <p:sp>
        <p:nvSpPr>
          <p:cNvPr id="6" name="Footer Placeholder 5">
            <a:extLst>
              <a:ext uri="{FF2B5EF4-FFF2-40B4-BE49-F238E27FC236}">
                <a16:creationId xmlns:a16="http://schemas.microsoft.com/office/drawing/2014/main" id="{A3E493CB-FC2E-42B8-BB19-0EB7A05506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2EE23E-F825-4592-A65B-94F0F5831298}"/>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192842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C34F-B339-41A6-BAAE-0FA9AC3A6DC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D17EFA5-29D2-4E43-A346-58385D8BFA0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A984B78-501D-4A2B-8AD9-A0D958F4C7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8A0C4-8774-40DC-A123-8D35A3A595D2}"/>
              </a:ext>
            </a:extLst>
          </p:cNvPr>
          <p:cNvSpPr>
            <a:spLocks noGrp="1"/>
          </p:cNvSpPr>
          <p:nvPr>
            <p:ph type="dt" sz="half" idx="10"/>
          </p:nvPr>
        </p:nvSpPr>
        <p:spPr/>
        <p:txBody>
          <a:bodyPr/>
          <a:lstStyle/>
          <a:p>
            <a:fld id="{8967FDE5-E0AB-44BC-84A3-8FF2BEEE429C}" type="datetimeFigureOut">
              <a:rPr lang="en-GB" smtClean="0"/>
              <a:t>01/12/2021</a:t>
            </a:fld>
            <a:endParaRPr lang="en-GB"/>
          </a:p>
        </p:txBody>
      </p:sp>
      <p:sp>
        <p:nvSpPr>
          <p:cNvPr id="6" name="Footer Placeholder 5">
            <a:extLst>
              <a:ext uri="{FF2B5EF4-FFF2-40B4-BE49-F238E27FC236}">
                <a16:creationId xmlns:a16="http://schemas.microsoft.com/office/drawing/2014/main" id="{A2A6A396-1677-47DA-8F7F-6042EE51D7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F43B42-0B5D-4427-835D-8993B12E604F}"/>
              </a:ext>
            </a:extLst>
          </p:cNvPr>
          <p:cNvSpPr>
            <a:spLocks noGrp="1"/>
          </p:cNvSpPr>
          <p:nvPr>
            <p:ph type="sldNum" sz="quarter" idx="12"/>
          </p:nvPr>
        </p:nvSpPr>
        <p:spPr/>
        <p:txBody>
          <a:bodyPr/>
          <a:lstStyle/>
          <a:p>
            <a:fld id="{61E6800C-6570-4E7D-AC51-AC804334180E}" type="slidenum">
              <a:rPr lang="en-GB" smtClean="0"/>
              <a:t>‹#›</a:t>
            </a:fld>
            <a:endParaRPr lang="en-GB"/>
          </a:p>
        </p:txBody>
      </p:sp>
    </p:spTree>
    <p:extLst>
      <p:ext uri="{BB962C8B-B14F-4D97-AF65-F5344CB8AC3E}">
        <p14:creationId xmlns:p14="http://schemas.microsoft.com/office/powerpoint/2010/main" val="352933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3.png"/><Relationship Id="rId5" Type="http://schemas.openxmlformats.org/officeDocument/2006/relationships/slideLayout" Target="../slideLayouts/slideLayout16.xml"/><Relationship Id="rId10"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1863F1-DFF5-491F-9863-ED8448163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9CDF8377-FB5B-4342-A0BA-B41662022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53F590E8-886B-41B7-AEE9-B577FE2DE4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7FDE5-E0AB-44BC-84A3-8FF2BEEE429C}" type="datetimeFigureOut">
              <a:rPr lang="en-GB" smtClean="0"/>
              <a:t>01/12/2021</a:t>
            </a:fld>
            <a:endParaRPr lang="en-GB"/>
          </a:p>
        </p:txBody>
      </p:sp>
      <p:sp>
        <p:nvSpPr>
          <p:cNvPr id="5" name="Footer Placeholder 4">
            <a:extLst>
              <a:ext uri="{FF2B5EF4-FFF2-40B4-BE49-F238E27FC236}">
                <a16:creationId xmlns:a16="http://schemas.microsoft.com/office/drawing/2014/main" id="{F971B3F4-720E-4540-BCA2-37BCD851D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3BAA1B6-998F-4205-83B1-BB301F29B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6800C-6570-4E7D-AC51-AC804334180E}" type="slidenum">
              <a:rPr lang="en-GB" smtClean="0"/>
              <a:t>‹#›</a:t>
            </a:fld>
            <a:endParaRPr lang="en-GB"/>
          </a:p>
        </p:txBody>
      </p:sp>
    </p:spTree>
    <p:extLst>
      <p:ext uri="{BB962C8B-B14F-4D97-AF65-F5344CB8AC3E}">
        <p14:creationId xmlns:p14="http://schemas.microsoft.com/office/powerpoint/2010/main" val="1324083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914400" y="2130428"/>
            <a:ext cx="10363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altLang="en-US">
                <a:sym typeface="Arial Black" panose="020B0A04020102020204" pitchFamily="34" charset="0"/>
              </a:rPr>
              <a:t>Click to edit Master title style</a:t>
            </a:r>
            <a:endParaRPr lang="en-US" altLang="en-US" dirty="0">
              <a:sym typeface="Arial Black" panose="020B0A04020102020204" pitchFamily="34" charset="0"/>
            </a:endParaRPr>
          </a:p>
        </p:txBody>
      </p:sp>
      <p:sp>
        <p:nvSpPr>
          <p:cNvPr id="1027" name="Rectangle 2"/>
          <p:cNvSpPr>
            <a:spLocks noGrp="1" noChangeArrowheads="1"/>
          </p:cNvSpPr>
          <p:nvPr>
            <p:ph type="body" idx="1"/>
          </p:nvPr>
        </p:nvSpPr>
        <p:spPr bwMode="auto">
          <a:xfrm>
            <a:off x="1828800" y="38862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8100" tIns="38100" rIns="38100" bIns="38100" numCol="1" anchor="t" anchorCtr="0" compatLnSpc="1">
            <a:prstTxWarp prst="textNoShape">
              <a:avLst/>
            </a:prstTxWarp>
          </a:bodyPr>
          <a:lstStyle/>
          <a:p>
            <a:pPr lvl="0"/>
            <a:r>
              <a:rPr lang="en-US" altLang="en-US">
                <a:sym typeface="Calibri" panose="020F0502020204030204" pitchFamily="34" charset="0"/>
              </a:rPr>
              <a:t>Click to edit Master text styles</a:t>
            </a:r>
          </a:p>
          <a:p>
            <a:pPr lvl="1"/>
            <a:r>
              <a:rPr lang="en-US" altLang="en-US">
                <a:sym typeface="Calibri" panose="020F0502020204030204" pitchFamily="34" charset="0"/>
              </a:rPr>
              <a:t>Second level</a:t>
            </a:r>
          </a:p>
          <a:p>
            <a:pPr lvl="2"/>
            <a:r>
              <a:rPr lang="en-US" altLang="en-US">
                <a:sym typeface="Calibri" panose="020F0502020204030204" pitchFamily="34" charset="0"/>
              </a:rPr>
              <a:t>Third level</a:t>
            </a:r>
          </a:p>
          <a:p>
            <a:pPr lvl="3"/>
            <a:r>
              <a:rPr lang="en-US" altLang="en-US">
                <a:sym typeface="Calibri" panose="020F0502020204030204" pitchFamily="34" charset="0"/>
              </a:rPr>
              <a:t>Fourth level</a:t>
            </a:r>
          </a:p>
          <a:p>
            <a:pPr lvl="4"/>
            <a:r>
              <a:rPr lang="en-US" altLang="en-US">
                <a:sym typeface="Calibri" panose="020F0502020204030204" pitchFamily="34" charset="0"/>
              </a:rPr>
              <a:t>Fifth level</a:t>
            </a:r>
          </a:p>
        </p:txBody>
      </p:sp>
      <p:sp>
        <p:nvSpPr>
          <p:cNvPr id="2" name="Text Box 3"/>
          <p:cNvSpPr txBox="1">
            <a:spLocks noGrp="1" noChangeArrowheads="1"/>
          </p:cNvSpPr>
          <p:nvPr>
            <p:ph type="sldNum" sz="quarter" idx="4"/>
          </p:nvPr>
        </p:nvSpPr>
        <p:spPr bwMode="auto">
          <a:xfrm>
            <a:off x="11256435" y="6467475"/>
            <a:ext cx="325967" cy="2540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900">
                <a:solidFill>
                  <a:srgbClr val="878787"/>
                </a:solidFill>
                <a:latin typeface="Calibri" panose="020F0502020204030204" pitchFamily="34" charset="0"/>
                <a:sym typeface="Calibri" panose="020F0502020204030204" pitchFamily="34" charset="0"/>
              </a:defRPr>
            </a:lvl1pPr>
          </a:lstStyle>
          <a:p>
            <a:fld id="{9D44C617-2F28-4006-9B91-6632F4E22C87}" type="slidenum">
              <a:rPr lang="en-US" smtClean="0"/>
              <a:pPr/>
              <a:t>‹#›</a:t>
            </a:fld>
            <a:endParaRPr lang="en-US"/>
          </a:p>
        </p:txBody>
      </p:sp>
      <p:grpSp>
        <p:nvGrpSpPr>
          <p:cNvPr id="1029" name="Group 4"/>
          <p:cNvGrpSpPr>
            <a:grpSpLocks/>
          </p:cNvGrpSpPr>
          <p:nvPr/>
        </p:nvGrpSpPr>
        <p:grpSpPr bwMode="auto">
          <a:xfrm>
            <a:off x="2" y="3"/>
            <a:ext cx="624417" cy="6869113"/>
            <a:chOff x="0" y="0"/>
            <a:chExt cx="468313" cy="6869113"/>
          </a:xfrm>
        </p:grpSpPr>
        <p:sp>
          <p:nvSpPr>
            <p:cNvPr id="6" name="Rectangle 1"/>
            <p:cNvSpPr>
              <a:spLocks/>
            </p:cNvSpPr>
            <p:nvPr/>
          </p:nvSpPr>
          <p:spPr bwMode="auto">
            <a:xfrm rot="16200000">
              <a:off x="-3200400" y="3200400"/>
              <a:ext cx="6869113" cy="468313"/>
            </a:xfrm>
            <a:prstGeom prst="rect">
              <a:avLst/>
            </a:prstGeom>
            <a:gradFill rotWithShape="0">
              <a:gsLst>
                <a:gs pos="0">
                  <a:srgbClr val="BDDBFE"/>
                </a:gs>
                <a:gs pos="100000">
                  <a:srgbClr val="3E7FCD"/>
                </a:gs>
              </a:gsLst>
              <a:lin ang="0" scaled="1"/>
            </a:gradFill>
            <a:ln w="9525">
              <a:solidFill>
                <a:srgbClr val="4A7DBB"/>
              </a:solidFill>
              <a:round/>
              <a:headEnd/>
              <a:tailEnd/>
            </a:ln>
            <a:effectLst>
              <a:outerShdw dist="23000" dir="5400000" algn="ctr" rotWithShape="0">
                <a:schemeClr val="bg2">
                  <a:alpha val="34998"/>
                </a:schemeClr>
              </a:outerShdw>
            </a:effectLst>
          </p:spPr>
          <p:txBody>
            <a:bodyPr lIns="38100" tIns="38100" rIns="38100" bIns="38100" anchor="ctr"/>
            <a:lstStyle/>
            <a:p>
              <a:pPr algn="ctr">
                <a:defRPr/>
              </a:pPr>
              <a:r>
                <a:rPr lang="en-US" sz="2100" dirty="0">
                  <a:solidFill>
                    <a:srgbClr val="FFFFFF"/>
                  </a:solidFill>
                  <a:effectLst>
                    <a:outerShdw blurRad="38100" dist="38100" dir="2700000" algn="tl">
                      <a:srgbClr val="000000"/>
                    </a:outerShdw>
                  </a:effectLst>
                  <a:latin typeface="Arial Black" charset="0"/>
                  <a:sym typeface="Arial Black" charset="0"/>
                </a:rPr>
                <a:t>Programming </a:t>
              </a:r>
            </a:p>
          </p:txBody>
        </p:sp>
        <p:pic>
          <p:nvPicPr>
            <p:cNvPr id="1031"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 y="460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grpSp>
      <p:pic>
        <p:nvPicPr>
          <p:cNvPr id="10246" name="Picture 6" descr="http://png-1.findicons.com/files/icons/1636/file_icons_vs_3/128/java.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846" y="5894363"/>
            <a:ext cx="700111" cy="700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053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txStyles>
    <p:titleStyle>
      <a:lvl1pPr algn="l" rtl="0" eaLnBrk="1" fontAlgn="base" hangingPunct="1">
        <a:spcBef>
          <a:spcPct val="0"/>
        </a:spcBef>
        <a:spcAft>
          <a:spcPct val="0"/>
        </a:spcAft>
        <a:defRPr sz="3200">
          <a:solidFill>
            <a:srgbClr val="4F81BD"/>
          </a:solidFill>
          <a:latin typeface="+mj-lt"/>
          <a:ea typeface="+mj-ea"/>
          <a:cs typeface="+mj-cs"/>
          <a:sym typeface="Arial Black" panose="020B0A04020102020204" pitchFamily="34" charset="0"/>
        </a:defRPr>
      </a:lvl1pPr>
      <a:lvl2pPr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panose="020B0A04020102020204" pitchFamily="34" charset="0"/>
        </a:defRPr>
      </a:lvl2pPr>
      <a:lvl3pPr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panose="020B0A04020102020204" pitchFamily="34" charset="0"/>
        </a:defRPr>
      </a:lvl3pPr>
      <a:lvl4pPr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panose="020B0A04020102020204" pitchFamily="34" charset="0"/>
        </a:defRPr>
      </a:lvl4pPr>
      <a:lvl5pPr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panose="020B0A04020102020204" pitchFamily="34" charset="0"/>
        </a:defRPr>
      </a:lvl5pPr>
      <a:lvl6pPr marL="342900"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charset="0"/>
        </a:defRPr>
      </a:lvl6pPr>
      <a:lvl7pPr marL="685800"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charset="0"/>
        </a:defRPr>
      </a:lvl7pPr>
      <a:lvl8pPr marL="1028700"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charset="0"/>
        </a:defRPr>
      </a:lvl8pPr>
      <a:lvl9pPr marL="1371600" algn="l" rtl="0" eaLnBrk="1" fontAlgn="base" hangingPunct="1">
        <a:spcBef>
          <a:spcPct val="0"/>
        </a:spcBef>
        <a:spcAft>
          <a:spcPct val="0"/>
        </a:spcAft>
        <a:defRPr sz="2100">
          <a:solidFill>
            <a:srgbClr val="4F81BD"/>
          </a:solidFill>
          <a:latin typeface="Arial Black" charset="0"/>
          <a:ea typeface="ヒラギノ角ゴ ProN W6" charset="-128"/>
          <a:cs typeface="ヒラギノ角ゴ ProN W6" charset="-128"/>
          <a:sym typeface="Arial Black" charset="0"/>
        </a:defRPr>
      </a:lvl9pPr>
    </p:titleStyle>
    <p:bodyStyle>
      <a:lvl1pPr marL="257175" indent="-257175" algn="ctr" rtl="0" eaLnBrk="1" fontAlgn="base" hangingPunct="1">
        <a:spcBef>
          <a:spcPts val="600"/>
        </a:spcBef>
        <a:spcAft>
          <a:spcPct val="0"/>
        </a:spcAft>
        <a:buChar char="•"/>
        <a:defRPr sz="2400">
          <a:solidFill>
            <a:srgbClr val="878787"/>
          </a:solidFill>
          <a:latin typeface="+mn-lt"/>
          <a:ea typeface="+mn-ea"/>
          <a:cs typeface="+mn-cs"/>
          <a:sym typeface="Calibri" panose="020F0502020204030204" pitchFamily="34" charset="0"/>
        </a:defRPr>
      </a:lvl1pPr>
      <a:lvl2pPr marL="314325" indent="28575" algn="ctr" rtl="0" eaLnBrk="1" fontAlgn="base" hangingPunct="1">
        <a:spcBef>
          <a:spcPts val="525"/>
        </a:spcBef>
        <a:spcAft>
          <a:spcPct val="0"/>
        </a:spcAft>
        <a:buChar char="–"/>
        <a:defRPr sz="2100">
          <a:solidFill>
            <a:srgbClr val="878787"/>
          </a:solidFill>
          <a:latin typeface="+mn-lt"/>
          <a:ea typeface="+mn-ea"/>
          <a:cs typeface="+mn-cs"/>
          <a:sym typeface="Calibri" panose="020F0502020204030204" pitchFamily="34" charset="0"/>
        </a:defRPr>
      </a:lvl2pPr>
      <a:lvl3pPr marL="657225" indent="28575" algn="ctr" rtl="0" eaLnBrk="1" fontAlgn="base" hangingPunct="1">
        <a:spcBef>
          <a:spcPts val="450"/>
        </a:spcBef>
        <a:spcAft>
          <a:spcPct val="0"/>
        </a:spcAft>
        <a:buChar char="•"/>
        <a:defRPr sz="1800">
          <a:solidFill>
            <a:srgbClr val="878787"/>
          </a:solidFill>
          <a:latin typeface="+mn-lt"/>
          <a:ea typeface="+mn-ea"/>
          <a:cs typeface="+mn-cs"/>
          <a:sym typeface="Calibri" panose="020F0502020204030204" pitchFamily="34" charset="0"/>
        </a:defRPr>
      </a:lvl3pPr>
      <a:lvl4pPr marL="1000125" indent="28575" algn="ctr" rtl="0" eaLnBrk="1" fontAlgn="base" hangingPunct="1">
        <a:spcBef>
          <a:spcPts val="375"/>
        </a:spcBef>
        <a:spcAft>
          <a:spcPct val="0"/>
        </a:spcAft>
        <a:buChar char="–"/>
        <a:defRPr sz="1500">
          <a:solidFill>
            <a:srgbClr val="878787"/>
          </a:solidFill>
          <a:latin typeface="+mn-lt"/>
          <a:ea typeface="+mn-ea"/>
          <a:cs typeface="+mn-cs"/>
          <a:sym typeface="Calibri" panose="020F0502020204030204" pitchFamily="34" charset="0"/>
        </a:defRPr>
      </a:lvl4pPr>
      <a:lvl5pPr marL="1343025" indent="28575" algn="ctr" rtl="0" eaLnBrk="1" fontAlgn="base" hangingPunct="1">
        <a:spcBef>
          <a:spcPts val="375"/>
        </a:spcBef>
        <a:spcAft>
          <a:spcPct val="0"/>
        </a:spcAft>
        <a:buChar char="»"/>
        <a:defRPr sz="1500">
          <a:solidFill>
            <a:srgbClr val="878787"/>
          </a:solidFill>
          <a:latin typeface="+mn-lt"/>
          <a:ea typeface="+mn-ea"/>
          <a:cs typeface="+mn-cs"/>
          <a:sym typeface="Calibri" panose="020F0502020204030204" pitchFamily="34" charset="0"/>
        </a:defRPr>
      </a:lvl5pPr>
      <a:lvl6pPr marL="1685925" algn="ctr" rtl="0" eaLnBrk="1" fontAlgn="base" hangingPunct="1">
        <a:spcBef>
          <a:spcPts val="375"/>
        </a:spcBef>
        <a:spcAft>
          <a:spcPct val="0"/>
        </a:spcAft>
        <a:defRPr sz="1500">
          <a:solidFill>
            <a:srgbClr val="878787"/>
          </a:solidFill>
          <a:latin typeface="+mn-lt"/>
          <a:ea typeface="+mn-ea"/>
          <a:cs typeface="+mn-cs"/>
          <a:sym typeface="Calibri" charset="0"/>
        </a:defRPr>
      </a:lvl6pPr>
      <a:lvl7pPr marL="2028825" algn="ctr" rtl="0" eaLnBrk="1" fontAlgn="base" hangingPunct="1">
        <a:spcBef>
          <a:spcPts val="375"/>
        </a:spcBef>
        <a:spcAft>
          <a:spcPct val="0"/>
        </a:spcAft>
        <a:defRPr sz="1500">
          <a:solidFill>
            <a:srgbClr val="878787"/>
          </a:solidFill>
          <a:latin typeface="+mn-lt"/>
          <a:ea typeface="+mn-ea"/>
          <a:cs typeface="+mn-cs"/>
          <a:sym typeface="Calibri" charset="0"/>
        </a:defRPr>
      </a:lvl7pPr>
      <a:lvl8pPr marL="2371725" algn="ctr" rtl="0" eaLnBrk="1" fontAlgn="base" hangingPunct="1">
        <a:spcBef>
          <a:spcPts val="375"/>
        </a:spcBef>
        <a:spcAft>
          <a:spcPct val="0"/>
        </a:spcAft>
        <a:defRPr sz="1500">
          <a:solidFill>
            <a:srgbClr val="878787"/>
          </a:solidFill>
          <a:latin typeface="+mn-lt"/>
          <a:ea typeface="+mn-ea"/>
          <a:cs typeface="+mn-cs"/>
          <a:sym typeface="Calibri" charset="0"/>
        </a:defRPr>
      </a:lvl8pPr>
      <a:lvl9pPr marL="2714625" algn="ctr" rtl="0" eaLnBrk="1" fontAlgn="base" hangingPunct="1">
        <a:spcBef>
          <a:spcPts val="375"/>
        </a:spcBef>
        <a:spcAft>
          <a:spcPct val="0"/>
        </a:spcAft>
        <a:defRPr sz="1500">
          <a:solidFill>
            <a:srgbClr val="878787"/>
          </a:solidFill>
          <a:latin typeface="+mn-lt"/>
          <a:ea typeface="+mn-ea"/>
          <a:cs typeface="+mn-cs"/>
          <a:sym typeface="Calibri" charset="0"/>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F69FF1-1D27-4D5D-B5BC-082408AAD6DE}"/>
              </a:ext>
            </a:extLst>
          </p:cNvPr>
          <p:cNvSpPr>
            <a:spLocks noGrp="1"/>
          </p:cNvSpPr>
          <p:nvPr>
            <p:ph type="ctrTitle"/>
          </p:nvPr>
        </p:nvSpPr>
        <p:spPr>
          <a:xfrm>
            <a:off x="182753" y="3900694"/>
            <a:ext cx="6437700" cy="2611967"/>
          </a:xfrm>
        </p:spPr>
        <p:txBody>
          <a:bodyPr vert="horz" lIns="91440" tIns="45720" rIns="91440" bIns="45720" rtlCol="0" anchor="b">
            <a:normAutofit/>
          </a:bodyPr>
          <a:lstStyle/>
          <a:p>
            <a:pPr algn="l"/>
            <a:r>
              <a:rPr lang="en-US" sz="5400" b="1" kern="1200" dirty="0">
                <a:solidFill>
                  <a:schemeClr val="tx1"/>
                </a:solidFill>
                <a:latin typeface="+mj-lt"/>
                <a:ea typeface="+mj-ea"/>
                <a:cs typeface="+mj-cs"/>
              </a:rPr>
              <a:t>Week 4</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File Handling &amp;</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Exceptions</a:t>
            </a:r>
          </a:p>
        </p:txBody>
      </p:sp>
    </p:spTree>
    <p:extLst>
      <p:ext uri="{BB962C8B-B14F-4D97-AF65-F5344CB8AC3E}">
        <p14:creationId xmlns:p14="http://schemas.microsoft.com/office/powerpoint/2010/main" val="36235831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reen">
            <a:extLst>
              <a:ext uri="{FF2B5EF4-FFF2-40B4-BE49-F238E27FC236}">
                <a16:creationId xmlns:a16="http://schemas.microsoft.com/office/drawing/2014/main" id="{C0DDF5AE-F520-4287-BC59-02431E7DD8A1}"/>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21" name="!!yellow">
            <a:extLst>
              <a:ext uri="{FF2B5EF4-FFF2-40B4-BE49-F238E27FC236}">
                <a16:creationId xmlns:a16="http://schemas.microsoft.com/office/drawing/2014/main" id="{3E6AE160-C77D-44B3-B626-5DE34C1540BF}"/>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2" name="Title 1">
            <a:extLst>
              <a:ext uri="{FF2B5EF4-FFF2-40B4-BE49-F238E27FC236}">
                <a16:creationId xmlns:a16="http://schemas.microsoft.com/office/drawing/2014/main" id="{1FF02101-E11E-4936-8464-8D27A599D2DA}"/>
              </a:ext>
            </a:extLst>
          </p:cNvPr>
          <p:cNvSpPr>
            <a:spLocks noGrp="1"/>
          </p:cNvSpPr>
          <p:nvPr>
            <p:ph type="title"/>
          </p:nvPr>
        </p:nvSpPr>
        <p:spPr>
          <a:xfrm>
            <a:off x="1118791" y="144463"/>
            <a:ext cx="9516970" cy="708977"/>
          </a:xfrm>
        </p:spPr>
        <p:txBody>
          <a:bodyPr/>
          <a:lstStyle/>
          <a:p>
            <a:r>
              <a:rPr lang="en-GB" dirty="0"/>
              <a:t>First Application – File Printer</a:t>
            </a:r>
          </a:p>
        </p:txBody>
      </p:sp>
      <p:sp>
        <p:nvSpPr>
          <p:cNvPr id="4" name="Rectangle 3">
            <a:extLst>
              <a:ext uri="{FF2B5EF4-FFF2-40B4-BE49-F238E27FC236}">
                <a16:creationId xmlns:a16="http://schemas.microsoft.com/office/drawing/2014/main" id="{2B7ADFB7-63A4-4564-A93A-06813ED1C6D2}"/>
              </a:ext>
            </a:extLst>
          </p:cNvPr>
          <p:cNvSpPr/>
          <p:nvPr/>
        </p:nvSpPr>
        <p:spPr>
          <a:xfrm>
            <a:off x="1907694" y="1620049"/>
            <a:ext cx="8779275" cy="5078313"/>
          </a:xfrm>
          <a:prstGeom prst="rect">
            <a:avLst/>
          </a:prstGeom>
          <a:solidFill>
            <a:schemeClr val="bg1">
              <a:lumMod val="95000"/>
            </a:schemeClr>
          </a:solidFill>
          <a:ln w="28575">
            <a:solidFill>
              <a:schemeClr val="tx1"/>
            </a:solidFill>
          </a:ln>
        </p:spPr>
        <p:txBody>
          <a:bodyPr wrap="square">
            <a:spAutoFit/>
          </a:bodyPr>
          <a:lstStyle/>
          <a:p>
            <a:r>
              <a:rPr lang="en-GB" b="1" dirty="0">
                <a:solidFill>
                  <a:srgbClr val="7F0055"/>
                </a:solidFill>
                <a:latin typeface="Consolas" panose="020B0609020204030204" pitchFamily="49" charset="0"/>
              </a:rPr>
              <a:t>import</a:t>
            </a:r>
            <a:r>
              <a:rPr lang="en-GB" dirty="0">
                <a:solidFill>
                  <a:srgbClr val="000000"/>
                </a:solidFill>
                <a:latin typeface="Consolas" panose="020B0609020204030204" pitchFamily="49" charset="0"/>
              </a:rPr>
              <a:t> java.io.*;</a:t>
            </a:r>
          </a:p>
          <a:p>
            <a:r>
              <a:rPr lang="en-GB" b="1" dirty="0">
                <a:solidFill>
                  <a:srgbClr val="7F0055"/>
                </a:solidFill>
                <a:latin typeface="Consolas" panose="020B0609020204030204" pitchFamily="49" charset="0"/>
              </a:rPr>
              <a:t>import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java.util</a:t>
            </a:r>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a:t>
            </a:r>
            <a:r>
              <a:rPr lang="en-GB" dirty="0">
                <a:solidFill>
                  <a:srgbClr val="000000"/>
                </a:solidFill>
                <a:latin typeface="Consolas" panose="020B0609020204030204" pitchFamily="49" charset="0"/>
              </a:rPr>
              <a:t>cat {</a:t>
            </a:r>
            <a:endParaRPr lang="en-GB" dirty="0">
              <a:latin typeface="Consolas" panose="020B0609020204030204" pitchFamily="49" charset="0"/>
            </a:endParaRPr>
          </a:p>
          <a:p>
            <a:pPr lvl="1"/>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a:t>
            </a:r>
            <a:r>
              <a:rPr lang="en-GB" dirty="0">
                <a:solidFill>
                  <a:srgbClr val="000000"/>
                </a:solidFill>
                <a:latin typeface="Consolas" panose="020B0609020204030204" pitchFamily="49" charset="0"/>
              </a:rPr>
              <a:t>main(String[] </a:t>
            </a:r>
            <a:r>
              <a:rPr lang="en-GB" dirty="0" err="1">
                <a:solidFill>
                  <a:srgbClr val="6A3E3E"/>
                </a:solidFill>
                <a:latin typeface="Consolas" panose="020B0609020204030204" pitchFamily="49" charset="0"/>
              </a:rPr>
              <a:t>args</a:t>
            </a:r>
            <a:r>
              <a:rPr lang="en-GB"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throws</a:t>
            </a:r>
            <a:r>
              <a:rPr lang="en-GB" dirty="0">
                <a:solidFill>
                  <a:srgbClr val="000000"/>
                </a:solidFill>
                <a:latin typeface="Consolas" panose="020B0609020204030204" pitchFamily="49" charset="0"/>
              </a:rPr>
              <a:t> Exception {</a:t>
            </a:r>
          </a:p>
          <a:p>
            <a:pPr lvl="1"/>
            <a:endParaRPr lang="en-GB" dirty="0">
              <a:latin typeface="Consolas" panose="020B0609020204030204" pitchFamily="49" charset="0"/>
            </a:endParaRPr>
          </a:p>
          <a:p>
            <a:pPr lvl="2"/>
            <a:r>
              <a:rPr lang="en-GB" dirty="0">
                <a:solidFill>
                  <a:srgbClr val="000000"/>
                </a:solidFill>
                <a:latin typeface="Consolas" panose="020B0609020204030204" pitchFamily="49" charset="0"/>
              </a:rPr>
              <a:t>File </a:t>
            </a:r>
            <a:r>
              <a:rPr lang="en-GB" dirty="0" err="1">
                <a:solidFill>
                  <a:srgbClr val="6A3E3E"/>
                </a:solidFill>
                <a:latin typeface="Consolas" panose="020B0609020204030204" pitchFamily="49" charset="0"/>
              </a:rPr>
              <a:t>inFile</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dirty="0">
                <a:solidFill>
                  <a:srgbClr val="000000"/>
                </a:solidFill>
                <a:latin typeface="Consolas" panose="020B0609020204030204" pitchFamily="49" charset="0"/>
              </a:rPr>
              <a:t> File(</a:t>
            </a:r>
            <a:r>
              <a:rPr lang="en-GB" dirty="0">
                <a:solidFill>
                  <a:srgbClr val="2A00FF"/>
                </a:solidFill>
                <a:latin typeface="Consolas" panose="020B0609020204030204" pitchFamily="49" charset="0"/>
              </a:rPr>
              <a:t>"test.txt"</a:t>
            </a:r>
            <a:r>
              <a:rPr lang="en-GB" dirty="0">
                <a:solidFill>
                  <a:srgbClr val="000000"/>
                </a:solidFill>
                <a:latin typeface="Consolas" panose="020B0609020204030204" pitchFamily="49" charset="0"/>
              </a:rPr>
              <a:t>);</a:t>
            </a:r>
          </a:p>
          <a:p>
            <a:pPr lvl="2"/>
            <a:r>
              <a:rPr lang="en-GB" dirty="0">
                <a:solidFill>
                  <a:srgbClr val="000000"/>
                </a:solidFill>
                <a:latin typeface="Consolas" panose="020B0609020204030204" pitchFamily="49" charset="0"/>
              </a:rPr>
              <a:t>Scanner </a:t>
            </a:r>
            <a:r>
              <a:rPr lang="en-GB" dirty="0">
                <a:solidFill>
                  <a:srgbClr val="6A3E3E"/>
                </a:solidFill>
                <a:latin typeface="Consolas" panose="020B0609020204030204" pitchFamily="49" charset="0"/>
              </a:rPr>
              <a:t>in</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dirty="0">
                <a:solidFill>
                  <a:srgbClr val="000000"/>
                </a:solidFill>
                <a:latin typeface="Consolas" panose="020B0609020204030204" pitchFamily="49" charset="0"/>
              </a:rPr>
              <a:t> Scanner(</a:t>
            </a:r>
            <a:r>
              <a:rPr lang="en-GB" dirty="0" err="1">
                <a:solidFill>
                  <a:srgbClr val="6A3E3E"/>
                </a:solidFill>
                <a:latin typeface="Consolas" panose="020B0609020204030204" pitchFamily="49" charset="0"/>
              </a:rPr>
              <a:t>inFile</a:t>
            </a:r>
            <a:r>
              <a:rPr lang="en-GB" dirty="0">
                <a:solidFill>
                  <a:srgbClr val="000000"/>
                </a:solidFill>
                <a:latin typeface="Consolas" panose="020B0609020204030204" pitchFamily="49" charset="0"/>
              </a:rPr>
              <a:t>);</a:t>
            </a:r>
          </a:p>
          <a:p>
            <a:pPr lvl="2"/>
            <a:endParaRPr lang="en-GB" dirty="0">
              <a:latin typeface="Consolas" panose="020B0609020204030204" pitchFamily="49" charset="0"/>
            </a:endParaRPr>
          </a:p>
          <a:p>
            <a:pPr lvl="2"/>
            <a:r>
              <a:rPr lang="en-GB" dirty="0">
                <a:solidFill>
                  <a:srgbClr val="000000"/>
                </a:solidFill>
                <a:latin typeface="Consolas" panose="020B0609020204030204" pitchFamily="49" charset="0"/>
              </a:rPr>
              <a:t>String </a:t>
            </a:r>
            <a:r>
              <a:rPr lang="en-GB" dirty="0">
                <a:solidFill>
                  <a:srgbClr val="6A3E3E"/>
                </a:solidFill>
                <a:latin typeface="Consolas" panose="020B0609020204030204" pitchFamily="49" charset="0"/>
              </a:rPr>
              <a:t>line</a:t>
            </a:r>
            <a:r>
              <a:rPr lang="en-GB" dirty="0">
                <a:solidFill>
                  <a:srgbClr val="000000"/>
                </a:solidFill>
                <a:latin typeface="Consolas" panose="020B0609020204030204" pitchFamily="49" charset="0"/>
              </a:rPr>
              <a:t>;</a:t>
            </a:r>
          </a:p>
          <a:p>
            <a:pPr lvl="2"/>
            <a:endParaRPr lang="en-GB" dirty="0">
              <a:latin typeface="Consolas" panose="020B0609020204030204" pitchFamily="49" charset="0"/>
            </a:endParaRPr>
          </a:p>
          <a:p>
            <a:pPr lvl="2"/>
            <a:r>
              <a:rPr lang="en-GB" b="1" dirty="0">
                <a:solidFill>
                  <a:srgbClr val="7F0055"/>
                </a:solidFill>
                <a:latin typeface="Consolas" panose="020B0609020204030204" pitchFamily="49" charset="0"/>
              </a:rPr>
              <a:t>while</a:t>
            </a:r>
            <a:r>
              <a:rPr lang="en-GB" dirty="0">
                <a:solidFill>
                  <a:srgbClr val="000000"/>
                </a:solidFill>
                <a:latin typeface="Consolas" panose="020B0609020204030204" pitchFamily="49" charset="0"/>
              </a:rPr>
              <a:t> (</a:t>
            </a:r>
            <a:r>
              <a:rPr lang="en-GB" dirty="0" err="1">
                <a:solidFill>
                  <a:srgbClr val="6A3E3E"/>
                </a:solidFill>
                <a:latin typeface="Consolas" panose="020B0609020204030204" pitchFamily="49" charset="0"/>
              </a:rPr>
              <a:t>in</a:t>
            </a:r>
            <a:r>
              <a:rPr lang="en-GB" dirty="0" err="1">
                <a:solidFill>
                  <a:srgbClr val="000000"/>
                </a:solidFill>
                <a:latin typeface="Consolas" panose="020B0609020204030204" pitchFamily="49" charset="0"/>
              </a:rPr>
              <a:t>.hasNext</a:t>
            </a:r>
            <a:r>
              <a:rPr lang="en-GB" dirty="0">
                <a:solidFill>
                  <a:srgbClr val="000000"/>
                </a:solidFill>
                <a:latin typeface="Consolas" panose="020B0609020204030204" pitchFamily="49" charset="0"/>
              </a:rPr>
              <a:t>()) {</a:t>
            </a:r>
          </a:p>
          <a:p>
            <a:pPr lvl="3"/>
            <a:r>
              <a:rPr lang="en-GB" dirty="0">
                <a:solidFill>
                  <a:srgbClr val="6A3E3E"/>
                </a:solidFill>
                <a:latin typeface="Consolas" panose="020B0609020204030204" pitchFamily="49" charset="0"/>
              </a:rPr>
              <a:t>line</a:t>
            </a:r>
            <a:r>
              <a:rPr lang="en-GB" dirty="0">
                <a:solidFill>
                  <a:srgbClr val="000000"/>
                </a:solidFill>
                <a:latin typeface="Consolas" panose="020B0609020204030204" pitchFamily="49" charset="0"/>
              </a:rPr>
              <a:t> = </a:t>
            </a:r>
            <a:r>
              <a:rPr lang="en-GB" dirty="0" err="1">
                <a:solidFill>
                  <a:srgbClr val="6A3E3E"/>
                </a:solidFill>
                <a:latin typeface="Consolas" panose="020B0609020204030204" pitchFamily="49" charset="0"/>
              </a:rPr>
              <a:t>in</a:t>
            </a:r>
            <a:r>
              <a:rPr lang="en-GB" dirty="0" err="1">
                <a:solidFill>
                  <a:srgbClr val="000000"/>
                </a:solidFill>
                <a:latin typeface="Consolas" panose="020B0609020204030204" pitchFamily="49" charset="0"/>
              </a:rPr>
              <a:t>.nextLine</a:t>
            </a:r>
            <a:r>
              <a:rPr lang="en-GB" dirty="0">
                <a:solidFill>
                  <a:srgbClr val="000000"/>
                </a:solidFill>
                <a:latin typeface="Consolas" panose="020B0609020204030204" pitchFamily="49" charset="0"/>
              </a:rPr>
              <a:t>();</a:t>
            </a:r>
          </a:p>
          <a:p>
            <a:pPr lvl="3"/>
            <a:r>
              <a:rPr lang="en-GB" dirty="0" err="1">
                <a:solidFill>
                  <a:srgbClr val="000000"/>
                </a:solidFill>
                <a:latin typeface="Consolas" panose="020B0609020204030204" pitchFamily="49" charset="0"/>
              </a:rPr>
              <a:t>System.</a:t>
            </a:r>
            <a:r>
              <a:rPr lang="en-GB" i="1" dirty="0" err="1">
                <a:solidFill>
                  <a:srgbClr val="0000C0"/>
                </a:solidFill>
                <a:latin typeface="Consolas" panose="020B0609020204030204" pitchFamily="49" charset="0"/>
              </a:rPr>
              <a:t>out</a:t>
            </a:r>
            <a:r>
              <a:rPr lang="en-GB" dirty="0" err="1">
                <a:solidFill>
                  <a:srgbClr val="000000"/>
                </a:solidFill>
                <a:latin typeface="Consolas" panose="020B0609020204030204" pitchFamily="49" charset="0"/>
              </a:rPr>
              <a:t>.println</a:t>
            </a:r>
            <a:r>
              <a:rPr lang="en-GB" dirty="0">
                <a:solidFill>
                  <a:srgbClr val="000000"/>
                </a:solidFill>
                <a:latin typeface="Consolas" panose="020B0609020204030204" pitchFamily="49" charset="0"/>
              </a:rPr>
              <a:t>(</a:t>
            </a:r>
            <a:r>
              <a:rPr lang="en-GB" dirty="0">
                <a:solidFill>
                  <a:srgbClr val="6A3E3E"/>
                </a:solidFill>
                <a:latin typeface="Consolas" panose="020B0609020204030204" pitchFamily="49" charset="0"/>
              </a:rPr>
              <a:t>line</a:t>
            </a:r>
            <a:r>
              <a:rPr lang="en-GB" dirty="0">
                <a:solidFill>
                  <a:srgbClr val="000000"/>
                </a:solidFill>
                <a:latin typeface="Consolas" panose="020B0609020204030204" pitchFamily="49" charset="0"/>
              </a:rPr>
              <a:t>);</a:t>
            </a:r>
          </a:p>
          <a:p>
            <a:pPr lvl="2"/>
            <a:r>
              <a:rPr lang="en-GB" dirty="0">
                <a:solidFill>
                  <a:srgbClr val="000000"/>
                </a:solidFill>
                <a:latin typeface="Consolas" panose="020B0609020204030204" pitchFamily="49" charset="0"/>
              </a:rPr>
              <a:t>}</a:t>
            </a:r>
            <a:endParaRPr lang="en-GB" dirty="0">
              <a:latin typeface="Consolas" panose="020B0609020204030204" pitchFamily="49" charset="0"/>
            </a:endParaRPr>
          </a:p>
          <a:p>
            <a:pPr lvl="2"/>
            <a:r>
              <a:rPr lang="en-GB" dirty="0" err="1">
                <a:solidFill>
                  <a:srgbClr val="6A3E3E"/>
                </a:solidFill>
                <a:latin typeface="Consolas" panose="020B0609020204030204" pitchFamily="49" charset="0"/>
              </a:rPr>
              <a:t>in</a:t>
            </a:r>
            <a:r>
              <a:rPr lang="en-GB" dirty="0" err="1">
                <a:solidFill>
                  <a:srgbClr val="000000"/>
                </a:solidFill>
                <a:latin typeface="Consolas" panose="020B0609020204030204" pitchFamily="49" charset="0"/>
              </a:rPr>
              <a:t>.close</a:t>
            </a:r>
            <a:r>
              <a:rPr lang="en-GB" dirty="0">
                <a:solidFill>
                  <a:srgbClr val="000000"/>
                </a:solidFill>
                <a:latin typeface="Consolas" panose="020B0609020204030204" pitchFamily="49" charset="0"/>
              </a:rPr>
              <a:t>(); </a:t>
            </a:r>
            <a:r>
              <a:rPr lang="en-GB" dirty="0">
                <a:solidFill>
                  <a:srgbClr val="3F7F5F"/>
                </a:solidFill>
                <a:latin typeface="Consolas" panose="020B0609020204030204" pitchFamily="49" charset="0"/>
              </a:rPr>
              <a:t>// clean up</a:t>
            </a:r>
            <a:endParaRPr lang="en-GB" dirty="0">
              <a:solidFill>
                <a:srgbClr val="000000"/>
              </a:solidFill>
              <a:latin typeface="Consolas" panose="020B0609020204030204" pitchFamily="49" charset="0"/>
            </a:endParaRPr>
          </a:p>
          <a:p>
            <a:pPr lvl="1"/>
            <a:r>
              <a:rPr lang="en-GB" dirty="0">
                <a:solidFill>
                  <a:srgbClr val="000000"/>
                </a:solidFill>
                <a:latin typeface="Consolas" panose="020B0609020204030204" pitchFamily="49" charset="0"/>
              </a:rPr>
              <a:t>}</a:t>
            </a:r>
            <a:endParaRPr lang="en-GB" dirty="0">
              <a:latin typeface="Consolas" panose="020B0609020204030204" pitchFamily="49" charset="0"/>
            </a:endParaRPr>
          </a:p>
          <a:p>
            <a:r>
              <a:rPr lang="en-GB" dirty="0">
                <a:solidFill>
                  <a:srgbClr val="000000"/>
                </a:solidFill>
                <a:latin typeface="Consolas" panose="020B0609020204030204" pitchFamily="49" charset="0"/>
              </a:rPr>
              <a:t>}</a:t>
            </a:r>
          </a:p>
        </p:txBody>
      </p:sp>
      <p:sp>
        <p:nvSpPr>
          <p:cNvPr id="5" name="Rectangle: Rounded Corners 4">
            <a:extLst>
              <a:ext uri="{FF2B5EF4-FFF2-40B4-BE49-F238E27FC236}">
                <a16:creationId xmlns:a16="http://schemas.microsoft.com/office/drawing/2014/main" id="{D552594D-ED57-4F05-80CB-5360EDE96F77}"/>
              </a:ext>
            </a:extLst>
          </p:cNvPr>
          <p:cNvSpPr/>
          <p:nvPr/>
        </p:nvSpPr>
        <p:spPr>
          <a:xfrm>
            <a:off x="4545875" y="1514183"/>
            <a:ext cx="1550125" cy="708977"/>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Include the file classes</a:t>
            </a:r>
          </a:p>
        </p:txBody>
      </p:sp>
      <p:sp>
        <p:nvSpPr>
          <p:cNvPr id="6" name="Rectangle: Rounded Corners 5">
            <a:extLst>
              <a:ext uri="{FF2B5EF4-FFF2-40B4-BE49-F238E27FC236}">
                <a16:creationId xmlns:a16="http://schemas.microsoft.com/office/drawing/2014/main" id="{838ADBA8-EEDF-4D1D-903C-3EF1E4080922}"/>
              </a:ext>
            </a:extLst>
          </p:cNvPr>
          <p:cNvSpPr/>
          <p:nvPr/>
        </p:nvSpPr>
        <p:spPr>
          <a:xfrm>
            <a:off x="805541" y="3248297"/>
            <a:ext cx="1550125" cy="361406"/>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Open a file</a:t>
            </a:r>
          </a:p>
        </p:txBody>
      </p:sp>
      <p:sp>
        <p:nvSpPr>
          <p:cNvPr id="7" name="Rectangle: Rounded Corners 6">
            <a:extLst>
              <a:ext uri="{FF2B5EF4-FFF2-40B4-BE49-F238E27FC236}">
                <a16:creationId xmlns:a16="http://schemas.microsoft.com/office/drawing/2014/main" id="{5A820711-567F-4803-A306-B1262945B3ED}"/>
              </a:ext>
            </a:extLst>
          </p:cNvPr>
          <p:cNvSpPr/>
          <p:nvPr/>
        </p:nvSpPr>
        <p:spPr>
          <a:xfrm>
            <a:off x="805541" y="3715569"/>
            <a:ext cx="1550125" cy="557348"/>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Attach it to a scanner</a:t>
            </a:r>
          </a:p>
        </p:txBody>
      </p:sp>
      <p:sp>
        <p:nvSpPr>
          <p:cNvPr id="8" name="Rectangle: Rounded Corners 7">
            <a:extLst>
              <a:ext uri="{FF2B5EF4-FFF2-40B4-BE49-F238E27FC236}">
                <a16:creationId xmlns:a16="http://schemas.microsoft.com/office/drawing/2014/main" id="{E4431A8F-F9A1-47C0-9092-FE44E3F6769D}"/>
              </a:ext>
            </a:extLst>
          </p:cNvPr>
          <p:cNvSpPr/>
          <p:nvPr/>
        </p:nvSpPr>
        <p:spPr>
          <a:xfrm>
            <a:off x="5272081" y="4124447"/>
            <a:ext cx="1787174" cy="557348"/>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Check if any input is left</a:t>
            </a:r>
          </a:p>
        </p:txBody>
      </p:sp>
      <p:sp>
        <p:nvSpPr>
          <p:cNvPr id="9" name="Rectangle: Rounded Corners 8">
            <a:extLst>
              <a:ext uri="{FF2B5EF4-FFF2-40B4-BE49-F238E27FC236}">
                <a16:creationId xmlns:a16="http://schemas.microsoft.com/office/drawing/2014/main" id="{E9276343-D81A-4F8E-BFC9-2262A94E184D}"/>
              </a:ext>
            </a:extLst>
          </p:cNvPr>
          <p:cNvSpPr/>
          <p:nvPr/>
        </p:nvSpPr>
        <p:spPr>
          <a:xfrm>
            <a:off x="6182568" y="4787661"/>
            <a:ext cx="1787174" cy="376349"/>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Read one line</a:t>
            </a:r>
          </a:p>
        </p:txBody>
      </p:sp>
      <p:sp>
        <p:nvSpPr>
          <p:cNvPr id="10" name="Rectangle: Rounded Corners 9">
            <a:extLst>
              <a:ext uri="{FF2B5EF4-FFF2-40B4-BE49-F238E27FC236}">
                <a16:creationId xmlns:a16="http://schemas.microsoft.com/office/drawing/2014/main" id="{58C869C1-C727-4062-9EA6-1DE35F3F80B2}"/>
              </a:ext>
            </a:extLst>
          </p:cNvPr>
          <p:cNvSpPr/>
          <p:nvPr/>
        </p:nvSpPr>
        <p:spPr>
          <a:xfrm>
            <a:off x="1087689" y="5670803"/>
            <a:ext cx="1787174" cy="376349"/>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Free resources</a:t>
            </a:r>
          </a:p>
        </p:txBody>
      </p:sp>
      <p:sp>
        <p:nvSpPr>
          <p:cNvPr id="11" name="Rectangle: Rounded Corners 10">
            <a:extLst>
              <a:ext uri="{FF2B5EF4-FFF2-40B4-BE49-F238E27FC236}">
                <a16:creationId xmlns:a16="http://schemas.microsoft.com/office/drawing/2014/main" id="{05BF29E0-98BC-4BB1-8D6E-6EAD77B777DE}"/>
              </a:ext>
            </a:extLst>
          </p:cNvPr>
          <p:cNvSpPr/>
          <p:nvPr/>
        </p:nvSpPr>
        <p:spPr>
          <a:xfrm>
            <a:off x="7682877" y="2388187"/>
            <a:ext cx="1787174" cy="376349"/>
          </a:xfrm>
          <a:prstGeom prst="round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Pass on errors</a:t>
            </a:r>
          </a:p>
        </p:txBody>
      </p:sp>
      <p:cxnSp>
        <p:nvCxnSpPr>
          <p:cNvPr id="12" name="Straight Arrow Connector 11">
            <a:extLst>
              <a:ext uri="{FF2B5EF4-FFF2-40B4-BE49-F238E27FC236}">
                <a16:creationId xmlns:a16="http://schemas.microsoft.com/office/drawing/2014/main" id="{C0FABAFF-8198-4EA9-A213-ED886E6F84A7}"/>
              </a:ext>
            </a:extLst>
          </p:cNvPr>
          <p:cNvCxnSpPr>
            <a:cxnSpLocks/>
          </p:cNvCxnSpPr>
          <p:nvPr/>
        </p:nvCxnSpPr>
        <p:spPr>
          <a:xfrm flipH="1">
            <a:off x="4146315" y="1807712"/>
            <a:ext cx="3995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17944DD-5B49-482F-94B2-1FF9FF291223}"/>
              </a:ext>
            </a:extLst>
          </p:cNvPr>
          <p:cNvCxnSpPr>
            <a:cxnSpLocks/>
            <a:stCxn id="6" idx="3"/>
          </p:cNvCxnSpPr>
          <p:nvPr/>
        </p:nvCxnSpPr>
        <p:spPr>
          <a:xfrm>
            <a:off x="2355666" y="3429000"/>
            <a:ext cx="51919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1D6919-5F9E-4090-9995-CBF19F1603EB}"/>
              </a:ext>
            </a:extLst>
          </p:cNvPr>
          <p:cNvCxnSpPr>
            <a:cxnSpLocks/>
          </p:cNvCxnSpPr>
          <p:nvPr/>
        </p:nvCxnSpPr>
        <p:spPr>
          <a:xfrm flipV="1">
            <a:off x="2355666" y="3731622"/>
            <a:ext cx="519197" cy="1719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702BB2E-1472-41E9-B8BF-3E42D115779C}"/>
              </a:ext>
            </a:extLst>
          </p:cNvPr>
          <p:cNvCxnSpPr>
            <a:cxnSpLocks/>
            <a:stCxn id="8" idx="1"/>
          </p:cNvCxnSpPr>
          <p:nvPr/>
        </p:nvCxnSpPr>
        <p:spPr>
          <a:xfrm flipH="1">
            <a:off x="4903960" y="4403121"/>
            <a:ext cx="368121" cy="3244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F3E902E-956E-439C-B536-5F9C678B6F57}"/>
              </a:ext>
            </a:extLst>
          </p:cNvPr>
          <p:cNvSpPr/>
          <p:nvPr/>
        </p:nvSpPr>
        <p:spPr>
          <a:xfrm>
            <a:off x="1118791" y="743289"/>
            <a:ext cx="10881620" cy="830997"/>
          </a:xfrm>
          <a:prstGeom prst="rect">
            <a:avLst/>
          </a:prstGeom>
        </p:spPr>
        <p:txBody>
          <a:bodyPr wrap="square">
            <a:spAutoFit/>
          </a:bodyPr>
          <a:lstStyle/>
          <a:p>
            <a:r>
              <a:rPr lang="en-GB" sz="2400" dirty="0">
                <a:latin typeface="Calibri" panose="020F0502020204030204" pitchFamily="34" charset="0"/>
              </a:rPr>
              <a:t>Most Unix systems include a program called ‘cat’ which prints a file to the terminal. We can do something similar in Java.</a:t>
            </a:r>
            <a:endParaRPr lang="en-GB" sz="2400" dirty="0"/>
          </a:p>
        </p:txBody>
      </p:sp>
      <p:sp>
        <p:nvSpPr>
          <p:cNvPr id="22" name="!!greencircle">
            <a:extLst>
              <a:ext uri="{FF2B5EF4-FFF2-40B4-BE49-F238E27FC236}">
                <a16:creationId xmlns:a16="http://schemas.microsoft.com/office/drawing/2014/main" id="{BFA4E27D-7F1C-4E0C-BA69-33FD030180D5}"/>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23" name="!!icon1" descr="Document with solid fill">
            <a:extLst>
              <a:ext uri="{FF2B5EF4-FFF2-40B4-BE49-F238E27FC236}">
                <a16:creationId xmlns:a16="http://schemas.microsoft.com/office/drawing/2014/main" id="{9CA3480C-2893-4BF2-8950-5937985088FA}"/>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09775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animEffect transition="in" filter="fade">
                                      <p:cBhvr>
                                        <p:cTn id="15" dur="500"/>
                                        <p:tgtEl>
                                          <p:spTgt spid="4">
                                            <p:txEl>
                                              <p:pRg st="17" end="1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6" end="16"/>
                                            </p:txEl>
                                          </p:spTgt>
                                        </p:tgtEl>
                                        <p:attrNameLst>
                                          <p:attrName>style.visibility</p:attrName>
                                        </p:attrNameLst>
                                      </p:cBhvr>
                                      <p:to>
                                        <p:strVal val="visible"/>
                                      </p:to>
                                    </p:set>
                                    <p:animEffect transition="in" filter="fade">
                                      <p:cBhvr>
                                        <p:cTn id="18" dur="500"/>
                                        <p:tgtEl>
                                          <p:spTgt spid="4">
                                            <p:txEl>
                                              <p:pRg st="16" end="1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500"/>
                                        <p:tgtEl>
                                          <p:spTgt spid="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500"/>
                                        <p:tgtEl>
                                          <p:spTgt spid="4">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par>
                                <p:cTn id="55" presetID="10"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1" end="1"/>
                                            </p:txEl>
                                          </p:spTgt>
                                        </p:tgtEl>
                                        <p:attrNameLst>
                                          <p:attrName>style.visibility</p:attrName>
                                        </p:attrNameLst>
                                      </p:cBhvr>
                                      <p:to>
                                        <p:strVal val="visible"/>
                                      </p:to>
                                    </p:set>
                                    <p:animEffect transition="in" filter="fade">
                                      <p:cBhvr>
                                        <p:cTn id="70" dur="500"/>
                                        <p:tgtEl>
                                          <p:spTgt spid="4">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fade">
                                      <p:cBhvr>
                                        <p:cTn id="75" dur="500"/>
                                        <p:tgtEl>
                                          <p:spTgt spid="4">
                                            <p:txEl>
                                              <p:pRg st="9" end="9"/>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
                                            <p:txEl>
                                              <p:pRg st="11" end="11"/>
                                            </p:txEl>
                                          </p:spTgt>
                                        </p:tgtEl>
                                        <p:attrNameLst>
                                          <p:attrName>style.visibility</p:attrName>
                                        </p:attrNameLst>
                                      </p:cBhvr>
                                      <p:to>
                                        <p:strVal val="visible"/>
                                      </p:to>
                                    </p:set>
                                    <p:animEffect transition="in" filter="fade">
                                      <p:cBhvr>
                                        <p:cTn id="80" dur="500"/>
                                        <p:tgtEl>
                                          <p:spTgt spid="4">
                                            <p:txEl>
                                              <p:pRg st="11" end="11"/>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4">
                                            <p:txEl>
                                              <p:pRg st="14" end="14"/>
                                            </p:txEl>
                                          </p:spTgt>
                                        </p:tgtEl>
                                        <p:attrNameLst>
                                          <p:attrName>style.visibility</p:attrName>
                                        </p:attrNameLst>
                                      </p:cBhvr>
                                      <p:to>
                                        <p:strVal val="visible"/>
                                      </p:to>
                                    </p:set>
                                    <p:animEffect transition="in" filter="fade">
                                      <p:cBhvr>
                                        <p:cTn id="83" dur="500"/>
                                        <p:tgtEl>
                                          <p:spTgt spid="4">
                                            <p:txEl>
                                              <p:pRg st="14" end="1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500"/>
                                        <p:tgtEl>
                                          <p:spTgt spid="2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
                                        </p:tgtEl>
                                        <p:attrNameLst>
                                          <p:attrName>style.visibility</p:attrName>
                                        </p:attrNameLst>
                                      </p:cBhvr>
                                      <p:to>
                                        <p:strVal val="visible"/>
                                      </p:to>
                                    </p:set>
                                    <p:animEffect transition="in" filter="fade">
                                      <p:cBhvr>
                                        <p:cTn id="91" dur="500"/>
                                        <p:tgtEl>
                                          <p:spTgt spid="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4">
                                            <p:txEl>
                                              <p:pRg st="12" end="12"/>
                                            </p:txEl>
                                          </p:spTgt>
                                        </p:tgtEl>
                                        <p:attrNameLst>
                                          <p:attrName>style.visibility</p:attrName>
                                        </p:attrNameLst>
                                      </p:cBhvr>
                                      <p:to>
                                        <p:strVal val="visible"/>
                                      </p:to>
                                    </p:set>
                                    <p:animEffect transition="in" filter="fade">
                                      <p:cBhvr>
                                        <p:cTn id="96" dur="500"/>
                                        <p:tgtEl>
                                          <p:spTgt spid="4">
                                            <p:txEl>
                                              <p:pRg st="12" end="12"/>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9"/>
                                        </p:tgtEl>
                                        <p:attrNameLst>
                                          <p:attrName>style.visibility</p:attrName>
                                        </p:attrNameLst>
                                      </p:cBhvr>
                                      <p:to>
                                        <p:strVal val="visible"/>
                                      </p:to>
                                    </p:set>
                                    <p:animEffect transition="in" filter="fade">
                                      <p:cBhvr>
                                        <p:cTn id="101" dur="500"/>
                                        <p:tgtEl>
                                          <p:spTgt spid="9"/>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4">
                                            <p:txEl>
                                              <p:pRg st="13" end="13"/>
                                            </p:txEl>
                                          </p:spTgt>
                                        </p:tgtEl>
                                        <p:attrNameLst>
                                          <p:attrName>style.visibility</p:attrName>
                                        </p:attrNameLst>
                                      </p:cBhvr>
                                      <p:to>
                                        <p:strVal val="visible"/>
                                      </p:to>
                                    </p:set>
                                    <p:animEffect transition="in" filter="fade">
                                      <p:cBhvr>
                                        <p:cTn id="106" dur="500"/>
                                        <p:tgtEl>
                                          <p:spTgt spid="4">
                                            <p:txEl>
                                              <p:pRg st="13" end="13"/>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4">
                                            <p:txEl>
                                              <p:pRg st="15" end="15"/>
                                            </p:txEl>
                                          </p:spTgt>
                                        </p:tgtEl>
                                        <p:attrNameLst>
                                          <p:attrName>style.visibility</p:attrName>
                                        </p:attrNameLst>
                                      </p:cBhvr>
                                      <p:to>
                                        <p:strVal val="visible"/>
                                      </p:to>
                                    </p:set>
                                    <p:animEffect transition="in" filter="fade">
                                      <p:cBhvr>
                                        <p:cTn id="111" dur="500"/>
                                        <p:tgtEl>
                                          <p:spTgt spid="4">
                                            <p:txEl>
                                              <p:pRg st="15" end="15"/>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10"/>
                                        </p:tgtEl>
                                        <p:attrNameLst>
                                          <p:attrName>style.visibility</p:attrName>
                                        </p:attrNameLst>
                                      </p:cBhvr>
                                      <p:to>
                                        <p:strVal val="visible"/>
                                      </p:to>
                                    </p:set>
                                    <p:animEffect transition="in" filter="fade">
                                      <p:cBhvr>
                                        <p:cTn id="1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5337-FE89-4460-99AD-B0EF32D341B6}"/>
              </a:ext>
            </a:extLst>
          </p:cNvPr>
          <p:cNvSpPr>
            <a:spLocks noGrp="1"/>
          </p:cNvSpPr>
          <p:nvPr>
            <p:ph type="title"/>
          </p:nvPr>
        </p:nvSpPr>
        <p:spPr>
          <a:xfrm>
            <a:off x="1118791" y="196821"/>
            <a:ext cx="10725276" cy="890107"/>
          </a:xfrm>
        </p:spPr>
        <p:txBody>
          <a:bodyPr/>
          <a:lstStyle/>
          <a:p>
            <a:r>
              <a:rPr lang="en-GB" dirty="0"/>
              <a:t>Second Application - Sorter</a:t>
            </a:r>
          </a:p>
        </p:txBody>
      </p:sp>
      <p:sp>
        <p:nvSpPr>
          <p:cNvPr id="3" name="Content Placeholder 2">
            <a:extLst>
              <a:ext uri="{FF2B5EF4-FFF2-40B4-BE49-F238E27FC236}">
                <a16:creationId xmlns:a16="http://schemas.microsoft.com/office/drawing/2014/main" id="{0D1EFFCD-9DE1-4859-901D-AB9AE6B866CA}"/>
              </a:ext>
            </a:extLst>
          </p:cNvPr>
          <p:cNvSpPr>
            <a:spLocks noGrp="1"/>
          </p:cNvSpPr>
          <p:nvPr>
            <p:ph idx="1"/>
          </p:nvPr>
        </p:nvSpPr>
        <p:spPr/>
        <p:txBody>
          <a:bodyPr/>
          <a:lstStyle/>
          <a:p>
            <a:pPr marL="0" indent="0">
              <a:buNone/>
            </a:pPr>
            <a:r>
              <a:rPr lang="en-GB" dirty="0"/>
              <a:t>We now want to write a program which sorts the lines in a file into alphabetical order, then prints them to the terminal.</a:t>
            </a:r>
          </a:p>
          <a:p>
            <a:pPr marL="0" indent="0">
              <a:buNone/>
            </a:pPr>
            <a:endParaRPr lang="en-GB" dirty="0"/>
          </a:p>
          <a:p>
            <a:pPr marL="0" indent="0">
              <a:buNone/>
            </a:pPr>
            <a:r>
              <a:rPr lang="en-GB" dirty="0"/>
              <a:t>What approach should we take – what does a top-down design for this look like? Write down in order the tasks that the program will need to complete.</a:t>
            </a:r>
          </a:p>
          <a:p>
            <a:pPr marL="0" indent="0">
              <a:buNone/>
            </a:pPr>
            <a:endParaRPr lang="en-GB" dirty="0"/>
          </a:p>
          <a:p>
            <a:pPr marL="0" indent="0">
              <a:buNone/>
            </a:pPr>
            <a:r>
              <a:rPr lang="en-GB" dirty="0"/>
              <a:t>What helper classes will we need? (we have seen them all before – if you have watched the concept video on Sorting)</a:t>
            </a:r>
          </a:p>
        </p:txBody>
      </p:sp>
      <p:sp>
        <p:nvSpPr>
          <p:cNvPr id="6" name="!!green">
            <a:extLst>
              <a:ext uri="{FF2B5EF4-FFF2-40B4-BE49-F238E27FC236}">
                <a16:creationId xmlns:a16="http://schemas.microsoft.com/office/drawing/2014/main" id="{557C40A1-6000-47E1-8073-136DBF7B7CD6}"/>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7" name="!!yellow">
            <a:extLst>
              <a:ext uri="{FF2B5EF4-FFF2-40B4-BE49-F238E27FC236}">
                <a16:creationId xmlns:a16="http://schemas.microsoft.com/office/drawing/2014/main" id="{1237E607-11AD-4FFF-9413-2FA48022768D}"/>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8" name="!!greencircle">
            <a:extLst>
              <a:ext uri="{FF2B5EF4-FFF2-40B4-BE49-F238E27FC236}">
                <a16:creationId xmlns:a16="http://schemas.microsoft.com/office/drawing/2014/main" id="{405A9B72-D147-4CC2-A325-396F65FF4574}"/>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9" name="!!icon1" descr="Document with solid fill">
            <a:extLst>
              <a:ext uri="{FF2B5EF4-FFF2-40B4-BE49-F238E27FC236}">
                <a16:creationId xmlns:a16="http://schemas.microsoft.com/office/drawing/2014/main" id="{D9FE85E1-6215-4B08-85E3-3C5489D28273}"/>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55953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BA8A-6BAA-43D9-A340-76F440E2DFD7}"/>
              </a:ext>
            </a:extLst>
          </p:cNvPr>
          <p:cNvSpPr>
            <a:spLocks noGrp="1"/>
          </p:cNvSpPr>
          <p:nvPr>
            <p:ph type="title"/>
          </p:nvPr>
        </p:nvSpPr>
        <p:spPr>
          <a:xfrm>
            <a:off x="1118791" y="196821"/>
            <a:ext cx="10725276" cy="890107"/>
          </a:xfrm>
        </p:spPr>
        <p:txBody>
          <a:bodyPr/>
          <a:lstStyle/>
          <a:p>
            <a:r>
              <a:rPr lang="en-GB" dirty="0"/>
              <a:t>Sorter – Solution in plain English</a:t>
            </a:r>
          </a:p>
        </p:txBody>
      </p:sp>
      <p:sp>
        <p:nvSpPr>
          <p:cNvPr id="3" name="Content Placeholder 2">
            <a:extLst>
              <a:ext uri="{FF2B5EF4-FFF2-40B4-BE49-F238E27FC236}">
                <a16:creationId xmlns:a16="http://schemas.microsoft.com/office/drawing/2014/main" id="{C5C278FA-376B-4DD1-B3F0-C398BD54A30D}"/>
              </a:ext>
            </a:extLst>
          </p:cNvPr>
          <p:cNvSpPr>
            <a:spLocks noGrp="1"/>
          </p:cNvSpPr>
          <p:nvPr>
            <p:ph idx="1"/>
          </p:nvPr>
        </p:nvSpPr>
        <p:spPr/>
        <p:txBody>
          <a:bodyPr/>
          <a:lstStyle/>
          <a:p>
            <a:pPr marL="457200" indent="-457200">
              <a:buFont typeface="+mj-lt"/>
              <a:buAutoNum type="arabicPeriod"/>
            </a:pPr>
            <a:r>
              <a:rPr lang="en-GB" dirty="0"/>
              <a:t>Open the file for reading</a:t>
            </a:r>
          </a:p>
          <a:p>
            <a:pPr marL="457200" indent="-457200">
              <a:buFont typeface="+mj-lt"/>
              <a:buAutoNum type="arabicPeriod"/>
            </a:pPr>
            <a:r>
              <a:rPr lang="en-GB" dirty="0"/>
              <a:t>Create an array (of </a:t>
            </a:r>
            <a:r>
              <a:rPr lang="en-GB" b="1" dirty="0"/>
              <a:t>String</a:t>
            </a:r>
            <a:r>
              <a:rPr lang="en-GB" dirty="0"/>
              <a:t>) to store the lines</a:t>
            </a:r>
          </a:p>
          <a:p>
            <a:pPr marL="457200" indent="-457200">
              <a:buFont typeface="+mj-lt"/>
              <a:buAutoNum type="arabicPeriod"/>
            </a:pPr>
            <a:r>
              <a:rPr lang="en-GB" dirty="0"/>
              <a:t>Read the file line-by-line into the array</a:t>
            </a:r>
          </a:p>
          <a:p>
            <a:pPr marL="457200" indent="-457200">
              <a:buFont typeface="+mj-lt"/>
              <a:buAutoNum type="arabicPeriod"/>
            </a:pPr>
            <a:r>
              <a:rPr lang="en-GB" dirty="0"/>
              <a:t>Sort the array</a:t>
            </a:r>
          </a:p>
          <a:p>
            <a:pPr marL="457200" indent="-457200">
              <a:buFont typeface="+mj-lt"/>
              <a:buAutoNum type="arabicPeriod"/>
            </a:pPr>
            <a:r>
              <a:rPr lang="en-GB" dirty="0"/>
              <a:t>Print the array in the sorted order</a:t>
            </a:r>
          </a:p>
        </p:txBody>
      </p:sp>
      <p:sp>
        <p:nvSpPr>
          <p:cNvPr id="6" name="!!green">
            <a:extLst>
              <a:ext uri="{FF2B5EF4-FFF2-40B4-BE49-F238E27FC236}">
                <a16:creationId xmlns:a16="http://schemas.microsoft.com/office/drawing/2014/main" id="{9D7F8CAD-E95F-4BCA-95DA-1C7681233EEE}"/>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7" name="!!yellow">
            <a:extLst>
              <a:ext uri="{FF2B5EF4-FFF2-40B4-BE49-F238E27FC236}">
                <a16:creationId xmlns:a16="http://schemas.microsoft.com/office/drawing/2014/main" id="{37732B3B-AE96-44C2-98BF-4643747946EF}"/>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8" name="!!greencircle">
            <a:extLst>
              <a:ext uri="{FF2B5EF4-FFF2-40B4-BE49-F238E27FC236}">
                <a16:creationId xmlns:a16="http://schemas.microsoft.com/office/drawing/2014/main" id="{A96C6D74-7C75-4C22-A367-B478F06253A6}"/>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9" name="!!icon1" descr="Document with solid fill">
            <a:extLst>
              <a:ext uri="{FF2B5EF4-FFF2-40B4-BE49-F238E27FC236}">
                <a16:creationId xmlns:a16="http://schemas.microsoft.com/office/drawing/2014/main" id="{C26B12A1-FAB4-4AE1-90DD-2B9A30C82066}"/>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49870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630C-F950-49F9-982A-E5BB192098AD}"/>
              </a:ext>
            </a:extLst>
          </p:cNvPr>
          <p:cNvSpPr>
            <a:spLocks noGrp="1"/>
          </p:cNvSpPr>
          <p:nvPr>
            <p:ph type="title"/>
          </p:nvPr>
        </p:nvSpPr>
        <p:spPr>
          <a:xfrm>
            <a:off x="1110516" y="196821"/>
            <a:ext cx="10733551" cy="890107"/>
          </a:xfrm>
        </p:spPr>
        <p:txBody>
          <a:bodyPr/>
          <a:lstStyle/>
          <a:p>
            <a:r>
              <a:rPr lang="en-GB" dirty="0"/>
              <a:t>Sorter</a:t>
            </a:r>
          </a:p>
        </p:txBody>
      </p:sp>
      <p:sp>
        <p:nvSpPr>
          <p:cNvPr id="3" name="Content Placeholder 2">
            <a:extLst>
              <a:ext uri="{FF2B5EF4-FFF2-40B4-BE49-F238E27FC236}">
                <a16:creationId xmlns:a16="http://schemas.microsoft.com/office/drawing/2014/main" id="{6EB69A9A-C70A-4CBF-BDE0-18ACA5F05855}"/>
              </a:ext>
            </a:extLst>
          </p:cNvPr>
          <p:cNvSpPr>
            <a:spLocks noGrp="1"/>
          </p:cNvSpPr>
          <p:nvPr>
            <p:ph idx="1"/>
          </p:nvPr>
        </p:nvSpPr>
        <p:spPr/>
        <p:txBody>
          <a:bodyPr/>
          <a:lstStyle/>
          <a:p>
            <a:pPr marL="0" indent="0">
              <a:buNone/>
            </a:pPr>
            <a:r>
              <a:rPr lang="en-GB" dirty="0"/>
              <a:t>Q1: What should we use for storing the lines – </a:t>
            </a:r>
            <a:r>
              <a:rPr lang="en-GB" b="1" dirty="0"/>
              <a:t>Array </a:t>
            </a:r>
            <a:r>
              <a:rPr lang="en-GB" dirty="0"/>
              <a:t>or </a:t>
            </a:r>
            <a:r>
              <a:rPr lang="en-GB" b="1" dirty="0" err="1"/>
              <a:t>ArrayList</a:t>
            </a:r>
            <a:r>
              <a:rPr lang="en-GB" b="1" dirty="0"/>
              <a:t>?</a:t>
            </a:r>
            <a:endParaRPr lang="en-GB" dirty="0"/>
          </a:p>
          <a:p>
            <a:pPr marL="0" indent="0">
              <a:buNone/>
            </a:pPr>
            <a:r>
              <a:rPr lang="en-GB" dirty="0"/>
              <a:t>Q2: How will we sort the data?</a:t>
            </a:r>
          </a:p>
          <a:p>
            <a:pPr marL="0" indent="0">
              <a:buNone/>
            </a:pPr>
            <a:endParaRPr lang="en-GB" dirty="0"/>
          </a:p>
          <a:p>
            <a:pPr marL="0" indent="0">
              <a:buNone/>
            </a:pPr>
            <a:r>
              <a:rPr lang="en-GB" dirty="0"/>
              <a:t>A1: </a:t>
            </a:r>
            <a:r>
              <a:rPr lang="en-GB" b="1" dirty="0" err="1"/>
              <a:t>ArrayList</a:t>
            </a:r>
            <a:r>
              <a:rPr lang="en-GB" b="1" dirty="0"/>
              <a:t> </a:t>
            </a:r>
            <a:r>
              <a:rPr lang="en-GB" dirty="0"/>
              <a:t>is probably better. We don’t know how big the file is until we have finished reading it</a:t>
            </a:r>
          </a:p>
          <a:p>
            <a:pPr marL="0" indent="0">
              <a:buNone/>
            </a:pPr>
            <a:endParaRPr lang="en-GB" dirty="0"/>
          </a:p>
          <a:p>
            <a:pPr marL="0" indent="0">
              <a:buNone/>
            </a:pPr>
            <a:r>
              <a:rPr lang="en-GB" dirty="0"/>
              <a:t>A2: Use the Java </a:t>
            </a:r>
            <a:r>
              <a:rPr lang="en-GB" b="1" dirty="0" err="1"/>
              <a:t>Collections.sort</a:t>
            </a:r>
            <a:r>
              <a:rPr lang="en-GB" b="1" dirty="0"/>
              <a:t>()</a:t>
            </a:r>
            <a:r>
              <a:rPr lang="en-GB" dirty="0"/>
              <a:t> method (seen in the Sorting concept video in Week 2)</a:t>
            </a:r>
          </a:p>
        </p:txBody>
      </p:sp>
      <p:sp>
        <p:nvSpPr>
          <p:cNvPr id="10" name="!!green">
            <a:extLst>
              <a:ext uri="{FF2B5EF4-FFF2-40B4-BE49-F238E27FC236}">
                <a16:creationId xmlns:a16="http://schemas.microsoft.com/office/drawing/2014/main" id="{6C729012-1526-4C3E-AD6A-79E2DBB9FDB4}"/>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11" name="!!yellow">
            <a:extLst>
              <a:ext uri="{FF2B5EF4-FFF2-40B4-BE49-F238E27FC236}">
                <a16:creationId xmlns:a16="http://schemas.microsoft.com/office/drawing/2014/main" id="{5E1DE276-060B-41F8-99B7-DA2C34831E58}"/>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12" name="!!greencircle">
            <a:extLst>
              <a:ext uri="{FF2B5EF4-FFF2-40B4-BE49-F238E27FC236}">
                <a16:creationId xmlns:a16="http://schemas.microsoft.com/office/drawing/2014/main" id="{F8E93AAE-82C0-4D8E-A5EE-C8E5524CAED4}"/>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3" name="!!icon1" descr="Document with solid fill">
            <a:extLst>
              <a:ext uri="{FF2B5EF4-FFF2-40B4-BE49-F238E27FC236}">
                <a16:creationId xmlns:a16="http://schemas.microsoft.com/office/drawing/2014/main" id="{D5C898EC-1683-4462-A8AD-FBF3388CF154}"/>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55251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4A528-B5FE-4462-80BE-3008F45D8A2C}"/>
              </a:ext>
            </a:extLst>
          </p:cNvPr>
          <p:cNvSpPr>
            <a:spLocks noGrp="1"/>
          </p:cNvSpPr>
          <p:nvPr>
            <p:ph type="title"/>
          </p:nvPr>
        </p:nvSpPr>
        <p:spPr>
          <a:xfrm>
            <a:off x="148046" y="732"/>
            <a:ext cx="10444172" cy="822920"/>
          </a:xfrm>
        </p:spPr>
        <p:txBody>
          <a:bodyPr/>
          <a:lstStyle/>
          <a:p>
            <a:r>
              <a:rPr lang="en-GB" dirty="0"/>
              <a:t>Sorter</a:t>
            </a:r>
          </a:p>
        </p:txBody>
      </p:sp>
      <p:sp>
        <p:nvSpPr>
          <p:cNvPr id="4" name="Rectangle 3">
            <a:extLst>
              <a:ext uri="{FF2B5EF4-FFF2-40B4-BE49-F238E27FC236}">
                <a16:creationId xmlns:a16="http://schemas.microsoft.com/office/drawing/2014/main" id="{B0FCE4F3-4895-4466-8F90-159C01CB8781}"/>
              </a:ext>
            </a:extLst>
          </p:cNvPr>
          <p:cNvSpPr/>
          <p:nvPr/>
        </p:nvSpPr>
        <p:spPr>
          <a:xfrm>
            <a:off x="1915886" y="534467"/>
            <a:ext cx="9589697" cy="5632311"/>
          </a:xfrm>
          <a:prstGeom prst="rect">
            <a:avLst/>
          </a:prstGeom>
          <a:solidFill>
            <a:schemeClr val="bg1">
              <a:lumMod val="95000"/>
            </a:schemeClr>
          </a:solidFill>
          <a:ln w="19050">
            <a:solidFill>
              <a:schemeClr val="tx1"/>
            </a:solidFill>
          </a:ln>
        </p:spPr>
        <p:txBody>
          <a:bodyPr wrap="square">
            <a:spAutoFit/>
          </a:bodyPr>
          <a:lstStyle/>
          <a:p>
            <a:r>
              <a:rPr lang="en-GB" b="1" dirty="0">
                <a:solidFill>
                  <a:srgbClr val="7F0055"/>
                </a:solidFill>
                <a:latin typeface="Consolas" panose="020B0609020204030204" pitchFamily="49" charset="0"/>
              </a:rPr>
              <a:t>import</a:t>
            </a:r>
            <a:r>
              <a:rPr lang="en-GB" dirty="0">
                <a:solidFill>
                  <a:srgbClr val="000000"/>
                </a:solidFill>
                <a:latin typeface="Consolas" panose="020B0609020204030204" pitchFamily="49" charset="0"/>
              </a:rPr>
              <a:t> java.io.*;</a:t>
            </a:r>
          </a:p>
          <a:p>
            <a:r>
              <a:rPr lang="en-GB" b="1" dirty="0">
                <a:solidFill>
                  <a:srgbClr val="7F0055"/>
                </a:solidFill>
                <a:latin typeface="Consolas" panose="020B0609020204030204" pitchFamily="49" charset="0"/>
              </a:rPr>
              <a:t>import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java.util</a:t>
            </a:r>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a:t>
            </a:r>
            <a:r>
              <a:rPr lang="en-GB" dirty="0">
                <a:solidFill>
                  <a:srgbClr val="000000"/>
                </a:solidFill>
                <a:latin typeface="Consolas" panose="020B0609020204030204" pitchFamily="49" charset="0"/>
              </a:rPr>
              <a:t>cat {</a:t>
            </a: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main(String[] </a:t>
            </a:r>
            <a:r>
              <a:rPr lang="en-US" dirty="0" err="1">
                <a:solidFill>
                  <a:srgbClr val="6A3E3E"/>
                </a:solidFill>
                <a:latin typeface="Consolas" panose="020B0609020204030204" pitchFamily="49" charset="0"/>
              </a:rPr>
              <a:t>args</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dirty="0">
                <a:solidFill>
                  <a:srgbClr val="000000"/>
                </a:solidFill>
                <a:latin typeface="Consolas" panose="020B0609020204030204" pitchFamily="49" charset="0"/>
              </a:rPr>
              <a:t> Exception {</a:t>
            </a:r>
          </a:p>
          <a:p>
            <a:pPr lvl="2"/>
            <a:r>
              <a:rPr lang="en-GB" dirty="0">
                <a:solidFill>
                  <a:srgbClr val="000000"/>
                </a:solidFill>
                <a:latin typeface="Consolas" panose="020B0609020204030204" pitchFamily="49" charset="0"/>
              </a:rPr>
              <a:t>File </a:t>
            </a:r>
            <a:r>
              <a:rPr lang="en-GB" dirty="0" err="1">
                <a:solidFill>
                  <a:srgbClr val="6A3E3E"/>
                </a:solidFill>
                <a:latin typeface="Consolas" panose="020B0609020204030204" pitchFamily="49" charset="0"/>
              </a:rPr>
              <a:t>inFile</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dirty="0">
                <a:solidFill>
                  <a:srgbClr val="000000"/>
                </a:solidFill>
                <a:latin typeface="Consolas" panose="020B0609020204030204" pitchFamily="49" charset="0"/>
              </a:rPr>
              <a:t> File(</a:t>
            </a:r>
            <a:r>
              <a:rPr lang="en-GB" dirty="0">
                <a:solidFill>
                  <a:srgbClr val="2A00FF"/>
                </a:solidFill>
                <a:latin typeface="Consolas" panose="020B0609020204030204" pitchFamily="49" charset="0"/>
              </a:rPr>
              <a:t>"test.txt"</a:t>
            </a:r>
            <a:r>
              <a:rPr lang="en-GB" dirty="0">
                <a:solidFill>
                  <a:srgbClr val="000000"/>
                </a:solidFill>
                <a:latin typeface="Consolas" panose="020B0609020204030204" pitchFamily="49" charset="0"/>
              </a:rPr>
              <a:t>);</a:t>
            </a:r>
          </a:p>
          <a:p>
            <a:pPr lvl="2"/>
            <a:r>
              <a:rPr lang="en-GB" dirty="0">
                <a:solidFill>
                  <a:srgbClr val="000000"/>
                </a:solidFill>
                <a:latin typeface="Consolas" panose="020B0609020204030204" pitchFamily="49" charset="0"/>
              </a:rPr>
              <a:t>Scanner </a:t>
            </a:r>
            <a:r>
              <a:rPr lang="en-GB" dirty="0">
                <a:solidFill>
                  <a:srgbClr val="6A3E3E"/>
                </a:solidFill>
                <a:latin typeface="Consolas" panose="020B0609020204030204" pitchFamily="49" charset="0"/>
              </a:rPr>
              <a:t>in</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dirty="0">
                <a:solidFill>
                  <a:srgbClr val="000000"/>
                </a:solidFill>
                <a:latin typeface="Consolas" panose="020B0609020204030204" pitchFamily="49" charset="0"/>
              </a:rPr>
              <a:t> Scanner(</a:t>
            </a:r>
            <a:r>
              <a:rPr lang="en-GB" dirty="0" err="1">
                <a:solidFill>
                  <a:srgbClr val="6A3E3E"/>
                </a:solidFill>
                <a:latin typeface="Consolas" panose="020B0609020204030204" pitchFamily="49" charset="0"/>
              </a:rPr>
              <a:t>inFile</a:t>
            </a:r>
            <a:r>
              <a:rPr lang="en-GB"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ArrayList</a:t>
            </a:r>
            <a:r>
              <a:rPr lang="en-US" dirty="0">
                <a:solidFill>
                  <a:srgbClr val="000000"/>
                </a:solidFill>
                <a:latin typeface="Consolas" panose="020B0609020204030204" pitchFamily="49" charset="0"/>
              </a:rPr>
              <a:t>&lt;String&gt; </a:t>
            </a:r>
            <a:r>
              <a:rPr lang="en-US" dirty="0">
                <a:solidFill>
                  <a:srgbClr val="6A3E3E"/>
                </a:solidFill>
                <a:latin typeface="Consolas" panose="020B0609020204030204" pitchFamily="49" charset="0"/>
              </a:rPr>
              <a:t>lines</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ArrayList</a:t>
            </a:r>
            <a:r>
              <a:rPr lang="en-US" dirty="0">
                <a:solidFill>
                  <a:srgbClr val="000000"/>
                </a:solidFill>
                <a:latin typeface="Consolas" panose="020B0609020204030204" pitchFamily="49" charset="0"/>
              </a:rPr>
              <a:t>&lt;String&gt;();</a:t>
            </a:r>
          </a:p>
          <a:p>
            <a:pPr lvl="2"/>
            <a:endParaRPr lang="en-GB" b="1" dirty="0">
              <a:solidFill>
                <a:srgbClr val="7F0055"/>
              </a:solidFill>
              <a:latin typeface="Consolas" panose="020B0609020204030204" pitchFamily="49" charset="0"/>
            </a:endParaRPr>
          </a:p>
          <a:p>
            <a:pPr lvl="2"/>
            <a:r>
              <a:rPr lang="en-GB" b="1" dirty="0">
                <a:solidFill>
                  <a:srgbClr val="7F0055"/>
                </a:solidFill>
                <a:latin typeface="Consolas" panose="020B0609020204030204" pitchFamily="49" charset="0"/>
              </a:rPr>
              <a:t>while</a:t>
            </a:r>
            <a:r>
              <a:rPr lang="en-GB" dirty="0">
                <a:solidFill>
                  <a:srgbClr val="000000"/>
                </a:solidFill>
                <a:latin typeface="Consolas" panose="020B0609020204030204" pitchFamily="49" charset="0"/>
              </a:rPr>
              <a:t> (</a:t>
            </a:r>
            <a:r>
              <a:rPr lang="en-GB" dirty="0" err="1">
                <a:solidFill>
                  <a:srgbClr val="6A3E3E"/>
                </a:solidFill>
                <a:latin typeface="Consolas" panose="020B0609020204030204" pitchFamily="49" charset="0"/>
              </a:rPr>
              <a:t>in</a:t>
            </a:r>
            <a:r>
              <a:rPr lang="en-GB" dirty="0" err="1">
                <a:solidFill>
                  <a:srgbClr val="000000"/>
                </a:solidFill>
                <a:latin typeface="Consolas" panose="020B0609020204030204" pitchFamily="49" charset="0"/>
              </a:rPr>
              <a:t>.hasNext</a:t>
            </a:r>
            <a:r>
              <a:rPr lang="en-GB" dirty="0">
                <a:solidFill>
                  <a:srgbClr val="000000"/>
                </a:solidFill>
                <a:latin typeface="Consolas" panose="020B0609020204030204" pitchFamily="49" charset="0"/>
              </a:rPr>
              <a:t>()) {</a:t>
            </a:r>
          </a:p>
          <a:p>
            <a:pPr lvl="2"/>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lines</a:t>
            </a:r>
            <a:r>
              <a:rPr lang="en-GB" dirty="0" err="1">
                <a:solidFill>
                  <a:srgbClr val="000000"/>
                </a:solidFill>
                <a:latin typeface="Consolas" panose="020B0609020204030204" pitchFamily="49" charset="0"/>
              </a:rPr>
              <a:t>.add</a:t>
            </a:r>
            <a:r>
              <a:rPr lang="en-GB" dirty="0">
                <a:solidFill>
                  <a:srgbClr val="000000"/>
                </a:solidFill>
                <a:latin typeface="Consolas" panose="020B0609020204030204" pitchFamily="49" charset="0"/>
              </a:rPr>
              <a:t>( </a:t>
            </a:r>
            <a:r>
              <a:rPr lang="en-GB" dirty="0" err="1">
                <a:solidFill>
                  <a:srgbClr val="6A3E3E"/>
                </a:solidFill>
                <a:latin typeface="Consolas" panose="020B0609020204030204" pitchFamily="49" charset="0"/>
              </a:rPr>
              <a:t>in</a:t>
            </a:r>
            <a:r>
              <a:rPr lang="en-GB" dirty="0" err="1">
                <a:solidFill>
                  <a:srgbClr val="000000"/>
                </a:solidFill>
                <a:latin typeface="Consolas" panose="020B0609020204030204" pitchFamily="49" charset="0"/>
              </a:rPr>
              <a:t>.nextLine</a:t>
            </a:r>
            <a:r>
              <a:rPr lang="en-GB" dirty="0">
                <a:solidFill>
                  <a:srgbClr val="000000"/>
                </a:solidFill>
                <a:latin typeface="Consolas" panose="020B0609020204030204" pitchFamily="49" charset="0"/>
              </a:rPr>
              <a:t>() );</a:t>
            </a:r>
          </a:p>
          <a:p>
            <a:pPr lvl="2"/>
            <a:r>
              <a:rPr lang="en-GB" dirty="0">
                <a:solidFill>
                  <a:srgbClr val="000000"/>
                </a:solidFill>
                <a:latin typeface="Consolas" panose="020B0609020204030204" pitchFamily="49" charset="0"/>
              </a:rPr>
              <a:t>}</a:t>
            </a:r>
          </a:p>
          <a:p>
            <a:pPr lvl="2"/>
            <a:r>
              <a:rPr lang="en-GB" dirty="0" err="1">
                <a:solidFill>
                  <a:srgbClr val="000000"/>
                </a:solidFill>
                <a:latin typeface="Consolas" panose="020B0609020204030204" pitchFamily="49" charset="0"/>
              </a:rPr>
              <a:t>Collections.</a:t>
            </a:r>
            <a:r>
              <a:rPr lang="en-GB" i="1" dirty="0" err="1">
                <a:solidFill>
                  <a:srgbClr val="000000"/>
                </a:solidFill>
                <a:latin typeface="Consolas" panose="020B0609020204030204" pitchFamily="49" charset="0"/>
              </a:rPr>
              <a:t>sort</a:t>
            </a:r>
            <a:r>
              <a:rPr lang="en-GB" dirty="0">
                <a:solidFill>
                  <a:srgbClr val="000000"/>
                </a:solidFill>
                <a:latin typeface="Consolas" panose="020B0609020204030204" pitchFamily="49" charset="0"/>
              </a:rPr>
              <a:t>(</a:t>
            </a:r>
            <a:r>
              <a:rPr lang="en-GB" dirty="0">
                <a:solidFill>
                  <a:srgbClr val="6A3E3E"/>
                </a:solidFill>
                <a:latin typeface="Consolas" panose="020B0609020204030204" pitchFamily="49" charset="0"/>
              </a:rPr>
              <a:t>lines</a:t>
            </a:r>
            <a:r>
              <a:rPr lang="en-GB" dirty="0">
                <a:solidFill>
                  <a:srgbClr val="000000"/>
                </a:solidFill>
                <a:latin typeface="Consolas" panose="020B0609020204030204" pitchFamily="49" charset="0"/>
              </a:rPr>
              <a:t>); </a:t>
            </a:r>
            <a:r>
              <a:rPr lang="en-GB" dirty="0">
                <a:solidFill>
                  <a:srgbClr val="3F7F5F"/>
                </a:solidFill>
                <a:latin typeface="Consolas" panose="020B0609020204030204" pitchFamily="49" charset="0"/>
              </a:rPr>
              <a:t>// sort the lines </a:t>
            </a:r>
            <a:r>
              <a:rPr lang="en-GB" dirty="0" err="1">
                <a:solidFill>
                  <a:srgbClr val="3F7F5F"/>
                </a:solidFill>
                <a:latin typeface="Consolas" panose="020B0609020204030204" pitchFamily="49" charset="0"/>
              </a:rPr>
              <a:t>ArrayList</a:t>
            </a:r>
            <a:endParaRPr lang="en-GB" dirty="0">
              <a:solidFill>
                <a:srgbClr val="000000"/>
              </a:solidFill>
              <a:latin typeface="Consolas" panose="020B0609020204030204" pitchFamily="49" charset="0"/>
            </a:endParaRPr>
          </a:p>
          <a:p>
            <a:pPr lvl="2"/>
            <a:r>
              <a:rPr lang="en-GB" b="1" dirty="0">
                <a:solidFill>
                  <a:srgbClr val="7F0055"/>
                </a:solidFill>
                <a:latin typeface="Consolas" panose="020B0609020204030204" pitchFamily="49" charset="0"/>
              </a:rPr>
              <a:t>for</a:t>
            </a:r>
            <a:r>
              <a:rPr lang="en-GB" dirty="0">
                <a:solidFill>
                  <a:srgbClr val="000000"/>
                </a:solidFill>
                <a:latin typeface="Consolas" panose="020B0609020204030204" pitchFamily="49" charset="0"/>
              </a:rPr>
              <a:t> (String </a:t>
            </a:r>
            <a:r>
              <a:rPr lang="en-GB" dirty="0">
                <a:solidFill>
                  <a:srgbClr val="6A3E3E"/>
                </a:solidFill>
                <a:latin typeface="Consolas" panose="020B0609020204030204" pitchFamily="49" charset="0"/>
              </a:rPr>
              <a:t>s</a:t>
            </a:r>
            <a:r>
              <a:rPr lang="en-GB" dirty="0">
                <a:solidFill>
                  <a:srgbClr val="000000"/>
                </a:solidFill>
                <a:latin typeface="Consolas" panose="020B0609020204030204" pitchFamily="49" charset="0"/>
              </a:rPr>
              <a:t> : </a:t>
            </a:r>
            <a:r>
              <a:rPr lang="en-GB" dirty="0">
                <a:solidFill>
                  <a:srgbClr val="6A3E3E"/>
                </a:solidFill>
                <a:latin typeface="Consolas" panose="020B0609020204030204" pitchFamily="49" charset="0"/>
              </a:rPr>
              <a:t>lines</a:t>
            </a:r>
            <a:r>
              <a:rPr lang="en-GB" dirty="0">
                <a:solidFill>
                  <a:srgbClr val="000000"/>
                </a:solidFill>
                <a:latin typeface="Consolas" panose="020B0609020204030204" pitchFamily="49" charset="0"/>
              </a:rPr>
              <a:t>) {</a:t>
            </a:r>
          </a:p>
          <a:p>
            <a:pPr lvl="2"/>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i="1" dirty="0" err="1">
                <a:solidFill>
                  <a:srgbClr val="0000C0"/>
                </a:solidFill>
                <a:latin typeface="Consolas" panose="020B0609020204030204" pitchFamily="49" charset="0"/>
              </a:rPr>
              <a:t>out</a:t>
            </a:r>
            <a:r>
              <a:rPr lang="en-GB" i="1" dirty="0" err="1">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println</a:t>
            </a:r>
            <a:r>
              <a:rPr lang="en-GB" dirty="0">
                <a:solidFill>
                  <a:srgbClr val="000000"/>
                </a:solidFill>
                <a:latin typeface="Consolas" panose="020B0609020204030204" pitchFamily="49" charset="0"/>
              </a:rPr>
              <a:t>(</a:t>
            </a:r>
            <a:r>
              <a:rPr lang="en-GB" dirty="0">
                <a:solidFill>
                  <a:srgbClr val="6A3E3E"/>
                </a:solidFill>
                <a:latin typeface="Consolas" panose="020B0609020204030204" pitchFamily="49" charset="0"/>
              </a:rPr>
              <a:t>s</a:t>
            </a:r>
            <a:r>
              <a:rPr lang="en-GB" dirty="0">
                <a:solidFill>
                  <a:srgbClr val="000000"/>
                </a:solidFill>
                <a:latin typeface="Consolas" panose="020B0609020204030204" pitchFamily="49" charset="0"/>
              </a:rPr>
              <a:t>);</a:t>
            </a:r>
          </a:p>
          <a:p>
            <a:pPr lvl="2"/>
            <a:r>
              <a:rPr lang="en-GB" dirty="0">
                <a:solidFill>
                  <a:srgbClr val="000000"/>
                </a:solidFill>
                <a:latin typeface="Consolas" panose="020B0609020204030204" pitchFamily="49" charset="0"/>
              </a:rPr>
              <a:t>}</a:t>
            </a:r>
          </a:p>
          <a:p>
            <a:pPr lvl="2"/>
            <a:r>
              <a:rPr lang="en-GB" dirty="0" err="1">
                <a:solidFill>
                  <a:srgbClr val="6A3E3E"/>
                </a:solidFill>
                <a:latin typeface="Consolas" panose="020B0609020204030204" pitchFamily="49" charset="0"/>
              </a:rPr>
              <a:t>in</a:t>
            </a:r>
            <a:r>
              <a:rPr lang="en-GB" dirty="0" err="1">
                <a:solidFill>
                  <a:srgbClr val="000000"/>
                </a:solidFill>
                <a:latin typeface="Consolas" panose="020B0609020204030204" pitchFamily="49" charset="0"/>
              </a:rPr>
              <a:t>.close</a:t>
            </a:r>
            <a:r>
              <a:rPr lang="en-GB" dirty="0">
                <a:solidFill>
                  <a:srgbClr val="000000"/>
                </a:solidFill>
                <a:latin typeface="Consolas" panose="020B0609020204030204" pitchFamily="49" charset="0"/>
              </a:rPr>
              <a:t>(); </a:t>
            </a:r>
            <a:r>
              <a:rPr lang="en-GB" dirty="0">
                <a:solidFill>
                  <a:srgbClr val="3F7F5F"/>
                </a:solidFill>
                <a:latin typeface="Consolas" panose="020B0609020204030204" pitchFamily="49" charset="0"/>
              </a:rPr>
              <a:t>// clean up</a:t>
            </a:r>
          </a:p>
          <a:p>
            <a:pPr lvl="2"/>
            <a:endParaRPr lang="en-GB" dirty="0">
              <a:solidFill>
                <a:srgbClr val="000000"/>
              </a:solidFill>
              <a:latin typeface="Consolas" panose="020B0609020204030204" pitchFamily="49" charset="0"/>
            </a:endParaRPr>
          </a:p>
          <a:p>
            <a:pPr lvl="1"/>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7" name="!!green">
            <a:extLst>
              <a:ext uri="{FF2B5EF4-FFF2-40B4-BE49-F238E27FC236}">
                <a16:creationId xmlns:a16="http://schemas.microsoft.com/office/drawing/2014/main" id="{3EAE4FC5-9A48-4E4D-B29C-4F89EF9BF544}"/>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8" name="!!yellow">
            <a:extLst>
              <a:ext uri="{FF2B5EF4-FFF2-40B4-BE49-F238E27FC236}">
                <a16:creationId xmlns:a16="http://schemas.microsoft.com/office/drawing/2014/main" id="{95D6E031-E715-4823-8F0D-8C458CDCEA10}"/>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Tree>
    <p:extLst>
      <p:ext uri="{BB962C8B-B14F-4D97-AF65-F5344CB8AC3E}">
        <p14:creationId xmlns:p14="http://schemas.microsoft.com/office/powerpoint/2010/main" val="97656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9" end="19"/>
                                            </p:txEl>
                                          </p:spTgt>
                                        </p:tgtEl>
                                        <p:attrNameLst>
                                          <p:attrName>style.visibility</p:attrName>
                                        </p:attrNameLst>
                                      </p:cBhvr>
                                      <p:to>
                                        <p:strVal val="visible"/>
                                      </p:to>
                                    </p:set>
                                    <p:animEffect transition="in" filter="fade">
                                      <p:cBhvr>
                                        <p:cTn id="10" dur="500"/>
                                        <p:tgtEl>
                                          <p:spTgt spid="4">
                                            <p:txEl>
                                              <p:pRg st="19" end="1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8" end="18"/>
                                            </p:txEl>
                                          </p:spTgt>
                                        </p:tgtEl>
                                        <p:attrNameLst>
                                          <p:attrName>style.visibility</p:attrName>
                                        </p:attrNameLst>
                                      </p:cBhvr>
                                      <p:to>
                                        <p:strVal val="visible"/>
                                      </p:to>
                                    </p:set>
                                    <p:animEffect transition="in" filter="fade">
                                      <p:cBhvr>
                                        <p:cTn id="18" dur="500"/>
                                        <p:tgtEl>
                                          <p:spTgt spid="4">
                                            <p:txEl>
                                              <p:pRg st="18" end="1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fade">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animEffect transition="in" filter="fade">
                                      <p:cBhvr>
                                        <p:cTn id="41" dur="500"/>
                                        <p:tgtEl>
                                          <p:spTgt spid="4">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fade">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animEffect transition="in" filter="fade">
                                      <p:cBhvr>
                                        <p:cTn id="51" dur="500"/>
                                        <p:tgtEl>
                                          <p:spTgt spid="4">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13" end="13"/>
                                            </p:txEl>
                                          </p:spTgt>
                                        </p:tgtEl>
                                        <p:attrNameLst>
                                          <p:attrName>style.visibility</p:attrName>
                                        </p:attrNameLst>
                                      </p:cBhvr>
                                      <p:to>
                                        <p:strVal val="visible"/>
                                      </p:to>
                                    </p:set>
                                    <p:animEffect transition="in" filter="fade">
                                      <p:cBhvr>
                                        <p:cTn id="56" dur="500"/>
                                        <p:tgtEl>
                                          <p:spTgt spid="4">
                                            <p:txEl>
                                              <p:pRg st="13" end="1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15" end="15"/>
                                            </p:txEl>
                                          </p:spTgt>
                                        </p:tgtEl>
                                        <p:attrNameLst>
                                          <p:attrName>style.visibility</p:attrName>
                                        </p:attrNameLst>
                                      </p:cBhvr>
                                      <p:to>
                                        <p:strVal val="visible"/>
                                      </p:to>
                                    </p:set>
                                    <p:animEffect transition="in" filter="fade">
                                      <p:cBhvr>
                                        <p:cTn id="59" dur="500"/>
                                        <p:tgtEl>
                                          <p:spTgt spid="4">
                                            <p:txEl>
                                              <p:pRg st="15" end="1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fade">
                                      <p:cBhvr>
                                        <p:cTn id="64" dur="500"/>
                                        <p:tgtEl>
                                          <p:spTgt spid="4">
                                            <p:txEl>
                                              <p:pRg st="14" end="14"/>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16" end="16"/>
                                            </p:txEl>
                                          </p:spTgt>
                                        </p:tgtEl>
                                        <p:attrNameLst>
                                          <p:attrName>style.visibility</p:attrName>
                                        </p:attrNameLst>
                                      </p:cBhvr>
                                      <p:to>
                                        <p:strVal val="visible"/>
                                      </p:to>
                                    </p:set>
                                    <p:animEffect transition="in" filter="fade">
                                      <p:cBhvr>
                                        <p:cTn id="67"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95EB-A7F1-48BD-8588-FEDB536EB9C9}"/>
              </a:ext>
            </a:extLst>
          </p:cNvPr>
          <p:cNvSpPr>
            <a:spLocks noGrp="1"/>
          </p:cNvSpPr>
          <p:nvPr>
            <p:ph type="title"/>
          </p:nvPr>
        </p:nvSpPr>
        <p:spPr>
          <a:xfrm>
            <a:off x="1110516" y="196821"/>
            <a:ext cx="10733551" cy="890107"/>
          </a:xfrm>
        </p:spPr>
        <p:txBody>
          <a:bodyPr/>
          <a:lstStyle/>
          <a:p>
            <a:r>
              <a:rPr lang="en-GB" dirty="0"/>
              <a:t>Third Version: File Output</a:t>
            </a:r>
          </a:p>
        </p:txBody>
      </p:sp>
      <p:sp>
        <p:nvSpPr>
          <p:cNvPr id="3" name="Content Placeholder 2">
            <a:extLst>
              <a:ext uri="{FF2B5EF4-FFF2-40B4-BE49-F238E27FC236}">
                <a16:creationId xmlns:a16="http://schemas.microsoft.com/office/drawing/2014/main" id="{598CA616-C2E3-42C2-8B33-10EFDD49DEE6}"/>
              </a:ext>
            </a:extLst>
          </p:cNvPr>
          <p:cNvSpPr>
            <a:spLocks noGrp="1"/>
          </p:cNvSpPr>
          <p:nvPr>
            <p:ph idx="1"/>
          </p:nvPr>
        </p:nvSpPr>
        <p:spPr/>
        <p:txBody>
          <a:bodyPr/>
          <a:lstStyle/>
          <a:p>
            <a:pPr marL="0" indent="0">
              <a:buNone/>
            </a:pPr>
            <a:r>
              <a:rPr lang="en-GB" dirty="0"/>
              <a:t>We could also make a version that outputs the sorted text into a new file</a:t>
            </a:r>
          </a:p>
          <a:p>
            <a:pPr marL="0" indent="0">
              <a:buNone/>
            </a:pPr>
            <a:r>
              <a:rPr lang="en-GB" dirty="0"/>
              <a:t>We use two extra classes to do this:</a:t>
            </a:r>
          </a:p>
          <a:p>
            <a:r>
              <a:rPr lang="en-GB" b="1" dirty="0" err="1"/>
              <a:t>FileWriter</a:t>
            </a:r>
            <a:r>
              <a:rPr lang="en-GB" dirty="0"/>
              <a:t> – Takes a character stream and encodes into a text file</a:t>
            </a:r>
          </a:p>
          <a:p>
            <a:r>
              <a:rPr lang="en-GB" b="1" dirty="0" err="1"/>
              <a:t>PrintWriter</a:t>
            </a:r>
            <a:r>
              <a:rPr lang="en-GB" b="1" dirty="0"/>
              <a:t> </a:t>
            </a:r>
            <a:r>
              <a:rPr lang="en-GB" dirty="0"/>
              <a:t>– Provides methods such as </a:t>
            </a:r>
            <a:r>
              <a:rPr lang="en-GB" b="1" dirty="0"/>
              <a:t>print</a:t>
            </a:r>
            <a:r>
              <a:rPr lang="en-GB" dirty="0"/>
              <a:t> and </a:t>
            </a:r>
            <a:r>
              <a:rPr lang="en-GB" b="1" dirty="0" err="1"/>
              <a:t>println</a:t>
            </a:r>
            <a:r>
              <a:rPr lang="en-GB" dirty="0"/>
              <a:t> for writing formatted output to a character stream</a:t>
            </a:r>
            <a:endParaRPr lang="en-GB" b="1" dirty="0"/>
          </a:p>
        </p:txBody>
      </p:sp>
      <p:sp>
        <p:nvSpPr>
          <p:cNvPr id="6" name="!!green">
            <a:extLst>
              <a:ext uri="{FF2B5EF4-FFF2-40B4-BE49-F238E27FC236}">
                <a16:creationId xmlns:a16="http://schemas.microsoft.com/office/drawing/2014/main" id="{5B39369E-2821-4EAF-8128-912D72988DA1}"/>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7" name="!!yellow">
            <a:extLst>
              <a:ext uri="{FF2B5EF4-FFF2-40B4-BE49-F238E27FC236}">
                <a16:creationId xmlns:a16="http://schemas.microsoft.com/office/drawing/2014/main" id="{C3FACDB3-D0DE-4388-AADE-35E5324D157A}"/>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8" name="!!greencircle">
            <a:extLst>
              <a:ext uri="{FF2B5EF4-FFF2-40B4-BE49-F238E27FC236}">
                <a16:creationId xmlns:a16="http://schemas.microsoft.com/office/drawing/2014/main" id="{14B44CC7-E494-43D7-8AD9-B597E31FA464}"/>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9" name="!!icon1" descr="Document with solid fill">
            <a:extLst>
              <a:ext uri="{FF2B5EF4-FFF2-40B4-BE49-F238E27FC236}">
                <a16:creationId xmlns:a16="http://schemas.microsoft.com/office/drawing/2014/main" id="{359C4E66-EBFA-444C-AF2B-961A27D54A26}"/>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80071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5456-5B9D-4D06-8275-21E5724904FB}"/>
              </a:ext>
            </a:extLst>
          </p:cNvPr>
          <p:cNvSpPr>
            <a:spLocks noGrp="1"/>
          </p:cNvSpPr>
          <p:nvPr>
            <p:ph type="title"/>
          </p:nvPr>
        </p:nvSpPr>
        <p:spPr>
          <a:xfrm>
            <a:off x="1110516" y="196821"/>
            <a:ext cx="10733551" cy="890107"/>
          </a:xfrm>
        </p:spPr>
        <p:txBody>
          <a:bodyPr/>
          <a:lstStyle/>
          <a:p>
            <a:r>
              <a:rPr lang="en-GB" dirty="0"/>
              <a:t>File Output</a:t>
            </a:r>
          </a:p>
        </p:txBody>
      </p:sp>
      <p:sp>
        <p:nvSpPr>
          <p:cNvPr id="3" name="Content Placeholder 2">
            <a:extLst>
              <a:ext uri="{FF2B5EF4-FFF2-40B4-BE49-F238E27FC236}">
                <a16:creationId xmlns:a16="http://schemas.microsoft.com/office/drawing/2014/main" id="{99A3909A-45F3-48B8-A699-A7A4DA7E0DFF}"/>
              </a:ext>
            </a:extLst>
          </p:cNvPr>
          <p:cNvSpPr>
            <a:spLocks noGrp="1"/>
          </p:cNvSpPr>
          <p:nvPr>
            <p:ph idx="1"/>
          </p:nvPr>
        </p:nvSpPr>
        <p:spPr>
          <a:xfrm>
            <a:off x="364724" y="3553097"/>
            <a:ext cx="11470225" cy="2647406"/>
          </a:xfrm>
        </p:spPr>
        <p:txBody>
          <a:bodyPr>
            <a:normAutofit/>
          </a:bodyPr>
          <a:lstStyle/>
          <a:p>
            <a:pPr marL="0" indent="0">
              <a:buNone/>
            </a:pPr>
            <a:r>
              <a:rPr lang="en-GB" sz="2000" b="1" dirty="0"/>
              <a:t>Notes:</a:t>
            </a:r>
          </a:p>
          <a:p>
            <a:r>
              <a:rPr lang="en-GB" sz="2000" dirty="0"/>
              <a:t>If the file does not exist, it is created (if possible)</a:t>
            </a:r>
          </a:p>
          <a:p>
            <a:r>
              <a:rPr lang="en-GB" sz="2000" dirty="0"/>
              <a:t>If the file does exist, it is overwritten (be careful!)</a:t>
            </a:r>
          </a:p>
          <a:p>
            <a:r>
              <a:rPr lang="en-GB" sz="2000" dirty="0"/>
              <a:t>You can open the file for ‘append’ – use e.g.</a:t>
            </a:r>
          </a:p>
          <a:p>
            <a:endParaRPr lang="en-GB" sz="2000" dirty="0"/>
          </a:p>
          <a:p>
            <a:pPr marL="0" indent="0">
              <a:buNone/>
            </a:pPr>
            <a:r>
              <a:rPr lang="en-GB" sz="2000" dirty="0"/>
              <a:t>If the file exists, the program adds to the end of the file, rather than overwriting. If it doesn’t exist, it is created</a:t>
            </a:r>
          </a:p>
        </p:txBody>
      </p:sp>
      <p:sp>
        <p:nvSpPr>
          <p:cNvPr id="4" name="Rectangle 3">
            <a:extLst>
              <a:ext uri="{FF2B5EF4-FFF2-40B4-BE49-F238E27FC236}">
                <a16:creationId xmlns:a16="http://schemas.microsoft.com/office/drawing/2014/main" id="{A6F577F3-4F04-404F-A894-8A25837803E5}"/>
              </a:ext>
            </a:extLst>
          </p:cNvPr>
          <p:cNvSpPr/>
          <p:nvPr/>
        </p:nvSpPr>
        <p:spPr>
          <a:xfrm>
            <a:off x="2246811" y="1191989"/>
            <a:ext cx="7698377" cy="2585323"/>
          </a:xfrm>
          <a:prstGeom prst="rect">
            <a:avLst/>
          </a:prstGeom>
          <a:solidFill>
            <a:schemeClr val="bg1">
              <a:lumMod val="95000"/>
            </a:schemeClr>
          </a:solidFill>
          <a:ln w="19050">
            <a:solidFill>
              <a:schemeClr val="tx1"/>
            </a:solidFill>
          </a:ln>
        </p:spPr>
        <p:txBody>
          <a:bodyPr wrap="square">
            <a:spAutoFit/>
          </a:bodyPr>
          <a:lstStyle/>
          <a:p>
            <a:r>
              <a:rPr lang="en-GB" dirty="0" err="1">
                <a:solidFill>
                  <a:srgbClr val="000000"/>
                </a:solidFill>
                <a:latin typeface="Consolas" panose="020B0609020204030204" pitchFamily="49" charset="0"/>
              </a:rPr>
              <a:t>FileWriter</a:t>
            </a:r>
            <a:r>
              <a:rPr lang="en-GB" dirty="0">
                <a:solidFill>
                  <a:srgbClr val="000000"/>
                </a:solidFill>
                <a:latin typeface="Consolas" panose="020B0609020204030204" pitchFamily="49" charset="0"/>
              </a:rPr>
              <a:t> </a:t>
            </a:r>
            <a:r>
              <a:rPr lang="en-GB" dirty="0" err="1">
                <a:solidFill>
                  <a:srgbClr val="6A3E3E"/>
                </a:solidFill>
                <a:latin typeface="Consolas" panose="020B0609020204030204" pitchFamily="49" charset="0"/>
              </a:rPr>
              <a:t>outFile</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FileWriter</a:t>
            </a:r>
            <a:r>
              <a:rPr lang="en-GB" dirty="0">
                <a:solidFill>
                  <a:srgbClr val="000000"/>
                </a:solidFill>
                <a:latin typeface="Consolas" panose="020B0609020204030204" pitchFamily="49" charset="0"/>
              </a:rPr>
              <a:t>( </a:t>
            </a:r>
            <a:r>
              <a:rPr lang="en-GB" dirty="0">
                <a:solidFill>
                  <a:srgbClr val="2A00FF"/>
                </a:solidFill>
                <a:latin typeface="Consolas" panose="020B0609020204030204" pitchFamily="49" charset="0"/>
              </a:rPr>
              <a:t>"sorted.txt"</a:t>
            </a:r>
            <a:r>
              <a:rPr lang="en-GB" dirty="0">
                <a:solidFill>
                  <a:srgbClr val="000000"/>
                </a:solidFill>
                <a:latin typeface="Consolas" panose="020B0609020204030204" pitchFamily="49" charset="0"/>
              </a:rPr>
              <a:t> );</a:t>
            </a:r>
          </a:p>
          <a:p>
            <a:r>
              <a:rPr lang="en-GB" dirty="0" err="1">
                <a:solidFill>
                  <a:srgbClr val="000000"/>
                </a:solidFill>
                <a:latin typeface="Consolas" panose="020B0609020204030204" pitchFamily="49" charset="0"/>
              </a:rPr>
              <a:t>PrintWriter</a:t>
            </a:r>
            <a:r>
              <a:rPr lang="en-GB" dirty="0">
                <a:solidFill>
                  <a:srgbClr val="000000"/>
                </a:solidFill>
                <a:latin typeface="Consolas" panose="020B0609020204030204" pitchFamily="49" charset="0"/>
              </a:rPr>
              <a:t> </a:t>
            </a:r>
            <a:r>
              <a:rPr lang="en-GB" dirty="0">
                <a:solidFill>
                  <a:srgbClr val="6A3E3E"/>
                </a:solidFill>
                <a:latin typeface="Consolas" panose="020B0609020204030204" pitchFamily="49" charset="0"/>
              </a:rPr>
              <a:t>writer</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PrintWriter</a:t>
            </a:r>
            <a:r>
              <a:rPr lang="en-GB" dirty="0">
                <a:solidFill>
                  <a:srgbClr val="000000"/>
                </a:solidFill>
                <a:latin typeface="Consolas" panose="020B0609020204030204" pitchFamily="49" charset="0"/>
              </a:rPr>
              <a:t>( </a:t>
            </a:r>
            <a:r>
              <a:rPr lang="en-GB" dirty="0" err="1">
                <a:solidFill>
                  <a:srgbClr val="6A3E3E"/>
                </a:solidFill>
                <a:latin typeface="Consolas" panose="020B0609020204030204" pitchFamily="49" charset="0"/>
              </a:rPr>
              <a:t>outFile</a:t>
            </a:r>
            <a:r>
              <a:rPr lang="en-GB" dirty="0">
                <a:solidFill>
                  <a:srgbClr val="000000"/>
                </a:solidFill>
                <a:latin typeface="Consolas" panose="020B0609020204030204" pitchFamily="49" charset="0"/>
              </a:rPr>
              <a:t> );</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for</a:t>
            </a:r>
            <a:r>
              <a:rPr lang="en-GB" dirty="0">
                <a:solidFill>
                  <a:srgbClr val="000000"/>
                </a:solidFill>
                <a:latin typeface="Consolas" panose="020B0609020204030204" pitchFamily="49" charset="0"/>
              </a:rPr>
              <a:t> ( String </a:t>
            </a:r>
            <a:r>
              <a:rPr lang="en-GB" dirty="0">
                <a:solidFill>
                  <a:srgbClr val="6A3E3E"/>
                </a:solidFill>
                <a:latin typeface="Consolas" panose="020B0609020204030204" pitchFamily="49" charset="0"/>
              </a:rPr>
              <a:t>s</a:t>
            </a:r>
            <a:r>
              <a:rPr lang="en-GB" dirty="0">
                <a:solidFill>
                  <a:srgbClr val="000000"/>
                </a:solidFill>
                <a:latin typeface="Consolas" panose="020B0609020204030204" pitchFamily="49" charset="0"/>
              </a:rPr>
              <a:t> : </a:t>
            </a:r>
            <a:r>
              <a:rPr lang="en-GB" dirty="0">
                <a:solidFill>
                  <a:srgbClr val="6A3E3E"/>
                </a:solidFill>
                <a:latin typeface="Consolas" panose="020B0609020204030204" pitchFamily="49" charset="0"/>
              </a:rPr>
              <a:t>lines</a:t>
            </a:r>
            <a:r>
              <a:rPr lang="en-GB" dirty="0">
                <a:solidFill>
                  <a:srgbClr val="000000"/>
                </a:solidFill>
                <a:latin typeface="Consolas" panose="020B0609020204030204" pitchFamily="49" charset="0"/>
              </a:rPr>
              <a:t>) {</a:t>
            </a:r>
          </a:p>
          <a:p>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writer</a:t>
            </a:r>
            <a:r>
              <a:rPr lang="en-GB" dirty="0" err="1">
                <a:solidFill>
                  <a:srgbClr val="000000"/>
                </a:solidFill>
                <a:latin typeface="Consolas" panose="020B0609020204030204" pitchFamily="49" charset="0"/>
              </a:rPr>
              <a:t>.println</a:t>
            </a:r>
            <a:r>
              <a:rPr lang="en-GB" dirty="0">
                <a:solidFill>
                  <a:srgbClr val="000000"/>
                </a:solidFill>
                <a:latin typeface="Consolas" panose="020B0609020204030204" pitchFamily="49" charset="0"/>
              </a:rPr>
              <a:t>( </a:t>
            </a:r>
            <a:r>
              <a:rPr lang="en-GB" dirty="0">
                <a:solidFill>
                  <a:srgbClr val="6A3E3E"/>
                </a:solidFill>
                <a:latin typeface="Consolas" panose="020B0609020204030204" pitchFamily="49" charset="0"/>
              </a:rPr>
              <a:t>s</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dirty="0" err="1">
                <a:solidFill>
                  <a:srgbClr val="6A3E3E"/>
                </a:solidFill>
                <a:latin typeface="Consolas" panose="020B0609020204030204" pitchFamily="49" charset="0"/>
              </a:rPr>
              <a:t>writer</a:t>
            </a:r>
            <a:r>
              <a:rPr lang="en-GB" dirty="0" err="1">
                <a:solidFill>
                  <a:srgbClr val="000000"/>
                </a:solidFill>
                <a:latin typeface="Consolas" panose="020B0609020204030204" pitchFamily="49" charset="0"/>
              </a:rPr>
              <a:t>.close</a:t>
            </a:r>
            <a:r>
              <a:rPr lang="en-GB" dirty="0">
                <a:solidFill>
                  <a:srgbClr val="000000"/>
                </a:solidFill>
                <a:latin typeface="Consolas" panose="020B0609020204030204" pitchFamily="49" charset="0"/>
              </a:rPr>
              <a:t>();</a:t>
            </a:r>
          </a:p>
          <a:p>
            <a:r>
              <a:rPr lang="en-GB" dirty="0" err="1">
                <a:solidFill>
                  <a:srgbClr val="6A3E3E"/>
                </a:solidFill>
                <a:latin typeface="Consolas" panose="020B0609020204030204" pitchFamily="49" charset="0"/>
              </a:rPr>
              <a:t>outFile</a:t>
            </a:r>
            <a:r>
              <a:rPr lang="en-GB" dirty="0" err="1">
                <a:solidFill>
                  <a:srgbClr val="000000"/>
                </a:solidFill>
                <a:latin typeface="Consolas" panose="020B0609020204030204" pitchFamily="49" charset="0"/>
              </a:rPr>
              <a:t>.close</a:t>
            </a:r>
            <a:r>
              <a:rPr lang="en-GB"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CAD1D9F2-924B-439C-885E-BBD58087B8CC}"/>
              </a:ext>
            </a:extLst>
          </p:cNvPr>
          <p:cNvSpPr/>
          <p:nvPr/>
        </p:nvSpPr>
        <p:spPr>
          <a:xfrm>
            <a:off x="3170182" y="5211464"/>
            <a:ext cx="4833258" cy="369332"/>
          </a:xfrm>
          <a:prstGeom prst="rect">
            <a:avLst/>
          </a:prstGeom>
          <a:solidFill>
            <a:schemeClr val="bg1">
              <a:lumMod val="95000"/>
            </a:schemeClr>
          </a:solidFill>
          <a:ln w="19050">
            <a:solidFill>
              <a:schemeClr val="tx1"/>
            </a:solidFill>
          </a:ln>
        </p:spPr>
        <p:txBody>
          <a:bodyPr wrap="square">
            <a:spAutoFit/>
          </a:bodyPr>
          <a:lstStyle/>
          <a:p>
            <a:r>
              <a:rPr lang="en-GB" b="1" dirty="0">
                <a:solidFill>
                  <a:srgbClr val="7F0055"/>
                </a:solidFill>
                <a:latin typeface="Consolas" panose="020B0609020204030204" pitchFamily="49" charset="0"/>
              </a:rPr>
              <a:t>new</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FileWriter</a:t>
            </a:r>
            <a:r>
              <a:rPr lang="en-GB" dirty="0">
                <a:solidFill>
                  <a:srgbClr val="000000"/>
                </a:solidFill>
                <a:latin typeface="Consolas" panose="020B0609020204030204" pitchFamily="49" charset="0"/>
              </a:rPr>
              <a:t>( </a:t>
            </a:r>
            <a:r>
              <a:rPr lang="en-GB" dirty="0">
                <a:solidFill>
                  <a:srgbClr val="2A00FF"/>
                </a:solidFill>
                <a:latin typeface="Consolas" panose="020B0609020204030204" pitchFamily="49" charset="0"/>
              </a:rPr>
              <a:t>"sorted.txt"</a:t>
            </a:r>
            <a:r>
              <a:rPr lang="en-GB"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true </a:t>
            </a:r>
            <a:r>
              <a:rPr lang="en-GB" dirty="0">
                <a:solidFill>
                  <a:srgbClr val="000000"/>
                </a:solidFill>
                <a:latin typeface="Consolas" panose="020B0609020204030204" pitchFamily="49" charset="0"/>
              </a:rPr>
              <a:t>);</a:t>
            </a:r>
          </a:p>
        </p:txBody>
      </p:sp>
      <p:sp>
        <p:nvSpPr>
          <p:cNvPr id="6" name="Rectangle: Rounded Corners 5">
            <a:extLst>
              <a:ext uri="{FF2B5EF4-FFF2-40B4-BE49-F238E27FC236}">
                <a16:creationId xmlns:a16="http://schemas.microsoft.com/office/drawing/2014/main" id="{E6FB7FDF-8F6E-4186-B444-78F4E094FD7A}"/>
              </a:ext>
            </a:extLst>
          </p:cNvPr>
          <p:cNvSpPr/>
          <p:nvPr/>
        </p:nvSpPr>
        <p:spPr>
          <a:xfrm>
            <a:off x="8336366" y="4631666"/>
            <a:ext cx="3217644" cy="79026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Second parameter – </a:t>
            </a:r>
            <a:r>
              <a:rPr lang="en-GB" sz="2400" dirty="0" err="1">
                <a:solidFill>
                  <a:schemeClr val="tx1"/>
                </a:solidFill>
              </a:rPr>
              <a:t>boolean</a:t>
            </a:r>
            <a:r>
              <a:rPr lang="en-GB" sz="2400" dirty="0">
                <a:solidFill>
                  <a:schemeClr val="tx1"/>
                </a:solidFill>
              </a:rPr>
              <a:t> append</a:t>
            </a:r>
          </a:p>
        </p:txBody>
      </p:sp>
      <p:sp>
        <p:nvSpPr>
          <p:cNvPr id="9" name="!!green">
            <a:extLst>
              <a:ext uri="{FF2B5EF4-FFF2-40B4-BE49-F238E27FC236}">
                <a16:creationId xmlns:a16="http://schemas.microsoft.com/office/drawing/2014/main" id="{BE2AC422-C184-4E19-B75D-ED9567C1285B}"/>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10" name="!!yellow">
            <a:extLst>
              <a:ext uri="{FF2B5EF4-FFF2-40B4-BE49-F238E27FC236}">
                <a16:creationId xmlns:a16="http://schemas.microsoft.com/office/drawing/2014/main" id="{CCE59295-9298-4738-AD3C-C23D01394FC9}"/>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11" name="!!greencircle">
            <a:extLst>
              <a:ext uri="{FF2B5EF4-FFF2-40B4-BE49-F238E27FC236}">
                <a16:creationId xmlns:a16="http://schemas.microsoft.com/office/drawing/2014/main" id="{5B993D89-721F-4259-B81A-2287EE256222}"/>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2" name="!!icon1" descr="Document with solid fill">
            <a:extLst>
              <a:ext uri="{FF2B5EF4-FFF2-40B4-BE49-F238E27FC236}">
                <a16:creationId xmlns:a16="http://schemas.microsoft.com/office/drawing/2014/main" id="{54964289-993E-45A9-9A01-11BE68EF0158}"/>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02502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fade">
                                      <p:cBhvr>
                                        <p:cTn id="33" dur="500"/>
                                        <p:tgtEl>
                                          <p:spTgt spid="4">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fade">
                                      <p:cBhvr>
                                        <p:cTn id="38" dur="500"/>
                                        <p:tgtEl>
                                          <p:spTgt spid="3">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fade">
                                      <p:cBhvr>
                                        <p:cTn id="41" dur="500"/>
                                        <p:tgtEl>
                                          <p:spTgt spid="3">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500"/>
                                        <p:tgtEl>
                                          <p:spTgt spid="3">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fade">
                                      <p:cBhvr>
                                        <p:cTn id="51" dur="500"/>
                                        <p:tgtEl>
                                          <p:spTgt spid="3">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Effect transition="in" filter="fade">
                                      <p:cBhvr>
                                        <p:cTn id="6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4DCF-E0ED-4BA8-8C6A-945F477F629D}"/>
              </a:ext>
            </a:extLst>
          </p:cNvPr>
          <p:cNvSpPr>
            <a:spLocks noGrp="1"/>
          </p:cNvSpPr>
          <p:nvPr>
            <p:ph type="title"/>
          </p:nvPr>
        </p:nvSpPr>
        <p:spPr>
          <a:xfrm>
            <a:off x="1118791" y="196821"/>
            <a:ext cx="10725276" cy="890107"/>
          </a:xfrm>
        </p:spPr>
        <p:txBody>
          <a:bodyPr/>
          <a:lstStyle/>
          <a:p>
            <a:r>
              <a:rPr lang="en-GB" dirty="0"/>
              <a:t>Final Version – Command Line</a:t>
            </a:r>
          </a:p>
        </p:txBody>
      </p:sp>
      <p:sp>
        <p:nvSpPr>
          <p:cNvPr id="3" name="Content Placeholder 2">
            <a:extLst>
              <a:ext uri="{FF2B5EF4-FFF2-40B4-BE49-F238E27FC236}">
                <a16:creationId xmlns:a16="http://schemas.microsoft.com/office/drawing/2014/main" id="{A66132D9-92E1-454C-8D07-02F99E844372}"/>
              </a:ext>
            </a:extLst>
          </p:cNvPr>
          <p:cNvSpPr>
            <a:spLocks noGrp="1"/>
          </p:cNvSpPr>
          <p:nvPr>
            <p:ph idx="1"/>
          </p:nvPr>
        </p:nvSpPr>
        <p:spPr/>
        <p:txBody>
          <a:bodyPr/>
          <a:lstStyle/>
          <a:p>
            <a:r>
              <a:rPr lang="en-GB" dirty="0"/>
              <a:t>The final version of the program allows the user to specify the input and output filenames on the command line</a:t>
            </a:r>
          </a:p>
          <a:p>
            <a:r>
              <a:rPr lang="en-GB" dirty="0"/>
              <a:t>We achieve this by picking up the command line arguments</a:t>
            </a:r>
          </a:p>
          <a:p>
            <a:r>
              <a:rPr lang="en-GB" dirty="0"/>
              <a:t>Command line arguments are in the </a:t>
            </a:r>
            <a:r>
              <a:rPr lang="en-GB" b="1" dirty="0"/>
              <a:t>String </a:t>
            </a:r>
            <a:r>
              <a:rPr lang="en-GB" b="1" dirty="0" err="1"/>
              <a:t>args</a:t>
            </a:r>
            <a:r>
              <a:rPr lang="en-GB" b="1" dirty="0"/>
              <a:t>[] </a:t>
            </a:r>
            <a:r>
              <a:rPr lang="en-GB" dirty="0"/>
              <a:t>array which is the argument to </a:t>
            </a:r>
            <a:r>
              <a:rPr lang="en-GB" b="1" dirty="0"/>
              <a:t>main</a:t>
            </a:r>
            <a:endParaRPr lang="en-GB" dirty="0"/>
          </a:p>
          <a:p>
            <a:r>
              <a:rPr lang="en-GB" dirty="0"/>
              <a:t>This is an </a:t>
            </a:r>
            <a:r>
              <a:rPr lang="en-GB" b="1" dirty="0"/>
              <a:t>array</a:t>
            </a:r>
            <a:r>
              <a:rPr lang="en-GB" dirty="0"/>
              <a:t> of </a:t>
            </a:r>
            <a:r>
              <a:rPr lang="en-GB" b="1" dirty="0"/>
              <a:t>Strings</a:t>
            </a:r>
            <a:r>
              <a:rPr lang="en-GB" dirty="0"/>
              <a:t> – one element for each argument added to the program when running</a:t>
            </a:r>
          </a:p>
        </p:txBody>
      </p:sp>
      <p:sp>
        <p:nvSpPr>
          <p:cNvPr id="6" name="!!green">
            <a:extLst>
              <a:ext uri="{FF2B5EF4-FFF2-40B4-BE49-F238E27FC236}">
                <a16:creationId xmlns:a16="http://schemas.microsoft.com/office/drawing/2014/main" id="{BD4CBEBF-BA42-4ACB-B31F-6E3A80E7EC44}"/>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7" name="!!yellow">
            <a:extLst>
              <a:ext uri="{FF2B5EF4-FFF2-40B4-BE49-F238E27FC236}">
                <a16:creationId xmlns:a16="http://schemas.microsoft.com/office/drawing/2014/main" id="{E823352B-F539-4CD1-B5C7-DC7FCCA58D4D}"/>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8" name="!!greencircle">
            <a:extLst>
              <a:ext uri="{FF2B5EF4-FFF2-40B4-BE49-F238E27FC236}">
                <a16:creationId xmlns:a16="http://schemas.microsoft.com/office/drawing/2014/main" id="{61F5BC59-CA94-4644-9468-07769EA6A42D}"/>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9" name="!!icon1" descr="Document with solid fill">
            <a:extLst>
              <a:ext uri="{FF2B5EF4-FFF2-40B4-BE49-F238E27FC236}">
                <a16:creationId xmlns:a16="http://schemas.microsoft.com/office/drawing/2014/main" id="{C11B51DB-2EF4-42BD-9945-BCE5EA4E4256}"/>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94537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DF8E-4214-48E2-92C1-DF80F8235367}"/>
              </a:ext>
            </a:extLst>
          </p:cNvPr>
          <p:cNvSpPr>
            <a:spLocks noGrp="1"/>
          </p:cNvSpPr>
          <p:nvPr>
            <p:ph type="title"/>
          </p:nvPr>
        </p:nvSpPr>
        <p:spPr>
          <a:xfrm>
            <a:off x="1110516" y="196821"/>
            <a:ext cx="10733551" cy="890107"/>
          </a:xfrm>
        </p:spPr>
        <p:txBody>
          <a:bodyPr/>
          <a:lstStyle/>
          <a:p>
            <a:r>
              <a:rPr lang="en-GB" dirty="0"/>
              <a:t>Running with Arguments</a:t>
            </a:r>
          </a:p>
        </p:txBody>
      </p:sp>
      <p:sp>
        <p:nvSpPr>
          <p:cNvPr id="3" name="Content Placeholder 2">
            <a:extLst>
              <a:ext uri="{FF2B5EF4-FFF2-40B4-BE49-F238E27FC236}">
                <a16:creationId xmlns:a16="http://schemas.microsoft.com/office/drawing/2014/main" id="{7958DE10-4DE7-4B08-AD62-7274FA12020A}"/>
              </a:ext>
            </a:extLst>
          </p:cNvPr>
          <p:cNvSpPr>
            <a:spLocks noGrp="1"/>
          </p:cNvSpPr>
          <p:nvPr>
            <p:ph idx="1"/>
          </p:nvPr>
        </p:nvSpPr>
        <p:spPr/>
        <p:txBody>
          <a:bodyPr/>
          <a:lstStyle/>
          <a:p>
            <a:pPr marL="0" indent="0">
              <a:buNone/>
            </a:pPr>
            <a:r>
              <a:rPr lang="en-GB" dirty="0"/>
              <a:t>Easiest from the command line:</a:t>
            </a:r>
          </a:p>
          <a:p>
            <a:pPr marL="0" indent="0">
              <a:buNone/>
            </a:pPr>
            <a:endParaRPr lang="en-GB" dirty="0"/>
          </a:p>
        </p:txBody>
      </p:sp>
      <p:sp>
        <p:nvSpPr>
          <p:cNvPr id="4" name="TextBox 3">
            <a:extLst>
              <a:ext uri="{FF2B5EF4-FFF2-40B4-BE49-F238E27FC236}">
                <a16:creationId xmlns:a16="http://schemas.microsoft.com/office/drawing/2014/main" id="{FE62865A-F857-4ABF-A1B9-556866EFCFE5}"/>
              </a:ext>
            </a:extLst>
          </p:cNvPr>
          <p:cNvSpPr txBox="1"/>
          <p:nvPr/>
        </p:nvSpPr>
        <p:spPr>
          <a:xfrm>
            <a:off x="6737748" y="1890113"/>
            <a:ext cx="4743606" cy="461665"/>
          </a:xfrm>
          <a:prstGeom prst="rect">
            <a:avLst/>
          </a:prstGeom>
          <a:noFill/>
        </p:spPr>
        <p:txBody>
          <a:bodyPr wrap="none" rtlCol="0">
            <a:spAutoFit/>
          </a:bodyPr>
          <a:lstStyle/>
          <a:p>
            <a:r>
              <a:rPr lang="en-GB" sz="2400" b="1" dirty="0"/>
              <a:t>Terminal – compile then run</a:t>
            </a:r>
          </a:p>
        </p:txBody>
      </p:sp>
      <p:sp>
        <p:nvSpPr>
          <p:cNvPr id="5" name="Rectangle 4">
            <a:extLst>
              <a:ext uri="{FF2B5EF4-FFF2-40B4-BE49-F238E27FC236}">
                <a16:creationId xmlns:a16="http://schemas.microsoft.com/office/drawing/2014/main" id="{793BEBC9-B692-466D-9999-A2AF0F4F0166}"/>
              </a:ext>
            </a:extLst>
          </p:cNvPr>
          <p:cNvSpPr/>
          <p:nvPr/>
        </p:nvSpPr>
        <p:spPr>
          <a:xfrm>
            <a:off x="290835" y="1776902"/>
            <a:ext cx="6096000" cy="3139321"/>
          </a:xfrm>
          <a:prstGeom prst="rect">
            <a:avLst/>
          </a:prstGeom>
          <a:solidFill>
            <a:schemeClr val="bg1">
              <a:lumMod val="95000"/>
            </a:schemeClr>
          </a:solidFill>
          <a:ln w="19050">
            <a:solidFill>
              <a:schemeClr val="tx1"/>
            </a:solidFill>
          </a:ln>
        </p:spPr>
        <p:txBody>
          <a:bodyPr>
            <a:spAutoFit/>
          </a:bodyPr>
          <a:lstStyle/>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a:t>
            </a:r>
            <a:r>
              <a:rPr lang="en-GB" dirty="0">
                <a:solidFill>
                  <a:srgbClr val="000000"/>
                </a:solidFill>
                <a:latin typeface="Consolas" panose="020B0609020204030204" pitchFamily="49" charset="0"/>
              </a:rPr>
              <a:t>cat </a:t>
            </a:r>
          </a:p>
          <a:p>
            <a:r>
              <a:rPr lang="en-GB" dirty="0">
                <a:solidFill>
                  <a:srgbClr val="000000"/>
                </a:solidFill>
                <a:latin typeface="Consolas" panose="020B0609020204030204" pitchFamily="49" charset="0"/>
              </a:rPr>
              <a:t>{</a:t>
            </a:r>
          </a:p>
          <a:p>
            <a:pPr lvl="1"/>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a:t>
            </a:r>
            <a:r>
              <a:rPr lang="en-GB" dirty="0">
                <a:solidFill>
                  <a:srgbClr val="000000"/>
                </a:solidFill>
                <a:latin typeface="Consolas" panose="020B0609020204030204" pitchFamily="49" charset="0"/>
              </a:rPr>
              <a:t>main(String[] </a:t>
            </a:r>
            <a:r>
              <a:rPr lang="en-GB" dirty="0" err="1">
                <a:solidFill>
                  <a:srgbClr val="6A3E3E"/>
                </a:solidFill>
                <a:latin typeface="Consolas" panose="020B0609020204030204" pitchFamily="49" charset="0"/>
              </a:rPr>
              <a:t>args</a:t>
            </a:r>
            <a:r>
              <a:rPr lang="en-GB" dirty="0">
                <a:solidFill>
                  <a:srgbClr val="000000"/>
                </a:solidFill>
                <a:latin typeface="Consolas" panose="020B0609020204030204" pitchFamily="49" charset="0"/>
              </a:rPr>
              <a:t>)  </a:t>
            </a:r>
          </a:p>
          <a:p>
            <a:pPr lvl="1"/>
            <a:r>
              <a:rPr lang="en-GB" dirty="0">
                <a:solidFill>
                  <a:srgbClr val="000000"/>
                </a:solidFill>
                <a:latin typeface="Consolas" panose="020B0609020204030204" pitchFamily="49" charset="0"/>
              </a:rPr>
              <a:t>{</a:t>
            </a:r>
          </a:p>
          <a:p>
            <a:pPr lvl="2"/>
            <a:r>
              <a:rPr lang="en-GB" dirty="0" err="1">
                <a:solidFill>
                  <a:srgbClr val="000000"/>
                </a:solidFill>
                <a:latin typeface="Consolas" panose="020B0609020204030204" pitchFamily="49" charset="0"/>
              </a:rPr>
              <a:t>System.</a:t>
            </a:r>
            <a:r>
              <a:rPr lang="en-GB" i="1" dirty="0" err="1">
                <a:solidFill>
                  <a:srgbClr val="0000C0"/>
                </a:solidFill>
                <a:latin typeface="Consolas" panose="020B0609020204030204" pitchFamily="49" charset="0"/>
              </a:rPr>
              <a:t>out</a:t>
            </a:r>
            <a:r>
              <a:rPr lang="en-GB" dirty="0" err="1">
                <a:solidFill>
                  <a:srgbClr val="000000"/>
                </a:solidFill>
                <a:latin typeface="Consolas" panose="020B0609020204030204" pitchFamily="49" charset="0"/>
              </a:rPr>
              <a:t>.println</a:t>
            </a:r>
            <a:r>
              <a:rPr lang="en-GB" dirty="0">
                <a:solidFill>
                  <a:srgbClr val="000000"/>
                </a:solidFill>
                <a:latin typeface="Consolas" panose="020B0609020204030204" pitchFamily="49" charset="0"/>
              </a:rPr>
              <a:t>(</a:t>
            </a:r>
            <a:r>
              <a:rPr lang="en-GB" dirty="0" err="1">
                <a:solidFill>
                  <a:srgbClr val="6A3E3E"/>
                </a:solidFill>
                <a:latin typeface="Consolas" panose="020B0609020204030204" pitchFamily="49" charset="0"/>
              </a:rPr>
              <a:t>args</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length</a:t>
            </a:r>
            <a:r>
              <a:rPr lang="en-GB" dirty="0">
                <a:solidFill>
                  <a:srgbClr val="000000"/>
                </a:solidFill>
                <a:latin typeface="Consolas" panose="020B0609020204030204" pitchFamily="49" charset="0"/>
              </a:rPr>
              <a:t>);</a:t>
            </a:r>
          </a:p>
          <a:p>
            <a:pPr lvl="2"/>
            <a:r>
              <a:rPr lang="en-GB" b="1" dirty="0">
                <a:solidFill>
                  <a:srgbClr val="7F0055"/>
                </a:solidFill>
                <a:latin typeface="Consolas" panose="020B0609020204030204" pitchFamily="49" charset="0"/>
              </a:rPr>
              <a:t>for</a:t>
            </a:r>
            <a:r>
              <a:rPr lang="en-GB" dirty="0">
                <a:solidFill>
                  <a:srgbClr val="000000"/>
                </a:solidFill>
                <a:latin typeface="Consolas" panose="020B0609020204030204" pitchFamily="49" charset="0"/>
              </a:rPr>
              <a:t> (String </a:t>
            </a:r>
            <a:r>
              <a:rPr lang="en-GB" dirty="0">
                <a:solidFill>
                  <a:srgbClr val="6A3E3E"/>
                </a:solidFill>
                <a:latin typeface="Consolas" panose="020B0609020204030204" pitchFamily="49" charset="0"/>
              </a:rPr>
              <a:t>s</a:t>
            </a:r>
            <a:r>
              <a:rPr lang="en-GB" dirty="0">
                <a:solidFill>
                  <a:srgbClr val="000000"/>
                </a:solidFill>
                <a:latin typeface="Consolas" panose="020B0609020204030204" pitchFamily="49" charset="0"/>
              </a:rPr>
              <a:t> : </a:t>
            </a:r>
            <a:r>
              <a:rPr lang="en-GB" dirty="0" err="1">
                <a:solidFill>
                  <a:srgbClr val="6A3E3E"/>
                </a:solidFill>
                <a:latin typeface="Consolas" panose="020B0609020204030204" pitchFamily="49" charset="0"/>
              </a:rPr>
              <a:t>args</a:t>
            </a:r>
            <a:r>
              <a:rPr lang="en-GB" dirty="0">
                <a:solidFill>
                  <a:srgbClr val="000000"/>
                </a:solidFill>
                <a:latin typeface="Consolas" panose="020B0609020204030204" pitchFamily="49" charset="0"/>
              </a:rPr>
              <a:t>)</a:t>
            </a:r>
          </a:p>
          <a:p>
            <a:pPr lvl="2"/>
            <a:r>
              <a:rPr lang="en-GB" dirty="0">
                <a:solidFill>
                  <a:srgbClr val="000000"/>
                </a:solidFill>
                <a:latin typeface="Consolas" panose="020B0609020204030204" pitchFamily="49" charset="0"/>
              </a:rPr>
              <a:t>{</a:t>
            </a:r>
          </a:p>
          <a:p>
            <a:pPr lvl="2"/>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i="1" dirty="0" err="1">
                <a:solidFill>
                  <a:srgbClr val="0000C0"/>
                </a:solidFill>
                <a:latin typeface="Consolas" panose="020B0609020204030204" pitchFamily="49" charset="0"/>
              </a:rPr>
              <a:t>out</a:t>
            </a:r>
            <a:r>
              <a:rPr lang="en-GB" dirty="0" err="1">
                <a:solidFill>
                  <a:srgbClr val="000000"/>
                </a:solidFill>
                <a:latin typeface="Consolas" panose="020B0609020204030204" pitchFamily="49" charset="0"/>
              </a:rPr>
              <a:t>.println</a:t>
            </a:r>
            <a:r>
              <a:rPr lang="en-GB" dirty="0">
                <a:solidFill>
                  <a:srgbClr val="000000"/>
                </a:solidFill>
                <a:latin typeface="Consolas" panose="020B0609020204030204" pitchFamily="49" charset="0"/>
              </a:rPr>
              <a:t>( </a:t>
            </a:r>
            <a:r>
              <a:rPr lang="en-GB" dirty="0">
                <a:solidFill>
                  <a:srgbClr val="6A3E3E"/>
                </a:solidFill>
                <a:latin typeface="Consolas" panose="020B0609020204030204" pitchFamily="49" charset="0"/>
              </a:rPr>
              <a:t>s</a:t>
            </a:r>
            <a:r>
              <a:rPr lang="en-GB" dirty="0">
                <a:solidFill>
                  <a:srgbClr val="000000"/>
                </a:solidFill>
                <a:latin typeface="Consolas" panose="020B0609020204030204" pitchFamily="49" charset="0"/>
              </a:rPr>
              <a:t> );</a:t>
            </a:r>
          </a:p>
          <a:p>
            <a:pPr lvl="2"/>
            <a:r>
              <a:rPr lang="en-GB" dirty="0">
                <a:solidFill>
                  <a:srgbClr val="000000"/>
                </a:solidFill>
                <a:latin typeface="Consolas" panose="020B0609020204030204" pitchFamily="49" charset="0"/>
              </a:rPr>
              <a:t>}</a:t>
            </a:r>
          </a:p>
          <a:p>
            <a:pPr lvl="1"/>
            <a:r>
              <a:rPr lang="en-GB" dirty="0">
                <a:solidFill>
                  <a:srgbClr val="000000"/>
                </a:solidFill>
                <a:latin typeface="Consolas" panose="020B0609020204030204" pitchFamily="49" charset="0"/>
              </a:rPr>
              <a:t>}</a:t>
            </a:r>
            <a:endParaRPr lang="en-GB" dirty="0">
              <a:latin typeface="Consolas" panose="020B0609020204030204" pitchFamily="49" charset="0"/>
            </a:endParaRPr>
          </a:p>
          <a:p>
            <a:r>
              <a:rPr lang="en-GB"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8996A127-4BA8-4973-8EFB-630C0391A29B}"/>
              </a:ext>
            </a:extLst>
          </p:cNvPr>
          <p:cNvSpPr txBox="1"/>
          <p:nvPr/>
        </p:nvSpPr>
        <p:spPr>
          <a:xfrm>
            <a:off x="6779092" y="2283533"/>
            <a:ext cx="3017173" cy="830997"/>
          </a:xfrm>
          <a:prstGeom prst="rect">
            <a:avLst/>
          </a:prstGeom>
          <a:noFill/>
        </p:spPr>
        <p:txBody>
          <a:bodyPr wrap="none" rtlCol="0">
            <a:spAutoFit/>
          </a:bodyPr>
          <a:lstStyle/>
          <a:p>
            <a:r>
              <a:rPr lang="en-GB" sz="2400" dirty="0"/>
              <a:t>$ </a:t>
            </a:r>
            <a:r>
              <a:rPr lang="en-GB" sz="2400" dirty="0" err="1"/>
              <a:t>javac</a:t>
            </a:r>
            <a:r>
              <a:rPr lang="en-GB" sz="2400" dirty="0"/>
              <a:t> cat.java</a:t>
            </a:r>
          </a:p>
          <a:p>
            <a:r>
              <a:rPr lang="en-GB" sz="2400" dirty="0"/>
              <a:t>$ java cat myfile.txt</a:t>
            </a:r>
          </a:p>
        </p:txBody>
      </p:sp>
      <p:sp>
        <p:nvSpPr>
          <p:cNvPr id="7" name="TextBox 6">
            <a:extLst>
              <a:ext uri="{FF2B5EF4-FFF2-40B4-BE49-F238E27FC236}">
                <a16:creationId xmlns:a16="http://schemas.microsoft.com/office/drawing/2014/main" id="{13D573C5-D904-4E0E-B370-E53619F799CC}"/>
              </a:ext>
            </a:extLst>
          </p:cNvPr>
          <p:cNvSpPr txBox="1"/>
          <p:nvPr/>
        </p:nvSpPr>
        <p:spPr>
          <a:xfrm>
            <a:off x="6737748" y="3110840"/>
            <a:ext cx="1332416" cy="461665"/>
          </a:xfrm>
          <a:prstGeom prst="rect">
            <a:avLst/>
          </a:prstGeom>
          <a:noFill/>
        </p:spPr>
        <p:txBody>
          <a:bodyPr wrap="none" rtlCol="0">
            <a:spAutoFit/>
          </a:bodyPr>
          <a:lstStyle/>
          <a:p>
            <a:r>
              <a:rPr lang="en-GB" sz="2400" b="1" dirty="0"/>
              <a:t>Output</a:t>
            </a:r>
          </a:p>
        </p:txBody>
      </p:sp>
      <p:sp>
        <p:nvSpPr>
          <p:cNvPr id="8" name="TextBox 7">
            <a:extLst>
              <a:ext uri="{FF2B5EF4-FFF2-40B4-BE49-F238E27FC236}">
                <a16:creationId xmlns:a16="http://schemas.microsoft.com/office/drawing/2014/main" id="{1B0E93D5-AAE5-4BCE-BC28-18AEE6F40622}"/>
              </a:ext>
            </a:extLst>
          </p:cNvPr>
          <p:cNvSpPr txBox="1"/>
          <p:nvPr/>
        </p:nvSpPr>
        <p:spPr>
          <a:xfrm>
            <a:off x="6779092" y="3504260"/>
            <a:ext cx="1563248" cy="830997"/>
          </a:xfrm>
          <a:prstGeom prst="rect">
            <a:avLst/>
          </a:prstGeom>
          <a:noFill/>
        </p:spPr>
        <p:txBody>
          <a:bodyPr wrap="none" rtlCol="0">
            <a:spAutoFit/>
          </a:bodyPr>
          <a:lstStyle/>
          <a:p>
            <a:r>
              <a:rPr lang="en-GB" sz="2400" dirty="0"/>
              <a:t>1</a:t>
            </a:r>
          </a:p>
          <a:p>
            <a:r>
              <a:rPr lang="en-GB" sz="2400" dirty="0"/>
              <a:t>myfile.txt</a:t>
            </a:r>
          </a:p>
        </p:txBody>
      </p:sp>
      <p:sp>
        <p:nvSpPr>
          <p:cNvPr id="9" name="TextBox 8">
            <a:extLst>
              <a:ext uri="{FF2B5EF4-FFF2-40B4-BE49-F238E27FC236}">
                <a16:creationId xmlns:a16="http://schemas.microsoft.com/office/drawing/2014/main" id="{5006113B-8B3E-4E4C-BEFA-E4EA1A6BC27F}"/>
              </a:ext>
            </a:extLst>
          </p:cNvPr>
          <p:cNvSpPr txBox="1"/>
          <p:nvPr/>
        </p:nvSpPr>
        <p:spPr>
          <a:xfrm>
            <a:off x="290835" y="5000448"/>
            <a:ext cx="9917971" cy="1200329"/>
          </a:xfrm>
          <a:prstGeom prst="rect">
            <a:avLst/>
          </a:prstGeom>
          <a:noFill/>
        </p:spPr>
        <p:txBody>
          <a:bodyPr wrap="none" rtlCol="0">
            <a:spAutoFit/>
          </a:bodyPr>
          <a:lstStyle/>
          <a:p>
            <a:r>
              <a:rPr lang="en-GB" sz="2400" dirty="0"/>
              <a:t>Array length is </a:t>
            </a:r>
            <a:r>
              <a:rPr lang="en-GB" sz="2400" b="1" dirty="0"/>
              <a:t>1</a:t>
            </a:r>
            <a:r>
              <a:rPr lang="en-GB" sz="2400" dirty="0"/>
              <a:t> (one argument)</a:t>
            </a:r>
          </a:p>
          <a:p>
            <a:r>
              <a:rPr lang="en-GB" sz="2400" dirty="0"/>
              <a:t>Argument is “myfile.txt”</a:t>
            </a:r>
          </a:p>
          <a:p>
            <a:pPr marL="342900" indent="-342900">
              <a:buFont typeface="Arial" panose="020B0604020202020204" pitchFamily="34" charset="0"/>
              <a:buChar char="•"/>
            </a:pPr>
            <a:r>
              <a:rPr lang="en-GB" sz="2400" dirty="0"/>
              <a:t>In Eclipse, set the command line arguments in the ‘run configuration’ menu</a:t>
            </a:r>
          </a:p>
        </p:txBody>
      </p:sp>
      <p:sp>
        <p:nvSpPr>
          <p:cNvPr id="12" name="!!green">
            <a:extLst>
              <a:ext uri="{FF2B5EF4-FFF2-40B4-BE49-F238E27FC236}">
                <a16:creationId xmlns:a16="http://schemas.microsoft.com/office/drawing/2014/main" id="{58391221-7F93-4C1A-865B-E760D61A8521}"/>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13" name="!!yellow">
            <a:extLst>
              <a:ext uri="{FF2B5EF4-FFF2-40B4-BE49-F238E27FC236}">
                <a16:creationId xmlns:a16="http://schemas.microsoft.com/office/drawing/2014/main" id="{19C52B1F-BFD2-4B10-BF7E-FE741034AF19}"/>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14" name="!!greencircle">
            <a:extLst>
              <a:ext uri="{FF2B5EF4-FFF2-40B4-BE49-F238E27FC236}">
                <a16:creationId xmlns:a16="http://schemas.microsoft.com/office/drawing/2014/main" id="{32F0C95C-A2CC-42F6-8825-1D0C229465CE}"/>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5" name="!!icon1" descr="Document with solid fill">
            <a:extLst>
              <a:ext uri="{FF2B5EF4-FFF2-40B4-BE49-F238E27FC236}">
                <a16:creationId xmlns:a16="http://schemas.microsoft.com/office/drawing/2014/main" id="{76428E76-3274-4DD9-9640-A5C69FA9BC43}"/>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81163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9" end="9"/>
                                            </p:txEl>
                                          </p:spTgt>
                                        </p:tgtEl>
                                        <p:attrNameLst>
                                          <p:attrName>style.visibility</p:attrName>
                                        </p:attrNameLst>
                                      </p:cBhvr>
                                      <p:to>
                                        <p:strVal val="visible"/>
                                      </p:to>
                                    </p:set>
                                    <p:animEffect transition="in" filter="fade">
                                      <p:cBhvr>
                                        <p:cTn id="24" dur="500"/>
                                        <p:tgtEl>
                                          <p:spTgt spid="5">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fade">
                                      <p:cBhvr>
                                        <p:cTn id="27" dur="500"/>
                                        <p:tgtEl>
                                          <p:spTgt spid="5">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500"/>
                                        <p:tgtEl>
                                          <p:spTgt spid="5">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Effect transition="in" filter="fade">
                                      <p:cBhvr>
                                        <p:cTn id="43" dur="500"/>
                                        <p:tgtEl>
                                          <p:spTgt spid="5">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Effect transition="in" filter="fade">
                                      <p:cBhvr>
                                        <p:cTn id="46" dur="500"/>
                                        <p:tgtEl>
                                          <p:spTgt spid="5">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
                                            <p:txEl>
                                              <p:pRg st="0" end="0"/>
                                            </p:txEl>
                                          </p:spTgt>
                                        </p:tgtEl>
                                        <p:attrNameLst>
                                          <p:attrName>style.visibility</p:attrName>
                                        </p:attrNameLst>
                                      </p:cBhvr>
                                      <p:to>
                                        <p:strVal val="visible"/>
                                      </p:to>
                                    </p:set>
                                    <p:animEffect transition="in" filter="fade">
                                      <p:cBhvr>
                                        <p:cTn id="56" dur="500"/>
                                        <p:tgtEl>
                                          <p:spTgt spid="6">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
                                            <p:txEl>
                                              <p:pRg st="1" end="1"/>
                                            </p:txEl>
                                          </p:spTgt>
                                        </p:tgtEl>
                                        <p:attrNameLst>
                                          <p:attrName>style.visibility</p:attrName>
                                        </p:attrNameLst>
                                      </p:cBhvr>
                                      <p:to>
                                        <p:strVal val="visible"/>
                                      </p:to>
                                    </p:set>
                                    <p:animEffect transition="in" filter="fade">
                                      <p:cBhvr>
                                        <p:cTn id="61" dur="500"/>
                                        <p:tgtEl>
                                          <p:spTgt spid="6">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8">
                                            <p:txEl>
                                              <p:pRg st="0" end="0"/>
                                            </p:txEl>
                                          </p:spTgt>
                                        </p:tgtEl>
                                        <p:attrNameLst>
                                          <p:attrName>style.visibility</p:attrName>
                                        </p:attrNameLst>
                                      </p:cBhvr>
                                      <p:to>
                                        <p:strVal val="visible"/>
                                      </p:to>
                                    </p:set>
                                    <p:animEffect transition="in" filter="fade">
                                      <p:cBhvr>
                                        <p:cTn id="71" dur="500"/>
                                        <p:tgtEl>
                                          <p:spTgt spid="8">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8">
                                            <p:txEl>
                                              <p:pRg st="1" end="1"/>
                                            </p:txEl>
                                          </p:spTgt>
                                        </p:tgtEl>
                                        <p:attrNameLst>
                                          <p:attrName>style.visibility</p:attrName>
                                        </p:attrNameLst>
                                      </p:cBhvr>
                                      <p:to>
                                        <p:strVal val="visible"/>
                                      </p:to>
                                    </p:set>
                                    <p:animEffect transition="in" filter="fade">
                                      <p:cBhvr>
                                        <p:cTn id="76" dur="500"/>
                                        <p:tgtEl>
                                          <p:spTgt spid="8">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9">
                                            <p:txEl>
                                              <p:pRg st="0" end="0"/>
                                            </p:txEl>
                                          </p:spTgt>
                                        </p:tgtEl>
                                        <p:attrNameLst>
                                          <p:attrName>style.visibility</p:attrName>
                                        </p:attrNameLst>
                                      </p:cBhvr>
                                      <p:to>
                                        <p:strVal val="visible"/>
                                      </p:to>
                                    </p:set>
                                    <p:animEffect transition="in" filter="fade">
                                      <p:cBhvr>
                                        <p:cTn id="81" dur="500"/>
                                        <p:tgtEl>
                                          <p:spTgt spid="9">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9">
                                            <p:txEl>
                                              <p:pRg st="1" end="1"/>
                                            </p:txEl>
                                          </p:spTgt>
                                        </p:tgtEl>
                                        <p:attrNameLst>
                                          <p:attrName>style.visibility</p:attrName>
                                        </p:attrNameLst>
                                      </p:cBhvr>
                                      <p:to>
                                        <p:strVal val="visible"/>
                                      </p:to>
                                    </p:set>
                                    <p:animEffect transition="in" filter="fade">
                                      <p:cBhvr>
                                        <p:cTn id="86" dur="500"/>
                                        <p:tgtEl>
                                          <p:spTgt spid="9">
                                            <p:txEl>
                                              <p:pRg st="1" end="1"/>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9">
                                            <p:txEl>
                                              <p:pRg st="2" end="2"/>
                                            </p:txEl>
                                          </p:spTgt>
                                        </p:tgtEl>
                                        <p:attrNameLst>
                                          <p:attrName>style.visibility</p:attrName>
                                        </p:attrNameLst>
                                      </p:cBhvr>
                                      <p:to>
                                        <p:strVal val="visible"/>
                                      </p:to>
                                    </p:set>
                                    <p:animEffect transition="in" filter="fade">
                                      <p:cBhvr>
                                        <p:cTn id="91"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82846-A4E4-4147-A8D0-22FD76C5011D}"/>
              </a:ext>
            </a:extLst>
          </p:cNvPr>
          <p:cNvSpPr>
            <a:spLocks noGrp="1"/>
          </p:cNvSpPr>
          <p:nvPr>
            <p:ph type="title"/>
          </p:nvPr>
        </p:nvSpPr>
        <p:spPr>
          <a:xfrm>
            <a:off x="1118791" y="205423"/>
            <a:ext cx="9690106" cy="700268"/>
          </a:xfrm>
        </p:spPr>
        <p:txBody>
          <a:bodyPr/>
          <a:lstStyle/>
          <a:p>
            <a:r>
              <a:rPr lang="en-GB" dirty="0"/>
              <a:t>Command Line Version</a:t>
            </a:r>
          </a:p>
        </p:txBody>
      </p:sp>
      <p:sp>
        <p:nvSpPr>
          <p:cNvPr id="3" name="Content Placeholder 2">
            <a:extLst>
              <a:ext uri="{FF2B5EF4-FFF2-40B4-BE49-F238E27FC236}">
                <a16:creationId xmlns:a16="http://schemas.microsoft.com/office/drawing/2014/main" id="{1ED803B6-E91A-4A95-BD11-D75F1E596534}"/>
              </a:ext>
            </a:extLst>
          </p:cNvPr>
          <p:cNvSpPr>
            <a:spLocks noGrp="1"/>
          </p:cNvSpPr>
          <p:nvPr>
            <p:ph idx="1"/>
          </p:nvPr>
        </p:nvSpPr>
        <p:spPr>
          <a:xfrm>
            <a:off x="997394" y="4692070"/>
            <a:ext cx="10444173" cy="1420790"/>
          </a:xfrm>
        </p:spPr>
        <p:txBody>
          <a:bodyPr>
            <a:normAutofit fontScale="77500" lnSpcReduction="20000"/>
          </a:bodyPr>
          <a:lstStyle/>
          <a:p>
            <a:r>
              <a:rPr lang="en-GB" dirty="0"/>
              <a:t>Check there are two arguments, if not output a message and quit (note </a:t>
            </a:r>
            <a:r>
              <a:rPr lang="en-GB" b="1" dirty="0" err="1"/>
              <a:t>System.exit</a:t>
            </a:r>
            <a:r>
              <a:rPr lang="en-GB" b="1" dirty="0"/>
              <a:t>(0)</a:t>
            </a:r>
            <a:r>
              <a:rPr lang="en-GB" dirty="0"/>
              <a:t>)</a:t>
            </a:r>
          </a:p>
          <a:p>
            <a:r>
              <a:rPr lang="en-GB" dirty="0"/>
              <a:t>If there are two arguments, use these for the filenames</a:t>
            </a:r>
          </a:p>
          <a:p>
            <a:r>
              <a:rPr lang="en-GB" dirty="0"/>
              <a:t>Existing exception handling will deal with cases where these don’t exist, invalid names etc.</a:t>
            </a:r>
          </a:p>
        </p:txBody>
      </p:sp>
      <p:sp>
        <p:nvSpPr>
          <p:cNvPr id="4" name="Rectangle 3">
            <a:extLst>
              <a:ext uri="{FF2B5EF4-FFF2-40B4-BE49-F238E27FC236}">
                <a16:creationId xmlns:a16="http://schemas.microsoft.com/office/drawing/2014/main" id="{116D32DE-E1B2-4031-894E-84A95A2F3823}"/>
              </a:ext>
            </a:extLst>
          </p:cNvPr>
          <p:cNvSpPr/>
          <p:nvPr/>
        </p:nvSpPr>
        <p:spPr>
          <a:xfrm>
            <a:off x="1118791" y="931258"/>
            <a:ext cx="9258772" cy="3693319"/>
          </a:xfrm>
          <a:prstGeom prst="rect">
            <a:avLst/>
          </a:prstGeom>
          <a:solidFill>
            <a:schemeClr val="bg1">
              <a:lumMod val="95000"/>
            </a:schemeClr>
          </a:solidFill>
          <a:ln w="28575">
            <a:solidFill>
              <a:schemeClr val="tx1"/>
            </a:solidFill>
          </a:ln>
        </p:spPr>
        <p:txBody>
          <a:bodyPr wrap="square">
            <a:spAutoFit/>
          </a:bodyPr>
          <a:lstStyle/>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class</a:t>
            </a:r>
            <a:r>
              <a:rPr lang="en-GB" b="1" dirty="0">
                <a:solidFill>
                  <a:srgbClr val="000000"/>
                </a:solidFill>
                <a:latin typeface="Consolas" panose="020B0609020204030204" pitchFamily="49" charset="0"/>
              </a:rPr>
              <a:t> </a:t>
            </a:r>
            <a:r>
              <a:rPr lang="en-GB" dirty="0">
                <a:solidFill>
                  <a:srgbClr val="000000"/>
                </a:solidFill>
                <a:latin typeface="Consolas" panose="020B0609020204030204" pitchFamily="49" charset="0"/>
              </a:rPr>
              <a:t>cat </a:t>
            </a:r>
          </a:p>
          <a:p>
            <a:r>
              <a:rPr lang="en-GB" dirty="0">
                <a:solidFill>
                  <a:srgbClr val="000000"/>
                </a:solidFill>
                <a:latin typeface="Consolas" panose="020B0609020204030204" pitchFamily="49" charset="0"/>
              </a:rPr>
              <a:t>{</a:t>
            </a:r>
          </a:p>
          <a:p>
            <a:pPr lvl="1"/>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a:t>
            </a:r>
            <a:r>
              <a:rPr lang="en-GB" dirty="0">
                <a:solidFill>
                  <a:srgbClr val="000000"/>
                </a:solidFill>
                <a:latin typeface="Consolas" panose="020B0609020204030204" pitchFamily="49" charset="0"/>
              </a:rPr>
              <a:t>main(String[] </a:t>
            </a:r>
            <a:r>
              <a:rPr lang="en-GB" dirty="0" err="1">
                <a:solidFill>
                  <a:srgbClr val="6A3E3E"/>
                </a:solidFill>
                <a:latin typeface="Consolas" panose="020B0609020204030204" pitchFamily="49" charset="0"/>
              </a:rPr>
              <a:t>args</a:t>
            </a:r>
            <a:r>
              <a:rPr lang="en-GB" dirty="0">
                <a:solidFill>
                  <a:srgbClr val="000000"/>
                </a:solidFill>
                <a:latin typeface="Consolas" panose="020B0609020204030204" pitchFamily="49" charset="0"/>
              </a:rPr>
              <a:t>)  {</a:t>
            </a:r>
          </a:p>
          <a:p>
            <a:pPr lvl="2"/>
            <a:r>
              <a:rPr lang="en-GB" b="1" dirty="0">
                <a:solidFill>
                  <a:srgbClr val="7F0055"/>
                </a:solidFill>
                <a:latin typeface="Consolas" panose="020B0609020204030204" pitchFamily="49" charset="0"/>
              </a:rPr>
              <a:t>if</a:t>
            </a:r>
            <a:r>
              <a:rPr lang="en-GB" dirty="0">
                <a:solidFill>
                  <a:srgbClr val="000000"/>
                </a:solidFill>
                <a:latin typeface="Consolas" panose="020B0609020204030204" pitchFamily="49" charset="0"/>
              </a:rPr>
              <a:t> ( </a:t>
            </a:r>
            <a:r>
              <a:rPr lang="en-GB" dirty="0" err="1">
                <a:solidFill>
                  <a:srgbClr val="6A3E3E"/>
                </a:solidFill>
                <a:latin typeface="Consolas" panose="020B0609020204030204" pitchFamily="49" charset="0"/>
              </a:rPr>
              <a:t>args</a:t>
            </a:r>
            <a:r>
              <a:rPr lang="en-GB" dirty="0" err="1">
                <a:solidFill>
                  <a:srgbClr val="000000"/>
                </a:solidFill>
                <a:latin typeface="Consolas" panose="020B0609020204030204" pitchFamily="49" charset="0"/>
              </a:rPr>
              <a:t>.</a:t>
            </a:r>
            <a:r>
              <a:rPr lang="en-GB" dirty="0" err="1">
                <a:solidFill>
                  <a:srgbClr val="0000C0"/>
                </a:solidFill>
                <a:latin typeface="Consolas" panose="020B0609020204030204" pitchFamily="49" charset="0"/>
              </a:rPr>
              <a:t>length</a:t>
            </a:r>
            <a:r>
              <a:rPr lang="en-GB" dirty="0">
                <a:solidFill>
                  <a:srgbClr val="000000"/>
                </a:solidFill>
                <a:latin typeface="Consolas" panose="020B0609020204030204" pitchFamily="49" charset="0"/>
              </a:rPr>
              <a:t> != 2) {</a:t>
            </a:r>
          </a:p>
          <a:p>
            <a:pPr lvl="3"/>
            <a:r>
              <a:rPr lang="en-GB" dirty="0" err="1">
                <a:solidFill>
                  <a:srgbClr val="000000"/>
                </a:solidFill>
                <a:latin typeface="Consolas" panose="020B0609020204030204" pitchFamily="49" charset="0"/>
              </a:rPr>
              <a:t>System.</a:t>
            </a:r>
            <a:r>
              <a:rPr lang="en-GB" i="1" dirty="0" err="1">
                <a:solidFill>
                  <a:srgbClr val="0000C0"/>
                </a:solidFill>
                <a:latin typeface="Consolas" panose="020B0609020204030204" pitchFamily="49" charset="0"/>
              </a:rPr>
              <a:t>out</a:t>
            </a:r>
            <a:r>
              <a:rPr lang="en-GB" dirty="0" err="1">
                <a:solidFill>
                  <a:srgbClr val="000000"/>
                </a:solidFill>
                <a:latin typeface="Consolas" panose="020B0609020204030204" pitchFamily="49" charset="0"/>
              </a:rPr>
              <a:t>.println</a:t>
            </a:r>
            <a:r>
              <a:rPr lang="en-GB" dirty="0">
                <a:solidFill>
                  <a:srgbClr val="000000"/>
                </a:solidFill>
                <a:latin typeface="Consolas" panose="020B0609020204030204" pitchFamily="49" charset="0"/>
              </a:rPr>
              <a:t>(</a:t>
            </a:r>
            <a:r>
              <a:rPr lang="en-GB" dirty="0">
                <a:solidFill>
                  <a:srgbClr val="2A00FF"/>
                </a:solidFill>
                <a:latin typeface="Consolas" panose="020B0609020204030204" pitchFamily="49" charset="0"/>
              </a:rPr>
              <a:t>"Please specify two filenames"</a:t>
            </a:r>
            <a:r>
              <a:rPr lang="en-GB" dirty="0">
                <a:solidFill>
                  <a:srgbClr val="000000"/>
                </a:solidFill>
                <a:latin typeface="Consolas" panose="020B0609020204030204" pitchFamily="49" charset="0"/>
              </a:rPr>
              <a:t>);</a:t>
            </a:r>
          </a:p>
          <a:p>
            <a:pPr lvl="3"/>
            <a:r>
              <a:rPr lang="en-GB" dirty="0" err="1">
                <a:solidFill>
                  <a:srgbClr val="000000"/>
                </a:solidFill>
                <a:latin typeface="Consolas" panose="020B0609020204030204" pitchFamily="49" charset="0"/>
              </a:rPr>
              <a:t>System.exit</a:t>
            </a:r>
            <a:r>
              <a:rPr lang="en-GB" dirty="0">
                <a:solidFill>
                  <a:srgbClr val="000000"/>
                </a:solidFill>
                <a:latin typeface="Consolas" panose="020B0609020204030204" pitchFamily="49" charset="0"/>
              </a:rPr>
              <a:t>(0);</a:t>
            </a:r>
          </a:p>
          <a:p>
            <a:pPr lvl="2"/>
            <a:r>
              <a:rPr lang="en-GB" dirty="0">
                <a:solidFill>
                  <a:srgbClr val="000000"/>
                </a:solidFill>
                <a:latin typeface="Consolas" panose="020B0609020204030204" pitchFamily="49" charset="0"/>
              </a:rPr>
              <a:t>}</a:t>
            </a:r>
          </a:p>
          <a:p>
            <a:pPr lvl="2"/>
            <a:r>
              <a:rPr lang="en-GB" dirty="0">
                <a:solidFill>
                  <a:srgbClr val="000000"/>
                </a:solidFill>
                <a:latin typeface="Consolas" panose="020B0609020204030204" pitchFamily="49" charset="0"/>
              </a:rPr>
              <a:t>String </a:t>
            </a:r>
            <a:r>
              <a:rPr lang="en-GB" dirty="0" err="1">
                <a:solidFill>
                  <a:srgbClr val="6A3E3E"/>
                </a:solidFill>
                <a:latin typeface="Consolas" panose="020B0609020204030204" pitchFamily="49" charset="0"/>
              </a:rPr>
              <a:t>inputFileName</a:t>
            </a:r>
            <a:r>
              <a:rPr lang="en-GB" dirty="0">
                <a:solidFill>
                  <a:srgbClr val="000000"/>
                </a:solidFill>
                <a:latin typeface="Consolas" panose="020B0609020204030204" pitchFamily="49" charset="0"/>
              </a:rPr>
              <a:t> = </a:t>
            </a:r>
            <a:r>
              <a:rPr lang="en-GB" dirty="0" err="1">
                <a:solidFill>
                  <a:srgbClr val="6A3E3E"/>
                </a:solidFill>
                <a:latin typeface="Consolas" panose="020B0609020204030204" pitchFamily="49" charset="0"/>
              </a:rPr>
              <a:t>args</a:t>
            </a:r>
            <a:r>
              <a:rPr lang="en-GB" dirty="0">
                <a:solidFill>
                  <a:srgbClr val="000000"/>
                </a:solidFill>
                <a:latin typeface="Consolas" panose="020B0609020204030204" pitchFamily="49" charset="0"/>
              </a:rPr>
              <a:t>[0];</a:t>
            </a:r>
          </a:p>
          <a:p>
            <a:pPr lvl="2"/>
            <a:r>
              <a:rPr lang="en-GB" dirty="0">
                <a:solidFill>
                  <a:srgbClr val="000000"/>
                </a:solidFill>
                <a:latin typeface="Consolas" panose="020B0609020204030204" pitchFamily="49" charset="0"/>
              </a:rPr>
              <a:t>String </a:t>
            </a:r>
            <a:r>
              <a:rPr lang="en-GB" dirty="0" err="1">
                <a:solidFill>
                  <a:srgbClr val="6A3E3E"/>
                </a:solidFill>
                <a:latin typeface="Consolas" panose="020B0609020204030204" pitchFamily="49" charset="0"/>
              </a:rPr>
              <a:t>outputFileName</a:t>
            </a:r>
            <a:r>
              <a:rPr lang="en-GB" dirty="0">
                <a:solidFill>
                  <a:srgbClr val="000000"/>
                </a:solidFill>
                <a:latin typeface="Consolas" panose="020B0609020204030204" pitchFamily="49" charset="0"/>
              </a:rPr>
              <a:t> = </a:t>
            </a:r>
            <a:r>
              <a:rPr lang="en-GB" dirty="0" err="1">
                <a:solidFill>
                  <a:srgbClr val="6A3E3E"/>
                </a:solidFill>
                <a:latin typeface="Consolas" panose="020B0609020204030204" pitchFamily="49" charset="0"/>
              </a:rPr>
              <a:t>args</a:t>
            </a:r>
            <a:r>
              <a:rPr lang="en-GB" dirty="0">
                <a:solidFill>
                  <a:srgbClr val="000000"/>
                </a:solidFill>
                <a:latin typeface="Consolas" panose="020B0609020204030204" pitchFamily="49" charset="0"/>
              </a:rPr>
              <a:t>[1];</a:t>
            </a:r>
          </a:p>
          <a:p>
            <a:pPr lvl="2"/>
            <a:endParaRPr lang="en-GB" dirty="0">
              <a:latin typeface="Consolas" panose="020B0609020204030204" pitchFamily="49" charset="0"/>
            </a:endParaRPr>
          </a:p>
          <a:p>
            <a:pPr lvl="2"/>
            <a:r>
              <a:rPr lang="en-GB" dirty="0">
                <a:solidFill>
                  <a:srgbClr val="3F7F5F"/>
                </a:solidFill>
                <a:latin typeface="Consolas" panose="020B0609020204030204" pitchFamily="49" charset="0"/>
              </a:rPr>
              <a:t>// proceed as before...</a:t>
            </a:r>
          </a:p>
          <a:p>
            <a:pPr lvl="1"/>
            <a:r>
              <a:rPr lang="en-GB" dirty="0">
                <a:solidFill>
                  <a:srgbClr val="000000"/>
                </a:solidFill>
                <a:latin typeface="Consolas" panose="020B0609020204030204" pitchFamily="49" charset="0"/>
              </a:rPr>
              <a:t>}</a:t>
            </a:r>
            <a:endParaRPr lang="en-GB" dirty="0">
              <a:latin typeface="Consolas" panose="020B0609020204030204" pitchFamily="49" charset="0"/>
            </a:endParaRPr>
          </a:p>
          <a:p>
            <a:r>
              <a:rPr lang="en-GB" dirty="0">
                <a:solidFill>
                  <a:srgbClr val="000000"/>
                </a:solidFill>
                <a:latin typeface="Consolas" panose="020B0609020204030204" pitchFamily="49" charset="0"/>
              </a:rPr>
              <a:t>}</a:t>
            </a:r>
          </a:p>
        </p:txBody>
      </p:sp>
      <p:sp>
        <p:nvSpPr>
          <p:cNvPr id="7" name="!!green">
            <a:extLst>
              <a:ext uri="{FF2B5EF4-FFF2-40B4-BE49-F238E27FC236}">
                <a16:creationId xmlns:a16="http://schemas.microsoft.com/office/drawing/2014/main" id="{369339F4-855A-4472-8C88-C9C3DD62980E}"/>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8" name="!!yellow">
            <a:extLst>
              <a:ext uri="{FF2B5EF4-FFF2-40B4-BE49-F238E27FC236}">
                <a16:creationId xmlns:a16="http://schemas.microsoft.com/office/drawing/2014/main" id="{53FD7D4C-E6FD-4D86-8172-CA2887E8B6DF}"/>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11" name="!!greencircle">
            <a:extLst>
              <a:ext uri="{FF2B5EF4-FFF2-40B4-BE49-F238E27FC236}">
                <a16:creationId xmlns:a16="http://schemas.microsoft.com/office/drawing/2014/main" id="{9399099A-C676-4851-882C-A1AD3067F709}"/>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2" name="!!icon1" descr="Document with solid fill">
            <a:extLst>
              <a:ext uri="{FF2B5EF4-FFF2-40B4-BE49-F238E27FC236}">
                <a16:creationId xmlns:a16="http://schemas.microsoft.com/office/drawing/2014/main" id="{5CE2F484-4FF4-4947-9B02-2A35E0ECB5CD}"/>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29845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500"/>
                                        <p:tgtEl>
                                          <p:spTgt spid="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animEffect transition="in" filter="fade">
                                      <p:cBhvr>
                                        <p:cTn id="57" dur="500"/>
                                        <p:tgtEl>
                                          <p:spTgt spid="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2" end="2"/>
                                            </p:txEl>
                                          </p:spTgt>
                                        </p:tgtEl>
                                        <p:attrNameLst>
                                          <p:attrName>style.visibility</p:attrName>
                                        </p:attrNameLst>
                                      </p:cBhvr>
                                      <p:to>
                                        <p:strVal val="visible"/>
                                      </p:to>
                                    </p:set>
                                    <p:animEffect transition="in" filter="fade">
                                      <p:cBhvr>
                                        <p:cTn id="6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reen">
            <a:extLst>
              <a:ext uri="{FF2B5EF4-FFF2-40B4-BE49-F238E27FC236}">
                <a16:creationId xmlns:a16="http://schemas.microsoft.com/office/drawing/2014/main" id="{9060B12B-4CBE-43B2-AF99-B72EF6587CE6}"/>
              </a:ext>
            </a:extLst>
          </p:cNvPr>
          <p:cNvSpPr/>
          <p:nvPr/>
        </p:nvSpPr>
        <p:spPr>
          <a:xfrm>
            <a:off x="3738047" y="2461296"/>
            <a:ext cx="1445998" cy="1445998"/>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2" name="Title 1">
            <a:extLst>
              <a:ext uri="{FF2B5EF4-FFF2-40B4-BE49-F238E27FC236}">
                <a16:creationId xmlns:a16="http://schemas.microsoft.com/office/drawing/2014/main" id="{0D156D5B-59F5-4BA6-9FA0-5CED0294B539}"/>
              </a:ext>
            </a:extLst>
          </p:cNvPr>
          <p:cNvSpPr>
            <a:spLocks noGrp="1"/>
          </p:cNvSpPr>
          <p:nvPr>
            <p:ph type="title"/>
          </p:nvPr>
        </p:nvSpPr>
        <p:spPr>
          <a:xfrm>
            <a:off x="291141" y="195873"/>
            <a:ext cx="11609717" cy="890107"/>
          </a:xfrm>
        </p:spPr>
        <p:txBody>
          <a:bodyPr/>
          <a:lstStyle/>
          <a:p>
            <a:r>
              <a:rPr lang="en-GB" dirty="0"/>
              <a:t>Outline</a:t>
            </a:r>
          </a:p>
        </p:txBody>
      </p:sp>
      <p:sp>
        <p:nvSpPr>
          <p:cNvPr id="22" name="!!yellow">
            <a:extLst>
              <a:ext uri="{FF2B5EF4-FFF2-40B4-BE49-F238E27FC236}">
                <a16:creationId xmlns:a16="http://schemas.microsoft.com/office/drawing/2014/main" id="{6DF2E866-9311-457E-95A4-9AC3ADE2B55B}"/>
              </a:ext>
            </a:extLst>
          </p:cNvPr>
          <p:cNvSpPr/>
          <p:nvPr/>
        </p:nvSpPr>
        <p:spPr>
          <a:xfrm>
            <a:off x="6685383" y="2465962"/>
            <a:ext cx="1445998" cy="1445998"/>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24" name="Freeform: Shape 23">
            <a:extLst>
              <a:ext uri="{FF2B5EF4-FFF2-40B4-BE49-F238E27FC236}">
                <a16:creationId xmlns:a16="http://schemas.microsoft.com/office/drawing/2014/main" id="{5FA16804-D8D2-424C-ABC6-06E66CD27512}"/>
              </a:ext>
            </a:extLst>
          </p:cNvPr>
          <p:cNvSpPr/>
          <p:nvPr/>
        </p:nvSpPr>
        <p:spPr>
          <a:xfrm>
            <a:off x="6213306" y="4107154"/>
            <a:ext cx="2370489" cy="720000"/>
          </a:xfrm>
          <a:custGeom>
            <a:avLst/>
            <a:gdLst>
              <a:gd name="connsiteX0" fmla="*/ 0 w 2370489"/>
              <a:gd name="connsiteY0" fmla="*/ 0 h 720000"/>
              <a:gd name="connsiteX1" fmla="*/ 2370489 w 2370489"/>
              <a:gd name="connsiteY1" fmla="*/ 0 h 720000"/>
              <a:gd name="connsiteX2" fmla="*/ 2370489 w 2370489"/>
              <a:gd name="connsiteY2" fmla="*/ 720000 h 720000"/>
              <a:gd name="connsiteX3" fmla="*/ 0 w 2370489"/>
              <a:gd name="connsiteY3" fmla="*/ 720000 h 720000"/>
              <a:gd name="connsiteX4" fmla="*/ 0 w 237048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489" h="720000">
                <a:moveTo>
                  <a:pt x="0" y="0"/>
                </a:moveTo>
                <a:lnTo>
                  <a:pt x="2370489" y="0"/>
                </a:lnTo>
                <a:lnTo>
                  <a:pt x="2370489" y="720000"/>
                </a:lnTo>
                <a:lnTo>
                  <a:pt x="0" y="720000"/>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3">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2800" dirty="0">
                <a:solidFill>
                  <a:srgbClr val="FFC000"/>
                </a:solidFill>
              </a:rPr>
              <a:t>Exceptions</a:t>
            </a:r>
            <a:endParaRPr lang="en-GB" sz="2800" kern="1200" dirty="0">
              <a:solidFill>
                <a:srgbClr val="FFC000"/>
              </a:solidFill>
            </a:endParaRPr>
          </a:p>
          <a:p>
            <a:pPr marL="0" lvl="0" indent="0" algn="ctr" defTabSz="577850">
              <a:lnSpc>
                <a:spcPct val="90000"/>
              </a:lnSpc>
              <a:spcBef>
                <a:spcPct val="0"/>
              </a:spcBef>
              <a:spcAft>
                <a:spcPct val="35000"/>
              </a:spcAft>
              <a:buNone/>
              <a:defRPr cap="all"/>
            </a:pPr>
            <a:endParaRPr lang="en-US" sz="2800" kern="1200" dirty="0">
              <a:solidFill>
                <a:srgbClr val="FFC000"/>
              </a:solidFill>
            </a:endParaRPr>
          </a:p>
        </p:txBody>
      </p:sp>
      <p:sp>
        <p:nvSpPr>
          <p:cNvPr id="25" name="!!greencircle">
            <a:extLst>
              <a:ext uri="{FF2B5EF4-FFF2-40B4-BE49-F238E27FC236}">
                <a16:creationId xmlns:a16="http://schemas.microsoft.com/office/drawing/2014/main" id="{65638303-EE76-4FC5-A502-DB24D5AFFC6F}"/>
              </a:ext>
            </a:extLst>
          </p:cNvPr>
          <p:cNvSpPr/>
          <p:nvPr/>
        </p:nvSpPr>
        <p:spPr>
          <a:xfrm>
            <a:off x="3742833" y="2461296"/>
            <a:ext cx="1445998" cy="1445998"/>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27" name="Freeform: Shape 11">
            <a:extLst>
              <a:ext uri="{FF2B5EF4-FFF2-40B4-BE49-F238E27FC236}">
                <a16:creationId xmlns:a16="http://schemas.microsoft.com/office/drawing/2014/main" id="{65D3AA0A-4670-4DBB-8164-E45564B5202B}"/>
              </a:ext>
            </a:extLst>
          </p:cNvPr>
          <p:cNvSpPr/>
          <p:nvPr/>
        </p:nvSpPr>
        <p:spPr>
          <a:xfrm>
            <a:off x="3122225" y="4097823"/>
            <a:ext cx="2677642" cy="720000"/>
          </a:xfrm>
          <a:custGeom>
            <a:avLst/>
            <a:gdLst>
              <a:gd name="connsiteX0" fmla="*/ 0 w 2370489"/>
              <a:gd name="connsiteY0" fmla="*/ 0 h 720000"/>
              <a:gd name="connsiteX1" fmla="*/ 2370489 w 2370489"/>
              <a:gd name="connsiteY1" fmla="*/ 0 h 720000"/>
              <a:gd name="connsiteX2" fmla="*/ 2370489 w 2370489"/>
              <a:gd name="connsiteY2" fmla="*/ 720000 h 720000"/>
              <a:gd name="connsiteX3" fmla="*/ 0 w 2370489"/>
              <a:gd name="connsiteY3" fmla="*/ 720000 h 720000"/>
              <a:gd name="connsiteX4" fmla="*/ 0 w 237048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489" h="720000">
                <a:moveTo>
                  <a:pt x="0" y="0"/>
                </a:moveTo>
                <a:lnTo>
                  <a:pt x="2370489" y="0"/>
                </a:lnTo>
                <a:lnTo>
                  <a:pt x="2370489" y="720000"/>
                </a:lnTo>
                <a:lnTo>
                  <a:pt x="0" y="720000"/>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4">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2800" kern="1200" dirty="0">
                <a:solidFill>
                  <a:srgbClr val="70AD47"/>
                </a:solidFill>
              </a:rPr>
              <a:t>File Handling</a:t>
            </a:r>
            <a:endParaRPr lang="en-US" sz="2800" kern="1200" dirty="0">
              <a:solidFill>
                <a:srgbClr val="70AD47"/>
              </a:solidFill>
            </a:endParaRPr>
          </a:p>
        </p:txBody>
      </p:sp>
      <p:pic>
        <p:nvPicPr>
          <p:cNvPr id="7" name="!!icon1" descr="Document with solid fill">
            <a:extLst>
              <a:ext uri="{FF2B5EF4-FFF2-40B4-BE49-F238E27FC236}">
                <a16:creationId xmlns:a16="http://schemas.microsoft.com/office/drawing/2014/main" id="{7811C354-6547-477E-A446-DED056246B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003846" y="2731761"/>
            <a:ext cx="914400" cy="914400"/>
          </a:xfrm>
          <a:prstGeom prst="rect">
            <a:avLst/>
          </a:prstGeom>
        </p:spPr>
      </p:pic>
      <p:pic>
        <p:nvPicPr>
          <p:cNvPr id="20" name="Graphic 19" descr="Warning with solid fill">
            <a:extLst>
              <a:ext uri="{FF2B5EF4-FFF2-40B4-BE49-F238E27FC236}">
                <a16:creationId xmlns:a16="http://schemas.microsoft.com/office/drawing/2014/main" id="{62533D81-5316-445F-A84C-5554F0B6D2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41350" y="2731761"/>
            <a:ext cx="914400" cy="914400"/>
          </a:xfrm>
          <a:prstGeom prst="rect">
            <a:avLst/>
          </a:prstGeom>
        </p:spPr>
      </p:pic>
    </p:spTree>
    <p:extLst>
      <p:ext uri="{BB962C8B-B14F-4D97-AF65-F5344CB8AC3E}">
        <p14:creationId xmlns:p14="http://schemas.microsoft.com/office/powerpoint/2010/main" val="4164834114"/>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987C-035B-421A-8E50-DB59AD66BD4D}"/>
              </a:ext>
            </a:extLst>
          </p:cNvPr>
          <p:cNvSpPr>
            <a:spLocks noGrp="1"/>
          </p:cNvSpPr>
          <p:nvPr>
            <p:ph type="title"/>
          </p:nvPr>
        </p:nvSpPr>
        <p:spPr>
          <a:xfrm>
            <a:off x="1118791" y="196821"/>
            <a:ext cx="10725276" cy="890107"/>
          </a:xfrm>
        </p:spPr>
        <p:txBody>
          <a:bodyPr/>
          <a:lstStyle/>
          <a:p>
            <a:r>
              <a:rPr lang="en-GB" dirty="0"/>
              <a:t>More on Scanner</a:t>
            </a:r>
          </a:p>
        </p:txBody>
      </p:sp>
      <p:sp>
        <p:nvSpPr>
          <p:cNvPr id="3" name="Content Placeholder 2">
            <a:extLst>
              <a:ext uri="{FF2B5EF4-FFF2-40B4-BE49-F238E27FC236}">
                <a16:creationId xmlns:a16="http://schemas.microsoft.com/office/drawing/2014/main" id="{6D44CBA8-3F06-4847-89AE-ECDD9FA86ACC}"/>
              </a:ext>
            </a:extLst>
          </p:cNvPr>
          <p:cNvSpPr>
            <a:spLocks noGrp="1"/>
          </p:cNvSpPr>
          <p:nvPr>
            <p:ph idx="1"/>
          </p:nvPr>
        </p:nvSpPr>
        <p:spPr/>
        <p:txBody>
          <a:bodyPr/>
          <a:lstStyle/>
          <a:p>
            <a:r>
              <a:rPr lang="en-GB" b="1" dirty="0"/>
              <a:t>Scanner</a:t>
            </a:r>
            <a:r>
              <a:rPr lang="en-GB" dirty="0"/>
              <a:t> provides a rich interface for interpreting formatted text data – we can ask it to read an </a:t>
            </a:r>
            <a:r>
              <a:rPr lang="en-GB" b="1" dirty="0"/>
              <a:t>int</a:t>
            </a:r>
            <a:r>
              <a:rPr lang="en-GB" dirty="0"/>
              <a:t>, a </a:t>
            </a:r>
            <a:r>
              <a:rPr lang="en-GB" b="1" dirty="0"/>
              <a:t>float</a:t>
            </a:r>
            <a:r>
              <a:rPr lang="en-GB" dirty="0"/>
              <a:t>, or a </a:t>
            </a:r>
            <a:r>
              <a:rPr lang="en-GB" b="1" dirty="0"/>
              <a:t>String</a:t>
            </a:r>
            <a:r>
              <a:rPr lang="en-GB" dirty="0"/>
              <a:t> for example</a:t>
            </a:r>
          </a:p>
          <a:p>
            <a:r>
              <a:rPr lang="en-GB" dirty="0"/>
              <a:t>Can use this functionality to read, for example columns of data from a file</a:t>
            </a:r>
          </a:p>
          <a:p>
            <a:r>
              <a:rPr lang="en-GB" dirty="0"/>
              <a:t>You can write input methods which takes a </a:t>
            </a:r>
            <a:r>
              <a:rPr lang="en-GB" b="1" dirty="0"/>
              <a:t>Scanner</a:t>
            </a:r>
            <a:r>
              <a:rPr lang="en-GB" dirty="0"/>
              <a:t> as an argument – they can then be used to get data from either file or keyboard</a:t>
            </a:r>
          </a:p>
        </p:txBody>
      </p:sp>
      <p:sp>
        <p:nvSpPr>
          <p:cNvPr id="6" name="!!green">
            <a:extLst>
              <a:ext uri="{FF2B5EF4-FFF2-40B4-BE49-F238E27FC236}">
                <a16:creationId xmlns:a16="http://schemas.microsoft.com/office/drawing/2014/main" id="{7A8A824B-D273-4D78-B732-F0DF0B9FCEB0}"/>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7" name="!!yellow">
            <a:extLst>
              <a:ext uri="{FF2B5EF4-FFF2-40B4-BE49-F238E27FC236}">
                <a16:creationId xmlns:a16="http://schemas.microsoft.com/office/drawing/2014/main" id="{149A29BE-C3E9-41B8-B687-7047A45F5C0A}"/>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8" name="!!greencircle">
            <a:extLst>
              <a:ext uri="{FF2B5EF4-FFF2-40B4-BE49-F238E27FC236}">
                <a16:creationId xmlns:a16="http://schemas.microsoft.com/office/drawing/2014/main" id="{CBE63072-5238-4D22-830A-F4A5078027A1}"/>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9" name="!!icon1" descr="Document with solid fill">
            <a:extLst>
              <a:ext uri="{FF2B5EF4-FFF2-40B4-BE49-F238E27FC236}">
                <a16:creationId xmlns:a16="http://schemas.microsoft.com/office/drawing/2014/main" id="{8CF59D2B-0510-425F-AEFD-0841D0F2E200}"/>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50297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yellowcircle">
            <a:extLst>
              <a:ext uri="{FF2B5EF4-FFF2-40B4-BE49-F238E27FC236}">
                <a16:creationId xmlns:a16="http://schemas.microsoft.com/office/drawing/2014/main" id="{6EEA7703-1DB5-4520-8941-3E0EDAD82FC6}"/>
              </a:ext>
            </a:extLst>
          </p:cNvPr>
          <p:cNvSpPr/>
          <p:nvPr/>
        </p:nvSpPr>
        <p:spPr>
          <a:xfrm>
            <a:off x="4963800" y="1805935"/>
            <a:ext cx="2264400" cy="2264400"/>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2" name="Freeform: Shape 11">
            <a:extLst>
              <a:ext uri="{FF2B5EF4-FFF2-40B4-BE49-F238E27FC236}">
                <a16:creationId xmlns:a16="http://schemas.microsoft.com/office/drawing/2014/main" id="{DBC71BEB-55E9-4479-9C00-D475BCC27FC6}"/>
              </a:ext>
            </a:extLst>
          </p:cNvPr>
          <p:cNvSpPr/>
          <p:nvPr/>
        </p:nvSpPr>
        <p:spPr>
          <a:xfrm>
            <a:off x="4107832" y="4256751"/>
            <a:ext cx="3976335" cy="1207751"/>
          </a:xfrm>
          <a:custGeom>
            <a:avLst/>
            <a:gdLst>
              <a:gd name="connsiteX0" fmla="*/ 0 w 2370489"/>
              <a:gd name="connsiteY0" fmla="*/ 0 h 720000"/>
              <a:gd name="connsiteX1" fmla="*/ 2370489 w 2370489"/>
              <a:gd name="connsiteY1" fmla="*/ 0 h 720000"/>
              <a:gd name="connsiteX2" fmla="*/ 2370489 w 2370489"/>
              <a:gd name="connsiteY2" fmla="*/ 720000 h 720000"/>
              <a:gd name="connsiteX3" fmla="*/ 0 w 2370489"/>
              <a:gd name="connsiteY3" fmla="*/ 720000 h 720000"/>
              <a:gd name="connsiteX4" fmla="*/ 0 w 2370489"/>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489" h="720000">
                <a:moveTo>
                  <a:pt x="0" y="0"/>
                </a:moveTo>
                <a:lnTo>
                  <a:pt x="2370489" y="0"/>
                </a:lnTo>
                <a:lnTo>
                  <a:pt x="2370489" y="720000"/>
                </a:lnTo>
                <a:lnTo>
                  <a:pt x="0" y="720000"/>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3">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2800" dirty="0">
                <a:solidFill>
                  <a:srgbClr val="FFC000"/>
                </a:solidFill>
              </a:rPr>
              <a:t>Exception Handling</a:t>
            </a:r>
            <a:endParaRPr lang="en-GB" sz="2800" kern="1200" dirty="0">
              <a:solidFill>
                <a:srgbClr val="5B9BD5"/>
              </a:solidFill>
            </a:endParaRPr>
          </a:p>
          <a:p>
            <a:pPr marL="0" lvl="0" indent="0" algn="ctr" defTabSz="577850">
              <a:lnSpc>
                <a:spcPct val="90000"/>
              </a:lnSpc>
              <a:spcBef>
                <a:spcPct val="0"/>
              </a:spcBef>
              <a:spcAft>
                <a:spcPct val="35000"/>
              </a:spcAft>
              <a:buNone/>
              <a:defRPr cap="all"/>
            </a:pPr>
            <a:endParaRPr lang="en-US" sz="2800" kern="1200" dirty="0">
              <a:solidFill>
                <a:srgbClr val="FFC000"/>
              </a:solidFill>
            </a:endParaRPr>
          </a:p>
        </p:txBody>
      </p:sp>
      <p:pic>
        <p:nvPicPr>
          <p:cNvPr id="11" name="Graphic 10" descr="Warning with solid fill">
            <a:extLst>
              <a:ext uri="{FF2B5EF4-FFF2-40B4-BE49-F238E27FC236}">
                <a16:creationId xmlns:a16="http://schemas.microsoft.com/office/drawing/2014/main" id="{500DBC59-AEA1-41DC-8EA4-41585561BE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360471" y="2201981"/>
            <a:ext cx="1471057" cy="1471057"/>
          </a:xfrm>
          <a:prstGeom prst="rect">
            <a:avLst/>
          </a:prstGeom>
        </p:spPr>
      </p:pic>
      <p:sp>
        <p:nvSpPr>
          <p:cNvPr id="8" name="!!green">
            <a:extLst>
              <a:ext uri="{FF2B5EF4-FFF2-40B4-BE49-F238E27FC236}">
                <a16:creationId xmlns:a16="http://schemas.microsoft.com/office/drawing/2014/main" id="{7BA7B4D5-60C2-443D-8ADF-8EC9ED461071}"/>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9" name="!!yellow">
            <a:extLst>
              <a:ext uri="{FF2B5EF4-FFF2-40B4-BE49-F238E27FC236}">
                <a16:creationId xmlns:a16="http://schemas.microsoft.com/office/drawing/2014/main" id="{09017616-7FC6-4A5F-BACE-714DEBEAD52F}"/>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Tree>
    <p:extLst>
      <p:ext uri="{BB962C8B-B14F-4D97-AF65-F5344CB8AC3E}">
        <p14:creationId xmlns:p14="http://schemas.microsoft.com/office/powerpoint/2010/main" val="122957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8393-91A6-46E1-BC1E-189FACC1116A}"/>
              </a:ext>
            </a:extLst>
          </p:cNvPr>
          <p:cNvSpPr>
            <a:spLocks noGrp="1"/>
          </p:cNvSpPr>
          <p:nvPr>
            <p:ph type="title"/>
          </p:nvPr>
        </p:nvSpPr>
        <p:spPr>
          <a:xfrm>
            <a:off x="1118790" y="196821"/>
            <a:ext cx="10725277" cy="890107"/>
          </a:xfrm>
        </p:spPr>
        <p:txBody>
          <a:bodyPr/>
          <a:lstStyle/>
          <a:p>
            <a:r>
              <a:rPr lang="en-GB" dirty="0"/>
              <a:t>Java Exceptions</a:t>
            </a:r>
          </a:p>
        </p:txBody>
      </p:sp>
      <p:sp>
        <p:nvSpPr>
          <p:cNvPr id="3" name="Content Placeholder 2">
            <a:extLst>
              <a:ext uri="{FF2B5EF4-FFF2-40B4-BE49-F238E27FC236}">
                <a16:creationId xmlns:a16="http://schemas.microsoft.com/office/drawing/2014/main" id="{90013336-3CC7-4E69-9EFE-CE8ABEEDD1AC}"/>
              </a:ext>
            </a:extLst>
          </p:cNvPr>
          <p:cNvSpPr>
            <a:spLocks noGrp="1"/>
          </p:cNvSpPr>
          <p:nvPr>
            <p:ph idx="1"/>
          </p:nvPr>
        </p:nvSpPr>
        <p:spPr/>
        <p:txBody>
          <a:bodyPr/>
          <a:lstStyle/>
          <a:p>
            <a:r>
              <a:rPr lang="en-GB" dirty="0"/>
              <a:t>You’ve probably seen plenty of these already (e.g. </a:t>
            </a:r>
            <a:r>
              <a:rPr lang="en-GB" i="1" dirty="0"/>
              <a:t>null pointer exception</a:t>
            </a:r>
            <a:r>
              <a:rPr lang="en-GB" dirty="0"/>
              <a:t>)</a:t>
            </a:r>
          </a:p>
          <a:p>
            <a:r>
              <a:rPr lang="en-GB" dirty="0"/>
              <a:t>Exceptions are Java’s mechanism for handling errors and other exceptional events</a:t>
            </a:r>
          </a:p>
          <a:p>
            <a:r>
              <a:rPr lang="en-GB" dirty="0"/>
              <a:t>According to the Java docs: “an exception is an event that occurs during the execution of a program that disrupts the normal flow of instructions”</a:t>
            </a:r>
          </a:p>
          <a:p>
            <a:r>
              <a:rPr lang="en-GB" dirty="0"/>
              <a:t>Java exceptions are </a:t>
            </a:r>
            <a:r>
              <a:rPr lang="en-GB" b="1" dirty="0"/>
              <a:t>objects</a:t>
            </a:r>
            <a:r>
              <a:rPr lang="en-GB" dirty="0"/>
              <a:t>. They derive from the class </a:t>
            </a:r>
            <a:r>
              <a:rPr lang="en-GB" b="1" dirty="0"/>
              <a:t>Exception</a:t>
            </a:r>
            <a:endParaRPr lang="en-GB" dirty="0"/>
          </a:p>
        </p:txBody>
      </p:sp>
      <p:sp>
        <p:nvSpPr>
          <p:cNvPr id="6" name="!!green">
            <a:extLst>
              <a:ext uri="{FF2B5EF4-FFF2-40B4-BE49-F238E27FC236}">
                <a16:creationId xmlns:a16="http://schemas.microsoft.com/office/drawing/2014/main" id="{A38203E5-CAE5-4F0B-BD65-F252C9156F95}"/>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7" name="!!yellow">
            <a:extLst>
              <a:ext uri="{FF2B5EF4-FFF2-40B4-BE49-F238E27FC236}">
                <a16:creationId xmlns:a16="http://schemas.microsoft.com/office/drawing/2014/main" id="{BEE5195A-60E6-42C5-90B8-4C9738B0DF88}"/>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8" name="!!yellowcircle">
            <a:extLst>
              <a:ext uri="{FF2B5EF4-FFF2-40B4-BE49-F238E27FC236}">
                <a16:creationId xmlns:a16="http://schemas.microsoft.com/office/drawing/2014/main" id="{5DB94A4B-57C0-4205-A5D8-419A0FA2C4AD}"/>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pic>
        <p:nvPicPr>
          <p:cNvPr id="9" name="Graphic 8" descr="Warning with solid fill">
            <a:extLst>
              <a:ext uri="{FF2B5EF4-FFF2-40B4-BE49-F238E27FC236}">
                <a16:creationId xmlns:a16="http://schemas.microsoft.com/office/drawing/2014/main" id="{C362C9A3-4AEB-400B-93A5-AC9EC9CCA5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73311" y="233680"/>
            <a:ext cx="673862" cy="673862"/>
          </a:xfrm>
          <a:prstGeom prst="rect">
            <a:avLst/>
          </a:prstGeom>
        </p:spPr>
      </p:pic>
    </p:spTree>
    <p:extLst>
      <p:ext uri="{BB962C8B-B14F-4D97-AF65-F5344CB8AC3E}">
        <p14:creationId xmlns:p14="http://schemas.microsoft.com/office/powerpoint/2010/main" val="2964437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green">
            <a:extLst>
              <a:ext uri="{FF2B5EF4-FFF2-40B4-BE49-F238E27FC236}">
                <a16:creationId xmlns:a16="http://schemas.microsoft.com/office/drawing/2014/main" id="{E6A877FB-3232-4795-A61F-6DF305421CF7}"/>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40" name="!!yellow">
            <a:extLst>
              <a:ext uri="{FF2B5EF4-FFF2-40B4-BE49-F238E27FC236}">
                <a16:creationId xmlns:a16="http://schemas.microsoft.com/office/drawing/2014/main" id="{407526B0-C378-4CCD-905A-02A62617DC70}"/>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107" name="Rectangle: Rounded Corners 106">
            <a:extLst>
              <a:ext uri="{FF2B5EF4-FFF2-40B4-BE49-F238E27FC236}">
                <a16:creationId xmlns:a16="http://schemas.microsoft.com/office/drawing/2014/main" id="{29D90B2D-5971-47FF-9EAD-178E3B68C939}"/>
              </a:ext>
            </a:extLst>
          </p:cNvPr>
          <p:cNvSpPr/>
          <p:nvPr/>
        </p:nvSpPr>
        <p:spPr>
          <a:xfrm>
            <a:off x="8943610" y="3621858"/>
            <a:ext cx="3204204" cy="1594610"/>
          </a:xfrm>
          <a:prstGeom prst="roundRect">
            <a:avLst>
              <a:gd name="adj" fmla="val 989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Rounded Corners 29">
            <a:extLst>
              <a:ext uri="{FF2B5EF4-FFF2-40B4-BE49-F238E27FC236}">
                <a16:creationId xmlns:a16="http://schemas.microsoft.com/office/drawing/2014/main" id="{8E0815F5-7E0C-45A4-A20A-8BB942BB3776}"/>
              </a:ext>
            </a:extLst>
          </p:cNvPr>
          <p:cNvSpPr/>
          <p:nvPr/>
        </p:nvSpPr>
        <p:spPr>
          <a:xfrm>
            <a:off x="3414379" y="3612537"/>
            <a:ext cx="5341214" cy="3123983"/>
          </a:xfrm>
          <a:prstGeom prst="roundRect">
            <a:avLst>
              <a:gd name="adj" fmla="val 989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90EC43A8-8BE9-415A-8E61-326ED4A675E4}"/>
              </a:ext>
            </a:extLst>
          </p:cNvPr>
          <p:cNvSpPr>
            <a:spLocks noGrp="1"/>
          </p:cNvSpPr>
          <p:nvPr>
            <p:ph type="title"/>
          </p:nvPr>
        </p:nvSpPr>
        <p:spPr>
          <a:xfrm>
            <a:off x="1118790" y="24450"/>
            <a:ext cx="9325381" cy="813749"/>
          </a:xfrm>
        </p:spPr>
        <p:txBody>
          <a:bodyPr/>
          <a:lstStyle/>
          <a:p>
            <a:r>
              <a:rPr lang="en-GB" dirty="0"/>
              <a:t>Exception Inheritance Hierarchy </a:t>
            </a:r>
          </a:p>
        </p:txBody>
      </p:sp>
      <p:sp>
        <p:nvSpPr>
          <p:cNvPr id="4" name="Rectangle 3">
            <a:extLst>
              <a:ext uri="{FF2B5EF4-FFF2-40B4-BE49-F238E27FC236}">
                <a16:creationId xmlns:a16="http://schemas.microsoft.com/office/drawing/2014/main" id="{12FFB85E-E83A-42CA-9A6E-238B89C4AC73}"/>
              </a:ext>
            </a:extLst>
          </p:cNvPr>
          <p:cNvSpPr/>
          <p:nvPr/>
        </p:nvSpPr>
        <p:spPr>
          <a:xfrm>
            <a:off x="4584782" y="822322"/>
            <a:ext cx="2177413" cy="387107"/>
          </a:xfrm>
          <a:prstGeom prst="rect">
            <a:avLst/>
          </a:prstGeom>
          <a:solidFill>
            <a:srgbClr val="F2F7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ysClr val="windowText" lastClr="000000"/>
                </a:solidFill>
              </a:rPr>
              <a:t>Object</a:t>
            </a:r>
          </a:p>
        </p:txBody>
      </p:sp>
      <p:sp>
        <p:nvSpPr>
          <p:cNvPr id="5" name="Rectangle 4">
            <a:extLst>
              <a:ext uri="{FF2B5EF4-FFF2-40B4-BE49-F238E27FC236}">
                <a16:creationId xmlns:a16="http://schemas.microsoft.com/office/drawing/2014/main" id="{9FDD494A-E212-44C5-B7B0-D26CA9D70AEA}"/>
              </a:ext>
            </a:extLst>
          </p:cNvPr>
          <p:cNvSpPr/>
          <p:nvPr/>
        </p:nvSpPr>
        <p:spPr>
          <a:xfrm>
            <a:off x="4584781" y="1558865"/>
            <a:ext cx="2177413" cy="387107"/>
          </a:xfrm>
          <a:prstGeom prst="rect">
            <a:avLst/>
          </a:prstGeom>
          <a:solidFill>
            <a:srgbClr val="F5C1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ysClr val="windowText" lastClr="000000"/>
                </a:solidFill>
              </a:rPr>
              <a:t>Throwable</a:t>
            </a:r>
          </a:p>
        </p:txBody>
      </p:sp>
      <p:sp>
        <p:nvSpPr>
          <p:cNvPr id="6" name="Rectangle 5">
            <a:extLst>
              <a:ext uri="{FF2B5EF4-FFF2-40B4-BE49-F238E27FC236}">
                <a16:creationId xmlns:a16="http://schemas.microsoft.com/office/drawing/2014/main" id="{6ED6E067-C9E6-4801-A3E2-6A0B9681A1B2}"/>
              </a:ext>
            </a:extLst>
          </p:cNvPr>
          <p:cNvSpPr/>
          <p:nvPr/>
        </p:nvSpPr>
        <p:spPr>
          <a:xfrm>
            <a:off x="280023" y="2543056"/>
            <a:ext cx="1870676" cy="407312"/>
          </a:xfrm>
          <a:prstGeom prst="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ysClr val="windowText" lastClr="000000"/>
                </a:solidFill>
              </a:rPr>
              <a:t>Error</a:t>
            </a:r>
          </a:p>
        </p:txBody>
      </p:sp>
      <p:sp>
        <p:nvSpPr>
          <p:cNvPr id="7" name="Rectangle 6">
            <a:extLst>
              <a:ext uri="{FF2B5EF4-FFF2-40B4-BE49-F238E27FC236}">
                <a16:creationId xmlns:a16="http://schemas.microsoft.com/office/drawing/2014/main" id="{898E254A-9DC5-4019-96C3-3CFF15F1AD7F}"/>
              </a:ext>
            </a:extLst>
          </p:cNvPr>
          <p:cNvSpPr/>
          <p:nvPr/>
        </p:nvSpPr>
        <p:spPr>
          <a:xfrm>
            <a:off x="517945" y="3205226"/>
            <a:ext cx="2708417" cy="407312"/>
          </a:xfrm>
          <a:prstGeom prst="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err="1">
                <a:solidFill>
                  <a:sysClr val="windowText" lastClr="000000"/>
                </a:solidFill>
              </a:rPr>
              <a:t>OutOfMemoryError</a:t>
            </a:r>
            <a:endParaRPr lang="en-GB" sz="2000" dirty="0">
              <a:solidFill>
                <a:sysClr val="windowText" lastClr="000000"/>
              </a:solidFill>
            </a:endParaRPr>
          </a:p>
        </p:txBody>
      </p:sp>
      <p:sp>
        <p:nvSpPr>
          <p:cNvPr id="8" name="Rectangle 7">
            <a:extLst>
              <a:ext uri="{FF2B5EF4-FFF2-40B4-BE49-F238E27FC236}">
                <a16:creationId xmlns:a16="http://schemas.microsoft.com/office/drawing/2014/main" id="{91B0B1C7-27E5-4B79-8469-01C5CBAE1C61}"/>
              </a:ext>
            </a:extLst>
          </p:cNvPr>
          <p:cNvSpPr/>
          <p:nvPr/>
        </p:nvSpPr>
        <p:spPr>
          <a:xfrm>
            <a:off x="517944" y="3780113"/>
            <a:ext cx="2708417" cy="407312"/>
          </a:xfrm>
          <a:prstGeom prst="rect">
            <a:avLst/>
          </a:prstGeom>
          <a:solidFill>
            <a:srgbClr val="FFE0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err="1">
                <a:solidFill>
                  <a:sysClr val="windowText" lastClr="000000"/>
                </a:solidFill>
              </a:rPr>
              <a:t>StackOverFlowError</a:t>
            </a:r>
            <a:endParaRPr lang="en-GB" sz="2000" dirty="0">
              <a:solidFill>
                <a:sysClr val="windowText" lastClr="000000"/>
              </a:solidFill>
            </a:endParaRPr>
          </a:p>
        </p:txBody>
      </p:sp>
      <p:sp>
        <p:nvSpPr>
          <p:cNvPr id="10" name="Rectangle 9">
            <a:extLst>
              <a:ext uri="{FF2B5EF4-FFF2-40B4-BE49-F238E27FC236}">
                <a16:creationId xmlns:a16="http://schemas.microsoft.com/office/drawing/2014/main" id="{C736C357-4AE0-4E06-B6F2-6867171908B8}"/>
              </a:ext>
            </a:extLst>
          </p:cNvPr>
          <p:cNvSpPr/>
          <p:nvPr/>
        </p:nvSpPr>
        <p:spPr>
          <a:xfrm>
            <a:off x="7545639" y="2543568"/>
            <a:ext cx="2177413" cy="406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ysClr val="windowText" lastClr="000000"/>
                </a:solidFill>
              </a:rPr>
              <a:t>Exception</a:t>
            </a:r>
          </a:p>
        </p:txBody>
      </p:sp>
      <p:sp>
        <p:nvSpPr>
          <p:cNvPr id="12" name="Rectangle 11">
            <a:extLst>
              <a:ext uri="{FF2B5EF4-FFF2-40B4-BE49-F238E27FC236}">
                <a16:creationId xmlns:a16="http://schemas.microsoft.com/office/drawing/2014/main" id="{9EFB95B5-7988-4E57-8282-8DD07D5AE6E3}"/>
              </a:ext>
            </a:extLst>
          </p:cNvPr>
          <p:cNvSpPr/>
          <p:nvPr/>
        </p:nvSpPr>
        <p:spPr>
          <a:xfrm>
            <a:off x="3971500" y="4486570"/>
            <a:ext cx="2488197" cy="406801"/>
          </a:xfrm>
          <a:prstGeom prst="rect">
            <a:avLst/>
          </a:prstGeom>
          <a:solidFill>
            <a:srgbClr val="B7E4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NullPointerException</a:t>
            </a:r>
            <a:endParaRPr lang="en-GB" dirty="0">
              <a:solidFill>
                <a:sysClr val="windowText" lastClr="000000"/>
              </a:solidFill>
            </a:endParaRPr>
          </a:p>
        </p:txBody>
      </p:sp>
      <p:sp>
        <p:nvSpPr>
          <p:cNvPr id="13" name="Rectangle 12">
            <a:extLst>
              <a:ext uri="{FF2B5EF4-FFF2-40B4-BE49-F238E27FC236}">
                <a16:creationId xmlns:a16="http://schemas.microsoft.com/office/drawing/2014/main" id="{1DA5AB58-E5CB-40F9-8E74-16A894C22BC5}"/>
              </a:ext>
            </a:extLst>
          </p:cNvPr>
          <p:cNvSpPr/>
          <p:nvPr/>
        </p:nvSpPr>
        <p:spPr>
          <a:xfrm>
            <a:off x="3971500" y="5015990"/>
            <a:ext cx="3399955" cy="406801"/>
          </a:xfrm>
          <a:prstGeom prst="rect">
            <a:avLst/>
          </a:prstGeom>
          <a:solidFill>
            <a:srgbClr val="B7E4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IndexOutOfBoundsException</a:t>
            </a:r>
            <a:endParaRPr lang="en-GB" dirty="0">
              <a:solidFill>
                <a:sysClr val="windowText" lastClr="000000"/>
              </a:solidFill>
            </a:endParaRPr>
          </a:p>
        </p:txBody>
      </p:sp>
      <p:sp>
        <p:nvSpPr>
          <p:cNvPr id="14" name="Rectangle: Folded Corner 13">
            <a:extLst>
              <a:ext uri="{FF2B5EF4-FFF2-40B4-BE49-F238E27FC236}">
                <a16:creationId xmlns:a16="http://schemas.microsoft.com/office/drawing/2014/main" id="{510456F5-7EB2-4481-847D-C4F8BC04843E}"/>
              </a:ext>
            </a:extLst>
          </p:cNvPr>
          <p:cNvSpPr/>
          <p:nvPr/>
        </p:nvSpPr>
        <p:spPr>
          <a:xfrm>
            <a:off x="8752021" y="121480"/>
            <a:ext cx="3230069" cy="1289508"/>
          </a:xfrm>
          <a:prstGeom prst="foldedCorner">
            <a:avLst/>
          </a:prstGeom>
          <a:solidFill>
            <a:srgbClr val="FDECAD"/>
          </a:solidFill>
        </p:spPr>
        <p:style>
          <a:lnRef idx="2">
            <a:schemeClr val="accent1">
              <a:shade val="50000"/>
            </a:schemeClr>
          </a:lnRef>
          <a:fillRef idx="1">
            <a:schemeClr val="accent1"/>
          </a:fillRef>
          <a:effectRef idx="0">
            <a:schemeClr val="accent1"/>
          </a:effectRef>
          <a:fontRef idx="minor">
            <a:schemeClr val="lt1"/>
          </a:fontRef>
        </p:style>
        <p:txBody>
          <a:bodyPr tIns="180000" rtlCol="0" anchor="ctr"/>
          <a:lstStyle/>
          <a:p>
            <a:pPr algn="ctr"/>
            <a:r>
              <a:rPr lang="en-GB" sz="2000" b="1" dirty="0">
                <a:solidFill>
                  <a:sysClr val="windowText" lastClr="000000"/>
                </a:solidFill>
              </a:rPr>
              <a:t>Note: </a:t>
            </a:r>
            <a:r>
              <a:rPr lang="en-GB" sz="2000" dirty="0">
                <a:solidFill>
                  <a:sysClr val="windowText" lastClr="000000"/>
                </a:solidFill>
              </a:rPr>
              <a:t>This is just a small subset of exceptions in the Exception hierarchy (there are hundreds)</a:t>
            </a:r>
          </a:p>
        </p:txBody>
      </p:sp>
      <p:sp>
        <p:nvSpPr>
          <p:cNvPr id="16" name="Rectangle: Folded Corner 15">
            <a:extLst>
              <a:ext uri="{FF2B5EF4-FFF2-40B4-BE49-F238E27FC236}">
                <a16:creationId xmlns:a16="http://schemas.microsoft.com/office/drawing/2014/main" id="{A6C17075-5854-484C-858A-9D754ADB3E03}"/>
              </a:ext>
            </a:extLst>
          </p:cNvPr>
          <p:cNvSpPr/>
          <p:nvPr/>
        </p:nvSpPr>
        <p:spPr>
          <a:xfrm>
            <a:off x="9381669" y="1662590"/>
            <a:ext cx="2684963" cy="1078289"/>
          </a:xfrm>
          <a:prstGeom prst="foldedCorner">
            <a:avLst/>
          </a:prstGeom>
          <a:solidFill>
            <a:srgbClr val="FDECAD"/>
          </a:solidFill>
        </p:spPr>
        <p:style>
          <a:lnRef idx="2">
            <a:schemeClr val="accent1">
              <a:shade val="50000"/>
            </a:schemeClr>
          </a:lnRef>
          <a:fillRef idx="1">
            <a:schemeClr val="accent1"/>
          </a:fillRef>
          <a:effectRef idx="0">
            <a:schemeClr val="accent1"/>
          </a:effectRef>
          <a:fontRef idx="minor">
            <a:schemeClr val="lt1"/>
          </a:fontRef>
        </p:style>
        <p:txBody>
          <a:bodyPr tIns="180000" rtlCol="0" anchor="ctr"/>
          <a:lstStyle/>
          <a:p>
            <a:pPr algn="ctr"/>
            <a:r>
              <a:rPr lang="en-GB" dirty="0">
                <a:solidFill>
                  <a:sysClr val="windowText" lastClr="000000"/>
                </a:solidFill>
              </a:rPr>
              <a:t>All Java exception classes inherit directly or indirectly from the class </a:t>
            </a:r>
            <a:r>
              <a:rPr lang="en-GB" b="1" dirty="0">
                <a:solidFill>
                  <a:sysClr val="windowText" lastClr="000000"/>
                </a:solidFill>
              </a:rPr>
              <a:t>Exception</a:t>
            </a:r>
            <a:endParaRPr lang="en-GB" dirty="0">
              <a:solidFill>
                <a:sysClr val="windowText" lastClr="000000"/>
              </a:solidFill>
            </a:endParaRPr>
          </a:p>
        </p:txBody>
      </p:sp>
      <p:cxnSp>
        <p:nvCxnSpPr>
          <p:cNvPr id="20" name="Connector: Elbow 19">
            <a:extLst>
              <a:ext uri="{FF2B5EF4-FFF2-40B4-BE49-F238E27FC236}">
                <a16:creationId xmlns:a16="http://schemas.microsoft.com/office/drawing/2014/main" id="{A186B549-5003-48E0-A3F6-1E3235E579F4}"/>
              </a:ext>
            </a:extLst>
          </p:cNvPr>
          <p:cNvCxnSpPr>
            <a:cxnSpLocks/>
            <a:stCxn id="6" idx="0"/>
            <a:endCxn id="5" idx="2"/>
          </p:cNvCxnSpPr>
          <p:nvPr/>
        </p:nvCxnSpPr>
        <p:spPr>
          <a:xfrm rot="5400000" flipH="1" flipV="1">
            <a:off x="3145882" y="15451"/>
            <a:ext cx="597084" cy="4458127"/>
          </a:xfrm>
          <a:prstGeom prst="bentConnector3">
            <a:avLst>
              <a:gd name="adj1" fmla="val 2938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649CAC93-A1EC-4911-8E82-0D771B6195DD}"/>
              </a:ext>
            </a:extLst>
          </p:cNvPr>
          <p:cNvCxnSpPr>
            <a:cxnSpLocks/>
            <a:stCxn id="7" idx="1"/>
            <a:endCxn id="6" idx="2"/>
          </p:cNvCxnSpPr>
          <p:nvPr/>
        </p:nvCxnSpPr>
        <p:spPr>
          <a:xfrm rot="10800000" flipH="1">
            <a:off x="517945" y="2950368"/>
            <a:ext cx="697416" cy="458514"/>
          </a:xfrm>
          <a:prstGeom prst="bentConnector4">
            <a:avLst>
              <a:gd name="adj1" fmla="val -32778"/>
              <a:gd name="adj2" fmla="val 5903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5FEE487-B791-4185-9947-1B00129B7F77}"/>
              </a:ext>
            </a:extLst>
          </p:cNvPr>
          <p:cNvCxnSpPr>
            <a:cxnSpLocks/>
            <a:stCxn id="8" idx="1"/>
            <a:endCxn id="6" idx="2"/>
          </p:cNvCxnSpPr>
          <p:nvPr/>
        </p:nvCxnSpPr>
        <p:spPr>
          <a:xfrm rot="10800000" flipH="1">
            <a:off x="517943" y="2950369"/>
            <a:ext cx="697417" cy="1033401"/>
          </a:xfrm>
          <a:prstGeom prst="bentConnector4">
            <a:avLst>
              <a:gd name="adj1" fmla="val -32778"/>
              <a:gd name="adj2" fmla="val 8239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F89DD6B-EDB1-470A-8870-B8E40C948736}"/>
              </a:ext>
            </a:extLst>
          </p:cNvPr>
          <p:cNvSpPr/>
          <p:nvPr/>
        </p:nvSpPr>
        <p:spPr>
          <a:xfrm>
            <a:off x="3708682" y="3785598"/>
            <a:ext cx="2488197" cy="406800"/>
          </a:xfrm>
          <a:prstGeom prst="rect">
            <a:avLst/>
          </a:prstGeom>
          <a:solidFill>
            <a:srgbClr val="78CD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RuntimeException</a:t>
            </a:r>
            <a:endParaRPr lang="en-GB" dirty="0">
              <a:solidFill>
                <a:sysClr val="windowText" lastClr="000000"/>
              </a:solidFill>
            </a:endParaRPr>
          </a:p>
        </p:txBody>
      </p:sp>
      <p:cxnSp>
        <p:nvCxnSpPr>
          <p:cNvPr id="33" name="Connector: Elbow 32">
            <a:extLst>
              <a:ext uri="{FF2B5EF4-FFF2-40B4-BE49-F238E27FC236}">
                <a16:creationId xmlns:a16="http://schemas.microsoft.com/office/drawing/2014/main" id="{552DDD2F-01A9-48C8-A94F-67C13574B007}"/>
              </a:ext>
            </a:extLst>
          </p:cNvPr>
          <p:cNvCxnSpPr>
            <a:cxnSpLocks/>
            <a:stCxn id="5" idx="0"/>
            <a:endCxn id="4" idx="2"/>
          </p:cNvCxnSpPr>
          <p:nvPr/>
        </p:nvCxnSpPr>
        <p:spPr>
          <a:xfrm rot="5400000" flipH="1" flipV="1">
            <a:off x="5498770" y="1384147"/>
            <a:ext cx="349436" cy="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D8B999B-F7B8-46F0-9937-4836B4E47B86}"/>
              </a:ext>
            </a:extLst>
          </p:cNvPr>
          <p:cNvSpPr/>
          <p:nvPr/>
        </p:nvSpPr>
        <p:spPr>
          <a:xfrm>
            <a:off x="4453143" y="6222959"/>
            <a:ext cx="4013105" cy="406801"/>
          </a:xfrm>
          <a:prstGeom prst="rect">
            <a:avLst/>
          </a:prstGeom>
          <a:solidFill>
            <a:srgbClr val="B7E4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ArrayIndexOutOfBoundsException</a:t>
            </a:r>
            <a:endParaRPr lang="en-GB" dirty="0">
              <a:solidFill>
                <a:sysClr val="windowText" lastClr="000000"/>
              </a:solidFill>
            </a:endParaRPr>
          </a:p>
        </p:txBody>
      </p:sp>
      <p:sp>
        <p:nvSpPr>
          <p:cNvPr id="39" name="Rectangle 38">
            <a:extLst>
              <a:ext uri="{FF2B5EF4-FFF2-40B4-BE49-F238E27FC236}">
                <a16:creationId xmlns:a16="http://schemas.microsoft.com/office/drawing/2014/main" id="{836FD069-EE64-4C56-9571-22F0B170B197}"/>
              </a:ext>
            </a:extLst>
          </p:cNvPr>
          <p:cNvSpPr/>
          <p:nvPr/>
        </p:nvSpPr>
        <p:spPr>
          <a:xfrm>
            <a:off x="4453144" y="5717992"/>
            <a:ext cx="4013105" cy="406801"/>
          </a:xfrm>
          <a:prstGeom prst="rect">
            <a:avLst/>
          </a:prstGeom>
          <a:solidFill>
            <a:srgbClr val="B7E4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StringIndexOutOfBoundsException</a:t>
            </a:r>
            <a:endParaRPr lang="en-GB" dirty="0">
              <a:solidFill>
                <a:sysClr val="windowText" lastClr="000000"/>
              </a:solidFill>
            </a:endParaRPr>
          </a:p>
        </p:txBody>
      </p:sp>
      <p:sp>
        <p:nvSpPr>
          <p:cNvPr id="44" name="Rectangle: Folded Corner 43">
            <a:extLst>
              <a:ext uri="{FF2B5EF4-FFF2-40B4-BE49-F238E27FC236}">
                <a16:creationId xmlns:a16="http://schemas.microsoft.com/office/drawing/2014/main" id="{9A73DFCE-3BCB-416A-86BB-0D6075B830DD}"/>
              </a:ext>
            </a:extLst>
          </p:cNvPr>
          <p:cNvSpPr/>
          <p:nvPr/>
        </p:nvSpPr>
        <p:spPr>
          <a:xfrm>
            <a:off x="996606" y="5422791"/>
            <a:ext cx="2817578" cy="1110964"/>
          </a:xfrm>
          <a:prstGeom prst="foldedCorner">
            <a:avLst>
              <a:gd name="adj" fmla="val 16667"/>
            </a:avLst>
          </a:prstGeom>
          <a:solidFill>
            <a:srgbClr val="FDECAD"/>
          </a:solidFill>
        </p:spPr>
        <p:style>
          <a:lnRef idx="2">
            <a:schemeClr val="accent1">
              <a:shade val="50000"/>
            </a:schemeClr>
          </a:lnRef>
          <a:fillRef idx="1">
            <a:schemeClr val="accent1"/>
          </a:fillRef>
          <a:effectRef idx="0">
            <a:schemeClr val="accent1"/>
          </a:effectRef>
          <a:fontRef idx="minor">
            <a:schemeClr val="lt1"/>
          </a:fontRef>
        </p:style>
        <p:txBody>
          <a:bodyPr tIns="180000" rtlCol="0" anchor="ctr"/>
          <a:lstStyle/>
          <a:p>
            <a:pPr algn="ctr"/>
            <a:r>
              <a:rPr lang="en-GB" dirty="0">
                <a:solidFill>
                  <a:sysClr val="windowText" lastClr="000000"/>
                </a:solidFill>
              </a:rPr>
              <a:t>Runtime Exceptions are </a:t>
            </a:r>
            <a:r>
              <a:rPr lang="en-GB" i="1" dirty="0">
                <a:solidFill>
                  <a:sysClr val="windowText" lastClr="000000"/>
                </a:solidFill>
              </a:rPr>
              <a:t>unchecked</a:t>
            </a:r>
            <a:r>
              <a:rPr lang="en-GB" dirty="0">
                <a:solidFill>
                  <a:sysClr val="windowText" lastClr="000000"/>
                </a:solidFill>
              </a:rPr>
              <a:t> exceptions – typically caused by defects in </a:t>
            </a:r>
            <a:r>
              <a:rPr lang="en-GB" i="1" dirty="0">
                <a:solidFill>
                  <a:sysClr val="windowText" lastClr="000000"/>
                </a:solidFill>
              </a:rPr>
              <a:t>your </a:t>
            </a:r>
            <a:r>
              <a:rPr lang="en-GB" dirty="0">
                <a:solidFill>
                  <a:sysClr val="windowText" lastClr="000000"/>
                </a:solidFill>
              </a:rPr>
              <a:t>code</a:t>
            </a:r>
          </a:p>
        </p:txBody>
      </p:sp>
      <p:cxnSp>
        <p:nvCxnSpPr>
          <p:cNvPr id="45" name="Connector: Elbow 44">
            <a:extLst>
              <a:ext uri="{FF2B5EF4-FFF2-40B4-BE49-F238E27FC236}">
                <a16:creationId xmlns:a16="http://schemas.microsoft.com/office/drawing/2014/main" id="{E4AA244C-CA56-47AD-B02E-36C7342ED21C}"/>
              </a:ext>
            </a:extLst>
          </p:cNvPr>
          <p:cNvCxnSpPr>
            <a:cxnSpLocks/>
            <a:stCxn id="12" idx="1"/>
            <a:endCxn id="31" idx="2"/>
          </p:cNvCxnSpPr>
          <p:nvPr/>
        </p:nvCxnSpPr>
        <p:spPr>
          <a:xfrm rot="10800000" flipH="1">
            <a:off x="3971499" y="4192399"/>
            <a:ext cx="981281" cy="497573"/>
          </a:xfrm>
          <a:prstGeom prst="bentConnector4">
            <a:avLst>
              <a:gd name="adj1" fmla="val -23296"/>
              <a:gd name="adj2" fmla="val 5630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C79DBADA-9492-465A-A23D-A782FE53F89C}"/>
              </a:ext>
            </a:extLst>
          </p:cNvPr>
          <p:cNvCxnSpPr>
            <a:cxnSpLocks/>
            <a:stCxn id="13" idx="1"/>
            <a:endCxn id="31" idx="2"/>
          </p:cNvCxnSpPr>
          <p:nvPr/>
        </p:nvCxnSpPr>
        <p:spPr>
          <a:xfrm rot="10800000" flipH="1">
            <a:off x="3971499" y="4192399"/>
            <a:ext cx="981281" cy="1026993"/>
          </a:xfrm>
          <a:prstGeom prst="bentConnector4">
            <a:avLst>
              <a:gd name="adj1" fmla="val -23296"/>
              <a:gd name="adj2" fmla="val 7873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F714DD50-D9AC-4A9F-8836-C93252650F04}"/>
              </a:ext>
            </a:extLst>
          </p:cNvPr>
          <p:cNvCxnSpPr>
            <a:cxnSpLocks/>
            <a:stCxn id="39" idx="1"/>
            <a:endCxn id="13" idx="2"/>
          </p:cNvCxnSpPr>
          <p:nvPr/>
        </p:nvCxnSpPr>
        <p:spPr>
          <a:xfrm rot="10800000" flipH="1">
            <a:off x="4453144" y="5422791"/>
            <a:ext cx="1218334" cy="498602"/>
          </a:xfrm>
          <a:prstGeom prst="bentConnector4">
            <a:avLst>
              <a:gd name="adj1" fmla="val -18763"/>
              <a:gd name="adj2" fmla="val 5716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44160BA7-B95F-40E4-88B9-C5B7FA9CE832}"/>
              </a:ext>
            </a:extLst>
          </p:cNvPr>
          <p:cNvCxnSpPr>
            <a:cxnSpLocks/>
            <a:stCxn id="38" idx="1"/>
            <a:endCxn id="13" idx="2"/>
          </p:cNvCxnSpPr>
          <p:nvPr/>
        </p:nvCxnSpPr>
        <p:spPr>
          <a:xfrm rot="10800000" flipH="1">
            <a:off x="4453142" y="5422792"/>
            <a:ext cx="1218335" cy="1003569"/>
          </a:xfrm>
          <a:prstGeom prst="bentConnector4">
            <a:avLst>
              <a:gd name="adj1" fmla="val -18763"/>
              <a:gd name="adj2" fmla="val 7892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F4E54BAD-AA7C-4CD2-981D-91C25D34AC5F}"/>
              </a:ext>
            </a:extLst>
          </p:cNvPr>
          <p:cNvCxnSpPr>
            <a:cxnSpLocks/>
            <a:stCxn id="31" idx="0"/>
            <a:endCxn id="10" idx="2"/>
          </p:cNvCxnSpPr>
          <p:nvPr/>
        </p:nvCxnSpPr>
        <p:spPr>
          <a:xfrm rot="5400000" flipH="1" flipV="1">
            <a:off x="6375948" y="1527201"/>
            <a:ext cx="835230" cy="368156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4760E02A-D376-4FA8-9180-D212C1231FC0}"/>
              </a:ext>
            </a:extLst>
          </p:cNvPr>
          <p:cNvCxnSpPr>
            <a:cxnSpLocks/>
            <a:stCxn id="10" idx="0"/>
            <a:endCxn id="5" idx="2"/>
          </p:cNvCxnSpPr>
          <p:nvPr/>
        </p:nvCxnSpPr>
        <p:spPr>
          <a:xfrm rot="16200000" flipV="1">
            <a:off x="6855119" y="764341"/>
            <a:ext cx="597596" cy="2960858"/>
          </a:xfrm>
          <a:prstGeom prst="bentConnector3">
            <a:avLst>
              <a:gd name="adj1" fmla="val 2940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974A9851-6B4F-45C6-A288-E43CBCBF6C1C}"/>
              </a:ext>
            </a:extLst>
          </p:cNvPr>
          <p:cNvSpPr/>
          <p:nvPr/>
        </p:nvSpPr>
        <p:spPr>
          <a:xfrm>
            <a:off x="9122956" y="3796433"/>
            <a:ext cx="2961643" cy="406800"/>
          </a:xfrm>
          <a:prstGeom prst="rect">
            <a:avLst/>
          </a:prstGeom>
          <a:solidFill>
            <a:srgbClr val="78CD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IOException</a:t>
            </a:r>
            <a:endParaRPr lang="en-GB" dirty="0">
              <a:solidFill>
                <a:sysClr val="windowText" lastClr="000000"/>
              </a:solidFill>
            </a:endParaRPr>
          </a:p>
        </p:txBody>
      </p:sp>
      <p:sp>
        <p:nvSpPr>
          <p:cNvPr id="89" name="Rectangle 88">
            <a:extLst>
              <a:ext uri="{FF2B5EF4-FFF2-40B4-BE49-F238E27FC236}">
                <a16:creationId xmlns:a16="http://schemas.microsoft.com/office/drawing/2014/main" id="{4443CCF2-CC4D-4F1C-A0B5-46115B31EECC}"/>
              </a:ext>
            </a:extLst>
          </p:cNvPr>
          <p:cNvSpPr/>
          <p:nvPr/>
        </p:nvSpPr>
        <p:spPr>
          <a:xfrm>
            <a:off x="9363704" y="4509202"/>
            <a:ext cx="2720895" cy="406800"/>
          </a:xfrm>
          <a:prstGeom prst="rect">
            <a:avLst/>
          </a:prstGeom>
          <a:solidFill>
            <a:srgbClr val="B7E4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ysClr val="windowText" lastClr="000000"/>
                </a:solidFill>
              </a:rPr>
              <a:t>FileNotFoundException</a:t>
            </a:r>
            <a:endParaRPr lang="en-GB" dirty="0">
              <a:solidFill>
                <a:sysClr val="windowText" lastClr="000000"/>
              </a:solidFill>
            </a:endParaRPr>
          </a:p>
        </p:txBody>
      </p:sp>
      <p:cxnSp>
        <p:nvCxnSpPr>
          <p:cNvPr id="90" name="Connector: Elbow 89">
            <a:extLst>
              <a:ext uri="{FF2B5EF4-FFF2-40B4-BE49-F238E27FC236}">
                <a16:creationId xmlns:a16="http://schemas.microsoft.com/office/drawing/2014/main" id="{2010FD4F-E42F-4FE6-B009-BAD34BD5561C}"/>
              </a:ext>
            </a:extLst>
          </p:cNvPr>
          <p:cNvCxnSpPr>
            <a:cxnSpLocks/>
            <a:stCxn id="88" idx="0"/>
            <a:endCxn id="10" idx="2"/>
          </p:cNvCxnSpPr>
          <p:nvPr/>
        </p:nvCxnSpPr>
        <p:spPr>
          <a:xfrm rot="16200000" flipV="1">
            <a:off x="9196030" y="2388685"/>
            <a:ext cx="846065" cy="1969432"/>
          </a:xfrm>
          <a:prstGeom prst="bentConnector3">
            <a:avLst>
              <a:gd name="adj1" fmla="val 5103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B2210B68-D3CC-496E-83DF-44F00CA0D0FC}"/>
              </a:ext>
            </a:extLst>
          </p:cNvPr>
          <p:cNvCxnSpPr>
            <a:cxnSpLocks/>
            <a:stCxn id="89" idx="1"/>
            <a:endCxn id="88" idx="2"/>
          </p:cNvCxnSpPr>
          <p:nvPr/>
        </p:nvCxnSpPr>
        <p:spPr>
          <a:xfrm rot="10800000" flipH="1">
            <a:off x="9363704" y="4203234"/>
            <a:ext cx="1240074" cy="509369"/>
          </a:xfrm>
          <a:prstGeom prst="bentConnector4">
            <a:avLst>
              <a:gd name="adj1" fmla="val -18434"/>
              <a:gd name="adj2" fmla="val 6996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Folded Corner 100">
            <a:extLst>
              <a:ext uri="{FF2B5EF4-FFF2-40B4-BE49-F238E27FC236}">
                <a16:creationId xmlns:a16="http://schemas.microsoft.com/office/drawing/2014/main" id="{0E558876-7CDD-4F46-AC12-F4F13211A414}"/>
              </a:ext>
            </a:extLst>
          </p:cNvPr>
          <p:cNvSpPr/>
          <p:nvPr/>
        </p:nvSpPr>
        <p:spPr>
          <a:xfrm>
            <a:off x="9034824" y="5167604"/>
            <a:ext cx="3069182" cy="1110964"/>
          </a:xfrm>
          <a:prstGeom prst="foldedCorner">
            <a:avLst/>
          </a:prstGeom>
          <a:solidFill>
            <a:srgbClr val="FDECAD"/>
          </a:solidFill>
        </p:spPr>
        <p:style>
          <a:lnRef idx="2">
            <a:schemeClr val="accent1">
              <a:shade val="50000"/>
            </a:schemeClr>
          </a:lnRef>
          <a:fillRef idx="1">
            <a:schemeClr val="accent1"/>
          </a:fillRef>
          <a:effectRef idx="0">
            <a:schemeClr val="accent1"/>
          </a:effectRef>
          <a:fontRef idx="minor">
            <a:schemeClr val="lt1"/>
          </a:fontRef>
        </p:style>
        <p:txBody>
          <a:bodyPr tIns="180000" rtlCol="0" anchor="ctr"/>
          <a:lstStyle/>
          <a:p>
            <a:pPr algn="ctr"/>
            <a:r>
              <a:rPr lang="en-GB" dirty="0">
                <a:solidFill>
                  <a:sysClr val="windowText" lastClr="000000"/>
                </a:solidFill>
              </a:rPr>
              <a:t>Any Exception which is </a:t>
            </a:r>
            <a:r>
              <a:rPr lang="en-GB" b="1" dirty="0">
                <a:solidFill>
                  <a:sysClr val="windowText" lastClr="000000"/>
                </a:solidFill>
              </a:rPr>
              <a:t>not</a:t>
            </a:r>
            <a:r>
              <a:rPr lang="en-GB" dirty="0">
                <a:solidFill>
                  <a:sysClr val="windowText" lastClr="000000"/>
                </a:solidFill>
              </a:rPr>
              <a:t> a subclass of </a:t>
            </a:r>
            <a:r>
              <a:rPr lang="en-GB" dirty="0" err="1">
                <a:solidFill>
                  <a:sysClr val="windowText" lastClr="000000"/>
                </a:solidFill>
              </a:rPr>
              <a:t>RunTimeException</a:t>
            </a:r>
            <a:r>
              <a:rPr lang="en-GB" dirty="0">
                <a:solidFill>
                  <a:sysClr val="windowText" lastClr="000000"/>
                </a:solidFill>
              </a:rPr>
              <a:t> is a </a:t>
            </a:r>
            <a:r>
              <a:rPr lang="en-GB" i="1" dirty="0">
                <a:solidFill>
                  <a:sysClr val="windowText" lastClr="000000"/>
                </a:solidFill>
              </a:rPr>
              <a:t>checked exception</a:t>
            </a:r>
            <a:endParaRPr lang="en-GB" dirty="0">
              <a:solidFill>
                <a:sysClr val="windowText" lastClr="000000"/>
              </a:solidFill>
            </a:endParaRPr>
          </a:p>
        </p:txBody>
      </p:sp>
      <p:sp>
        <p:nvSpPr>
          <p:cNvPr id="41" name="!!yellowcircle">
            <a:extLst>
              <a:ext uri="{FF2B5EF4-FFF2-40B4-BE49-F238E27FC236}">
                <a16:creationId xmlns:a16="http://schemas.microsoft.com/office/drawing/2014/main" id="{5A1684F3-0B18-403F-A782-53D893CC3315}"/>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pic>
        <p:nvPicPr>
          <p:cNvPr id="42" name="Graphic 41" descr="Warning with solid fill">
            <a:extLst>
              <a:ext uri="{FF2B5EF4-FFF2-40B4-BE49-F238E27FC236}">
                <a16:creationId xmlns:a16="http://schemas.microsoft.com/office/drawing/2014/main" id="{98D11354-159D-486D-A69E-75C8CB3946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73311" y="233680"/>
            <a:ext cx="673862" cy="673862"/>
          </a:xfrm>
          <a:prstGeom prst="rect">
            <a:avLst/>
          </a:prstGeom>
        </p:spPr>
      </p:pic>
      <p:sp>
        <p:nvSpPr>
          <p:cNvPr id="17" name="Rectangle: Folded Corner 16">
            <a:extLst>
              <a:ext uri="{FF2B5EF4-FFF2-40B4-BE49-F238E27FC236}">
                <a16:creationId xmlns:a16="http://schemas.microsoft.com/office/drawing/2014/main" id="{58B45E39-5978-44C1-BA46-B1F5FAB3F77E}"/>
              </a:ext>
            </a:extLst>
          </p:cNvPr>
          <p:cNvSpPr/>
          <p:nvPr/>
        </p:nvSpPr>
        <p:spPr>
          <a:xfrm>
            <a:off x="174060" y="854346"/>
            <a:ext cx="3689672" cy="1423720"/>
          </a:xfrm>
          <a:prstGeom prst="foldedCorner">
            <a:avLst/>
          </a:prstGeom>
          <a:solidFill>
            <a:srgbClr val="FDECAD"/>
          </a:solidFill>
        </p:spPr>
        <p:style>
          <a:lnRef idx="2">
            <a:schemeClr val="accent1">
              <a:shade val="50000"/>
            </a:schemeClr>
          </a:lnRef>
          <a:fillRef idx="1">
            <a:schemeClr val="accent1"/>
          </a:fillRef>
          <a:effectRef idx="0">
            <a:schemeClr val="accent1"/>
          </a:effectRef>
          <a:fontRef idx="minor">
            <a:schemeClr val="lt1"/>
          </a:fontRef>
        </p:style>
        <p:txBody>
          <a:bodyPr tIns="180000" rtlCol="0" anchor="ctr"/>
          <a:lstStyle/>
          <a:p>
            <a:pPr algn="ctr"/>
            <a:r>
              <a:rPr lang="en-GB" dirty="0">
                <a:solidFill>
                  <a:sysClr val="windowText" lastClr="000000"/>
                </a:solidFill>
              </a:rPr>
              <a:t>Class</a:t>
            </a:r>
            <a:r>
              <a:rPr lang="en-GB" b="1" dirty="0">
                <a:solidFill>
                  <a:sysClr val="windowText" lastClr="000000"/>
                </a:solidFill>
              </a:rPr>
              <a:t> Error</a:t>
            </a:r>
            <a:r>
              <a:rPr lang="en-GB" dirty="0">
                <a:solidFill>
                  <a:sysClr val="windowText" lastClr="000000"/>
                </a:solidFill>
              </a:rPr>
              <a:t> and its subclasses represent abnormal situations that happen in the JVM. Usually not possible to recover from </a:t>
            </a:r>
            <a:r>
              <a:rPr lang="en-GB" b="1" dirty="0">
                <a:solidFill>
                  <a:sysClr val="windowText" lastClr="000000"/>
                </a:solidFill>
              </a:rPr>
              <a:t>Error</a:t>
            </a:r>
            <a:r>
              <a:rPr lang="en-GB" dirty="0">
                <a:solidFill>
                  <a:sysClr val="windowText" lastClr="000000"/>
                </a:solidFill>
              </a:rPr>
              <a:t>s</a:t>
            </a:r>
          </a:p>
        </p:txBody>
      </p:sp>
    </p:spTree>
    <p:extLst>
      <p:ext uri="{BB962C8B-B14F-4D97-AF65-F5344CB8AC3E}">
        <p14:creationId xmlns:p14="http://schemas.microsoft.com/office/powerpoint/2010/main" val="255632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down)">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par>
                                <p:cTn id="42" presetID="22" presetClass="entr" presetSubtype="4"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down)">
                                      <p:cBhvr>
                                        <p:cTn id="44" dur="500"/>
                                        <p:tgtEl>
                                          <p:spTgt spid="21"/>
                                        </p:tgtEl>
                                      </p:cBhvr>
                                    </p:animEffect>
                                  </p:childTnLst>
                                </p:cTn>
                              </p:par>
                              <p:par>
                                <p:cTn id="45" presetID="22" presetClass="entr" presetSubtype="4"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wipe(down)">
                                      <p:cBhvr>
                                        <p:cTn id="52" dur="500"/>
                                        <p:tgtEl>
                                          <p:spTgt spid="82"/>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78"/>
                                        </p:tgtEl>
                                        <p:attrNameLst>
                                          <p:attrName>style.visibility</p:attrName>
                                        </p:attrNameLst>
                                      </p:cBhvr>
                                      <p:to>
                                        <p:strVal val="visible"/>
                                      </p:to>
                                    </p:set>
                                    <p:animEffect transition="in" filter="wipe(down)">
                                      <p:cBhvr>
                                        <p:cTn id="65" dur="500"/>
                                        <p:tgtEl>
                                          <p:spTgt spid="78"/>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fade">
                                      <p:cBhvr>
                                        <p:cTn id="78" dur="500"/>
                                        <p:tgtEl>
                                          <p:spTgt spid="4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down)">
                                      <p:cBhvr>
                                        <p:cTn id="83" dur="500"/>
                                        <p:tgtEl>
                                          <p:spTgt spid="12"/>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wipe(down)">
                                      <p:cBhvr>
                                        <p:cTn id="86" dur="500"/>
                                        <p:tgtEl>
                                          <p:spTgt spid="13"/>
                                        </p:tgtEl>
                                      </p:cBhvr>
                                    </p:animEffect>
                                  </p:childTnLst>
                                </p:cTn>
                              </p:par>
                              <p:par>
                                <p:cTn id="87" presetID="2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down)">
                                      <p:cBhvr>
                                        <p:cTn id="89" dur="500"/>
                                        <p:tgtEl>
                                          <p:spTgt spid="45"/>
                                        </p:tgtEl>
                                      </p:cBhvr>
                                    </p:animEffect>
                                  </p:childTnLst>
                                </p:cTn>
                              </p:par>
                              <p:par>
                                <p:cTn id="90" presetID="22" presetClass="entr" presetSubtype="4" fill="hold" nodeType="with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wipe(down)">
                                      <p:cBhvr>
                                        <p:cTn id="92" dur="500"/>
                                        <p:tgtEl>
                                          <p:spTgt spid="5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wipe(down)">
                                      <p:cBhvr>
                                        <p:cTn id="97" dur="500"/>
                                        <p:tgtEl>
                                          <p:spTgt spid="38"/>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wipe(down)">
                                      <p:cBhvr>
                                        <p:cTn id="100" dur="500"/>
                                        <p:tgtEl>
                                          <p:spTgt spid="39"/>
                                        </p:tgtEl>
                                      </p:cBhvr>
                                    </p:animEffect>
                                  </p:childTnLst>
                                </p:cTn>
                              </p:par>
                              <p:par>
                                <p:cTn id="101" presetID="22" presetClass="entr" presetSubtype="4" fill="hold" nodeType="with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wipe(down)">
                                      <p:cBhvr>
                                        <p:cTn id="103" dur="500"/>
                                        <p:tgtEl>
                                          <p:spTgt spid="61"/>
                                        </p:tgtEl>
                                      </p:cBhvr>
                                    </p:animEffect>
                                  </p:childTnLst>
                                </p:cTn>
                              </p:par>
                              <p:par>
                                <p:cTn id="104" presetID="22" presetClass="entr" presetSubtype="4" fill="hold" nodeType="withEffect">
                                  <p:stCondLst>
                                    <p:cond delay="0"/>
                                  </p:stCondLst>
                                  <p:childTnLst>
                                    <p:set>
                                      <p:cBhvr>
                                        <p:cTn id="105" dur="1" fill="hold">
                                          <p:stCondLst>
                                            <p:cond delay="0"/>
                                          </p:stCondLst>
                                        </p:cTn>
                                        <p:tgtEl>
                                          <p:spTgt spid="68"/>
                                        </p:tgtEl>
                                        <p:attrNameLst>
                                          <p:attrName>style.visibility</p:attrName>
                                        </p:attrNameLst>
                                      </p:cBhvr>
                                      <p:to>
                                        <p:strVal val="visible"/>
                                      </p:to>
                                    </p:set>
                                    <p:animEffect transition="in" filter="wipe(down)">
                                      <p:cBhvr>
                                        <p:cTn id="106" dur="500"/>
                                        <p:tgtEl>
                                          <p:spTgt spid="68"/>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90"/>
                                        </p:tgtEl>
                                        <p:attrNameLst>
                                          <p:attrName>style.visibility</p:attrName>
                                        </p:attrNameLst>
                                      </p:cBhvr>
                                      <p:to>
                                        <p:strVal val="visible"/>
                                      </p:to>
                                    </p:set>
                                    <p:animEffect transition="in" filter="wipe(down)">
                                      <p:cBhvr>
                                        <p:cTn id="111" dur="500"/>
                                        <p:tgtEl>
                                          <p:spTgt spid="90"/>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88"/>
                                        </p:tgtEl>
                                        <p:attrNameLst>
                                          <p:attrName>style.visibility</p:attrName>
                                        </p:attrNameLst>
                                      </p:cBhvr>
                                      <p:to>
                                        <p:strVal val="visible"/>
                                      </p:to>
                                    </p:set>
                                    <p:animEffect transition="in" filter="wipe(down)">
                                      <p:cBhvr>
                                        <p:cTn id="114" dur="500"/>
                                        <p:tgtEl>
                                          <p:spTgt spid="8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107"/>
                                        </p:tgtEl>
                                        <p:attrNameLst>
                                          <p:attrName>style.visibility</p:attrName>
                                        </p:attrNameLst>
                                      </p:cBhvr>
                                      <p:to>
                                        <p:strVal val="visible"/>
                                      </p:to>
                                    </p:set>
                                    <p:animEffect transition="in" filter="fade">
                                      <p:cBhvr>
                                        <p:cTn id="119" dur="500"/>
                                        <p:tgtEl>
                                          <p:spTgt spid="107"/>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101"/>
                                        </p:tgtEl>
                                        <p:attrNameLst>
                                          <p:attrName>style.visibility</p:attrName>
                                        </p:attrNameLst>
                                      </p:cBhvr>
                                      <p:to>
                                        <p:strVal val="visible"/>
                                      </p:to>
                                    </p:set>
                                    <p:animEffect transition="in" filter="fade">
                                      <p:cBhvr>
                                        <p:cTn id="124" dur="500"/>
                                        <p:tgtEl>
                                          <p:spTgt spid="101"/>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89"/>
                                        </p:tgtEl>
                                        <p:attrNameLst>
                                          <p:attrName>style.visibility</p:attrName>
                                        </p:attrNameLst>
                                      </p:cBhvr>
                                      <p:to>
                                        <p:strVal val="visible"/>
                                      </p:to>
                                    </p:set>
                                    <p:animEffect transition="in" filter="wipe(down)">
                                      <p:cBhvr>
                                        <p:cTn id="129" dur="500"/>
                                        <p:tgtEl>
                                          <p:spTgt spid="89"/>
                                        </p:tgtEl>
                                      </p:cBhvr>
                                    </p:animEffect>
                                  </p:childTnLst>
                                </p:cTn>
                              </p:par>
                              <p:par>
                                <p:cTn id="130" presetID="22" presetClass="entr" presetSubtype="4" fill="hold" nodeType="withEffect">
                                  <p:stCondLst>
                                    <p:cond delay="0"/>
                                  </p:stCondLst>
                                  <p:childTnLst>
                                    <p:set>
                                      <p:cBhvr>
                                        <p:cTn id="131" dur="1" fill="hold">
                                          <p:stCondLst>
                                            <p:cond delay="0"/>
                                          </p:stCondLst>
                                        </p:cTn>
                                        <p:tgtEl>
                                          <p:spTgt spid="97"/>
                                        </p:tgtEl>
                                        <p:attrNameLst>
                                          <p:attrName>style.visibility</p:attrName>
                                        </p:attrNameLst>
                                      </p:cBhvr>
                                      <p:to>
                                        <p:strVal val="visible"/>
                                      </p:to>
                                    </p:set>
                                    <p:animEffect transition="in" filter="wipe(down)">
                                      <p:cBhvr>
                                        <p:cTn id="13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30" grpId="0" animBg="1"/>
      <p:bldP spid="4" grpId="0" animBg="1"/>
      <p:bldP spid="5" grpId="0" animBg="1"/>
      <p:bldP spid="6" grpId="0" animBg="1"/>
      <p:bldP spid="7" grpId="0" animBg="1"/>
      <p:bldP spid="8" grpId="0" animBg="1"/>
      <p:bldP spid="10" grpId="0" animBg="1"/>
      <p:bldP spid="12" grpId="0" animBg="1"/>
      <p:bldP spid="13" grpId="0" animBg="1"/>
      <p:bldP spid="14" grpId="0" animBg="1"/>
      <p:bldP spid="16" grpId="0" animBg="1"/>
      <p:bldP spid="31" grpId="0" animBg="1"/>
      <p:bldP spid="38" grpId="0" animBg="1"/>
      <p:bldP spid="39" grpId="0" animBg="1"/>
      <p:bldP spid="44" grpId="0" animBg="1"/>
      <p:bldP spid="88" grpId="0" animBg="1"/>
      <p:bldP spid="89" grpId="0" animBg="1"/>
      <p:bldP spid="101"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6847-1283-4812-B111-49B3D78D3A9E}"/>
              </a:ext>
            </a:extLst>
          </p:cNvPr>
          <p:cNvSpPr>
            <a:spLocks noGrp="1"/>
          </p:cNvSpPr>
          <p:nvPr>
            <p:ph type="title"/>
          </p:nvPr>
        </p:nvSpPr>
        <p:spPr>
          <a:xfrm>
            <a:off x="1111528" y="196821"/>
            <a:ext cx="10732539" cy="890107"/>
          </a:xfrm>
        </p:spPr>
        <p:txBody>
          <a:bodyPr/>
          <a:lstStyle/>
          <a:p>
            <a:r>
              <a:rPr lang="en-GB" dirty="0"/>
              <a:t>Checked and Unchecked Exceptions</a:t>
            </a:r>
          </a:p>
        </p:txBody>
      </p:sp>
      <p:sp>
        <p:nvSpPr>
          <p:cNvPr id="3" name="Content Placeholder 2">
            <a:extLst>
              <a:ext uri="{FF2B5EF4-FFF2-40B4-BE49-F238E27FC236}">
                <a16:creationId xmlns:a16="http://schemas.microsoft.com/office/drawing/2014/main" id="{17C28D29-8093-4469-B105-89A148D3B8F0}"/>
              </a:ext>
            </a:extLst>
          </p:cNvPr>
          <p:cNvSpPr>
            <a:spLocks noGrp="1"/>
          </p:cNvSpPr>
          <p:nvPr>
            <p:ph idx="1"/>
          </p:nvPr>
        </p:nvSpPr>
        <p:spPr/>
        <p:txBody>
          <a:bodyPr>
            <a:normAutofit/>
          </a:bodyPr>
          <a:lstStyle/>
          <a:p>
            <a:pPr marL="0" indent="0">
              <a:buNone/>
            </a:pPr>
            <a:r>
              <a:rPr lang="en-GB" dirty="0"/>
              <a:t>There are two types of exceptions:</a:t>
            </a:r>
          </a:p>
          <a:p>
            <a:r>
              <a:rPr lang="en-GB" b="1" dirty="0"/>
              <a:t>Checked exceptions: </a:t>
            </a:r>
            <a:r>
              <a:rPr lang="en-GB" dirty="0"/>
              <a:t>these are exceptions that the compiler forces the programmer to deal with – not doing so is a compile error. Example: </a:t>
            </a:r>
            <a:r>
              <a:rPr lang="en-GB" b="1" dirty="0" err="1"/>
              <a:t>FileNotFoundException</a:t>
            </a:r>
            <a:r>
              <a:rPr lang="en-GB" b="1" dirty="0"/>
              <a:t>.</a:t>
            </a:r>
            <a:endParaRPr lang="en-GB" dirty="0"/>
          </a:p>
          <a:p>
            <a:pPr lvl="1"/>
            <a:r>
              <a:rPr lang="en-GB" dirty="0"/>
              <a:t>A checked exception must be caught, or thrown (see the first version of the </a:t>
            </a:r>
            <a:r>
              <a:rPr lang="en-GB" b="1" dirty="0"/>
              <a:t>cat </a:t>
            </a:r>
            <a:r>
              <a:rPr lang="en-GB" dirty="0"/>
              <a:t>program, which throws the file exceptions on).</a:t>
            </a:r>
          </a:p>
          <a:p>
            <a:pPr lvl="1"/>
            <a:r>
              <a:rPr lang="en-GB" dirty="0"/>
              <a:t>This is why our earlier code either threw or caught </a:t>
            </a:r>
            <a:r>
              <a:rPr lang="en-GB" b="1" dirty="0" err="1"/>
              <a:t>FileNotFoundException</a:t>
            </a:r>
            <a:r>
              <a:rPr lang="en-GB" b="1" dirty="0"/>
              <a:t> </a:t>
            </a:r>
            <a:r>
              <a:rPr lang="en-GB" dirty="0"/>
              <a:t>– otherwise it would not compile.</a:t>
            </a:r>
          </a:p>
          <a:p>
            <a:r>
              <a:rPr lang="en-GB" b="1" dirty="0"/>
              <a:t>Unchecked exceptions: </a:t>
            </a:r>
            <a:r>
              <a:rPr lang="en-GB" dirty="0"/>
              <a:t>e.g. </a:t>
            </a:r>
            <a:r>
              <a:rPr lang="en-GB" dirty="0" err="1"/>
              <a:t>NullPointerException</a:t>
            </a:r>
            <a:r>
              <a:rPr lang="en-GB" dirty="0"/>
              <a:t>. These all derive from the base class </a:t>
            </a:r>
            <a:r>
              <a:rPr lang="en-GB" b="1" dirty="0" err="1"/>
              <a:t>RuntimeException</a:t>
            </a:r>
            <a:r>
              <a:rPr lang="en-GB" dirty="0"/>
              <a:t>. Not handling them is not a compile error</a:t>
            </a:r>
          </a:p>
          <a:p>
            <a:pPr marL="0" indent="0">
              <a:buNone/>
            </a:pPr>
            <a:endParaRPr lang="en-GB" dirty="0"/>
          </a:p>
        </p:txBody>
      </p:sp>
      <p:sp>
        <p:nvSpPr>
          <p:cNvPr id="6" name="!!green">
            <a:extLst>
              <a:ext uri="{FF2B5EF4-FFF2-40B4-BE49-F238E27FC236}">
                <a16:creationId xmlns:a16="http://schemas.microsoft.com/office/drawing/2014/main" id="{B434C2A8-9C70-4B21-8A0F-01B53BCA4CCB}"/>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7" name="!!yellow">
            <a:extLst>
              <a:ext uri="{FF2B5EF4-FFF2-40B4-BE49-F238E27FC236}">
                <a16:creationId xmlns:a16="http://schemas.microsoft.com/office/drawing/2014/main" id="{1CB61CB2-CB8A-44D7-A5CC-22929D720C2B}"/>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8" name="!!yellowcircle">
            <a:extLst>
              <a:ext uri="{FF2B5EF4-FFF2-40B4-BE49-F238E27FC236}">
                <a16:creationId xmlns:a16="http://schemas.microsoft.com/office/drawing/2014/main" id="{73F83476-8A6E-49D3-A238-6649A53B1F3E}"/>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pic>
        <p:nvPicPr>
          <p:cNvPr id="9" name="Graphic 8" descr="Warning with solid fill">
            <a:extLst>
              <a:ext uri="{FF2B5EF4-FFF2-40B4-BE49-F238E27FC236}">
                <a16:creationId xmlns:a16="http://schemas.microsoft.com/office/drawing/2014/main" id="{358E5DE1-7A95-4093-9580-113CEEADFA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73311" y="233680"/>
            <a:ext cx="673862" cy="673862"/>
          </a:xfrm>
          <a:prstGeom prst="rect">
            <a:avLst/>
          </a:prstGeom>
        </p:spPr>
      </p:pic>
    </p:spTree>
    <p:extLst>
      <p:ext uri="{BB962C8B-B14F-4D97-AF65-F5344CB8AC3E}">
        <p14:creationId xmlns:p14="http://schemas.microsoft.com/office/powerpoint/2010/main" val="128679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D821-E78E-448C-9103-961147193E80}"/>
              </a:ext>
            </a:extLst>
          </p:cNvPr>
          <p:cNvSpPr>
            <a:spLocks noGrp="1"/>
          </p:cNvSpPr>
          <p:nvPr>
            <p:ph type="title"/>
          </p:nvPr>
        </p:nvSpPr>
        <p:spPr>
          <a:xfrm>
            <a:off x="1111528" y="196821"/>
            <a:ext cx="10732539" cy="890107"/>
          </a:xfrm>
        </p:spPr>
        <p:txBody>
          <a:bodyPr/>
          <a:lstStyle/>
          <a:p>
            <a:r>
              <a:rPr lang="en-GB" dirty="0"/>
              <a:t>Exceptions</a:t>
            </a:r>
          </a:p>
        </p:txBody>
      </p:sp>
      <p:sp>
        <p:nvSpPr>
          <p:cNvPr id="3" name="Content Placeholder 2">
            <a:extLst>
              <a:ext uri="{FF2B5EF4-FFF2-40B4-BE49-F238E27FC236}">
                <a16:creationId xmlns:a16="http://schemas.microsoft.com/office/drawing/2014/main" id="{5F2891B3-4498-40DC-9E57-D4B0F19BDA35}"/>
              </a:ext>
            </a:extLst>
          </p:cNvPr>
          <p:cNvSpPr>
            <a:spLocks noGrp="1"/>
          </p:cNvSpPr>
          <p:nvPr>
            <p:ph idx="1"/>
          </p:nvPr>
        </p:nvSpPr>
        <p:spPr>
          <a:xfrm>
            <a:off x="364724" y="1333501"/>
            <a:ext cx="10444173" cy="4931832"/>
          </a:xfrm>
        </p:spPr>
        <p:txBody>
          <a:bodyPr>
            <a:normAutofit/>
          </a:bodyPr>
          <a:lstStyle/>
          <a:p>
            <a:r>
              <a:rPr lang="en-GB" dirty="0"/>
              <a:t>What would happen in our previous examples if the file was not present?</a:t>
            </a:r>
          </a:p>
          <a:p>
            <a:pPr marL="0" indent="0">
              <a:buNone/>
            </a:pPr>
            <a:endParaRPr lang="en-GB" dirty="0"/>
          </a:p>
          <a:p>
            <a:pPr marL="0" indent="0">
              <a:buNone/>
            </a:pPr>
            <a:endParaRPr lang="en-GB" dirty="0"/>
          </a:p>
          <a:p>
            <a:pPr marL="0" indent="0">
              <a:buNone/>
            </a:pPr>
            <a:endParaRPr lang="en-GB" dirty="0"/>
          </a:p>
          <a:p>
            <a:pPr marL="0" indent="0">
              <a:buNone/>
            </a:pPr>
            <a:r>
              <a:rPr lang="en-GB" dirty="0"/>
              <a:t>The output shows:</a:t>
            </a:r>
          </a:p>
          <a:p>
            <a:pPr marL="457200" indent="-457200">
              <a:buFont typeface="+mj-lt"/>
              <a:buAutoNum type="arabicPeriod"/>
            </a:pPr>
            <a:r>
              <a:rPr lang="en-GB" dirty="0"/>
              <a:t>The exception (file not found)</a:t>
            </a:r>
          </a:p>
          <a:p>
            <a:pPr marL="457200" indent="-457200">
              <a:buFont typeface="+mj-lt"/>
              <a:buAutoNum type="arabicPeriod"/>
            </a:pPr>
            <a:r>
              <a:rPr lang="en-GB" dirty="0"/>
              <a:t>The call stack. This shows where the exception was picked up (at the top) and traces the method calls all the way back to </a:t>
            </a:r>
            <a:r>
              <a:rPr lang="en-GB" b="1" dirty="0"/>
              <a:t>main</a:t>
            </a:r>
            <a:r>
              <a:rPr lang="en-GB" dirty="0"/>
              <a:t> (the bottom) – note it gives the line numbers (very useful)</a:t>
            </a:r>
          </a:p>
        </p:txBody>
      </p:sp>
      <p:pic>
        <p:nvPicPr>
          <p:cNvPr id="5" name="Picture 4">
            <a:extLst>
              <a:ext uri="{FF2B5EF4-FFF2-40B4-BE49-F238E27FC236}">
                <a16:creationId xmlns:a16="http://schemas.microsoft.com/office/drawing/2014/main" id="{9D2D3739-49AF-406F-8AE9-330056D64DDC}"/>
              </a:ext>
            </a:extLst>
          </p:cNvPr>
          <p:cNvPicPr>
            <a:picLocks noChangeAspect="1"/>
          </p:cNvPicPr>
          <p:nvPr/>
        </p:nvPicPr>
        <p:blipFill rotWithShape="1">
          <a:blip r:embed="rId2"/>
          <a:srcRect b="5650"/>
          <a:stretch/>
        </p:blipFill>
        <p:spPr>
          <a:xfrm>
            <a:off x="1871133" y="2208743"/>
            <a:ext cx="8686800" cy="1590674"/>
          </a:xfrm>
          <a:prstGeom prst="rect">
            <a:avLst/>
          </a:prstGeom>
          <a:ln w="28575">
            <a:solidFill>
              <a:schemeClr val="tx1"/>
            </a:solidFill>
          </a:ln>
        </p:spPr>
      </p:pic>
      <p:sp>
        <p:nvSpPr>
          <p:cNvPr id="8" name="!!green">
            <a:extLst>
              <a:ext uri="{FF2B5EF4-FFF2-40B4-BE49-F238E27FC236}">
                <a16:creationId xmlns:a16="http://schemas.microsoft.com/office/drawing/2014/main" id="{01C6A847-C0E1-41B6-A01C-713F9AC5F411}"/>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9" name="!!yellow">
            <a:extLst>
              <a:ext uri="{FF2B5EF4-FFF2-40B4-BE49-F238E27FC236}">
                <a16:creationId xmlns:a16="http://schemas.microsoft.com/office/drawing/2014/main" id="{61122F2C-BD46-4642-AF28-ADABFF88A248}"/>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10" name="!!yellowcircle">
            <a:extLst>
              <a:ext uri="{FF2B5EF4-FFF2-40B4-BE49-F238E27FC236}">
                <a16:creationId xmlns:a16="http://schemas.microsoft.com/office/drawing/2014/main" id="{ED0C9F59-1ADD-4328-8B61-12BA6909E5B1}"/>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pic>
        <p:nvPicPr>
          <p:cNvPr id="11" name="Graphic 10" descr="Warning with solid fill">
            <a:extLst>
              <a:ext uri="{FF2B5EF4-FFF2-40B4-BE49-F238E27FC236}">
                <a16:creationId xmlns:a16="http://schemas.microsoft.com/office/drawing/2014/main" id="{A39B4BAB-96F0-48AE-B076-FF98AF0E95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73311" y="233680"/>
            <a:ext cx="673862" cy="673862"/>
          </a:xfrm>
          <a:prstGeom prst="rect">
            <a:avLst/>
          </a:prstGeom>
        </p:spPr>
      </p:pic>
    </p:spTree>
    <p:extLst>
      <p:ext uri="{BB962C8B-B14F-4D97-AF65-F5344CB8AC3E}">
        <p14:creationId xmlns:p14="http://schemas.microsoft.com/office/powerpoint/2010/main" val="173019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0392-B099-4ECA-93C4-981E2956456E}"/>
              </a:ext>
            </a:extLst>
          </p:cNvPr>
          <p:cNvSpPr>
            <a:spLocks noGrp="1"/>
          </p:cNvSpPr>
          <p:nvPr>
            <p:ph type="title"/>
          </p:nvPr>
        </p:nvSpPr>
        <p:spPr>
          <a:xfrm>
            <a:off x="1111528" y="196821"/>
            <a:ext cx="10732539" cy="890107"/>
          </a:xfrm>
        </p:spPr>
        <p:txBody>
          <a:bodyPr/>
          <a:lstStyle/>
          <a:p>
            <a:r>
              <a:rPr lang="en-GB" dirty="0"/>
              <a:t>throw, catch, try	</a:t>
            </a:r>
          </a:p>
        </p:txBody>
      </p:sp>
      <p:sp>
        <p:nvSpPr>
          <p:cNvPr id="3" name="Content Placeholder 2">
            <a:extLst>
              <a:ext uri="{FF2B5EF4-FFF2-40B4-BE49-F238E27FC236}">
                <a16:creationId xmlns:a16="http://schemas.microsoft.com/office/drawing/2014/main" id="{64299E3F-3B33-401E-B367-84192932F987}"/>
              </a:ext>
            </a:extLst>
          </p:cNvPr>
          <p:cNvSpPr>
            <a:spLocks noGrp="1"/>
          </p:cNvSpPr>
          <p:nvPr>
            <p:ph idx="1"/>
          </p:nvPr>
        </p:nvSpPr>
        <p:spPr/>
        <p:txBody>
          <a:bodyPr/>
          <a:lstStyle/>
          <a:p>
            <a:r>
              <a:rPr lang="en-GB" dirty="0"/>
              <a:t>If an exception occurs, we are given the opportunity to deal with it</a:t>
            </a:r>
          </a:p>
          <a:p>
            <a:r>
              <a:rPr lang="en-GB" dirty="0"/>
              <a:t>Often this makes sense. See previous example – it may be perfectly reasonable for the file to be missing, in which case the code needs to do something else</a:t>
            </a:r>
          </a:p>
          <a:p>
            <a:r>
              <a:rPr lang="en-GB" dirty="0"/>
              <a:t>A robust program should try to handle exceptions where possible</a:t>
            </a:r>
          </a:p>
          <a:p>
            <a:r>
              <a:rPr lang="en-GB" dirty="0"/>
              <a:t>This is done by </a:t>
            </a:r>
            <a:r>
              <a:rPr lang="en-GB" b="1" dirty="0">
                <a:solidFill>
                  <a:srgbClr val="7030A0"/>
                </a:solidFill>
              </a:rPr>
              <a:t>try</a:t>
            </a:r>
            <a:r>
              <a:rPr lang="en-GB" dirty="0"/>
              <a:t>ing some code. If the code </a:t>
            </a:r>
            <a:r>
              <a:rPr lang="en-GB" b="1" dirty="0">
                <a:solidFill>
                  <a:srgbClr val="7030A0"/>
                </a:solidFill>
              </a:rPr>
              <a:t>throw</a:t>
            </a:r>
            <a:r>
              <a:rPr lang="en-GB" dirty="0"/>
              <a:t>s an exception, we can </a:t>
            </a:r>
            <a:r>
              <a:rPr lang="en-GB" b="1" dirty="0">
                <a:solidFill>
                  <a:srgbClr val="7030A0"/>
                </a:solidFill>
              </a:rPr>
              <a:t>catch</a:t>
            </a:r>
            <a:r>
              <a:rPr lang="en-GB" dirty="0"/>
              <a:t> it</a:t>
            </a:r>
          </a:p>
        </p:txBody>
      </p:sp>
      <p:sp>
        <p:nvSpPr>
          <p:cNvPr id="6" name="!!green">
            <a:extLst>
              <a:ext uri="{FF2B5EF4-FFF2-40B4-BE49-F238E27FC236}">
                <a16:creationId xmlns:a16="http://schemas.microsoft.com/office/drawing/2014/main" id="{EB6FD490-8483-4127-B5F8-26279B471A43}"/>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7" name="!!yellow">
            <a:extLst>
              <a:ext uri="{FF2B5EF4-FFF2-40B4-BE49-F238E27FC236}">
                <a16:creationId xmlns:a16="http://schemas.microsoft.com/office/drawing/2014/main" id="{5561511B-0ED9-4DED-AEC1-26EF690E89C4}"/>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8" name="!!yellowcircle">
            <a:extLst>
              <a:ext uri="{FF2B5EF4-FFF2-40B4-BE49-F238E27FC236}">
                <a16:creationId xmlns:a16="http://schemas.microsoft.com/office/drawing/2014/main" id="{D9C97D08-B6A7-4FB5-B82C-609FBCFE9AFD}"/>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pic>
        <p:nvPicPr>
          <p:cNvPr id="9" name="Graphic 8" descr="Warning with solid fill">
            <a:extLst>
              <a:ext uri="{FF2B5EF4-FFF2-40B4-BE49-F238E27FC236}">
                <a16:creationId xmlns:a16="http://schemas.microsoft.com/office/drawing/2014/main" id="{4C397E76-7365-45B5-AF24-20E4308B72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73311" y="233680"/>
            <a:ext cx="673862" cy="673862"/>
          </a:xfrm>
          <a:prstGeom prst="rect">
            <a:avLst/>
          </a:prstGeom>
        </p:spPr>
      </p:pic>
    </p:spTree>
    <p:extLst>
      <p:ext uri="{BB962C8B-B14F-4D97-AF65-F5344CB8AC3E}">
        <p14:creationId xmlns:p14="http://schemas.microsoft.com/office/powerpoint/2010/main" val="223067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02E18-514F-49D0-9217-B4C6272448A7}"/>
              </a:ext>
            </a:extLst>
          </p:cNvPr>
          <p:cNvSpPr>
            <a:spLocks noGrp="1"/>
          </p:cNvSpPr>
          <p:nvPr>
            <p:ph type="title"/>
          </p:nvPr>
        </p:nvSpPr>
        <p:spPr>
          <a:xfrm>
            <a:off x="1118791" y="205423"/>
            <a:ext cx="9690106" cy="717686"/>
          </a:xfrm>
        </p:spPr>
        <p:txBody>
          <a:bodyPr/>
          <a:lstStyle/>
          <a:p>
            <a:r>
              <a:rPr lang="en-GB" dirty="0"/>
              <a:t>Catching Exceptions</a:t>
            </a:r>
          </a:p>
        </p:txBody>
      </p:sp>
      <p:sp>
        <p:nvSpPr>
          <p:cNvPr id="3" name="Content Placeholder 2">
            <a:extLst>
              <a:ext uri="{FF2B5EF4-FFF2-40B4-BE49-F238E27FC236}">
                <a16:creationId xmlns:a16="http://schemas.microsoft.com/office/drawing/2014/main" id="{8409C6B0-CBB4-41B9-940B-20D2B767F1F4}"/>
              </a:ext>
            </a:extLst>
          </p:cNvPr>
          <p:cNvSpPr>
            <a:spLocks noGrp="1"/>
          </p:cNvSpPr>
          <p:nvPr>
            <p:ph idx="1"/>
          </p:nvPr>
        </p:nvSpPr>
        <p:spPr>
          <a:xfrm>
            <a:off x="217560" y="1756137"/>
            <a:ext cx="11609717" cy="4690269"/>
          </a:xfrm>
        </p:spPr>
        <p:txBody>
          <a:bodyPr/>
          <a:lstStyle/>
          <a:p>
            <a:endParaRPr lang="en-GB" dirty="0"/>
          </a:p>
          <a:p>
            <a:endParaRPr lang="en-GB" dirty="0"/>
          </a:p>
          <a:p>
            <a:endParaRPr lang="en-GB" dirty="0"/>
          </a:p>
          <a:p>
            <a:endParaRPr lang="en-GB" dirty="0"/>
          </a:p>
          <a:p>
            <a:endParaRPr lang="en-GB" dirty="0"/>
          </a:p>
          <a:p>
            <a:pPr marL="0" indent="0">
              <a:buNone/>
            </a:pPr>
            <a:endParaRPr lang="en-GB" dirty="0"/>
          </a:p>
          <a:p>
            <a:r>
              <a:rPr lang="en-GB" dirty="0"/>
              <a:t>Code in the ‘try’ block executes up to any exceptions.</a:t>
            </a:r>
          </a:p>
          <a:p>
            <a:r>
              <a:rPr lang="en-GB" dirty="0"/>
              <a:t>If an exception occurs, control passes to the first ‘catch’ block which catches the exception</a:t>
            </a:r>
          </a:p>
        </p:txBody>
      </p:sp>
      <p:sp>
        <p:nvSpPr>
          <p:cNvPr id="4" name="Rectangle 3">
            <a:extLst>
              <a:ext uri="{FF2B5EF4-FFF2-40B4-BE49-F238E27FC236}">
                <a16:creationId xmlns:a16="http://schemas.microsoft.com/office/drawing/2014/main" id="{EC6E3F0A-10B9-4C2D-B893-37B800B7EF72}"/>
              </a:ext>
            </a:extLst>
          </p:cNvPr>
          <p:cNvSpPr/>
          <p:nvPr/>
        </p:nvSpPr>
        <p:spPr>
          <a:xfrm>
            <a:off x="2372566" y="960937"/>
            <a:ext cx="7208313" cy="3693319"/>
          </a:xfrm>
          <a:prstGeom prst="rect">
            <a:avLst/>
          </a:prstGeom>
          <a:solidFill>
            <a:schemeClr val="bg1">
              <a:lumMod val="95000"/>
            </a:schemeClr>
          </a:solidFill>
          <a:ln w="28575">
            <a:solidFill>
              <a:schemeClr val="tx1"/>
            </a:solidFill>
          </a:ln>
        </p:spPr>
        <p:txBody>
          <a:bodyPr wrap="square">
            <a:spAutoFit/>
          </a:bodyPr>
          <a:lstStyle/>
          <a:p>
            <a:r>
              <a:rPr lang="en-GB" dirty="0">
                <a:solidFill>
                  <a:srgbClr val="000000"/>
                </a:solidFill>
                <a:latin typeface="Consolas" panose="020B0609020204030204" pitchFamily="49" charset="0"/>
              </a:rPr>
              <a:t>Scanner </a:t>
            </a:r>
            <a:r>
              <a:rPr lang="en-GB" dirty="0">
                <a:solidFill>
                  <a:srgbClr val="6A3E3E"/>
                </a:solidFill>
                <a:latin typeface="Consolas" panose="020B0609020204030204" pitchFamily="49" charset="0"/>
              </a:rPr>
              <a:t>in</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null</a:t>
            </a:r>
            <a:r>
              <a:rPr lang="en-GB"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try</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r>
              <a:rPr lang="en-GB" dirty="0">
                <a:solidFill>
                  <a:srgbClr val="6A3E3E"/>
                </a:solidFill>
                <a:latin typeface="Consolas" panose="020B0609020204030204" pitchFamily="49" charset="0"/>
              </a:rPr>
              <a:t>	in</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dirty="0">
                <a:solidFill>
                  <a:srgbClr val="000000"/>
                </a:solidFill>
                <a:latin typeface="Consolas" panose="020B0609020204030204" pitchFamily="49" charset="0"/>
              </a:rPr>
              <a:t> Scanner(</a:t>
            </a:r>
            <a:r>
              <a:rPr lang="en-GB" b="1" dirty="0">
                <a:solidFill>
                  <a:srgbClr val="7F0055"/>
                </a:solidFill>
                <a:latin typeface="Consolas" panose="020B0609020204030204" pitchFamily="49" charset="0"/>
              </a:rPr>
              <a:t>new</a:t>
            </a:r>
            <a:r>
              <a:rPr lang="en-GB" dirty="0">
                <a:solidFill>
                  <a:srgbClr val="000000"/>
                </a:solidFill>
                <a:latin typeface="Consolas" panose="020B0609020204030204" pitchFamily="49" charset="0"/>
              </a:rPr>
              <a:t> File(</a:t>
            </a:r>
            <a:r>
              <a:rPr lang="en-GB" dirty="0">
                <a:solidFill>
                  <a:srgbClr val="2A00FF"/>
                </a:solidFill>
                <a:latin typeface="Consolas" panose="020B0609020204030204" pitchFamily="49" charset="0"/>
              </a:rPr>
              <a:t>"input.txt"</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catch</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FileNotFoundException</a:t>
            </a:r>
            <a:r>
              <a:rPr lang="en-GB" dirty="0">
                <a:solidFill>
                  <a:srgbClr val="000000"/>
                </a:solidFill>
                <a:latin typeface="Consolas" panose="020B0609020204030204" pitchFamily="49" charset="0"/>
              </a:rPr>
              <a:t> </a:t>
            </a:r>
            <a:r>
              <a:rPr lang="en-GB" dirty="0">
                <a:solidFill>
                  <a:srgbClr val="6A3E3E"/>
                </a:solidFill>
                <a:latin typeface="Consolas" panose="020B0609020204030204" pitchFamily="49" charset="0"/>
              </a:rPr>
              <a:t>e</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i="1" dirty="0" err="1">
                <a:solidFill>
                  <a:srgbClr val="0000C0"/>
                </a:solidFill>
                <a:latin typeface="Consolas" panose="020B0609020204030204" pitchFamily="49" charset="0"/>
              </a:rPr>
              <a:t>out</a:t>
            </a:r>
            <a:r>
              <a:rPr lang="en-GB" dirty="0" err="1">
                <a:solidFill>
                  <a:srgbClr val="000000"/>
                </a:solidFill>
                <a:latin typeface="Consolas" panose="020B0609020204030204" pitchFamily="49" charset="0"/>
              </a:rPr>
              <a:t>.println</a:t>
            </a:r>
            <a:r>
              <a:rPr lang="en-GB" dirty="0">
                <a:solidFill>
                  <a:srgbClr val="000000"/>
                </a:solidFill>
                <a:latin typeface="Consolas" panose="020B0609020204030204" pitchFamily="49" charset="0"/>
              </a:rPr>
              <a:t>(</a:t>
            </a:r>
            <a:r>
              <a:rPr lang="en-GB" dirty="0">
                <a:solidFill>
                  <a:srgbClr val="2A00FF"/>
                </a:solidFill>
                <a:latin typeface="Consolas" panose="020B0609020204030204" pitchFamily="49" charset="0"/>
              </a:rPr>
              <a:t>"Cannot open input file"</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if</a:t>
            </a:r>
            <a:r>
              <a:rPr lang="en-GB" dirty="0">
                <a:solidFill>
                  <a:srgbClr val="000000"/>
                </a:solidFill>
                <a:latin typeface="Consolas" panose="020B0609020204030204" pitchFamily="49" charset="0"/>
              </a:rPr>
              <a:t> (</a:t>
            </a:r>
            <a:r>
              <a:rPr lang="en-GB" dirty="0">
                <a:solidFill>
                  <a:srgbClr val="6A3E3E"/>
                </a:solidFill>
                <a:latin typeface="Consolas" panose="020B0609020204030204" pitchFamily="49" charset="0"/>
              </a:rPr>
              <a:t>in</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null</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r>
              <a:rPr lang="en-GB" dirty="0">
                <a:solidFill>
                  <a:srgbClr val="3F7F5F"/>
                </a:solidFill>
                <a:latin typeface="Consolas" panose="020B0609020204030204" pitchFamily="49" charset="0"/>
              </a:rPr>
              <a:t>	// read file...</a:t>
            </a:r>
          </a:p>
          <a:p>
            <a:r>
              <a:rPr lang="en-GB" dirty="0">
                <a:solidFill>
                  <a:srgbClr val="000000"/>
                </a:solidFill>
                <a:latin typeface="Consolas" panose="020B0609020204030204" pitchFamily="49" charset="0"/>
              </a:rPr>
              <a:t>}</a:t>
            </a:r>
          </a:p>
        </p:txBody>
      </p:sp>
      <p:sp>
        <p:nvSpPr>
          <p:cNvPr id="5" name="Left Brace 4">
            <a:extLst>
              <a:ext uri="{FF2B5EF4-FFF2-40B4-BE49-F238E27FC236}">
                <a16:creationId xmlns:a16="http://schemas.microsoft.com/office/drawing/2014/main" id="{0A3E612A-5407-4451-A809-CF3CB315D950}"/>
              </a:ext>
            </a:extLst>
          </p:cNvPr>
          <p:cNvSpPr/>
          <p:nvPr/>
        </p:nvSpPr>
        <p:spPr>
          <a:xfrm>
            <a:off x="2159726" y="1602377"/>
            <a:ext cx="321698" cy="76635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E29120C9-00EF-46D3-BCB6-F36CAB45670F}"/>
              </a:ext>
            </a:extLst>
          </p:cNvPr>
          <p:cNvSpPr/>
          <p:nvPr/>
        </p:nvSpPr>
        <p:spPr>
          <a:xfrm>
            <a:off x="605245" y="1802674"/>
            <a:ext cx="1448061" cy="36576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Try block</a:t>
            </a:r>
          </a:p>
        </p:txBody>
      </p:sp>
      <p:sp>
        <p:nvSpPr>
          <p:cNvPr id="7" name="Left Brace 6">
            <a:extLst>
              <a:ext uri="{FF2B5EF4-FFF2-40B4-BE49-F238E27FC236}">
                <a16:creationId xmlns:a16="http://schemas.microsoft.com/office/drawing/2014/main" id="{93D78CEF-0E51-4820-85EA-812390B2E0EF}"/>
              </a:ext>
            </a:extLst>
          </p:cNvPr>
          <p:cNvSpPr/>
          <p:nvPr/>
        </p:nvSpPr>
        <p:spPr>
          <a:xfrm>
            <a:off x="2120538" y="2712720"/>
            <a:ext cx="321698" cy="76635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CC74E511-1F27-4C9F-95B5-C3CA1E82470D}"/>
              </a:ext>
            </a:extLst>
          </p:cNvPr>
          <p:cNvSpPr/>
          <p:nvPr/>
        </p:nvSpPr>
        <p:spPr>
          <a:xfrm>
            <a:off x="364723" y="2913017"/>
            <a:ext cx="1649395" cy="36576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Catch block</a:t>
            </a:r>
          </a:p>
        </p:txBody>
      </p:sp>
      <p:sp>
        <p:nvSpPr>
          <p:cNvPr id="9" name="Rectangle: Folded Corner 8">
            <a:extLst>
              <a:ext uri="{FF2B5EF4-FFF2-40B4-BE49-F238E27FC236}">
                <a16:creationId xmlns:a16="http://schemas.microsoft.com/office/drawing/2014/main" id="{5C2E16CD-FBAF-4AB1-B2F8-2C6DC566024A}"/>
              </a:ext>
            </a:extLst>
          </p:cNvPr>
          <p:cNvSpPr/>
          <p:nvPr/>
        </p:nvSpPr>
        <p:spPr>
          <a:xfrm>
            <a:off x="8822388" y="1166902"/>
            <a:ext cx="3058099" cy="1545818"/>
          </a:xfrm>
          <a:prstGeom prst="foldedCorner">
            <a:avLst>
              <a:gd name="adj" fmla="val 16667"/>
            </a:avLst>
          </a:prstGeom>
          <a:solidFill>
            <a:srgbClr val="FDECAD"/>
          </a:solidFill>
        </p:spPr>
        <p:style>
          <a:lnRef idx="2">
            <a:schemeClr val="accent1">
              <a:shade val="50000"/>
            </a:schemeClr>
          </a:lnRef>
          <a:fillRef idx="1">
            <a:schemeClr val="accent1"/>
          </a:fillRef>
          <a:effectRef idx="0">
            <a:schemeClr val="accent1"/>
          </a:effectRef>
          <a:fontRef idx="minor">
            <a:schemeClr val="lt1"/>
          </a:fontRef>
        </p:style>
        <p:txBody>
          <a:bodyPr tIns="180000" rtlCol="0" anchor="ctr"/>
          <a:lstStyle/>
          <a:p>
            <a:pPr algn="ctr"/>
            <a:r>
              <a:rPr lang="en-GB" dirty="0">
                <a:solidFill>
                  <a:sysClr val="windowText" lastClr="000000"/>
                </a:solidFill>
              </a:rPr>
              <a:t>If the file input.txt cannot be found, a </a:t>
            </a:r>
            <a:r>
              <a:rPr lang="en-GB" dirty="0" err="1">
                <a:solidFill>
                  <a:sysClr val="windowText" lastClr="000000"/>
                </a:solidFill>
              </a:rPr>
              <a:t>FileNotFoundException</a:t>
            </a:r>
            <a:r>
              <a:rPr lang="en-GB" dirty="0">
                <a:solidFill>
                  <a:sysClr val="windowText" lastClr="000000"/>
                </a:solidFill>
              </a:rPr>
              <a:t> will be thrown, which we are going to catch</a:t>
            </a:r>
          </a:p>
        </p:txBody>
      </p:sp>
      <p:sp>
        <p:nvSpPr>
          <p:cNvPr id="12" name="!!green">
            <a:extLst>
              <a:ext uri="{FF2B5EF4-FFF2-40B4-BE49-F238E27FC236}">
                <a16:creationId xmlns:a16="http://schemas.microsoft.com/office/drawing/2014/main" id="{0758FEC7-433A-44F7-B9B2-7EA1C46BE2C7}"/>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13" name="!!yellow">
            <a:extLst>
              <a:ext uri="{FF2B5EF4-FFF2-40B4-BE49-F238E27FC236}">
                <a16:creationId xmlns:a16="http://schemas.microsoft.com/office/drawing/2014/main" id="{B17E68AC-11D4-4D46-9204-3C2A45BF0F52}"/>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14" name="!!yellowcircle">
            <a:extLst>
              <a:ext uri="{FF2B5EF4-FFF2-40B4-BE49-F238E27FC236}">
                <a16:creationId xmlns:a16="http://schemas.microsoft.com/office/drawing/2014/main" id="{2294EF17-6217-4C70-824E-E11715ABC924}"/>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pic>
        <p:nvPicPr>
          <p:cNvPr id="15" name="Graphic 14" descr="Warning with solid fill">
            <a:extLst>
              <a:ext uri="{FF2B5EF4-FFF2-40B4-BE49-F238E27FC236}">
                <a16:creationId xmlns:a16="http://schemas.microsoft.com/office/drawing/2014/main" id="{14C88763-744B-4AF9-AE37-33704FE689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73311" y="233680"/>
            <a:ext cx="673862" cy="673862"/>
          </a:xfrm>
          <a:prstGeom prst="rect">
            <a:avLst/>
          </a:prstGeom>
        </p:spPr>
      </p:pic>
    </p:spTree>
    <p:extLst>
      <p:ext uri="{BB962C8B-B14F-4D97-AF65-F5344CB8AC3E}">
        <p14:creationId xmlns:p14="http://schemas.microsoft.com/office/powerpoint/2010/main" val="253542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500"/>
                                        <p:tgtEl>
                                          <p:spTgt spid="4">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1" end="11"/>
                                            </p:txEl>
                                          </p:spTgt>
                                        </p:tgtEl>
                                        <p:attrNameLst>
                                          <p:attrName>style.visibility</p:attrName>
                                        </p:attrNameLst>
                                      </p:cBhvr>
                                      <p:to>
                                        <p:strVal val="visible"/>
                                      </p:to>
                                    </p:set>
                                    <p:animEffect transition="in" filter="fade">
                                      <p:cBhvr>
                                        <p:cTn id="50" dur="500"/>
                                        <p:tgtEl>
                                          <p:spTgt spid="4">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Effect transition="in" filter="fade">
                                      <p:cBhvr>
                                        <p:cTn id="53" dur="500"/>
                                        <p:tgtEl>
                                          <p:spTgt spid="4">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500"/>
                                        <p:tgtEl>
                                          <p:spTgt spid="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5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6" end="6"/>
                                            </p:txEl>
                                          </p:spTgt>
                                        </p:tgtEl>
                                        <p:attrNameLst>
                                          <p:attrName>style.visibility</p:attrName>
                                        </p:attrNameLst>
                                      </p:cBhvr>
                                      <p:to>
                                        <p:strVal val="visible"/>
                                      </p:to>
                                    </p:set>
                                    <p:animEffect transition="in" filter="fade">
                                      <p:cBhvr>
                                        <p:cTn id="74" dur="500"/>
                                        <p:tgtEl>
                                          <p:spTgt spid="3">
                                            <p:txEl>
                                              <p:pRg st="6" end="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animEffect transition="in" filter="fade">
                                      <p:cBhvr>
                                        <p:cTn id="79" dur="500"/>
                                        <p:tgtEl>
                                          <p:spTgt spid="3">
                                            <p:txEl>
                                              <p:pRg st="7" end="7"/>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4FFD-B838-4060-AEC6-F719DE623778}"/>
              </a:ext>
            </a:extLst>
          </p:cNvPr>
          <p:cNvSpPr>
            <a:spLocks noGrp="1"/>
          </p:cNvSpPr>
          <p:nvPr>
            <p:ph type="title"/>
          </p:nvPr>
        </p:nvSpPr>
        <p:spPr>
          <a:xfrm>
            <a:off x="1118791" y="205423"/>
            <a:ext cx="9690106" cy="717686"/>
          </a:xfrm>
        </p:spPr>
        <p:txBody>
          <a:bodyPr/>
          <a:lstStyle/>
          <a:p>
            <a:r>
              <a:rPr lang="en-GB" dirty="0"/>
              <a:t>Catching Multiple Exceptions</a:t>
            </a:r>
          </a:p>
        </p:txBody>
      </p:sp>
      <p:sp>
        <p:nvSpPr>
          <p:cNvPr id="3" name="Content Placeholder 2">
            <a:extLst>
              <a:ext uri="{FF2B5EF4-FFF2-40B4-BE49-F238E27FC236}">
                <a16:creationId xmlns:a16="http://schemas.microsoft.com/office/drawing/2014/main" id="{219AEE82-D6E3-436C-9331-8982AD7AF35F}"/>
              </a:ext>
            </a:extLst>
          </p:cNvPr>
          <p:cNvSpPr>
            <a:spLocks noGrp="1"/>
          </p:cNvSpPr>
          <p:nvPr>
            <p:ph idx="1"/>
          </p:nvPr>
        </p:nvSpPr>
        <p:spPr>
          <a:xfrm>
            <a:off x="364724" y="4659085"/>
            <a:ext cx="10444173" cy="1360715"/>
          </a:xfrm>
        </p:spPr>
        <p:txBody>
          <a:bodyPr>
            <a:normAutofit fontScale="92500" lnSpcReduction="20000"/>
          </a:bodyPr>
          <a:lstStyle/>
          <a:p>
            <a:r>
              <a:rPr lang="en-GB" dirty="0"/>
              <a:t>Multiple ‘catch’ blocks –these are tried in turn until one matches the exception</a:t>
            </a:r>
          </a:p>
          <a:p>
            <a:r>
              <a:rPr lang="en-GB" dirty="0"/>
              <a:t>In this case, the second block will catch </a:t>
            </a:r>
            <a:r>
              <a:rPr lang="en-GB" i="1" dirty="0"/>
              <a:t>any </a:t>
            </a:r>
            <a:r>
              <a:rPr lang="en-GB" dirty="0"/>
              <a:t>exception (it catches exceptions of type </a:t>
            </a:r>
            <a:r>
              <a:rPr lang="en-GB" b="1" dirty="0"/>
              <a:t>Exception</a:t>
            </a:r>
            <a:r>
              <a:rPr lang="en-GB" dirty="0"/>
              <a:t>, which is the base class of all exceptions)</a:t>
            </a:r>
          </a:p>
        </p:txBody>
      </p:sp>
      <p:sp>
        <p:nvSpPr>
          <p:cNvPr id="4" name="Rectangle 3">
            <a:extLst>
              <a:ext uri="{FF2B5EF4-FFF2-40B4-BE49-F238E27FC236}">
                <a16:creationId xmlns:a16="http://schemas.microsoft.com/office/drawing/2014/main" id="{6E9C9509-F84C-4975-8E02-EF2C1C4E6A10}"/>
              </a:ext>
            </a:extLst>
          </p:cNvPr>
          <p:cNvSpPr/>
          <p:nvPr/>
        </p:nvSpPr>
        <p:spPr>
          <a:xfrm>
            <a:off x="2046513" y="965766"/>
            <a:ext cx="7759338" cy="3416320"/>
          </a:xfrm>
          <a:prstGeom prst="rect">
            <a:avLst/>
          </a:prstGeom>
          <a:solidFill>
            <a:schemeClr val="bg1">
              <a:lumMod val="95000"/>
            </a:schemeClr>
          </a:solidFill>
          <a:ln w="28575">
            <a:solidFill>
              <a:schemeClr val="tx1"/>
            </a:solidFill>
          </a:ln>
        </p:spPr>
        <p:txBody>
          <a:bodyPr wrap="square">
            <a:spAutoFit/>
          </a:bodyPr>
          <a:lstStyle/>
          <a:p>
            <a:r>
              <a:rPr lang="en-GB" b="1" dirty="0">
                <a:solidFill>
                  <a:srgbClr val="7F0055"/>
                </a:solidFill>
                <a:latin typeface="Consolas" panose="020B0609020204030204" pitchFamily="49" charset="0"/>
              </a:rPr>
              <a:t>try</a:t>
            </a:r>
            <a:r>
              <a:rPr lang="en-GB" dirty="0">
                <a:solidFill>
                  <a:srgbClr val="000000"/>
                </a:solidFill>
                <a:latin typeface="Consolas" panose="020B0609020204030204" pitchFamily="49" charset="0"/>
              </a:rPr>
              <a:t> </a:t>
            </a:r>
            <a:endParaRPr lang="en-GB" b="1"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a:t>
            </a:r>
          </a:p>
          <a:p>
            <a:r>
              <a:rPr lang="en-GB" dirty="0">
                <a:solidFill>
                  <a:srgbClr val="6A3E3E"/>
                </a:solidFill>
                <a:latin typeface="Consolas" panose="020B0609020204030204" pitchFamily="49" charset="0"/>
              </a:rPr>
              <a:t>	in</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dirty="0">
                <a:solidFill>
                  <a:srgbClr val="000000"/>
                </a:solidFill>
                <a:latin typeface="Consolas" panose="020B0609020204030204" pitchFamily="49" charset="0"/>
              </a:rPr>
              <a:t> Scanner(</a:t>
            </a:r>
            <a:r>
              <a:rPr lang="en-GB" b="1" dirty="0">
                <a:solidFill>
                  <a:srgbClr val="7F0055"/>
                </a:solidFill>
                <a:latin typeface="Consolas" panose="020B0609020204030204" pitchFamily="49" charset="0"/>
              </a:rPr>
              <a:t>new</a:t>
            </a:r>
            <a:r>
              <a:rPr lang="en-GB" dirty="0">
                <a:solidFill>
                  <a:srgbClr val="000000"/>
                </a:solidFill>
                <a:latin typeface="Consolas" panose="020B0609020204030204" pitchFamily="49" charset="0"/>
              </a:rPr>
              <a:t> File(</a:t>
            </a:r>
            <a:r>
              <a:rPr lang="en-GB" dirty="0">
                <a:solidFill>
                  <a:srgbClr val="2A00FF"/>
                </a:solidFill>
                <a:latin typeface="Consolas" panose="020B0609020204030204" pitchFamily="49" charset="0"/>
              </a:rPr>
              <a:t>"input.txt"</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catch</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FileNotFoundException</a:t>
            </a:r>
            <a:r>
              <a:rPr lang="en-GB" dirty="0">
                <a:solidFill>
                  <a:srgbClr val="000000"/>
                </a:solidFill>
                <a:latin typeface="Consolas" panose="020B0609020204030204" pitchFamily="49" charset="0"/>
              </a:rPr>
              <a:t> </a:t>
            </a:r>
            <a:r>
              <a:rPr lang="en-GB" dirty="0">
                <a:solidFill>
                  <a:srgbClr val="6A3E3E"/>
                </a:solidFill>
                <a:latin typeface="Consolas" panose="020B0609020204030204" pitchFamily="49" charset="0"/>
              </a:rPr>
              <a:t>e</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i="1" dirty="0" err="1">
                <a:solidFill>
                  <a:srgbClr val="0000C0"/>
                </a:solidFill>
                <a:latin typeface="Consolas" panose="020B0609020204030204" pitchFamily="49" charset="0"/>
              </a:rPr>
              <a:t>out</a:t>
            </a:r>
            <a:r>
              <a:rPr lang="en-GB" dirty="0" err="1">
                <a:solidFill>
                  <a:srgbClr val="000000"/>
                </a:solidFill>
                <a:latin typeface="Consolas" panose="020B0609020204030204" pitchFamily="49" charset="0"/>
              </a:rPr>
              <a:t>.println</a:t>
            </a:r>
            <a:r>
              <a:rPr lang="en-GB" dirty="0">
                <a:solidFill>
                  <a:srgbClr val="000000"/>
                </a:solidFill>
                <a:latin typeface="Consolas" panose="020B0609020204030204" pitchFamily="49" charset="0"/>
              </a:rPr>
              <a:t>(</a:t>
            </a:r>
            <a:r>
              <a:rPr lang="en-GB" dirty="0">
                <a:solidFill>
                  <a:srgbClr val="2A00FF"/>
                </a:solidFill>
                <a:latin typeface="Consolas" panose="020B0609020204030204" pitchFamily="49" charset="0"/>
              </a:rPr>
              <a:t>"Cannot open input file"</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catch</a:t>
            </a:r>
            <a:r>
              <a:rPr lang="en-GB" dirty="0">
                <a:solidFill>
                  <a:srgbClr val="000000"/>
                </a:solidFill>
                <a:latin typeface="Consolas" panose="020B0609020204030204" pitchFamily="49" charset="0"/>
              </a:rPr>
              <a:t> (Exception </a:t>
            </a:r>
            <a:r>
              <a:rPr lang="en-GB" dirty="0">
                <a:solidFill>
                  <a:srgbClr val="6A3E3E"/>
                </a:solidFill>
                <a:latin typeface="Consolas" panose="020B0609020204030204" pitchFamily="49" charset="0"/>
              </a:rPr>
              <a:t>e</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i="1" dirty="0" err="1">
                <a:solidFill>
                  <a:srgbClr val="0000C0"/>
                </a:solidFill>
                <a:latin typeface="Consolas" panose="020B0609020204030204" pitchFamily="49" charset="0"/>
              </a:rPr>
              <a:t>out</a:t>
            </a:r>
            <a:r>
              <a:rPr lang="en-GB" dirty="0" err="1">
                <a:solidFill>
                  <a:srgbClr val="000000"/>
                </a:solidFill>
                <a:latin typeface="Consolas" panose="020B0609020204030204" pitchFamily="49" charset="0"/>
              </a:rPr>
              <a:t>.println</a:t>
            </a:r>
            <a:r>
              <a:rPr lang="en-GB" dirty="0">
                <a:solidFill>
                  <a:srgbClr val="000000"/>
                </a:solidFill>
                <a:latin typeface="Consolas" panose="020B0609020204030204" pitchFamily="49" charset="0"/>
              </a:rPr>
              <a:t>(</a:t>
            </a:r>
            <a:r>
              <a:rPr lang="en-GB" dirty="0">
                <a:solidFill>
                  <a:srgbClr val="2A00FF"/>
                </a:solidFill>
                <a:latin typeface="Consolas" panose="020B0609020204030204" pitchFamily="49" charset="0"/>
              </a:rPr>
              <a:t>"Something else happened..."</a:t>
            </a:r>
            <a:r>
              <a:rPr lang="en-GB" dirty="0">
                <a:solidFill>
                  <a:srgbClr val="000000"/>
                </a:solidFill>
                <a:latin typeface="Consolas" panose="020B0609020204030204" pitchFamily="49" charset="0"/>
              </a:rPr>
              <a:t> + </a:t>
            </a:r>
            <a:r>
              <a:rPr lang="en-GB" dirty="0">
                <a:solidFill>
                  <a:srgbClr val="6A3E3E"/>
                </a:solidFill>
                <a:latin typeface="Consolas" panose="020B0609020204030204" pitchFamily="49" charset="0"/>
              </a:rPr>
              <a:t>e</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endParaRPr lang="en-GB" dirty="0"/>
          </a:p>
        </p:txBody>
      </p:sp>
      <p:sp>
        <p:nvSpPr>
          <p:cNvPr id="7" name="!!green">
            <a:extLst>
              <a:ext uri="{FF2B5EF4-FFF2-40B4-BE49-F238E27FC236}">
                <a16:creationId xmlns:a16="http://schemas.microsoft.com/office/drawing/2014/main" id="{96FFEF40-6C51-4DED-9311-98695C461D9F}"/>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8" name="!!yellow">
            <a:extLst>
              <a:ext uri="{FF2B5EF4-FFF2-40B4-BE49-F238E27FC236}">
                <a16:creationId xmlns:a16="http://schemas.microsoft.com/office/drawing/2014/main" id="{1754481A-E4ED-408A-A0E1-9ABE40D0EB8A}"/>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9" name="!!yellowcircle">
            <a:extLst>
              <a:ext uri="{FF2B5EF4-FFF2-40B4-BE49-F238E27FC236}">
                <a16:creationId xmlns:a16="http://schemas.microsoft.com/office/drawing/2014/main" id="{1A2F51BF-BBBC-4225-8DF9-75C3194CF3CB}"/>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pic>
        <p:nvPicPr>
          <p:cNvPr id="10" name="Graphic 9" descr="Warning with solid fill">
            <a:extLst>
              <a:ext uri="{FF2B5EF4-FFF2-40B4-BE49-F238E27FC236}">
                <a16:creationId xmlns:a16="http://schemas.microsoft.com/office/drawing/2014/main" id="{BC7F7B2A-6EE0-459D-A24C-1096CD109B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73311" y="233680"/>
            <a:ext cx="673862" cy="673862"/>
          </a:xfrm>
          <a:prstGeom prst="rect">
            <a:avLst/>
          </a:prstGeom>
        </p:spPr>
      </p:pic>
    </p:spTree>
    <p:extLst>
      <p:ext uri="{BB962C8B-B14F-4D97-AF65-F5344CB8AC3E}">
        <p14:creationId xmlns:p14="http://schemas.microsoft.com/office/powerpoint/2010/main" val="65064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fade">
                                      <p:cBhvr>
                                        <p:cTn id="33" dur="500"/>
                                        <p:tgtEl>
                                          <p:spTgt spid="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fade">
                                      <p:cBhvr>
                                        <p:cTn id="36" dur="500"/>
                                        <p:tgtEl>
                                          <p:spTgt spid="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fade">
                                      <p:cBhvr>
                                        <p:cTn id="39" dur="500"/>
                                        <p:tgtEl>
                                          <p:spTgt spid="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fade">
                                      <p:cBhvr>
                                        <p:cTn id="42" dur="500"/>
                                        <p:tgtEl>
                                          <p:spTgt spid="4">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animEffect transition="in" filter="fade">
                                      <p:cBhvr>
                                        <p:cTn id="47" dur="500"/>
                                        <p:tgtEl>
                                          <p:spTgt spid="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 end="1"/>
                                            </p:txEl>
                                          </p:spTgt>
                                        </p:tgtEl>
                                        <p:attrNameLst>
                                          <p:attrName>style.visibility</p:attrName>
                                        </p:attrNameLst>
                                      </p:cBhvr>
                                      <p:to>
                                        <p:strVal val="visible"/>
                                      </p:to>
                                    </p:set>
                                    <p:animEffect transition="in" filter="fade">
                                      <p:cBhvr>
                                        <p:cTn id="5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reen">
            <a:extLst>
              <a:ext uri="{FF2B5EF4-FFF2-40B4-BE49-F238E27FC236}">
                <a16:creationId xmlns:a16="http://schemas.microsoft.com/office/drawing/2014/main" id="{F7B7E119-06A7-44E6-A258-3A95240062C1}"/>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11" name="!!yellow">
            <a:extLst>
              <a:ext uri="{FF2B5EF4-FFF2-40B4-BE49-F238E27FC236}">
                <a16:creationId xmlns:a16="http://schemas.microsoft.com/office/drawing/2014/main" id="{831BE575-E4C3-48C7-A06F-B4316E950FAA}"/>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2" name="Title 1">
            <a:extLst>
              <a:ext uri="{FF2B5EF4-FFF2-40B4-BE49-F238E27FC236}">
                <a16:creationId xmlns:a16="http://schemas.microsoft.com/office/drawing/2014/main" id="{F09CC2B1-F3AE-4A2C-98BC-B292281B0CFD}"/>
              </a:ext>
            </a:extLst>
          </p:cNvPr>
          <p:cNvSpPr>
            <a:spLocks noGrp="1"/>
          </p:cNvSpPr>
          <p:nvPr>
            <p:ph type="title"/>
          </p:nvPr>
        </p:nvSpPr>
        <p:spPr>
          <a:xfrm>
            <a:off x="1111528" y="196821"/>
            <a:ext cx="10732539" cy="890107"/>
          </a:xfrm>
        </p:spPr>
        <p:txBody>
          <a:bodyPr/>
          <a:lstStyle/>
          <a:p>
            <a:r>
              <a:rPr lang="en-GB" dirty="0"/>
              <a:t>Finally Block</a:t>
            </a:r>
          </a:p>
        </p:txBody>
      </p:sp>
      <p:sp>
        <p:nvSpPr>
          <p:cNvPr id="3" name="Content Placeholder 2">
            <a:extLst>
              <a:ext uri="{FF2B5EF4-FFF2-40B4-BE49-F238E27FC236}">
                <a16:creationId xmlns:a16="http://schemas.microsoft.com/office/drawing/2014/main" id="{9626C853-1874-488B-9AF6-1F1631EBE5CD}"/>
              </a:ext>
            </a:extLst>
          </p:cNvPr>
          <p:cNvSpPr>
            <a:spLocks noGrp="1"/>
          </p:cNvSpPr>
          <p:nvPr>
            <p:ph idx="1"/>
          </p:nvPr>
        </p:nvSpPr>
        <p:spPr>
          <a:xfrm>
            <a:off x="364725" y="1333501"/>
            <a:ext cx="4846919" cy="4686300"/>
          </a:xfrm>
        </p:spPr>
        <p:txBody>
          <a:bodyPr/>
          <a:lstStyle/>
          <a:p>
            <a:r>
              <a:rPr lang="en-GB" dirty="0"/>
              <a:t>A finally block can optionally be placed after a try/catch</a:t>
            </a:r>
          </a:p>
          <a:p>
            <a:r>
              <a:rPr lang="en-GB" dirty="0"/>
              <a:t>Typically used to close resources we no longer need</a:t>
            </a:r>
          </a:p>
          <a:p>
            <a:r>
              <a:rPr lang="en-GB" dirty="0"/>
              <a:t>Any code placed in a </a:t>
            </a:r>
            <a:r>
              <a:rPr lang="en-GB" b="1" dirty="0">
                <a:solidFill>
                  <a:srgbClr val="7F0055"/>
                </a:solidFill>
                <a:latin typeface="Consolas" panose="020B0609020204030204" pitchFamily="49" charset="0"/>
              </a:rPr>
              <a:t>finally </a:t>
            </a:r>
            <a:r>
              <a:rPr lang="en-GB" dirty="0"/>
              <a:t>block is executed regardless of if an exception is thrown or not</a:t>
            </a:r>
            <a:endParaRPr lang="en-GB" b="1" dirty="0">
              <a:solidFill>
                <a:srgbClr val="7F0055"/>
              </a:solidFill>
              <a:latin typeface="Consolas" panose="020B0609020204030204" pitchFamily="49" charset="0"/>
            </a:endParaRPr>
          </a:p>
        </p:txBody>
      </p:sp>
      <p:sp>
        <p:nvSpPr>
          <p:cNvPr id="4" name="Rectangle 3">
            <a:extLst>
              <a:ext uri="{FF2B5EF4-FFF2-40B4-BE49-F238E27FC236}">
                <a16:creationId xmlns:a16="http://schemas.microsoft.com/office/drawing/2014/main" id="{86D1C95D-D912-4BAF-A1F0-59887552A554}"/>
              </a:ext>
            </a:extLst>
          </p:cNvPr>
          <p:cNvSpPr/>
          <p:nvPr/>
        </p:nvSpPr>
        <p:spPr>
          <a:xfrm>
            <a:off x="5164509" y="36576"/>
            <a:ext cx="6943780" cy="6821424"/>
          </a:xfrm>
          <a:prstGeom prst="rect">
            <a:avLst/>
          </a:prstGeom>
          <a:solidFill>
            <a:schemeClr val="bg1">
              <a:lumMod val="95000"/>
            </a:schemeClr>
          </a:solidFill>
          <a:ln w="19050">
            <a:solidFill>
              <a:schemeClr val="tx1"/>
            </a:solidFill>
          </a:ln>
        </p:spPr>
        <p:txBody>
          <a:bodyPr wrap="square">
            <a:noAutofit/>
          </a:bodyPr>
          <a:lstStyle/>
          <a:p>
            <a:r>
              <a:rPr lang="en-GB" sz="1600" b="1" dirty="0">
                <a:solidFill>
                  <a:srgbClr val="7F0055"/>
                </a:solidFill>
                <a:latin typeface="Consolas" panose="020B0609020204030204" pitchFamily="49" charset="0"/>
              </a:rPr>
              <a:t>import</a:t>
            </a:r>
            <a:r>
              <a:rPr lang="en-GB" sz="1600" dirty="0">
                <a:solidFill>
                  <a:srgbClr val="000000"/>
                </a:solidFill>
                <a:latin typeface="Consolas" panose="020B0609020204030204" pitchFamily="49" charset="0"/>
              </a:rPr>
              <a:t> java.io.*;</a:t>
            </a:r>
          </a:p>
          <a:p>
            <a:r>
              <a:rPr lang="en-GB" sz="1600" b="1" dirty="0">
                <a:solidFill>
                  <a:srgbClr val="7F0055"/>
                </a:solidFill>
                <a:latin typeface="Consolas" panose="020B0609020204030204" pitchFamily="49" charset="0"/>
              </a:rPr>
              <a:t>import</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java.util</a:t>
            </a:r>
            <a:r>
              <a:rPr lang="en-GB" sz="1600" dirty="0">
                <a:solidFill>
                  <a:srgbClr val="000000"/>
                </a:solidFill>
                <a:latin typeface="Consolas" panose="020B0609020204030204" pitchFamily="49" charset="0"/>
              </a:rPr>
              <a:t>.*;</a:t>
            </a:r>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dirty="0">
                <a:solidFill>
                  <a:srgbClr val="000000"/>
                </a:solidFill>
                <a:latin typeface="Consolas" panose="020B0609020204030204" pitchFamily="49" charset="0"/>
              </a:rPr>
              <a:t>cat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dirty="0">
                <a:solidFill>
                  <a:srgbClr val="000000"/>
                </a:solidFill>
                <a:latin typeface="Consolas" panose="020B0609020204030204" pitchFamily="49" charset="0"/>
              </a:rPr>
              <a:t>main(String[] </a:t>
            </a:r>
            <a:r>
              <a:rPr lang="en-GB" sz="1600" dirty="0" err="1">
                <a:solidFill>
                  <a:srgbClr val="6A3E3E"/>
                </a:solidFill>
                <a:latin typeface="Consolas" panose="020B0609020204030204" pitchFamily="49" charset="0"/>
              </a:rPr>
              <a:t>args</a:t>
            </a:r>
            <a:r>
              <a:rPr lang="en-GB" sz="1600" dirty="0">
                <a:solidFill>
                  <a:srgbClr val="000000"/>
                </a:solidFill>
                <a:latin typeface="Consolas" panose="020B0609020204030204" pitchFamily="49" charset="0"/>
              </a:rPr>
              <a:t>) {</a:t>
            </a:r>
          </a:p>
          <a:p>
            <a:pPr lvl="2"/>
            <a:r>
              <a:rPr lang="en-GB" sz="1600" dirty="0">
                <a:solidFill>
                  <a:srgbClr val="000000"/>
                </a:solidFill>
                <a:latin typeface="Consolas" panose="020B0609020204030204" pitchFamily="49" charset="0"/>
              </a:rPr>
              <a:t>File </a:t>
            </a:r>
            <a:r>
              <a:rPr lang="en-GB" sz="1600" dirty="0" err="1">
                <a:solidFill>
                  <a:srgbClr val="6A3E3E"/>
                </a:solidFill>
                <a:latin typeface="Consolas" panose="020B0609020204030204" pitchFamily="49" charset="0"/>
              </a:rPr>
              <a:t>inFile</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dirty="0">
                <a:solidFill>
                  <a:srgbClr val="000000"/>
                </a:solidFill>
                <a:latin typeface="Consolas" panose="020B0609020204030204" pitchFamily="49" charset="0"/>
              </a:rPr>
              <a:t> File(</a:t>
            </a:r>
            <a:r>
              <a:rPr lang="en-GB" sz="1600" dirty="0">
                <a:solidFill>
                  <a:srgbClr val="2A00FF"/>
                </a:solidFill>
                <a:latin typeface="Consolas" panose="020B0609020204030204" pitchFamily="49" charset="0"/>
              </a:rPr>
              <a:t>"input.txt"</a:t>
            </a:r>
            <a:r>
              <a:rPr lang="en-GB" sz="1600" dirty="0">
                <a:solidFill>
                  <a:srgbClr val="000000"/>
                </a:solidFill>
                <a:latin typeface="Consolas" panose="020B0609020204030204" pitchFamily="49" charset="0"/>
              </a:rPr>
              <a:t>);</a:t>
            </a:r>
          </a:p>
          <a:p>
            <a:pPr lvl="2"/>
            <a:r>
              <a:rPr lang="en-GB" sz="1600" dirty="0">
                <a:solidFill>
                  <a:srgbClr val="000000"/>
                </a:solidFill>
                <a:latin typeface="Consolas" panose="020B0609020204030204" pitchFamily="49" charset="0"/>
              </a:rPr>
              <a:t>Scanner </a:t>
            </a:r>
            <a:r>
              <a:rPr lang="en-GB" sz="1600" dirty="0">
                <a:solidFill>
                  <a:srgbClr val="6A3E3E"/>
                </a:solidFill>
                <a:latin typeface="Consolas" panose="020B0609020204030204" pitchFamily="49" charset="0"/>
              </a:rPr>
              <a:t>in</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null</a:t>
            </a:r>
            <a:r>
              <a:rPr lang="en-GB" sz="1600" dirty="0">
                <a:solidFill>
                  <a:srgbClr val="000000"/>
                </a:solidFill>
                <a:latin typeface="Consolas" panose="020B0609020204030204" pitchFamily="49" charset="0"/>
              </a:rPr>
              <a:t>;</a:t>
            </a:r>
          </a:p>
          <a:p>
            <a:pPr lvl="2"/>
            <a:endParaRPr lang="en-GB" sz="1600" dirty="0">
              <a:latin typeface="Consolas" panose="020B0609020204030204" pitchFamily="49" charset="0"/>
            </a:endParaRPr>
          </a:p>
          <a:p>
            <a:pPr lvl="2"/>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&lt;String&gt; </a:t>
            </a:r>
            <a:r>
              <a:rPr lang="en-GB" sz="1600" dirty="0">
                <a:solidFill>
                  <a:srgbClr val="6A3E3E"/>
                </a:solidFill>
                <a:latin typeface="Consolas" panose="020B0609020204030204" pitchFamily="49" charset="0"/>
              </a:rPr>
              <a:t>lines</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&lt;String&gt;();</a:t>
            </a:r>
          </a:p>
          <a:p>
            <a:pPr lvl="2"/>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try</a:t>
            </a:r>
            <a:r>
              <a:rPr lang="en-GB" sz="1600" dirty="0">
                <a:solidFill>
                  <a:srgbClr val="000000"/>
                </a:solidFill>
                <a:latin typeface="Consolas" panose="020B0609020204030204" pitchFamily="49" charset="0"/>
              </a:rPr>
              <a:t> {</a:t>
            </a:r>
          </a:p>
          <a:p>
            <a:pPr lvl="2"/>
            <a:r>
              <a:rPr lang="en-GB" sz="1600" dirty="0">
                <a:solidFill>
                  <a:srgbClr val="6A3E3E"/>
                </a:solidFill>
                <a:latin typeface="Consolas" panose="020B0609020204030204" pitchFamily="49" charset="0"/>
              </a:rPr>
              <a:t>	in</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dirty="0">
                <a:solidFill>
                  <a:srgbClr val="000000"/>
                </a:solidFill>
                <a:latin typeface="Consolas" panose="020B0609020204030204" pitchFamily="49" charset="0"/>
              </a:rPr>
              <a:t> Scanner(</a:t>
            </a:r>
            <a:r>
              <a:rPr lang="en-GB" sz="1600" dirty="0" err="1">
                <a:solidFill>
                  <a:srgbClr val="6A3E3E"/>
                </a:solidFill>
                <a:latin typeface="Consolas" panose="020B0609020204030204" pitchFamily="49" charset="0"/>
              </a:rPr>
              <a:t>inFile</a:t>
            </a:r>
            <a:r>
              <a:rPr lang="en-GB" sz="1600" dirty="0">
                <a:solidFill>
                  <a:srgbClr val="000000"/>
                </a:solidFill>
                <a:latin typeface="Consolas" panose="020B0609020204030204" pitchFamily="49" charset="0"/>
              </a:rPr>
              <a:t>);</a:t>
            </a:r>
          </a:p>
          <a:p>
            <a:pPr lvl="2"/>
            <a:r>
              <a:rPr lang="en-GB" sz="1600" dirty="0">
                <a:solidFill>
                  <a:srgbClr val="7F0055"/>
                </a:solidFill>
                <a:latin typeface="Consolas" panose="020B0609020204030204" pitchFamily="49" charset="0"/>
              </a:rPr>
              <a:t>	</a:t>
            </a:r>
            <a:r>
              <a:rPr lang="en-GB" sz="1600" b="1" dirty="0">
                <a:solidFill>
                  <a:srgbClr val="7F0055"/>
                </a:solidFill>
                <a:latin typeface="Consolas" panose="020B0609020204030204" pitchFamily="49" charset="0"/>
              </a:rPr>
              <a:t>while</a:t>
            </a:r>
            <a:r>
              <a:rPr lang="en-GB" sz="1600" dirty="0">
                <a:solidFill>
                  <a:srgbClr val="000000"/>
                </a:solidFill>
                <a:latin typeface="Consolas" panose="020B0609020204030204" pitchFamily="49" charset="0"/>
              </a:rPr>
              <a:t> (</a:t>
            </a:r>
            <a:r>
              <a:rPr lang="en-GB" sz="1600" dirty="0" err="1">
                <a:solidFill>
                  <a:srgbClr val="6A3E3E"/>
                </a:solidFill>
                <a:latin typeface="Consolas" panose="020B0609020204030204" pitchFamily="49" charset="0"/>
              </a:rPr>
              <a:t>in</a:t>
            </a:r>
            <a:r>
              <a:rPr lang="en-GB" sz="1600" dirty="0" err="1">
                <a:solidFill>
                  <a:srgbClr val="000000"/>
                </a:solidFill>
                <a:latin typeface="Consolas" panose="020B0609020204030204" pitchFamily="49" charset="0"/>
              </a:rPr>
              <a:t>.hasNext</a:t>
            </a:r>
            <a:r>
              <a:rPr lang="en-GB" sz="1600" dirty="0">
                <a:solidFill>
                  <a:srgbClr val="000000"/>
                </a:solidFill>
                <a:latin typeface="Consolas" panose="020B0609020204030204" pitchFamily="49" charset="0"/>
              </a:rPr>
              <a:t>()) {</a:t>
            </a:r>
          </a:p>
          <a:p>
            <a:pPr lvl="2"/>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lines</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 </a:t>
            </a:r>
            <a:r>
              <a:rPr lang="en-GB" sz="1600" dirty="0" err="1">
                <a:solidFill>
                  <a:srgbClr val="6A3E3E"/>
                </a:solidFill>
                <a:latin typeface="Consolas" panose="020B0609020204030204" pitchFamily="49" charset="0"/>
              </a:rPr>
              <a:t>in</a:t>
            </a:r>
            <a:r>
              <a:rPr lang="en-GB" sz="1600" dirty="0" err="1">
                <a:solidFill>
                  <a:srgbClr val="000000"/>
                </a:solidFill>
                <a:latin typeface="Consolas" panose="020B0609020204030204" pitchFamily="49" charset="0"/>
              </a:rPr>
              <a:t>.nextLine</a:t>
            </a:r>
            <a:r>
              <a:rPr lang="en-GB" sz="1600" dirty="0">
                <a:solidFill>
                  <a:srgbClr val="000000"/>
                </a:solidFill>
                <a:latin typeface="Consolas" panose="020B0609020204030204" pitchFamily="49" charset="0"/>
              </a:rPr>
              <a:t>() );</a:t>
            </a:r>
          </a:p>
          <a:p>
            <a:pPr lvl="2"/>
            <a:r>
              <a:rPr lang="en-GB" sz="1600" dirty="0">
                <a:solidFill>
                  <a:srgbClr val="000000"/>
                </a:solidFill>
                <a:latin typeface="Consolas" panose="020B0609020204030204" pitchFamily="49" charset="0"/>
              </a:rPr>
              <a:t>	}</a:t>
            </a:r>
          </a:p>
          <a:p>
            <a:pPr lvl="2"/>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FileNotFoundException</a:t>
            </a:r>
            <a:r>
              <a:rPr lang="en-GB" sz="1600" dirty="0">
                <a:solidFill>
                  <a:srgbClr val="000000"/>
                </a:solidFill>
                <a:latin typeface="Consolas" panose="020B0609020204030204" pitchFamily="49" charset="0"/>
              </a:rPr>
              <a:t> </a:t>
            </a:r>
            <a:r>
              <a:rPr lang="en-GB" sz="1600" dirty="0">
                <a:solidFill>
                  <a:srgbClr val="6A3E3E"/>
                </a:solidFill>
                <a:latin typeface="Consolas" panose="020B0609020204030204" pitchFamily="49" charset="0"/>
              </a:rPr>
              <a:t>e</a:t>
            </a:r>
            <a:r>
              <a:rPr lang="en-GB" sz="1600" dirty="0">
                <a:solidFill>
                  <a:srgbClr val="000000"/>
                </a:solidFill>
                <a:latin typeface="Consolas" panose="020B0609020204030204" pitchFamily="49" charset="0"/>
              </a:rPr>
              <a:t>) {</a:t>
            </a:r>
          </a:p>
          <a:p>
            <a:pPr lvl="2"/>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e</a:t>
            </a:r>
            <a:r>
              <a:rPr lang="en-GB" sz="1600" dirty="0" err="1">
                <a:solidFill>
                  <a:srgbClr val="000000"/>
                </a:solidFill>
                <a:latin typeface="Consolas" panose="020B0609020204030204" pitchFamily="49" charset="0"/>
              </a:rPr>
              <a:t>.printStackTrace</a:t>
            </a:r>
            <a:r>
              <a:rPr lang="en-GB" sz="1600" dirty="0">
                <a:solidFill>
                  <a:srgbClr val="000000"/>
                </a:solidFill>
                <a:latin typeface="Consolas" panose="020B0609020204030204" pitchFamily="49" charset="0"/>
              </a:rPr>
              <a:t>();</a:t>
            </a:r>
          </a:p>
          <a:p>
            <a:pPr lvl="2"/>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finally</a:t>
            </a:r>
            <a:r>
              <a:rPr lang="en-GB" sz="1600" dirty="0">
                <a:solidFill>
                  <a:srgbClr val="000000"/>
                </a:solidFill>
                <a:latin typeface="Consolas" panose="020B0609020204030204" pitchFamily="49" charset="0"/>
              </a:rPr>
              <a:t> {</a:t>
            </a:r>
          </a:p>
          <a:p>
            <a:pPr lvl="2"/>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in</a:t>
            </a:r>
            <a:r>
              <a:rPr lang="en-GB" sz="1600" dirty="0" err="1">
                <a:solidFill>
                  <a:srgbClr val="000000"/>
                </a:solidFill>
                <a:latin typeface="Consolas" panose="020B0609020204030204" pitchFamily="49" charset="0"/>
              </a:rPr>
              <a:t>.close</a:t>
            </a:r>
            <a:r>
              <a:rPr lang="en-GB" sz="1600" dirty="0">
                <a:solidFill>
                  <a:srgbClr val="000000"/>
                </a:solidFill>
                <a:latin typeface="Consolas" panose="020B0609020204030204" pitchFamily="49" charset="0"/>
              </a:rPr>
              <a:t>(); </a:t>
            </a:r>
            <a:r>
              <a:rPr lang="en-GB" sz="1600" dirty="0">
                <a:solidFill>
                  <a:srgbClr val="3F7F5F"/>
                </a:solidFill>
                <a:latin typeface="Consolas" panose="020B0609020204030204" pitchFamily="49" charset="0"/>
              </a:rPr>
              <a:t>// clean up</a:t>
            </a:r>
          </a:p>
          <a:p>
            <a:pPr lvl="2"/>
            <a:r>
              <a:rPr lang="en-GB" sz="1600" dirty="0">
                <a:solidFill>
                  <a:srgbClr val="000000"/>
                </a:solidFill>
                <a:latin typeface="Consolas" panose="020B0609020204030204" pitchFamily="49" charset="0"/>
              </a:rPr>
              <a:t>}</a:t>
            </a:r>
          </a:p>
          <a:p>
            <a:pPr lvl="2"/>
            <a:endParaRPr lang="en-GB" sz="1600" dirty="0">
              <a:latin typeface="Consolas" panose="020B0609020204030204" pitchFamily="49" charset="0"/>
            </a:endParaRPr>
          </a:p>
          <a:p>
            <a:pPr lvl="2"/>
            <a:r>
              <a:rPr lang="en-GB" sz="1600" dirty="0" err="1">
                <a:solidFill>
                  <a:srgbClr val="000000"/>
                </a:solidFill>
                <a:latin typeface="Consolas" panose="020B0609020204030204" pitchFamily="49" charset="0"/>
              </a:rPr>
              <a:t>Collections.</a:t>
            </a:r>
            <a:r>
              <a:rPr lang="en-GB" sz="1600" i="1" dirty="0" err="1">
                <a:solidFill>
                  <a:srgbClr val="000000"/>
                </a:solidFill>
                <a:latin typeface="Consolas" panose="020B0609020204030204" pitchFamily="49" charset="0"/>
              </a:rPr>
              <a:t>sort</a:t>
            </a:r>
            <a:r>
              <a:rPr lang="en-GB" sz="1600" dirty="0">
                <a:solidFill>
                  <a:srgbClr val="000000"/>
                </a:solidFill>
                <a:latin typeface="Consolas" panose="020B0609020204030204" pitchFamily="49" charset="0"/>
              </a:rPr>
              <a:t>(</a:t>
            </a:r>
            <a:r>
              <a:rPr lang="en-GB" sz="1600" dirty="0">
                <a:solidFill>
                  <a:srgbClr val="6A3E3E"/>
                </a:solidFill>
                <a:latin typeface="Consolas" panose="020B0609020204030204" pitchFamily="49" charset="0"/>
              </a:rPr>
              <a:t>lines</a:t>
            </a:r>
            <a:r>
              <a:rPr lang="en-GB" sz="1600" dirty="0">
                <a:solidFill>
                  <a:srgbClr val="000000"/>
                </a:solidFill>
                <a:latin typeface="Consolas" panose="020B0609020204030204" pitchFamily="49" charset="0"/>
              </a:rPr>
              <a:t>); </a:t>
            </a:r>
            <a:r>
              <a:rPr lang="en-GB" sz="1600" dirty="0">
                <a:solidFill>
                  <a:srgbClr val="3F7F5F"/>
                </a:solidFill>
                <a:latin typeface="Consolas" panose="020B0609020204030204" pitchFamily="49" charset="0"/>
              </a:rPr>
              <a:t>// sort the lines </a:t>
            </a:r>
            <a:r>
              <a:rPr lang="en-GB" sz="1600" dirty="0" err="1">
                <a:solidFill>
                  <a:srgbClr val="3F7F5F"/>
                </a:solidFill>
                <a:latin typeface="Consolas" panose="020B0609020204030204" pitchFamily="49" charset="0"/>
              </a:rPr>
              <a:t>ArrayList</a:t>
            </a:r>
            <a:endParaRPr lang="en-GB" sz="1600" dirty="0">
              <a:solidFill>
                <a:srgbClr val="3F7F5F"/>
              </a:solidFill>
              <a:latin typeface="Consolas" panose="020B0609020204030204" pitchFamily="49" charset="0"/>
            </a:endParaRPr>
          </a:p>
          <a:p>
            <a:pPr lvl="2"/>
            <a:endParaRPr lang="en-GB" sz="1600" dirty="0">
              <a:solidFill>
                <a:srgbClr val="3F7F5F"/>
              </a:solidFill>
              <a:latin typeface="Consolas" panose="020B0609020204030204" pitchFamily="49" charset="0"/>
            </a:endParaRPr>
          </a:p>
          <a:p>
            <a:pPr lvl="2"/>
            <a:r>
              <a:rPr lang="en-GB" sz="1600" b="1" dirty="0">
                <a:solidFill>
                  <a:srgbClr val="7F0055"/>
                </a:solidFill>
                <a:latin typeface="Consolas" panose="020B0609020204030204" pitchFamily="49" charset="0"/>
              </a:rPr>
              <a:t>for</a:t>
            </a:r>
            <a:r>
              <a:rPr lang="en-GB" sz="1600" dirty="0">
                <a:solidFill>
                  <a:srgbClr val="000000"/>
                </a:solidFill>
                <a:latin typeface="Consolas" panose="020B0609020204030204" pitchFamily="49" charset="0"/>
              </a:rPr>
              <a:t> (String </a:t>
            </a:r>
            <a:r>
              <a:rPr lang="en-GB" sz="1600" dirty="0">
                <a:solidFill>
                  <a:srgbClr val="6A3E3E"/>
                </a:solidFill>
                <a:latin typeface="Consolas" panose="020B0609020204030204" pitchFamily="49" charset="0"/>
              </a:rPr>
              <a:t>s</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lines</a:t>
            </a:r>
            <a:r>
              <a:rPr lang="en-GB" sz="1600" dirty="0">
                <a:solidFill>
                  <a:srgbClr val="000000"/>
                </a:solidFill>
                <a:latin typeface="Consolas" panose="020B0609020204030204" pitchFamily="49" charset="0"/>
              </a:rPr>
              <a:t>) {</a:t>
            </a:r>
          </a:p>
          <a:p>
            <a:pPr lvl="2"/>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a:t>
            </a:r>
            <a:r>
              <a:rPr lang="en-GB" sz="1600" i="1" dirty="0" err="1">
                <a:solidFill>
                  <a:srgbClr val="0000C0"/>
                </a:solidFill>
                <a:latin typeface="Consolas" panose="020B0609020204030204" pitchFamily="49" charset="0"/>
              </a:rPr>
              <a:t>out</a:t>
            </a:r>
            <a:r>
              <a:rPr lang="en-GB" sz="1600" dirty="0" err="1">
                <a:solidFill>
                  <a:srgbClr val="000000"/>
                </a:solidFill>
                <a:latin typeface="Consolas" panose="020B0609020204030204" pitchFamily="49" charset="0"/>
              </a:rPr>
              <a:t>.println</a:t>
            </a:r>
            <a:r>
              <a:rPr lang="en-GB" sz="1600" dirty="0">
                <a:solidFill>
                  <a:srgbClr val="000000"/>
                </a:solidFill>
                <a:latin typeface="Consolas" panose="020B0609020204030204" pitchFamily="49" charset="0"/>
              </a:rPr>
              <a:t>(</a:t>
            </a:r>
            <a:r>
              <a:rPr lang="en-GB" sz="1600" dirty="0">
                <a:solidFill>
                  <a:srgbClr val="6A3E3E"/>
                </a:solidFill>
                <a:latin typeface="Consolas" panose="020B0609020204030204" pitchFamily="49" charset="0"/>
              </a:rPr>
              <a:t>s</a:t>
            </a:r>
            <a:r>
              <a:rPr lang="en-GB" sz="1600" dirty="0">
                <a:solidFill>
                  <a:srgbClr val="000000"/>
                </a:solidFill>
                <a:latin typeface="Consolas" panose="020B0609020204030204" pitchFamily="49" charset="0"/>
              </a:rPr>
              <a:t>);</a:t>
            </a:r>
          </a:p>
          <a:p>
            <a:pPr lvl="2"/>
            <a:r>
              <a:rPr lang="en-GB" sz="1600" dirty="0">
                <a:solidFill>
                  <a:srgbClr val="000000"/>
                </a:solidFill>
                <a:latin typeface="Consolas" panose="020B0609020204030204" pitchFamily="49" charset="0"/>
              </a:rPr>
              <a:t>}</a:t>
            </a:r>
            <a:endParaRPr lang="en-GB" sz="1600" dirty="0">
              <a:latin typeface="Consolas" panose="020B0609020204030204" pitchFamily="49" charset="0"/>
            </a:endParaRP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5" name="Rectangle: Folded Corner 4">
            <a:extLst>
              <a:ext uri="{FF2B5EF4-FFF2-40B4-BE49-F238E27FC236}">
                <a16:creationId xmlns:a16="http://schemas.microsoft.com/office/drawing/2014/main" id="{4892457C-ADBF-47DA-8128-B8522082EBDA}"/>
              </a:ext>
            </a:extLst>
          </p:cNvPr>
          <p:cNvSpPr/>
          <p:nvPr/>
        </p:nvSpPr>
        <p:spPr>
          <a:xfrm>
            <a:off x="2458247" y="4477406"/>
            <a:ext cx="3062011" cy="1500761"/>
          </a:xfrm>
          <a:prstGeom prst="foldedCorner">
            <a:avLst>
              <a:gd name="adj" fmla="val 16667"/>
            </a:avLst>
          </a:prstGeom>
          <a:solidFill>
            <a:srgbClr val="FDECAD"/>
          </a:solidFill>
        </p:spPr>
        <p:style>
          <a:lnRef idx="2">
            <a:schemeClr val="accent1">
              <a:shade val="50000"/>
            </a:schemeClr>
          </a:lnRef>
          <a:fillRef idx="1">
            <a:schemeClr val="accent1"/>
          </a:fillRef>
          <a:effectRef idx="0">
            <a:schemeClr val="accent1"/>
          </a:effectRef>
          <a:fontRef idx="minor">
            <a:schemeClr val="lt1"/>
          </a:fontRef>
        </p:style>
        <p:txBody>
          <a:bodyPr tIns="180000" rtlCol="0" anchor="ctr"/>
          <a:lstStyle/>
          <a:p>
            <a:pPr algn="ctr"/>
            <a:r>
              <a:rPr lang="en-GB" dirty="0">
                <a:solidFill>
                  <a:sysClr val="windowText" lastClr="000000"/>
                </a:solidFill>
              </a:rPr>
              <a:t>Since we have handled the</a:t>
            </a:r>
            <a:r>
              <a:rPr lang="en-GB" i="1" dirty="0">
                <a:solidFill>
                  <a:sysClr val="windowText" lastClr="000000"/>
                </a:solidFill>
              </a:rPr>
              <a:t> </a:t>
            </a:r>
            <a:r>
              <a:rPr lang="en-GB" dirty="0">
                <a:solidFill>
                  <a:sysClr val="windowText" lastClr="000000"/>
                </a:solidFill>
              </a:rPr>
              <a:t>exception in this method, we can remove the throws clause from the method header</a:t>
            </a:r>
          </a:p>
        </p:txBody>
      </p:sp>
      <p:sp>
        <p:nvSpPr>
          <p:cNvPr id="12" name="!!yellowcircle">
            <a:extLst>
              <a:ext uri="{FF2B5EF4-FFF2-40B4-BE49-F238E27FC236}">
                <a16:creationId xmlns:a16="http://schemas.microsoft.com/office/drawing/2014/main" id="{9EECD82B-EEBC-4BD2-BB54-4120763DC1CC}"/>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pic>
        <p:nvPicPr>
          <p:cNvPr id="13" name="Graphic 12" descr="Warning with solid fill">
            <a:extLst>
              <a:ext uri="{FF2B5EF4-FFF2-40B4-BE49-F238E27FC236}">
                <a16:creationId xmlns:a16="http://schemas.microsoft.com/office/drawing/2014/main" id="{7B10F1BB-DCAA-4AD9-9577-B282900A60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73311" y="233680"/>
            <a:ext cx="673862" cy="673862"/>
          </a:xfrm>
          <a:prstGeom prst="rect">
            <a:avLst/>
          </a:prstGeom>
        </p:spPr>
      </p:pic>
    </p:spTree>
    <p:extLst>
      <p:ext uri="{BB962C8B-B14F-4D97-AF65-F5344CB8AC3E}">
        <p14:creationId xmlns:p14="http://schemas.microsoft.com/office/powerpoint/2010/main" val="102711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25" end="25"/>
                                            </p:txEl>
                                          </p:spTgt>
                                        </p:tgtEl>
                                        <p:attrNameLst>
                                          <p:attrName>style.visibility</p:attrName>
                                        </p:attrNameLst>
                                      </p:cBhvr>
                                      <p:to>
                                        <p:strVal val="visible"/>
                                      </p:to>
                                    </p:set>
                                    <p:animEffect transition="in" filter="fade">
                                      <p:cBhvr>
                                        <p:cTn id="24" dur="500"/>
                                        <p:tgtEl>
                                          <p:spTgt spid="4">
                                            <p:txEl>
                                              <p:pRg st="25" end="2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26" end="26"/>
                                            </p:txEl>
                                          </p:spTgt>
                                        </p:tgtEl>
                                        <p:attrNameLst>
                                          <p:attrName>style.visibility</p:attrName>
                                        </p:attrNameLst>
                                      </p:cBhvr>
                                      <p:to>
                                        <p:strVal val="visible"/>
                                      </p:to>
                                    </p:set>
                                    <p:animEffect transition="in" filter="fade">
                                      <p:cBhvr>
                                        <p:cTn id="27" dur="500"/>
                                        <p:tgtEl>
                                          <p:spTgt spid="4">
                                            <p:txEl>
                                              <p:pRg st="26" end="2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Effect transition="in" filter="fade">
                                      <p:cBhvr>
                                        <p:cTn id="50" dur="500"/>
                                        <p:tgtEl>
                                          <p:spTgt spid="4">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fade">
                                      <p:cBhvr>
                                        <p:cTn id="53" dur="500"/>
                                        <p:tgtEl>
                                          <p:spTgt spid="4">
                                            <p:txEl>
                                              <p:pRg st="11" end="11"/>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fade">
                                      <p:cBhvr>
                                        <p:cTn id="56" dur="500"/>
                                        <p:tgtEl>
                                          <p:spTgt spid="4">
                                            <p:txEl>
                                              <p:pRg st="12" end="1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animEffect transition="in" filter="fade">
                                      <p:cBhvr>
                                        <p:cTn id="59" dur="500"/>
                                        <p:tgtEl>
                                          <p:spTgt spid="4">
                                            <p:txEl>
                                              <p:pRg st="13" end="1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14" end="14"/>
                                            </p:txEl>
                                          </p:spTgt>
                                        </p:tgtEl>
                                        <p:attrNameLst>
                                          <p:attrName>style.visibility</p:attrName>
                                        </p:attrNameLst>
                                      </p:cBhvr>
                                      <p:to>
                                        <p:strVal val="visible"/>
                                      </p:to>
                                    </p:set>
                                    <p:animEffect transition="in" filter="fade">
                                      <p:cBhvr>
                                        <p:cTn id="62" dur="500"/>
                                        <p:tgtEl>
                                          <p:spTgt spid="4">
                                            <p:txEl>
                                              <p:pRg st="14" end="1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15" end="15"/>
                                            </p:txEl>
                                          </p:spTgt>
                                        </p:tgtEl>
                                        <p:attrNameLst>
                                          <p:attrName>style.visibility</p:attrName>
                                        </p:attrNameLst>
                                      </p:cBhvr>
                                      <p:to>
                                        <p:strVal val="visible"/>
                                      </p:to>
                                    </p:set>
                                    <p:animEffect transition="in" filter="fade">
                                      <p:cBhvr>
                                        <p:cTn id="65" dur="500"/>
                                        <p:tgtEl>
                                          <p:spTgt spid="4">
                                            <p:txEl>
                                              <p:pRg st="15" end="15"/>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16" end="16"/>
                                            </p:txEl>
                                          </p:spTgt>
                                        </p:tgtEl>
                                        <p:attrNameLst>
                                          <p:attrName>style.visibility</p:attrName>
                                        </p:attrNameLst>
                                      </p:cBhvr>
                                      <p:to>
                                        <p:strVal val="visible"/>
                                      </p:to>
                                    </p:set>
                                    <p:animEffect transition="in" filter="fade">
                                      <p:cBhvr>
                                        <p:cTn id="68" dur="500"/>
                                        <p:tgtEl>
                                          <p:spTgt spid="4">
                                            <p:txEl>
                                              <p:pRg st="16" end="16"/>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4">
                                            <p:txEl>
                                              <p:pRg st="17" end="17"/>
                                            </p:txEl>
                                          </p:spTgt>
                                        </p:tgtEl>
                                        <p:attrNameLst>
                                          <p:attrName>style.visibility</p:attrName>
                                        </p:attrNameLst>
                                      </p:cBhvr>
                                      <p:to>
                                        <p:strVal val="visible"/>
                                      </p:to>
                                    </p:set>
                                    <p:animEffect transition="in" filter="fade">
                                      <p:cBhvr>
                                        <p:cTn id="71" dur="500"/>
                                        <p:tgtEl>
                                          <p:spTgt spid="4">
                                            <p:txEl>
                                              <p:pRg st="17" end="17"/>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4">
                                            <p:txEl>
                                              <p:pRg st="18" end="18"/>
                                            </p:txEl>
                                          </p:spTgt>
                                        </p:tgtEl>
                                        <p:attrNameLst>
                                          <p:attrName>style.visibility</p:attrName>
                                        </p:attrNameLst>
                                      </p:cBhvr>
                                      <p:to>
                                        <p:strVal val="visible"/>
                                      </p:to>
                                    </p:set>
                                    <p:animEffect transition="in" filter="fade">
                                      <p:cBhvr>
                                        <p:cTn id="74" dur="500"/>
                                        <p:tgtEl>
                                          <p:spTgt spid="4">
                                            <p:txEl>
                                              <p:pRg st="18" end="1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animEffect transition="in" filter="fade">
                                      <p:cBhvr>
                                        <p:cTn id="79" dur="500"/>
                                        <p:tgtEl>
                                          <p:spTgt spid="3">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4">
                                            <p:txEl>
                                              <p:pRg st="20" end="20"/>
                                            </p:txEl>
                                          </p:spTgt>
                                        </p:tgtEl>
                                        <p:attrNameLst>
                                          <p:attrName>style.visibility</p:attrName>
                                        </p:attrNameLst>
                                      </p:cBhvr>
                                      <p:to>
                                        <p:strVal val="visible"/>
                                      </p:to>
                                    </p:set>
                                    <p:animEffect transition="in" filter="fade">
                                      <p:cBhvr>
                                        <p:cTn id="84" dur="500"/>
                                        <p:tgtEl>
                                          <p:spTgt spid="4">
                                            <p:txEl>
                                              <p:pRg st="20" end="20"/>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4">
                                            <p:txEl>
                                              <p:pRg st="22" end="22"/>
                                            </p:txEl>
                                          </p:spTgt>
                                        </p:tgtEl>
                                        <p:attrNameLst>
                                          <p:attrName>style.visibility</p:attrName>
                                        </p:attrNameLst>
                                      </p:cBhvr>
                                      <p:to>
                                        <p:strVal val="visible"/>
                                      </p:to>
                                    </p:set>
                                    <p:animEffect transition="in" filter="fade">
                                      <p:cBhvr>
                                        <p:cTn id="87" dur="500"/>
                                        <p:tgtEl>
                                          <p:spTgt spid="4">
                                            <p:txEl>
                                              <p:pRg st="22" end="22"/>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4">
                                            <p:txEl>
                                              <p:pRg st="23" end="23"/>
                                            </p:txEl>
                                          </p:spTgt>
                                        </p:tgtEl>
                                        <p:attrNameLst>
                                          <p:attrName>style.visibility</p:attrName>
                                        </p:attrNameLst>
                                      </p:cBhvr>
                                      <p:to>
                                        <p:strVal val="visible"/>
                                      </p:to>
                                    </p:set>
                                    <p:animEffect transition="in" filter="fade">
                                      <p:cBhvr>
                                        <p:cTn id="90" dur="500"/>
                                        <p:tgtEl>
                                          <p:spTgt spid="4">
                                            <p:txEl>
                                              <p:pRg st="23" end="23"/>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4">
                                            <p:txEl>
                                              <p:pRg st="24" end="24"/>
                                            </p:txEl>
                                          </p:spTgt>
                                        </p:tgtEl>
                                        <p:attrNameLst>
                                          <p:attrName>style.visibility</p:attrName>
                                        </p:attrNameLst>
                                      </p:cBhvr>
                                      <p:to>
                                        <p:strVal val="visible"/>
                                      </p:to>
                                    </p:set>
                                    <p:animEffect transition="in" filter="fade">
                                      <p:cBhvr>
                                        <p:cTn id="93" dur="500"/>
                                        <p:tgtEl>
                                          <p:spTgt spid="4">
                                            <p:txEl>
                                              <p:pRg st="24" end="24"/>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fade">
                                      <p:cBhvr>
                                        <p:cTn id="9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E1E3C-61AF-46D3-89F1-367B023F29D5}"/>
              </a:ext>
            </a:extLst>
          </p:cNvPr>
          <p:cNvSpPr>
            <a:spLocks noGrp="1"/>
          </p:cNvSpPr>
          <p:nvPr>
            <p:ph type="title"/>
          </p:nvPr>
        </p:nvSpPr>
        <p:spPr/>
        <p:txBody>
          <a:bodyPr/>
          <a:lstStyle/>
          <a:p>
            <a:r>
              <a:rPr lang="en-GB" dirty="0"/>
              <a:t>Learning Objectives</a:t>
            </a:r>
          </a:p>
        </p:txBody>
      </p:sp>
      <p:sp>
        <p:nvSpPr>
          <p:cNvPr id="3" name="Content Placeholder 2">
            <a:extLst>
              <a:ext uri="{FF2B5EF4-FFF2-40B4-BE49-F238E27FC236}">
                <a16:creationId xmlns:a16="http://schemas.microsoft.com/office/drawing/2014/main" id="{A321A9BD-1365-462F-AA3A-F32F76A2135E}"/>
              </a:ext>
            </a:extLst>
          </p:cNvPr>
          <p:cNvSpPr>
            <a:spLocks noGrp="1"/>
          </p:cNvSpPr>
          <p:nvPr>
            <p:ph idx="1"/>
          </p:nvPr>
        </p:nvSpPr>
        <p:spPr/>
        <p:txBody>
          <a:bodyPr/>
          <a:lstStyle/>
          <a:p>
            <a:r>
              <a:rPr lang="en-GB" dirty="0"/>
              <a:t>Previously:</a:t>
            </a:r>
          </a:p>
          <a:p>
            <a:pPr lvl="1"/>
            <a:r>
              <a:rPr lang="en-GB" dirty="0" err="1"/>
              <a:t>System.out</a:t>
            </a:r>
            <a:r>
              <a:rPr lang="en-GB" dirty="0"/>
              <a:t> (print / </a:t>
            </a:r>
            <a:r>
              <a:rPr lang="en-GB" dirty="0" err="1"/>
              <a:t>println</a:t>
            </a:r>
            <a:r>
              <a:rPr lang="en-GB" dirty="0"/>
              <a:t>) and System.in (Scanner class)</a:t>
            </a:r>
          </a:p>
          <a:p>
            <a:pPr lvl="1"/>
            <a:r>
              <a:rPr lang="en-GB" dirty="0"/>
              <a:t>Exceptions seen before (if only from bugs…)</a:t>
            </a:r>
          </a:p>
          <a:p>
            <a:r>
              <a:rPr lang="en-GB" dirty="0"/>
              <a:t>This Week’s Objectives</a:t>
            </a:r>
          </a:p>
          <a:p>
            <a:pPr lvl="1"/>
            <a:r>
              <a:rPr lang="en-GB" dirty="0"/>
              <a:t>Using Java File handling classes to read and write files</a:t>
            </a:r>
          </a:p>
          <a:p>
            <a:pPr lvl="1"/>
            <a:r>
              <a:rPr lang="en-GB" dirty="0"/>
              <a:t>Storing and reading text data to/from files</a:t>
            </a:r>
          </a:p>
          <a:p>
            <a:pPr lvl="1"/>
            <a:r>
              <a:rPr lang="en-GB" dirty="0"/>
              <a:t>Using command line arguments</a:t>
            </a:r>
          </a:p>
          <a:p>
            <a:pPr lvl="1"/>
            <a:r>
              <a:rPr lang="en-GB" dirty="0"/>
              <a:t>Handling errors using Java’s exception mechanism</a:t>
            </a:r>
          </a:p>
        </p:txBody>
      </p:sp>
      <p:sp>
        <p:nvSpPr>
          <p:cNvPr id="4" name="!!green">
            <a:extLst>
              <a:ext uri="{FF2B5EF4-FFF2-40B4-BE49-F238E27FC236}">
                <a16:creationId xmlns:a16="http://schemas.microsoft.com/office/drawing/2014/main" id="{3DE86F3C-086E-47CC-82E2-46180B77D916}"/>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5" name="!!yellow">
            <a:extLst>
              <a:ext uri="{FF2B5EF4-FFF2-40B4-BE49-F238E27FC236}">
                <a16:creationId xmlns:a16="http://schemas.microsoft.com/office/drawing/2014/main" id="{D4BE4E19-B1A5-40A3-B82B-E04B03E2A0F0}"/>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Tree>
    <p:extLst>
      <p:ext uri="{BB962C8B-B14F-4D97-AF65-F5344CB8AC3E}">
        <p14:creationId xmlns:p14="http://schemas.microsoft.com/office/powerpoint/2010/main" val="717724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reen">
            <a:extLst>
              <a:ext uri="{FF2B5EF4-FFF2-40B4-BE49-F238E27FC236}">
                <a16:creationId xmlns:a16="http://schemas.microsoft.com/office/drawing/2014/main" id="{F174BED9-BCB0-464B-8601-AF2246FA6ABC}"/>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9" name="!!yellow">
            <a:extLst>
              <a:ext uri="{FF2B5EF4-FFF2-40B4-BE49-F238E27FC236}">
                <a16:creationId xmlns:a16="http://schemas.microsoft.com/office/drawing/2014/main" id="{BD924701-B66C-4A1A-8587-D22102024720}"/>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2" name="Title 1">
            <a:extLst>
              <a:ext uri="{FF2B5EF4-FFF2-40B4-BE49-F238E27FC236}">
                <a16:creationId xmlns:a16="http://schemas.microsoft.com/office/drawing/2014/main" id="{B74699D3-47BC-4CB1-BA62-0C1638AB80D0}"/>
              </a:ext>
            </a:extLst>
          </p:cNvPr>
          <p:cNvSpPr>
            <a:spLocks noGrp="1"/>
          </p:cNvSpPr>
          <p:nvPr>
            <p:ph type="title"/>
          </p:nvPr>
        </p:nvSpPr>
        <p:spPr>
          <a:xfrm>
            <a:off x="1111528" y="19007"/>
            <a:ext cx="9325381" cy="658368"/>
          </a:xfrm>
        </p:spPr>
        <p:txBody>
          <a:bodyPr>
            <a:normAutofit fontScale="90000"/>
          </a:bodyPr>
          <a:lstStyle/>
          <a:p>
            <a:r>
              <a:rPr lang="en-GB" dirty="0"/>
              <a:t>Try with Resources</a:t>
            </a:r>
          </a:p>
        </p:txBody>
      </p:sp>
      <p:sp>
        <p:nvSpPr>
          <p:cNvPr id="4" name="Rectangle 3">
            <a:extLst>
              <a:ext uri="{FF2B5EF4-FFF2-40B4-BE49-F238E27FC236}">
                <a16:creationId xmlns:a16="http://schemas.microsoft.com/office/drawing/2014/main" id="{7FE9A441-C5BE-4CD4-B28E-E4325EB3AEE8}"/>
              </a:ext>
            </a:extLst>
          </p:cNvPr>
          <p:cNvSpPr/>
          <p:nvPr/>
        </p:nvSpPr>
        <p:spPr>
          <a:xfrm>
            <a:off x="4367877" y="555215"/>
            <a:ext cx="7619653" cy="6247864"/>
          </a:xfrm>
          <a:prstGeom prst="rect">
            <a:avLst/>
          </a:prstGeom>
          <a:solidFill>
            <a:schemeClr val="bg1">
              <a:lumMod val="95000"/>
            </a:schemeClr>
          </a:solidFill>
          <a:ln w="28575">
            <a:solidFill>
              <a:schemeClr val="tx1"/>
            </a:solidFill>
          </a:ln>
        </p:spPr>
        <p:txBody>
          <a:bodyPr wrap="square">
            <a:spAutoFit/>
          </a:bodyPr>
          <a:lstStyle/>
          <a:p>
            <a:r>
              <a:rPr lang="en-GB" sz="1600" b="1" dirty="0">
                <a:solidFill>
                  <a:srgbClr val="7F0055"/>
                </a:solidFill>
                <a:latin typeface="Consolas" panose="020B0609020204030204" pitchFamily="49" charset="0"/>
              </a:rPr>
              <a:t>import</a:t>
            </a:r>
            <a:r>
              <a:rPr lang="en-GB" sz="1600" dirty="0">
                <a:solidFill>
                  <a:srgbClr val="000000"/>
                </a:solidFill>
                <a:latin typeface="Consolas" panose="020B0609020204030204" pitchFamily="49" charset="0"/>
              </a:rPr>
              <a:t> java.io.*;</a:t>
            </a:r>
          </a:p>
          <a:p>
            <a:r>
              <a:rPr lang="en-GB" sz="1600" b="1" dirty="0">
                <a:solidFill>
                  <a:srgbClr val="7F0055"/>
                </a:solidFill>
                <a:latin typeface="Consolas" panose="020B0609020204030204" pitchFamily="49" charset="0"/>
              </a:rPr>
              <a:t>import</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java.util</a:t>
            </a:r>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dirty="0">
                <a:solidFill>
                  <a:srgbClr val="000000"/>
                </a:solidFill>
                <a:latin typeface="Consolas" panose="020B0609020204030204" pitchFamily="49" charset="0"/>
              </a:rPr>
              <a:t>cat {</a:t>
            </a:r>
          </a:p>
          <a:p>
            <a:pPr lvl="2"/>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dirty="0">
                <a:solidFill>
                  <a:srgbClr val="000000"/>
                </a:solidFill>
                <a:latin typeface="Consolas" panose="020B0609020204030204" pitchFamily="49" charset="0"/>
              </a:rPr>
              <a:t>main(String[] </a:t>
            </a:r>
            <a:r>
              <a:rPr lang="en-GB" sz="1600" dirty="0" err="1">
                <a:solidFill>
                  <a:srgbClr val="6A3E3E"/>
                </a:solidFill>
                <a:latin typeface="Consolas" panose="020B0609020204030204" pitchFamily="49" charset="0"/>
              </a:rPr>
              <a:t>args</a:t>
            </a:r>
            <a:r>
              <a:rPr lang="en-GB" sz="1600" dirty="0">
                <a:solidFill>
                  <a:srgbClr val="000000"/>
                </a:solidFill>
                <a:latin typeface="Consolas" panose="020B0609020204030204" pitchFamily="49" charset="0"/>
              </a:rPr>
              <a:t>) {</a:t>
            </a:r>
          </a:p>
          <a:p>
            <a:pPr lvl="3"/>
            <a:r>
              <a:rPr lang="en-GB" sz="1600" dirty="0">
                <a:solidFill>
                  <a:srgbClr val="000000"/>
                </a:solidFill>
                <a:latin typeface="Consolas" panose="020B0609020204030204" pitchFamily="49" charset="0"/>
              </a:rPr>
              <a:t>File </a:t>
            </a:r>
            <a:r>
              <a:rPr lang="en-GB" sz="1600" dirty="0" err="1">
                <a:solidFill>
                  <a:srgbClr val="6A3E3E"/>
                </a:solidFill>
                <a:latin typeface="Consolas" panose="020B0609020204030204" pitchFamily="49" charset="0"/>
              </a:rPr>
              <a:t>inFile</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dirty="0">
                <a:solidFill>
                  <a:srgbClr val="000000"/>
                </a:solidFill>
                <a:latin typeface="Consolas" panose="020B0609020204030204" pitchFamily="49" charset="0"/>
              </a:rPr>
              <a:t> File(</a:t>
            </a:r>
            <a:r>
              <a:rPr lang="en-GB" sz="1600" dirty="0">
                <a:solidFill>
                  <a:srgbClr val="2A00FF"/>
                </a:solidFill>
                <a:latin typeface="Consolas" panose="020B0609020204030204" pitchFamily="49" charset="0"/>
              </a:rPr>
              <a:t>"input.txt"</a:t>
            </a:r>
            <a:r>
              <a:rPr lang="en-GB" sz="1600" dirty="0">
                <a:solidFill>
                  <a:srgbClr val="000000"/>
                </a:solidFill>
                <a:latin typeface="Consolas" panose="020B0609020204030204" pitchFamily="49" charset="0"/>
              </a:rPr>
              <a:t>);</a:t>
            </a:r>
          </a:p>
          <a:p>
            <a:pPr lvl="3"/>
            <a:endParaRPr lang="en-GB" sz="1600" dirty="0">
              <a:latin typeface="Consolas" panose="020B0609020204030204" pitchFamily="49" charset="0"/>
            </a:endParaRPr>
          </a:p>
          <a:p>
            <a:pPr lvl="3"/>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&lt;String&gt; </a:t>
            </a:r>
            <a:r>
              <a:rPr lang="en-GB" sz="1600" dirty="0">
                <a:solidFill>
                  <a:srgbClr val="6A3E3E"/>
                </a:solidFill>
                <a:latin typeface="Consolas" panose="020B0609020204030204" pitchFamily="49" charset="0"/>
              </a:rPr>
              <a:t>lines</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&lt;String&gt;();</a:t>
            </a:r>
          </a:p>
          <a:p>
            <a:pPr lvl="3"/>
            <a:endParaRPr lang="en-GB" sz="1600" dirty="0">
              <a:latin typeface="Consolas" panose="020B0609020204030204" pitchFamily="49" charset="0"/>
            </a:endParaRPr>
          </a:p>
          <a:p>
            <a:pPr lvl="3"/>
            <a:r>
              <a:rPr lang="en-GB" sz="1600" b="1" dirty="0">
                <a:solidFill>
                  <a:srgbClr val="7F0055"/>
                </a:solidFill>
                <a:latin typeface="Consolas" panose="020B0609020204030204" pitchFamily="49" charset="0"/>
              </a:rPr>
              <a:t>try</a:t>
            </a:r>
            <a:r>
              <a:rPr lang="en-GB" sz="1600" dirty="0">
                <a:solidFill>
                  <a:srgbClr val="000000"/>
                </a:solidFill>
                <a:latin typeface="Consolas" panose="020B0609020204030204" pitchFamily="49" charset="0"/>
              </a:rPr>
              <a:t> (Scanner </a:t>
            </a:r>
            <a:r>
              <a:rPr lang="en-GB" sz="1600" dirty="0">
                <a:solidFill>
                  <a:srgbClr val="6A3E3E"/>
                </a:solidFill>
                <a:latin typeface="Consolas" panose="020B0609020204030204" pitchFamily="49" charset="0"/>
              </a:rPr>
              <a:t>in</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dirty="0">
                <a:solidFill>
                  <a:srgbClr val="000000"/>
                </a:solidFill>
                <a:latin typeface="Consolas" panose="020B0609020204030204" pitchFamily="49" charset="0"/>
              </a:rPr>
              <a:t> Scanner(</a:t>
            </a:r>
            <a:r>
              <a:rPr lang="en-GB" sz="1600" dirty="0" err="1">
                <a:solidFill>
                  <a:srgbClr val="6A3E3E"/>
                </a:solidFill>
                <a:latin typeface="Consolas" panose="020B0609020204030204" pitchFamily="49" charset="0"/>
              </a:rPr>
              <a:t>inFile</a:t>
            </a:r>
            <a:r>
              <a:rPr lang="en-GB" sz="1600" dirty="0">
                <a:solidFill>
                  <a:srgbClr val="000000"/>
                </a:solidFill>
                <a:latin typeface="Consolas" panose="020B0609020204030204" pitchFamily="49" charset="0"/>
              </a:rPr>
              <a:t>)) {</a:t>
            </a:r>
          </a:p>
          <a:p>
            <a:pPr lvl="3"/>
            <a:r>
              <a:rPr lang="en-GB" sz="1600" b="1" dirty="0">
                <a:solidFill>
                  <a:srgbClr val="7F0055"/>
                </a:solidFill>
                <a:latin typeface="Consolas" panose="020B0609020204030204" pitchFamily="49" charset="0"/>
              </a:rPr>
              <a:t>	while</a:t>
            </a:r>
            <a:r>
              <a:rPr lang="en-GB" sz="1600" dirty="0">
                <a:solidFill>
                  <a:srgbClr val="000000"/>
                </a:solidFill>
                <a:latin typeface="Consolas" panose="020B0609020204030204" pitchFamily="49" charset="0"/>
              </a:rPr>
              <a:t> (</a:t>
            </a:r>
            <a:r>
              <a:rPr lang="en-GB" sz="1600" dirty="0" err="1">
                <a:solidFill>
                  <a:srgbClr val="6A3E3E"/>
                </a:solidFill>
                <a:latin typeface="Consolas" panose="020B0609020204030204" pitchFamily="49" charset="0"/>
              </a:rPr>
              <a:t>in</a:t>
            </a:r>
            <a:r>
              <a:rPr lang="en-GB" sz="1600" dirty="0" err="1">
                <a:solidFill>
                  <a:srgbClr val="000000"/>
                </a:solidFill>
                <a:latin typeface="Consolas" panose="020B0609020204030204" pitchFamily="49" charset="0"/>
              </a:rPr>
              <a:t>.hasNext</a:t>
            </a:r>
            <a:r>
              <a:rPr lang="en-GB" sz="1600" dirty="0">
                <a:solidFill>
                  <a:srgbClr val="000000"/>
                </a:solidFill>
                <a:latin typeface="Consolas" panose="020B0609020204030204" pitchFamily="49" charset="0"/>
              </a:rPr>
              <a:t>()) {</a:t>
            </a:r>
          </a:p>
          <a:p>
            <a:pPr lvl="3"/>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lines</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err="1">
                <a:solidFill>
                  <a:srgbClr val="6A3E3E"/>
                </a:solidFill>
                <a:latin typeface="Consolas" panose="020B0609020204030204" pitchFamily="49" charset="0"/>
              </a:rPr>
              <a:t>in</a:t>
            </a:r>
            <a:r>
              <a:rPr lang="en-GB" sz="1600" dirty="0" err="1">
                <a:solidFill>
                  <a:srgbClr val="000000"/>
                </a:solidFill>
                <a:latin typeface="Consolas" panose="020B0609020204030204" pitchFamily="49" charset="0"/>
              </a:rPr>
              <a:t>.nextLine</a:t>
            </a:r>
            <a:r>
              <a:rPr lang="en-GB" sz="1600" dirty="0">
                <a:solidFill>
                  <a:srgbClr val="000000"/>
                </a:solidFill>
                <a:latin typeface="Consolas" panose="020B0609020204030204" pitchFamily="49" charset="0"/>
              </a:rPr>
              <a:t>());</a:t>
            </a:r>
          </a:p>
          <a:p>
            <a:pPr lvl="3"/>
            <a:r>
              <a:rPr lang="en-GB" sz="1600" dirty="0">
                <a:solidFill>
                  <a:srgbClr val="000000"/>
                </a:solidFill>
                <a:latin typeface="Consolas" panose="020B0609020204030204" pitchFamily="49" charset="0"/>
              </a:rPr>
              <a:t>	}</a:t>
            </a:r>
          </a:p>
          <a:p>
            <a:pPr lvl="3"/>
            <a:r>
              <a:rPr lang="en-GB" sz="1600" dirty="0">
                <a:solidFill>
                  <a:srgbClr val="000000"/>
                </a:solidFill>
                <a:latin typeface="Consolas" panose="020B0609020204030204" pitchFamily="49" charset="0"/>
              </a:rPr>
              <a:t>} </a:t>
            </a:r>
          </a:p>
          <a:p>
            <a:pPr lvl="3"/>
            <a:r>
              <a:rPr lang="en-GB" sz="1600" b="1" dirty="0">
                <a:solidFill>
                  <a:srgbClr val="7F0055"/>
                </a:solidFill>
                <a:latin typeface="Consolas" panose="020B0609020204030204" pitchFamily="49" charset="0"/>
              </a:rPr>
              <a:t>catch</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FileNotFoundException</a:t>
            </a:r>
            <a:r>
              <a:rPr lang="en-GB" sz="1600" dirty="0">
                <a:solidFill>
                  <a:srgbClr val="000000"/>
                </a:solidFill>
                <a:latin typeface="Consolas" panose="020B0609020204030204" pitchFamily="49" charset="0"/>
              </a:rPr>
              <a:t> </a:t>
            </a:r>
            <a:r>
              <a:rPr lang="en-GB" sz="1600" dirty="0">
                <a:solidFill>
                  <a:srgbClr val="6A3E3E"/>
                </a:solidFill>
                <a:latin typeface="Consolas" panose="020B0609020204030204" pitchFamily="49" charset="0"/>
              </a:rPr>
              <a:t>e</a:t>
            </a:r>
            <a:r>
              <a:rPr lang="en-GB" sz="1600" dirty="0">
                <a:solidFill>
                  <a:srgbClr val="000000"/>
                </a:solidFill>
                <a:latin typeface="Consolas" panose="020B0609020204030204" pitchFamily="49" charset="0"/>
              </a:rPr>
              <a:t>) {</a:t>
            </a:r>
          </a:p>
          <a:p>
            <a:pPr lvl="3"/>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e</a:t>
            </a:r>
            <a:r>
              <a:rPr lang="en-GB" sz="1600" dirty="0" err="1">
                <a:solidFill>
                  <a:srgbClr val="000000"/>
                </a:solidFill>
                <a:latin typeface="Consolas" panose="020B0609020204030204" pitchFamily="49" charset="0"/>
              </a:rPr>
              <a:t>.printStackTrace</a:t>
            </a:r>
            <a:r>
              <a:rPr lang="en-GB" sz="1600" dirty="0">
                <a:solidFill>
                  <a:srgbClr val="000000"/>
                </a:solidFill>
                <a:latin typeface="Consolas" panose="020B0609020204030204" pitchFamily="49" charset="0"/>
              </a:rPr>
              <a:t>();</a:t>
            </a:r>
          </a:p>
          <a:p>
            <a:pPr lvl="3"/>
            <a:r>
              <a:rPr lang="en-GB" sz="1600" dirty="0">
                <a:solidFill>
                  <a:srgbClr val="000000"/>
                </a:solidFill>
                <a:latin typeface="Consolas" panose="020B0609020204030204" pitchFamily="49" charset="0"/>
              </a:rPr>
              <a:t>}</a:t>
            </a:r>
          </a:p>
          <a:p>
            <a:pPr lvl="3"/>
            <a:endParaRPr lang="en-GB" sz="1600" dirty="0">
              <a:latin typeface="Consolas" panose="020B0609020204030204" pitchFamily="49" charset="0"/>
            </a:endParaRPr>
          </a:p>
          <a:p>
            <a:pPr lvl="3"/>
            <a:r>
              <a:rPr lang="en-GB" sz="1600" dirty="0" err="1">
                <a:solidFill>
                  <a:srgbClr val="000000"/>
                </a:solidFill>
                <a:latin typeface="Consolas" panose="020B0609020204030204" pitchFamily="49" charset="0"/>
              </a:rPr>
              <a:t>Collections.</a:t>
            </a:r>
            <a:r>
              <a:rPr lang="en-GB" sz="1600" i="1" dirty="0" err="1">
                <a:solidFill>
                  <a:srgbClr val="000000"/>
                </a:solidFill>
                <a:latin typeface="Consolas" panose="020B0609020204030204" pitchFamily="49" charset="0"/>
              </a:rPr>
              <a:t>sort</a:t>
            </a:r>
            <a:r>
              <a:rPr lang="en-GB" sz="1600" i="1" dirty="0">
                <a:solidFill>
                  <a:srgbClr val="000000"/>
                </a:solidFill>
                <a:latin typeface="Consolas" panose="020B0609020204030204" pitchFamily="49" charset="0"/>
              </a:rPr>
              <a:t>(</a:t>
            </a:r>
            <a:r>
              <a:rPr lang="en-GB" sz="1600" i="1" dirty="0">
                <a:solidFill>
                  <a:srgbClr val="6A3E3E"/>
                </a:solidFill>
                <a:latin typeface="Consolas" panose="020B0609020204030204" pitchFamily="49" charset="0"/>
              </a:rPr>
              <a:t>lines</a:t>
            </a:r>
            <a:r>
              <a:rPr lang="en-GB" sz="1600" i="1" dirty="0">
                <a:solidFill>
                  <a:srgbClr val="000000"/>
                </a:solidFill>
                <a:latin typeface="Consolas" panose="020B0609020204030204" pitchFamily="49" charset="0"/>
              </a:rPr>
              <a:t>); </a:t>
            </a:r>
            <a:r>
              <a:rPr lang="en-GB" sz="1600" i="1" dirty="0">
                <a:solidFill>
                  <a:srgbClr val="3F7F5F"/>
                </a:solidFill>
                <a:latin typeface="Consolas" panose="020B0609020204030204" pitchFamily="49" charset="0"/>
              </a:rPr>
              <a:t>// </a:t>
            </a:r>
            <a:r>
              <a:rPr lang="en-GB" sz="1600" dirty="0">
                <a:solidFill>
                  <a:srgbClr val="3F7F5F"/>
                </a:solidFill>
                <a:latin typeface="Consolas" panose="020B0609020204030204" pitchFamily="49" charset="0"/>
              </a:rPr>
              <a:t>sort the lines </a:t>
            </a:r>
            <a:r>
              <a:rPr lang="en-GB" sz="1600" dirty="0" err="1">
                <a:solidFill>
                  <a:srgbClr val="3F7F5F"/>
                </a:solidFill>
                <a:latin typeface="Consolas" panose="020B0609020204030204" pitchFamily="49" charset="0"/>
              </a:rPr>
              <a:t>ArrayList</a:t>
            </a:r>
            <a:endParaRPr lang="en-GB" sz="1600" dirty="0">
              <a:solidFill>
                <a:srgbClr val="3F7F5F"/>
              </a:solidFill>
              <a:latin typeface="Consolas" panose="020B0609020204030204" pitchFamily="49" charset="0"/>
            </a:endParaRPr>
          </a:p>
          <a:p>
            <a:pPr lvl="3"/>
            <a:r>
              <a:rPr lang="en-GB" sz="1600" b="1" dirty="0">
                <a:solidFill>
                  <a:srgbClr val="7F0055"/>
                </a:solidFill>
                <a:latin typeface="Consolas" panose="020B0609020204030204" pitchFamily="49" charset="0"/>
              </a:rPr>
              <a:t>for</a:t>
            </a:r>
            <a:r>
              <a:rPr lang="en-GB" sz="1600" dirty="0">
                <a:solidFill>
                  <a:srgbClr val="000000"/>
                </a:solidFill>
                <a:latin typeface="Consolas" panose="020B0609020204030204" pitchFamily="49" charset="0"/>
              </a:rPr>
              <a:t> (String </a:t>
            </a:r>
            <a:r>
              <a:rPr lang="en-GB" sz="1600" dirty="0">
                <a:solidFill>
                  <a:srgbClr val="6A3E3E"/>
                </a:solidFill>
                <a:latin typeface="Consolas" panose="020B0609020204030204" pitchFamily="49" charset="0"/>
              </a:rPr>
              <a:t>s</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lines</a:t>
            </a:r>
            <a:r>
              <a:rPr lang="en-GB" sz="1600" dirty="0">
                <a:solidFill>
                  <a:srgbClr val="000000"/>
                </a:solidFill>
                <a:latin typeface="Consolas" panose="020B0609020204030204" pitchFamily="49" charset="0"/>
              </a:rPr>
              <a:t>) {</a:t>
            </a:r>
          </a:p>
          <a:p>
            <a:pPr lvl="3"/>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a:t>
            </a:r>
            <a:r>
              <a:rPr lang="en-GB" sz="1600" i="1" dirty="0" err="1">
                <a:solidFill>
                  <a:srgbClr val="0000C0"/>
                </a:solidFill>
                <a:latin typeface="Consolas" panose="020B0609020204030204" pitchFamily="49" charset="0"/>
              </a:rPr>
              <a:t>out</a:t>
            </a:r>
            <a:r>
              <a:rPr lang="en-GB" sz="1600" i="1" dirty="0" err="1">
                <a:solidFill>
                  <a:srgbClr val="000000"/>
                </a:solidFill>
                <a:latin typeface="Consolas" panose="020B0609020204030204" pitchFamily="49" charset="0"/>
              </a:rPr>
              <a:t>.println</a:t>
            </a:r>
            <a:r>
              <a:rPr lang="en-GB" sz="1600" i="1" dirty="0">
                <a:solidFill>
                  <a:srgbClr val="000000"/>
                </a:solidFill>
                <a:latin typeface="Consolas" panose="020B0609020204030204" pitchFamily="49" charset="0"/>
              </a:rPr>
              <a:t>(</a:t>
            </a:r>
            <a:r>
              <a:rPr lang="en-GB" sz="1600" i="1" dirty="0">
                <a:solidFill>
                  <a:srgbClr val="6A3E3E"/>
                </a:solidFill>
                <a:latin typeface="Consolas" panose="020B0609020204030204" pitchFamily="49" charset="0"/>
              </a:rPr>
              <a:t>s</a:t>
            </a:r>
            <a:r>
              <a:rPr lang="en-GB" sz="1600" i="1" dirty="0">
                <a:solidFill>
                  <a:srgbClr val="000000"/>
                </a:solidFill>
                <a:latin typeface="Consolas" panose="020B0609020204030204" pitchFamily="49" charset="0"/>
              </a:rPr>
              <a:t>);</a:t>
            </a:r>
          </a:p>
          <a:p>
            <a:pPr lvl="3"/>
            <a:r>
              <a:rPr lang="en-GB" sz="1600" dirty="0">
                <a:solidFill>
                  <a:srgbClr val="000000"/>
                </a:solidFill>
                <a:latin typeface="Consolas" panose="020B0609020204030204" pitchFamily="49" charset="0"/>
              </a:rPr>
              <a:t>}</a:t>
            </a:r>
          </a:p>
          <a:p>
            <a:pPr lvl="2"/>
            <a:endParaRPr lang="en-GB" sz="1600" dirty="0">
              <a:latin typeface="Consolas" panose="020B0609020204030204" pitchFamily="49" charset="0"/>
            </a:endParaRPr>
          </a:p>
          <a:p>
            <a:pPr lvl="2"/>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5" name="Rectangle: Folded Corner 4">
            <a:extLst>
              <a:ext uri="{FF2B5EF4-FFF2-40B4-BE49-F238E27FC236}">
                <a16:creationId xmlns:a16="http://schemas.microsoft.com/office/drawing/2014/main" id="{675E64F4-C8A6-4714-8A0B-C900A7BE9961}"/>
              </a:ext>
            </a:extLst>
          </p:cNvPr>
          <p:cNvSpPr/>
          <p:nvPr/>
        </p:nvSpPr>
        <p:spPr>
          <a:xfrm>
            <a:off x="3964940" y="3087553"/>
            <a:ext cx="1724026" cy="2044342"/>
          </a:xfrm>
          <a:prstGeom prst="foldedCorner">
            <a:avLst>
              <a:gd name="adj" fmla="val 16667"/>
            </a:avLst>
          </a:prstGeom>
          <a:solidFill>
            <a:srgbClr val="FDECAD"/>
          </a:solidFill>
        </p:spPr>
        <p:style>
          <a:lnRef idx="2">
            <a:schemeClr val="accent1">
              <a:shade val="50000"/>
            </a:schemeClr>
          </a:lnRef>
          <a:fillRef idx="1">
            <a:schemeClr val="accent1"/>
          </a:fillRef>
          <a:effectRef idx="0">
            <a:schemeClr val="accent1"/>
          </a:effectRef>
          <a:fontRef idx="minor">
            <a:schemeClr val="lt1"/>
          </a:fontRef>
        </p:style>
        <p:txBody>
          <a:bodyPr tIns="180000" rtlCol="0" anchor="ctr"/>
          <a:lstStyle/>
          <a:p>
            <a:pPr algn="ctr"/>
            <a:r>
              <a:rPr lang="en-GB" dirty="0">
                <a:solidFill>
                  <a:sysClr val="windowText" lastClr="000000"/>
                </a:solidFill>
              </a:rPr>
              <a:t>No need to close the scanner – happens automatically now</a:t>
            </a:r>
          </a:p>
        </p:txBody>
      </p:sp>
      <p:sp>
        <p:nvSpPr>
          <p:cNvPr id="10" name="!!yellowcircle">
            <a:extLst>
              <a:ext uri="{FF2B5EF4-FFF2-40B4-BE49-F238E27FC236}">
                <a16:creationId xmlns:a16="http://schemas.microsoft.com/office/drawing/2014/main" id="{FF81AD9D-C449-4B32-83E8-2D8B1760B201}"/>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pic>
        <p:nvPicPr>
          <p:cNvPr id="11" name="Graphic 10" descr="Warning with solid fill">
            <a:extLst>
              <a:ext uri="{FF2B5EF4-FFF2-40B4-BE49-F238E27FC236}">
                <a16:creationId xmlns:a16="http://schemas.microsoft.com/office/drawing/2014/main" id="{53C1F977-CF4E-41F1-8C95-72B62FA60C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73311" y="233680"/>
            <a:ext cx="673862" cy="673862"/>
          </a:xfrm>
          <a:prstGeom prst="rect">
            <a:avLst/>
          </a:prstGeom>
        </p:spPr>
      </p:pic>
      <p:sp>
        <p:nvSpPr>
          <p:cNvPr id="3" name="Content Placeholder 2">
            <a:extLst>
              <a:ext uri="{FF2B5EF4-FFF2-40B4-BE49-F238E27FC236}">
                <a16:creationId xmlns:a16="http://schemas.microsoft.com/office/drawing/2014/main" id="{24A5D119-56C5-4C05-9855-8448B68A7F24}"/>
              </a:ext>
            </a:extLst>
          </p:cNvPr>
          <p:cNvSpPr>
            <a:spLocks noGrp="1"/>
          </p:cNvSpPr>
          <p:nvPr>
            <p:ph idx="1"/>
          </p:nvPr>
        </p:nvSpPr>
        <p:spPr>
          <a:xfrm>
            <a:off x="195301" y="1129960"/>
            <a:ext cx="4037592" cy="5331250"/>
          </a:xfrm>
        </p:spPr>
        <p:txBody>
          <a:bodyPr>
            <a:normAutofit/>
          </a:bodyPr>
          <a:lstStyle/>
          <a:p>
            <a:r>
              <a:rPr lang="en-GB" dirty="0"/>
              <a:t>An alternative to using a finally block is to define your resources after the try keyword within parentheses () – </a:t>
            </a:r>
            <a:r>
              <a:rPr lang="en-GB" b="1" dirty="0"/>
              <a:t>try with</a:t>
            </a:r>
            <a:r>
              <a:rPr lang="en-GB" dirty="0"/>
              <a:t> these </a:t>
            </a:r>
            <a:r>
              <a:rPr lang="en-GB" b="1" dirty="0"/>
              <a:t>resources</a:t>
            </a:r>
          </a:p>
          <a:p>
            <a:r>
              <a:rPr lang="en-GB" dirty="0"/>
              <a:t>Using the try-with-resources statement ensures that resources are closed at the end of the statement, without having to explicitly close them in our code</a:t>
            </a:r>
          </a:p>
        </p:txBody>
      </p:sp>
    </p:spTree>
    <p:extLst>
      <p:ext uri="{BB962C8B-B14F-4D97-AF65-F5344CB8AC3E}">
        <p14:creationId xmlns:p14="http://schemas.microsoft.com/office/powerpoint/2010/main" val="3299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23" end="23"/>
                                            </p:txEl>
                                          </p:spTgt>
                                        </p:tgtEl>
                                        <p:attrNameLst>
                                          <p:attrName>style.visibility</p:attrName>
                                        </p:attrNameLst>
                                      </p:cBhvr>
                                      <p:to>
                                        <p:strVal val="visible"/>
                                      </p:to>
                                    </p:set>
                                    <p:animEffect transition="in" filter="fade">
                                      <p:cBhvr>
                                        <p:cTn id="19" dur="500"/>
                                        <p:tgtEl>
                                          <p:spTgt spid="4">
                                            <p:txEl>
                                              <p:pRg st="23" end="2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24" end="24"/>
                                            </p:txEl>
                                          </p:spTgt>
                                        </p:tgtEl>
                                        <p:attrNameLst>
                                          <p:attrName>style.visibility</p:attrName>
                                        </p:attrNameLst>
                                      </p:cBhvr>
                                      <p:to>
                                        <p:strVal val="visible"/>
                                      </p:to>
                                    </p:set>
                                    <p:animEffect transition="in" filter="fade">
                                      <p:cBhvr>
                                        <p:cTn id="22" dur="500"/>
                                        <p:tgtEl>
                                          <p:spTgt spid="4">
                                            <p:txEl>
                                              <p:pRg st="24" end="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fade">
                                      <p:cBhvr>
                                        <p:cTn id="43" dur="500"/>
                                        <p:tgtEl>
                                          <p:spTgt spid="4">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Effect transition="in" filter="fade">
                                      <p:cBhvr>
                                        <p:cTn id="46" dur="500"/>
                                        <p:tgtEl>
                                          <p:spTgt spid="4">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Effect transition="in" filter="fade">
                                      <p:cBhvr>
                                        <p:cTn id="49" dur="500"/>
                                        <p:tgtEl>
                                          <p:spTgt spid="4">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
                                            <p:txEl>
                                              <p:pRg st="14" end="14"/>
                                            </p:txEl>
                                          </p:spTgt>
                                        </p:tgtEl>
                                        <p:attrNameLst>
                                          <p:attrName>style.visibility</p:attrName>
                                        </p:attrNameLst>
                                      </p:cBhvr>
                                      <p:to>
                                        <p:strVal val="visible"/>
                                      </p:to>
                                    </p:set>
                                    <p:animEffect transition="in" filter="fade">
                                      <p:cBhvr>
                                        <p:cTn id="54" dur="500"/>
                                        <p:tgtEl>
                                          <p:spTgt spid="4">
                                            <p:txEl>
                                              <p:pRg st="14" end="1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5" end="15"/>
                                            </p:txEl>
                                          </p:spTgt>
                                        </p:tgtEl>
                                        <p:attrNameLst>
                                          <p:attrName>style.visibility</p:attrName>
                                        </p:attrNameLst>
                                      </p:cBhvr>
                                      <p:to>
                                        <p:strVal val="visible"/>
                                      </p:to>
                                    </p:set>
                                    <p:animEffect transition="in" filter="fade">
                                      <p:cBhvr>
                                        <p:cTn id="57" dur="500"/>
                                        <p:tgtEl>
                                          <p:spTgt spid="4">
                                            <p:txEl>
                                              <p:pRg st="15" end="1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6" end="16"/>
                                            </p:txEl>
                                          </p:spTgt>
                                        </p:tgtEl>
                                        <p:attrNameLst>
                                          <p:attrName>style.visibility</p:attrName>
                                        </p:attrNameLst>
                                      </p:cBhvr>
                                      <p:to>
                                        <p:strVal val="visible"/>
                                      </p:to>
                                    </p:set>
                                    <p:animEffect transition="in" filter="fade">
                                      <p:cBhvr>
                                        <p:cTn id="60" dur="500"/>
                                        <p:tgtEl>
                                          <p:spTgt spid="4">
                                            <p:txEl>
                                              <p:pRg st="16" end="16"/>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8" end="18"/>
                                            </p:txEl>
                                          </p:spTgt>
                                        </p:tgtEl>
                                        <p:attrNameLst>
                                          <p:attrName>style.visibility</p:attrName>
                                        </p:attrNameLst>
                                      </p:cBhvr>
                                      <p:to>
                                        <p:strVal val="visible"/>
                                      </p:to>
                                    </p:set>
                                    <p:animEffect transition="in" filter="fade">
                                      <p:cBhvr>
                                        <p:cTn id="63" dur="500"/>
                                        <p:tgtEl>
                                          <p:spTgt spid="4">
                                            <p:txEl>
                                              <p:pRg st="18" end="18"/>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19" end="19"/>
                                            </p:txEl>
                                          </p:spTgt>
                                        </p:tgtEl>
                                        <p:attrNameLst>
                                          <p:attrName>style.visibility</p:attrName>
                                        </p:attrNameLst>
                                      </p:cBhvr>
                                      <p:to>
                                        <p:strVal val="visible"/>
                                      </p:to>
                                    </p:set>
                                    <p:animEffect transition="in" filter="fade">
                                      <p:cBhvr>
                                        <p:cTn id="66" dur="500"/>
                                        <p:tgtEl>
                                          <p:spTgt spid="4">
                                            <p:txEl>
                                              <p:pRg st="19" end="1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0" end="20"/>
                                            </p:txEl>
                                          </p:spTgt>
                                        </p:tgtEl>
                                        <p:attrNameLst>
                                          <p:attrName>style.visibility</p:attrName>
                                        </p:attrNameLst>
                                      </p:cBhvr>
                                      <p:to>
                                        <p:strVal val="visible"/>
                                      </p:to>
                                    </p:set>
                                    <p:animEffect transition="in" filter="fade">
                                      <p:cBhvr>
                                        <p:cTn id="69" dur="500"/>
                                        <p:tgtEl>
                                          <p:spTgt spid="4">
                                            <p:txEl>
                                              <p:pRg st="20" end="2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1" end="21"/>
                                            </p:txEl>
                                          </p:spTgt>
                                        </p:tgtEl>
                                        <p:attrNameLst>
                                          <p:attrName>style.visibility</p:attrName>
                                        </p:attrNameLst>
                                      </p:cBhvr>
                                      <p:to>
                                        <p:strVal val="visible"/>
                                      </p:to>
                                    </p:set>
                                    <p:animEffect transition="in" filter="fade">
                                      <p:cBhvr>
                                        <p:cTn id="72" dur="500"/>
                                        <p:tgtEl>
                                          <p:spTgt spid="4">
                                            <p:txEl>
                                              <p:pRg st="21" end="2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D0BF-08F8-4D44-A029-0F33721B79D4}"/>
              </a:ext>
            </a:extLst>
          </p:cNvPr>
          <p:cNvSpPr>
            <a:spLocks noGrp="1"/>
          </p:cNvSpPr>
          <p:nvPr>
            <p:ph type="title"/>
          </p:nvPr>
        </p:nvSpPr>
        <p:spPr>
          <a:xfrm>
            <a:off x="1118791" y="196821"/>
            <a:ext cx="10725276" cy="890107"/>
          </a:xfrm>
        </p:spPr>
        <p:txBody>
          <a:bodyPr/>
          <a:lstStyle/>
          <a:p>
            <a:r>
              <a:rPr lang="en-GB" dirty="0"/>
              <a:t>Throwing Exceptions</a:t>
            </a:r>
          </a:p>
        </p:txBody>
      </p:sp>
      <p:sp>
        <p:nvSpPr>
          <p:cNvPr id="3" name="Content Placeholder 2">
            <a:extLst>
              <a:ext uri="{FF2B5EF4-FFF2-40B4-BE49-F238E27FC236}">
                <a16:creationId xmlns:a16="http://schemas.microsoft.com/office/drawing/2014/main" id="{D35CE078-1C48-4A9B-B196-A8892AF7BDCC}"/>
              </a:ext>
            </a:extLst>
          </p:cNvPr>
          <p:cNvSpPr>
            <a:spLocks noGrp="1"/>
          </p:cNvSpPr>
          <p:nvPr>
            <p:ph idx="1"/>
          </p:nvPr>
        </p:nvSpPr>
        <p:spPr/>
        <p:txBody>
          <a:bodyPr>
            <a:normAutofit lnSpcReduction="10000"/>
          </a:bodyPr>
          <a:lstStyle/>
          <a:p>
            <a:r>
              <a:rPr lang="en-GB" dirty="0"/>
              <a:t>Alternatively, the exception can be ignored, in which case it is thrown up to the method that called the current method.</a:t>
            </a:r>
          </a:p>
          <a:p>
            <a:r>
              <a:rPr lang="en-GB" dirty="0"/>
              <a:t>If nothing ‘catches’ the exception, it goes all the way up to </a:t>
            </a:r>
            <a:r>
              <a:rPr lang="en-GB" b="1" dirty="0"/>
              <a:t>main </a:t>
            </a:r>
            <a:r>
              <a:rPr lang="en-GB" dirty="0"/>
              <a:t>– if it isn’t caught here, the program stops (and dumps out a stack trace).</a:t>
            </a:r>
          </a:p>
          <a:p>
            <a:r>
              <a:rPr lang="en-GB" dirty="0"/>
              <a:t>We can explicitly throw an exception from a method</a:t>
            </a:r>
          </a:p>
          <a:p>
            <a:endParaRPr lang="en-GB" dirty="0"/>
          </a:p>
          <a:p>
            <a:endParaRPr lang="en-GB" dirty="0"/>
          </a:p>
          <a:p>
            <a:endParaRPr lang="en-GB" dirty="0"/>
          </a:p>
          <a:p>
            <a:r>
              <a:rPr lang="en-GB" dirty="0"/>
              <a:t>If the file is not found, control (and the exception) are passed back to the caller.</a:t>
            </a:r>
          </a:p>
        </p:txBody>
      </p:sp>
      <p:sp>
        <p:nvSpPr>
          <p:cNvPr id="4" name="Rectangle 3">
            <a:extLst>
              <a:ext uri="{FF2B5EF4-FFF2-40B4-BE49-F238E27FC236}">
                <a16:creationId xmlns:a16="http://schemas.microsoft.com/office/drawing/2014/main" id="{4DEA1487-6D6D-46B3-910A-2B6E12A4D4FC}"/>
              </a:ext>
            </a:extLst>
          </p:cNvPr>
          <p:cNvSpPr/>
          <p:nvPr/>
        </p:nvSpPr>
        <p:spPr>
          <a:xfrm>
            <a:off x="1881051" y="3429000"/>
            <a:ext cx="8429898" cy="1200329"/>
          </a:xfrm>
          <a:prstGeom prst="rect">
            <a:avLst/>
          </a:prstGeom>
          <a:solidFill>
            <a:schemeClr val="bg1">
              <a:lumMod val="95000"/>
            </a:schemeClr>
          </a:solidFill>
          <a:ln w="28575">
            <a:solidFill>
              <a:schemeClr val="tx1"/>
            </a:solidFill>
          </a:ln>
        </p:spPr>
        <p:txBody>
          <a:bodyPr wrap="square">
            <a:spAutoFit/>
          </a:bodyPr>
          <a:lstStyle/>
          <a:p>
            <a:r>
              <a:rPr lang="en-GB" b="1" dirty="0">
                <a:solidFill>
                  <a:srgbClr val="7F0055"/>
                </a:solidFill>
                <a:latin typeface="Consolas" panose="020B0609020204030204" pitchFamily="49" charset="0"/>
              </a:rPr>
              <a:t>void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readInput</a:t>
            </a:r>
            <a:r>
              <a:rPr lang="en-GB" dirty="0">
                <a:solidFill>
                  <a:srgbClr val="000000"/>
                </a:solidFill>
                <a:latin typeface="Consolas" panose="020B0609020204030204" pitchFamily="49" charset="0"/>
              </a:rPr>
              <a:t>( String </a:t>
            </a:r>
            <a:r>
              <a:rPr lang="en-GB" dirty="0">
                <a:solidFill>
                  <a:srgbClr val="6A3E3E"/>
                </a:solidFill>
                <a:latin typeface="Consolas" panose="020B0609020204030204" pitchFamily="49" charset="0"/>
              </a:rPr>
              <a:t>filename </a:t>
            </a:r>
            <a:r>
              <a:rPr lang="en-GB"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throws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FileNotFoundException</a:t>
            </a:r>
            <a:r>
              <a:rPr lang="en-GB" dirty="0">
                <a:solidFill>
                  <a:srgbClr val="000000"/>
                </a:solidFill>
                <a:latin typeface="Consolas" panose="020B0609020204030204" pitchFamily="49" charset="0"/>
              </a:rPr>
              <a:t> {</a:t>
            </a:r>
          </a:p>
          <a:p>
            <a:pPr lvl="1"/>
            <a:r>
              <a:rPr lang="en-GB" dirty="0">
                <a:solidFill>
                  <a:srgbClr val="000000"/>
                </a:solidFill>
                <a:latin typeface="Consolas" panose="020B0609020204030204" pitchFamily="49" charset="0"/>
              </a:rPr>
              <a:t>Scanner </a:t>
            </a:r>
            <a:r>
              <a:rPr lang="en-GB" dirty="0">
                <a:solidFill>
                  <a:srgbClr val="6A3E3E"/>
                </a:solidFill>
                <a:latin typeface="Consolas" panose="020B0609020204030204" pitchFamily="49" charset="0"/>
              </a:rPr>
              <a:t>in</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dirty="0">
                <a:solidFill>
                  <a:srgbClr val="000000"/>
                </a:solidFill>
                <a:latin typeface="Consolas" panose="020B0609020204030204" pitchFamily="49" charset="0"/>
              </a:rPr>
              <a:t> Scanner( </a:t>
            </a:r>
            <a:r>
              <a:rPr lang="en-GB" b="1" dirty="0">
                <a:solidFill>
                  <a:srgbClr val="7F0055"/>
                </a:solidFill>
                <a:latin typeface="Consolas" panose="020B0609020204030204" pitchFamily="49" charset="0"/>
              </a:rPr>
              <a:t>new</a:t>
            </a:r>
            <a:r>
              <a:rPr lang="en-GB" dirty="0">
                <a:solidFill>
                  <a:srgbClr val="000000"/>
                </a:solidFill>
                <a:latin typeface="Consolas" panose="020B0609020204030204" pitchFamily="49" charset="0"/>
              </a:rPr>
              <a:t> File( </a:t>
            </a:r>
            <a:r>
              <a:rPr lang="en-GB" dirty="0">
                <a:solidFill>
                  <a:srgbClr val="6A3E3E"/>
                </a:solidFill>
                <a:latin typeface="Consolas" panose="020B0609020204030204" pitchFamily="49" charset="0"/>
              </a:rPr>
              <a:t>filename </a:t>
            </a:r>
            <a:r>
              <a:rPr lang="en-GB" dirty="0">
                <a:solidFill>
                  <a:srgbClr val="000000"/>
                </a:solidFill>
                <a:latin typeface="Consolas" panose="020B0609020204030204" pitchFamily="49" charset="0"/>
              </a:rPr>
              <a:t>) );</a:t>
            </a:r>
          </a:p>
          <a:p>
            <a:pPr lvl="1"/>
            <a:r>
              <a:rPr lang="en-GB" dirty="0">
                <a:solidFill>
                  <a:srgbClr val="3F7F5F"/>
                </a:solidFill>
                <a:latin typeface="Consolas" panose="020B0609020204030204" pitchFamily="49" charset="0"/>
              </a:rPr>
              <a:t>// read file...</a:t>
            </a:r>
          </a:p>
          <a:p>
            <a:r>
              <a:rPr lang="en-GB" dirty="0">
                <a:solidFill>
                  <a:srgbClr val="000000"/>
                </a:solidFill>
                <a:latin typeface="Consolas" panose="020B0609020204030204" pitchFamily="49" charset="0"/>
              </a:rPr>
              <a:t>}</a:t>
            </a:r>
          </a:p>
        </p:txBody>
      </p:sp>
      <p:sp>
        <p:nvSpPr>
          <p:cNvPr id="7" name="!!green">
            <a:extLst>
              <a:ext uri="{FF2B5EF4-FFF2-40B4-BE49-F238E27FC236}">
                <a16:creationId xmlns:a16="http://schemas.microsoft.com/office/drawing/2014/main" id="{D9193F2F-EDC4-468D-85E1-0CC839C69A80}"/>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8" name="!!yellow">
            <a:extLst>
              <a:ext uri="{FF2B5EF4-FFF2-40B4-BE49-F238E27FC236}">
                <a16:creationId xmlns:a16="http://schemas.microsoft.com/office/drawing/2014/main" id="{E319DD57-8C27-4645-BDFD-D14AD4F476D7}"/>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9" name="!!yellowcircle">
            <a:extLst>
              <a:ext uri="{FF2B5EF4-FFF2-40B4-BE49-F238E27FC236}">
                <a16:creationId xmlns:a16="http://schemas.microsoft.com/office/drawing/2014/main" id="{682BC0A1-DDF5-41A1-84D8-4D1061E67624}"/>
              </a:ext>
            </a:extLst>
          </p:cNvPr>
          <p:cNvSpPr/>
          <p:nvPr/>
        </p:nvSpPr>
        <p:spPr>
          <a:xfrm>
            <a:off x="108956" y="120125"/>
            <a:ext cx="1009835" cy="1009835"/>
          </a:xfrm>
          <a:prstGeom prst="ellipse">
            <a:avLst/>
          </a:prstGeom>
          <a:solidFill>
            <a:srgbClr val="FFC00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pic>
        <p:nvPicPr>
          <p:cNvPr id="10" name="Graphic 9" descr="Warning with solid fill">
            <a:extLst>
              <a:ext uri="{FF2B5EF4-FFF2-40B4-BE49-F238E27FC236}">
                <a16:creationId xmlns:a16="http://schemas.microsoft.com/office/drawing/2014/main" id="{839241DE-203E-46E9-B6BD-C15C79D4C6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73311" y="233680"/>
            <a:ext cx="673862" cy="673862"/>
          </a:xfrm>
          <a:prstGeom prst="rect">
            <a:avLst/>
          </a:prstGeom>
        </p:spPr>
      </p:pic>
    </p:spTree>
    <p:extLst>
      <p:ext uri="{BB962C8B-B14F-4D97-AF65-F5344CB8AC3E}">
        <p14:creationId xmlns:p14="http://schemas.microsoft.com/office/powerpoint/2010/main" val="213960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DA568-1BE3-42F6-82A7-9566639450BD}"/>
              </a:ext>
            </a:extLst>
          </p:cNvPr>
          <p:cNvSpPr>
            <a:spLocks noGrp="1"/>
          </p:cNvSpPr>
          <p:nvPr>
            <p:ph idx="1"/>
          </p:nvPr>
        </p:nvSpPr>
        <p:spPr/>
        <p:txBody>
          <a:bodyPr>
            <a:normAutofit/>
          </a:bodyPr>
          <a:lstStyle/>
          <a:p>
            <a:r>
              <a:rPr lang="en-GB" dirty="0"/>
              <a:t>Text input and output via files:</a:t>
            </a:r>
          </a:p>
          <a:p>
            <a:pPr lvl="1"/>
            <a:r>
              <a:rPr lang="en-GB" b="1" dirty="0"/>
              <a:t>Scanner </a:t>
            </a:r>
            <a:r>
              <a:rPr lang="en-GB" dirty="0"/>
              <a:t>and </a:t>
            </a:r>
            <a:r>
              <a:rPr lang="en-GB" b="1" dirty="0"/>
              <a:t>File </a:t>
            </a:r>
            <a:r>
              <a:rPr lang="en-GB" dirty="0"/>
              <a:t>(input)</a:t>
            </a:r>
          </a:p>
          <a:p>
            <a:pPr lvl="1"/>
            <a:r>
              <a:rPr lang="en-GB" b="1" dirty="0" err="1"/>
              <a:t>FileWriter</a:t>
            </a:r>
            <a:r>
              <a:rPr lang="en-GB" b="1" dirty="0"/>
              <a:t> </a:t>
            </a:r>
            <a:r>
              <a:rPr lang="en-GB" dirty="0"/>
              <a:t>and </a:t>
            </a:r>
            <a:r>
              <a:rPr lang="en-GB" b="1" dirty="0" err="1"/>
              <a:t>PrintWriter</a:t>
            </a:r>
            <a:r>
              <a:rPr lang="en-GB" dirty="0"/>
              <a:t>(output)</a:t>
            </a:r>
          </a:p>
          <a:p>
            <a:r>
              <a:rPr lang="en-GB" dirty="0"/>
              <a:t>Command-line arguments</a:t>
            </a:r>
          </a:p>
          <a:p>
            <a:pPr lvl="1"/>
            <a:r>
              <a:rPr lang="en-GB" b="1" dirty="0"/>
              <a:t>String </a:t>
            </a:r>
            <a:r>
              <a:rPr lang="en-GB" b="1" dirty="0" err="1"/>
              <a:t>args</a:t>
            </a:r>
            <a:r>
              <a:rPr lang="en-GB" b="1" dirty="0"/>
              <a:t>[]</a:t>
            </a:r>
          </a:p>
          <a:p>
            <a:r>
              <a:rPr lang="en-GB" dirty="0"/>
              <a:t>Java exceptions</a:t>
            </a:r>
          </a:p>
          <a:p>
            <a:pPr lvl="1"/>
            <a:r>
              <a:rPr lang="en-GB" b="1" dirty="0"/>
              <a:t>try, catch </a:t>
            </a:r>
            <a:r>
              <a:rPr lang="en-GB" dirty="0"/>
              <a:t>and </a:t>
            </a:r>
            <a:r>
              <a:rPr lang="en-GB" b="1" dirty="0"/>
              <a:t>throw</a:t>
            </a:r>
            <a:endParaRPr lang="en-GB" dirty="0"/>
          </a:p>
          <a:p>
            <a:pPr lvl="1"/>
            <a:r>
              <a:rPr lang="en-GB" dirty="0"/>
              <a:t>checked and unchecked exceptions</a:t>
            </a:r>
          </a:p>
          <a:p>
            <a:pPr marL="0" indent="0">
              <a:buNone/>
            </a:pPr>
            <a:endParaRPr lang="en-GB" dirty="0"/>
          </a:p>
        </p:txBody>
      </p:sp>
      <p:sp>
        <p:nvSpPr>
          <p:cNvPr id="9" name="!!greencircle">
            <a:extLst>
              <a:ext uri="{FF2B5EF4-FFF2-40B4-BE49-F238E27FC236}">
                <a16:creationId xmlns:a16="http://schemas.microsoft.com/office/drawing/2014/main" id="{17DFAD6F-A9A8-46D9-8978-615E6D2997B2}"/>
              </a:ext>
            </a:extLst>
          </p:cNvPr>
          <p:cNvSpPr/>
          <p:nvPr/>
        </p:nvSpPr>
        <p:spPr>
          <a:xfrm>
            <a:off x="108956" y="120125"/>
            <a:ext cx="1009835" cy="1009835"/>
          </a:xfrm>
          <a:prstGeom prst="ellipse">
            <a:avLst/>
          </a:prstGeom>
          <a:solidFill>
            <a:schemeClr val="bg1">
              <a:lumMod val="50000"/>
            </a:schemeClr>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0" name="Rectangle 9" descr="Clipboard Checked with solid fill">
            <a:extLst>
              <a:ext uri="{FF2B5EF4-FFF2-40B4-BE49-F238E27FC236}">
                <a16:creationId xmlns:a16="http://schemas.microsoft.com/office/drawing/2014/main" id="{60DE986C-8FF3-4DD1-96AA-E4AF0E302F98}"/>
              </a:ext>
            </a:extLst>
          </p:cNvPr>
          <p:cNvSpPr/>
          <p:nvPr/>
        </p:nvSpPr>
        <p:spPr>
          <a:xfrm>
            <a:off x="279901" y="290457"/>
            <a:ext cx="659670" cy="65967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1" name="Title 1">
            <a:extLst>
              <a:ext uri="{FF2B5EF4-FFF2-40B4-BE49-F238E27FC236}">
                <a16:creationId xmlns:a16="http://schemas.microsoft.com/office/drawing/2014/main" id="{8C8EA74D-2D5B-4D0B-ACC5-DA6A2C02DD98}"/>
              </a:ext>
            </a:extLst>
          </p:cNvPr>
          <p:cNvSpPr>
            <a:spLocks noGrp="1"/>
          </p:cNvSpPr>
          <p:nvPr>
            <p:ph type="title"/>
          </p:nvPr>
        </p:nvSpPr>
        <p:spPr>
          <a:xfrm>
            <a:off x="1261641" y="196821"/>
            <a:ext cx="10582426" cy="890107"/>
          </a:xfrm>
        </p:spPr>
        <p:txBody>
          <a:bodyPr/>
          <a:lstStyle/>
          <a:p>
            <a:r>
              <a:rPr lang="en-GB" dirty="0"/>
              <a:t>Summary</a:t>
            </a:r>
          </a:p>
        </p:txBody>
      </p:sp>
    </p:spTree>
    <p:extLst>
      <p:ext uri="{BB962C8B-B14F-4D97-AF65-F5344CB8AC3E}">
        <p14:creationId xmlns:p14="http://schemas.microsoft.com/office/powerpoint/2010/main" val="347130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5AB2A-B058-4761-85B1-6B9D415807EC}"/>
              </a:ext>
            </a:extLst>
          </p:cNvPr>
          <p:cNvSpPr>
            <a:spLocks noGrp="1"/>
          </p:cNvSpPr>
          <p:nvPr>
            <p:ph type="title"/>
          </p:nvPr>
        </p:nvSpPr>
        <p:spPr>
          <a:xfrm>
            <a:off x="1118791" y="196821"/>
            <a:ext cx="10725276" cy="890107"/>
          </a:xfrm>
        </p:spPr>
        <p:txBody>
          <a:bodyPr/>
          <a:lstStyle/>
          <a:p>
            <a:r>
              <a:rPr lang="en-GB" dirty="0"/>
              <a:t>Files</a:t>
            </a:r>
          </a:p>
        </p:txBody>
      </p:sp>
      <p:sp>
        <p:nvSpPr>
          <p:cNvPr id="3" name="Content Placeholder 2">
            <a:extLst>
              <a:ext uri="{FF2B5EF4-FFF2-40B4-BE49-F238E27FC236}">
                <a16:creationId xmlns:a16="http://schemas.microsoft.com/office/drawing/2014/main" id="{08C681E4-4026-41A6-A533-47FC5645EDDF}"/>
              </a:ext>
            </a:extLst>
          </p:cNvPr>
          <p:cNvSpPr>
            <a:spLocks noGrp="1"/>
          </p:cNvSpPr>
          <p:nvPr>
            <p:ph idx="1"/>
          </p:nvPr>
        </p:nvSpPr>
        <p:spPr/>
        <p:txBody>
          <a:bodyPr/>
          <a:lstStyle/>
          <a:p>
            <a:r>
              <a:rPr lang="en-GB" dirty="0"/>
              <a:t>Files can be used as input or output mechanism in a Java program</a:t>
            </a:r>
          </a:p>
          <a:p>
            <a:r>
              <a:rPr lang="en-GB" b="1" dirty="0"/>
              <a:t>Input</a:t>
            </a:r>
            <a:r>
              <a:rPr lang="en-GB" dirty="0"/>
              <a:t> – e.g. program reads data from a file or files (rather than having to type in at the keyboard)</a:t>
            </a:r>
          </a:p>
          <a:p>
            <a:r>
              <a:rPr lang="en-GB" b="1" dirty="0"/>
              <a:t>Output</a:t>
            </a:r>
            <a:r>
              <a:rPr lang="en-GB" dirty="0"/>
              <a:t> – e.g. program writes text to a file – permanent record of output (rather than transient output on the screen)</a:t>
            </a:r>
          </a:p>
          <a:p>
            <a:r>
              <a:rPr lang="en-GB" dirty="0"/>
              <a:t>Java deals with the operating system, and provides the programmer with high-level representations of the file system</a:t>
            </a:r>
          </a:p>
        </p:txBody>
      </p:sp>
      <p:sp>
        <p:nvSpPr>
          <p:cNvPr id="8" name="!!green">
            <a:extLst>
              <a:ext uri="{FF2B5EF4-FFF2-40B4-BE49-F238E27FC236}">
                <a16:creationId xmlns:a16="http://schemas.microsoft.com/office/drawing/2014/main" id="{15DFD4C4-34F8-4A5A-A958-84992761BE58}"/>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9" name="!!yellow">
            <a:extLst>
              <a:ext uri="{FF2B5EF4-FFF2-40B4-BE49-F238E27FC236}">
                <a16:creationId xmlns:a16="http://schemas.microsoft.com/office/drawing/2014/main" id="{A98B5BDC-23B6-4D85-9678-AB475F19EF0D}"/>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10" name="!!greencircle">
            <a:extLst>
              <a:ext uri="{FF2B5EF4-FFF2-40B4-BE49-F238E27FC236}">
                <a16:creationId xmlns:a16="http://schemas.microsoft.com/office/drawing/2014/main" id="{1ADC612B-A149-4424-9847-15B5B49637C0}"/>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1" name="!!icon1" descr="Document with solid fill">
            <a:extLst>
              <a:ext uri="{FF2B5EF4-FFF2-40B4-BE49-F238E27FC236}">
                <a16:creationId xmlns:a16="http://schemas.microsoft.com/office/drawing/2014/main" id="{F41A8A44-A6E5-4541-A9F2-DC93814BF16D}"/>
              </a:ext>
            </a:extLst>
          </p:cNvPr>
          <p:cNvSpPr/>
          <p:nvPr/>
        </p:nvSpPr>
        <p:spPr>
          <a:xfrm>
            <a:off x="279901" y="290457"/>
            <a:ext cx="659670" cy="65967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85920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866B-000D-4B7F-8EC8-CDA61039D10C}"/>
              </a:ext>
            </a:extLst>
          </p:cNvPr>
          <p:cNvSpPr>
            <a:spLocks noGrp="1"/>
          </p:cNvSpPr>
          <p:nvPr>
            <p:ph type="title"/>
          </p:nvPr>
        </p:nvSpPr>
        <p:spPr>
          <a:xfrm>
            <a:off x="1118791" y="196821"/>
            <a:ext cx="10725276" cy="890107"/>
          </a:xfrm>
        </p:spPr>
        <p:txBody>
          <a:bodyPr/>
          <a:lstStyle/>
          <a:p>
            <a:r>
              <a:rPr lang="en-GB" dirty="0"/>
              <a:t>Text and Binary Files</a:t>
            </a:r>
          </a:p>
        </p:txBody>
      </p:sp>
      <p:sp>
        <p:nvSpPr>
          <p:cNvPr id="3" name="Content Placeholder 2">
            <a:extLst>
              <a:ext uri="{FF2B5EF4-FFF2-40B4-BE49-F238E27FC236}">
                <a16:creationId xmlns:a16="http://schemas.microsoft.com/office/drawing/2014/main" id="{B9EFFDBC-A83A-48F2-AD81-B15DB9B4A309}"/>
              </a:ext>
            </a:extLst>
          </p:cNvPr>
          <p:cNvSpPr>
            <a:spLocks noGrp="1"/>
          </p:cNvSpPr>
          <p:nvPr>
            <p:ph idx="1"/>
          </p:nvPr>
        </p:nvSpPr>
        <p:spPr/>
        <p:txBody>
          <a:bodyPr/>
          <a:lstStyle/>
          <a:p>
            <a:pPr marL="0" indent="0">
              <a:buNone/>
            </a:pPr>
            <a:r>
              <a:rPr lang="en-GB" dirty="0"/>
              <a:t>Files are often classified into </a:t>
            </a:r>
            <a:r>
              <a:rPr lang="en-GB" b="1" dirty="0"/>
              <a:t>text</a:t>
            </a:r>
            <a:r>
              <a:rPr lang="en-GB" dirty="0"/>
              <a:t> and </a:t>
            </a:r>
            <a:r>
              <a:rPr lang="en-GB" b="1" dirty="0"/>
              <a:t>binary</a:t>
            </a:r>
            <a:endParaRPr lang="en-GB" dirty="0"/>
          </a:p>
          <a:p>
            <a:pPr marL="0" indent="0">
              <a:buNone/>
            </a:pPr>
            <a:r>
              <a:rPr lang="en-GB" dirty="0"/>
              <a:t>Examples:</a:t>
            </a:r>
          </a:p>
          <a:p>
            <a:pPr marL="0" indent="0">
              <a:buNone/>
            </a:pPr>
            <a:endParaRPr lang="en-GB" dirty="0"/>
          </a:p>
        </p:txBody>
      </p:sp>
      <p:graphicFrame>
        <p:nvGraphicFramePr>
          <p:cNvPr id="4" name="Table 3">
            <a:extLst>
              <a:ext uri="{FF2B5EF4-FFF2-40B4-BE49-F238E27FC236}">
                <a16:creationId xmlns:a16="http://schemas.microsoft.com/office/drawing/2014/main" id="{5918197C-CFEF-4E0A-A14A-C6EAD7990793}"/>
              </a:ext>
            </a:extLst>
          </p:cNvPr>
          <p:cNvGraphicFramePr>
            <a:graphicFrameLocks noGrp="1"/>
          </p:cNvGraphicFramePr>
          <p:nvPr>
            <p:extLst>
              <p:ext uri="{D42A27DB-BD31-4B8C-83A1-F6EECF244321}">
                <p14:modId xmlns:p14="http://schemas.microsoft.com/office/powerpoint/2010/main" val="422499433"/>
              </p:ext>
            </p:extLst>
          </p:nvPr>
        </p:nvGraphicFramePr>
        <p:xfrm>
          <a:off x="2032000" y="2648675"/>
          <a:ext cx="8128000" cy="228600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59171342"/>
                    </a:ext>
                  </a:extLst>
                </a:gridCol>
                <a:gridCol w="4064000">
                  <a:extLst>
                    <a:ext uri="{9D8B030D-6E8A-4147-A177-3AD203B41FA5}">
                      <a16:colId xmlns:a16="http://schemas.microsoft.com/office/drawing/2014/main" val="3148716985"/>
                    </a:ext>
                  </a:extLst>
                </a:gridCol>
              </a:tblGrid>
              <a:tr h="370840">
                <a:tc>
                  <a:txBody>
                    <a:bodyPr/>
                    <a:lstStyle/>
                    <a:p>
                      <a:r>
                        <a:rPr lang="en-GB" sz="2400" dirty="0"/>
                        <a:t>Text Files</a:t>
                      </a:r>
                    </a:p>
                  </a:txBody>
                  <a:tcPr/>
                </a:tc>
                <a:tc>
                  <a:txBody>
                    <a:bodyPr/>
                    <a:lstStyle/>
                    <a:p>
                      <a:r>
                        <a:rPr lang="en-GB" sz="2400" dirty="0"/>
                        <a:t>Binary Files</a:t>
                      </a:r>
                    </a:p>
                  </a:txBody>
                  <a:tcPr/>
                </a:tc>
                <a:extLst>
                  <a:ext uri="{0D108BD9-81ED-4DB2-BD59-A6C34878D82A}">
                    <a16:rowId xmlns:a16="http://schemas.microsoft.com/office/drawing/2014/main" val="2498589830"/>
                  </a:ext>
                </a:extLst>
              </a:tr>
              <a:tr h="370840">
                <a:tc>
                  <a:txBody>
                    <a:bodyPr/>
                    <a:lstStyle/>
                    <a:p>
                      <a:r>
                        <a:rPr lang="en-GB" sz="2400" dirty="0"/>
                        <a:t>Java source code</a:t>
                      </a:r>
                    </a:p>
                  </a:txBody>
                  <a:tcPr/>
                </a:tc>
                <a:tc>
                  <a:txBody>
                    <a:bodyPr/>
                    <a:lstStyle/>
                    <a:p>
                      <a:r>
                        <a:rPr lang="en-GB" sz="2400" dirty="0"/>
                        <a:t>JPEG image files</a:t>
                      </a:r>
                    </a:p>
                  </a:txBody>
                  <a:tcPr/>
                </a:tc>
                <a:extLst>
                  <a:ext uri="{0D108BD9-81ED-4DB2-BD59-A6C34878D82A}">
                    <a16:rowId xmlns:a16="http://schemas.microsoft.com/office/drawing/2014/main" val="3563411644"/>
                  </a:ext>
                </a:extLst>
              </a:tr>
              <a:tr h="370840">
                <a:tc>
                  <a:txBody>
                    <a:bodyPr/>
                    <a:lstStyle/>
                    <a:p>
                      <a:r>
                        <a:rPr lang="en-GB" sz="2400" dirty="0"/>
                        <a:t>XML files</a:t>
                      </a:r>
                    </a:p>
                  </a:txBody>
                  <a:tcPr/>
                </a:tc>
                <a:tc>
                  <a:txBody>
                    <a:bodyPr/>
                    <a:lstStyle/>
                    <a:p>
                      <a:r>
                        <a:rPr lang="en-GB" sz="2400" dirty="0"/>
                        <a:t>MP3 files</a:t>
                      </a:r>
                    </a:p>
                  </a:txBody>
                  <a:tcPr/>
                </a:tc>
                <a:extLst>
                  <a:ext uri="{0D108BD9-81ED-4DB2-BD59-A6C34878D82A}">
                    <a16:rowId xmlns:a16="http://schemas.microsoft.com/office/drawing/2014/main" val="3533885122"/>
                  </a:ext>
                </a:extLst>
              </a:tr>
              <a:tr h="370840">
                <a:tc>
                  <a:txBody>
                    <a:bodyPr/>
                    <a:lstStyle/>
                    <a:p>
                      <a:r>
                        <a:rPr lang="en-GB" sz="2400" dirty="0"/>
                        <a:t>Plain text (.txt)</a:t>
                      </a:r>
                    </a:p>
                  </a:txBody>
                  <a:tcPr/>
                </a:tc>
                <a:tc>
                  <a:txBody>
                    <a:bodyPr/>
                    <a:lstStyle/>
                    <a:p>
                      <a:r>
                        <a:rPr lang="en-GB" sz="2400" dirty="0"/>
                        <a:t>Word (docx)</a:t>
                      </a:r>
                      <a:r>
                        <a:rPr lang="en-GB" sz="2400" dirty="0">
                          <a:solidFill>
                            <a:srgbClr val="FF0000"/>
                          </a:solidFill>
                        </a:rPr>
                        <a:t>*</a:t>
                      </a:r>
                    </a:p>
                  </a:txBody>
                  <a:tcPr/>
                </a:tc>
                <a:extLst>
                  <a:ext uri="{0D108BD9-81ED-4DB2-BD59-A6C34878D82A}">
                    <a16:rowId xmlns:a16="http://schemas.microsoft.com/office/drawing/2014/main" val="1092872518"/>
                  </a:ext>
                </a:extLst>
              </a:tr>
              <a:tr h="370840">
                <a:tc>
                  <a:txBody>
                    <a:bodyPr/>
                    <a:lstStyle/>
                    <a:p>
                      <a:r>
                        <a:rPr lang="en-GB" sz="2400" dirty="0"/>
                        <a:t>HTML</a:t>
                      </a:r>
                    </a:p>
                  </a:txBody>
                  <a:tcPr/>
                </a:tc>
                <a:tc>
                  <a:txBody>
                    <a:bodyPr/>
                    <a:lstStyle/>
                    <a:p>
                      <a:r>
                        <a:rPr lang="en-GB" sz="2400" dirty="0"/>
                        <a:t>zip (archive)</a:t>
                      </a:r>
                    </a:p>
                  </a:txBody>
                  <a:tcPr/>
                </a:tc>
                <a:extLst>
                  <a:ext uri="{0D108BD9-81ED-4DB2-BD59-A6C34878D82A}">
                    <a16:rowId xmlns:a16="http://schemas.microsoft.com/office/drawing/2014/main" val="2338956060"/>
                  </a:ext>
                </a:extLst>
              </a:tr>
            </a:tbl>
          </a:graphicData>
        </a:graphic>
      </p:graphicFrame>
      <p:sp>
        <p:nvSpPr>
          <p:cNvPr id="5" name="TextBox 4">
            <a:extLst>
              <a:ext uri="{FF2B5EF4-FFF2-40B4-BE49-F238E27FC236}">
                <a16:creationId xmlns:a16="http://schemas.microsoft.com/office/drawing/2014/main" id="{90D56AEF-6D6B-4DC0-965D-F2D0669381A6}"/>
              </a:ext>
            </a:extLst>
          </p:cNvPr>
          <p:cNvSpPr txBox="1"/>
          <p:nvPr/>
        </p:nvSpPr>
        <p:spPr>
          <a:xfrm>
            <a:off x="914646" y="5270529"/>
            <a:ext cx="9645042" cy="830997"/>
          </a:xfrm>
          <a:prstGeom prst="rect">
            <a:avLst/>
          </a:prstGeom>
          <a:noFill/>
        </p:spPr>
        <p:txBody>
          <a:bodyPr wrap="square" rtlCol="0">
            <a:spAutoFit/>
          </a:bodyPr>
          <a:lstStyle/>
          <a:p>
            <a:r>
              <a:rPr lang="en-GB" sz="2400" dirty="0">
                <a:solidFill>
                  <a:srgbClr val="FF0000"/>
                </a:solidFill>
              </a:rPr>
              <a:t>*</a:t>
            </a:r>
            <a:r>
              <a:rPr lang="en-GB" sz="2400" dirty="0"/>
              <a:t> actually, a docx file is a renamed zip archive full of XML files – try renaming one back to .zip and look inside</a:t>
            </a:r>
          </a:p>
        </p:txBody>
      </p:sp>
      <p:sp>
        <p:nvSpPr>
          <p:cNvPr id="16" name="!!green">
            <a:extLst>
              <a:ext uri="{FF2B5EF4-FFF2-40B4-BE49-F238E27FC236}">
                <a16:creationId xmlns:a16="http://schemas.microsoft.com/office/drawing/2014/main" id="{56557954-70FD-4A20-9F3D-2FCEE79D9F6E}"/>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17" name="!!yellow">
            <a:extLst>
              <a:ext uri="{FF2B5EF4-FFF2-40B4-BE49-F238E27FC236}">
                <a16:creationId xmlns:a16="http://schemas.microsoft.com/office/drawing/2014/main" id="{4F9CCEEB-D954-4F51-976A-9F4E9DF8D3F6}"/>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18" name="!!greencircle">
            <a:extLst>
              <a:ext uri="{FF2B5EF4-FFF2-40B4-BE49-F238E27FC236}">
                <a16:creationId xmlns:a16="http://schemas.microsoft.com/office/drawing/2014/main" id="{E2EEA5AF-3987-44DB-80E5-8C25BD08A3A4}"/>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9" name="!!icon1" descr="Document with solid fill">
            <a:extLst>
              <a:ext uri="{FF2B5EF4-FFF2-40B4-BE49-F238E27FC236}">
                <a16:creationId xmlns:a16="http://schemas.microsoft.com/office/drawing/2014/main" id="{F25861E9-05F0-4EEB-AEC4-113C6E19DC7B}"/>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29020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52CD-B560-4540-950A-7240F48C7115}"/>
              </a:ext>
            </a:extLst>
          </p:cNvPr>
          <p:cNvSpPr>
            <a:spLocks noGrp="1"/>
          </p:cNvSpPr>
          <p:nvPr>
            <p:ph type="title"/>
          </p:nvPr>
        </p:nvSpPr>
        <p:spPr>
          <a:xfrm>
            <a:off x="1118791" y="196821"/>
            <a:ext cx="10725276" cy="890107"/>
          </a:xfrm>
        </p:spPr>
        <p:txBody>
          <a:bodyPr/>
          <a:lstStyle/>
          <a:p>
            <a:r>
              <a:rPr lang="en-GB" dirty="0"/>
              <a:t>Text and Binary Files</a:t>
            </a:r>
          </a:p>
        </p:txBody>
      </p:sp>
      <p:sp>
        <p:nvSpPr>
          <p:cNvPr id="3" name="Content Placeholder 2">
            <a:extLst>
              <a:ext uri="{FF2B5EF4-FFF2-40B4-BE49-F238E27FC236}">
                <a16:creationId xmlns:a16="http://schemas.microsoft.com/office/drawing/2014/main" id="{E2E43040-6FB5-47A1-A315-B1E40A657E07}"/>
              </a:ext>
            </a:extLst>
          </p:cNvPr>
          <p:cNvSpPr>
            <a:spLocks noGrp="1"/>
          </p:cNvSpPr>
          <p:nvPr>
            <p:ph idx="1"/>
          </p:nvPr>
        </p:nvSpPr>
        <p:spPr/>
        <p:txBody>
          <a:bodyPr/>
          <a:lstStyle/>
          <a:p>
            <a:r>
              <a:rPr lang="en-GB" dirty="0"/>
              <a:t>What is the difference between text and binary files?</a:t>
            </a:r>
          </a:p>
          <a:p>
            <a:r>
              <a:rPr lang="en-GB" dirty="0"/>
              <a:t>Fundamentally, there is no difference. The only difference is in how they are interpreted</a:t>
            </a:r>
          </a:p>
          <a:p>
            <a:pPr marL="0" indent="0">
              <a:buNone/>
            </a:pPr>
            <a:endParaRPr lang="en-GB" dirty="0"/>
          </a:p>
          <a:p>
            <a:pPr marL="0" indent="0">
              <a:buNone/>
            </a:pPr>
            <a:r>
              <a:rPr lang="en-GB" dirty="0"/>
              <a:t>Text characters are converted to bytes – a text file is really just a ‘binary’ file full of these encoded bytes</a:t>
            </a:r>
          </a:p>
          <a:p>
            <a:pPr marL="0" indent="0">
              <a:buNone/>
            </a:pPr>
            <a:endParaRPr lang="en-GB" dirty="0"/>
          </a:p>
        </p:txBody>
      </p:sp>
      <p:sp>
        <p:nvSpPr>
          <p:cNvPr id="4" name="TextBox 3">
            <a:extLst>
              <a:ext uri="{FF2B5EF4-FFF2-40B4-BE49-F238E27FC236}">
                <a16:creationId xmlns:a16="http://schemas.microsoft.com/office/drawing/2014/main" id="{BCC9E126-E262-42B7-9966-F7D50513E6BE}"/>
              </a:ext>
            </a:extLst>
          </p:cNvPr>
          <p:cNvSpPr txBox="1"/>
          <p:nvPr/>
        </p:nvSpPr>
        <p:spPr>
          <a:xfrm>
            <a:off x="997625" y="4265475"/>
            <a:ext cx="3023230" cy="1754326"/>
          </a:xfrm>
          <a:prstGeom prst="rect">
            <a:avLst/>
          </a:prstGeom>
          <a:noFill/>
        </p:spPr>
        <p:txBody>
          <a:bodyPr wrap="square" rtlCol="0">
            <a:spAutoFit/>
          </a:bodyPr>
          <a:lstStyle/>
          <a:p>
            <a:r>
              <a:rPr lang="en-GB" sz="5400" dirty="0"/>
              <a:t>TEXT</a:t>
            </a:r>
          </a:p>
          <a:p>
            <a:r>
              <a:rPr lang="en-GB" sz="5400" dirty="0"/>
              <a:t>Hello</a:t>
            </a:r>
          </a:p>
        </p:txBody>
      </p:sp>
      <p:sp>
        <p:nvSpPr>
          <p:cNvPr id="5" name="TextBox 4">
            <a:extLst>
              <a:ext uri="{FF2B5EF4-FFF2-40B4-BE49-F238E27FC236}">
                <a16:creationId xmlns:a16="http://schemas.microsoft.com/office/drawing/2014/main" id="{C97C93CC-C3EB-466B-8397-858E7EE53EB3}"/>
              </a:ext>
            </a:extLst>
          </p:cNvPr>
          <p:cNvSpPr txBox="1"/>
          <p:nvPr/>
        </p:nvSpPr>
        <p:spPr>
          <a:xfrm>
            <a:off x="4970463" y="4265475"/>
            <a:ext cx="6328014" cy="1754326"/>
          </a:xfrm>
          <a:prstGeom prst="rect">
            <a:avLst/>
          </a:prstGeom>
          <a:noFill/>
        </p:spPr>
        <p:txBody>
          <a:bodyPr wrap="square" rtlCol="0">
            <a:spAutoFit/>
          </a:bodyPr>
          <a:lstStyle/>
          <a:p>
            <a:r>
              <a:rPr lang="en-GB" sz="5400" dirty="0"/>
              <a:t>BYTES (hex)</a:t>
            </a:r>
          </a:p>
          <a:p>
            <a:r>
              <a:rPr lang="en-GB" sz="5400" dirty="0"/>
              <a:t>48, 65, 6C, 6C, 6F</a:t>
            </a:r>
          </a:p>
        </p:txBody>
      </p:sp>
      <p:sp>
        <p:nvSpPr>
          <p:cNvPr id="8" name="!!green">
            <a:extLst>
              <a:ext uri="{FF2B5EF4-FFF2-40B4-BE49-F238E27FC236}">
                <a16:creationId xmlns:a16="http://schemas.microsoft.com/office/drawing/2014/main" id="{4CD0929E-8BE7-41FB-9BDA-A041AA621633}"/>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9" name="!!yellow">
            <a:extLst>
              <a:ext uri="{FF2B5EF4-FFF2-40B4-BE49-F238E27FC236}">
                <a16:creationId xmlns:a16="http://schemas.microsoft.com/office/drawing/2014/main" id="{BBCB2820-3109-43A3-8AE8-1ECE429E6CD2}"/>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10" name="!!greencircle">
            <a:extLst>
              <a:ext uri="{FF2B5EF4-FFF2-40B4-BE49-F238E27FC236}">
                <a16:creationId xmlns:a16="http://schemas.microsoft.com/office/drawing/2014/main" id="{868F95AE-E9A0-43AF-8350-8E4BDBC4F65B}"/>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1" name="!!icon1" descr="Document with solid fill">
            <a:extLst>
              <a:ext uri="{FF2B5EF4-FFF2-40B4-BE49-F238E27FC236}">
                <a16:creationId xmlns:a16="http://schemas.microsoft.com/office/drawing/2014/main" id="{E4C04C87-F10F-4D97-95AD-73E29EE506AE}"/>
              </a:ext>
            </a:extLst>
          </p:cNvPr>
          <p:cNvSpPr/>
          <p:nvPr/>
        </p:nvSpPr>
        <p:spPr>
          <a:xfrm>
            <a:off x="279901" y="290457"/>
            <a:ext cx="659670" cy="65967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87749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C654-F867-4AFF-B5C6-59D94DCCC7D8}"/>
              </a:ext>
            </a:extLst>
          </p:cNvPr>
          <p:cNvSpPr>
            <a:spLocks noGrp="1"/>
          </p:cNvSpPr>
          <p:nvPr>
            <p:ph type="title"/>
          </p:nvPr>
        </p:nvSpPr>
        <p:spPr>
          <a:xfrm>
            <a:off x="1118791" y="196821"/>
            <a:ext cx="10725276" cy="890107"/>
          </a:xfrm>
        </p:spPr>
        <p:txBody>
          <a:bodyPr/>
          <a:lstStyle/>
          <a:p>
            <a:r>
              <a:rPr lang="en-GB" dirty="0"/>
              <a:t>Text Files</a:t>
            </a:r>
          </a:p>
        </p:txBody>
      </p:sp>
      <p:sp>
        <p:nvSpPr>
          <p:cNvPr id="3" name="Content Placeholder 2">
            <a:extLst>
              <a:ext uri="{FF2B5EF4-FFF2-40B4-BE49-F238E27FC236}">
                <a16:creationId xmlns:a16="http://schemas.microsoft.com/office/drawing/2014/main" id="{DD9BA084-AB5E-4847-A8E9-677510385381}"/>
              </a:ext>
            </a:extLst>
          </p:cNvPr>
          <p:cNvSpPr>
            <a:spLocks noGrp="1"/>
          </p:cNvSpPr>
          <p:nvPr>
            <p:ph idx="1"/>
          </p:nvPr>
        </p:nvSpPr>
        <p:spPr/>
        <p:txBody>
          <a:bodyPr/>
          <a:lstStyle/>
          <a:p>
            <a:r>
              <a:rPr lang="en-GB" dirty="0"/>
              <a:t>The previous example used a single byte per character (ASCII, ISO latin-1 or UTF-8)</a:t>
            </a:r>
          </a:p>
          <a:p>
            <a:r>
              <a:rPr lang="en-GB" dirty="0"/>
              <a:t>Most ‘text’ files in desktop operating systems use one of these (largely compatible) encodings</a:t>
            </a:r>
          </a:p>
          <a:p>
            <a:r>
              <a:rPr lang="en-GB" dirty="0"/>
              <a:t>UTF-8 most common (and up to date) – this is actually a variable-width character set, but the first 127 codes are the same as ASCII and latin-1</a:t>
            </a:r>
          </a:p>
          <a:p>
            <a:r>
              <a:rPr lang="en-GB" dirty="0"/>
              <a:t>Java handles the conversion to and from UTF-16 (Java’s internal string representation), so you don’t need to worry about it</a:t>
            </a:r>
          </a:p>
        </p:txBody>
      </p:sp>
      <p:sp>
        <p:nvSpPr>
          <p:cNvPr id="6" name="!!green">
            <a:extLst>
              <a:ext uri="{FF2B5EF4-FFF2-40B4-BE49-F238E27FC236}">
                <a16:creationId xmlns:a16="http://schemas.microsoft.com/office/drawing/2014/main" id="{DDD8D23E-9702-4001-8C59-7E6FDF8F1079}"/>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7" name="!!yellow">
            <a:extLst>
              <a:ext uri="{FF2B5EF4-FFF2-40B4-BE49-F238E27FC236}">
                <a16:creationId xmlns:a16="http://schemas.microsoft.com/office/drawing/2014/main" id="{BB8A61EA-FF3C-48E9-A29E-148E6022D212}"/>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8" name="!!greencircle">
            <a:extLst>
              <a:ext uri="{FF2B5EF4-FFF2-40B4-BE49-F238E27FC236}">
                <a16:creationId xmlns:a16="http://schemas.microsoft.com/office/drawing/2014/main" id="{EB586E93-47C9-466A-A15E-98AEF6A1799B}"/>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9" name="!!icon1" descr="Document with solid fill">
            <a:extLst>
              <a:ext uri="{FF2B5EF4-FFF2-40B4-BE49-F238E27FC236}">
                <a16:creationId xmlns:a16="http://schemas.microsoft.com/office/drawing/2014/main" id="{A909EFAD-C1CE-459E-BD57-BFC1ECDED492}"/>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17529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000E-9172-47D0-AA0C-4E52D0188727}"/>
              </a:ext>
            </a:extLst>
          </p:cNvPr>
          <p:cNvSpPr>
            <a:spLocks noGrp="1"/>
          </p:cNvSpPr>
          <p:nvPr>
            <p:ph type="title"/>
          </p:nvPr>
        </p:nvSpPr>
        <p:spPr>
          <a:xfrm>
            <a:off x="1110516" y="196821"/>
            <a:ext cx="10733551" cy="890107"/>
          </a:xfrm>
        </p:spPr>
        <p:txBody>
          <a:bodyPr/>
          <a:lstStyle/>
          <a:p>
            <a:r>
              <a:rPr lang="en-GB" dirty="0"/>
              <a:t>Using a Scanner</a:t>
            </a:r>
          </a:p>
        </p:txBody>
      </p:sp>
      <p:sp>
        <p:nvSpPr>
          <p:cNvPr id="3" name="Content Placeholder 2">
            <a:extLst>
              <a:ext uri="{FF2B5EF4-FFF2-40B4-BE49-F238E27FC236}">
                <a16:creationId xmlns:a16="http://schemas.microsoft.com/office/drawing/2014/main" id="{4AD71A37-4B14-4A3C-8079-DD628D3A96A9}"/>
              </a:ext>
            </a:extLst>
          </p:cNvPr>
          <p:cNvSpPr>
            <a:spLocks noGrp="1"/>
          </p:cNvSpPr>
          <p:nvPr>
            <p:ph idx="1"/>
          </p:nvPr>
        </p:nvSpPr>
        <p:spPr/>
        <p:txBody>
          <a:bodyPr/>
          <a:lstStyle/>
          <a:p>
            <a:r>
              <a:rPr lang="en-GB" dirty="0"/>
              <a:t>We have already used the </a:t>
            </a:r>
            <a:r>
              <a:rPr lang="en-GB" b="1" dirty="0"/>
              <a:t>Scanner</a:t>
            </a:r>
            <a:r>
              <a:rPr lang="en-GB" dirty="0"/>
              <a:t> class to get formatted input from the console</a:t>
            </a:r>
          </a:p>
          <a:p>
            <a:r>
              <a:rPr lang="en-GB" b="1" dirty="0"/>
              <a:t>Scanner </a:t>
            </a:r>
            <a:r>
              <a:rPr lang="en-GB" dirty="0"/>
              <a:t>can also be hooked up to a file, as follows:</a:t>
            </a:r>
          </a:p>
          <a:p>
            <a:pPr marL="0" indent="0">
              <a:buNone/>
            </a:pPr>
            <a:endParaRPr lang="en-GB" dirty="0"/>
          </a:p>
          <a:p>
            <a:pPr marL="0" indent="0">
              <a:buNone/>
            </a:pPr>
            <a:endParaRPr lang="en-GB" dirty="0"/>
          </a:p>
          <a:p>
            <a:r>
              <a:rPr lang="en-GB" dirty="0"/>
              <a:t>Can now call all the </a:t>
            </a:r>
            <a:r>
              <a:rPr lang="en-GB" b="1" dirty="0"/>
              <a:t>Scanner</a:t>
            </a:r>
            <a:r>
              <a:rPr lang="en-GB" dirty="0"/>
              <a:t> methods and the scanner treats the file as if it were the keyboard input (imagine someone sitting there typing the file in for you)</a:t>
            </a:r>
          </a:p>
          <a:p>
            <a:r>
              <a:rPr lang="en-GB" dirty="0"/>
              <a:t>This is the simplest method for reading a text file</a:t>
            </a:r>
          </a:p>
          <a:p>
            <a:pPr marL="0" indent="0">
              <a:buNone/>
            </a:pPr>
            <a:endParaRPr lang="en-GB" b="1" dirty="0"/>
          </a:p>
        </p:txBody>
      </p:sp>
      <p:sp>
        <p:nvSpPr>
          <p:cNvPr id="4" name="Rectangle 3">
            <a:extLst>
              <a:ext uri="{FF2B5EF4-FFF2-40B4-BE49-F238E27FC236}">
                <a16:creationId xmlns:a16="http://schemas.microsoft.com/office/drawing/2014/main" id="{8BE3724B-BFE4-47A9-ABC4-6E22901AF07F}"/>
              </a:ext>
            </a:extLst>
          </p:cNvPr>
          <p:cNvSpPr/>
          <p:nvPr/>
        </p:nvSpPr>
        <p:spPr>
          <a:xfrm>
            <a:off x="2309768" y="2721114"/>
            <a:ext cx="6096000" cy="707886"/>
          </a:xfrm>
          <a:prstGeom prst="rect">
            <a:avLst/>
          </a:prstGeom>
          <a:solidFill>
            <a:schemeClr val="bg1">
              <a:lumMod val="95000"/>
            </a:schemeClr>
          </a:solidFill>
          <a:ln w="28575">
            <a:solidFill>
              <a:schemeClr val="tx1"/>
            </a:solidFill>
          </a:ln>
        </p:spPr>
        <p:txBody>
          <a:bodyPr>
            <a:spAutoFit/>
          </a:bodyPr>
          <a:lstStyle/>
          <a:p>
            <a:r>
              <a:rPr lang="en-GB" sz="2000" dirty="0">
                <a:solidFill>
                  <a:srgbClr val="000000"/>
                </a:solidFill>
                <a:latin typeface="Consolas" panose="020B0609020204030204" pitchFamily="49" charset="0"/>
              </a:rPr>
              <a:t>File </a:t>
            </a:r>
            <a:r>
              <a:rPr lang="en-GB" sz="2000" dirty="0" err="1">
                <a:solidFill>
                  <a:srgbClr val="6A3E3E"/>
                </a:solidFill>
                <a:latin typeface="Consolas" panose="020B0609020204030204" pitchFamily="49" charset="0"/>
              </a:rPr>
              <a:t>inputFile</a:t>
            </a:r>
            <a:r>
              <a:rPr lang="en-GB" sz="2000" dirty="0">
                <a:solidFill>
                  <a:srgbClr val="000000"/>
                </a:solidFill>
                <a:latin typeface="Consolas" panose="020B0609020204030204" pitchFamily="49" charset="0"/>
              </a:rPr>
              <a:t> = </a:t>
            </a:r>
            <a:r>
              <a:rPr lang="en-GB" sz="2000" b="1" dirty="0">
                <a:solidFill>
                  <a:srgbClr val="7F0055"/>
                </a:solidFill>
                <a:latin typeface="Consolas" panose="020B0609020204030204" pitchFamily="49" charset="0"/>
              </a:rPr>
              <a:t>new</a:t>
            </a:r>
            <a:r>
              <a:rPr lang="en-GB" sz="2000" dirty="0">
                <a:solidFill>
                  <a:srgbClr val="000000"/>
                </a:solidFill>
                <a:latin typeface="Consolas" panose="020B0609020204030204" pitchFamily="49" charset="0"/>
              </a:rPr>
              <a:t> File(</a:t>
            </a:r>
            <a:r>
              <a:rPr lang="en-GB" sz="2000" dirty="0">
                <a:solidFill>
                  <a:srgbClr val="2A00FF"/>
                </a:solidFill>
                <a:latin typeface="Consolas" panose="020B0609020204030204" pitchFamily="49" charset="0"/>
              </a:rPr>
              <a:t>"input.txt"</a:t>
            </a:r>
            <a:r>
              <a:rPr lang="en-GB" sz="2000" dirty="0">
                <a:solidFill>
                  <a:srgbClr val="000000"/>
                </a:solidFill>
                <a:latin typeface="Consolas" panose="020B0609020204030204" pitchFamily="49" charset="0"/>
              </a:rPr>
              <a:t>);</a:t>
            </a:r>
          </a:p>
          <a:p>
            <a:r>
              <a:rPr lang="en-GB" sz="2000" dirty="0">
                <a:solidFill>
                  <a:srgbClr val="000000"/>
                </a:solidFill>
                <a:latin typeface="Consolas" panose="020B0609020204030204" pitchFamily="49" charset="0"/>
              </a:rPr>
              <a:t>Scanner </a:t>
            </a:r>
            <a:r>
              <a:rPr lang="en-GB" sz="2000" dirty="0">
                <a:solidFill>
                  <a:srgbClr val="6A3E3E"/>
                </a:solidFill>
                <a:latin typeface="Consolas" panose="020B0609020204030204" pitchFamily="49" charset="0"/>
              </a:rPr>
              <a:t>in</a:t>
            </a:r>
            <a:r>
              <a:rPr lang="en-GB" sz="2000" dirty="0">
                <a:solidFill>
                  <a:srgbClr val="000000"/>
                </a:solidFill>
                <a:latin typeface="Consolas" panose="020B0609020204030204" pitchFamily="49" charset="0"/>
              </a:rPr>
              <a:t> = </a:t>
            </a:r>
            <a:r>
              <a:rPr lang="en-GB" sz="2000" b="1" dirty="0">
                <a:solidFill>
                  <a:srgbClr val="7F0055"/>
                </a:solidFill>
                <a:latin typeface="Consolas" panose="020B0609020204030204" pitchFamily="49" charset="0"/>
              </a:rPr>
              <a:t>new</a:t>
            </a:r>
            <a:r>
              <a:rPr lang="en-GB" sz="2000" dirty="0">
                <a:solidFill>
                  <a:srgbClr val="000000"/>
                </a:solidFill>
                <a:latin typeface="Consolas" panose="020B0609020204030204" pitchFamily="49" charset="0"/>
              </a:rPr>
              <a:t> Scanner( </a:t>
            </a:r>
            <a:r>
              <a:rPr lang="en-GB" sz="2000" dirty="0" err="1">
                <a:solidFill>
                  <a:srgbClr val="6A3E3E"/>
                </a:solidFill>
                <a:latin typeface="Consolas" panose="020B0609020204030204" pitchFamily="49" charset="0"/>
              </a:rPr>
              <a:t>inputFile</a:t>
            </a:r>
            <a:r>
              <a:rPr lang="en-GB" sz="2000" dirty="0">
                <a:solidFill>
                  <a:srgbClr val="000000"/>
                </a:solidFill>
                <a:latin typeface="Consolas" panose="020B0609020204030204" pitchFamily="49" charset="0"/>
              </a:rPr>
              <a:t> );</a:t>
            </a:r>
          </a:p>
        </p:txBody>
      </p:sp>
      <p:sp>
        <p:nvSpPr>
          <p:cNvPr id="7" name="!!green">
            <a:extLst>
              <a:ext uri="{FF2B5EF4-FFF2-40B4-BE49-F238E27FC236}">
                <a16:creationId xmlns:a16="http://schemas.microsoft.com/office/drawing/2014/main" id="{F13B5797-A9B8-461B-A01B-8208D4A45251}"/>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8" name="!!yellow">
            <a:extLst>
              <a:ext uri="{FF2B5EF4-FFF2-40B4-BE49-F238E27FC236}">
                <a16:creationId xmlns:a16="http://schemas.microsoft.com/office/drawing/2014/main" id="{3BB09379-6D39-4706-B23C-EDC20834B408}"/>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9" name="!!greencircle">
            <a:extLst>
              <a:ext uri="{FF2B5EF4-FFF2-40B4-BE49-F238E27FC236}">
                <a16:creationId xmlns:a16="http://schemas.microsoft.com/office/drawing/2014/main" id="{5FC78AF1-E258-4771-A436-C232ABDEE879}"/>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0" name="!!icon1" descr="Document with solid fill">
            <a:extLst>
              <a:ext uri="{FF2B5EF4-FFF2-40B4-BE49-F238E27FC236}">
                <a16:creationId xmlns:a16="http://schemas.microsoft.com/office/drawing/2014/main" id="{6B925DEC-52DB-4831-B3BB-B64C1F970D6E}"/>
              </a:ext>
            </a:extLst>
          </p:cNvPr>
          <p:cNvSpPr/>
          <p:nvPr/>
        </p:nvSpPr>
        <p:spPr>
          <a:xfrm>
            <a:off x="279901" y="290457"/>
            <a:ext cx="659670" cy="65967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95100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2F75-2261-43A7-9368-CBF9691639AF}"/>
              </a:ext>
            </a:extLst>
          </p:cNvPr>
          <p:cNvSpPr>
            <a:spLocks noGrp="1"/>
          </p:cNvSpPr>
          <p:nvPr>
            <p:ph type="title"/>
          </p:nvPr>
        </p:nvSpPr>
        <p:spPr>
          <a:xfrm>
            <a:off x="1118791" y="196821"/>
            <a:ext cx="10725276" cy="890107"/>
          </a:xfrm>
        </p:spPr>
        <p:txBody>
          <a:bodyPr/>
          <a:lstStyle/>
          <a:p>
            <a:r>
              <a:rPr lang="en-GB" dirty="0"/>
              <a:t>File class</a:t>
            </a:r>
          </a:p>
        </p:txBody>
      </p:sp>
      <p:sp>
        <p:nvSpPr>
          <p:cNvPr id="3" name="Content Placeholder 2">
            <a:extLst>
              <a:ext uri="{FF2B5EF4-FFF2-40B4-BE49-F238E27FC236}">
                <a16:creationId xmlns:a16="http://schemas.microsoft.com/office/drawing/2014/main" id="{9F35E582-3EBB-4819-95D5-A3282DCC676C}"/>
              </a:ext>
            </a:extLst>
          </p:cNvPr>
          <p:cNvSpPr>
            <a:spLocks noGrp="1"/>
          </p:cNvSpPr>
          <p:nvPr>
            <p:ph idx="1"/>
          </p:nvPr>
        </p:nvSpPr>
        <p:spPr/>
        <p:txBody>
          <a:bodyPr/>
          <a:lstStyle/>
          <a:p>
            <a:r>
              <a:rPr lang="en-GB" dirty="0"/>
              <a:t>The </a:t>
            </a:r>
            <a:r>
              <a:rPr lang="en-GB" b="1" dirty="0"/>
              <a:t>File </a:t>
            </a:r>
            <a:r>
              <a:rPr lang="en-GB" dirty="0"/>
              <a:t>class represents a file on the file system</a:t>
            </a:r>
          </a:p>
          <a:p>
            <a:r>
              <a:rPr lang="en-GB" dirty="0"/>
              <a:t>Note that </a:t>
            </a:r>
            <a:r>
              <a:rPr lang="en-GB" b="1" dirty="0">
                <a:solidFill>
                  <a:srgbClr val="7030A0"/>
                </a:solidFill>
              </a:rPr>
              <a:t>new</a:t>
            </a:r>
            <a:r>
              <a:rPr lang="en-GB" b="1" dirty="0"/>
              <a:t> File(“filename”) </a:t>
            </a:r>
            <a:r>
              <a:rPr lang="en-GB" dirty="0"/>
              <a:t>is not creating a new file called filename on the file system, but is creating a new Java </a:t>
            </a:r>
            <a:r>
              <a:rPr lang="en-GB" b="1" dirty="0"/>
              <a:t>File</a:t>
            </a:r>
            <a:r>
              <a:rPr lang="en-GB" dirty="0"/>
              <a:t> object, associated with the new existing file “filename”</a:t>
            </a:r>
          </a:p>
          <a:p>
            <a:r>
              <a:rPr lang="en-GB" dirty="0"/>
              <a:t>There are many classes for representing files with more or less sophistication – </a:t>
            </a:r>
            <a:r>
              <a:rPr lang="en-GB" b="1" dirty="0"/>
              <a:t>File</a:t>
            </a:r>
            <a:r>
              <a:rPr lang="en-GB" dirty="0"/>
              <a:t> is the simplest (and good enough for now)</a:t>
            </a:r>
          </a:p>
        </p:txBody>
      </p:sp>
      <p:sp>
        <p:nvSpPr>
          <p:cNvPr id="6" name="!!green">
            <a:extLst>
              <a:ext uri="{FF2B5EF4-FFF2-40B4-BE49-F238E27FC236}">
                <a16:creationId xmlns:a16="http://schemas.microsoft.com/office/drawing/2014/main" id="{5AAA83E8-24F0-42E1-B3DB-74D3309C1389}"/>
              </a:ext>
            </a:extLst>
          </p:cNvPr>
          <p:cNvSpPr/>
          <p:nvPr/>
        </p:nvSpPr>
        <p:spPr>
          <a:xfrm>
            <a:off x="1587467" y="6265275"/>
            <a:ext cx="5290853" cy="592725"/>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Files</a:t>
            </a:r>
          </a:p>
        </p:txBody>
      </p:sp>
      <p:sp>
        <p:nvSpPr>
          <p:cNvPr id="7" name="!!yellow">
            <a:extLst>
              <a:ext uri="{FF2B5EF4-FFF2-40B4-BE49-F238E27FC236}">
                <a16:creationId xmlns:a16="http://schemas.microsoft.com/office/drawing/2014/main" id="{782F50B3-8ABC-40FC-BCA0-FFE0D011F23C}"/>
              </a:ext>
            </a:extLst>
          </p:cNvPr>
          <p:cNvSpPr/>
          <p:nvPr/>
        </p:nvSpPr>
        <p:spPr>
          <a:xfrm>
            <a:off x="6878321" y="6265274"/>
            <a:ext cx="5313680" cy="5927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Exception Handling</a:t>
            </a:r>
          </a:p>
        </p:txBody>
      </p:sp>
      <p:sp>
        <p:nvSpPr>
          <p:cNvPr id="8" name="!!greencircle">
            <a:extLst>
              <a:ext uri="{FF2B5EF4-FFF2-40B4-BE49-F238E27FC236}">
                <a16:creationId xmlns:a16="http://schemas.microsoft.com/office/drawing/2014/main" id="{A784631B-E833-4A8C-B1EA-532B7AB08D30}"/>
              </a:ext>
            </a:extLst>
          </p:cNvPr>
          <p:cNvSpPr/>
          <p:nvPr/>
        </p:nvSpPr>
        <p:spPr>
          <a:xfrm>
            <a:off x="108956" y="120125"/>
            <a:ext cx="1009835" cy="1009835"/>
          </a:xfrm>
          <a:prstGeom prst="ellipse">
            <a:avLst/>
          </a:prstGeom>
          <a:solidFill>
            <a:srgbClr val="70AD47"/>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9" name="!!icon1" descr="Document with solid fill">
            <a:extLst>
              <a:ext uri="{FF2B5EF4-FFF2-40B4-BE49-F238E27FC236}">
                <a16:creationId xmlns:a16="http://schemas.microsoft.com/office/drawing/2014/main" id="{FBC8398F-EC44-4439-8EB7-3A0396BC0689}"/>
              </a:ext>
            </a:extLst>
          </p:cNvPr>
          <p:cNvSpPr/>
          <p:nvPr/>
        </p:nvSpPr>
        <p:spPr>
          <a:xfrm>
            <a:off x="279901" y="290457"/>
            <a:ext cx="659670" cy="65967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59707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SGUID" val="597ac39b-f6d2-4e36-9b4b-31a65c5494a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 Title Slide">
  <a:themeElements>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Slide">
      <a:majorFont>
        <a:latin typeface="Arial Black"/>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11231</TotalTime>
  <Words>2859</Words>
  <Application>Microsoft Office PowerPoint</Application>
  <PresentationFormat>Widescreen</PresentationFormat>
  <Paragraphs>430</Paragraphs>
  <Slides>32</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Arial Black</vt:lpstr>
      <vt:lpstr>Calibri</vt:lpstr>
      <vt:lpstr>Calibri Light</vt:lpstr>
      <vt:lpstr>Consolas</vt:lpstr>
      <vt:lpstr>Office Theme</vt:lpstr>
      <vt:lpstr>Default - Title Slide</vt:lpstr>
      <vt:lpstr>Week 4 File Handling &amp; Exceptions</vt:lpstr>
      <vt:lpstr>Outline</vt:lpstr>
      <vt:lpstr>Learning Objectives</vt:lpstr>
      <vt:lpstr>Files</vt:lpstr>
      <vt:lpstr>Text and Binary Files</vt:lpstr>
      <vt:lpstr>Text and Binary Files</vt:lpstr>
      <vt:lpstr>Text Files</vt:lpstr>
      <vt:lpstr>Using a Scanner</vt:lpstr>
      <vt:lpstr>File class</vt:lpstr>
      <vt:lpstr>First Application – File Printer</vt:lpstr>
      <vt:lpstr>Second Application - Sorter</vt:lpstr>
      <vt:lpstr>Sorter – Solution in plain English</vt:lpstr>
      <vt:lpstr>Sorter</vt:lpstr>
      <vt:lpstr>Sorter</vt:lpstr>
      <vt:lpstr>Third Version: File Output</vt:lpstr>
      <vt:lpstr>File Output</vt:lpstr>
      <vt:lpstr>Final Version – Command Line</vt:lpstr>
      <vt:lpstr>Running with Arguments</vt:lpstr>
      <vt:lpstr>Command Line Version</vt:lpstr>
      <vt:lpstr>More on Scanner</vt:lpstr>
      <vt:lpstr>PowerPoint Presentation</vt:lpstr>
      <vt:lpstr>Java Exceptions</vt:lpstr>
      <vt:lpstr>Exception Inheritance Hierarchy </vt:lpstr>
      <vt:lpstr>Checked and Unchecked Exceptions</vt:lpstr>
      <vt:lpstr>Exceptions</vt:lpstr>
      <vt:lpstr>throw, catch, try </vt:lpstr>
      <vt:lpstr>Catching Exceptions</vt:lpstr>
      <vt:lpstr>Catching Multiple Exceptions</vt:lpstr>
      <vt:lpstr>Finally Block</vt:lpstr>
      <vt:lpstr>Try with Resources</vt:lpstr>
      <vt:lpstr>Throwing Exceptions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1</dc:title>
  <dc:creator>Lewis Evans</dc:creator>
  <cp:lastModifiedBy>Husnain Ahmed</cp:lastModifiedBy>
  <cp:revision>298</cp:revision>
  <dcterms:created xsi:type="dcterms:W3CDTF">2021-09-20T07:03:32Z</dcterms:created>
  <dcterms:modified xsi:type="dcterms:W3CDTF">2021-12-01T14:22:14Z</dcterms:modified>
</cp:coreProperties>
</file>