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352" r:id="rId3"/>
    <p:sldId id="311" r:id="rId4"/>
    <p:sldId id="262" r:id="rId5"/>
    <p:sldId id="257" r:id="rId6"/>
    <p:sldId id="258" r:id="rId7"/>
    <p:sldId id="263" r:id="rId8"/>
    <p:sldId id="424" r:id="rId9"/>
    <p:sldId id="259" r:id="rId10"/>
    <p:sldId id="264" r:id="rId11"/>
    <p:sldId id="26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9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423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wis Evans" initials="LE" lastIdx="1" clrIdx="0">
    <p:extLst>
      <p:ext uri="{19B8F6BF-5375-455C-9EA6-DF929625EA0E}">
        <p15:presenceInfo xmlns:p15="http://schemas.microsoft.com/office/powerpoint/2012/main" userId="S::55116318@ad.mmu.ac.uk::2f1cca16-934e-4fa4-b56f-9977d10481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8E4AD"/>
    <a:srgbClr val="A4D76B"/>
    <a:srgbClr val="70AD47"/>
    <a:srgbClr val="5B9BD5"/>
    <a:srgbClr val="0000B9"/>
    <a:srgbClr val="FF0000"/>
    <a:srgbClr val="FFC000"/>
    <a:srgbClr val="ED7D31"/>
    <a:srgbClr val="BEC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77673" autoAdjust="0"/>
  </p:normalViewPr>
  <p:slideViewPr>
    <p:cSldViewPr snapToGrid="0">
      <p:cViewPr varScale="1">
        <p:scale>
          <a:sx n="85" d="100"/>
          <a:sy n="85" d="100"/>
        </p:scale>
        <p:origin x="12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16C7-F1C3-425C-8B3B-4A187C656F9B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BE03C-3183-451F-8599-731BE31BD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21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58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layouts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Flow (default)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Border Layout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Box Layout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Card Layout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Grid Layout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GridBag</a:t>
            </a:r>
            <a:r>
              <a:rPr lang="en-GB" dirty="0"/>
              <a:t> Layout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Group Layout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Spring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A3EA84-5F65-4DA4-B987-9C5F7AA82C1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76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9F4AC-05F5-406D-B1A0-946682447E2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11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D274-65EA-4DBB-8076-C94F0C524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4B738-7943-4E62-A3BE-9D458400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B71E-E930-4AB9-BDD3-98CDD602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CA83-6D5A-418A-A6D8-BBDD99AC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1FAA-6E55-4ACC-BB62-1126B30F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61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8A90-8AEE-4358-9B92-702CC75C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6CB41-FC19-44F8-94F5-E529B6F5F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E47F9-8FD4-4676-9D89-6EEA913E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51A8-FB6F-4980-9714-C92FAEA0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E10E-9780-4F77-95AB-DCE26EB6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4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EA16E-1148-4956-A4FB-FFE7F611E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EBD4D-7531-4122-AB6F-7D34C7F7F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E175-4F4A-4B39-98DC-FBA9EAEC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B2D1-4079-41D8-A637-E526B5E9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BA320-2AC3-4CD4-B78E-6299F9BE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34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64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301" y="1587500"/>
            <a:ext cx="10833100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17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535113"/>
            <a:ext cx="5386917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35113"/>
            <a:ext cx="5389033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9125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356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207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37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026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3F59-2468-44EA-A1CF-DE04A5E1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0" y="196821"/>
            <a:ext cx="11609717" cy="890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532D-7B37-4784-8E89-A5FD82D8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11609717" cy="46902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2" descr="Manchester Metropolitan University - Wikipedia">
            <a:extLst>
              <a:ext uri="{FF2B5EF4-FFF2-40B4-BE49-F238E27FC236}">
                <a16:creationId xmlns:a16="http://schemas.microsoft.com/office/drawing/2014/main" id="{346DF183-626D-412F-BB7A-5FC1765194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" y="6275593"/>
            <a:ext cx="1493808" cy="5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A713B5-D3D0-4084-B418-2AB7400DF595}"/>
              </a:ext>
            </a:extLst>
          </p:cNvPr>
          <p:cNvSpPr/>
          <p:nvPr userDrawn="1"/>
        </p:nvSpPr>
        <p:spPr>
          <a:xfrm>
            <a:off x="1595887" y="6275593"/>
            <a:ext cx="10596113" cy="57387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47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AF1C-953F-448E-BBBC-90182244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221C7-3B50-4ED9-BE51-E90FCFDCA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" descr="Manchester Metropolitan University - Wikipedia">
            <a:extLst>
              <a:ext uri="{FF2B5EF4-FFF2-40B4-BE49-F238E27FC236}">
                <a16:creationId xmlns:a16="http://schemas.microsoft.com/office/drawing/2014/main" id="{CDE22917-821E-4838-AF05-BB2CD402A3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" y="6275593"/>
            <a:ext cx="1493808" cy="5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595F88-DE36-44BF-98D6-7F3E3C5E66D9}"/>
              </a:ext>
            </a:extLst>
          </p:cNvPr>
          <p:cNvSpPr/>
          <p:nvPr userDrawn="1"/>
        </p:nvSpPr>
        <p:spPr>
          <a:xfrm>
            <a:off x="1595887" y="6275593"/>
            <a:ext cx="10596113" cy="57387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34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4F1B-7E26-4383-8619-C9F237DF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3D27-6B0E-4447-B359-32BE1A220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93B4E-B3E8-48CD-94D8-6690AC67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1BF3-1F56-4378-A634-AEE525DC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8036-DF02-4674-B01D-850FE0C8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115C6-744F-4CFD-9D4C-629E28C8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9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32E4-3726-4B82-86AF-055C9BD2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EA5EF-69A6-494E-A45D-DA2648189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D73CC-1D52-477B-8E61-9E85017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D58F9-5346-4F25-A222-B05C2F1CE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7E753-D9CF-464F-AFBA-F31E43D59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3E52F-A0D3-4B08-B9A2-6B93EA19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A9909-519E-4903-B73F-CB989DB1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991A3-905A-48EC-8D4F-4402DF3C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21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E959-1072-4B35-95D3-4B0610B1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B723B-B3ED-41D8-927D-F7C244A9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D572B-F966-4BE2-AAC7-0E9E8571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5667-9E76-43BA-B659-307B6FA0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8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A7E88-EDF3-4D84-AFF9-2A1E1BFE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C12A1-1F1D-4390-A331-ED1E5E02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EA0EF-A739-46CD-9AF6-2F23840B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68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3D66-77C0-46F8-9E2E-E56D36A2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A22B-1CE2-4599-B115-717D951C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D0D02-A078-47FE-A17B-FCA81665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DA27E-EAC2-4E3A-9852-AEE8682B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493CB-FC2E-42B8-BB19-0EB7A05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EE23E-F825-4592-A65B-94F0F583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42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C34F-B339-41A6-BAAE-0FA9AC3A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7EFA5-29D2-4E43-A346-58385D8BF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84B78-501D-4A2B-8AD9-A0D958F4C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8A0C4-8774-40DC-A123-8D35A3A5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6A396-1677-47DA-8F7F-6042EE51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43B42-0B5D-4427-835D-8993B12E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3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63F1-DFF5-491F-9863-ED844816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F8377-FB5B-4342-A0BA-B4166202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90E8-886B-41B7-AEE9-B577FE2DE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FDE5-E0AB-44BC-84A3-8FF2BEEE429C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B3F4-720E-4540-BCA2-37BCD851D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A1B6-998F-4205-83B1-BB301F29B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08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256435" y="6467475"/>
            <a:ext cx="32596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46" y="5894363"/>
            <a:ext cx="700111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05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69FF1-1D27-4D5D-B5BC-082408AAD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753" y="3900694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 5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Graphical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362358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B7CB-AD97-42E2-B13D-5BCB791B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91" y="196821"/>
            <a:ext cx="10725276" cy="890107"/>
          </a:xfrm>
        </p:spPr>
        <p:txBody>
          <a:bodyPr/>
          <a:lstStyle/>
          <a:p>
            <a:r>
              <a:rPr lang="en-GB" dirty="0"/>
              <a:t>Swing “Hello World”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58397-F171-46A4-96D0-9AFFDEF6E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301" y="2641465"/>
            <a:ext cx="2724150" cy="18383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30D05D-995C-4057-90B1-8FF192999307}"/>
              </a:ext>
            </a:extLst>
          </p:cNvPr>
          <p:cNvSpPr/>
          <p:nvPr/>
        </p:nvSpPr>
        <p:spPr>
          <a:xfrm>
            <a:off x="281652" y="1250281"/>
            <a:ext cx="8354347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javax.swing.*;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import the swing classes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HelloGUI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 String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) {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create an instance of JFrame - a swing window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JFrame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JFrame(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"hello, world"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set size (width, height)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.setSize( 300, 200 );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shut down application when we close window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.setDefaultCloseOperation( JFrame.</a:t>
            </a: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EXIT_ON_CLOSE </a:t>
            </a:r>
            <a:r>
              <a:rPr kumimoji="0" lang="en-GB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show the window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.setVisible(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3998B-546A-4416-B33F-B931D518E8D5}"/>
              </a:ext>
            </a:extLst>
          </p:cNvPr>
          <p:cNvSpPr txBox="1"/>
          <p:nvPr/>
        </p:nvSpPr>
        <p:spPr>
          <a:xfrm>
            <a:off x="8932301" y="2272133"/>
            <a:ext cx="107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Output</a:t>
            </a:r>
          </a:p>
        </p:txBody>
      </p:sp>
      <p:sp>
        <p:nvSpPr>
          <p:cNvPr id="9" name="!!green">
            <a:extLst>
              <a:ext uri="{FF2B5EF4-FFF2-40B4-BE49-F238E27FC236}">
                <a16:creationId xmlns:a16="http://schemas.microsoft.com/office/drawing/2014/main" id="{23AF1F2E-13FF-423C-873B-E5CED7185F72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10" name="!!yellow">
            <a:extLst>
              <a:ext uri="{FF2B5EF4-FFF2-40B4-BE49-F238E27FC236}">
                <a16:creationId xmlns:a16="http://schemas.microsoft.com/office/drawing/2014/main" id="{183E4C2C-51A7-42C4-AAF4-139393EDAC55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11" name="!!greencircle">
            <a:extLst>
              <a:ext uri="{FF2B5EF4-FFF2-40B4-BE49-F238E27FC236}">
                <a16:creationId xmlns:a16="http://schemas.microsoft.com/office/drawing/2014/main" id="{80D17DA4-0DA7-4AD8-AC6C-501720C3D33E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EA11C-E309-4EFB-B79C-50A6DCEDF1A1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1054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AA3F-94D7-4681-9954-CCE664AF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91" y="196821"/>
            <a:ext cx="10725276" cy="890107"/>
          </a:xfrm>
        </p:spPr>
        <p:txBody>
          <a:bodyPr/>
          <a:lstStyle/>
          <a:p>
            <a:r>
              <a:rPr lang="en-GB" dirty="0"/>
              <a:t>Swing “Hello World”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D6DA-04EC-44CC-BF18-B109C7D92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doesn’t look like much, but we’ve already achieved a huge amount</a:t>
            </a:r>
          </a:p>
          <a:p>
            <a:r>
              <a:rPr lang="en-GB" dirty="0"/>
              <a:t>We have a window, with a title, and buttons for minimize, maximize, close</a:t>
            </a:r>
          </a:p>
          <a:p>
            <a:r>
              <a:rPr lang="en-GB" dirty="0"/>
              <a:t>We can move it around, give it focus and so on – it’s interacting with the OS as we would expect</a:t>
            </a:r>
          </a:p>
          <a:p>
            <a:r>
              <a:rPr lang="en-GB" dirty="0"/>
              <a:t>It’s cross-platform – the code will work without modification in Windows, Mac and Linux</a:t>
            </a:r>
          </a:p>
          <a:p>
            <a:pPr marL="0" indent="0">
              <a:buNone/>
            </a:pPr>
            <a:r>
              <a:rPr lang="en-GB" dirty="0"/>
              <a:t>All this from a few lines of code…</a:t>
            </a:r>
          </a:p>
        </p:txBody>
      </p:sp>
      <p:sp>
        <p:nvSpPr>
          <p:cNvPr id="6" name="!!green">
            <a:extLst>
              <a:ext uri="{FF2B5EF4-FFF2-40B4-BE49-F238E27FC236}">
                <a16:creationId xmlns:a16="http://schemas.microsoft.com/office/drawing/2014/main" id="{D2A853A2-CA57-4E2D-AA31-4CAA9510013B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7" name="!!yellow">
            <a:extLst>
              <a:ext uri="{FF2B5EF4-FFF2-40B4-BE49-F238E27FC236}">
                <a16:creationId xmlns:a16="http://schemas.microsoft.com/office/drawing/2014/main" id="{46AD63B2-A067-4196-9A20-7A6C0A54AF17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8" name="!!greencircle">
            <a:extLst>
              <a:ext uri="{FF2B5EF4-FFF2-40B4-BE49-F238E27FC236}">
                <a16:creationId xmlns:a16="http://schemas.microsoft.com/office/drawing/2014/main" id="{85172CA6-46D2-444B-A95B-22F4C1B4CCC6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610243-B69E-49EE-B5C8-D10F14E9DA8F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2391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7A36-86AF-4128-9D24-623BCF87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91" y="196821"/>
            <a:ext cx="10725276" cy="890107"/>
          </a:xfrm>
        </p:spPr>
        <p:txBody>
          <a:bodyPr/>
          <a:lstStyle/>
          <a:p>
            <a:r>
              <a:rPr lang="en-GB" dirty="0"/>
              <a:t>Adding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AEC5-79F5-4B85-8532-DBB031E52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make a useful application, we will need to add some GUI elements for input and output – for example text labels for output, and buttons for input</a:t>
            </a:r>
          </a:p>
          <a:p>
            <a:r>
              <a:rPr lang="en-GB" dirty="0"/>
              <a:t>We will use the </a:t>
            </a:r>
            <a:r>
              <a:rPr lang="en-GB" b="1" dirty="0"/>
              <a:t>JPanel</a:t>
            </a:r>
            <a:r>
              <a:rPr lang="en-GB" dirty="0"/>
              <a:t> class – a simple canvas on which to place objects</a:t>
            </a:r>
          </a:p>
          <a:p>
            <a:r>
              <a:rPr lang="en-GB" dirty="0"/>
              <a:t>We will </a:t>
            </a:r>
            <a:r>
              <a:rPr lang="en-GB" i="1" dirty="0"/>
              <a:t>derive</a:t>
            </a:r>
            <a:r>
              <a:rPr lang="en-GB" dirty="0"/>
              <a:t> a class from </a:t>
            </a:r>
            <a:r>
              <a:rPr lang="en-GB" b="1" dirty="0"/>
              <a:t>JPanel</a:t>
            </a:r>
            <a:r>
              <a:rPr lang="en-GB" dirty="0"/>
              <a:t> – the derived class will include a constructor that adds all the GUI components to the panel</a:t>
            </a:r>
          </a:p>
        </p:txBody>
      </p:sp>
      <p:sp>
        <p:nvSpPr>
          <p:cNvPr id="6" name="!!green">
            <a:extLst>
              <a:ext uri="{FF2B5EF4-FFF2-40B4-BE49-F238E27FC236}">
                <a16:creationId xmlns:a16="http://schemas.microsoft.com/office/drawing/2014/main" id="{AB025C75-75AF-422E-A5EA-CBB90FBE49A3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7" name="!!yellow">
            <a:extLst>
              <a:ext uri="{FF2B5EF4-FFF2-40B4-BE49-F238E27FC236}">
                <a16:creationId xmlns:a16="http://schemas.microsoft.com/office/drawing/2014/main" id="{B18520EE-1401-475E-8AB3-511C72C6E306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8" name="!!greencircle">
            <a:extLst>
              <a:ext uri="{FF2B5EF4-FFF2-40B4-BE49-F238E27FC236}">
                <a16:creationId xmlns:a16="http://schemas.microsoft.com/office/drawing/2014/main" id="{3E02855B-F884-48CF-8669-10D7E11A186E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94FD4A-F746-43CB-BB20-F1DFBBD2474E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6145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!!green">
            <a:extLst>
              <a:ext uri="{FF2B5EF4-FFF2-40B4-BE49-F238E27FC236}">
                <a16:creationId xmlns:a16="http://schemas.microsoft.com/office/drawing/2014/main" id="{B69AF77E-60D8-4E8B-B7BE-C71E3D54A692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13" name="!!yellow">
            <a:extLst>
              <a:ext uri="{FF2B5EF4-FFF2-40B4-BE49-F238E27FC236}">
                <a16:creationId xmlns:a16="http://schemas.microsoft.com/office/drawing/2014/main" id="{672981F6-7B96-4D45-98C8-78D602335B69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4910A6-46E3-4DC4-A84B-CF3F60284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657" y="623595"/>
            <a:ext cx="2857500" cy="190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2425B8-9ACB-4E9A-9041-B7D581706016}"/>
              </a:ext>
            </a:extLst>
          </p:cNvPr>
          <p:cNvSpPr/>
          <p:nvPr/>
        </p:nvSpPr>
        <p:spPr>
          <a:xfrm>
            <a:off x="276405" y="1528097"/>
            <a:ext cx="8228342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HelloGUI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main(String[]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JFrame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JFrame(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"hello, world"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.setSize(300, 200);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.setDefaultCloseOperation( JFrame.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EXIT_ON_CLOSE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add an instance of MyPanel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.add(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MyPanel() 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.setVisible(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E5B79-72ED-447D-BBA5-64AB517E8926}"/>
              </a:ext>
            </a:extLst>
          </p:cNvPr>
          <p:cNvSpPr/>
          <p:nvPr/>
        </p:nvSpPr>
        <p:spPr>
          <a:xfrm>
            <a:off x="5861417" y="3235795"/>
            <a:ext cx="5896385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MyPanel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extends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JPanel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JLabel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a text label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constructor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MyPanel() {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myLabel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JLabel(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"hello, world"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00547-2E9F-4F98-860B-A5811279D8AA}"/>
              </a:ext>
            </a:extLst>
          </p:cNvPr>
          <p:cNvSpPr txBox="1"/>
          <p:nvPr/>
        </p:nvSpPr>
        <p:spPr>
          <a:xfrm>
            <a:off x="8809609" y="2794626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MyPanel Class: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133D0-6A78-4A01-B765-97FAF8BE9EAE}"/>
              </a:ext>
            </a:extLst>
          </p:cNvPr>
          <p:cNvSpPr txBox="1"/>
          <p:nvPr/>
        </p:nvSpPr>
        <p:spPr>
          <a:xfrm>
            <a:off x="276405" y="1113955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Main Class: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9D037E-133E-4F7B-BF98-8621F817AB09}"/>
              </a:ext>
            </a:extLst>
          </p:cNvPr>
          <p:cNvCxnSpPr>
            <a:cxnSpLocks/>
          </p:cNvCxnSpPr>
          <p:nvPr/>
        </p:nvCxnSpPr>
        <p:spPr>
          <a:xfrm>
            <a:off x="4526844" y="3637752"/>
            <a:ext cx="1365956" cy="3020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!!greencircle">
            <a:extLst>
              <a:ext uri="{FF2B5EF4-FFF2-40B4-BE49-F238E27FC236}">
                <a16:creationId xmlns:a16="http://schemas.microsoft.com/office/drawing/2014/main" id="{A77CF3B6-9908-4F32-AEAC-70A6572B393A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CE7EFB-D26A-4FDF-85FC-D922FABCCB7A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C99C485-FBFD-40AB-BE3F-72EC8E1B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91" y="196821"/>
            <a:ext cx="10725276" cy="890107"/>
          </a:xfrm>
        </p:spPr>
        <p:txBody>
          <a:bodyPr/>
          <a:lstStyle/>
          <a:p>
            <a:r>
              <a:rPr lang="en-GB" dirty="0"/>
              <a:t>Adding Components</a:t>
            </a:r>
          </a:p>
        </p:txBody>
      </p:sp>
    </p:spTree>
    <p:extLst>
      <p:ext uri="{BB962C8B-B14F-4D97-AF65-F5344CB8AC3E}">
        <p14:creationId xmlns:p14="http://schemas.microsoft.com/office/powerpoint/2010/main" val="129812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C3CD-6E52-47F6-A39C-74E96037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516" y="196821"/>
            <a:ext cx="10733551" cy="890107"/>
          </a:xfrm>
        </p:spPr>
        <p:txBody>
          <a:bodyPr/>
          <a:lstStyle/>
          <a:p>
            <a:r>
              <a:rPr lang="en-GB" dirty="0"/>
              <a:t>Common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8C708-0845-4200-8A12-1D9134C8E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4899803"/>
            <a:ext cx="11226641" cy="111999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will use these three components to make some simple GUI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F2F3E-9946-4025-B1E7-FA2E6F428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994" y="1927591"/>
            <a:ext cx="3722012" cy="25117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283E3A-104B-464E-8FD1-231066C563B1}"/>
              </a:ext>
            </a:extLst>
          </p:cNvPr>
          <p:cNvCxnSpPr>
            <a:cxnSpLocks/>
          </p:cNvCxnSpPr>
          <p:nvPr/>
        </p:nvCxnSpPr>
        <p:spPr>
          <a:xfrm>
            <a:off x="2326741" y="2384064"/>
            <a:ext cx="2372008" cy="4143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AC5019-1B1A-4876-813F-8487EA7B29E9}"/>
              </a:ext>
            </a:extLst>
          </p:cNvPr>
          <p:cNvSpPr txBox="1"/>
          <p:nvPr/>
        </p:nvSpPr>
        <p:spPr>
          <a:xfrm>
            <a:off x="953782" y="1922399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JTextField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993462-77BC-4CD3-BF1A-E46A979733D6}"/>
              </a:ext>
            </a:extLst>
          </p:cNvPr>
          <p:cNvCxnSpPr>
            <a:cxnSpLocks/>
          </p:cNvCxnSpPr>
          <p:nvPr/>
        </p:nvCxnSpPr>
        <p:spPr>
          <a:xfrm flipH="1">
            <a:off x="6607002" y="2127874"/>
            <a:ext cx="3212990" cy="3799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965E7A-7698-4E6A-B512-6DBDC36397F2}"/>
              </a:ext>
            </a:extLst>
          </p:cNvPr>
          <p:cNvSpPr txBox="1"/>
          <p:nvPr/>
        </p:nvSpPr>
        <p:spPr>
          <a:xfrm>
            <a:off x="9116989" y="1640562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JLabel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617C89-ED8B-4E43-B828-6BF731458388}"/>
              </a:ext>
            </a:extLst>
          </p:cNvPr>
          <p:cNvCxnSpPr>
            <a:cxnSpLocks/>
          </p:cNvCxnSpPr>
          <p:nvPr/>
        </p:nvCxnSpPr>
        <p:spPr>
          <a:xfrm flipH="1" flipV="1">
            <a:off x="7282004" y="3183444"/>
            <a:ext cx="1578494" cy="785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C6DDFC-27ED-4B5E-BA5D-DFDF11D115D7}"/>
              </a:ext>
            </a:extLst>
          </p:cNvPr>
          <p:cNvSpPr txBox="1"/>
          <p:nvPr/>
        </p:nvSpPr>
        <p:spPr>
          <a:xfrm>
            <a:off x="8860498" y="3077731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JButton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7" name="!!green">
            <a:extLst>
              <a:ext uri="{FF2B5EF4-FFF2-40B4-BE49-F238E27FC236}">
                <a16:creationId xmlns:a16="http://schemas.microsoft.com/office/drawing/2014/main" id="{F7F4F044-9583-46F2-BA8E-35C5471927BE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18" name="!!yellow">
            <a:extLst>
              <a:ext uri="{FF2B5EF4-FFF2-40B4-BE49-F238E27FC236}">
                <a16:creationId xmlns:a16="http://schemas.microsoft.com/office/drawing/2014/main" id="{5139742A-E740-4CC6-B9F0-42A43446B430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19" name="!!greencircle">
            <a:extLst>
              <a:ext uri="{FF2B5EF4-FFF2-40B4-BE49-F238E27FC236}">
                <a16:creationId xmlns:a16="http://schemas.microsoft.com/office/drawing/2014/main" id="{6C5B7BB2-1A5B-4B53-8AAB-68B2893475D2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A9E15-6F67-479A-9148-50539F784E1F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521467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31D0-89FF-4A29-955E-8A246C78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516" y="196821"/>
            <a:ext cx="10733551" cy="890107"/>
          </a:xfrm>
        </p:spPr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C08E-5A50-4E5F-ADD7-91201654C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1609717" cy="4954410"/>
          </a:xfrm>
        </p:spPr>
        <p:txBody>
          <a:bodyPr>
            <a:normAutofit/>
          </a:bodyPr>
          <a:lstStyle/>
          <a:p>
            <a:r>
              <a:rPr lang="en-GB" b="1" dirty="0"/>
              <a:t>JLabel </a:t>
            </a:r>
            <a:r>
              <a:rPr lang="en-GB" dirty="0"/>
              <a:t>– already seen</a:t>
            </a:r>
            <a:endParaRPr lang="en-GB" b="1" dirty="0"/>
          </a:p>
          <a:p>
            <a:r>
              <a:rPr lang="en-GB" b="1" dirty="0"/>
              <a:t>JTextField </a:t>
            </a:r>
            <a:r>
              <a:rPr lang="en-GB" dirty="0"/>
              <a:t>– a text input box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Note:</a:t>
            </a:r>
            <a:r>
              <a:rPr lang="en-GB" dirty="0"/>
              <a:t> Width is the width of the box on the screen, in characters (the widest character if you are not using a fixed-width font). The widest character is usually ‘W’</a:t>
            </a:r>
            <a:endParaRPr lang="en-GB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EB075-F762-40C0-BD6F-4A4BA3C7BE2F}"/>
              </a:ext>
            </a:extLst>
          </p:cNvPr>
          <p:cNvSpPr/>
          <p:nvPr/>
        </p:nvSpPr>
        <p:spPr>
          <a:xfrm>
            <a:off x="1919111" y="2561104"/>
            <a:ext cx="835377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create a text field 20 characters wide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JTextField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aTextField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JTextField(20);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retrieve the user's input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inputString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aTextField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.getText();</a:t>
            </a:r>
          </a:p>
        </p:txBody>
      </p:sp>
      <p:sp>
        <p:nvSpPr>
          <p:cNvPr id="8" name="!!green">
            <a:extLst>
              <a:ext uri="{FF2B5EF4-FFF2-40B4-BE49-F238E27FC236}">
                <a16:creationId xmlns:a16="http://schemas.microsoft.com/office/drawing/2014/main" id="{CED3E3E1-007C-4FD5-BB7A-2040DB6E52AB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9" name="!!yellow">
            <a:extLst>
              <a:ext uri="{FF2B5EF4-FFF2-40B4-BE49-F238E27FC236}">
                <a16:creationId xmlns:a16="http://schemas.microsoft.com/office/drawing/2014/main" id="{A0927B7F-C1CC-4F76-ADC2-F4969F6C6B99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10" name="!!greencircle">
            <a:extLst>
              <a:ext uri="{FF2B5EF4-FFF2-40B4-BE49-F238E27FC236}">
                <a16:creationId xmlns:a16="http://schemas.microsoft.com/office/drawing/2014/main" id="{10A3AB29-2E02-4DA7-BDF5-958BA27A3EE5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45B507-EBA7-4C7D-81E5-631FA489F519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30249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A982-D6E1-4D88-A64F-023704F5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516" y="196821"/>
            <a:ext cx="10733551" cy="890107"/>
          </a:xfrm>
        </p:spPr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F56B-8779-423A-937F-3D0F18792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JButton</a:t>
            </a:r>
            <a:r>
              <a:rPr lang="en-GB" dirty="0"/>
              <a:t> – A clickable button. In order to be useful, we need to be able to respond to clicks. Use the following approach</a:t>
            </a:r>
          </a:p>
          <a:p>
            <a:r>
              <a:rPr lang="en-GB" dirty="0"/>
              <a:t>Implement the </a:t>
            </a:r>
            <a:r>
              <a:rPr lang="en-GB" b="1" dirty="0"/>
              <a:t>ActionListener</a:t>
            </a:r>
            <a:r>
              <a:rPr lang="en-GB" dirty="0"/>
              <a:t> </a:t>
            </a:r>
            <a:r>
              <a:rPr lang="en-GB" i="1" dirty="0"/>
              <a:t>interface</a:t>
            </a:r>
            <a:r>
              <a:rPr lang="en-GB" dirty="0"/>
              <a:t> in the container class</a:t>
            </a:r>
          </a:p>
          <a:p>
            <a:r>
              <a:rPr lang="en-GB" dirty="0"/>
              <a:t>Instruct the button to send events to the container class using </a:t>
            </a:r>
            <a:r>
              <a:rPr lang="en-GB" b="1" i="1" dirty="0"/>
              <a:t>addActionListener</a:t>
            </a:r>
          </a:p>
          <a:p>
            <a:pPr marL="0" indent="0">
              <a:buNone/>
            </a:pPr>
            <a:r>
              <a:rPr lang="en-GB" dirty="0"/>
              <a:t>An </a:t>
            </a:r>
            <a:r>
              <a:rPr lang="en-GB" b="1" dirty="0"/>
              <a:t>interface</a:t>
            </a:r>
            <a:r>
              <a:rPr lang="en-GB" dirty="0"/>
              <a:t> is a set of methods which a class can expect to find in another class. In this case, the </a:t>
            </a:r>
            <a:r>
              <a:rPr lang="en-GB" b="1" dirty="0"/>
              <a:t>ActionListener</a:t>
            </a:r>
            <a:r>
              <a:rPr lang="en-GB" dirty="0"/>
              <a:t> interface includes one method: </a:t>
            </a:r>
            <a:r>
              <a:rPr lang="en-GB" b="1" i="1" dirty="0"/>
              <a:t>actionPerformed</a:t>
            </a:r>
            <a:r>
              <a:rPr lang="en-GB" dirty="0"/>
              <a:t> (this is the event handler).</a:t>
            </a:r>
          </a:p>
        </p:txBody>
      </p:sp>
      <p:sp>
        <p:nvSpPr>
          <p:cNvPr id="6" name="!!green">
            <a:extLst>
              <a:ext uri="{FF2B5EF4-FFF2-40B4-BE49-F238E27FC236}">
                <a16:creationId xmlns:a16="http://schemas.microsoft.com/office/drawing/2014/main" id="{32F41766-CAB5-4BC7-9282-0DEC7B084859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7" name="!!yellow">
            <a:extLst>
              <a:ext uri="{FF2B5EF4-FFF2-40B4-BE49-F238E27FC236}">
                <a16:creationId xmlns:a16="http://schemas.microsoft.com/office/drawing/2014/main" id="{9D5AEE9D-7108-43B7-8C33-1D91489B799E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8" name="!!greencircle">
            <a:extLst>
              <a:ext uri="{FF2B5EF4-FFF2-40B4-BE49-F238E27FC236}">
                <a16:creationId xmlns:a16="http://schemas.microsoft.com/office/drawing/2014/main" id="{12C6EAE6-131A-4033-AF74-21962B7EF53A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50D59-F312-467D-B093-5DC5D5E132FE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7450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!!green">
            <a:extLst>
              <a:ext uri="{FF2B5EF4-FFF2-40B4-BE49-F238E27FC236}">
                <a16:creationId xmlns:a16="http://schemas.microsoft.com/office/drawing/2014/main" id="{19B698C3-8F8D-4010-A5C2-CAF3DCC11F78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14" name="!!yellow">
            <a:extLst>
              <a:ext uri="{FF2B5EF4-FFF2-40B4-BE49-F238E27FC236}">
                <a16:creationId xmlns:a16="http://schemas.microsoft.com/office/drawing/2014/main" id="{6DA6ABE1-668E-45E3-979B-E8506622AB46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A3984-9E7A-47A0-979A-4D89055C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44" y="1108420"/>
            <a:ext cx="10444172" cy="664234"/>
          </a:xfrm>
        </p:spPr>
        <p:txBody>
          <a:bodyPr>
            <a:normAutofit/>
          </a:bodyPr>
          <a:lstStyle/>
          <a:p>
            <a:r>
              <a:rPr lang="en-GB" sz="3200" dirty="0"/>
              <a:t>Button 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5E4DFA-1A81-40C3-8281-D1CEAF411D69}"/>
              </a:ext>
            </a:extLst>
          </p:cNvPr>
          <p:cNvSpPr/>
          <p:nvPr/>
        </p:nvSpPr>
        <p:spPr>
          <a:xfrm>
            <a:off x="3093156" y="58846"/>
            <a:ext cx="900395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java.awt.event.*;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javax.swing.*;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MyPanel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extends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JPanel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ActionListener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JButton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MyPanel() {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aButton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JButton(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"Press me!"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.addActionListener(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add(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@Override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actionPerformed(ActionEvent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event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.getSource() ==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// do something!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7BAC67-D495-4B20-9EA9-A13448775B9E}"/>
              </a:ext>
            </a:extLst>
          </p:cNvPr>
          <p:cNvCxnSpPr>
            <a:cxnSpLocks/>
          </p:cNvCxnSpPr>
          <p:nvPr/>
        </p:nvCxnSpPr>
        <p:spPr>
          <a:xfrm flipH="1" flipV="1">
            <a:off x="9246326" y="1296624"/>
            <a:ext cx="432332" cy="3776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95F435E-76D7-4352-8A67-26D95223BE6B}"/>
              </a:ext>
            </a:extLst>
          </p:cNvPr>
          <p:cNvSpPr/>
          <p:nvPr/>
        </p:nvSpPr>
        <p:spPr>
          <a:xfrm>
            <a:off x="7902222" y="1659710"/>
            <a:ext cx="3778651" cy="731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Promise to add the methods in the ActionListener interface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D68EDB-64F4-4204-B8BD-03F4D145B6FA}"/>
              </a:ext>
            </a:extLst>
          </p:cNvPr>
          <p:cNvCxnSpPr>
            <a:cxnSpLocks/>
          </p:cNvCxnSpPr>
          <p:nvPr/>
        </p:nvCxnSpPr>
        <p:spPr>
          <a:xfrm flipH="1" flipV="1">
            <a:off x="8942476" y="3122334"/>
            <a:ext cx="565898" cy="305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A012436-A07A-42F8-9AA6-29C7D6629245}"/>
              </a:ext>
            </a:extLst>
          </p:cNvPr>
          <p:cNvSpPr/>
          <p:nvPr/>
        </p:nvSpPr>
        <p:spPr>
          <a:xfrm>
            <a:off x="9529275" y="3165891"/>
            <a:ext cx="2176770" cy="984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Tell the button to send events to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this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object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B472F-EE39-47F7-BEA1-59048A23ADA7}"/>
              </a:ext>
            </a:extLst>
          </p:cNvPr>
          <p:cNvSpPr/>
          <p:nvPr/>
        </p:nvSpPr>
        <p:spPr>
          <a:xfrm>
            <a:off x="8342489" y="5438061"/>
            <a:ext cx="3280487" cy="957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method required by the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ActionListener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interface</a:t>
            </a:r>
          </a:p>
        </p:txBody>
      </p:sp>
      <p:sp>
        <p:nvSpPr>
          <p:cNvPr id="15" name="!!greencircle">
            <a:extLst>
              <a:ext uri="{FF2B5EF4-FFF2-40B4-BE49-F238E27FC236}">
                <a16:creationId xmlns:a16="http://schemas.microsoft.com/office/drawing/2014/main" id="{CBCBA47F-69C5-45DC-AF49-F7A3A6C7AFE0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E07970-CCE3-4799-943A-C545572BF004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6719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9BE8-AB42-4B03-8B02-CC6EF9E4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91" y="196821"/>
            <a:ext cx="10725276" cy="890107"/>
          </a:xfrm>
        </p:spPr>
        <p:txBody>
          <a:bodyPr/>
          <a:lstStyle/>
          <a:p>
            <a:r>
              <a:rPr lang="en-GB" dirty="0"/>
              <a:t>Greeter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BA6D-B45A-4AA3-A4DA-8E32BE39D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1073902" cy="468630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Specification:</a:t>
            </a:r>
          </a:p>
          <a:p>
            <a:r>
              <a:rPr lang="en-GB" sz="3200" dirty="0"/>
              <a:t>User can input a name as a string</a:t>
            </a:r>
          </a:p>
          <a:p>
            <a:r>
              <a:rPr lang="en-GB" sz="3200" dirty="0"/>
              <a:t>On press of a button (marked </a:t>
            </a:r>
            <a:r>
              <a:rPr lang="en-GB" sz="3200" b="1" dirty="0"/>
              <a:t>Greet!</a:t>
            </a:r>
            <a:r>
              <a:rPr lang="en-GB" sz="3200" dirty="0"/>
              <a:t>) –</a:t>
            </a:r>
          </a:p>
          <a:p>
            <a:pPr lvl="1"/>
            <a:r>
              <a:rPr lang="en-US" sz="2800" dirty="0"/>
              <a:t>If the &lt;name&gt; string consists of alphabetical characters only, the application displays the message “Hello, &lt;name&gt;”</a:t>
            </a:r>
          </a:p>
          <a:p>
            <a:pPr lvl="1"/>
            <a:r>
              <a:rPr lang="en-US" sz="2800" dirty="0"/>
              <a:t>Otherwise, displays the message “Hello, &lt;name&gt;, that’s an interesting name”</a:t>
            </a:r>
          </a:p>
        </p:txBody>
      </p:sp>
      <p:sp>
        <p:nvSpPr>
          <p:cNvPr id="6" name="!!green">
            <a:extLst>
              <a:ext uri="{FF2B5EF4-FFF2-40B4-BE49-F238E27FC236}">
                <a16:creationId xmlns:a16="http://schemas.microsoft.com/office/drawing/2014/main" id="{6D1B13C5-CA0D-4521-B7A1-C04D4C37CF12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7" name="!!yellow">
            <a:extLst>
              <a:ext uri="{FF2B5EF4-FFF2-40B4-BE49-F238E27FC236}">
                <a16:creationId xmlns:a16="http://schemas.microsoft.com/office/drawing/2014/main" id="{2DAE3C29-67F7-4024-9C73-5372C7E2D895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8" name="!!greencircle">
            <a:extLst>
              <a:ext uri="{FF2B5EF4-FFF2-40B4-BE49-F238E27FC236}">
                <a16:creationId xmlns:a16="http://schemas.microsoft.com/office/drawing/2014/main" id="{0E78DF03-BD66-45F0-9916-A981D0D8AE92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DBD281-D453-4F25-AAA8-77216990B393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89782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A823-244F-4529-894C-7C07FBE7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516" y="196821"/>
            <a:ext cx="10733551" cy="890107"/>
          </a:xfrm>
        </p:spPr>
        <p:txBody>
          <a:bodyPr/>
          <a:lstStyle/>
          <a:p>
            <a:r>
              <a:rPr lang="en-GB" dirty="0"/>
              <a:t>Greeter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AD02-A3A1-46E8-BC0F-D8F5D3F85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components do we need to add to our panel class?</a:t>
            </a:r>
          </a:p>
          <a:p>
            <a:r>
              <a:rPr lang="en-GB" dirty="0"/>
              <a:t>What methods will we need?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Note: </a:t>
            </a:r>
            <a:r>
              <a:rPr lang="en-GB" dirty="0"/>
              <a:t>you don’t need to know </a:t>
            </a:r>
            <a:r>
              <a:rPr lang="en-GB" i="1" dirty="0"/>
              <a:t>how</a:t>
            </a:r>
            <a:r>
              <a:rPr lang="en-GB" dirty="0"/>
              <a:t> to implement the methods in order to specify them (at the first level of a top-down design). Can deal with the implementation deals later</a:t>
            </a:r>
          </a:p>
        </p:txBody>
      </p:sp>
      <p:sp>
        <p:nvSpPr>
          <p:cNvPr id="6" name="!!green">
            <a:extLst>
              <a:ext uri="{FF2B5EF4-FFF2-40B4-BE49-F238E27FC236}">
                <a16:creationId xmlns:a16="http://schemas.microsoft.com/office/drawing/2014/main" id="{916E5D13-82DE-408B-9C30-80C0986078E5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7" name="!!yellow">
            <a:extLst>
              <a:ext uri="{FF2B5EF4-FFF2-40B4-BE49-F238E27FC236}">
                <a16:creationId xmlns:a16="http://schemas.microsoft.com/office/drawing/2014/main" id="{A1D348CC-3BD4-49EC-B62A-0D61521455B5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8" name="!!greencircle">
            <a:extLst>
              <a:ext uri="{FF2B5EF4-FFF2-40B4-BE49-F238E27FC236}">
                <a16:creationId xmlns:a16="http://schemas.microsoft.com/office/drawing/2014/main" id="{961917D0-2F64-42A6-A1E4-C856CE142C52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F2731-16CB-43F3-AFF6-6D45D26E0096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4486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!!green">
            <a:extLst>
              <a:ext uri="{FF2B5EF4-FFF2-40B4-BE49-F238E27FC236}">
                <a16:creationId xmlns:a16="http://schemas.microsoft.com/office/drawing/2014/main" id="{9060B12B-4CBE-43B2-AF99-B72EF6587CE6}"/>
              </a:ext>
            </a:extLst>
          </p:cNvPr>
          <p:cNvSpPr/>
          <p:nvPr/>
        </p:nvSpPr>
        <p:spPr>
          <a:xfrm>
            <a:off x="3738047" y="2461296"/>
            <a:ext cx="1445998" cy="1445998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56D5B-59F5-4BA6-9FA0-5CED0294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1" y="195873"/>
            <a:ext cx="11609717" cy="890107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22" name="!!yellow">
            <a:extLst>
              <a:ext uri="{FF2B5EF4-FFF2-40B4-BE49-F238E27FC236}">
                <a16:creationId xmlns:a16="http://schemas.microsoft.com/office/drawing/2014/main" id="{6DF2E866-9311-457E-95A4-9AC3ADE2B55B}"/>
              </a:ext>
            </a:extLst>
          </p:cNvPr>
          <p:cNvSpPr/>
          <p:nvPr/>
        </p:nvSpPr>
        <p:spPr>
          <a:xfrm>
            <a:off x="6685383" y="2465962"/>
            <a:ext cx="1445998" cy="1445998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A16804-D8D2-424C-ABC6-06E66CD27512}"/>
              </a:ext>
            </a:extLst>
          </p:cNvPr>
          <p:cNvSpPr/>
          <p:nvPr/>
        </p:nvSpPr>
        <p:spPr>
          <a:xfrm>
            <a:off x="6213306" y="4107154"/>
            <a:ext cx="2370489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3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dirty="0">
                <a:solidFill>
                  <a:srgbClr val="FFC000"/>
                </a:solidFill>
              </a:rPr>
              <a:t>interfaces</a:t>
            </a:r>
            <a:endParaRPr lang="en-GB" sz="2800" kern="1200" dirty="0">
              <a:solidFill>
                <a:srgbClr val="FFC000"/>
              </a:solidFill>
            </a:endParaRP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2800" kern="1200" dirty="0">
              <a:solidFill>
                <a:srgbClr val="FFC000"/>
              </a:solidFill>
            </a:endParaRPr>
          </a:p>
        </p:txBody>
      </p:sp>
      <p:sp>
        <p:nvSpPr>
          <p:cNvPr id="25" name="!!greencircle">
            <a:extLst>
              <a:ext uri="{FF2B5EF4-FFF2-40B4-BE49-F238E27FC236}">
                <a16:creationId xmlns:a16="http://schemas.microsoft.com/office/drawing/2014/main" id="{65638303-EE76-4FC5-A502-DB24D5AFFC6F}"/>
              </a:ext>
            </a:extLst>
          </p:cNvPr>
          <p:cNvSpPr/>
          <p:nvPr/>
        </p:nvSpPr>
        <p:spPr>
          <a:xfrm>
            <a:off x="3742833" y="2461296"/>
            <a:ext cx="1445998" cy="1445998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65D3AA0A-4670-4DBB-8164-E45564B5202B}"/>
              </a:ext>
            </a:extLst>
          </p:cNvPr>
          <p:cNvSpPr/>
          <p:nvPr/>
        </p:nvSpPr>
        <p:spPr>
          <a:xfrm>
            <a:off x="3122225" y="4097823"/>
            <a:ext cx="2677642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4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>
                <a:solidFill>
                  <a:srgbClr val="70AD47"/>
                </a:solidFill>
              </a:rPr>
              <a:t>Graphical user interfaces</a:t>
            </a:r>
            <a:endParaRPr lang="en-US" sz="2800" kern="1200" dirty="0">
              <a:solidFill>
                <a:srgbClr val="70AD47"/>
              </a:solidFill>
            </a:endParaRPr>
          </a:p>
        </p:txBody>
      </p:sp>
      <p:pic>
        <p:nvPicPr>
          <p:cNvPr id="7" name="!!icon1" descr="Ui Ux with solid fill">
            <a:extLst>
              <a:ext uri="{FF2B5EF4-FFF2-40B4-BE49-F238E27FC236}">
                <a16:creationId xmlns:a16="http://schemas.microsoft.com/office/drawing/2014/main" id="{7811C354-6547-477E-A446-DED056246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03846" y="2731761"/>
            <a:ext cx="914400" cy="914400"/>
          </a:xfrm>
          <a:prstGeom prst="rect">
            <a:avLst/>
          </a:prstGeom>
        </p:spPr>
      </p:pic>
      <p:pic>
        <p:nvPicPr>
          <p:cNvPr id="20" name="Graphic 19" descr="Contract with solid fill">
            <a:extLst>
              <a:ext uri="{FF2B5EF4-FFF2-40B4-BE49-F238E27FC236}">
                <a16:creationId xmlns:a16="http://schemas.microsoft.com/office/drawing/2014/main" id="{62533D81-5316-445F-A84C-5554F0B6D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41350" y="27317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3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03B1-1F4E-4462-B957-C02A8820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516" y="196821"/>
            <a:ext cx="10733551" cy="890107"/>
          </a:xfrm>
        </p:spPr>
        <p:txBody>
          <a:bodyPr/>
          <a:lstStyle/>
          <a:p>
            <a:r>
              <a:rPr lang="en-GB" dirty="0"/>
              <a:t>Greeter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490C1-8695-4198-996D-CE104CAE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7266" y="1704457"/>
            <a:ext cx="2037817" cy="4415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Components: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EF548-CA19-4619-8516-8CDF96B7C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667" y="305716"/>
            <a:ext cx="3866904" cy="25779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A82F16-C5AA-4C68-B01E-933ABFC7F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147" y="3166713"/>
            <a:ext cx="3866904" cy="25779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9A8CA9-2F54-483B-B5AF-1FFA0BF76963}"/>
              </a:ext>
            </a:extLst>
          </p:cNvPr>
          <p:cNvSpPr/>
          <p:nvPr/>
        </p:nvSpPr>
        <p:spPr>
          <a:xfrm>
            <a:off x="3155843" y="2185708"/>
            <a:ext cx="333487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JLabel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inFieldLabel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JTextField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inField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JButton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greetButton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JLabel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A2E07B-C068-4A4A-9F2D-5405BAF55D39}"/>
              </a:ext>
            </a:extLst>
          </p:cNvPr>
          <p:cNvSpPr txBox="1">
            <a:spLocks/>
          </p:cNvSpPr>
          <p:nvPr/>
        </p:nvSpPr>
        <p:spPr>
          <a:xfrm>
            <a:off x="378912" y="4434003"/>
            <a:ext cx="2037817" cy="44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050" indent="-27305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 sz="24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1813" indent="-2571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571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7913" indent="-2555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50963" indent="-2540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Methods: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327C35-4A9E-496B-95F2-2DF92F76B406}"/>
              </a:ext>
            </a:extLst>
          </p:cNvPr>
          <p:cNvSpPr/>
          <p:nvPr/>
        </p:nvSpPr>
        <p:spPr>
          <a:xfrm>
            <a:off x="594949" y="4909734"/>
            <a:ext cx="67849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boolean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isAlphabetical(String name)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actionPerformed(ActionEvent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0836F1-5A8E-411B-88C6-47C73FFB4378}"/>
              </a:ext>
            </a:extLst>
          </p:cNvPr>
          <p:cNvCxnSpPr>
            <a:cxnSpLocks/>
          </p:cNvCxnSpPr>
          <p:nvPr/>
        </p:nvCxnSpPr>
        <p:spPr>
          <a:xfrm flipV="1">
            <a:off x="6039208" y="1005361"/>
            <a:ext cx="1861477" cy="1377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2E7447-F7FA-4A29-8424-EC4DC413D802}"/>
              </a:ext>
            </a:extLst>
          </p:cNvPr>
          <p:cNvCxnSpPr>
            <a:cxnSpLocks/>
          </p:cNvCxnSpPr>
          <p:nvPr/>
        </p:nvCxnSpPr>
        <p:spPr>
          <a:xfrm flipV="1">
            <a:off x="5888427" y="1069558"/>
            <a:ext cx="2612106" cy="1592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945853-D7BE-40A6-B4E7-0124DFB99D0E}"/>
              </a:ext>
            </a:extLst>
          </p:cNvPr>
          <p:cNvCxnSpPr>
            <a:cxnSpLocks/>
          </p:cNvCxnSpPr>
          <p:nvPr/>
        </p:nvCxnSpPr>
        <p:spPr>
          <a:xfrm flipV="1">
            <a:off x="6034832" y="1366340"/>
            <a:ext cx="2736635" cy="16552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56EB47-5CA8-42EA-A0F1-3333BC9305E7}"/>
              </a:ext>
            </a:extLst>
          </p:cNvPr>
          <p:cNvCxnSpPr>
            <a:cxnSpLocks/>
          </p:cNvCxnSpPr>
          <p:nvPr/>
        </p:nvCxnSpPr>
        <p:spPr>
          <a:xfrm>
            <a:off x="5535868" y="3334291"/>
            <a:ext cx="2637288" cy="1099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green">
            <a:extLst>
              <a:ext uri="{FF2B5EF4-FFF2-40B4-BE49-F238E27FC236}">
                <a16:creationId xmlns:a16="http://schemas.microsoft.com/office/drawing/2014/main" id="{E6C2E272-40B1-4245-A633-1538DB187C09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16" name="!!yellow">
            <a:extLst>
              <a:ext uri="{FF2B5EF4-FFF2-40B4-BE49-F238E27FC236}">
                <a16:creationId xmlns:a16="http://schemas.microsoft.com/office/drawing/2014/main" id="{A1489BF0-195E-4657-B445-D71DBF991765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17" name="!!greencircle">
            <a:extLst>
              <a:ext uri="{FF2B5EF4-FFF2-40B4-BE49-F238E27FC236}">
                <a16:creationId xmlns:a16="http://schemas.microsoft.com/office/drawing/2014/main" id="{31F59BB2-9248-4D62-AF3D-5F95B53DCD61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B79226-C571-47DA-A5CC-64C7BC885D40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917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14AD-B32F-4BAC-8BE5-5B784791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516" y="196821"/>
            <a:ext cx="10733551" cy="890107"/>
          </a:xfrm>
        </p:spPr>
        <p:txBody>
          <a:bodyPr/>
          <a:lstStyle/>
          <a:p>
            <a:r>
              <a:rPr lang="en-GB" dirty="0"/>
              <a:t>Greeter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38B2-CDE4-4C51-A21D-CAB426A4F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35" y="1207700"/>
            <a:ext cx="10444173" cy="4686300"/>
          </a:xfrm>
        </p:spPr>
        <p:txBody>
          <a:bodyPr/>
          <a:lstStyle/>
          <a:p>
            <a:r>
              <a:rPr lang="en-GB" dirty="0"/>
              <a:t>Full source code on Moodle (Greeter.java)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B8D88-6C04-4A59-93E8-8492944636ED}"/>
              </a:ext>
            </a:extLst>
          </p:cNvPr>
          <p:cNvSpPr/>
          <p:nvPr/>
        </p:nvSpPr>
        <p:spPr>
          <a:xfrm>
            <a:off x="906646" y="2324665"/>
            <a:ext cx="8451844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javax.swing.*;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java.awt.event.*;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GreeterPanel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extends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JPanel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ActionListener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inFieldLabel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	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JTextField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inField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greetButton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rest of the class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D7903-BCD3-4ED6-B3B8-A8625C630124}"/>
              </a:ext>
            </a:extLst>
          </p:cNvPr>
          <p:cNvSpPr txBox="1"/>
          <p:nvPr/>
        </p:nvSpPr>
        <p:spPr>
          <a:xfrm>
            <a:off x="1235269" y="1803783"/>
            <a:ext cx="5104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Class declaration and data members:</a:t>
            </a:r>
          </a:p>
        </p:txBody>
      </p:sp>
      <p:sp>
        <p:nvSpPr>
          <p:cNvPr id="8" name="!!green">
            <a:extLst>
              <a:ext uri="{FF2B5EF4-FFF2-40B4-BE49-F238E27FC236}">
                <a16:creationId xmlns:a16="http://schemas.microsoft.com/office/drawing/2014/main" id="{6045F599-D581-478D-B652-8EADB0F3F7C1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9" name="!!yellow">
            <a:extLst>
              <a:ext uri="{FF2B5EF4-FFF2-40B4-BE49-F238E27FC236}">
                <a16:creationId xmlns:a16="http://schemas.microsoft.com/office/drawing/2014/main" id="{A63B83C3-6D6C-42DE-8375-B29349CAF60A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10" name="!!greencircle">
            <a:extLst>
              <a:ext uri="{FF2B5EF4-FFF2-40B4-BE49-F238E27FC236}">
                <a16:creationId xmlns:a16="http://schemas.microsoft.com/office/drawing/2014/main" id="{3F729BFD-009B-4890-8773-FCACB291871E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9FE673-F665-4247-8A1C-1D9FAB458A36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93833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4F42-8ED5-40C7-8A2B-E1129D04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91" y="196821"/>
            <a:ext cx="10725276" cy="890107"/>
          </a:xfrm>
        </p:spPr>
        <p:txBody>
          <a:bodyPr/>
          <a:lstStyle/>
          <a:p>
            <a:r>
              <a:rPr lang="en-GB" dirty="0"/>
              <a:t>Greeter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4F27-E307-4695-A6BD-FC5AF174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0444173" cy="68355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Constructor: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DC2CF-29E8-4496-B897-38A28DB70116}"/>
              </a:ext>
            </a:extLst>
          </p:cNvPr>
          <p:cNvSpPr/>
          <p:nvPr/>
        </p:nvSpPr>
        <p:spPr>
          <a:xfrm>
            <a:off x="723312" y="2008094"/>
            <a:ext cx="60960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GreeterPanel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lang="en-GB" sz="2000" dirty="0">
                <a:solidFill>
                  <a:srgbClr val="0000C0"/>
                </a:solidFill>
                <a:latin typeface="Consolas" panose="020B0609020204030204" pitchFamily="49" charset="0"/>
              </a:rPr>
              <a:t>outLabel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JLabel(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inFieldLabel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JLabel(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"Name:"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inField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JTextField(20);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greetButton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JButton(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"Greet!"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greetButton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.addActionListener(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add(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inFieldLabel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add(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inField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add(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greetButton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add(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</a:p>
        </p:txBody>
      </p:sp>
      <p:sp>
        <p:nvSpPr>
          <p:cNvPr id="6" name="!!green">
            <a:extLst>
              <a:ext uri="{FF2B5EF4-FFF2-40B4-BE49-F238E27FC236}">
                <a16:creationId xmlns:a16="http://schemas.microsoft.com/office/drawing/2014/main" id="{8CA221BC-0BC9-4CC2-BA47-93E62D4424B9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7" name="!!yellow">
            <a:extLst>
              <a:ext uri="{FF2B5EF4-FFF2-40B4-BE49-F238E27FC236}">
                <a16:creationId xmlns:a16="http://schemas.microsoft.com/office/drawing/2014/main" id="{04EA107D-4B84-493F-8A96-80BC891D9E46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8" name="!!greencircle">
            <a:extLst>
              <a:ext uri="{FF2B5EF4-FFF2-40B4-BE49-F238E27FC236}">
                <a16:creationId xmlns:a16="http://schemas.microsoft.com/office/drawing/2014/main" id="{4CC4DCF7-1FA0-4733-8F89-286751A21822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2820EF-3300-452D-9131-5CF6723E2103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62981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C418-B202-451E-B15C-FE9FA9AA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515" y="205423"/>
            <a:ext cx="9698381" cy="771730"/>
          </a:xfrm>
        </p:spPr>
        <p:txBody>
          <a:bodyPr/>
          <a:lstStyle/>
          <a:p>
            <a:r>
              <a:rPr lang="en-GB" dirty="0"/>
              <a:t>Greeter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FE840-69B4-4EAE-AF1D-3BA06EC63931}"/>
              </a:ext>
            </a:extLst>
          </p:cNvPr>
          <p:cNvSpPr/>
          <p:nvPr/>
        </p:nvSpPr>
        <p:spPr>
          <a:xfrm>
            <a:off x="409881" y="1177582"/>
            <a:ext cx="115676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boolean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isAlphabetical( String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return true if name contains alphabetical chars only,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 otherwise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F9FB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TODO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implement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actionPerformed(ActionEvent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event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.getSource() ==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greetButton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String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inField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.getText();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isAlphabetical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.setText(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"Hello, 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outLabel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.setText(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"Hello, 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that's an interesting name"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defTabSz="457200">
              <a:defRPr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" name="!!green">
            <a:extLst>
              <a:ext uri="{FF2B5EF4-FFF2-40B4-BE49-F238E27FC236}">
                <a16:creationId xmlns:a16="http://schemas.microsoft.com/office/drawing/2014/main" id="{A87584B1-33AF-4CCD-ABEB-9FF7CDEDC71F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6" name="!!yellow">
            <a:extLst>
              <a:ext uri="{FF2B5EF4-FFF2-40B4-BE49-F238E27FC236}">
                <a16:creationId xmlns:a16="http://schemas.microsoft.com/office/drawing/2014/main" id="{8E1F5AD6-E01A-435F-88AE-45402ADDB754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7" name="!!greencircle">
            <a:extLst>
              <a:ext uri="{FF2B5EF4-FFF2-40B4-BE49-F238E27FC236}">
                <a16:creationId xmlns:a16="http://schemas.microsoft.com/office/drawing/2014/main" id="{6AD574A2-3928-4A74-ADC2-179A4ABD46A0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40F2D7-C354-4E08-9158-ADABE87D66B7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83399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3413-2C9D-459B-9025-0B40829D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91" y="205423"/>
            <a:ext cx="9690106" cy="744141"/>
          </a:xfrm>
        </p:spPr>
        <p:txBody>
          <a:bodyPr/>
          <a:lstStyle/>
          <a:p>
            <a:r>
              <a:rPr lang="en-GB" dirty="0"/>
              <a:t>isAlphabetical Method – Example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8EAD-2207-43EF-975B-BA477C53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5015632"/>
            <a:ext cx="10444173" cy="744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Note the use of </a:t>
            </a:r>
            <a:r>
              <a:rPr lang="en-GB" b="1" dirty="0"/>
              <a:t>break</a:t>
            </a:r>
            <a:r>
              <a:rPr lang="en-GB" dirty="0"/>
              <a:t> – can be used to get out of </a:t>
            </a:r>
            <a:r>
              <a:rPr lang="en-GB" b="1" dirty="0"/>
              <a:t>while</a:t>
            </a:r>
            <a:r>
              <a:rPr lang="en-GB" dirty="0"/>
              <a:t> loops and </a:t>
            </a:r>
            <a:r>
              <a:rPr lang="en-GB" b="1" dirty="0"/>
              <a:t>for</a:t>
            </a:r>
            <a:r>
              <a:rPr lang="en-GB" dirty="0"/>
              <a:t> loops as well as switch statements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79E69-2C69-4637-BACE-8EC0ABA1116B}"/>
              </a:ext>
            </a:extLst>
          </p:cNvPr>
          <p:cNvSpPr/>
          <p:nvPr/>
        </p:nvSpPr>
        <p:spPr>
          <a:xfrm>
            <a:off x="291352" y="1243660"/>
            <a:ext cx="11609295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boolean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isAlphabetical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String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lvl="1" defTabSz="457200">
              <a:defRPr/>
            </a:pP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boolean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allAlphabet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assume it is to begin with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nn-NO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0; 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.length(); 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++)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sv-SE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sv-SE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sv-SE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sv-SE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sv-SE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.charAt(</a:t>
            </a:r>
            <a:r>
              <a:rPr kumimoji="0" lang="sv-SE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sv-SE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!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'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|| 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'a'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&amp;&amp;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'z'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 || 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'A'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&amp;&amp;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'Z’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137160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allAlphabet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137160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break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quit the loop early - we've seen enough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allAlphabet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5" name="!!green">
            <a:extLst>
              <a:ext uri="{FF2B5EF4-FFF2-40B4-BE49-F238E27FC236}">
                <a16:creationId xmlns:a16="http://schemas.microsoft.com/office/drawing/2014/main" id="{4FC27E6A-C546-4DFA-B2F1-14603A24241C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7" name="!!yellow">
            <a:extLst>
              <a:ext uri="{FF2B5EF4-FFF2-40B4-BE49-F238E27FC236}">
                <a16:creationId xmlns:a16="http://schemas.microsoft.com/office/drawing/2014/main" id="{FCC4B1C5-1ED5-4C79-A229-6CFFA728ACC3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8" name="!!greencircle">
            <a:extLst>
              <a:ext uri="{FF2B5EF4-FFF2-40B4-BE49-F238E27FC236}">
                <a16:creationId xmlns:a16="http://schemas.microsoft.com/office/drawing/2014/main" id="{A956AFE8-1EB8-4925-B85C-1DD4BA8159C1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944AF5-6BC5-4930-A3F8-2027267269CE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1622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green">
            <a:extLst>
              <a:ext uri="{FF2B5EF4-FFF2-40B4-BE49-F238E27FC236}">
                <a16:creationId xmlns:a16="http://schemas.microsoft.com/office/drawing/2014/main" id="{DE9C1463-D749-4E02-95A7-1E1161290B4B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8" name="!!yellow">
            <a:extLst>
              <a:ext uri="{FF2B5EF4-FFF2-40B4-BE49-F238E27FC236}">
                <a16:creationId xmlns:a16="http://schemas.microsoft.com/office/drawing/2014/main" id="{0A9A67C5-4B67-4C4C-8FDD-E56215C949B1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28BB7-9905-46D5-B955-8EE96FCD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91" y="196821"/>
            <a:ext cx="10725276" cy="890107"/>
          </a:xfrm>
        </p:spPr>
        <p:txBody>
          <a:bodyPr/>
          <a:lstStyle/>
          <a:p>
            <a:r>
              <a:rPr lang="en-GB" dirty="0"/>
              <a:t>Java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241F-61AF-4F15-A9AC-2B119A7CB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interface is a collection of methods </a:t>
            </a:r>
          </a:p>
          <a:p>
            <a:r>
              <a:rPr lang="en-GB" dirty="0"/>
              <a:t>The methods in the interface usually have no implementations</a:t>
            </a:r>
            <a:r>
              <a:rPr lang="en-GB" dirty="0">
                <a:solidFill>
                  <a:srgbClr val="FF0000"/>
                </a:solidFill>
              </a:rPr>
              <a:t>*</a:t>
            </a:r>
          </a:p>
          <a:p>
            <a:r>
              <a:rPr lang="en-GB" dirty="0"/>
              <a:t>A class can </a:t>
            </a:r>
            <a:r>
              <a:rPr lang="en-GB" b="1" dirty="0"/>
              <a:t>implement </a:t>
            </a:r>
            <a:r>
              <a:rPr lang="en-GB" dirty="0"/>
              <a:t>more than one interface</a:t>
            </a:r>
          </a:p>
          <a:p>
            <a:r>
              <a:rPr lang="en-GB" dirty="0"/>
              <a:t>If a class implements an interface, it must provide implementations for </a:t>
            </a:r>
            <a:r>
              <a:rPr lang="en-GB" b="1" dirty="0"/>
              <a:t>all</a:t>
            </a:r>
            <a:r>
              <a:rPr lang="en-GB" dirty="0"/>
              <a:t> the methods</a:t>
            </a:r>
          </a:p>
          <a:p>
            <a:r>
              <a:rPr lang="en-GB" dirty="0"/>
              <a:t>Since Java does not allow for a class to extend multiple classes (like C++ and Python etc), interfaces allow for a class to implement multiple “is-a” relationships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4FB401-0BB1-422A-AD67-9F5252CE5F0A}"/>
              </a:ext>
            </a:extLst>
          </p:cNvPr>
          <p:cNvSpPr/>
          <p:nvPr/>
        </p:nvSpPr>
        <p:spPr>
          <a:xfrm>
            <a:off x="7529690" y="4959815"/>
            <a:ext cx="4427962" cy="12120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Since Java Version 8 (JDK 8), we can have interfaces which provide methods with implementations –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default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BC9E6-B6A5-4B88-8508-193596A620B2}"/>
              </a:ext>
            </a:extLst>
          </p:cNvPr>
          <p:cNvSpPr/>
          <p:nvPr/>
        </p:nvSpPr>
        <p:spPr>
          <a:xfrm>
            <a:off x="7139840" y="4928193"/>
            <a:ext cx="3898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GB" sz="3200" dirty="0">
                <a:solidFill>
                  <a:srgbClr val="FF0000"/>
                </a:solidFill>
              </a:rPr>
              <a:t>*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1" name="!!greencircle">
            <a:extLst>
              <a:ext uri="{FF2B5EF4-FFF2-40B4-BE49-F238E27FC236}">
                <a16:creationId xmlns:a16="http://schemas.microsoft.com/office/drawing/2014/main" id="{D361DB8C-004D-46EC-ACA7-365AF06FA03E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8254C6-95FD-4464-9E92-6BBDCEC6A522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6243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BB35-9D71-4FE6-AFA8-1CA422D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91" y="196821"/>
            <a:ext cx="10725276" cy="890107"/>
          </a:xfrm>
        </p:spPr>
        <p:txBody>
          <a:bodyPr/>
          <a:lstStyle/>
          <a:p>
            <a:r>
              <a:rPr lang="en-GB" dirty="0"/>
              <a:t>Java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597AA-7671-4E6F-80AA-4367C2908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4210756"/>
            <a:ext cx="11609717" cy="2181418"/>
          </a:xfrm>
        </p:spPr>
        <p:txBody>
          <a:bodyPr>
            <a:normAutofit/>
          </a:bodyPr>
          <a:lstStyle/>
          <a:p>
            <a:r>
              <a:rPr lang="en-GB" dirty="0"/>
              <a:t>This interface looks like a class, but the </a:t>
            </a:r>
            <a:r>
              <a:rPr lang="en-GB" dirty="0" err="1"/>
              <a:t>takeDamage</a:t>
            </a:r>
            <a:r>
              <a:rPr lang="en-GB" dirty="0"/>
              <a:t> method is only declared in the interface (there’s no implementation)</a:t>
            </a:r>
          </a:p>
          <a:p>
            <a:r>
              <a:rPr lang="en-GB" dirty="0"/>
              <a:t>Since the Goblin class is implementing this interface, it’s up to that class to provide the implementation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B2353C-15C8-45D6-8278-06A5A95F3C8E}"/>
              </a:ext>
            </a:extLst>
          </p:cNvPr>
          <p:cNvSpPr/>
          <p:nvPr/>
        </p:nvSpPr>
        <p:spPr>
          <a:xfrm>
            <a:off x="2024650" y="1086928"/>
            <a:ext cx="7804031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interface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Damageable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takeDamage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hitPoints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Goblin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extends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GameActor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Damageable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takeDamage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hitPoints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 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en-GB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"Ouch!"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5" name="!!green">
            <a:extLst>
              <a:ext uri="{FF2B5EF4-FFF2-40B4-BE49-F238E27FC236}">
                <a16:creationId xmlns:a16="http://schemas.microsoft.com/office/drawing/2014/main" id="{8769CDEE-34E0-4834-B7E2-97C920AA39D0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6" name="!!yellow">
            <a:extLst>
              <a:ext uri="{FF2B5EF4-FFF2-40B4-BE49-F238E27FC236}">
                <a16:creationId xmlns:a16="http://schemas.microsoft.com/office/drawing/2014/main" id="{194213DE-8733-4A25-A417-4FF4A016015F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8" name="!!greencircle">
            <a:extLst>
              <a:ext uri="{FF2B5EF4-FFF2-40B4-BE49-F238E27FC236}">
                <a16:creationId xmlns:a16="http://schemas.microsoft.com/office/drawing/2014/main" id="{3AC65D70-9CF2-4A32-96E4-A9B66664A9DC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48BF93-1C2D-425B-9D4B-0A02AD4D57BF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03037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95DA-B59F-4FC6-8136-9400CFC6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91" y="196821"/>
            <a:ext cx="10725276" cy="890107"/>
          </a:xfrm>
        </p:spPr>
        <p:txBody>
          <a:bodyPr/>
          <a:lstStyle/>
          <a:p>
            <a:r>
              <a:rPr lang="en-GB" dirty="0"/>
              <a:t>Interfaces and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BE99-8F91-4BC7-8D71-B4869FE3B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1513511" cy="4897966"/>
          </a:xfrm>
        </p:spPr>
        <p:txBody>
          <a:bodyPr>
            <a:normAutofit/>
          </a:bodyPr>
          <a:lstStyle/>
          <a:p>
            <a:r>
              <a:rPr lang="en-GB" dirty="0"/>
              <a:t>Inheritance (extends) represents an ‘is a’ relationship (e.g. a </a:t>
            </a:r>
            <a:r>
              <a:rPr lang="en-GB" dirty="0" err="1"/>
              <a:t>InternationalStudent</a:t>
            </a:r>
            <a:r>
              <a:rPr lang="en-GB" dirty="0"/>
              <a:t> </a:t>
            </a:r>
            <a:r>
              <a:rPr lang="en-GB" i="1" dirty="0"/>
              <a:t>is a</a:t>
            </a:r>
            <a:r>
              <a:rPr lang="en-GB" dirty="0"/>
              <a:t> Student)</a:t>
            </a:r>
          </a:p>
          <a:p>
            <a:r>
              <a:rPr lang="en-GB" b="1" dirty="0"/>
              <a:t>implements </a:t>
            </a:r>
            <a:r>
              <a:rPr lang="en-GB" dirty="0"/>
              <a:t>also represents an ‘is a’ relationship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code makes sense because:</a:t>
            </a:r>
          </a:p>
          <a:p>
            <a:pPr lvl="1"/>
            <a:r>
              <a:rPr lang="en-GB" b="1" dirty="0" err="1"/>
              <a:t>addActionListener</a:t>
            </a:r>
            <a:r>
              <a:rPr lang="en-GB" dirty="0"/>
              <a:t> expects a reference to an </a:t>
            </a:r>
            <a:r>
              <a:rPr lang="en-GB" b="1" dirty="0"/>
              <a:t>ActionListener</a:t>
            </a:r>
            <a:r>
              <a:rPr lang="en-GB" dirty="0"/>
              <a:t> as its input parameter</a:t>
            </a:r>
          </a:p>
          <a:p>
            <a:pPr lvl="1"/>
            <a:r>
              <a:rPr lang="en-GB" dirty="0"/>
              <a:t>this object (</a:t>
            </a:r>
            <a:r>
              <a:rPr lang="en-GB" b="1" dirty="0"/>
              <a:t>this</a:t>
            </a:r>
            <a:r>
              <a:rPr lang="en-GB" dirty="0"/>
              <a:t>) is an instance of a class that implements </a:t>
            </a:r>
            <a:r>
              <a:rPr lang="en-GB" b="1" dirty="0"/>
              <a:t>ActionListener</a:t>
            </a:r>
            <a:endParaRPr lang="en-GB" dirty="0"/>
          </a:p>
          <a:p>
            <a:pPr lvl="1"/>
            <a:r>
              <a:rPr lang="en-GB" dirty="0"/>
              <a:t>so, </a:t>
            </a:r>
            <a:r>
              <a:rPr lang="en-GB" b="1" dirty="0"/>
              <a:t>this</a:t>
            </a:r>
            <a:r>
              <a:rPr lang="en-GB" dirty="0"/>
              <a:t> </a:t>
            </a:r>
            <a:r>
              <a:rPr lang="en-GB" i="1" dirty="0"/>
              <a:t>is an</a:t>
            </a:r>
            <a:r>
              <a:rPr lang="en-GB" dirty="0"/>
              <a:t> </a:t>
            </a:r>
            <a:r>
              <a:rPr lang="en-GB" b="1" dirty="0"/>
              <a:t>ActionListener</a:t>
            </a:r>
            <a:r>
              <a:rPr lang="en-GB" dirty="0"/>
              <a:t> – because it can do everything an </a:t>
            </a:r>
            <a:r>
              <a:rPr lang="en-GB" b="1" dirty="0"/>
              <a:t>ActionListener</a:t>
            </a:r>
            <a:r>
              <a:rPr lang="en-GB" dirty="0"/>
              <a:t> is expected to do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1182A-2036-4273-89B8-54049C36B1C4}"/>
              </a:ext>
            </a:extLst>
          </p:cNvPr>
          <p:cNvSpPr/>
          <p:nvPr/>
        </p:nvSpPr>
        <p:spPr>
          <a:xfrm>
            <a:off x="3048000" y="2782669"/>
            <a:ext cx="60960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aButton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JButton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"Press me!"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aButton.addActionListener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);</a:t>
            </a:r>
          </a:p>
        </p:txBody>
      </p:sp>
      <p:sp>
        <p:nvSpPr>
          <p:cNvPr id="6" name="!!green">
            <a:extLst>
              <a:ext uri="{FF2B5EF4-FFF2-40B4-BE49-F238E27FC236}">
                <a16:creationId xmlns:a16="http://schemas.microsoft.com/office/drawing/2014/main" id="{1FDF56D4-A57D-451B-B10D-7A43A905683C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7" name="!!yellow">
            <a:extLst>
              <a:ext uri="{FF2B5EF4-FFF2-40B4-BE49-F238E27FC236}">
                <a16:creationId xmlns:a16="http://schemas.microsoft.com/office/drawing/2014/main" id="{547B00EF-6337-4F66-8BF8-A8D9607A3EA4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8" name="!!greencircle">
            <a:extLst>
              <a:ext uri="{FF2B5EF4-FFF2-40B4-BE49-F238E27FC236}">
                <a16:creationId xmlns:a16="http://schemas.microsoft.com/office/drawing/2014/main" id="{AA9FE928-25FC-4255-8E54-634517559E63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698B33-36F0-466D-AF83-9F7625777F31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8878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97BB-B889-4D45-BD3B-C772CD64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91" y="196821"/>
            <a:ext cx="10725276" cy="890107"/>
          </a:xfrm>
        </p:spPr>
        <p:txBody>
          <a:bodyPr/>
          <a:lstStyle/>
          <a:p>
            <a:r>
              <a:rPr lang="en-GB" dirty="0"/>
              <a:t>Interfaces and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222D1-1A50-46BB-9025-00376568E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However…</a:t>
            </a:r>
          </a:p>
          <a:p>
            <a:r>
              <a:rPr lang="en-GB" dirty="0"/>
              <a:t>Interfaces are not an inheritance mechanism</a:t>
            </a:r>
          </a:p>
          <a:p>
            <a:r>
              <a:rPr lang="en-GB" dirty="0"/>
              <a:t>If we implement an interface, we don’t inherit anything – we don’t get anything ‘for free’ as we do with </a:t>
            </a:r>
            <a:r>
              <a:rPr lang="en-GB" b="1" dirty="0"/>
              <a:t>extends</a:t>
            </a:r>
            <a:endParaRPr lang="en-GB" dirty="0"/>
          </a:p>
          <a:p>
            <a:r>
              <a:rPr lang="en-GB" dirty="0"/>
              <a:t>Each time we implement an interface, we have to code up the behaviour for that particular class</a:t>
            </a:r>
          </a:p>
        </p:txBody>
      </p:sp>
      <p:sp>
        <p:nvSpPr>
          <p:cNvPr id="4" name="!!green">
            <a:extLst>
              <a:ext uri="{FF2B5EF4-FFF2-40B4-BE49-F238E27FC236}">
                <a16:creationId xmlns:a16="http://schemas.microsoft.com/office/drawing/2014/main" id="{EBEC4CBB-84C0-460E-B66F-D2C499B04F9F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5" name="!!yellow">
            <a:extLst>
              <a:ext uri="{FF2B5EF4-FFF2-40B4-BE49-F238E27FC236}">
                <a16:creationId xmlns:a16="http://schemas.microsoft.com/office/drawing/2014/main" id="{EE34336E-CF23-4DEA-AE69-0A845075880C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6" name="!!greencircle">
            <a:extLst>
              <a:ext uri="{FF2B5EF4-FFF2-40B4-BE49-F238E27FC236}">
                <a16:creationId xmlns:a16="http://schemas.microsoft.com/office/drawing/2014/main" id="{25CDA2E4-BFB8-4E95-9D94-F57A5277B600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336E18-617D-49C8-ADE2-DDBA56041637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63030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48F0-5910-4530-8D5A-D8DB3754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516" y="196821"/>
            <a:ext cx="10733551" cy="890107"/>
          </a:xfrm>
        </p:spPr>
        <p:txBody>
          <a:bodyPr/>
          <a:lstStyle/>
          <a:p>
            <a:r>
              <a:rPr lang="en-GB" dirty="0"/>
              <a:t>Greeter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B6B5-7262-4A61-94C8-23EC1132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 to the Greeter application – now add another button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1767F5-8F9B-4738-8A6A-CA2680B99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075" y="1846176"/>
            <a:ext cx="3264372" cy="21762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9B98A6-0A1A-4866-8127-A92381EB6298}"/>
              </a:ext>
            </a:extLst>
          </p:cNvPr>
          <p:cNvSpPr/>
          <p:nvPr/>
        </p:nvSpPr>
        <p:spPr>
          <a:xfrm>
            <a:off x="579344" y="1918637"/>
            <a:ext cx="5080058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byeButton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"Bye!"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byeButton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.addActionListener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add(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byeButton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7EF6E7-D6BA-4EA9-B9EF-4FD5BCD015FD}"/>
              </a:ext>
            </a:extLst>
          </p:cNvPr>
          <p:cNvSpPr/>
          <p:nvPr/>
        </p:nvSpPr>
        <p:spPr>
          <a:xfrm>
            <a:off x="579344" y="3142386"/>
            <a:ext cx="699550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actionPerformed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ActionEvent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inputField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.getText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event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.getSource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==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greetButton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outputLabel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.setText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"Hello, 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event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.getSource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==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byeButton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outputLabel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.setText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"Bye, 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1B794-97F4-4E02-90FC-60A7D078B13D}"/>
              </a:ext>
            </a:extLst>
          </p:cNvPr>
          <p:cNvSpPr txBox="1"/>
          <p:nvPr/>
        </p:nvSpPr>
        <p:spPr>
          <a:xfrm>
            <a:off x="7574844" y="4219603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Event Handler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67F14-2652-4D17-BE71-DD3C7AA22BF1}"/>
              </a:ext>
            </a:extLst>
          </p:cNvPr>
          <p:cNvSpPr txBox="1"/>
          <p:nvPr/>
        </p:nvSpPr>
        <p:spPr>
          <a:xfrm>
            <a:off x="5659402" y="2136302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MyPanel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Constructor</a:t>
            </a:r>
          </a:p>
        </p:txBody>
      </p:sp>
      <p:sp>
        <p:nvSpPr>
          <p:cNvPr id="11" name="!!green">
            <a:extLst>
              <a:ext uri="{FF2B5EF4-FFF2-40B4-BE49-F238E27FC236}">
                <a16:creationId xmlns:a16="http://schemas.microsoft.com/office/drawing/2014/main" id="{7A9BA49B-4637-4FE3-BA55-BC9D4BD452DF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12" name="!!yellow">
            <a:extLst>
              <a:ext uri="{FF2B5EF4-FFF2-40B4-BE49-F238E27FC236}">
                <a16:creationId xmlns:a16="http://schemas.microsoft.com/office/drawing/2014/main" id="{C01310A1-A96F-4DB5-9784-DA9F58744D11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13" name="!!greencircle">
            <a:extLst>
              <a:ext uri="{FF2B5EF4-FFF2-40B4-BE49-F238E27FC236}">
                <a16:creationId xmlns:a16="http://schemas.microsoft.com/office/drawing/2014/main" id="{FFBE3BF6-D883-4C1E-92D5-5EE9E2626D43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D85F9-B06C-41CF-BC8C-9068464595F3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4451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D926-F545-41ED-93DF-3DE1A005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DE54-1DC7-4911-812D-9105A311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0760476" cy="4686300"/>
          </a:xfrm>
        </p:spPr>
        <p:txBody>
          <a:bodyPr>
            <a:normAutofit/>
          </a:bodyPr>
          <a:lstStyle/>
          <a:p>
            <a:r>
              <a:rPr lang="en-GB" sz="3200" dirty="0"/>
              <a:t>Previously</a:t>
            </a:r>
          </a:p>
          <a:p>
            <a:pPr lvl="1"/>
            <a:r>
              <a:rPr lang="en-GB" sz="2800" dirty="0"/>
              <a:t>Event handlers in Processing</a:t>
            </a:r>
          </a:p>
          <a:p>
            <a:pPr lvl="1"/>
            <a:r>
              <a:rPr lang="en-GB" sz="2800" dirty="0"/>
              <a:t>Object-oriented programming – Inheritance</a:t>
            </a:r>
          </a:p>
          <a:p>
            <a:r>
              <a:rPr lang="en-GB" sz="3200" dirty="0"/>
              <a:t>Objectives for this lecture</a:t>
            </a:r>
          </a:p>
          <a:p>
            <a:pPr lvl="1"/>
            <a:r>
              <a:rPr lang="en-GB" sz="2800" dirty="0"/>
              <a:t>Using Java Swing classes to build Graphical User Interface applications</a:t>
            </a:r>
          </a:p>
          <a:p>
            <a:pPr lvl="1"/>
            <a:r>
              <a:rPr lang="en-GB" sz="2800" dirty="0"/>
              <a:t>Responding to input using Event handlers (event-driven programming)</a:t>
            </a:r>
          </a:p>
          <a:p>
            <a:pPr lvl="1"/>
            <a:r>
              <a:rPr lang="en-GB" sz="2800" dirty="0"/>
              <a:t>Java Interfaces (not </a:t>
            </a:r>
            <a:r>
              <a:rPr lang="en-GB" sz="2800" i="1" dirty="0"/>
              <a:t>graphical</a:t>
            </a:r>
            <a:r>
              <a:rPr lang="en-GB" sz="2800" dirty="0"/>
              <a:t> interfaces – there is a difference)</a:t>
            </a:r>
          </a:p>
        </p:txBody>
      </p:sp>
    </p:spTree>
    <p:extLst>
      <p:ext uri="{BB962C8B-B14F-4D97-AF65-F5344CB8AC3E}">
        <p14:creationId xmlns:p14="http://schemas.microsoft.com/office/powerpoint/2010/main" val="44349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2470-B6F8-4016-AD13-7AABD7AC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91" y="196821"/>
            <a:ext cx="10725276" cy="890107"/>
          </a:xfrm>
        </p:spPr>
        <p:txBody>
          <a:bodyPr/>
          <a:lstStyle/>
          <a:p>
            <a:r>
              <a:rPr lang="en-GB" dirty="0"/>
              <a:t>Swing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7E51-ECFC-4AEB-9358-BE880C08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Swing uses ‘Layout Managers’ to decide how components are placed</a:t>
            </a:r>
          </a:p>
          <a:p>
            <a:r>
              <a:rPr lang="en-GB" dirty="0"/>
              <a:t>Default layout is the ‘Flow’ layout – places components in horizontal rows, starting a new row when there is no room for the next component on the current row</a:t>
            </a:r>
          </a:p>
          <a:p>
            <a:r>
              <a:rPr lang="en-GB" dirty="0"/>
              <a:t>Most IDEs include visual GUI editors which autogenerate code – (WindowBuilder in Eclipse, similar systems in NetBeans, IntelliJ IDEA)</a:t>
            </a:r>
          </a:p>
        </p:txBody>
      </p:sp>
      <p:sp>
        <p:nvSpPr>
          <p:cNvPr id="4" name="!!green">
            <a:extLst>
              <a:ext uri="{FF2B5EF4-FFF2-40B4-BE49-F238E27FC236}">
                <a16:creationId xmlns:a16="http://schemas.microsoft.com/office/drawing/2014/main" id="{AFB73600-7A5E-4EFA-87BB-A66C461D3FB1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5" name="!!yellow">
            <a:extLst>
              <a:ext uri="{FF2B5EF4-FFF2-40B4-BE49-F238E27FC236}">
                <a16:creationId xmlns:a16="http://schemas.microsoft.com/office/drawing/2014/main" id="{ADE7E6EC-E868-439F-A95D-DABE0964DBE2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6" name="!!greencircle">
            <a:extLst>
              <a:ext uri="{FF2B5EF4-FFF2-40B4-BE49-F238E27FC236}">
                <a16:creationId xmlns:a16="http://schemas.microsoft.com/office/drawing/2014/main" id="{DAC2E4E9-0AB3-4EAE-8B0E-67441DCCB143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54246-FEBE-4A66-8A87-6F9019E98459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6018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A568-1BE3-42F6-82A7-95666394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Swing classes allow us to rapidly create cross-platform GUI applications with a few lines of Java</a:t>
            </a:r>
          </a:p>
          <a:p>
            <a:r>
              <a:rPr lang="en-GB" dirty="0"/>
              <a:t>The resulting programs follow an </a:t>
            </a:r>
            <a:r>
              <a:rPr lang="en-GB" i="1" dirty="0"/>
              <a:t>event-driven</a:t>
            </a:r>
            <a:r>
              <a:rPr lang="en-GB" dirty="0"/>
              <a:t> model – the program flow is controlled in event handlers triggered by GUI action</a:t>
            </a:r>
          </a:p>
          <a:p>
            <a:r>
              <a:rPr lang="en-GB" dirty="0"/>
              <a:t>Java </a:t>
            </a:r>
            <a:r>
              <a:rPr lang="en-GB" b="1" dirty="0"/>
              <a:t>interface</a:t>
            </a:r>
            <a:r>
              <a:rPr lang="en-GB" dirty="0"/>
              <a:t> – add to a class using the </a:t>
            </a:r>
            <a:r>
              <a:rPr lang="en-GB" b="1" i="1" dirty="0"/>
              <a:t>implements</a:t>
            </a:r>
            <a:r>
              <a:rPr lang="en-GB" dirty="0"/>
              <a:t> keyword, and then provide implementations for all the methods</a:t>
            </a:r>
          </a:p>
          <a:p>
            <a:endParaRPr lang="en-GB" dirty="0"/>
          </a:p>
        </p:txBody>
      </p:sp>
      <p:sp>
        <p:nvSpPr>
          <p:cNvPr id="9" name="!!greencircle">
            <a:extLst>
              <a:ext uri="{FF2B5EF4-FFF2-40B4-BE49-F238E27FC236}">
                <a16:creationId xmlns:a16="http://schemas.microsoft.com/office/drawing/2014/main" id="{17DFAD6F-A9A8-46D9-8978-615E6D2997B2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Rectangle 9" descr="Clipboard Checked with solid fill">
            <a:extLst>
              <a:ext uri="{FF2B5EF4-FFF2-40B4-BE49-F238E27FC236}">
                <a16:creationId xmlns:a16="http://schemas.microsoft.com/office/drawing/2014/main" id="{60DE986C-8FF3-4DD1-96AA-E4AF0E302F98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8EA74D-2D5B-4D0B-ACC5-DA6A2C02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47130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CA02-D7C6-4040-87DF-DBB74634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516" y="196821"/>
            <a:ext cx="10733551" cy="890107"/>
          </a:xfrm>
        </p:spPr>
        <p:txBody>
          <a:bodyPr/>
          <a:lstStyle/>
          <a:p>
            <a:r>
              <a:rPr lang="en-GB" dirty="0"/>
              <a:t>Java GUI Frameworks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FDAAA6-0ECB-4E74-983C-AB1470547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6663093" cy="4686300"/>
          </a:xfrm>
        </p:spPr>
        <p:txBody>
          <a:bodyPr>
            <a:normAutofit/>
          </a:bodyPr>
          <a:lstStyle/>
          <a:p>
            <a:r>
              <a:rPr lang="en-GB" dirty="0"/>
              <a:t>Java AWT (Abstract Window Toolkit)</a:t>
            </a:r>
          </a:p>
          <a:p>
            <a:pPr marL="0" indent="0">
              <a:buNone/>
            </a:pPr>
            <a:r>
              <a:rPr lang="en-GB" dirty="0"/>
              <a:t>Superseded by…</a:t>
            </a:r>
          </a:p>
          <a:p>
            <a:r>
              <a:rPr lang="en-GB" dirty="0"/>
              <a:t>Java Swing</a:t>
            </a:r>
          </a:p>
          <a:p>
            <a:pPr marL="0" indent="0">
              <a:buNone/>
            </a:pPr>
            <a:r>
              <a:rPr lang="en-GB" dirty="0"/>
              <a:t>.. which was supposed to become superseded by…</a:t>
            </a:r>
          </a:p>
          <a:p>
            <a:r>
              <a:rPr lang="en-GB" dirty="0"/>
              <a:t>JavaFX</a:t>
            </a:r>
          </a:p>
          <a:p>
            <a:pPr marL="0" indent="0">
              <a:buNone/>
            </a:pPr>
            <a:r>
              <a:rPr lang="en-GB" dirty="0"/>
              <a:t>We will use the Swing framework to introduce GUI development</a:t>
            </a:r>
          </a:p>
          <a:p>
            <a:pPr marL="0" indent="0">
              <a:buNone/>
            </a:pPr>
            <a:r>
              <a:rPr lang="en-GB" dirty="0"/>
              <a:t>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78DCA7-DED9-4926-B6D7-BBFCDE97F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0800" y="1496654"/>
            <a:ext cx="5426476" cy="4374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2FBDE1-6CB8-4F45-96F1-2D7C8C717616}"/>
              </a:ext>
            </a:extLst>
          </p:cNvPr>
          <p:cNvSpPr/>
          <p:nvPr/>
        </p:nvSpPr>
        <p:spPr>
          <a:xfrm>
            <a:off x="8218066" y="246573"/>
            <a:ext cx="1960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raphical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U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nterface</a:t>
            </a:r>
          </a:p>
        </p:txBody>
      </p:sp>
      <p:sp>
        <p:nvSpPr>
          <p:cNvPr id="8" name="!!greencircle">
            <a:extLst>
              <a:ext uri="{FF2B5EF4-FFF2-40B4-BE49-F238E27FC236}">
                <a16:creationId xmlns:a16="http://schemas.microsoft.com/office/drawing/2014/main" id="{B1959902-6945-42F9-A9E2-DC6A691F740E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F6908D-818D-40EA-9F2F-EBB6CA7846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!!green">
            <a:extLst>
              <a:ext uri="{FF2B5EF4-FFF2-40B4-BE49-F238E27FC236}">
                <a16:creationId xmlns:a16="http://schemas.microsoft.com/office/drawing/2014/main" id="{59F50092-55C9-4BD0-9E89-81370A37E830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14" name="!!yellow">
            <a:extLst>
              <a:ext uri="{FF2B5EF4-FFF2-40B4-BE49-F238E27FC236}">
                <a16:creationId xmlns:a16="http://schemas.microsoft.com/office/drawing/2014/main" id="{63BE0C65-65AF-4753-967A-5D676DD8535A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42933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707A-55D7-4A22-8F90-D1EADA99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91" y="196821"/>
            <a:ext cx="10725276" cy="890107"/>
          </a:xfrm>
        </p:spPr>
        <p:txBody>
          <a:bodyPr/>
          <a:lstStyle/>
          <a:p>
            <a:r>
              <a:rPr lang="en-GB" dirty="0"/>
              <a:t>A little bit of history..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DC61B-16D2-47B3-8C39-650574CA1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7001829" cy="4690269"/>
          </a:xfrm>
        </p:spPr>
        <p:txBody>
          <a:bodyPr/>
          <a:lstStyle/>
          <a:p>
            <a:r>
              <a:rPr lang="en-GB" b="1" dirty="0"/>
              <a:t>Abstract Window Toolkit</a:t>
            </a:r>
          </a:p>
          <a:p>
            <a:pPr lvl="1"/>
            <a:r>
              <a:rPr lang="en-GB" sz="2800" dirty="0"/>
              <a:t>When Java 1.0 was introduced, it contained a class library called the Abstract Window Toolkit (AWT)</a:t>
            </a:r>
          </a:p>
          <a:p>
            <a:pPr lvl="1"/>
            <a:r>
              <a:rPr lang="en-GB" sz="2800" dirty="0"/>
              <a:t>GUIs developed with AWT would behave and/or look differently depending on the operating system</a:t>
            </a:r>
          </a:p>
          <a:p>
            <a:pPr lvl="2"/>
            <a:r>
              <a:rPr lang="en-GB" sz="2400" dirty="0"/>
              <a:t>Developers complained that they needed to test their applications on each platform, a practice often referred to as </a:t>
            </a:r>
            <a:r>
              <a:rPr lang="en-GB" sz="2400" i="1" dirty="0"/>
              <a:t>“write once, debug everywhere.”</a:t>
            </a:r>
          </a:p>
        </p:txBody>
      </p:sp>
      <p:pic>
        <p:nvPicPr>
          <p:cNvPr id="4" name="Picture 2" descr="Abstract Window Toolkit - Wikipedia">
            <a:extLst>
              <a:ext uri="{FF2B5EF4-FFF2-40B4-BE49-F238E27FC236}">
                <a16:creationId xmlns:a16="http://schemas.microsoft.com/office/drawing/2014/main" id="{3B02FBA7-3961-4EA6-A46E-25C423BB4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11" y="1253330"/>
            <a:ext cx="3303458" cy="40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!!green">
            <a:extLst>
              <a:ext uri="{FF2B5EF4-FFF2-40B4-BE49-F238E27FC236}">
                <a16:creationId xmlns:a16="http://schemas.microsoft.com/office/drawing/2014/main" id="{CCFF9726-3DE6-4501-A711-45DA55C29F5C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8" name="!!yellow">
            <a:extLst>
              <a:ext uri="{FF2B5EF4-FFF2-40B4-BE49-F238E27FC236}">
                <a16:creationId xmlns:a16="http://schemas.microsoft.com/office/drawing/2014/main" id="{6CE8AF5E-0F0C-47DB-AE26-17C57FE41315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9" name="!!greencircle">
            <a:extLst>
              <a:ext uri="{FF2B5EF4-FFF2-40B4-BE49-F238E27FC236}">
                <a16:creationId xmlns:a16="http://schemas.microsoft.com/office/drawing/2014/main" id="{BF63999A-1C49-42AF-82E8-7AE2A7126A6D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2497D-7CD7-446D-8CE4-1DEDC9325082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34952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8DC6-8FA8-4761-A992-A470924B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91" y="196821"/>
            <a:ext cx="10725276" cy="890107"/>
          </a:xfrm>
        </p:spPr>
        <p:txBody>
          <a:bodyPr/>
          <a:lstStyle/>
          <a:p>
            <a:r>
              <a:rPr lang="en-GB" dirty="0"/>
              <a:t>A little bit of history..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FD1D-A939-45D8-94C5-E590D1CF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5223275" cy="4686300"/>
          </a:xfrm>
        </p:spPr>
        <p:txBody>
          <a:bodyPr>
            <a:noAutofit/>
          </a:bodyPr>
          <a:lstStyle/>
          <a:p>
            <a:r>
              <a:rPr lang="en-GB" b="1" dirty="0"/>
              <a:t>Swing</a:t>
            </a:r>
          </a:p>
          <a:p>
            <a:pPr lvl="1"/>
            <a:r>
              <a:rPr lang="en-GB" sz="2800" dirty="0"/>
              <a:t>Swing was created to address the limitations which were present in AWT</a:t>
            </a:r>
          </a:p>
          <a:p>
            <a:pPr lvl="1"/>
            <a:r>
              <a:rPr lang="en-GB" sz="2800" dirty="0"/>
              <a:t>Officially released with Java 1.2</a:t>
            </a:r>
          </a:p>
          <a:p>
            <a:pPr lvl="1"/>
            <a:r>
              <a:rPr lang="en-GB" sz="2800" dirty="0"/>
              <a:t>Will still be around for many years to come, and is a good framework for teaching GUI development</a:t>
            </a:r>
          </a:p>
        </p:txBody>
      </p:sp>
      <p:pic>
        <p:nvPicPr>
          <p:cNvPr id="1026" name="Picture 2" descr="Swing (Java) - Wikipedia">
            <a:extLst>
              <a:ext uri="{FF2B5EF4-FFF2-40B4-BE49-F238E27FC236}">
                <a16:creationId xmlns:a16="http://schemas.microsoft.com/office/drawing/2014/main" id="{5E4B91E5-00ED-477F-8681-1AB96045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967" y="957262"/>
            <a:ext cx="61341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!!green">
            <a:extLst>
              <a:ext uri="{FF2B5EF4-FFF2-40B4-BE49-F238E27FC236}">
                <a16:creationId xmlns:a16="http://schemas.microsoft.com/office/drawing/2014/main" id="{FE00D035-D69E-436B-93BC-0FEFD53AED7D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8" name="!!yellow">
            <a:extLst>
              <a:ext uri="{FF2B5EF4-FFF2-40B4-BE49-F238E27FC236}">
                <a16:creationId xmlns:a16="http://schemas.microsoft.com/office/drawing/2014/main" id="{EB97F33A-F2E1-403D-8D22-F7230380DD61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9" name="!!greencircle">
            <a:extLst>
              <a:ext uri="{FF2B5EF4-FFF2-40B4-BE49-F238E27FC236}">
                <a16:creationId xmlns:a16="http://schemas.microsoft.com/office/drawing/2014/main" id="{31A36E29-3C74-443E-9B04-35EF3C4B1375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51A20E-B757-4C75-BF27-0FF07D5A8591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2255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8DC6-8FA8-4761-A992-A470924B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91" y="196821"/>
            <a:ext cx="10725276" cy="890107"/>
          </a:xfrm>
        </p:spPr>
        <p:txBody>
          <a:bodyPr/>
          <a:lstStyle/>
          <a:p>
            <a:r>
              <a:rPr lang="en-GB" dirty="0"/>
              <a:t>A little bit of history..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FD1D-A939-45D8-94C5-E590D1CF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5" y="1333501"/>
            <a:ext cx="5370031" cy="4686300"/>
          </a:xfrm>
        </p:spPr>
        <p:txBody>
          <a:bodyPr>
            <a:noAutofit/>
          </a:bodyPr>
          <a:lstStyle/>
          <a:p>
            <a:r>
              <a:rPr lang="en-GB" b="1" dirty="0"/>
              <a:t>JavaFX</a:t>
            </a:r>
            <a:endParaRPr lang="en-GB" sz="3200" b="1" dirty="0"/>
          </a:p>
          <a:p>
            <a:pPr lvl="1"/>
            <a:r>
              <a:rPr lang="en-GB" sz="2800" dirty="0"/>
              <a:t>Released in 2014 (it was previously a scripting language – JavaFX Script)</a:t>
            </a:r>
          </a:p>
          <a:p>
            <a:pPr lvl="1"/>
            <a:r>
              <a:rPr lang="en-GB" sz="2800" dirty="0"/>
              <a:t>It came bundled with the Java Development Kit (JDK) from JDK 8 to JDK 10</a:t>
            </a:r>
          </a:p>
          <a:p>
            <a:pPr lvl="1"/>
            <a:r>
              <a:rPr lang="en-GB" sz="2800" dirty="0"/>
              <a:t>As of JDK 11 and onwards, JavaFX is no longer bundled with the JDK</a:t>
            </a:r>
          </a:p>
        </p:txBody>
      </p:sp>
      <p:pic>
        <p:nvPicPr>
          <p:cNvPr id="2050" name="Picture 2" descr="4.4. Squish for JavaFX Tutorials">
            <a:extLst>
              <a:ext uri="{FF2B5EF4-FFF2-40B4-BE49-F238E27FC236}">
                <a16:creationId xmlns:a16="http://schemas.microsoft.com/office/drawing/2014/main" id="{02B5ACB0-EE91-4A5F-9715-FB8E0CE2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42540"/>
            <a:ext cx="5748067" cy="521060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!!green">
            <a:extLst>
              <a:ext uri="{FF2B5EF4-FFF2-40B4-BE49-F238E27FC236}">
                <a16:creationId xmlns:a16="http://schemas.microsoft.com/office/drawing/2014/main" id="{B3E55F21-1B00-4976-A2C2-FBFED94C6756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8" name="!!yellow">
            <a:extLst>
              <a:ext uri="{FF2B5EF4-FFF2-40B4-BE49-F238E27FC236}">
                <a16:creationId xmlns:a16="http://schemas.microsoft.com/office/drawing/2014/main" id="{D3006CDF-FCC1-4C15-97A3-F79E79E4FD58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9" name="!!greencircle">
            <a:extLst>
              <a:ext uri="{FF2B5EF4-FFF2-40B4-BE49-F238E27FC236}">
                <a16:creationId xmlns:a16="http://schemas.microsoft.com/office/drawing/2014/main" id="{2B1E1E72-1694-420B-AFCF-A20321A852DE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6E9D44-9EB7-4B4E-BA8B-43234455F3B9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93214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71F3-F849-4B9E-93A3-7228B0C1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516" y="196821"/>
            <a:ext cx="10733551" cy="890107"/>
          </a:xfrm>
        </p:spPr>
        <p:txBody>
          <a:bodyPr/>
          <a:lstStyle/>
          <a:p>
            <a:r>
              <a:rPr lang="en-GB" dirty="0"/>
              <a:t>Swing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B3DF-A325-42C7-9495-821DF52B7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Swing is a library of </a:t>
            </a:r>
            <a:r>
              <a:rPr lang="en-GB" b="1" dirty="0"/>
              <a:t>classes</a:t>
            </a:r>
            <a:r>
              <a:rPr lang="en-GB" dirty="0"/>
              <a:t>. We can use a class library in two ways:</a:t>
            </a:r>
          </a:p>
          <a:p>
            <a:pPr marL="0" indent="0">
              <a:buNone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Instantiate objects of the Swing classes i.e. use them unmodified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Inherit from the Swing classes to make our own classes. These will inherit behaviour from the parent Swing class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will do both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!!green">
            <a:extLst>
              <a:ext uri="{FF2B5EF4-FFF2-40B4-BE49-F238E27FC236}">
                <a16:creationId xmlns:a16="http://schemas.microsoft.com/office/drawing/2014/main" id="{6CD23DA1-E9B1-4AC0-AF39-E3D0CA1ACAD7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7" name="!!yellow">
            <a:extLst>
              <a:ext uri="{FF2B5EF4-FFF2-40B4-BE49-F238E27FC236}">
                <a16:creationId xmlns:a16="http://schemas.microsoft.com/office/drawing/2014/main" id="{AA557D3B-1ECF-4CC4-B6B0-D7F9596A19B0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8" name="!!greencircle">
            <a:extLst>
              <a:ext uri="{FF2B5EF4-FFF2-40B4-BE49-F238E27FC236}">
                <a16:creationId xmlns:a16="http://schemas.microsoft.com/office/drawing/2014/main" id="{44E531F0-6101-409C-9E37-592CD9386F0D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F36706-F110-43E2-B193-39A6BF69823F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33693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C9E2-0FAA-473F-867C-3CFA16E0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91" y="196821"/>
            <a:ext cx="10725276" cy="890107"/>
          </a:xfrm>
        </p:spPr>
        <p:txBody>
          <a:bodyPr/>
          <a:lstStyle/>
          <a:p>
            <a:r>
              <a:rPr lang="en-GB" dirty="0"/>
              <a:t>Swing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9EAB-A73C-4A58-B4A1-31DFCC357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Two main types we will use:</a:t>
            </a:r>
          </a:p>
          <a:p>
            <a:pPr lvl="1"/>
            <a:r>
              <a:rPr lang="en-GB" sz="2800" b="1" dirty="0"/>
              <a:t>Components</a:t>
            </a:r>
            <a:r>
              <a:rPr lang="en-GB" sz="2800" dirty="0"/>
              <a:t> – GUI elements – things like buttons, text fields, labels etc.</a:t>
            </a:r>
          </a:p>
          <a:p>
            <a:pPr lvl="1"/>
            <a:r>
              <a:rPr lang="en-GB" sz="2800" b="1" dirty="0"/>
              <a:t>Containers</a:t>
            </a:r>
            <a:r>
              <a:rPr lang="en-GB" sz="2800" dirty="0"/>
              <a:t> – things that can contain components, e.g. windows, dialogs, panels..</a:t>
            </a:r>
          </a:p>
        </p:txBody>
      </p:sp>
      <p:sp>
        <p:nvSpPr>
          <p:cNvPr id="6" name="!!green">
            <a:extLst>
              <a:ext uri="{FF2B5EF4-FFF2-40B4-BE49-F238E27FC236}">
                <a16:creationId xmlns:a16="http://schemas.microsoft.com/office/drawing/2014/main" id="{A1302D7A-ECF7-4C1D-B5B5-884BB6F2DAAA}"/>
              </a:ext>
            </a:extLst>
          </p:cNvPr>
          <p:cNvSpPr/>
          <p:nvPr/>
        </p:nvSpPr>
        <p:spPr>
          <a:xfrm>
            <a:off x="1587467" y="6265275"/>
            <a:ext cx="7737155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Graphical User Interfaces</a:t>
            </a:r>
          </a:p>
        </p:txBody>
      </p:sp>
      <p:sp>
        <p:nvSpPr>
          <p:cNvPr id="7" name="!!yellow">
            <a:extLst>
              <a:ext uri="{FF2B5EF4-FFF2-40B4-BE49-F238E27FC236}">
                <a16:creationId xmlns:a16="http://schemas.microsoft.com/office/drawing/2014/main" id="{73F4CC9C-D412-496C-98EE-7A9D397AB3D7}"/>
              </a:ext>
            </a:extLst>
          </p:cNvPr>
          <p:cNvSpPr/>
          <p:nvPr/>
        </p:nvSpPr>
        <p:spPr>
          <a:xfrm>
            <a:off x="9324622" y="6265274"/>
            <a:ext cx="2867378" cy="592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8" name="!!greencircle">
            <a:extLst>
              <a:ext uri="{FF2B5EF4-FFF2-40B4-BE49-F238E27FC236}">
                <a16:creationId xmlns:a16="http://schemas.microsoft.com/office/drawing/2014/main" id="{1AAEC9E0-F021-4BA6-B6FE-6F8E7359EB30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EFCD58-32CF-4CB0-90F1-5827C816D79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50276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7ee0b86-da7f-4308-a29c-5a264e0ac5c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12224</TotalTime>
  <Words>2184</Words>
  <Application>Microsoft Office PowerPoint</Application>
  <PresentationFormat>Widescreen</PresentationFormat>
  <Paragraphs>351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Black</vt:lpstr>
      <vt:lpstr>Calibri</vt:lpstr>
      <vt:lpstr>Calibri Light</vt:lpstr>
      <vt:lpstr>Century Schoolbook</vt:lpstr>
      <vt:lpstr>Consolas</vt:lpstr>
      <vt:lpstr>Wingdings</vt:lpstr>
      <vt:lpstr>Office Theme</vt:lpstr>
      <vt:lpstr>Default - Title Slide</vt:lpstr>
      <vt:lpstr>Week 5 Graphical User Interfaces</vt:lpstr>
      <vt:lpstr>Outline</vt:lpstr>
      <vt:lpstr>Learning Objectives</vt:lpstr>
      <vt:lpstr>Java GUI Frameworks</vt:lpstr>
      <vt:lpstr>A little bit of history..</vt:lpstr>
      <vt:lpstr>A little bit of history..</vt:lpstr>
      <vt:lpstr>A little bit of history..</vt:lpstr>
      <vt:lpstr>Swing Classes</vt:lpstr>
      <vt:lpstr>Swing Classes</vt:lpstr>
      <vt:lpstr>Swing “Hello World”</vt:lpstr>
      <vt:lpstr>Swing “Hello World”</vt:lpstr>
      <vt:lpstr>Adding Components</vt:lpstr>
      <vt:lpstr>Adding Components</vt:lpstr>
      <vt:lpstr>Common Components</vt:lpstr>
      <vt:lpstr>Components</vt:lpstr>
      <vt:lpstr>Components</vt:lpstr>
      <vt:lpstr>Button Events</vt:lpstr>
      <vt:lpstr>Greeter Application</vt:lpstr>
      <vt:lpstr>Greeter Application</vt:lpstr>
      <vt:lpstr>Greeter Application</vt:lpstr>
      <vt:lpstr>Greeter Application</vt:lpstr>
      <vt:lpstr>Greeter Application</vt:lpstr>
      <vt:lpstr>Greeter Application</vt:lpstr>
      <vt:lpstr>isAlphabetical Method – Example Solution</vt:lpstr>
      <vt:lpstr>Java Interfaces</vt:lpstr>
      <vt:lpstr>Java Interfaces</vt:lpstr>
      <vt:lpstr>Interfaces and Inheritance</vt:lpstr>
      <vt:lpstr>Interfaces and Inheritance</vt:lpstr>
      <vt:lpstr>Greeter Application</vt:lpstr>
      <vt:lpstr>Swing Layouts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1</dc:title>
  <dc:creator>Lewis Evans</dc:creator>
  <cp:lastModifiedBy>Lewis Evans</cp:lastModifiedBy>
  <cp:revision>328</cp:revision>
  <dcterms:created xsi:type="dcterms:W3CDTF">2021-09-20T07:03:32Z</dcterms:created>
  <dcterms:modified xsi:type="dcterms:W3CDTF">2021-12-06T16:56:36Z</dcterms:modified>
</cp:coreProperties>
</file>