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sldIdLst>
    <p:sldId id="352" r:id="rId3"/>
    <p:sldId id="311" r:id="rId4"/>
    <p:sldId id="358" r:id="rId5"/>
    <p:sldId id="400" r:id="rId6"/>
    <p:sldId id="395" r:id="rId7"/>
    <p:sldId id="401" r:id="rId8"/>
    <p:sldId id="399" r:id="rId9"/>
    <p:sldId id="403" r:id="rId10"/>
    <p:sldId id="402" r:id="rId11"/>
    <p:sldId id="306" r:id="rId12"/>
    <p:sldId id="393" r:id="rId13"/>
    <p:sldId id="398" r:id="rId14"/>
    <p:sldId id="404" r:id="rId15"/>
    <p:sldId id="342" r:id="rId16"/>
    <p:sldId id="406" r:id="rId17"/>
  </p:sldIdLst>
  <p:sldSz cx="12192000" cy="6858000"/>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wis Evans" initials="LE" lastIdx="1" clrIdx="0">
    <p:extLst>
      <p:ext uri="{19B8F6BF-5375-455C-9EA6-DF929625EA0E}">
        <p15:presenceInfo xmlns:p15="http://schemas.microsoft.com/office/powerpoint/2012/main" userId="S::55116318@ad.mmu.ac.uk::2f1cca16-934e-4fa4-b56f-9977d10481f7" providerId="AD"/>
      </p:ext>
    </p:extLst>
  </p:cmAuthor>
  <p:cmAuthor id="2" name="Lewis Evans" initials="LE [2]" lastIdx="1" clrIdx="1">
    <p:extLst>
      <p:ext uri="{19B8F6BF-5375-455C-9EA6-DF929625EA0E}">
        <p15:presenceInfo xmlns:p15="http://schemas.microsoft.com/office/powerpoint/2012/main" userId="9c86576a1d09aa8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9100"/>
    <a:srgbClr val="FF9900"/>
    <a:srgbClr val="FC0000"/>
    <a:srgbClr val="16B2EA"/>
    <a:srgbClr val="02AC4E"/>
    <a:srgbClr val="4CC37F"/>
    <a:srgbClr val="02ACE9"/>
    <a:srgbClr val="FFFFFF"/>
    <a:srgbClr val="B8E4AD"/>
    <a:srgbClr val="A4D7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59" autoAdjust="0"/>
    <p:restoredTop sz="82021" autoAdjust="0"/>
  </p:normalViewPr>
  <p:slideViewPr>
    <p:cSldViewPr snapToGrid="0">
      <p:cViewPr varScale="1">
        <p:scale>
          <a:sx n="90" d="100"/>
          <a:sy n="90" d="100"/>
        </p:scale>
        <p:origin x="27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3316C7-F1C3-425C-8B3B-4A187C656F9B}" type="datetimeFigureOut">
              <a:rPr lang="en-GB" smtClean="0"/>
              <a:t>13/12/2021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3BE03C-3183-451F-8599-731BE31BD26C}" type="slidenum">
              <a:rPr lang="en-GB" smtClean="0"/>
              <a:t>‹#›</a:t>
            </a:fld>
            <a:endParaRPr lang="en-GB"/>
          </a:p>
        </p:txBody>
      </p:sp>
    </p:spTree>
    <p:extLst>
      <p:ext uri="{BB962C8B-B14F-4D97-AF65-F5344CB8AC3E}">
        <p14:creationId xmlns:p14="http://schemas.microsoft.com/office/powerpoint/2010/main" val="2256215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33BE03C-3183-451F-8599-731BE31BD26C}" type="slidenum">
              <a:rPr lang="en-GB" smtClean="0"/>
              <a:t>1</a:t>
            </a:fld>
            <a:endParaRPr lang="en-GB"/>
          </a:p>
        </p:txBody>
      </p:sp>
    </p:spTree>
    <p:extLst>
      <p:ext uri="{BB962C8B-B14F-4D97-AF65-F5344CB8AC3E}">
        <p14:creationId xmlns:p14="http://schemas.microsoft.com/office/powerpoint/2010/main" val="462237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33BE03C-3183-451F-8599-731BE31BD26C}" type="slidenum">
              <a:rPr lang="en-GB" smtClean="0"/>
              <a:t>8</a:t>
            </a:fld>
            <a:endParaRPr lang="en-GB"/>
          </a:p>
        </p:txBody>
      </p:sp>
    </p:spTree>
    <p:extLst>
      <p:ext uri="{BB962C8B-B14F-4D97-AF65-F5344CB8AC3E}">
        <p14:creationId xmlns:p14="http://schemas.microsoft.com/office/powerpoint/2010/main" val="1891211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33BE03C-3183-451F-8599-731BE31BD26C}" type="slidenum">
              <a:rPr lang="en-GB" smtClean="0"/>
              <a:t>11</a:t>
            </a:fld>
            <a:endParaRPr lang="en-GB"/>
          </a:p>
        </p:txBody>
      </p:sp>
    </p:spTree>
    <p:extLst>
      <p:ext uri="{BB962C8B-B14F-4D97-AF65-F5344CB8AC3E}">
        <p14:creationId xmlns:p14="http://schemas.microsoft.com/office/powerpoint/2010/main" val="408298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33BE03C-3183-451F-8599-731BE31BD26C}" type="slidenum">
              <a:rPr lang="en-GB" smtClean="0"/>
              <a:t>15</a:t>
            </a:fld>
            <a:endParaRPr lang="en-GB"/>
          </a:p>
        </p:txBody>
      </p:sp>
    </p:spTree>
    <p:extLst>
      <p:ext uri="{BB962C8B-B14F-4D97-AF65-F5344CB8AC3E}">
        <p14:creationId xmlns:p14="http://schemas.microsoft.com/office/powerpoint/2010/main" val="3764605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AD274-65EA-4DBB-8076-C94F0C52469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E924B738-7943-4E62-A3BE-9D458400BD95}"/>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FBB71E-E930-4AB9-BDD3-98CDD602D3CC}"/>
              </a:ext>
            </a:extLst>
          </p:cNvPr>
          <p:cNvSpPr>
            <a:spLocks noGrp="1"/>
          </p:cNvSpPr>
          <p:nvPr>
            <p:ph type="dt" sz="half" idx="10"/>
          </p:nvPr>
        </p:nvSpPr>
        <p:spPr/>
        <p:txBody>
          <a:bodyPr/>
          <a:lstStyle/>
          <a:p>
            <a:fld id="{8967FDE5-E0AB-44BC-84A3-8FF2BEEE429C}" type="datetimeFigureOut">
              <a:rPr lang="en-GB" smtClean="0"/>
              <a:t>13/12/2021</a:t>
            </a:fld>
            <a:endParaRPr lang="en-GB"/>
          </a:p>
        </p:txBody>
      </p:sp>
      <p:sp>
        <p:nvSpPr>
          <p:cNvPr id="5" name="Footer Placeholder 4">
            <a:extLst>
              <a:ext uri="{FF2B5EF4-FFF2-40B4-BE49-F238E27FC236}">
                <a16:creationId xmlns:a16="http://schemas.microsoft.com/office/drawing/2014/main" id="{7739CA83-6D5A-418A-A6D8-BBDD99ACD6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DE1FAA-6E55-4ACC-BB62-1126B30FE25F}"/>
              </a:ext>
            </a:extLst>
          </p:cNvPr>
          <p:cNvSpPr>
            <a:spLocks noGrp="1"/>
          </p:cNvSpPr>
          <p:nvPr>
            <p:ph type="sldNum" sz="quarter" idx="12"/>
          </p:nvPr>
        </p:nvSpPr>
        <p:spPr/>
        <p:txBody>
          <a:bodyPr/>
          <a:lstStyle/>
          <a:p>
            <a:fld id="{61E6800C-6570-4E7D-AC51-AC804334180E}" type="slidenum">
              <a:rPr lang="en-GB" smtClean="0"/>
              <a:t>‹#›</a:t>
            </a:fld>
            <a:endParaRPr lang="en-GB"/>
          </a:p>
        </p:txBody>
      </p:sp>
    </p:spTree>
    <p:extLst>
      <p:ext uri="{BB962C8B-B14F-4D97-AF65-F5344CB8AC3E}">
        <p14:creationId xmlns:p14="http://schemas.microsoft.com/office/powerpoint/2010/main" val="3063615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D8A90-8AEE-4358-9B92-702CC75C9DF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2D6CB41-FC19-44F8-94F5-E529B6F5F10C}"/>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EE47F9-8FD4-4676-9D89-6EEA913E8D56}"/>
              </a:ext>
            </a:extLst>
          </p:cNvPr>
          <p:cNvSpPr>
            <a:spLocks noGrp="1"/>
          </p:cNvSpPr>
          <p:nvPr>
            <p:ph type="dt" sz="half" idx="10"/>
          </p:nvPr>
        </p:nvSpPr>
        <p:spPr/>
        <p:txBody>
          <a:bodyPr/>
          <a:lstStyle/>
          <a:p>
            <a:fld id="{8967FDE5-E0AB-44BC-84A3-8FF2BEEE429C}" type="datetimeFigureOut">
              <a:rPr lang="en-GB" smtClean="0"/>
              <a:t>13/12/2021</a:t>
            </a:fld>
            <a:endParaRPr lang="en-GB"/>
          </a:p>
        </p:txBody>
      </p:sp>
      <p:sp>
        <p:nvSpPr>
          <p:cNvPr id="5" name="Footer Placeholder 4">
            <a:extLst>
              <a:ext uri="{FF2B5EF4-FFF2-40B4-BE49-F238E27FC236}">
                <a16:creationId xmlns:a16="http://schemas.microsoft.com/office/drawing/2014/main" id="{F03851A8-FB6F-4980-9714-C92FAEA0AB5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73CE10E-9780-4F77-95AB-DCE26EB6F995}"/>
              </a:ext>
            </a:extLst>
          </p:cNvPr>
          <p:cNvSpPr>
            <a:spLocks noGrp="1"/>
          </p:cNvSpPr>
          <p:nvPr>
            <p:ph type="sldNum" sz="quarter" idx="12"/>
          </p:nvPr>
        </p:nvSpPr>
        <p:spPr/>
        <p:txBody>
          <a:bodyPr/>
          <a:lstStyle/>
          <a:p>
            <a:fld id="{61E6800C-6570-4E7D-AC51-AC804334180E}" type="slidenum">
              <a:rPr lang="en-GB" smtClean="0"/>
              <a:t>‹#›</a:t>
            </a:fld>
            <a:endParaRPr lang="en-GB"/>
          </a:p>
        </p:txBody>
      </p:sp>
    </p:spTree>
    <p:extLst>
      <p:ext uri="{BB962C8B-B14F-4D97-AF65-F5344CB8AC3E}">
        <p14:creationId xmlns:p14="http://schemas.microsoft.com/office/powerpoint/2010/main" val="3608346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8EA16E-1148-4956-A4FB-FFE7F611E2B1}"/>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0FEBD4D-7531-4122-AB6F-7D34C7F7F503}"/>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789E175-4F4A-4B39-98DC-FBA9EAEC2E1C}"/>
              </a:ext>
            </a:extLst>
          </p:cNvPr>
          <p:cNvSpPr>
            <a:spLocks noGrp="1"/>
          </p:cNvSpPr>
          <p:nvPr>
            <p:ph type="dt" sz="half" idx="10"/>
          </p:nvPr>
        </p:nvSpPr>
        <p:spPr/>
        <p:txBody>
          <a:bodyPr/>
          <a:lstStyle/>
          <a:p>
            <a:fld id="{8967FDE5-E0AB-44BC-84A3-8FF2BEEE429C}" type="datetimeFigureOut">
              <a:rPr lang="en-GB" smtClean="0"/>
              <a:t>13/12/2021</a:t>
            </a:fld>
            <a:endParaRPr lang="en-GB"/>
          </a:p>
        </p:txBody>
      </p:sp>
      <p:sp>
        <p:nvSpPr>
          <p:cNvPr id="5" name="Footer Placeholder 4">
            <a:extLst>
              <a:ext uri="{FF2B5EF4-FFF2-40B4-BE49-F238E27FC236}">
                <a16:creationId xmlns:a16="http://schemas.microsoft.com/office/drawing/2014/main" id="{F3C1B2D1-4079-41D8-A637-E526B5E958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FEBA320-2AC3-4CD4-B78E-6299F9BE5BD6}"/>
              </a:ext>
            </a:extLst>
          </p:cNvPr>
          <p:cNvSpPr>
            <a:spLocks noGrp="1"/>
          </p:cNvSpPr>
          <p:nvPr>
            <p:ph type="sldNum" sz="quarter" idx="12"/>
          </p:nvPr>
        </p:nvSpPr>
        <p:spPr/>
        <p:txBody>
          <a:bodyPr/>
          <a:lstStyle/>
          <a:p>
            <a:fld id="{61E6800C-6570-4E7D-AC51-AC804334180E}" type="slidenum">
              <a:rPr lang="en-GB" smtClean="0"/>
              <a:t>‹#›</a:t>
            </a:fld>
            <a:endParaRPr lang="en-GB"/>
          </a:p>
        </p:txBody>
      </p:sp>
    </p:spTree>
    <p:extLst>
      <p:ext uri="{BB962C8B-B14F-4D97-AF65-F5344CB8AC3E}">
        <p14:creationId xmlns:p14="http://schemas.microsoft.com/office/powerpoint/2010/main" val="2430342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lvl1pPr algn="ctr">
              <a:defRPr/>
            </a:lvl1pPr>
          </a:lstStyle>
          <a:p>
            <a:r>
              <a:rPr lang="en-US"/>
              <a:t>Click to edit Master title style</a:t>
            </a:r>
            <a:endParaRPr lang="en-US" dirty="0"/>
          </a:p>
        </p:txBody>
      </p:sp>
      <p:sp>
        <p:nvSpPr>
          <p:cNvPr id="3" name="Subtitle 2"/>
          <p:cNvSpPr>
            <a:spLocks noGrp="1"/>
          </p:cNvSpPr>
          <p:nvPr>
            <p:ph type="subTitle" idx="1"/>
          </p:nvPr>
        </p:nvSpPr>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7" name="Text Box 3"/>
          <p:cNvSpPr txBox="1">
            <a:spLocks noGrp="1" noChangeArrowheads="1"/>
          </p:cNvSpPr>
          <p:nvPr>
            <p:ph type="sldNum" sz="quarter" idx="10"/>
          </p:nvPr>
        </p:nvSpPr>
        <p:spPr/>
        <p:txBody>
          <a:bodyPr/>
          <a:lstStyle>
            <a:lvl1pPr>
              <a:defRPr/>
            </a:lvl1pPr>
          </a:lstStyle>
          <a:p>
            <a:fld id="{9D44C617-2F28-4006-9B91-6632F4E22C87}" type="slidenum">
              <a:rPr lang="en-US" smtClean="0"/>
              <a:pPr/>
              <a:t>‹#›</a:t>
            </a:fld>
            <a:endParaRPr lang="en-US"/>
          </a:p>
        </p:txBody>
      </p:sp>
    </p:spTree>
    <p:extLst>
      <p:ext uri="{BB962C8B-B14F-4D97-AF65-F5344CB8AC3E}">
        <p14:creationId xmlns:p14="http://schemas.microsoft.com/office/powerpoint/2010/main" val="15981364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lgn="ctr">
              <a:defRPr sz="3200"/>
            </a:lvl1pPr>
          </a:lstStyle>
          <a:p>
            <a:r>
              <a:rPr lang="en-US"/>
              <a:t>Click to edit Master title style</a:t>
            </a:r>
            <a:endParaRPr lang="en-US" dirty="0"/>
          </a:p>
        </p:txBody>
      </p:sp>
      <p:sp>
        <p:nvSpPr>
          <p:cNvPr id="4" name="Content Placeholder 3"/>
          <p:cNvSpPr>
            <a:spLocks noGrp="1"/>
          </p:cNvSpPr>
          <p:nvPr>
            <p:ph sz="half" idx="2"/>
          </p:nvPr>
        </p:nvSpPr>
        <p:spPr>
          <a:xfrm>
            <a:off x="749301" y="1587500"/>
            <a:ext cx="10833100" cy="4787900"/>
          </a:xfrm>
        </p:spPr>
        <p:txBody>
          <a:bodyPr/>
          <a:lstStyle>
            <a:lvl1pPr algn="l">
              <a:defRPr sz="2400"/>
            </a:lvl1pPr>
            <a:lvl2pPr algn="l">
              <a:defRPr sz="2000"/>
            </a:lvl2pPr>
            <a:lvl3pPr algn="l">
              <a:defRPr sz="1800"/>
            </a:lvl3pPr>
            <a:lvl4pPr algn="l">
              <a:defRPr sz="1600"/>
            </a:lvl4pPr>
            <a:lvl5pPr algn="l">
              <a:defRPr sz="16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Box 3"/>
          <p:cNvSpPr txBox="1">
            <a:spLocks noGrp="1" noChangeArrowheads="1"/>
          </p:cNvSpPr>
          <p:nvPr>
            <p:ph type="sldNum" sz="quarter" idx="10"/>
          </p:nvPr>
        </p:nvSpPr>
        <p:spPr/>
        <p:txBody>
          <a:bodyPr/>
          <a:lstStyle>
            <a:lvl1pPr>
              <a:defRPr/>
            </a:lvl1pPr>
          </a:lstStyle>
          <a:p>
            <a:fld id="{9D44C617-2F28-4006-9B91-6632F4E22C87}" type="slidenum">
              <a:rPr lang="en-US" smtClean="0"/>
              <a:pPr/>
              <a:t>‹#›</a:t>
            </a:fld>
            <a:endParaRPr lang="en-US"/>
          </a:p>
        </p:txBody>
      </p:sp>
    </p:spTree>
    <p:extLst>
      <p:ext uri="{BB962C8B-B14F-4D97-AF65-F5344CB8AC3E}">
        <p14:creationId xmlns:p14="http://schemas.microsoft.com/office/powerpoint/2010/main" val="30327717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lgn="ctr">
              <a:defRPr sz="3200"/>
            </a:lvl1pPr>
          </a:lstStyle>
          <a:p>
            <a:r>
              <a:rPr lang="en-US"/>
              <a:t>Click to edit Master title style</a:t>
            </a:r>
            <a:endParaRPr lang="en-US" dirty="0"/>
          </a:p>
        </p:txBody>
      </p:sp>
      <p:sp>
        <p:nvSpPr>
          <p:cNvPr id="4" name="Content Placeholder 3"/>
          <p:cNvSpPr>
            <a:spLocks noGrp="1"/>
          </p:cNvSpPr>
          <p:nvPr>
            <p:ph sz="half" idx="2"/>
          </p:nvPr>
        </p:nvSpPr>
        <p:spPr>
          <a:xfrm>
            <a:off x="609600" y="1535113"/>
            <a:ext cx="5386917" cy="459105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9" y="1535113"/>
            <a:ext cx="5389033" cy="459105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Box 3"/>
          <p:cNvSpPr txBox="1">
            <a:spLocks noGrp="1" noChangeArrowheads="1"/>
          </p:cNvSpPr>
          <p:nvPr>
            <p:ph type="sldNum" sz="quarter" idx="10"/>
          </p:nvPr>
        </p:nvSpPr>
        <p:spPr/>
        <p:txBody>
          <a:bodyPr/>
          <a:lstStyle>
            <a:lvl1pPr>
              <a:defRPr/>
            </a:lvl1pPr>
          </a:lstStyle>
          <a:p>
            <a:fld id="{9D44C617-2F28-4006-9B91-6632F4E22C87}" type="slidenum">
              <a:rPr lang="en-US" smtClean="0"/>
              <a:pPr/>
              <a:t>‹#›</a:t>
            </a:fld>
            <a:endParaRPr lang="en-US"/>
          </a:p>
        </p:txBody>
      </p:sp>
    </p:spTree>
    <p:extLst>
      <p:ext uri="{BB962C8B-B14F-4D97-AF65-F5344CB8AC3E}">
        <p14:creationId xmlns:p14="http://schemas.microsoft.com/office/powerpoint/2010/main" val="176309125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lgn="ctr">
              <a:defRPr/>
            </a:lvl1pPr>
          </a:lstStyle>
          <a:p>
            <a:r>
              <a:rPr lang="en-US"/>
              <a:t>Click to edit Master title style</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Box 3"/>
          <p:cNvSpPr txBox="1">
            <a:spLocks noGrp="1" noChangeArrowheads="1"/>
          </p:cNvSpPr>
          <p:nvPr>
            <p:ph type="sldNum" sz="quarter" idx="10"/>
          </p:nvPr>
        </p:nvSpPr>
        <p:spPr/>
        <p:txBody>
          <a:bodyPr/>
          <a:lstStyle>
            <a:lvl1pPr>
              <a:defRPr/>
            </a:lvl1pPr>
          </a:lstStyle>
          <a:p>
            <a:fld id="{9D44C617-2F28-4006-9B91-6632F4E22C87}" type="slidenum">
              <a:rPr lang="en-US" smtClean="0"/>
              <a:pPr/>
              <a:t>‹#›</a:t>
            </a:fld>
            <a:endParaRPr lang="en-US"/>
          </a:p>
        </p:txBody>
      </p:sp>
    </p:spTree>
    <p:extLst>
      <p:ext uri="{BB962C8B-B14F-4D97-AF65-F5344CB8AC3E}">
        <p14:creationId xmlns:p14="http://schemas.microsoft.com/office/powerpoint/2010/main" val="71653564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Text Box 3"/>
          <p:cNvSpPr txBox="1">
            <a:spLocks noGrp="1" noChangeArrowheads="1"/>
          </p:cNvSpPr>
          <p:nvPr>
            <p:ph type="sldNum" sz="quarter" idx="10"/>
          </p:nvPr>
        </p:nvSpPr>
        <p:spPr/>
        <p:txBody>
          <a:bodyPr/>
          <a:lstStyle>
            <a:lvl1pPr>
              <a:defRPr/>
            </a:lvl1pPr>
          </a:lstStyle>
          <a:p>
            <a:fld id="{9D44C617-2F28-4006-9B91-6632F4E22C87}" type="slidenum">
              <a:rPr lang="en-US" smtClean="0"/>
              <a:pPr/>
              <a:t>‹#›</a:t>
            </a:fld>
            <a:endParaRPr lang="en-US"/>
          </a:p>
        </p:txBody>
      </p:sp>
    </p:spTree>
    <p:extLst>
      <p:ext uri="{BB962C8B-B14F-4D97-AF65-F5344CB8AC3E}">
        <p14:creationId xmlns:p14="http://schemas.microsoft.com/office/powerpoint/2010/main" val="144764207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7"/>
          <p:cNvGrpSpPr>
            <a:grpSpLocks/>
          </p:cNvGrpSpPr>
          <p:nvPr/>
        </p:nvGrpSpPr>
        <p:grpSpPr bwMode="auto">
          <a:xfrm>
            <a:off x="2" y="3"/>
            <a:ext cx="624417" cy="6869113"/>
            <a:chOff x="0" y="0"/>
            <a:chExt cx="468313" cy="6869113"/>
          </a:xfrm>
        </p:grpSpPr>
        <p:sp>
          <p:nvSpPr>
            <p:cNvPr id="6" name="Rectangle 1"/>
            <p:cNvSpPr>
              <a:spLocks/>
            </p:cNvSpPr>
            <p:nvPr/>
          </p:nvSpPr>
          <p:spPr bwMode="auto">
            <a:xfrm rot="16200000">
              <a:off x="-3200400" y="3200400"/>
              <a:ext cx="6869113" cy="468313"/>
            </a:xfrm>
            <a:prstGeom prst="rect">
              <a:avLst/>
            </a:prstGeom>
            <a:gradFill rotWithShape="0">
              <a:gsLst>
                <a:gs pos="0">
                  <a:srgbClr val="BDDBFE"/>
                </a:gs>
                <a:gs pos="100000">
                  <a:srgbClr val="3E7FCD"/>
                </a:gs>
              </a:gsLst>
              <a:lin ang="0" scaled="1"/>
            </a:gradFill>
            <a:ln w="9525">
              <a:solidFill>
                <a:srgbClr val="4A7DBB"/>
              </a:solidFill>
              <a:round/>
              <a:headEnd/>
              <a:tailEnd/>
            </a:ln>
            <a:effectLst>
              <a:outerShdw dist="23000" dir="5400000" algn="ctr" rotWithShape="0">
                <a:schemeClr val="bg2">
                  <a:alpha val="34998"/>
                </a:schemeClr>
              </a:outerShdw>
            </a:effectLst>
          </p:spPr>
          <p:txBody>
            <a:bodyPr lIns="38100" tIns="38100" rIns="38100" bIns="38100" anchor="ctr"/>
            <a:lstStyle/>
            <a:p>
              <a:pPr>
                <a:defRPr/>
              </a:pPr>
              <a:r>
                <a:rPr lang="en-US" sz="1500" dirty="0">
                  <a:solidFill>
                    <a:srgbClr val="FFFFFF"/>
                  </a:solidFill>
                  <a:effectLst>
                    <a:outerShdw blurRad="38100" dist="38100" dir="2700000" algn="tl">
                      <a:srgbClr val="000000"/>
                    </a:outerShdw>
                  </a:effectLst>
                  <a:latin typeface="Arial Black" charset="0"/>
                  <a:sym typeface="Arial Black" charset="0"/>
                </a:rPr>
                <a:t>Algorithms &amp; Data Structures</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603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grpSp>
      <p:sp>
        <p:nvSpPr>
          <p:cNvPr id="2" name="Title 1"/>
          <p:cNvSpPr>
            <a:spLocks noGrp="1"/>
          </p:cNvSpPr>
          <p:nvPr>
            <p:ph type="title"/>
          </p:nvPr>
        </p:nvSpPr>
        <p:spPr>
          <a:xfrm>
            <a:off x="609602" y="273050"/>
            <a:ext cx="4011084"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8" name="Text Box 3"/>
          <p:cNvSpPr txBox="1">
            <a:spLocks noGrp="1" noChangeArrowheads="1"/>
          </p:cNvSpPr>
          <p:nvPr>
            <p:ph type="sldNum" sz="quarter" idx="10"/>
          </p:nvPr>
        </p:nvSpPr>
        <p:spPr/>
        <p:txBody>
          <a:bodyPr/>
          <a:lstStyle>
            <a:lvl1pPr>
              <a:defRPr/>
            </a:lvl1pPr>
          </a:lstStyle>
          <a:p>
            <a:fld id="{9D44C617-2F28-4006-9B91-6632F4E22C87}" type="slidenum">
              <a:rPr lang="en-US" smtClean="0"/>
              <a:pPr/>
              <a:t>‹#›</a:t>
            </a:fld>
            <a:endParaRPr lang="en-US"/>
          </a:p>
        </p:txBody>
      </p:sp>
    </p:spTree>
    <p:extLst>
      <p:ext uri="{BB962C8B-B14F-4D97-AF65-F5344CB8AC3E}">
        <p14:creationId xmlns:p14="http://schemas.microsoft.com/office/powerpoint/2010/main" val="289128379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5" name="Group 7"/>
          <p:cNvGrpSpPr>
            <a:grpSpLocks/>
          </p:cNvGrpSpPr>
          <p:nvPr/>
        </p:nvGrpSpPr>
        <p:grpSpPr bwMode="auto">
          <a:xfrm>
            <a:off x="2" y="3"/>
            <a:ext cx="624417" cy="6869113"/>
            <a:chOff x="0" y="0"/>
            <a:chExt cx="468313" cy="6869113"/>
          </a:xfrm>
        </p:grpSpPr>
        <p:sp>
          <p:nvSpPr>
            <p:cNvPr id="6" name="Rectangle 1"/>
            <p:cNvSpPr>
              <a:spLocks/>
            </p:cNvSpPr>
            <p:nvPr/>
          </p:nvSpPr>
          <p:spPr bwMode="auto">
            <a:xfrm rot="16200000">
              <a:off x="-3200400" y="3200400"/>
              <a:ext cx="6869113" cy="468313"/>
            </a:xfrm>
            <a:prstGeom prst="rect">
              <a:avLst/>
            </a:prstGeom>
            <a:gradFill rotWithShape="0">
              <a:gsLst>
                <a:gs pos="0">
                  <a:srgbClr val="BDDBFE"/>
                </a:gs>
                <a:gs pos="100000">
                  <a:srgbClr val="3E7FCD"/>
                </a:gs>
              </a:gsLst>
              <a:lin ang="0" scaled="1"/>
            </a:gradFill>
            <a:ln w="9525">
              <a:solidFill>
                <a:srgbClr val="4A7DBB"/>
              </a:solidFill>
              <a:round/>
              <a:headEnd/>
              <a:tailEnd/>
            </a:ln>
            <a:effectLst>
              <a:outerShdw dist="23000" dir="5400000" algn="ctr" rotWithShape="0">
                <a:schemeClr val="bg2">
                  <a:alpha val="34998"/>
                </a:schemeClr>
              </a:outerShdw>
            </a:effectLst>
          </p:spPr>
          <p:txBody>
            <a:bodyPr lIns="38100" tIns="38100" rIns="38100" bIns="38100" anchor="ctr"/>
            <a:lstStyle/>
            <a:p>
              <a:pPr>
                <a:defRPr/>
              </a:pPr>
              <a:r>
                <a:rPr lang="en-US" sz="1500" dirty="0">
                  <a:solidFill>
                    <a:srgbClr val="FFFFFF"/>
                  </a:solidFill>
                  <a:effectLst>
                    <a:outerShdw blurRad="38100" dist="38100" dir="2700000" algn="tl">
                      <a:srgbClr val="000000"/>
                    </a:outerShdw>
                  </a:effectLst>
                  <a:latin typeface="Arial Black" charset="0"/>
                  <a:sym typeface="Arial Black" charset="0"/>
                </a:rPr>
                <a:t>Algorithms &amp; Data Structures</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603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grpSp>
      <p:sp>
        <p:nvSpPr>
          <p:cNvPr id="2" name="Title 1"/>
          <p:cNvSpPr>
            <a:spLocks noGrp="1"/>
          </p:cNvSpPr>
          <p:nvPr>
            <p:ph type="title"/>
          </p:nvPr>
        </p:nvSpPr>
        <p:spPr>
          <a:xfrm>
            <a:off x="2389717" y="4800600"/>
            <a:ext cx="73152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sym typeface="Calibri" charset="0"/>
              </a:rPr>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8" name="Text Box 3"/>
          <p:cNvSpPr txBox="1">
            <a:spLocks noGrp="1" noChangeArrowheads="1"/>
          </p:cNvSpPr>
          <p:nvPr>
            <p:ph type="sldNum" sz="quarter" idx="10"/>
          </p:nvPr>
        </p:nvSpPr>
        <p:spPr/>
        <p:txBody>
          <a:bodyPr/>
          <a:lstStyle>
            <a:lvl1pPr>
              <a:defRPr/>
            </a:lvl1pPr>
          </a:lstStyle>
          <a:p>
            <a:fld id="{9D44C617-2F28-4006-9B91-6632F4E22C87}" type="slidenum">
              <a:rPr lang="en-US" smtClean="0"/>
              <a:pPr/>
              <a:t>‹#›</a:t>
            </a:fld>
            <a:endParaRPr lang="en-US"/>
          </a:p>
        </p:txBody>
      </p:sp>
    </p:spTree>
    <p:extLst>
      <p:ext uri="{BB962C8B-B14F-4D97-AF65-F5344CB8AC3E}">
        <p14:creationId xmlns:p14="http://schemas.microsoft.com/office/powerpoint/2010/main" val="58300266"/>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0070C0"/>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A4940792-2DE2-42A7-826B-0FD8F4C1F64A}" type="datetimeFigureOut">
              <a:rPr lang="en-US" smtClean="0"/>
              <a:pPr/>
              <a:t>12/13/2021</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D44C617-2F28-4006-9B91-6632F4E22C87}" type="slidenum">
              <a:rPr lang="en-US" smtClean="0"/>
              <a:pPr/>
              <a:t>‹#›</a:t>
            </a:fld>
            <a:endParaRPr lang="en-US"/>
          </a:p>
        </p:txBody>
      </p:sp>
    </p:spTree>
    <p:extLst>
      <p:ext uri="{BB962C8B-B14F-4D97-AF65-F5344CB8AC3E}">
        <p14:creationId xmlns:p14="http://schemas.microsoft.com/office/powerpoint/2010/main" val="211601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E3F59-2468-44EA-A1CF-DE04A5E1733B}"/>
              </a:ext>
            </a:extLst>
          </p:cNvPr>
          <p:cNvSpPr>
            <a:spLocks noGrp="1"/>
          </p:cNvSpPr>
          <p:nvPr>
            <p:ph type="title"/>
          </p:nvPr>
        </p:nvSpPr>
        <p:spPr>
          <a:xfrm>
            <a:off x="234350" y="196821"/>
            <a:ext cx="11609717" cy="890107"/>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B4C532D-7B37-4784-8E89-A5FD82D8AC52}"/>
              </a:ext>
            </a:extLst>
          </p:cNvPr>
          <p:cNvSpPr>
            <a:spLocks noGrp="1"/>
          </p:cNvSpPr>
          <p:nvPr>
            <p:ph idx="1"/>
          </p:nvPr>
        </p:nvSpPr>
        <p:spPr>
          <a:xfrm>
            <a:off x="234349" y="1253330"/>
            <a:ext cx="11609717" cy="469026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2" descr="Manchester Metropolitan University - Wikipedia">
            <a:extLst>
              <a:ext uri="{FF2B5EF4-FFF2-40B4-BE49-F238E27FC236}">
                <a16:creationId xmlns:a16="http://schemas.microsoft.com/office/drawing/2014/main" id="{346DF183-626D-412F-BB7A-5FC1765194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879" y="6275593"/>
            <a:ext cx="1493808" cy="57387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31A713B5-D3D0-4084-B418-2AB7400DF595}"/>
              </a:ext>
            </a:extLst>
          </p:cNvPr>
          <p:cNvSpPr/>
          <p:nvPr userDrawn="1"/>
        </p:nvSpPr>
        <p:spPr>
          <a:xfrm>
            <a:off x="1595887" y="6275593"/>
            <a:ext cx="10596113" cy="573871"/>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86470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8AF1C-953F-448E-BBBC-9018224477BA}"/>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52221C7-3B50-4ED9-BE51-E90FCFDCA4CB}"/>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9" name="Picture 2" descr="Manchester Metropolitan University - Wikipedia">
            <a:extLst>
              <a:ext uri="{FF2B5EF4-FFF2-40B4-BE49-F238E27FC236}">
                <a16:creationId xmlns:a16="http://schemas.microsoft.com/office/drawing/2014/main" id="{CDE22917-821E-4838-AF05-BB2CD402A34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879" y="6275593"/>
            <a:ext cx="1493808" cy="57387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D595F88-DE36-44BF-98D6-7F3E3C5E66D9}"/>
              </a:ext>
            </a:extLst>
          </p:cNvPr>
          <p:cNvSpPr/>
          <p:nvPr userDrawn="1"/>
        </p:nvSpPr>
        <p:spPr>
          <a:xfrm>
            <a:off x="1595887" y="6275593"/>
            <a:ext cx="10596113" cy="573871"/>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80348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54F1B-7E26-4383-8619-C9F237DFD46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AFA3D27-6B0E-4447-B359-32BE1A22073E}"/>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FD93B4E-B3E8-48CD-94D8-6690AC6774E1}"/>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ACA1BF3-1F56-4378-A634-AEE525DC3E44}"/>
              </a:ext>
            </a:extLst>
          </p:cNvPr>
          <p:cNvSpPr>
            <a:spLocks noGrp="1"/>
          </p:cNvSpPr>
          <p:nvPr>
            <p:ph type="dt" sz="half" idx="10"/>
          </p:nvPr>
        </p:nvSpPr>
        <p:spPr/>
        <p:txBody>
          <a:bodyPr/>
          <a:lstStyle/>
          <a:p>
            <a:fld id="{8967FDE5-E0AB-44BC-84A3-8FF2BEEE429C}" type="datetimeFigureOut">
              <a:rPr lang="en-GB" smtClean="0"/>
              <a:t>13/12/2021</a:t>
            </a:fld>
            <a:endParaRPr lang="en-GB"/>
          </a:p>
        </p:txBody>
      </p:sp>
      <p:sp>
        <p:nvSpPr>
          <p:cNvPr id="6" name="Footer Placeholder 5">
            <a:extLst>
              <a:ext uri="{FF2B5EF4-FFF2-40B4-BE49-F238E27FC236}">
                <a16:creationId xmlns:a16="http://schemas.microsoft.com/office/drawing/2014/main" id="{1C878036-DF02-4674-B01D-850FE0C80B2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B4115C6-744F-4CFD-9D4C-629E28C823E8}"/>
              </a:ext>
            </a:extLst>
          </p:cNvPr>
          <p:cNvSpPr>
            <a:spLocks noGrp="1"/>
          </p:cNvSpPr>
          <p:nvPr>
            <p:ph type="sldNum" sz="quarter" idx="12"/>
          </p:nvPr>
        </p:nvSpPr>
        <p:spPr/>
        <p:txBody>
          <a:bodyPr/>
          <a:lstStyle/>
          <a:p>
            <a:fld id="{61E6800C-6570-4E7D-AC51-AC804334180E}" type="slidenum">
              <a:rPr lang="en-GB" smtClean="0"/>
              <a:t>‹#›</a:t>
            </a:fld>
            <a:endParaRPr lang="en-GB"/>
          </a:p>
        </p:txBody>
      </p:sp>
    </p:spTree>
    <p:extLst>
      <p:ext uri="{BB962C8B-B14F-4D97-AF65-F5344CB8AC3E}">
        <p14:creationId xmlns:p14="http://schemas.microsoft.com/office/powerpoint/2010/main" val="1191792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532E4-3726-4B82-86AF-055C9BD2DDF5}"/>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42EA5EF-69A6-494E-A45D-DA2648189948}"/>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4D73CC-1D52-477B-8E61-9E8501714711}"/>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E5D58F9-5346-4F25-A222-B05C2F1CE988}"/>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F7E753-D9CF-464F-AFBA-F31E43D59A32}"/>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403E52F-A0D3-4B08-B9A2-6B93EA19A3E1}"/>
              </a:ext>
            </a:extLst>
          </p:cNvPr>
          <p:cNvSpPr>
            <a:spLocks noGrp="1"/>
          </p:cNvSpPr>
          <p:nvPr>
            <p:ph type="dt" sz="half" idx="10"/>
          </p:nvPr>
        </p:nvSpPr>
        <p:spPr/>
        <p:txBody>
          <a:bodyPr/>
          <a:lstStyle/>
          <a:p>
            <a:fld id="{8967FDE5-E0AB-44BC-84A3-8FF2BEEE429C}" type="datetimeFigureOut">
              <a:rPr lang="en-GB" smtClean="0"/>
              <a:t>13/12/2021</a:t>
            </a:fld>
            <a:endParaRPr lang="en-GB"/>
          </a:p>
        </p:txBody>
      </p:sp>
      <p:sp>
        <p:nvSpPr>
          <p:cNvPr id="8" name="Footer Placeholder 7">
            <a:extLst>
              <a:ext uri="{FF2B5EF4-FFF2-40B4-BE49-F238E27FC236}">
                <a16:creationId xmlns:a16="http://schemas.microsoft.com/office/drawing/2014/main" id="{FC1A9909-519E-4903-B73F-CB989DB11E1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94991A3-905A-48EC-8D4F-4402DF3CC560}"/>
              </a:ext>
            </a:extLst>
          </p:cNvPr>
          <p:cNvSpPr>
            <a:spLocks noGrp="1"/>
          </p:cNvSpPr>
          <p:nvPr>
            <p:ph type="sldNum" sz="quarter" idx="12"/>
          </p:nvPr>
        </p:nvSpPr>
        <p:spPr/>
        <p:txBody>
          <a:bodyPr/>
          <a:lstStyle/>
          <a:p>
            <a:fld id="{61E6800C-6570-4E7D-AC51-AC804334180E}" type="slidenum">
              <a:rPr lang="en-GB" smtClean="0"/>
              <a:t>‹#›</a:t>
            </a:fld>
            <a:endParaRPr lang="en-GB"/>
          </a:p>
        </p:txBody>
      </p:sp>
    </p:spTree>
    <p:extLst>
      <p:ext uri="{BB962C8B-B14F-4D97-AF65-F5344CB8AC3E}">
        <p14:creationId xmlns:p14="http://schemas.microsoft.com/office/powerpoint/2010/main" val="882210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0E959-1072-4B35-95D3-4B0610B102B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60B723B-B3ED-41D8-927D-F7C244A9D50B}"/>
              </a:ext>
            </a:extLst>
          </p:cNvPr>
          <p:cNvSpPr>
            <a:spLocks noGrp="1"/>
          </p:cNvSpPr>
          <p:nvPr>
            <p:ph type="dt" sz="half" idx="10"/>
          </p:nvPr>
        </p:nvSpPr>
        <p:spPr/>
        <p:txBody>
          <a:bodyPr/>
          <a:lstStyle/>
          <a:p>
            <a:fld id="{8967FDE5-E0AB-44BC-84A3-8FF2BEEE429C}" type="datetimeFigureOut">
              <a:rPr lang="en-GB" smtClean="0"/>
              <a:t>13/12/2021</a:t>
            </a:fld>
            <a:endParaRPr lang="en-GB"/>
          </a:p>
        </p:txBody>
      </p:sp>
      <p:sp>
        <p:nvSpPr>
          <p:cNvPr id="4" name="Footer Placeholder 3">
            <a:extLst>
              <a:ext uri="{FF2B5EF4-FFF2-40B4-BE49-F238E27FC236}">
                <a16:creationId xmlns:a16="http://schemas.microsoft.com/office/drawing/2014/main" id="{323D572B-F966-4BE2-AAC7-0E9E8571398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BCF5667-9E76-43BA-B659-307B6FA0583E}"/>
              </a:ext>
            </a:extLst>
          </p:cNvPr>
          <p:cNvSpPr>
            <a:spLocks noGrp="1"/>
          </p:cNvSpPr>
          <p:nvPr>
            <p:ph type="sldNum" sz="quarter" idx="12"/>
          </p:nvPr>
        </p:nvSpPr>
        <p:spPr/>
        <p:txBody>
          <a:bodyPr/>
          <a:lstStyle/>
          <a:p>
            <a:fld id="{61E6800C-6570-4E7D-AC51-AC804334180E}" type="slidenum">
              <a:rPr lang="en-GB" smtClean="0"/>
              <a:t>‹#›</a:t>
            </a:fld>
            <a:endParaRPr lang="en-GB"/>
          </a:p>
        </p:txBody>
      </p:sp>
    </p:spTree>
    <p:extLst>
      <p:ext uri="{BB962C8B-B14F-4D97-AF65-F5344CB8AC3E}">
        <p14:creationId xmlns:p14="http://schemas.microsoft.com/office/powerpoint/2010/main" val="2732288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A7E88-EDF3-4D84-AFF9-2A1E1BFE5697}"/>
              </a:ext>
            </a:extLst>
          </p:cNvPr>
          <p:cNvSpPr>
            <a:spLocks noGrp="1"/>
          </p:cNvSpPr>
          <p:nvPr>
            <p:ph type="dt" sz="half" idx="10"/>
          </p:nvPr>
        </p:nvSpPr>
        <p:spPr/>
        <p:txBody>
          <a:bodyPr/>
          <a:lstStyle/>
          <a:p>
            <a:fld id="{8967FDE5-E0AB-44BC-84A3-8FF2BEEE429C}" type="datetimeFigureOut">
              <a:rPr lang="en-GB" smtClean="0"/>
              <a:t>13/12/2021</a:t>
            </a:fld>
            <a:endParaRPr lang="en-GB"/>
          </a:p>
        </p:txBody>
      </p:sp>
      <p:sp>
        <p:nvSpPr>
          <p:cNvPr id="3" name="Footer Placeholder 2">
            <a:extLst>
              <a:ext uri="{FF2B5EF4-FFF2-40B4-BE49-F238E27FC236}">
                <a16:creationId xmlns:a16="http://schemas.microsoft.com/office/drawing/2014/main" id="{321C12A1-1F1D-4390-A331-ED1E5E0242D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FEEA0EF-A739-46CD-9AF6-2F23840B331E}"/>
              </a:ext>
            </a:extLst>
          </p:cNvPr>
          <p:cNvSpPr>
            <a:spLocks noGrp="1"/>
          </p:cNvSpPr>
          <p:nvPr>
            <p:ph type="sldNum" sz="quarter" idx="12"/>
          </p:nvPr>
        </p:nvSpPr>
        <p:spPr/>
        <p:txBody>
          <a:bodyPr/>
          <a:lstStyle/>
          <a:p>
            <a:fld id="{61E6800C-6570-4E7D-AC51-AC804334180E}" type="slidenum">
              <a:rPr lang="en-GB" smtClean="0"/>
              <a:t>‹#›</a:t>
            </a:fld>
            <a:endParaRPr lang="en-GB"/>
          </a:p>
        </p:txBody>
      </p:sp>
    </p:spTree>
    <p:extLst>
      <p:ext uri="{BB962C8B-B14F-4D97-AF65-F5344CB8AC3E}">
        <p14:creationId xmlns:p14="http://schemas.microsoft.com/office/powerpoint/2010/main" val="396668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F3D66-77C0-46F8-9E2E-E56D36A2B3E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E04A22B-1CE2-4599-B115-717D951C18EB}"/>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3DD0D02-A078-47FE-A17B-FCA8166524E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FDA27E-EAC2-4E3A-9852-AEE8682BE4FB}"/>
              </a:ext>
            </a:extLst>
          </p:cNvPr>
          <p:cNvSpPr>
            <a:spLocks noGrp="1"/>
          </p:cNvSpPr>
          <p:nvPr>
            <p:ph type="dt" sz="half" idx="10"/>
          </p:nvPr>
        </p:nvSpPr>
        <p:spPr/>
        <p:txBody>
          <a:bodyPr/>
          <a:lstStyle/>
          <a:p>
            <a:fld id="{8967FDE5-E0AB-44BC-84A3-8FF2BEEE429C}" type="datetimeFigureOut">
              <a:rPr lang="en-GB" smtClean="0"/>
              <a:t>13/12/2021</a:t>
            </a:fld>
            <a:endParaRPr lang="en-GB"/>
          </a:p>
        </p:txBody>
      </p:sp>
      <p:sp>
        <p:nvSpPr>
          <p:cNvPr id="6" name="Footer Placeholder 5">
            <a:extLst>
              <a:ext uri="{FF2B5EF4-FFF2-40B4-BE49-F238E27FC236}">
                <a16:creationId xmlns:a16="http://schemas.microsoft.com/office/drawing/2014/main" id="{A3E493CB-FC2E-42B8-BB19-0EB7A05506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B2EE23E-F825-4592-A65B-94F0F5831298}"/>
              </a:ext>
            </a:extLst>
          </p:cNvPr>
          <p:cNvSpPr>
            <a:spLocks noGrp="1"/>
          </p:cNvSpPr>
          <p:nvPr>
            <p:ph type="sldNum" sz="quarter" idx="12"/>
          </p:nvPr>
        </p:nvSpPr>
        <p:spPr/>
        <p:txBody>
          <a:bodyPr/>
          <a:lstStyle/>
          <a:p>
            <a:fld id="{61E6800C-6570-4E7D-AC51-AC804334180E}" type="slidenum">
              <a:rPr lang="en-GB" smtClean="0"/>
              <a:t>‹#›</a:t>
            </a:fld>
            <a:endParaRPr lang="en-GB"/>
          </a:p>
        </p:txBody>
      </p:sp>
    </p:spTree>
    <p:extLst>
      <p:ext uri="{BB962C8B-B14F-4D97-AF65-F5344CB8AC3E}">
        <p14:creationId xmlns:p14="http://schemas.microsoft.com/office/powerpoint/2010/main" val="1928427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8C34F-B339-41A6-BAAE-0FA9AC3A6DC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D17EFA5-29D2-4E43-A346-58385D8BFA06}"/>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A984B78-501D-4A2B-8AD9-A0D958F4C74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68A0C4-8774-40DC-A123-8D35A3A595D2}"/>
              </a:ext>
            </a:extLst>
          </p:cNvPr>
          <p:cNvSpPr>
            <a:spLocks noGrp="1"/>
          </p:cNvSpPr>
          <p:nvPr>
            <p:ph type="dt" sz="half" idx="10"/>
          </p:nvPr>
        </p:nvSpPr>
        <p:spPr/>
        <p:txBody>
          <a:bodyPr/>
          <a:lstStyle/>
          <a:p>
            <a:fld id="{8967FDE5-E0AB-44BC-84A3-8FF2BEEE429C}" type="datetimeFigureOut">
              <a:rPr lang="en-GB" smtClean="0"/>
              <a:t>13/12/2021</a:t>
            </a:fld>
            <a:endParaRPr lang="en-GB"/>
          </a:p>
        </p:txBody>
      </p:sp>
      <p:sp>
        <p:nvSpPr>
          <p:cNvPr id="6" name="Footer Placeholder 5">
            <a:extLst>
              <a:ext uri="{FF2B5EF4-FFF2-40B4-BE49-F238E27FC236}">
                <a16:creationId xmlns:a16="http://schemas.microsoft.com/office/drawing/2014/main" id="{A2A6A396-1677-47DA-8F7F-6042EE51D7A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7F43B42-0B5D-4427-835D-8993B12E604F}"/>
              </a:ext>
            </a:extLst>
          </p:cNvPr>
          <p:cNvSpPr>
            <a:spLocks noGrp="1"/>
          </p:cNvSpPr>
          <p:nvPr>
            <p:ph type="sldNum" sz="quarter" idx="12"/>
          </p:nvPr>
        </p:nvSpPr>
        <p:spPr/>
        <p:txBody>
          <a:bodyPr/>
          <a:lstStyle/>
          <a:p>
            <a:fld id="{61E6800C-6570-4E7D-AC51-AC804334180E}" type="slidenum">
              <a:rPr lang="en-GB" smtClean="0"/>
              <a:t>‹#›</a:t>
            </a:fld>
            <a:endParaRPr lang="en-GB"/>
          </a:p>
        </p:txBody>
      </p:sp>
    </p:spTree>
    <p:extLst>
      <p:ext uri="{BB962C8B-B14F-4D97-AF65-F5344CB8AC3E}">
        <p14:creationId xmlns:p14="http://schemas.microsoft.com/office/powerpoint/2010/main" val="3529339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3.png"/><Relationship Id="rId5" Type="http://schemas.openxmlformats.org/officeDocument/2006/relationships/slideLayout" Target="../slideLayouts/slideLayout16.xml"/><Relationship Id="rId10"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1863F1-DFF5-491F-9863-ED84481639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9CDF8377-FB5B-4342-A0BA-B41662022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53F590E8-886B-41B7-AEE9-B577FE2DE4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67FDE5-E0AB-44BC-84A3-8FF2BEEE429C}" type="datetimeFigureOut">
              <a:rPr lang="en-GB" smtClean="0"/>
              <a:t>13/12/2021</a:t>
            </a:fld>
            <a:endParaRPr lang="en-GB"/>
          </a:p>
        </p:txBody>
      </p:sp>
      <p:sp>
        <p:nvSpPr>
          <p:cNvPr id="5" name="Footer Placeholder 4">
            <a:extLst>
              <a:ext uri="{FF2B5EF4-FFF2-40B4-BE49-F238E27FC236}">
                <a16:creationId xmlns:a16="http://schemas.microsoft.com/office/drawing/2014/main" id="{F971B3F4-720E-4540-BCA2-37BCD851D5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3BAA1B6-998F-4205-83B1-BB301F29B7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E6800C-6570-4E7D-AC51-AC804334180E}" type="slidenum">
              <a:rPr lang="en-GB" smtClean="0"/>
              <a:t>‹#›</a:t>
            </a:fld>
            <a:endParaRPr lang="en-GB"/>
          </a:p>
        </p:txBody>
      </p:sp>
    </p:spTree>
    <p:extLst>
      <p:ext uri="{BB962C8B-B14F-4D97-AF65-F5344CB8AC3E}">
        <p14:creationId xmlns:p14="http://schemas.microsoft.com/office/powerpoint/2010/main" val="1324083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914400" y="2130428"/>
            <a:ext cx="103632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38100" tIns="38100" rIns="38100" bIns="38100" numCol="1" anchor="ctr" anchorCtr="0" compatLnSpc="1">
            <a:prstTxWarp prst="textNoShape">
              <a:avLst/>
            </a:prstTxWarp>
          </a:bodyPr>
          <a:lstStyle/>
          <a:p>
            <a:pPr lvl="0"/>
            <a:r>
              <a:rPr lang="en-US" altLang="en-US">
                <a:sym typeface="Arial Black" panose="020B0A04020102020204" pitchFamily="34" charset="0"/>
              </a:rPr>
              <a:t>Click to edit Master title style</a:t>
            </a:r>
            <a:endParaRPr lang="en-US" altLang="en-US" dirty="0">
              <a:sym typeface="Arial Black" panose="020B0A04020102020204" pitchFamily="34" charset="0"/>
            </a:endParaRPr>
          </a:p>
        </p:txBody>
      </p:sp>
      <p:sp>
        <p:nvSpPr>
          <p:cNvPr id="1027" name="Rectangle 2"/>
          <p:cNvSpPr>
            <a:spLocks noGrp="1" noChangeArrowheads="1"/>
          </p:cNvSpPr>
          <p:nvPr>
            <p:ph type="body" idx="1"/>
          </p:nvPr>
        </p:nvSpPr>
        <p:spPr bwMode="auto">
          <a:xfrm>
            <a:off x="1828800" y="3886200"/>
            <a:ext cx="8534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38100" tIns="38100" rIns="38100" bIns="38100" numCol="1" anchor="t" anchorCtr="0" compatLnSpc="1">
            <a:prstTxWarp prst="textNoShape">
              <a:avLst/>
            </a:prstTxWarp>
          </a:bodyPr>
          <a:lstStyle/>
          <a:p>
            <a:pPr lvl="0"/>
            <a:r>
              <a:rPr lang="en-US" altLang="en-US">
                <a:sym typeface="Calibri" panose="020F0502020204030204" pitchFamily="34" charset="0"/>
              </a:rPr>
              <a:t>Click to edit Master text styles</a:t>
            </a:r>
          </a:p>
          <a:p>
            <a:pPr lvl="1"/>
            <a:r>
              <a:rPr lang="en-US" altLang="en-US">
                <a:sym typeface="Calibri" panose="020F0502020204030204" pitchFamily="34" charset="0"/>
              </a:rPr>
              <a:t>Second level</a:t>
            </a:r>
          </a:p>
          <a:p>
            <a:pPr lvl="2"/>
            <a:r>
              <a:rPr lang="en-US" altLang="en-US">
                <a:sym typeface="Calibri" panose="020F0502020204030204" pitchFamily="34" charset="0"/>
              </a:rPr>
              <a:t>Third level</a:t>
            </a:r>
          </a:p>
          <a:p>
            <a:pPr lvl="3"/>
            <a:r>
              <a:rPr lang="en-US" altLang="en-US">
                <a:sym typeface="Calibri" panose="020F0502020204030204" pitchFamily="34" charset="0"/>
              </a:rPr>
              <a:t>Fourth level</a:t>
            </a:r>
          </a:p>
          <a:p>
            <a:pPr lvl="4"/>
            <a:r>
              <a:rPr lang="en-US" altLang="en-US">
                <a:sym typeface="Calibri" panose="020F0502020204030204" pitchFamily="34" charset="0"/>
              </a:rPr>
              <a:t>Fifth level</a:t>
            </a:r>
          </a:p>
        </p:txBody>
      </p:sp>
      <p:sp>
        <p:nvSpPr>
          <p:cNvPr id="2" name="Text Box 3"/>
          <p:cNvSpPr txBox="1">
            <a:spLocks noGrp="1" noChangeArrowheads="1"/>
          </p:cNvSpPr>
          <p:nvPr>
            <p:ph type="sldNum" sz="quarter" idx="4"/>
          </p:nvPr>
        </p:nvSpPr>
        <p:spPr bwMode="auto">
          <a:xfrm>
            <a:off x="11256435" y="6467475"/>
            <a:ext cx="325967" cy="2540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lvl1pPr algn="r">
              <a:defRPr sz="900">
                <a:solidFill>
                  <a:srgbClr val="878787"/>
                </a:solidFill>
                <a:latin typeface="Calibri" panose="020F0502020204030204" pitchFamily="34" charset="0"/>
                <a:sym typeface="Calibri" panose="020F0502020204030204" pitchFamily="34" charset="0"/>
              </a:defRPr>
            </a:lvl1pPr>
          </a:lstStyle>
          <a:p>
            <a:fld id="{9D44C617-2F28-4006-9B91-6632F4E22C87}" type="slidenum">
              <a:rPr lang="en-US" smtClean="0"/>
              <a:pPr/>
              <a:t>‹#›</a:t>
            </a:fld>
            <a:endParaRPr lang="en-US"/>
          </a:p>
        </p:txBody>
      </p:sp>
      <p:grpSp>
        <p:nvGrpSpPr>
          <p:cNvPr id="1029" name="Group 4"/>
          <p:cNvGrpSpPr>
            <a:grpSpLocks/>
          </p:cNvGrpSpPr>
          <p:nvPr/>
        </p:nvGrpSpPr>
        <p:grpSpPr bwMode="auto">
          <a:xfrm>
            <a:off x="2" y="3"/>
            <a:ext cx="624417" cy="6869113"/>
            <a:chOff x="0" y="0"/>
            <a:chExt cx="468313" cy="6869113"/>
          </a:xfrm>
        </p:grpSpPr>
        <p:sp>
          <p:nvSpPr>
            <p:cNvPr id="6" name="Rectangle 1"/>
            <p:cNvSpPr>
              <a:spLocks/>
            </p:cNvSpPr>
            <p:nvPr/>
          </p:nvSpPr>
          <p:spPr bwMode="auto">
            <a:xfrm rot="16200000">
              <a:off x="-3200400" y="3200400"/>
              <a:ext cx="6869113" cy="468313"/>
            </a:xfrm>
            <a:prstGeom prst="rect">
              <a:avLst/>
            </a:prstGeom>
            <a:gradFill rotWithShape="0">
              <a:gsLst>
                <a:gs pos="0">
                  <a:srgbClr val="BDDBFE"/>
                </a:gs>
                <a:gs pos="100000">
                  <a:srgbClr val="3E7FCD"/>
                </a:gs>
              </a:gsLst>
              <a:lin ang="0" scaled="1"/>
            </a:gradFill>
            <a:ln w="9525">
              <a:solidFill>
                <a:srgbClr val="4A7DBB"/>
              </a:solidFill>
              <a:round/>
              <a:headEnd/>
              <a:tailEnd/>
            </a:ln>
            <a:effectLst>
              <a:outerShdw dist="23000" dir="5400000" algn="ctr" rotWithShape="0">
                <a:schemeClr val="bg2">
                  <a:alpha val="34998"/>
                </a:schemeClr>
              </a:outerShdw>
            </a:effectLst>
          </p:spPr>
          <p:txBody>
            <a:bodyPr lIns="38100" tIns="38100" rIns="38100" bIns="38100" anchor="ctr"/>
            <a:lstStyle/>
            <a:p>
              <a:pPr algn="ctr">
                <a:defRPr/>
              </a:pPr>
              <a:r>
                <a:rPr lang="en-US" sz="2100" dirty="0">
                  <a:solidFill>
                    <a:srgbClr val="FFFFFF"/>
                  </a:solidFill>
                  <a:effectLst>
                    <a:outerShdw blurRad="38100" dist="38100" dir="2700000" algn="tl">
                      <a:srgbClr val="000000"/>
                    </a:outerShdw>
                  </a:effectLst>
                  <a:latin typeface="Arial Black" charset="0"/>
                  <a:sym typeface="Arial Black" charset="0"/>
                </a:rPr>
                <a:t>Programming </a:t>
              </a:r>
            </a:p>
          </p:txBody>
        </p:sp>
        <p:pic>
          <p:nvPicPr>
            <p:cNvPr id="1031"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25" y="4603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grpSp>
      <p:pic>
        <p:nvPicPr>
          <p:cNvPr id="10246" name="Picture 6" descr="http://png-1.findicons.com/files/icons/1636/file_icons_vs_3/128/java.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846" y="5894363"/>
            <a:ext cx="700111" cy="700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0534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ransition/>
  <p:txStyles>
    <p:titleStyle>
      <a:lvl1pPr algn="l" rtl="0" eaLnBrk="1" fontAlgn="base" hangingPunct="1">
        <a:spcBef>
          <a:spcPct val="0"/>
        </a:spcBef>
        <a:spcAft>
          <a:spcPct val="0"/>
        </a:spcAft>
        <a:defRPr sz="3200">
          <a:solidFill>
            <a:srgbClr val="4F81BD"/>
          </a:solidFill>
          <a:latin typeface="+mj-lt"/>
          <a:ea typeface="+mj-ea"/>
          <a:cs typeface="+mj-cs"/>
          <a:sym typeface="Arial Black" panose="020B0A04020102020204" pitchFamily="34" charset="0"/>
        </a:defRPr>
      </a:lvl1pPr>
      <a:lvl2pPr algn="l" rtl="0" eaLnBrk="1" fontAlgn="base" hangingPunct="1">
        <a:spcBef>
          <a:spcPct val="0"/>
        </a:spcBef>
        <a:spcAft>
          <a:spcPct val="0"/>
        </a:spcAft>
        <a:defRPr sz="2100">
          <a:solidFill>
            <a:srgbClr val="4F81BD"/>
          </a:solidFill>
          <a:latin typeface="Arial Black" charset="0"/>
          <a:ea typeface="ヒラギノ角ゴ ProN W6" charset="-128"/>
          <a:cs typeface="ヒラギノ角ゴ ProN W6" charset="-128"/>
          <a:sym typeface="Arial Black" panose="020B0A04020102020204" pitchFamily="34" charset="0"/>
        </a:defRPr>
      </a:lvl2pPr>
      <a:lvl3pPr algn="l" rtl="0" eaLnBrk="1" fontAlgn="base" hangingPunct="1">
        <a:spcBef>
          <a:spcPct val="0"/>
        </a:spcBef>
        <a:spcAft>
          <a:spcPct val="0"/>
        </a:spcAft>
        <a:defRPr sz="2100">
          <a:solidFill>
            <a:srgbClr val="4F81BD"/>
          </a:solidFill>
          <a:latin typeface="Arial Black" charset="0"/>
          <a:ea typeface="ヒラギノ角ゴ ProN W6" charset="-128"/>
          <a:cs typeface="ヒラギノ角ゴ ProN W6" charset="-128"/>
          <a:sym typeface="Arial Black" panose="020B0A04020102020204" pitchFamily="34" charset="0"/>
        </a:defRPr>
      </a:lvl3pPr>
      <a:lvl4pPr algn="l" rtl="0" eaLnBrk="1" fontAlgn="base" hangingPunct="1">
        <a:spcBef>
          <a:spcPct val="0"/>
        </a:spcBef>
        <a:spcAft>
          <a:spcPct val="0"/>
        </a:spcAft>
        <a:defRPr sz="2100">
          <a:solidFill>
            <a:srgbClr val="4F81BD"/>
          </a:solidFill>
          <a:latin typeface="Arial Black" charset="0"/>
          <a:ea typeface="ヒラギノ角ゴ ProN W6" charset="-128"/>
          <a:cs typeface="ヒラギノ角ゴ ProN W6" charset="-128"/>
          <a:sym typeface="Arial Black" panose="020B0A04020102020204" pitchFamily="34" charset="0"/>
        </a:defRPr>
      </a:lvl4pPr>
      <a:lvl5pPr algn="l" rtl="0" eaLnBrk="1" fontAlgn="base" hangingPunct="1">
        <a:spcBef>
          <a:spcPct val="0"/>
        </a:spcBef>
        <a:spcAft>
          <a:spcPct val="0"/>
        </a:spcAft>
        <a:defRPr sz="2100">
          <a:solidFill>
            <a:srgbClr val="4F81BD"/>
          </a:solidFill>
          <a:latin typeface="Arial Black" charset="0"/>
          <a:ea typeface="ヒラギノ角ゴ ProN W6" charset="-128"/>
          <a:cs typeface="ヒラギノ角ゴ ProN W6" charset="-128"/>
          <a:sym typeface="Arial Black" panose="020B0A04020102020204" pitchFamily="34" charset="0"/>
        </a:defRPr>
      </a:lvl5pPr>
      <a:lvl6pPr marL="342900" algn="l" rtl="0" eaLnBrk="1" fontAlgn="base" hangingPunct="1">
        <a:spcBef>
          <a:spcPct val="0"/>
        </a:spcBef>
        <a:spcAft>
          <a:spcPct val="0"/>
        </a:spcAft>
        <a:defRPr sz="2100">
          <a:solidFill>
            <a:srgbClr val="4F81BD"/>
          </a:solidFill>
          <a:latin typeface="Arial Black" charset="0"/>
          <a:ea typeface="ヒラギノ角ゴ ProN W6" charset="-128"/>
          <a:cs typeface="ヒラギノ角ゴ ProN W6" charset="-128"/>
          <a:sym typeface="Arial Black" charset="0"/>
        </a:defRPr>
      </a:lvl6pPr>
      <a:lvl7pPr marL="685800" algn="l" rtl="0" eaLnBrk="1" fontAlgn="base" hangingPunct="1">
        <a:spcBef>
          <a:spcPct val="0"/>
        </a:spcBef>
        <a:spcAft>
          <a:spcPct val="0"/>
        </a:spcAft>
        <a:defRPr sz="2100">
          <a:solidFill>
            <a:srgbClr val="4F81BD"/>
          </a:solidFill>
          <a:latin typeface="Arial Black" charset="0"/>
          <a:ea typeface="ヒラギノ角ゴ ProN W6" charset="-128"/>
          <a:cs typeface="ヒラギノ角ゴ ProN W6" charset="-128"/>
          <a:sym typeface="Arial Black" charset="0"/>
        </a:defRPr>
      </a:lvl7pPr>
      <a:lvl8pPr marL="1028700" algn="l" rtl="0" eaLnBrk="1" fontAlgn="base" hangingPunct="1">
        <a:spcBef>
          <a:spcPct val="0"/>
        </a:spcBef>
        <a:spcAft>
          <a:spcPct val="0"/>
        </a:spcAft>
        <a:defRPr sz="2100">
          <a:solidFill>
            <a:srgbClr val="4F81BD"/>
          </a:solidFill>
          <a:latin typeface="Arial Black" charset="0"/>
          <a:ea typeface="ヒラギノ角ゴ ProN W6" charset="-128"/>
          <a:cs typeface="ヒラギノ角ゴ ProN W6" charset="-128"/>
          <a:sym typeface="Arial Black" charset="0"/>
        </a:defRPr>
      </a:lvl8pPr>
      <a:lvl9pPr marL="1371600" algn="l" rtl="0" eaLnBrk="1" fontAlgn="base" hangingPunct="1">
        <a:spcBef>
          <a:spcPct val="0"/>
        </a:spcBef>
        <a:spcAft>
          <a:spcPct val="0"/>
        </a:spcAft>
        <a:defRPr sz="2100">
          <a:solidFill>
            <a:srgbClr val="4F81BD"/>
          </a:solidFill>
          <a:latin typeface="Arial Black" charset="0"/>
          <a:ea typeface="ヒラギノ角ゴ ProN W6" charset="-128"/>
          <a:cs typeface="ヒラギノ角ゴ ProN W6" charset="-128"/>
          <a:sym typeface="Arial Black" charset="0"/>
        </a:defRPr>
      </a:lvl9pPr>
    </p:titleStyle>
    <p:bodyStyle>
      <a:lvl1pPr marL="257175" indent="-257175" algn="ctr" rtl="0" eaLnBrk="1" fontAlgn="base" hangingPunct="1">
        <a:spcBef>
          <a:spcPts val="600"/>
        </a:spcBef>
        <a:spcAft>
          <a:spcPct val="0"/>
        </a:spcAft>
        <a:buChar char="•"/>
        <a:defRPr sz="2400">
          <a:solidFill>
            <a:srgbClr val="878787"/>
          </a:solidFill>
          <a:latin typeface="+mn-lt"/>
          <a:ea typeface="+mn-ea"/>
          <a:cs typeface="+mn-cs"/>
          <a:sym typeface="Calibri" panose="020F0502020204030204" pitchFamily="34" charset="0"/>
        </a:defRPr>
      </a:lvl1pPr>
      <a:lvl2pPr marL="314325" indent="28575" algn="ctr" rtl="0" eaLnBrk="1" fontAlgn="base" hangingPunct="1">
        <a:spcBef>
          <a:spcPts val="525"/>
        </a:spcBef>
        <a:spcAft>
          <a:spcPct val="0"/>
        </a:spcAft>
        <a:buChar char="–"/>
        <a:defRPr sz="2100">
          <a:solidFill>
            <a:srgbClr val="878787"/>
          </a:solidFill>
          <a:latin typeface="+mn-lt"/>
          <a:ea typeface="+mn-ea"/>
          <a:cs typeface="+mn-cs"/>
          <a:sym typeface="Calibri" panose="020F0502020204030204" pitchFamily="34" charset="0"/>
        </a:defRPr>
      </a:lvl2pPr>
      <a:lvl3pPr marL="657225" indent="28575" algn="ctr" rtl="0" eaLnBrk="1" fontAlgn="base" hangingPunct="1">
        <a:spcBef>
          <a:spcPts val="450"/>
        </a:spcBef>
        <a:spcAft>
          <a:spcPct val="0"/>
        </a:spcAft>
        <a:buChar char="•"/>
        <a:defRPr sz="1800">
          <a:solidFill>
            <a:srgbClr val="878787"/>
          </a:solidFill>
          <a:latin typeface="+mn-lt"/>
          <a:ea typeface="+mn-ea"/>
          <a:cs typeface="+mn-cs"/>
          <a:sym typeface="Calibri" panose="020F0502020204030204" pitchFamily="34" charset="0"/>
        </a:defRPr>
      </a:lvl3pPr>
      <a:lvl4pPr marL="1000125" indent="28575" algn="ctr" rtl="0" eaLnBrk="1" fontAlgn="base" hangingPunct="1">
        <a:spcBef>
          <a:spcPts val="375"/>
        </a:spcBef>
        <a:spcAft>
          <a:spcPct val="0"/>
        </a:spcAft>
        <a:buChar char="–"/>
        <a:defRPr sz="1500">
          <a:solidFill>
            <a:srgbClr val="878787"/>
          </a:solidFill>
          <a:latin typeface="+mn-lt"/>
          <a:ea typeface="+mn-ea"/>
          <a:cs typeface="+mn-cs"/>
          <a:sym typeface="Calibri" panose="020F0502020204030204" pitchFamily="34" charset="0"/>
        </a:defRPr>
      </a:lvl4pPr>
      <a:lvl5pPr marL="1343025" indent="28575" algn="ctr" rtl="0" eaLnBrk="1" fontAlgn="base" hangingPunct="1">
        <a:spcBef>
          <a:spcPts val="375"/>
        </a:spcBef>
        <a:spcAft>
          <a:spcPct val="0"/>
        </a:spcAft>
        <a:buChar char="»"/>
        <a:defRPr sz="1500">
          <a:solidFill>
            <a:srgbClr val="878787"/>
          </a:solidFill>
          <a:latin typeface="+mn-lt"/>
          <a:ea typeface="+mn-ea"/>
          <a:cs typeface="+mn-cs"/>
          <a:sym typeface="Calibri" panose="020F0502020204030204" pitchFamily="34" charset="0"/>
        </a:defRPr>
      </a:lvl5pPr>
      <a:lvl6pPr marL="1685925" algn="ctr" rtl="0" eaLnBrk="1" fontAlgn="base" hangingPunct="1">
        <a:spcBef>
          <a:spcPts val="375"/>
        </a:spcBef>
        <a:spcAft>
          <a:spcPct val="0"/>
        </a:spcAft>
        <a:defRPr sz="1500">
          <a:solidFill>
            <a:srgbClr val="878787"/>
          </a:solidFill>
          <a:latin typeface="+mn-lt"/>
          <a:ea typeface="+mn-ea"/>
          <a:cs typeface="+mn-cs"/>
          <a:sym typeface="Calibri" charset="0"/>
        </a:defRPr>
      </a:lvl6pPr>
      <a:lvl7pPr marL="2028825" algn="ctr" rtl="0" eaLnBrk="1" fontAlgn="base" hangingPunct="1">
        <a:spcBef>
          <a:spcPts val="375"/>
        </a:spcBef>
        <a:spcAft>
          <a:spcPct val="0"/>
        </a:spcAft>
        <a:defRPr sz="1500">
          <a:solidFill>
            <a:srgbClr val="878787"/>
          </a:solidFill>
          <a:latin typeface="+mn-lt"/>
          <a:ea typeface="+mn-ea"/>
          <a:cs typeface="+mn-cs"/>
          <a:sym typeface="Calibri" charset="0"/>
        </a:defRPr>
      </a:lvl7pPr>
      <a:lvl8pPr marL="2371725" algn="ctr" rtl="0" eaLnBrk="1" fontAlgn="base" hangingPunct="1">
        <a:spcBef>
          <a:spcPts val="375"/>
        </a:spcBef>
        <a:spcAft>
          <a:spcPct val="0"/>
        </a:spcAft>
        <a:defRPr sz="1500">
          <a:solidFill>
            <a:srgbClr val="878787"/>
          </a:solidFill>
          <a:latin typeface="+mn-lt"/>
          <a:ea typeface="+mn-ea"/>
          <a:cs typeface="+mn-cs"/>
          <a:sym typeface="Calibri" charset="0"/>
        </a:defRPr>
      </a:lvl8pPr>
      <a:lvl9pPr marL="2714625" algn="ctr" rtl="0" eaLnBrk="1" fontAlgn="base" hangingPunct="1">
        <a:spcBef>
          <a:spcPts val="375"/>
        </a:spcBef>
        <a:spcAft>
          <a:spcPct val="0"/>
        </a:spcAft>
        <a:defRPr sz="1500">
          <a:solidFill>
            <a:srgbClr val="878787"/>
          </a:solidFill>
          <a:latin typeface="+mn-lt"/>
          <a:ea typeface="+mn-ea"/>
          <a:cs typeface="+mn-cs"/>
          <a:sym typeface="Calibri" charset="0"/>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F69FF1-1D27-4D5D-B5BC-082408AAD6DE}"/>
              </a:ext>
            </a:extLst>
          </p:cNvPr>
          <p:cNvSpPr>
            <a:spLocks noGrp="1"/>
          </p:cNvSpPr>
          <p:nvPr>
            <p:ph type="ctrTitle"/>
          </p:nvPr>
        </p:nvSpPr>
        <p:spPr>
          <a:xfrm>
            <a:off x="182753" y="3900694"/>
            <a:ext cx="6437700" cy="2611967"/>
          </a:xfrm>
        </p:spPr>
        <p:txBody>
          <a:bodyPr vert="horz" lIns="91440" tIns="45720" rIns="91440" bIns="45720" rtlCol="0" anchor="b">
            <a:normAutofit/>
          </a:bodyPr>
          <a:lstStyle/>
          <a:p>
            <a:pPr algn="l"/>
            <a:r>
              <a:rPr lang="en-US" sz="5400" b="1" kern="1200" dirty="0">
                <a:solidFill>
                  <a:schemeClr val="tx1"/>
                </a:solidFill>
                <a:latin typeface="+mj-lt"/>
                <a:ea typeface="+mj-ea"/>
                <a:cs typeface="+mj-cs"/>
              </a:rPr>
              <a:t>Week 6 – Lab B</a:t>
            </a:r>
            <a:br>
              <a:rPr lang="en-US" sz="5400" kern="1200" dirty="0">
                <a:solidFill>
                  <a:schemeClr val="tx1"/>
                </a:solidFill>
                <a:latin typeface="+mj-lt"/>
                <a:ea typeface="+mj-ea"/>
                <a:cs typeface="+mj-cs"/>
              </a:rPr>
            </a:br>
            <a:r>
              <a:rPr lang="en-US" sz="5400" kern="1200" dirty="0">
                <a:solidFill>
                  <a:schemeClr val="tx1"/>
                </a:solidFill>
                <a:latin typeface="+mj-lt"/>
                <a:ea typeface="+mj-ea"/>
                <a:cs typeface="+mj-cs"/>
              </a:rPr>
              <a:t>Data Hiding</a:t>
            </a:r>
          </a:p>
        </p:txBody>
      </p:sp>
    </p:spTree>
    <p:extLst>
      <p:ext uri="{BB962C8B-B14F-4D97-AF65-F5344CB8AC3E}">
        <p14:creationId xmlns:p14="http://schemas.microsoft.com/office/powerpoint/2010/main" val="362358313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ellowcircle">
            <a:extLst>
              <a:ext uri="{FF2B5EF4-FFF2-40B4-BE49-F238E27FC236}">
                <a16:creationId xmlns:a16="http://schemas.microsoft.com/office/drawing/2014/main" id="{4D6C63AA-6C3B-43C6-96A7-BD1113F3BE6E}"/>
              </a:ext>
            </a:extLst>
          </p:cNvPr>
          <p:cNvSpPr/>
          <p:nvPr/>
        </p:nvSpPr>
        <p:spPr>
          <a:xfrm>
            <a:off x="4881990" y="1860958"/>
            <a:ext cx="2264400" cy="2264400"/>
          </a:xfrm>
          <a:prstGeom prst="ellipse">
            <a:avLst/>
          </a:prstGeom>
          <a:solidFill>
            <a:srgbClr val="FFC000"/>
          </a:solidFill>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8" name="Rectangle 7">
            <a:extLst>
              <a:ext uri="{FF2B5EF4-FFF2-40B4-BE49-F238E27FC236}">
                <a16:creationId xmlns:a16="http://schemas.microsoft.com/office/drawing/2014/main" id="{E9D5FA69-E237-4B97-B91B-6E3588218F94}"/>
              </a:ext>
            </a:extLst>
          </p:cNvPr>
          <p:cNvSpPr/>
          <p:nvPr/>
        </p:nvSpPr>
        <p:spPr>
          <a:xfrm>
            <a:off x="5189991" y="2131987"/>
            <a:ext cx="1645423" cy="1645423"/>
          </a:xfrm>
          <a:prstGeom prst="rect">
            <a:avLst/>
          </a:prstGeom>
          <a:blipFill>
            <a:blip r:embed="rId2">
              <a:extLst>
                <a:ext uri="{28A0092B-C50C-407E-A947-70E740481C1C}">
                  <a14:useLocalDpi xmlns:a14="http://schemas.microsoft.com/office/drawing/2010/main" val="0"/>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9" name="Freeform: Shape 28">
            <a:extLst>
              <a:ext uri="{FF2B5EF4-FFF2-40B4-BE49-F238E27FC236}">
                <a16:creationId xmlns:a16="http://schemas.microsoft.com/office/drawing/2014/main" id="{38B2B102-680D-4182-AA16-AE09F9939A2E}"/>
              </a:ext>
            </a:extLst>
          </p:cNvPr>
          <p:cNvSpPr/>
          <p:nvPr/>
        </p:nvSpPr>
        <p:spPr>
          <a:xfrm>
            <a:off x="4675369" y="4249987"/>
            <a:ext cx="2677642" cy="720000"/>
          </a:xfrm>
          <a:custGeom>
            <a:avLst/>
            <a:gdLst>
              <a:gd name="connsiteX0" fmla="*/ 0 w 2370489"/>
              <a:gd name="connsiteY0" fmla="*/ 0 h 720000"/>
              <a:gd name="connsiteX1" fmla="*/ 2370489 w 2370489"/>
              <a:gd name="connsiteY1" fmla="*/ 0 h 720000"/>
              <a:gd name="connsiteX2" fmla="*/ 2370489 w 2370489"/>
              <a:gd name="connsiteY2" fmla="*/ 720000 h 720000"/>
              <a:gd name="connsiteX3" fmla="*/ 0 w 2370489"/>
              <a:gd name="connsiteY3" fmla="*/ 720000 h 720000"/>
              <a:gd name="connsiteX4" fmla="*/ 0 w 2370489"/>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0489" h="720000">
                <a:moveTo>
                  <a:pt x="0" y="0"/>
                </a:moveTo>
                <a:lnTo>
                  <a:pt x="2370489" y="0"/>
                </a:lnTo>
                <a:lnTo>
                  <a:pt x="2370489" y="720000"/>
                </a:lnTo>
                <a:lnTo>
                  <a:pt x="0" y="720000"/>
                </a:lnTo>
                <a:lnTo>
                  <a:pt x="0" y="0"/>
                </a:lnTo>
                <a:close/>
              </a:path>
            </a:pathLst>
          </a:custGeom>
        </p:spPr>
        <p:style>
          <a:lnRef idx="0">
            <a:schemeClr val="accent2">
              <a:alpha val="0"/>
              <a:hueOff val="0"/>
              <a:satOff val="0"/>
              <a:lumOff val="0"/>
              <a:alphaOff val="0"/>
            </a:schemeClr>
          </a:lnRef>
          <a:fillRef idx="0">
            <a:schemeClr val="accent2">
              <a:alpha val="0"/>
              <a:hueOff val="0"/>
              <a:satOff val="0"/>
              <a:lumOff val="0"/>
              <a:alphaOff val="0"/>
            </a:schemeClr>
          </a:fillRef>
          <a:effectRef idx="0">
            <a:schemeClr val="accent2">
              <a:alpha val="0"/>
              <a:hueOff val="0"/>
              <a:satOff val="0"/>
              <a:lumOff val="0"/>
              <a:alphaOff val="0"/>
            </a:schemeClr>
          </a:effectRef>
          <a:fontRef idx="minor">
            <a:schemeClr val="accent4">
              <a:hueOff val="0"/>
              <a:satOff val="0"/>
              <a:lumOff val="0"/>
              <a:alphaOff val="0"/>
            </a:schemeClr>
          </a:fontRef>
        </p:style>
        <p:txBody>
          <a:bodyPr spcFirstLastPara="0" vert="horz" wrap="square" lIns="0" tIns="0" rIns="0" bIns="0" numCol="1" spcCol="1270" anchor="t" anchorCtr="0">
            <a:noAutofit/>
          </a:bodyPr>
          <a:lstStyle/>
          <a:p>
            <a:pPr algn="ctr" defTabSz="577850">
              <a:lnSpc>
                <a:spcPct val="90000"/>
              </a:lnSpc>
              <a:spcBef>
                <a:spcPct val="0"/>
              </a:spcBef>
              <a:spcAft>
                <a:spcPct val="35000"/>
              </a:spcAft>
              <a:defRPr cap="all"/>
            </a:pPr>
            <a:r>
              <a:rPr lang="en-GB" sz="2800" dirty="0">
                <a:solidFill>
                  <a:srgbClr val="FFC000"/>
                </a:solidFill>
              </a:rPr>
              <a:t>Getters and setters</a:t>
            </a:r>
            <a:endParaRPr lang="en-GB" sz="2800" kern="1200" dirty="0">
              <a:solidFill>
                <a:srgbClr val="FFC000"/>
              </a:solidFill>
            </a:endParaRPr>
          </a:p>
          <a:p>
            <a:pPr marL="0" lvl="0" indent="0" algn="ctr" defTabSz="577850">
              <a:lnSpc>
                <a:spcPct val="90000"/>
              </a:lnSpc>
              <a:spcBef>
                <a:spcPct val="0"/>
              </a:spcBef>
              <a:spcAft>
                <a:spcPct val="35000"/>
              </a:spcAft>
              <a:buNone/>
              <a:defRPr cap="all"/>
            </a:pPr>
            <a:endParaRPr lang="en-US" sz="2800" kern="1200" dirty="0">
              <a:solidFill>
                <a:srgbClr val="F69100"/>
              </a:solidFill>
            </a:endParaRPr>
          </a:p>
        </p:txBody>
      </p:sp>
      <p:sp>
        <p:nvSpPr>
          <p:cNvPr id="11" name="!!green">
            <a:extLst>
              <a:ext uri="{FF2B5EF4-FFF2-40B4-BE49-F238E27FC236}">
                <a16:creationId xmlns:a16="http://schemas.microsoft.com/office/drawing/2014/main" id="{4184B72D-50B6-4DCA-B8CE-5885CA32C1F1}"/>
              </a:ext>
            </a:extLst>
          </p:cNvPr>
          <p:cNvSpPr/>
          <p:nvPr/>
        </p:nvSpPr>
        <p:spPr>
          <a:xfrm>
            <a:off x="1593998" y="6265273"/>
            <a:ext cx="5241416"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Data Hiding</a:t>
            </a:r>
          </a:p>
        </p:txBody>
      </p:sp>
      <p:sp>
        <p:nvSpPr>
          <p:cNvPr id="12" name="!!yellow">
            <a:extLst>
              <a:ext uri="{FF2B5EF4-FFF2-40B4-BE49-F238E27FC236}">
                <a16:creationId xmlns:a16="http://schemas.microsoft.com/office/drawing/2014/main" id="{A2C5B4C2-DFAB-4757-A164-96BAD54FDC5A}"/>
              </a:ext>
            </a:extLst>
          </p:cNvPr>
          <p:cNvSpPr/>
          <p:nvPr/>
        </p:nvSpPr>
        <p:spPr>
          <a:xfrm>
            <a:off x="6835415" y="6265275"/>
            <a:ext cx="5356586"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Getters and Setters</a:t>
            </a:r>
          </a:p>
        </p:txBody>
      </p:sp>
    </p:spTree>
    <p:extLst>
      <p:ext uri="{BB962C8B-B14F-4D97-AF65-F5344CB8AC3E}">
        <p14:creationId xmlns:p14="http://schemas.microsoft.com/office/powerpoint/2010/main" val="227431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yellowcircle">
            <a:extLst>
              <a:ext uri="{FF2B5EF4-FFF2-40B4-BE49-F238E27FC236}">
                <a16:creationId xmlns:a16="http://schemas.microsoft.com/office/drawing/2014/main" id="{2FF51398-531E-457A-9BD7-833EDABA7784}"/>
              </a:ext>
            </a:extLst>
          </p:cNvPr>
          <p:cNvSpPr/>
          <p:nvPr/>
        </p:nvSpPr>
        <p:spPr>
          <a:xfrm>
            <a:off x="108956" y="120125"/>
            <a:ext cx="1009835" cy="1009835"/>
          </a:xfrm>
          <a:prstGeom prst="ellipse">
            <a:avLst/>
          </a:prstGeom>
          <a:solidFill>
            <a:srgbClr val="FFC000"/>
          </a:solidFill>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18" name="Title 1">
            <a:extLst>
              <a:ext uri="{FF2B5EF4-FFF2-40B4-BE49-F238E27FC236}">
                <a16:creationId xmlns:a16="http://schemas.microsoft.com/office/drawing/2014/main" id="{E2602BA4-520F-44F1-A3DB-BC642DDFF6DD}"/>
              </a:ext>
            </a:extLst>
          </p:cNvPr>
          <p:cNvSpPr>
            <a:spLocks noGrp="1"/>
          </p:cNvSpPr>
          <p:nvPr>
            <p:ph type="title"/>
          </p:nvPr>
        </p:nvSpPr>
        <p:spPr>
          <a:xfrm>
            <a:off x="1229742" y="196821"/>
            <a:ext cx="10582426" cy="890107"/>
          </a:xfrm>
        </p:spPr>
        <p:txBody>
          <a:bodyPr/>
          <a:lstStyle/>
          <a:p>
            <a:r>
              <a:rPr lang="en-GB" dirty="0"/>
              <a:t>Getters and Setters</a:t>
            </a:r>
          </a:p>
        </p:txBody>
      </p:sp>
      <p:sp>
        <p:nvSpPr>
          <p:cNvPr id="3" name="Content Placeholder 2">
            <a:extLst>
              <a:ext uri="{FF2B5EF4-FFF2-40B4-BE49-F238E27FC236}">
                <a16:creationId xmlns:a16="http://schemas.microsoft.com/office/drawing/2014/main" id="{71DA6EA9-FB92-4B06-868F-9EAEB6E561D6}"/>
              </a:ext>
            </a:extLst>
          </p:cNvPr>
          <p:cNvSpPr>
            <a:spLocks noGrp="1"/>
          </p:cNvSpPr>
          <p:nvPr>
            <p:ph idx="1"/>
          </p:nvPr>
        </p:nvSpPr>
        <p:spPr/>
        <p:txBody>
          <a:bodyPr/>
          <a:lstStyle/>
          <a:p>
            <a:r>
              <a:rPr lang="en-GB" dirty="0"/>
              <a:t>When hiding the internals of a class (e.g. variables) through the use of access modifiers (e.g. private), we’ve seen how we can still allow users indirect access to those variables by providing public methods</a:t>
            </a:r>
          </a:p>
          <a:p>
            <a:r>
              <a:rPr lang="en-GB" dirty="0"/>
              <a:t>Methods that </a:t>
            </a:r>
            <a:r>
              <a:rPr lang="en-GB" i="1" dirty="0"/>
              <a:t>change </a:t>
            </a:r>
            <a:r>
              <a:rPr lang="en-GB" dirty="0"/>
              <a:t>a variable are often referred to as </a:t>
            </a:r>
            <a:r>
              <a:rPr lang="en-GB" b="1" i="1" dirty="0"/>
              <a:t>mutator methods</a:t>
            </a:r>
            <a:r>
              <a:rPr lang="en-GB" b="1" dirty="0"/>
              <a:t> </a:t>
            </a:r>
            <a:r>
              <a:rPr lang="en-GB" dirty="0"/>
              <a:t>or </a:t>
            </a:r>
            <a:r>
              <a:rPr lang="en-GB" i="1" dirty="0"/>
              <a:t>setter methods</a:t>
            </a:r>
            <a:r>
              <a:rPr lang="en-GB" dirty="0"/>
              <a:t> (</a:t>
            </a:r>
            <a:r>
              <a:rPr lang="en-GB" b="1" dirty="0"/>
              <a:t>setters</a:t>
            </a:r>
            <a:r>
              <a:rPr lang="en-GB" dirty="0"/>
              <a:t> for short)</a:t>
            </a:r>
          </a:p>
          <a:p>
            <a:pPr lvl="1"/>
            <a:r>
              <a:rPr lang="en-GB" dirty="0" err="1"/>
              <a:t>setHealth</a:t>
            </a:r>
            <a:r>
              <a:rPr lang="en-GB" dirty="0"/>
              <a:t>, </a:t>
            </a:r>
            <a:r>
              <a:rPr lang="en-GB" dirty="0" err="1"/>
              <a:t>setName</a:t>
            </a:r>
            <a:r>
              <a:rPr lang="en-GB" dirty="0"/>
              <a:t>, </a:t>
            </a:r>
            <a:r>
              <a:rPr lang="en-GB" dirty="0" err="1"/>
              <a:t>setWeapon</a:t>
            </a:r>
            <a:endParaRPr lang="en-GB" dirty="0"/>
          </a:p>
          <a:p>
            <a:r>
              <a:rPr lang="en-GB" dirty="0"/>
              <a:t>Methods that </a:t>
            </a:r>
            <a:r>
              <a:rPr lang="en-GB" i="1" dirty="0"/>
              <a:t>retrieve </a:t>
            </a:r>
            <a:r>
              <a:rPr lang="en-GB" dirty="0"/>
              <a:t>a variable are referred to as </a:t>
            </a:r>
            <a:r>
              <a:rPr lang="en-GB" b="1" i="1" dirty="0"/>
              <a:t>accessor methods</a:t>
            </a:r>
            <a:r>
              <a:rPr lang="en-GB" b="1" dirty="0"/>
              <a:t> </a:t>
            </a:r>
            <a:r>
              <a:rPr lang="en-GB" dirty="0"/>
              <a:t>or </a:t>
            </a:r>
            <a:r>
              <a:rPr lang="en-GB" i="1" dirty="0"/>
              <a:t>getter methods</a:t>
            </a:r>
            <a:r>
              <a:rPr lang="en-GB" dirty="0"/>
              <a:t> (</a:t>
            </a:r>
            <a:r>
              <a:rPr lang="en-GB" b="1" dirty="0"/>
              <a:t>getters</a:t>
            </a:r>
            <a:r>
              <a:rPr lang="en-GB" dirty="0"/>
              <a:t> for short)</a:t>
            </a:r>
          </a:p>
          <a:p>
            <a:pPr lvl="1"/>
            <a:r>
              <a:rPr lang="en-GB" dirty="0" err="1"/>
              <a:t>getHealth</a:t>
            </a:r>
            <a:r>
              <a:rPr lang="en-GB" dirty="0"/>
              <a:t>, </a:t>
            </a:r>
            <a:r>
              <a:rPr lang="en-GB" dirty="0" err="1"/>
              <a:t>getName</a:t>
            </a:r>
            <a:r>
              <a:rPr lang="en-GB" dirty="0"/>
              <a:t>, </a:t>
            </a:r>
            <a:r>
              <a:rPr lang="en-GB" dirty="0" err="1"/>
              <a:t>getWeapon</a:t>
            </a:r>
            <a:endParaRPr lang="en-GB" dirty="0"/>
          </a:p>
          <a:p>
            <a:r>
              <a:rPr lang="en-GB" dirty="0"/>
              <a:t>Known </a:t>
            </a:r>
            <a:r>
              <a:rPr lang="en-GB" b="0" i="0" dirty="0">
                <a:solidFill>
                  <a:srgbClr val="202124"/>
                </a:solidFill>
                <a:effectLst/>
                <a:latin typeface="Google Sans"/>
              </a:rPr>
              <a:t>colloquially as ‘</a:t>
            </a:r>
            <a:r>
              <a:rPr lang="en-GB" dirty="0">
                <a:solidFill>
                  <a:srgbClr val="202124"/>
                </a:solidFill>
                <a:latin typeface="Google Sans"/>
              </a:rPr>
              <a:t>getters and setters’</a:t>
            </a:r>
            <a:endParaRPr lang="en-GB" dirty="0"/>
          </a:p>
          <a:p>
            <a:pPr marL="0" indent="0">
              <a:buNone/>
            </a:pPr>
            <a:endParaRPr lang="en-GB" dirty="0"/>
          </a:p>
        </p:txBody>
      </p:sp>
      <p:sp>
        <p:nvSpPr>
          <p:cNvPr id="23" name="Rectangle 22">
            <a:extLst>
              <a:ext uri="{FF2B5EF4-FFF2-40B4-BE49-F238E27FC236}">
                <a16:creationId xmlns:a16="http://schemas.microsoft.com/office/drawing/2014/main" id="{8D843FED-A2D8-48AE-B39A-0B836437D106}"/>
              </a:ext>
            </a:extLst>
          </p:cNvPr>
          <p:cNvSpPr/>
          <p:nvPr/>
        </p:nvSpPr>
        <p:spPr>
          <a:xfrm>
            <a:off x="234349" y="260487"/>
            <a:ext cx="762774" cy="762774"/>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8" name="!!green">
            <a:extLst>
              <a:ext uri="{FF2B5EF4-FFF2-40B4-BE49-F238E27FC236}">
                <a16:creationId xmlns:a16="http://schemas.microsoft.com/office/drawing/2014/main" id="{231FAF83-B17D-4B2E-94D6-003F605D4410}"/>
              </a:ext>
            </a:extLst>
          </p:cNvPr>
          <p:cNvSpPr/>
          <p:nvPr/>
        </p:nvSpPr>
        <p:spPr>
          <a:xfrm>
            <a:off x="1593998" y="6265273"/>
            <a:ext cx="5241416"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Data Hiding</a:t>
            </a:r>
          </a:p>
        </p:txBody>
      </p:sp>
      <p:sp>
        <p:nvSpPr>
          <p:cNvPr id="9" name="!!yellow">
            <a:extLst>
              <a:ext uri="{FF2B5EF4-FFF2-40B4-BE49-F238E27FC236}">
                <a16:creationId xmlns:a16="http://schemas.microsoft.com/office/drawing/2014/main" id="{C8475577-FA35-4B2A-9EB9-D76DF930F15B}"/>
              </a:ext>
            </a:extLst>
          </p:cNvPr>
          <p:cNvSpPr/>
          <p:nvPr/>
        </p:nvSpPr>
        <p:spPr>
          <a:xfrm>
            <a:off x="6835415" y="6265275"/>
            <a:ext cx="5356586"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Getters and Setters</a:t>
            </a:r>
          </a:p>
        </p:txBody>
      </p:sp>
    </p:spTree>
    <p:extLst>
      <p:ext uri="{BB962C8B-B14F-4D97-AF65-F5344CB8AC3E}">
        <p14:creationId xmlns:p14="http://schemas.microsoft.com/office/powerpoint/2010/main" val="42943288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yellowcircle">
            <a:extLst>
              <a:ext uri="{FF2B5EF4-FFF2-40B4-BE49-F238E27FC236}">
                <a16:creationId xmlns:a16="http://schemas.microsoft.com/office/drawing/2014/main" id="{2FF51398-531E-457A-9BD7-833EDABA7784}"/>
              </a:ext>
            </a:extLst>
          </p:cNvPr>
          <p:cNvSpPr/>
          <p:nvPr/>
        </p:nvSpPr>
        <p:spPr>
          <a:xfrm>
            <a:off x="108956" y="120125"/>
            <a:ext cx="1009835" cy="1009835"/>
          </a:xfrm>
          <a:prstGeom prst="ellipse">
            <a:avLst/>
          </a:prstGeom>
          <a:solidFill>
            <a:srgbClr val="FFC000"/>
          </a:solidFill>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18" name="Title 1">
            <a:extLst>
              <a:ext uri="{FF2B5EF4-FFF2-40B4-BE49-F238E27FC236}">
                <a16:creationId xmlns:a16="http://schemas.microsoft.com/office/drawing/2014/main" id="{E2602BA4-520F-44F1-A3DB-BC642DDFF6DD}"/>
              </a:ext>
            </a:extLst>
          </p:cNvPr>
          <p:cNvSpPr>
            <a:spLocks noGrp="1"/>
          </p:cNvSpPr>
          <p:nvPr>
            <p:ph type="title"/>
          </p:nvPr>
        </p:nvSpPr>
        <p:spPr>
          <a:xfrm>
            <a:off x="1229742" y="196821"/>
            <a:ext cx="10582426" cy="890107"/>
          </a:xfrm>
        </p:spPr>
        <p:txBody>
          <a:bodyPr/>
          <a:lstStyle/>
          <a:p>
            <a:r>
              <a:rPr lang="en-GB" dirty="0"/>
              <a:t>Getters and Setters</a:t>
            </a:r>
          </a:p>
        </p:txBody>
      </p:sp>
      <p:sp>
        <p:nvSpPr>
          <p:cNvPr id="3" name="Content Placeholder 2">
            <a:extLst>
              <a:ext uri="{FF2B5EF4-FFF2-40B4-BE49-F238E27FC236}">
                <a16:creationId xmlns:a16="http://schemas.microsoft.com/office/drawing/2014/main" id="{71DA6EA9-FB92-4B06-868F-9EAEB6E561D6}"/>
              </a:ext>
            </a:extLst>
          </p:cNvPr>
          <p:cNvSpPr>
            <a:spLocks noGrp="1"/>
          </p:cNvSpPr>
          <p:nvPr>
            <p:ph idx="1"/>
          </p:nvPr>
        </p:nvSpPr>
        <p:spPr/>
        <p:txBody>
          <a:bodyPr/>
          <a:lstStyle/>
          <a:p>
            <a:r>
              <a:rPr lang="en-GB" dirty="0"/>
              <a:t>Since providing getters and setters for variables of a class is so common, many IDEs include ways to quickly generate them:</a:t>
            </a:r>
          </a:p>
          <a:p>
            <a:pPr lvl="1"/>
            <a:r>
              <a:rPr lang="en-GB" b="1" dirty="0"/>
              <a:t>Eclipse</a:t>
            </a:r>
            <a:r>
              <a:rPr lang="en-GB" dirty="0"/>
              <a:t>: Right-click inside class code window -&gt; </a:t>
            </a:r>
            <a:r>
              <a:rPr lang="en-GB" b="1" dirty="0"/>
              <a:t>Source</a:t>
            </a:r>
            <a:r>
              <a:rPr lang="en-GB" dirty="0"/>
              <a:t> -&gt; </a:t>
            </a:r>
            <a:r>
              <a:rPr lang="en-GB" b="1" dirty="0"/>
              <a:t>Generate Getters and Setters</a:t>
            </a:r>
          </a:p>
          <a:p>
            <a:pPr marL="0" indent="0">
              <a:buNone/>
            </a:pPr>
            <a:endParaRPr lang="en-GB" dirty="0"/>
          </a:p>
        </p:txBody>
      </p:sp>
      <p:sp>
        <p:nvSpPr>
          <p:cNvPr id="23" name="Rectangle 22">
            <a:extLst>
              <a:ext uri="{FF2B5EF4-FFF2-40B4-BE49-F238E27FC236}">
                <a16:creationId xmlns:a16="http://schemas.microsoft.com/office/drawing/2014/main" id="{8D843FED-A2D8-48AE-B39A-0B836437D106}"/>
              </a:ext>
            </a:extLst>
          </p:cNvPr>
          <p:cNvSpPr/>
          <p:nvPr/>
        </p:nvSpPr>
        <p:spPr>
          <a:xfrm>
            <a:off x="234349" y="260487"/>
            <a:ext cx="762774" cy="762774"/>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pic>
        <p:nvPicPr>
          <p:cNvPr id="4" name="Picture 3">
            <a:extLst>
              <a:ext uri="{FF2B5EF4-FFF2-40B4-BE49-F238E27FC236}">
                <a16:creationId xmlns:a16="http://schemas.microsoft.com/office/drawing/2014/main" id="{6FADD7B3-0584-41AA-8CB3-33A21D1E37B5}"/>
              </a:ext>
            </a:extLst>
          </p:cNvPr>
          <p:cNvPicPr>
            <a:picLocks noChangeAspect="1"/>
          </p:cNvPicPr>
          <p:nvPr/>
        </p:nvPicPr>
        <p:blipFill rotWithShape="1">
          <a:blip r:embed="rId4"/>
          <a:srcRect t="47950" b="1"/>
          <a:stretch/>
        </p:blipFill>
        <p:spPr>
          <a:xfrm>
            <a:off x="604071" y="2883877"/>
            <a:ext cx="10983858" cy="2846128"/>
          </a:xfrm>
          <a:prstGeom prst="rect">
            <a:avLst/>
          </a:prstGeom>
          <a:ln w="28575">
            <a:solidFill>
              <a:schemeClr val="tx1"/>
            </a:solidFill>
          </a:ln>
        </p:spPr>
      </p:pic>
      <p:sp>
        <p:nvSpPr>
          <p:cNvPr id="10" name="!!green">
            <a:extLst>
              <a:ext uri="{FF2B5EF4-FFF2-40B4-BE49-F238E27FC236}">
                <a16:creationId xmlns:a16="http://schemas.microsoft.com/office/drawing/2014/main" id="{F74A2926-6A9E-40B7-9F2E-16512A40F297}"/>
              </a:ext>
            </a:extLst>
          </p:cNvPr>
          <p:cNvSpPr/>
          <p:nvPr/>
        </p:nvSpPr>
        <p:spPr>
          <a:xfrm>
            <a:off x="1593998" y="6265273"/>
            <a:ext cx="5241416"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Data Hiding</a:t>
            </a:r>
          </a:p>
        </p:txBody>
      </p:sp>
      <p:sp>
        <p:nvSpPr>
          <p:cNvPr id="11" name="!!yellow">
            <a:extLst>
              <a:ext uri="{FF2B5EF4-FFF2-40B4-BE49-F238E27FC236}">
                <a16:creationId xmlns:a16="http://schemas.microsoft.com/office/drawing/2014/main" id="{77118202-83CA-4C01-B020-B3A24CF14A32}"/>
              </a:ext>
            </a:extLst>
          </p:cNvPr>
          <p:cNvSpPr/>
          <p:nvPr/>
        </p:nvSpPr>
        <p:spPr>
          <a:xfrm>
            <a:off x="6835415" y="6265275"/>
            <a:ext cx="5356586"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Getters and Setters</a:t>
            </a:r>
          </a:p>
        </p:txBody>
      </p:sp>
    </p:spTree>
    <p:extLst>
      <p:ext uri="{BB962C8B-B14F-4D97-AF65-F5344CB8AC3E}">
        <p14:creationId xmlns:p14="http://schemas.microsoft.com/office/powerpoint/2010/main" val="4027297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reen">
            <a:extLst>
              <a:ext uri="{FF2B5EF4-FFF2-40B4-BE49-F238E27FC236}">
                <a16:creationId xmlns:a16="http://schemas.microsoft.com/office/drawing/2014/main" id="{823E3EAE-B61B-46B1-9345-0F88B92BD4B1}"/>
              </a:ext>
            </a:extLst>
          </p:cNvPr>
          <p:cNvSpPr/>
          <p:nvPr/>
        </p:nvSpPr>
        <p:spPr>
          <a:xfrm>
            <a:off x="1593998" y="6265273"/>
            <a:ext cx="5241416"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Data Hiding</a:t>
            </a:r>
          </a:p>
        </p:txBody>
      </p:sp>
      <p:sp>
        <p:nvSpPr>
          <p:cNvPr id="10" name="!!yellow">
            <a:extLst>
              <a:ext uri="{FF2B5EF4-FFF2-40B4-BE49-F238E27FC236}">
                <a16:creationId xmlns:a16="http://schemas.microsoft.com/office/drawing/2014/main" id="{C82154D9-1576-47F8-9B0E-630DFD7075A1}"/>
              </a:ext>
            </a:extLst>
          </p:cNvPr>
          <p:cNvSpPr/>
          <p:nvPr/>
        </p:nvSpPr>
        <p:spPr>
          <a:xfrm>
            <a:off x="6835415" y="6265275"/>
            <a:ext cx="5356586"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Getters and Setters</a:t>
            </a:r>
          </a:p>
        </p:txBody>
      </p:sp>
      <p:sp>
        <p:nvSpPr>
          <p:cNvPr id="6" name="!!yellowcircle">
            <a:extLst>
              <a:ext uri="{FF2B5EF4-FFF2-40B4-BE49-F238E27FC236}">
                <a16:creationId xmlns:a16="http://schemas.microsoft.com/office/drawing/2014/main" id="{2FF51398-531E-457A-9BD7-833EDABA7784}"/>
              </a:ext>
            </a:extLst>
          </p:cNvPr>
          <p:cNvSpPr/>
          <p:nvPr/>
        </p:nvSpPr>
        <p:spPr>
          <a:xfrm>
            <a:off x="108956" y="120125"/>
            <a:ext cx="1009835" cy="1009835"/>
          </a:xfrm>
          <a:prstGeom prst="ellipse">
            <a:avLst/>
          </a:prstGeom>
          <a:solidFill>
            <a:srgbClr val="FFC000"/>
          </a:solidFill>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18" name="Title 1">
            <a:extLst>
              <a:ext uri="{FF2B5EF4-FFF2-40B4-BE49-F238E27FC236}">
                <a16:creationId xmlns:a16="http://schemas.microsoft.com/office/drawing/2014/main" id="{E2602BA4-520F-44F1-A3DB-BC642DDFF6DD}"/>
              </a:ext>
            </a:extLst>
          </p:cNvPr>
          <p:cNvSpPr>
            <a:spLocks noGrp="1"/>
          </p:cNvSpPr>
          <p:nvPr>
            <p:ph type="title"/>
          </p:nvPr>
        </p:nvSpPr>
        <p:spPr>
          <a:xfrm>
            <a:off x="1229742" y="196821"/>
            <a:ext cx="10582426" cy="890107"/>
          </a:xfrm>
        </p:spPr>
        <p:txBody>
          <a:bodyPr/>
          <a:lstStyle/>
          <a:p>
            <a:r>
              <a:rPr lang="en-GB" dirty="0"/>
              <a:t>Getters and Setters</a:t>
            </a:r>
          </a:p>
        </p:txBody>
      </p:sp>
      <p:sp>
        <p:nvSpPr>
          <p:cNvPr id="3" name="Content Placeholder 2">
            <a:extLst>
              <a:ext uri="{FF2B5EF4-FFF2-40B4-BE49-F238E27FC236}">
                <a16:creationId xmlns:a16="http://schemas.microsoft.com/office/drawing/2014/main" id="{71DA6EA9-FB92-4B06-868F-9EAEB6E561D6}"/>
              </a:ext>
            </a:extLst>
          </p:cNvPr>
          <p:cNvSpPr>
            <a:spLocks noGrp="1"/>
          </p:cNvSpPr>
          <p:nvPr>
            <p:ph idx="1"/>
          </p:nvPr>
        </p:nvSpPr>
        <p:spPr>
          <a:xfrm>
            <a:off x="234349" y="1253330"/>
            <a:ext cx="6644915" cy="4690269"/>
          </a:xfrm>
        </p:spPr>
        <p:txBody>
          <a:bodyPr/>
          <a:lstStyle/>
          <a:p>
            <a:r>
              <a:rPr lang="en-GB" dirty="0"/>
              <a:t>Can choose which variables to provide getters and setters for, and choose where they should be inserted in the code</a:t>
            </a:r>
            <a:endParaRPr lang="en-GB" b="1" dirty="0"/>
          </a:p>
          <a:p>
            <a:pPr marL="0" indent="0">
              <a:buNone/>
            </a:pPr>
            <a:endParaRPr lang="en-GB" dirty="0"/>
          </a:p>
        </p:txBody>
      </p:sp>
      <p:sp>
        <p:nvSpPr>
          <p:cNvPr id="23" name="Rectangle 22">
            <a:extLst>
              <a:ext uri="{FF2B5EF4-FFF2-40B4-BE49-F238E27FC236}">
                <a16:creationId xmlns:a16="http://schemas.microsoft.com/office/drawing/2014/main" id="{8D843FED-A2D8-48AE-B39A-0B836437D106}"/>
              </a:ext>
            </a:extLst>
          </p:cNvPr>
          <p:cNvSpPr/>
          <p:nvPr/>
        </p:nvSpPr>
        <p:spPr>
          <a:xfrm>
            <a:off x="234349" y="260487"/>
            <a:ext cx="762774" cy="762774"/>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pic>
        <p:nvPicPr>
          <p:cNvPr id="5" name="Picture 4">
            <a:extLst>
              <a:ext uri="{FF2B5EF4-FFF2-40B4-BE49-F238E27FC236}">
                <a16:creationId xmlns:a16="http://schemas.microsoft.com/office/drawing/2014/main" id="{AEE9BD8B-A83D-4C5F-913A-A5F4BABCDABA}"/>
              </a:ext>
            </a:extLst>
          </p:cNvPr>
          <p:cNvPicPr>
            <a:picLocks noChangeAspect="1"/>
          </p:cNvPicPr>
          <p:nvPr/>
        </p:nvPicPr>
        <p:blipFill>
          <a:blip r:embed="rId4"/>
          <a:stretch>
            <a:fillRect/>
          </a:stretch>
        </p:blipFill>
        <p:spPr>
          <a:xfrm>
            <a:off x="7055165" y="156706"/>
            <a:ext cx="4867954" cy="6544588"/>
          </a:xfrm>
          <a:prstGeom prst="rect">
            <a:avLst/>
          </a:prstGeom>
          <a:ln w="28575">
            <a:solidFill>
              <a:schemeClr val="tx1"/>
            </a:solidFill>
          </a:ln>
        </p:spPr>
      </p:pic>
    </p:spTree>
    <p:extLst>
      <p:ext uri="{BB962C8B-B14F-4D97-AF65-F5344CB8AC3E}">
        <p14:creationId xmlns:p14="http://schemas.microsoft.com/office/powerpoint/2010/main" val="4110880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BB99E1-C227-465D-AAF5-DC84A46625AE}"/>
              </a:ext>
            </a:extLst>
          </p:cNvPr>
          <p:cNvSpPr>
            <a:spLocks noGrp="1"/>
          </p:cNvSpPr>
          <p:nvPr>
            <p:ph idx="1"/>
          </p:nvPr>
        </p:nvSpPr>
        <p:spPr>
          <a:xfrm>
            <a:off x="279901" y="1289660"/>
            <a:ext cx="11609717" cy="4770898"/>
          </a:xfrm>
        </p:spPr>
        <p:txBody>
          <a:bodyPr>
            <a:normAutofit/>
          </a:bodyPr>
          <a:lstStyle/>
          <a:p>
            <a:r>
              <a:rPr lang="en-GB" dirty="0"/>
              <a:t>Data hiding refers to the hiding of the internals of a class through the use of access modifiers</a:t>
            </a:r>
          </a:p>
          <a:p>
            <a:r>
              <a:rPr lang="en-GB" dirty="0"/>
              <a:t>We have compared</a:t>
            </a:r>
            <a:r>
              <a:rPr lang="en-GB" b="1" dirty="0"/>
              <a:t> </a:t>
            </a:r>
            <a:r>
              <a:rPr lang="en-GB" dirty="0"/>
              <a:t>the </a:t>
            </a:r>
            <a:r>
              <a:rPr lang="en-GB" dirty="0">
                <a:solidFill>
                  <a:srgbClr val="7030A0"/>
                </a:solidFill>
                <a:latin typeface="Consolas" panose="020B0609020204030204" pitchFamily="49" charset="0"/>
              </a:rPr>
              <a:t>public</a:t>
            </a:r>
            <a:r>
              <a:rPr lang="en-GB" dirty="0"/>
              <a:t> and </a:t>
            </a:r>
            <a:r>
              <a:rPr lang="en-GB" dirty="0">
                <a:solidFill>
                  <a:srgbClr val="7030A0"/>
                </a:solidFill>
                <a:latin typeface="Consolas" panose="020B0609020204030204" pitchFamily="49" charset="0"/>
              </a:rPr>
              <a:t>private</a:t>
            </a:r>
            <a:r>
              <a:rPr lang="en-GB" dirty="0"/>
              <a:t> access modifiers – there is a third – </a:t>
            </a:r>
            <a:r>
              <a:rPr lang="en-GB" dirty="0">
                <a:solidFill>
                  <a:srgbClr val="7030A0"/>
                </a:solidFill>
                <a:latin typeface="Consolas" panose="020B0609020204030204" pitchFamily="49" charset="0"/>
              </a:rPr>
              <a:t>protected</a:t>
            </a:r>
            <a:r>
              <a:rPr lang="en-GB" dirty="0"/>
              <a:t> – that relates to inheritance (and also a fourth if you include the default access permission – </a:t>
            </a:r>
            <a:r>
              <a:rPr lang="en-GB" b="1" dirty="0"/>
              <a:t>see next slide for an overview</a:t>
            </a:r>
            <a:r>
              <a:rPr lang="en-GB" dirty="0"/>
              <a:t>)</a:t>
            </a:r>
          </a:p>
          <a:p>
            <a:r>
              <a:rPr lang="en-GB" dirty="0"/>
              <a:t>Getters and setters – allow access to data in a </a:t>
            </a:r>
            <a:r>
              <a:rPr lang="en-GB" b="1" dirty="0"/>
              <a:t>controlled</a:t>
            </a:r>
            <a:r>
              <a:rPr lang="en-GB" dirty="0"/>
              <a:t> way</a:t>
            </a:r>
          </a:p>
          <a:p>
            <a:r>
              <a:rPr lang="en-GB" dirty="0"/>
              <a:t>Part B of this lab:</a:t>
            </a:r>
          </a:p>
          <a:p>
            <a:pPr lvl="1"/>
            <a:r>
              <a:rPr lang="en-GB" dirty="0"/>
              <a:t>Work through the Part B exercises  </a:t>
            </a:r>
          </a:p>
          <a:p>
            <a:pPr marL="457200" lvl="1" indent="0">
              <a:buNone/>
            </a:pPr>
            <a:r>
              <a:rPr lang="en-GB" dirty="0"/>
              <a:t> </a:t>
            </a:r>
            <a:r>
              <a:rPr lang="en-GB" b="1" dirty="0"/>
              <a:t>Or</a:t>
            </a:r>
          </a:p>
          <a:p>
            <a:pPr lvl="1"/>
            <a:r>
              <a:rPr lang="en-GB" dirty="0"/>
              <a:t>Show your assessment to your lab tutor for formative feedback. </a:t>
            </a:r>
            <a:r>
              <a:rPr lang="en-GB" b="1" dirty="0"/>
              <a:t>Note:</a:t>
            </a:r>
            <a:r>
              <a:rPr lang="en-GB" dirty="0"/>
              <a:t> your tutor cannot mark your assessment in the timetabled session – it must be submitted online</a:t>
            </a:r>
          </a:p>
        </p:txBody>
      </p:sp>
      <p:sp>
        <p:nvSpPr>
          <p:cNvPr id="7" name="!!greencircle">
            <a:extLst>
              <a:ext uri="{FF2B5EF4-FFF2-40B4-BE49-F238E27FC236}">
                <a16:creationId xmlns:a16="http://schemas.microsoft.com/office/drawing/2014/main" id="{1BEB22F4-76B8-46C0-A805-CF58726D6A1E}"/>
              </a:ext>
            </a:extLst>
          </p:cNvPr>
          <p:cNvSpPr/>
          <p:nvPr/>
        </p:nvSpPr>
        <p:spPr>
          <a:xfrm>
            <a:off x="108956" y="120125"/>
            <a:ext cx="1009835" cy="1009835"/>
          </a:xfrm>
          <a:prstGeom prst="ellipse">
            <a:avLst/>
          </a:prstGeom>
          <a:solidFill>
            <a:schemeClr val="bg1">
              <a:lumMod val="50000"/>
            </a:schemeClr>
          </a:solidFill>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8" name="Rectangle 7" descr="Clipboard Checked with solid fill">
            <a:extLst>
              <a:ext uri="{FF2B5EF4-FFF2-40B4-BE49-F238E27FC236}">
                <a16:creationId xmlns:a16="http://schemas.microsoft.com/office/drawing/2014/main" id="{B9F99AF2-F305-4ECF-AE59-4207666E774D}"/>
              </a:ext>
            </a:extLst>
          </p:cNvPr>
          <p:cNvSpPr/>
          <p:nvPr/>
        </p:nvSpPr>
        <p:spPr>
          <a:xfrm>
            <a:off x="279901" y="290457"/>
            <a:ext cx="659670" cy="65967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9" name="Title 1">
            <a:extLst>
              <a:ext uri="{FF2B5EF4-FFF2-40B4-BE49-F238E27FC236}">
                <a16:creationId xmlns:a16="http://schemas.microsoft.com/office/drawing/2014/main" id="{127FE4A1-B4BD-48C0-93CE-7416E7E3D2F2}"/>
              </a:ext>
            </a:extLst>
          </p:cNvPr>
          <p:cNvSpPr>
            <a:spLocks noGrp="1"/>
          </p:cNvSpPr>
          <p:nvPr>
            <p:ph type="title"/>
          </p:nvPr>
        </p:nvSpPr>
        <p:spPr>
          <a:xfrm>
            <a:off x="1261641" y="196821"/>
            <a:ext cx="10582426" cy="890107"/>
          </a:xfrm>
        </p:spPr>
        <p:txBody>
          <a:bodyPr/>
          <a:lstStyle/>
          <a:p>
            <a:r>
              <a:rPr lang="en-GB" dirty="0"/>
              <a:t>Summary</a:t>
            </a:r>
          </a:p>
        </p:txBody>
      </p:sp>
    </p:spTree>
    <p:extLst>
      <p:ext uri="{BB962C8B-B14F-4D97-AF65-F5344CB8AC3E}">
        <p14:creationId xmlns:p14="http://schemas.microsoft.com/office/powerpoint/2010/main" val="345527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reencircle">
            <a:extLst>
              <a:ext uri="{FF2B5EF4-FFF2-40B4-BE49-F238E27FC236}">
                <a16:creationId xmlns:a16="http://schemas.microsoft.com/office/drawing/2014/main" id="{1BEB22F4-76B8-46C0-A805-CF58726D6A1E}"/>
              </a:ext>
            </a:extLst>
          </p:cNvPr>
          <p:cNvSpPr/>
          <p:nvPr/>
        </p:nvSpPr>
        <p:spPr>
          <a:xfrm>
            <a:off x="108956" y="120125"/>
            <a:ext cx="1009835" cy="1009835"/>
          </a:xfrm>
          <a:prstGeom prst="ellipse">
            <a:avLst/>
          </a:prstGeom>
          <a:solidFill>
            <a:schemeClr val="bg1">
              <a:lumMod val="50000"/>
            </a:schemeClr>
          </a:solidFill>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8" name="Rectangle 7" descr="Clipboard Checked with solid fill">
            <a:extLst>
              <a:ext uri="{FF2B5EF4-FFF2-40B4-BE49-F238E27FC236}">
                <a16:creationId xmlns:a16="http://schemas.microsoft.com/office/drawing/2014/main" id="{B9F99AF2-F305-4ECF-AE59-4207666E774D}"/>
              </a:ext>
            </a:extLst>
          </p:cNvPr>
          <p:cNvSpPr/>
          <p:nvPr/>
        </p:nvSpPr>
        <p:spPr>
          <a:xfrm>
            <a:off x="279901" y="290457"/>
            <a:ext cx="659670" cy="65967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9" name="Title 1">
            <a:extLst>
              <a:ext uri="{FF2B5EF4-FFF2-40B4-BE49-F238E27FC236}">
                <a16:creationId xmlns:a16="http://schemas.microsoft.com/office/drawing/2014/main" id="{127FE4A1-B4BD-48C0-93CE-7416E7E3D2F2}"/>
              </a:ext>
            </a:extLst>
          </p:cNvPr>
          <p:cNvSpPr>
            <a:spLocks noGrp="1"/>
          </p:cNvSpPr>
          <p:nvPr>
            <p:ph type="title"/>
          </p:nvPr>
        </p:nvSpPr>
        <p:spPr>
          <a:xfrm>
            <a:off x="1261641" y="196821"/>
            <a:ext cx="10582426" cy="890107"/>
          </a:xfrm>
        </p:spPr>
        <p:txBody>
          <a:bodyPr/>
          <a:lstStyle/>
          <a:p>
            <a:r>
              <a:rPr lang="en-GB" dirty="0"/>
              <a:t>Summary</a:t>
            </a:r>
          </a:p>
        </p:txBody>
      </p:sp>
      <p:pic>
        <p:nvPicPr>
          <p:cNvPr id="10" name="Picture 9">
            <a:extLst>
              <a:ext uri="{FF2B5EF4-FFF2-40B4-BE49-F238E27FC236}">
                <a16:creationId xmlns:a16="http://schemas.microsoft.com/office/drawing/2014/main" id="{304305A9-EDAF-4670-8F73-6AE8370C750C}"/>
              </a:ext>
            </a:extLst>
          </p:cNvPr>
          <p:cNvPicPr>
            <a:picLocks noChangeAspect="1"/>
          </p:cNvPicPr>
          <p:nvPr/>
        </p:nvPicPr>
        <p:blipFill>
          <a:blip r:embed="rId5"/>
          <a:stretch>
            <a:fillRect/>
          </a:stretch>
        </p:blipFill>
        <p:spPr>
          <a:xfrm>
            <a:off x="790715" y="1426672"/>
            <a:ext cx="10807437" cy="4004656"/>
          </a:xfrm>
          <a:prstGeom prst="rect">
            <a:avLst/>
          </a:prstGeom>
        </p:spPr>
      </p:pic>
    </p:spTree>
    <p:extLst>
      <p:ext uri="{BB962C8B-B14F-4D97-AF65-F5344CB8AC3E}">
        <p14:creationId xmlns:p14="http://schemas.microsoft.com/office/powerpoint/2010/main" val="532026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reencircle1">
            <a:extLst>
              <a:ext uri="{FF2B5EF4-FFF2-40B4-BE49-F238E27FC236}">
                <a16:creationId xmlns:a16="http://schemas.microsoft.com/office/drawing/2014/main" id="{AB635AE8-3621-4291-94B7-16F8CE1EBED4}"/>
              </a:ext>
            </a:extLst>
          </p:cNvPr>
          <p:cNvSpPr/>
          <p:nvPr/>
        </p:nvSpPr>
        <p:spPr>
          <a:xfrm>
            <a:off x="4052333" y="2567262"/>
            <a:ext cx="1445998" cy="1445998"/>
          </a:xfrm>
          <a:prstGeom prst="ellipse">
            <a:avLst/>
          </a:prstGeom>
          <a:solidFill>
            <a:srgbClr val="70AD47"/>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2" name="Title 1">
            <a:extLst>
              <a:ext uri="{FF2B5EF4-FFF2-40B4-BE49-F238E27FC236}">
                <a16:creationId xmlns:a16="http://schemas.microsoft.com/office/drawing/2014/main" id="{0D156D5B-59F5-4BA6-9FA0-5CED0294B539}"/>
              </a:ext>
            </a:extLst>
          </p:cNvPr>
          <p:cNvSpPr>
            <a:spLocks noGrp="1"/>
          </p:cNvSpPr>
          <p:nvPr>
            <p:ph type="title"/>
          </p:nvPr>
        </p:nvSpPr>
        <p:spPr>
          <a:xfrm>
            <a:off x="291141" y="195873"/>
            <a:ext cx="11609717" cy="890107"/>
          </a:xfrm>
        </p:spPr>
        <p:txBody>
          <a:bodyPr/>
          <a:lstStyle/>
          <a:p>
            <a:r>
              <a:rPr lang="en-GB" dirty="0"/>
              <a:t>Outline</a:t>
            </a:r>
          </a:p>
        </p:txBody>
      </p:sp>
      <p:sp>
        <p:nvSpPr>
          <p:cNvPr id="22" name="!!yellow">
            <a:extLst>
              <a:ext uri="{FF2B5EF4-FFF2-40B4-BE49-F238E27FC236}">
                <a16:creationId xmlns:a16="http://schemas.microsoft.com/office/drawing/2014/main" id="{6DF2E866-9311-457E-95A4-9AC3ADE2B55B}"/>
              </a:ext>
            </a:extLst>
          </p:cNvPr>
          <p:cNvSpPr/>
          <p:nvPr/>
        </p:nvSpPr>
        <p:spPr>
          <a:xfrm>
            <a:off x="6994883" y="2552872"/>
            <a:ext cx="1445998" cy="1445998"/>
          </a:xfrm>
          <a:prstGeom prst="ellipse">
            <a:avLst/>
          </a:prstGeom>
          <a:solidFill>
            <a:srgbClr val="FFC000"/>
          </a:solidFill>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24" name="Freeform: Shape 23">
            <a:extLst>
              <a:ext uri="{FF2B5EF4-FFF2-40B4-BE49-F238E27FC236}">
                <a16:creationId xmlns:a16="http://schemas.microsoft.com/office/drawing/2014/main" id="{5FA16804-D8D2-424C-ABC6-06E66CD27512}"/>
              </a:ext>
            </a:extLst>
          </p:cNvPr>
          <p:cNvSpPr/>
          <p:nvPr/>
        </p:nvSpPr>
        <p:spPr>
          <a:xfrm>
            <a:off x="6522806" y="4194064"/>
            <a:ext cx="2370489" cy="720000"/>
          </a:xfrm>
          <a:custGeom>
            <a:avLst/>
            <a:gdLst>
              <a:gd name="connsiteX0" fmla="*/ 0 w 2370489"/>
              <a:gd name="connsiteY0" fmla="*/ 0 h 720000"/>
              <a:gd name="connsiteX1" fmla="*/ 2370489 w 2370489"/>
              <a:gd name="connsiteY1" fmla="*/ 0 h 720000"/>
              <a:gd name="connsiteX2" fmla="*/ 2370489 w 2370489"/>
              <a:gd name="connsiteY2" fmla="*/ 720000 h 720000"/>
              <a:gd name="connsiteX3" fmla="*/ 0 w 2370489"/>
              <a:gd name="connsiteY3" fmla="*/ 720000 h 720000"/>
              <a:gd name="connsiteX4" fmla="*/ 0 w 2370489"/>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0489" h="720000">
                <a:moveTo>
                  <a:pt x="0" y="0"/>
                </a:moveTo>
                <a:lnTo>
                  <a:pt x="2370489" y="0"/>
                </a:lnTo>
                <a:lnTo>
                  <a:pt x="2370489" y="720000"/>
                </a:lnTo>
                <a:lnTo>
                  <a:pt x="0" y="720000"/>
                </a:lnTo>
                <a:lnTo>
                  <a:pt x="0" y="0"/>
                </a:lnTo>
                <a:close/>
              </a:path>
            </a:pathLst>
          </a:custGeom>
        </p:spPr>
        <p:style>
          <a:lnRef idx="0">
            <a:schemeClr val="accent2">
              <a:alpha val="0"/>
              <a:hueOff val="0"/>
              <a:satOff val="0"/>
              <a:lumOff val="0"/>
              <a:alphaOff val="0"/>
            </a:schemeClr>
          </a:lnRef>
          <a:fillRef idx="0">
            <a:schemeClr val="accent2">
              <a:alpha val="0"/>
              <a:hueOff val="0"/>
              <a:satOff val="0"/>
              <a:lumOff val="0"/>
              <a:alphaOff val="0"/>
            </a:schemeClr>
          </a:fillRef>
          <a:effectRef idx="0">
            <a:schemeClr val="accent2">
              <a:alpha val="0"/>
              <a:hueOff val="0"/>
              <a:satOff val="0"/>
              <a:lumOff val="0"/>
              <a:alphaOff val="0"/>
            </a:schemeClr>
          </a:effectRef>
          <a:fontRef idx="minor">
            <a:schemeClr val="accent3">
              <a:hueOff val="0"/>
              <a:satOff val="0"/>
              <a:lumOff val="0"/>
              <a:alphaOff val="0"/>
            </a:schemeClr>
          </a:fontRef>
        </p:style>
        <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GB" sz="2800" dirty="0">
                <a:solidFill>
                  <a:srgbClr val="FFC000"/>
                </a:solidFill>
              </a:rPr>
              <a:t>Getters and setters</a:t>
            </a:r>
            <a:endParaRPr lang="en-GB" sz="2800" kern="1200" dirty="0">
              <a:solidFill>
                <a:srgbClr val="FFC000"/>
              </a:solidFill>
            </a:endParaRPr>
          </a:p>
          <a:p>
            <a:pPr marL="0" lvl="0" indent="0" algn="ctr" defTabSz="577850">
              <a:lnSpc>
                <a:spcPct val="90000"/>
              </a:lnSpc>
              <a:spcBef>
                <a:spcPct val="0"/>
              </a:spcBef>
              <a:spcAft>
                <a:spcPct val="35000"/>
              </a:spcAft>
              <a:buNone/>
              <a:defRPr cap="all"/>
            </a:pPr>
            <a:endParaRPr lang="en-US" sz="2800" kern="1200" dirty="0">
              <a:solidFill>
                <a:srgbClr val="FFC000"/>
              </a:solidFill>
            </a:endParaRPr>
          </a:p>
        </p:txBody>
      </p:sp>
      <p:sp>
        <p:nvSpPr>
          <p:cNvPr id="25" name="!!green">
            <a:extLst>
              <a:ext uri="{FF2B5EF4-FFF2-40B4-BE49-F238E27FC236}">
                <a16:creationId xmlns:a16="http://schemas.microsoft.com/office/drawing/2014/main" id="{65638303-EE76-4FC5-A502-DB24D5AFFC6F}"/>
              </a:ext>
            </a:extLst>
          </p:cNvPr>
          <p:cNvSpPr/>
          <p:nvPr/>
        </p:nvSpPr>
        <p:spPr>
          <a:xfrm>
            <a:off x="4052333" y="2548206"/>
            <a:ext cx="1445998" cy="1445998"/>
          </a:xfrm>
          <a:prstGeom prst="ellipse">
            <a:avLst/>
          </a:prstGeom>
          <a:solidFill>
            <a:srgbClr val="70AD47"/>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27" name="Freeform: Shape 26">
            <a:extLst>
              <a:ext uri="{FF2B5EF4-FFF2-40B4-BE49-F238E27FC236}">
                <a16:creationId xmlns:a16="http://schemas.microsoft.com/office/drawing/2014/main" id="{65D3AA0A-4670-4DBB-8164-E45564B5202B}"/>
              </a:ext>
            </a:extLst>
          </p:cNvPr>
          <p:cNvSpPr/>
          <p:nvPr/>
        </p:nvSpPr>
        <p:spPr>
          <a:xfrm>
            <a:off x="3431725" y="4184733"/>
            <a:ext cx="2677642" cy="720000"/>
          </a:xfrm>
          <a:custGeom>
            <a:avLst/>
            <a:gdLst>
              <a:gd name="connsiteX0" fmla="*/ 0 w 2370489"/>
              <a:gd name="connsiteY0" fmla="*/ 0 h 720000"/>
              <a:gd name="connsiteX1" fmla="*/ 2370489 w 2370489"/>
              <a:gd name="connsiteY1" fmla="*/ 0 h 720000"/>
              <a:gd name="connsiteX2" fmla="*/ 2370489 w 2370489"/>
              <a:gd name="connsiteY2" fmla="*/ 720000 h 720000"/>
              <a:gd name="connsiteX3" fmla="*/ 0 w 2370489"/>
              <a:gd name="connsiteY3" fmla="*/ 720000 h 720000"/>
              <a:gd name="connsiteX4" fmla="*/ 0 w 2370489"/>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0489" h="720000">
                <a:moveTo>
                  <a:pt x="0" y="0"/>
                </a:moveTo>
                <a:lnTo>
                  <a:pt x="2370489" y="0"/>
                </a:lnTo>
                <a:lnTo>
                  <a:pt x="2370489" y="720000"/>
                </a:lnTo>
                <a:lnTo>
                  <a:pt x="0" y="720000"/>
                </a:lnTo>
                <a:lnTo>
                  <a:pt x="0" y="0"/>
                </a:lnTo>
                <a:close/>
              </a:path>
            </a:pathLst>
          </a:custGeom>
        </p:spPr>
        <p:style>
          <a:lnRef idx="0">
            <a:schemeClr val="accent2">
              <a:alpha val="0"/>
              <a:hueOff val="0"/>
              <a:satOff val="0"/>
              <a:lumOff val="0"/>
              <a:alphaOff val="0"/>
            </a:schemeClr>
          </a:lnRef>
          <a:fillRef idx="0">
            <a:schemeClr val="accent2">
              <a:alpha val="0"/>
              <a:hueOff val="0"/>
              <a:satOff val="0"/>
              <a:lumOff val="0"/>
              <a:alphaOff val="0"/>
            </a:schemeClr>
          </a:fillRef>
          <a:effectRef idx="0">
            <a:schemeClr val="accent2">
              <a:alpha val="0"/>
              <a:hueOff val="0"/>
              <a:satOff val="0"/>
              <a:lumOff val="0"/>
              <a:alphaOff val="0"/>
            </a:schemeClr>
          </a:effectRef>
          <a:fontRef idx="minor">
            <a:schemeClr val="accent4">
              <a:hueOff val="0"/>
              <a:satOff val="0"/>
              <a:lumOff val="0"/>
              <a:alphaOff val="0"/>
            </a:schemeClr>
          </a:fontRef>
        </p:style>
        <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2800" kern="1200" dirty="0">
                <a:solidFill>
                  <a:srgbClr val="70AD47"/>
                </a:solidFill>
              </a:rPr>
              <a:t>Data Hiding</a:t>
            </a:r>
          </a:p>
        </p:txBody>
      </p:sp>
      <p:pic>
        <p:nvPicPr>
          <p:cNvPr id="7" name="!!graphic6" descr="Safe with solid fill">
            <a:extLst>
              <a:ext uri="{FF2B5EF4-FFF2-40B4-BE49-F238E27FC236}">
                <a16:creationId xmlns:a16="http://schemas.microsoft.com/office/drawing/2014/main" id="{7811C354-6547-477E-A446-DED056246B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313346" y="2818671"/>
            <a:ext cx="914400" cy="914400"/>
          </a:xfrm>
          <a:prstGeom prst="rect">
            <a:avLst/>
          </a:prstGeom>
        </p:spPr>
      </p:pic>
      <p:pic>
        <p:nvPicPr>
          <p:cNvPr id="20" name="Graphic 19" descr="Box with solid fill">
            <a:extLst>
              <a:ext uri="{FF2B5EF4-FFF2-40B4-BE49-F238E27FC236}">
                <a16:creationId xmlns:a16="http://schemas.microsoft.com/office/drawing/2014/main" id="{549FC323-9471-4173-9193-14DDB296BB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7260682" y="2809249"/>
            <a:ext cx="914400" cy="914400"/>
          </a:xfrm>
          <a:prstGeom prst="rect">
            <a:avLst/>
          </a:prstGeom>
        </p:spPr>
      </p:pic>
    </p:spTree>
    <p:extLst>
      <p:ext uri="{BB962C8B-B14F-4D97-AF65-F5344CB8AC3E}">
        <p14:creationId xmlns:p14="http://schemas.microsoft.com/office/powerpoint/2010/main" val="4164834114"/>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reencircle1">
            <a:extLst>
              <a:ext uri="{FF2B5EF4-FFF2-40B4-BE49-F238E27FC236}">
                <a16:creationId xmlns:a16="http://schemas.microsoft.com/office/drawing/2014/main" id="{2FF51398-531E-457A-9BD7-833EDABA7784}"/>
              </a:ext>
            </a:extLst>
          </p:cNvPr>
          <p:cNvSpPr/>
          <p:nvPr/>
        </p:nvSpPr>
        <p:spPr>
          <a:xfrm>
            <a:off x="108956" y="120125"/>
            <a:ext cx="1009835" cy="1009835"/>
          </a:xfrm>
          <a:prstGeom prst="ellipse">
            <a:avLst/>
          </a:prstGeom>
          <a:solidFill>
            <a:srgbClr val="70AD47"/>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7" name="!!graphic6">
            <a:extLst>
              <a:ext uri="{FF2B5EF4-FFF2-40B4-BE49-F238E27FC236}">
                <a16:creationId xmlns:a16="http://schemas.microsoft.com/office/drawing/2014/main" id="{0DB5F2E9-8C0F-424D-8FF4-2D79F7A0BD1D}"/>
              </a:ext>
            </a:extLst>
          </p:cNvPr>
          <p:cNvSpPr/>
          <p:nvPr/>
        </p:nvSpPr>
        <p:spPr>
          <a:xfrm>
            <a:off x="279901" y="290457"/>
            <a:ext cx="659670" cy="65967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6" name="Title 1">
            <a:extLst>
              <a:ext uri="{FF2B5EF4-FFF2-40B4-BE49-F238E27FC236}">
                <a16:creationId xmlns:a16="http://schemas.microsoft.com/office/drawing/2014/main" id="{C4DE5043-6D79-414D-9783-0AD4F843B624}"/>
              </a:ext>
            </a:extLst>
          </p:cNvPr>
          <p:cNvSpPr>
            <a:spLocks noGrp="1"/>
          </p:cNvSpPr>
          <p:nvPr>
            <p:ph type="title"/>
          </p:nvPr>
        </p:nvSpPr>
        <p:spPr>
          <a:xfrm>
            <a:off x="1261641" y="196821"/>
            <a:ext cx="10582426" cy="890107"/>
          </a:xfrm>
        </p:spPr>
        <p:txBody>
          <a:bodyPr/>
          <a:lstStyle/>
          <a:p>
            <a:r>
              <a:rPr lang="en-GB" dirty="0"/>
              <a:t>Motivation</a:t>
            </a:r>
          </a:p>
        </p:txBody>
      </p:sp>
      <p:sp>
        <p:nvSpPr>
          <p:cNvPr id="4" name="Content Placeholder 3">
            <a:extLst>
              <a:ext uri="{FF2B5EF4-FFF2-40B4-BE49-F238E27FC236}">
                <a16:creationId xmlns:a16="http://schemas.microsoft.com/office/drawing/2014/main" id="{7C55F19A-F5F9-4A46-B243-C6EBB3E585AC}"/>
              </a:ext>
            </a:extLst>
          </p:cNvPr>
          <p:cNvSpPr>
            <a:spLocks noGrp="1"/>
          </p:cNvSpPr>
          <p:nvPr>
            <p:ph idx="1"/>
          </p:nvPr>
        </p:nvSpPr>
        <p:spPr>
          <a:xfrm>
            <a:off x="234349" y="1253330"/>
            <a:ext cx="11280711" cy="4690269"/>
          </a:xfrm>
        </p:spPr>
        <p:txBody>
          <a:bodyPr>
            <a:normAutofit/>
          </a:bodyPr>
          <a:lstStyle/>
          <a:p>
            <a:r>
              <a:rPr lang="en-GB" dirty="0"/>
              <a:t>Since starting Programming 2, most of the classes we have created in Eclipse (or the IDE you have chosen), have been public, and the attributes and methods of those classes have also typically been public</a:t>
            </a:r>
          </a:p>
          <a:p>
            <a:r>
              <a:rPr lang="en-GB" dirty="0"/>
              <a:t>This session will look at why this may not be an ideal approach, and how we can go about controlling access to our objects</a:t>
            </a:r>
          </a:p>
        </p:txBody>
      </p:sp>
      <p:sp>
        <p:nvSpPr>
          <p:cNvPr id="12" name="!!green">
            <a:extLst>
              <a:ext uri="{FF2B5EF4-FFF2-40B4-BE49-F238E27FC236}">
                <a16:creationId xmlns:a16="http://schemas.microsoft.com/office/drawing/2014/main" id="{17EB1E40-A33F-4C11-8F8E-51B4CBA911AF}"/>
              </a:ext>
            </a:extLst>
          </p:cNvPr>
          <p:cNvSpPr/>
          <p:nvPr/>
        </p:nvSpPr>
        <p:spPr>
          <a:xfrm>
            <a:off x="1593998" y="6265273"/>
            <a:ext cx="5241416"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Data Hiding</a:t>
            </a:r>
          </a:p>
        </p:txBody>
      </p:sp>
      <p:sp>
        <p:nvSpPr>
          <p:cNvPr id="13" name="!!yellow">
            <a:extLst>
              <a:ext uri="{FF2B5EF4-FFF2-40B4-BE49-F238E27FC236}">
                <a16:creationId xmlns:a16="http://schemas.microsoft.com/office/drawing/2014/main" id="{6EA0007C-0460-429E-B7B1-0BF93490225A}"/>
              </a:ext>
            </a:extLst>
          </p:cNvPr>
          <p:cNvSpPr/>
          <p:nvPr/>
        </p:nvSpPr>
        <p:spPr>
          <a:xfrm>
            <a:off x="6835415" y="6265275"/>
            <a:ext cx="5356586"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Getters and Setters</a:t>
            </a:r>
          </a:p>
        </p:txBody>
      </p:sp>
    </p:spTree>
    <p:extLst>
      <p:ext uri="{BB962C8B-B14F-4D97-AF65-F5344CB8AC3E}">
        <p14:creationId xmlns:p14="http://schemas.microsoft.com/office/powerpoint/2010/main" val="2636895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reencircle1">
            <a:extLst>
              <a:ext uri="{FF2B5EF4-FFF2-40B4-BE49-F238E27FC236}">
                <a16:creationId xmlns:a16="http://schemas.microsoft.com/office/drawing/2014/main" id="{2FF51398-531E-457A-9BD7-833EDABA7784}"/>
              </a:ext>
            </a:extLst>
          </p:cNvPr>
          <p:cNvSpPr/>
          <p:nvPr/>
        </p:nvSpPr>
        <p:spPr>
          <a:xfrm>
            <a:off x="108956" y="120125"/>
            <a:ext cx="1009835" cy="1009835"/>
          </a:xfrm>
          <a:prstGeom prst="ellipse">
            <a:avLst/>
          </a:prstGeom>
          <a:solidFill>
            <a:srgbClr val="70AD47"/>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7" name="!!graphic6">
            <a:extLst>
              <a:ext uri="{FF2B5EF4-FFF2-40B4-BE49-F238E27FC236}">
                <a16:creationId xmlns:a16="http://schemas.microsoft.com/office/drawing/2014/main" id="{0DB5F2E9-8C0F-424D-8FF4-2D79F7A0BD1D}"/>
              </a:ext>
            </a:extLst>
          </p:cNvPr>
          <p:cNvSpPr/>
          <p:nvPr/>
        </p:nvSpPr>
        <p:spPr>
          <a:xfrm>
            <a:off x="279901" y="290457"/>
            <a:ext cx="659670" cy="65967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6" name="Title 1">
            <a:extLst>
              <a:ext uri="{FF2B5EF4-FFF2-40B4-BE49-F238E27FC236}">
                <a16:creationId xmlns:a16="http://schemas.microsoft.com/office/drawing/2014/main" id="{C4DE5043-6D79-414D-9783-0AD4F843B624}"/>
              </a:ext>
            </a:extLst>
          </p:cNvPr>
          <p:cNvSpPr>
            <a:spLocks noGrp="1"/>
          </p:cNvSpPr>
          <p:nvPr>
            <p:ph type="title"/>
          </p:nvPr>
        </p:nvSpPr>
        <p:spPr>
          <a:xfrm>
            <a:off x="1261641" y="196821"/>
            <a:ext cx="10582426" cy="890107"/>
          </a:xfrm>
        </p:spPr>
        <p:txBody>
          <a:bodyPr/>
          <a:lstStyle/>
          <a:p>
            <a:r>
              <a:rPr lang="en-GB" dirty="0"/>
              <a:t>Data Hiding</a:t>
            </a:r>
          </a:p>
        </p:txBody>
      </p:sp>
      <p:sp>
        <p:nvSpPr>
          <p:cNvPr id="4" name="Content Placeholder 3">
            <a:extLst>
              <a:ext uri="{FF2B5EF4-FFF2-40B4-BE49-F238E27FC236}">
                <a16:creationId xmlns:a16="http://schemas.microsoft.com/office/drawing/2014/main" id="{7C55F19A-F5F9-4A46-B243-C6EBB3E585AC}"/>
              </a:ext>
            </a:extLst>
          </p:cNvPr>
          <p:cNvSpPr>
            <a:spLocks noGrp="1"/>
          </p:cNvSpPr>
          <p:nvPr>
            <p:ph idx="1"/>
          </p:nvPr>
        </p:nvSpPr>
        <p:spPr>
          <a:xfrm>
            <a:off x="234349" y="1253330"/>
            <a:ext cx="11280711" cy="4690269"/>
          </a:xfrm>
        </p:spPr>
        <p:txBody>
          <a:bodyPr>
            <a:normAutofit/>
          </a:bodyPr>
          <a:lstStyle/>
          <a:p>
            <a:r>
              <a:rPr lang="en-GB" dirty="0"/>
              <a:t>An object should hide its internal data (variables) from code that is outside the class that the object is an instance of</a:t>
            </a:r>
          </a:p>
          <a:p>
            <a:r>
              <a:rPr lang="en-GB" dirty="0"/>
              <a:t>We can achieve this by making such variables </a:t>
            </a:r>
            <a:r>
              <a:rPr lang="en-GB" dirty="0">
                <a:solidFill>
                  <a:srgbClr val="7030A0"/>
                </a:solidFill>
                <a:latin typeface="Consolas" panose="020B0609020204030204" pitchFamily="49" charset="0"/>
              </a:rPr>
              <a:t>private</a:t>
            </a:r>
          </a:p>
          <a:p>
            <a:r>
              <a:rPr lang="en-GB" dirty="0"/>
              <a:t>Declaring instance variables as private is known as </a:t>
            </a:r>
            <a:r>
              <a:rPr lang="en-GB" b="1" dirty="0"/>
              <a:t>data hiding</a:t>
            </a:r>
            <a:r>
              <a:rPr lang="en-GB" dirty="0"/>
              <a:t> or </a:t>
            </a:r>
            <a:r>
              <a:rPr lang="en-GB" b="1" dirty="0"/>
              <a:t>information hiding</a:t>
            </a:r>
            <a:r>
              <a:rPr lang="en-GB" dirty="0"/>
              <a:t> </a:t>
            </a:r>
          </a:p>
          <a:p>
            <a:r>
              <a:rPr lang="en-GB" b="1" dirty="0"/>
              <a:t>Data Hiding</a:t>
            </a:r>
            <a:r>
              <a:rPr lang="en-GB" dirty="0"/>
              <a:t> is an important concept in object-oriented programming – we will see why shortly</a:t>
            </a:r>
          </a:p>
          <a:p>
            <a:r>
              <a:rPr lang="en-GB" dirty="0"/>
              <a:t>Only the class’s methods should directly access and make changes to the object’s internal data</a:t>
            </a:r>
          </a:p>
          <a:p>
            <a:r>
              <a:rPr lang="en-GB" b="1" dirty="0"/>
              <a:t>Why would we want to make variables private?</a:t>
            </a:r>
          </a:p>
        </p:txBody>
      </p:sp>
      <p:sp>
        <p:nvSpPr>
          <p:cNvPr id="12" name="!!green">
            <a:extLst>
              <a:ext uri="{FF2B5EF4-FFF2-40B4-BE49-F238E27FC236}">
                <a16:creationId xmlns:a16="http://schemas.microsoft.com/office/drawing/2014/main" id="{17EB1E40-A33F-4C11-8F8E-51B4CBA911AF}"/>
              </a:ext>
            </a:extLst>
          </p:cNvPr>
          <p:cNvSpPr/>
          <p:nvPr/>
        </p:nvSpPr>
        <p:spPr>
          <a:xfrm>
            <a:off x="1593998" y="6265273"/>
            <a:ext cx="5241416"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Data Hiding</a:t>
            </a:r>
          </a:p>
        </p:txBody>
      </p:sp>
      <p:sp>
        <p:nvSpPr>
          <p:cNvPr id="13" name="!!yellow">
            <a:extLst>
              <a:ext uri="{FF2B5EF4-FFF2-40B4-BE49-F238E27FC236}">
                <a16:creationId xmlns:a16="http://schemas.microsoft.com/office/drawing/2014/main" id="{6EA0007C-0460-429E-B7B1-0BF93490225A}"/>
              </a:ext>
            </a:extLst>
          </p:cNvPr>
          <p:cNvSpPr/>
          <p:nvPr/>
        </p:nvSpPr>
        <p:spPr>
          <a:xfrm>
            <a:off x="6835415" y="6265275"/>
            <a:ext cx="5356586"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Getters and Setters</a:t>
            </a:r>
          </a:p>
        </p:txBody>
      </p:sp>
    </p:spTree>
    <p:extLst>
      <p:ext uri="{BB962C8B-B14F-4D97-AF65-F5344CB8AC3E}">
        <p14:creationId xmlns:p14="http://schemas.microsoft.com/office/powerpoint/2010/main" val="107185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C4DE5043-6D79-414D-9783-0AD4F843B624}"/>
              </a:ext>
            </a:extLst>
          </p:cNvPr>
          <p:cNvSpPr>
            <a:spLocks noGrp="1"/>
          </p:cNvSpPr>
          <p:nvPr>
            <p:ph type="title"/>
          </p:nvPr>
        </p:nvSpPr>
        <p:spPr>
          <a:xfrm>
            <a:off x="1261641" y="196821"/>
            <a:ext cx="10582426" cy="890107"/>
          </a:xfrm>
        </p:spPr>
        <p:txBody>
          <a:bodyPr/>
          <a:lstStyle/>
          <a:p>
            <a:r>
              <a:rPr lang="en-GB" dirty="0"/>
              <a:t>Motivation</a:t>
            </a:r>
          </a:p>
        </p:txBody>
      </p:sp>
      <p:sp>
        <p:nvSpPr>
          <p:cNvPr id="4" name="Content Placeholder 3">
            <a:extLst>
              <a:ext uri="{FF2B5EF4-FFF2-40B4-BE49-F238E27FC236}">
                <a16:creationId xmlns:a16="http://schemas.microsoft.com/office/drawing/2014/main" id="{7C55F19A-F5F9-4A46-B243-C6EBB3E585AC}"/>
              </a:ext>
            </a:extLst>
          </p:cNvPr>
          <p:cNvSpPr>
            <a:spLocks noGrp="1"/>
          </p:cNvSpPr>
          <p:nvPr>
            <p:ph idx="1"/>
          </p:nvPr>
        </p:nvSpPr>
        <p:spPr>
          <a:xfrm>
            <a:off x="234350" y="1253330"/>
            <a:ext cx="4199428" cy="4690269"/>
          </a:xfrm>
        </p:spPr>
        <p:txBody>
          <a:bodyPr>
            <a:normAutofit/>
          </a:bodyPr>
          <a:lstStyle/>
          <a:p>
            <a:r>
              <a:rPr lang="en-GB" dirty="0"/>
              <a:t>Let’s take a look at an example where everything is public</a:t>
            </a:r>
          </a:p>
          <a:p>
            <a:r>
              <a:rPr lang="en-GB" dirty="0"/>
              <a:t>Simple Player class</a:t>
            </a:r>
          </a:p>
          <a:p>
            <a:pPr lvl="1"/>
            <a:r>
              <a:rPr lang="en-GB" dirty="0"/>
              <a:t>3 variables</a:t>
            </a:r>
          </a:p>
          <a:p>
            <a:pPr lvl="1"/>
            <a:r>
              <a:rPr lang="en-GB" dirty="0"/>
              <a:t>1 method</a:t>
            </a:r>
          </a:p>
        </p:txBody>
      </p:sp>
      <p:sp>
        <p:nvSpPr>
          <p:cNvPr id="8" name="!!greencircle1">
            <a:extLst>
              <a:ext uri="{FF2B5EF4-FFF2-40B4-BE49-F238E27FC236}">
                <a16:creationId xmlns:a16="http://schemas.microsoft.com/office/drawing/2014/main" id="{7D1DB919-19E7-4727-A880-07A20EF053F0}"/>
              </a:ext>
            </a:extLst>
          </p:cNvPr>
          <p:cNvSpPr/>
          <p:nvPr/>
        </p:nvSpPr>
        <p:spPr>
          <a:xfrm>
            <a:off x="108956" y="120125"/>
            <a:ext cx="1009835" cy="1009835"/>
          </a:xfrm>
          <a:prstGeom prst="ellipse">
            <a:avLst/>
          </a:prstGeom>
          <a:solidFill>
            <a:srgbClr val="70AD47"/>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9" name="!!graphic6">
            <a:extLst>
              <a:ext uri="{FF2B5EF4-FFF2-40B4-BE49-F238E27FC236}">
                <a16:creationId xmlns:a16="http://schemas.microsoft.com/office/drawing/2014/main" id="{5A551038-A4CD-4E51-8223-29FCE8B31C13}"/>
              </a:ext>
            </a:extLst>
          </p:cNvPr>
          <p:cNvSpPr/>
          <p:nvPr/>
        </p:nvSpPr>
        <p:spPr>
          <a:xfrm>
            <a:off x="279901" y="290457"/>
            <a:ext cx="659670" cy="65967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7" name="!!green">
            <a:extLst>
              <a:ext uri="{FF2B5EF4-FFF2-40B4-BE49-F238E27FC236}">
                <a16:creationId xmlns:a16="http://schemas.microsoft.com/office/drawing/2014/main" id="{95F59FE6-EF84-48B4-B19F-258C1FDE8BFE}"/>
              </a:ext>
            </a:extLst>
          </p:cNvPr>
          <p:cNvSpPr/>
          <p:nvPr/>
        </p:nvSpPr>
        <p:spPr>
          <a:xfrm>
            <a:off x="1593998" y="6265273"/>
            <a:ext cx="5241416"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Data Hiding</a:t>
            </a:r>
          </a:p>
        </p:txBody>
      </p:sp>
      <p:sp>
        <p:nvSpPr>
          <p:cNvPr id="18" name="!!yellow">
            <a:extLst>
              <a:ext uri="{FF2B5EF4-FFF2-40B4-BE49-F238E27FC236}">
                <a16:creationId xmlns:a16="http://schemas.microsoft.com/office/drawing/2014/main" id="{714E9901-38F5-475A-9256-1FD251A98B4F}"/>
              </a:ext>
            </a:extLst>
          </p:cNvPr>
          <p:cNvSpPr/>
          <p:nvPr/>
        </p:nvSpPr>
        <p:spPr>
          <a:xfrm>
            <a:off x="6835415" y="6265275"/>
            <a:ext cx="5356586"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Getters and Setters</a:t>
            </a:r>
          </a:p>
        </p:txBody>
      </p:sp>
      <p:graphicFrame>
        <p:nvGraphicFramePr>
          <p:cNvPr id="19" name="!!Player">
            <a:extLst>
              <a:ext uri="{FF2B5EF4-FFF2-40B4-BE49-F238E27FC236}">
                <a16:creationId xmlns:a16="http://schemas.microsoft.com/office/drawing/2014/main" id="{F4F382EF-DBE8-483B-BA92-1D2AE096EC62}"/>
              </a:ext>
            </a:extLst>
          </p:cNvPr>
          <p:cNvGraphicFramePr>
            <a:graphicFrameLocks noGrp="1"/>
          </p:cNvGraphicFramePr>
          <p:nvPr>
            <p:extLst>
              <p:ext uri="{D42A27DB-BD31-4B8C-83A1-F6EECF244321}">
                <p14:modId xmlns:p14="http://schemas.microsoft.com/office/powerpoint/2010/main" val="3692727336"/>
              </p:ext>
            </p:extLst>
          </p:nvPr>
        </p:nvGraphicFramePr>
        <p:xfrm>
          <a:off x="4926852" y="160836"/>
          <a:ext cx="7156192" cy="5943600"/>
        </p:xfrm>
        <a:graphic>
          <a:graphicData uri="http://schemas.openxmlformats.org/drawingml/2006/table">
            <a:tbl>
              <a:tblPr firstRow="1" bandRow="1">
                <a:tableStyleId>{5C22544A-7EE6-4342-B048-85BDC9FD1C3A}</a:tableStyleId>
              </a:tblPr>
              <a:tblGrid>
                <a:gridCol w="7156192">
                  <a:extLst>
                    <a:ext uri="{9D8B030D-6E8A-4147-A177-3AD203B41FA5}">
                      <a16:colId xmlns:a16="http://schemas.microsoft.com/office/drawing/2014/main" val="4007110306"/>
                    </a:ext>
                  </a:extLst>
                </a:gridCol>
              </a:tblGrid>
              <a:tr h="370840">
                <a:tc>
                  <a:txBody>
                    <a:bodyPr/>
                    <a:lstStyle/>
                    <a:p>
                      <a:pPr algn="l"/>
                      <a:r>
                        <a:rPr lang="en-GB" sz="1800" b="1" dirty="0">
                          <a:solidFill>
                            <a:srgbClr val="7F0055"/>
                          </a:solidFill>
                          <a:latin typeface="Consolas" panose="020B0609020204030204" pitchFamily="49" charset="0"/>
                        </a:rPr>
                        <a:t>public</a:t>
                      </a:r>
                      <a:r>
                        <a:rPr lang="en-GB" sz="1800" b="1" dirty="0">
                          <a:solidFill>
                            <a:srgbClr val="000000"/>
                          </a:solidFill>
                          <a:latin typeface="Consolas" panose="020B0609020204030204" pitchFamily="49" charset="0"/>
                        </a:rPr>
                        <a:t> </a:t>
                      </a:r>
                      <a:r>
                        <a:rPr lang="en-GB" sz="1800" b="1" dirty="0">
                          <a:solidFill>
                            <a:srgbClr val="7F0055"/>
                          </a:solidFill>
                          <a:latin typeface="Consolas" panose="020B0609020204030204" pitchFamily="49" charset="0"/>
                        </a:rPr>
                        <a:t>class</a:t>
                      </a:r>
                      <a:r>
                        <a:rPr lang="en-GB" sz="1800" b="1" dirty="0">
                          <a:solidFill>
                            <a:srgbClr val="000000"/>
                          </a:solidFill>
                          <a:latin typeface="Consolas" panose="020B0609020204030204" pitchFamily="49" charset="0"/>
                        </a:rPr>
                        <a:t> </a:t>
                      </a:r>
                      <a:r>
                        <a:rPr lang="en-GB" sz="1800" b="0" dirty="0">
                          <a:solidFill>
                            <a:srgbClr val="000000"/>
                          </a:solidFill>
                          <a:latin typeface="Consolas" panose="020B0609020204030204" pitchFamily="49" charset="0"/>
                        </a:rPr>
                        <a:t>Player {</a:t>
                      </a:r>
                    </a:p>
                    <a:p>
                      <a:pPr algn="l"/>
                      <a:endParaRPr lang="en-GB" sz="1800" b="0" dirty="0">
                        <a:latin typeface="Consolas" panose="020B0609020204030204" pitchFamily="49" charset="0"/>
                      </a:endParaRPr>
                    </a:p>
                    <a:p>
                      <a:pPr lvl="1"/>
                      <a:r>
                        <a:rPr lang="en-GB" b="1" dirty="0">
                          <a:solidFill>
                            <a:srgbClr val="7F0055"/>
                          </a:solidFill>
                          <a:latin typeface="Consolas" panose="020B0609020204030204" pitchFamily="49" charset="0"/>
                        </a:rPr>
                        <a:t>public</a:t>
                      </a:r>
                      <a:r>
                        <a:rPr lang="en-GB" b="0" dirty="0">
                          <a:solidFill>
                            <a:srgbClr val="000000"/>
                          </a:solidFill>
                          <a:latin typeface="Consolas" panose="020B0609020204030204" pitchFamily="49" charset="0"/>
                        </a:rPr>
                        <a:t> String </a:t>
                      </a:r>
                      <a:r>
                        <a:rPr lang="en-GB" b="0" dirty="0">
                          <a:solidFill>
                            <a:srgbClr val="0000C0"/>
                          </a:solidFill>
                          <a:latin typeface="Consolas" panose="020B0609020204030204" pitchFamily="49" charset="0"/>
                        </a:rPr>
                        <a:t>name</a:t>
                      </a:r>
                      <a:r>
                        <a:rPr lang="en-GB" b="0" dirty="0">
                          <a:solidFill>
                            <a:srgbClr val="000000"/>
                          </a:solidFill>
                          <a:latin typeface="Consolas" panose="020B0609020204030204" pitchFamily="49" charset="0"/>
                        </a:rPr>
                        <a:t>;</a:t>
                      </a:r>
                    </a:p>
                    <a:p>
                      <a:pPr lvl="1"/>
                      <a:r>
                        <a:rPr lang="en-GB" b="1" dirty="0">
                          <a:solidFill>
                            <a:srgbClr val="7F0055"/>
                          </a:solidFill>
                          <a:latin typeface="Consolas" panose="020B0609020204030204" pitchFamily="49" charset="0"/>
                        </a:rPr>
                        <a:t>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int</a:t>
                      </a:r>
                      <a:r>
                        <a:rPr lang="en-GB" b="1" dirty="0">
                          <a:solidFill>
                            <a:srgbClr val="000000"/>
                          </a:solidFill>
                          <a:latin typeface="Consolas" panose="020B0609020204030204" pitchFamily="49" charset="0"/>
                        </a:rPr>
                        <a:t> </a:t>
                      </a:r>
                      <a:r>
                        <a:rPr lang="en-GB" b="0" dirty="0" err="1">
                          <a:solidFill>
                            <a:srgbClr val="0000C0"/>
                          </a:solidFill>
                          <a:latin typeface="Consolas" panose="020B0609020204030204" pitchFamily="49" charset="0"/>
                        </a:rPr>
                        <a:t>hitPoints</a:t>
                      </a:r>
                      <a:r>
                        <a:rPr lang="en-GB" b="0" dirty="0">
                          <a:solidFill>
                            <a:srgbClr val="000000"/>
                          </a:solidFill>
                          <a:latin typeface="Consolas" panose="020B0609020204030204" pitchFamily="49" charset="0"/>
                        </a:rPr>
                        <a:t>;</a:t>
                      </a:r>
                    </a:p>
                    <a:p>
                      <a:pPr lvl="1"/>
                      <a:r>
                        <a:rPr lang="en-GB" b="1" dirty="0">
                          <a:solidFill>
                            <a:srgbClr val="7F0055"/>
                          </a:solidFill>
                          <a:latin typeface="Consolas" panose="020B0609020204030204" pitchFamily="49" charset="0"/>
                        </a:rPr>
                        <a:t>public</a:t>
                      </a:r>
                      <a:r>
                        <a:rPr lang="en-GB" b="0" dirty="0">
                          <a:solidFill>
                            <a:srgbClr val="000000"/>
                          </a:solidFill>
                          <a:latin typeface="Consolas" panose="020B0609020204030204" pitchFamily="49" charset="0"/>
                        </a:rPr>
                        <a:t> String </a:t>
                      </a:r>
                      <a:r>
                        <a:rPr lang="en-GB" b="0" dirty="0">
                          <a:solidFill>
                            <a:srgbClr val="0000C0"/>
                          </a:solidFill>
                          <a:latin typeface="Consolas" panose="020B0609020204030204" pitchFamily="49" charset="0"/>
                        </a:rPr>
                        <a:t>weapon</a:t>
                      </a:r>
                      <a:r>
                        <a:rPr lang="en-GB" b="0" dirty="0">
                          <a:solidFill>
                            <a:srgbClr val="000000"/>
                          </a:solidFill>
                          <a:latin typeface="Consolas" panose="020B0609020204030204" pitchFamily="49" charset="0"/>
                        </a:rPr>
                        <a:t>;</a:t>
                      </a:r>
                    </a:p>
                    <a:p>
                      <a:pPr algn="l"/>
                      <a:endParaRPr lang="en-GB" sz="1800" b="0" dirty="0">
                        <a:latin typeface="Consolas" panose="020B0609020204030204" pitchFamily="49" charset="0"/>
                      </a:endParaRPr>
                    </a:p>
                    <a:p>
                      <a:pPr lvl="1"/>
                      <a:r>
                        <a:rPr lang="en-GB" b="0" dirty="0">
                          <a:solidFill>
                            <a:srgbClr val="000000"/>
                          </a:solidFill>
                          <a:latin typeface="Consolas" panose="020B0609020204030204" pitchFamily="49" charset="0"/>
                        </a:rPr>
                        <a:t>Player(String </a:t>
                      </a:r>
                      <a:r>
                        <a:rPr lang="en-GB" b="0" dirty="0">
                          <a:solidFill>
                            <a:srgbClr val="6A3E3E"/>
                          </a:solidFill>
                          <a:latin typeface="Consolas" panose="020B0609020204030204" pitchFamily="49" charset="0"/>
                        </a:rPr>
                        <a:t>name</a:t>
                      </a:r>
                      <a:r>
                        <a:rPr lang="en-GB" b="0"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int</a:t>
                      </a:r>
                      <a:r>
                        <a:rPr lang="en-GB" b="0" dirty="0">
                          <a:solidFill>
                            <a:srgbClr val="000000"/>
                          </a:solidFill>
                          <a:latin typeface="Consolas" panose="020B0609020204030204" pitchFamily="49" charset="0"/>
                        </a:rPr>
                        <a:t> </a:t>
                      </a:r>
                      <a:r>
                        <a:rPr lang="en-GB" b="0" dirty="0" err="1">
                          <a:solidFill>
                            <a:srgbClr val="6A3E3E"/>
                          </a:solidFill>
                          <a:latin typeface="Consolas" panose="020B0609020204030204" pitchFamily="49" charset="0"/>
                        </a:rPr>
                        <a:t>hitPoints</a:t>
                      </a:r>
                      <a:r>
                        <a:rPr lang="en-GB" b="0" dirty="0">
                          <a:solidFill>
                            <a:srgbClr val="000000"/>
                          </a:solidFill>
                          <a:latin typeface="Consolas" panose="020B0609020204030204" pitchFamily="49" charset="0"/>
                        </a:rPr>
                        <a:t>, String </a:t>
                      </a:r>
                      <a:r>
                        <a:rPr lang="en-GB" b="0" dirty="0">
                          <a:solidFill>
                            <a:srgbClr val="6A3E3E"/>
                          </a:solidFill>
                          <a:latin typeface="Consolas" panose="020B0609020204030204" pitchFamily="49" charset="0"/>
                        </a:rPr>
                        <a:t>weapon</a:t>
                      </a:r>
                      <a:r>
                        <a:rPr lang="en-GB" b="0" dirty="0">
                          <a:solidFill>
                            <a:srgbClr val="000000"/>
                          </a:solidFill>
                          <a:latin typeface="Consolas" panose="020B0609020204030204" pitchFamily="49" charset="0"/>
                        </a:rPr>
                        <a:t>) {</a:t>
                      </a:r>
                    </a:p>
                    <a:p>
                      <a:pPr lvl="2"/>
                      <a:r>
                        <a:rPr lang="en-GB" b="1" dirty="0">
                          <a:solidFill>
                            <a:srgbClr val="7F0055"/>
                          </a:solidFill>
                          <a:latin typeface="Consolas" panose="020B0609020204030204" pitchFamily="49" charset="0"/>
                        </a:rPr>
                        <a:t>this</a:t>
                      </a:r>
                      <a:r>
                        <a:rPr lang="en-GB" b="0" dirty="0">
                          <a:solidFill>
                            <a:srgbClr val="000000"/>
                          </a:solidFill>
                          <a:latin typeface="Consolas" panose="020B0609020204030204" pitchFamily="49" charset="0"/>
                        </a:rPr>
                        <a:t>.</a:t>
                      </a:r>
                      <a:r>
                        <a:rPr lang="en-GB" b="0" dirty="0">
                          <a:solidFill>
                            <a:srgbClr val="0000C0"/>
                          </a:solidFill>
                          <a:latin typeface="Consolas" panose="020B0609020204030204" pitchFamily="49" charset="0"/>
                        </a:rPr>
                        <a:t>name</a:t>
                      </a:r>
                      <a:r>
                        <a:rPr lang="en-GB" b="0" dirty="0">
                          <a:solidFill>
                            <a:srgbClr val="000000"/>
                          </a:solidFill>
                          <a:latin typeface="Consolas" panose="020B0609020204030204" pitchFamily="49" charset="0"/>
                        </a:rPr>
                        <a:t> = </a:t>
                      </a:r>
                      <a:r>
                        <a:rPr lang="en-GB" b="0" dirty="0">
                          <a:solidFill>
                            <a:srgbClr val="6A3E3E"/>
                          </a:solidFill>
                          <a:latin typeface="Consolas" panose="020B0609020204030204" pitchFamily="49" charset="0"/>
                        </a:rPr>
                        <a:t>name</a:t>
                      </a:r>
                      <a:r>
                        <a:rPr lang="en-GB" b="0" dirty="0">
                          <a:solidFill>
                            <a:srgbClr val="000000"/>
                          </a:solidFill>
                          <a:latin typeface="Consolas" panose="020B0609020204030204" pitchFamily="49" charset="0"/>
                        </a:rPr>
                        <a:t>;</a:t>
                      </a:r>
                    </a:p>
                    <a:p>
                      <a:pPr lvl="2"/>
                      <a:r>
                        <a:rPr lang="en-GB" b="1" dirty="0" err="1">
                          <a:solidFill>
                            <a:srgbClr val="7F0055"/>
                          </a:solidFill>
                          <a:latin typeface="Consolas" panose="020B0609020204030204" pitchFamily="49" charset="0"/>
                        </a:rPr>
                        <a:t>this</a:t>
                      </a:r>
                      <a:r>
                        <a:rPr lang="en-GB" b="0" dirty="0" err="1">
                          <a:solidFill>
                            <a:srgbClr val="000000"/>
                          </a:solidFill>
                          <a:latin typeface="Consolas" panose="020B0609020204030204" pitchFamily="49" charset="0"/>
                        </a:rPr>
                        <a:t>.</a:t>
                      </a:r>
                      <a:r>
                        <a:rPr lang="en-GB" b="0" dirty="0" err="1">
                          <a:solidFill>
                            <a:srgbClr val="0000C0"/>
                          </a:solidFill>
                          <a:latin typeface="Consolas" panose="020B0609020204030204" pitchFamily="49" charset="0"/>
                        </a:rPr>
                        <a:t>hitPoints</a:t>
                      </a:r>
                      <a:r>
                        <a:rPr lang="en-GB" b="0" dirty="0">
                          <a:solidFill>
                            <a:srgbClr val="000000"/>
                          </a:solidFill>
                          <a:latin typeface="Consolas" panose="020B0609020204030204" pitchFamily="49" charset="0"/>
                        </a:rPr>
                        <a:t> = </a:t>
                      </a:r>
                      <a:r>
                        <a:rPr lang="en-GB" b="0" dirty="0" err="1">
                          <a:solidFill>
                            <a:srgbClr val="6A3E3E"/>
                          </a:solidFill>
                          <a:latin typeface="Consolas" panose="020B0609020204030204" pitchFamily="49" charset="0"/>
                        </a:rPr>
                        <a:t>hitPoints</a:t>
                      </a:r>
                      <a:r>
                        <a:rPr lang="en-GB" b="0" dirty="0">
                          <a:solidFill>
                            <a:srgbClr val="000000"/>
                          </a:solidFill>
                          <a:latin typeface="Consolas" panose="020B0609020204030204" pitchFamily="49" charset="0"/>
                        </a:rPr>
                        <a:t>;</a:t>
                      </a:r>
                    </a:p>
                    <a:p>
                      <a:pPr lvl="2"/>
                      <a:r>
                        <a:rPr lang="en-GB" b="1" dirty="0" err="1">
                          <a:solidFill>
                            <a:srgbClr val="7F0055"/>
                          </a:solidFill>
                          <a:latin typeface="Consolas" panose="020B0609020204030204" pitchFamily="49" charset="0"/>
                        </a:rPr>
                        <a:t>this</a:t>
                      </a:r>
                      <a:r>
                        <a:rPr lang="en-GB" b="0" dirty="0" err="1">
                          <a:solidFill>
                            <a:srgbClr val="000000"/>
                          </a:solidFill>
                          <a:latin typeface="Consolas" panose="020B0609020204030204" pitchFamily="49" charset="0"/>
                        </a:rPr>
                        <a:t>.</a:t>
                      </a:r>
                      <a:r>
                        <a:rPr lang="en-GB" b="0" dirty="0" err="1">
                          <a:solidFill>
                            <a:srgbClr val="0000C0"/>
                          </a:solidFill>
                          <a:latin typeface="Consolas" panose="020B0609020204030204" pitchFamily="49" charset="0"/>
                        </a:rPr>
                        <a:t>weapon</a:t>
                      </a:r>
                      <a:r>
                        <a:rPr lang="en-GB" b="0" dirty="0">
                          <a:solidFill>
                            <a:srgbClr val="000000"/>
                          </a:solidFill>
                          <a:latin typeface="Consolas" panose="020B0609020204030204" pitchFamily="49" charset="0"/>
                        </a:rPr>
                        <a:t> = </a:t>
                      </a:r>
                      <a:r>
                        <a:rPr lang="en-GB" b="0" dirty="0">
                          <a:solidFill>
                            <a:srgbClr val="6A3E3E"/>
                          </a:solidFill>
                          <a:latin typeface="Consolas" panose="020B0609020204030204" pitchFamily="49" charset="0"/>
                        </a:rPr>
                        <a:t>weapon</a:t>
                      </a:r>
                      <a:r>
                        <a:rPr lang="en-GB" b="0" dirty="0">
                          <a:solidFill>
                            <a:srgbClr val="000000"/>
                          </a:solidFill>
                          <a:latin typeface="Consolas" panose="020B0609020204030204" pitchFamily="49" charset="0"/>
                        </a:rPr>
                        <a:t>;</a:t>
                      </a:r>
                    </a:p>
                    <a:p>
                      <a:pPr lvl="1"/>
                      <a:r>
                        <a:rPr lang="en-GB" b="0" dirty="0">
                          <a:solidFill>
                            <a:srgbClr val="000000"/>
                          </a:solidFill>
                          <a:latin typeface="Consolas" panose="020B0609020204030204" pitchFamily="49" charset="0"/>
                        </a:rPr>
                        <a:t>}</a:t>
                      </a:r>
                    </a:p>
                    <a:p>
                      <a:pPr algn="l"/>
                      <a:endParaRPr lang="en-GB" sz="1800" b="0" dirty="0">
                        <a:latin typeface="Consolas" panose="020B0609020204030204" pitchFamily="49" charset="0"/>
                      </a:endParaRPr>
                    </a:p>
                    <a:p>
                      <a:pPr lvl="1"/>
                      <a:r>
                        <a:rPr lang="en-GB" b="1" dirty="0">
                          <a:solidFill>
                            <a:srgbClr val="7F0055"/>
                          </a:solidFill>
                          <a:latin typeface="Consolas" panose="020B0609020204030204" pitchFamily="49" charset="0"/>
                        </a:rPr>
                        <a:t>public</a:t>
                      </a:r>
                      <a:r>
                        <a:rPr lang="en-GB" b="0"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void</a:t>
                      </a:r>
                      <a:r>
                        <a:rPr lang="en-GB" b="0" dirty="0">
                          <a:solidFill>
                            <a:srgbClr val="000000"/>
                          </a:solidFill>
                          <a:latin typeface="Consolas" panose="020B0609020204030204" pitchFamily="49" charset="0"/>
                        </a:rPr>
                        <a:t> </a:t>
                      </a:r>
                      <a:r>
                        <a:rPr lang="en-GB" b="0" dirty="0" err="1">
                          <a:solidFill>
                            <a:srgbClr val="000000"/>
                          </a:solidFill>
                          <a:latin typeface="Consolas" panose="020B0609020204030204" pitchFamily="49" charset="0"/>
                        </a:rPr>
                        <a:t>takeDamage</a:t>
                      </a:r>
                      <a:r>
                        <a:rPr lang="en-GB" b="0" dirty="0">
                          <a:solidFill>
                            <a:srgbClr val="000000"/>
                          </a:solidFill>
                          <a:latin typeface="Consolas" panose="020B0609020204030204" pitchFamily="49" charset="0"/>
                        </a:rPr>
                        <a:t>(</a:t>
                      </a:r>
                      <a:r>
                        <a:rPr lang="en-GB" b="1" dirty="0">
                          <a:solidFill>
                            <a:srgbClr val="7F0055"/>
                          </a:solidFill>
                          <a:latin typeface="Consolas" panose="020B0609020204030204" pitchFamily="49" charset="0"/>
                        </a:rPr>
                        <a:t>int</a:t>
                      </a:r>
                      <a:r>
                        <a:rPr lang="en-GB" b="0" dirty="0">
                          <a:solidFill>
                            <a:srgbClr val="000000"/>
                          </a:solidFill>
                          <a:latin typeface="Consolas" panose="020B0609020204030204" pitchFamily="49" charset="0"/>
                        </a:rPr>
                        <a:t> </a:t>
                      </a:r>
                      <a:r>
                        <a:rPr lang="en-GB" b="0" dirty="0">
                          <a:solidFill>
                            <a:srgbClr val="6A3E3E"/>
                          </a:solidFill>
                          <a:latin typeface="Consolas" panose="020B0609020204030204" pitchFamily="49" charset="0"/>
                        </a:rPr>
                        <a:t>damage</a:t>
                      </a:r>
                      <a:r>
                        <a:rPr lang="en-GB" b="0" dirty="0">
                          <a:solidFill>
                            <a:srgbClr val="000000"/>
                          </a:solidFill>
                          <a:latin typeface="Consolas" panose="020B0609020204030204" pitchFamily="49" charset="0"/>
                        </a:rPr>
                        <a:t>) {</a:t>
                      </a:r>
                    </a:p>
                    <a:p>
                      <a:pPr lvl="2"/>
                      <a:r>
                        <a:rPr lang="en-GB" b="0" dirty="0" err="1">
                          <a:solidFill>
                            <a:srgbClr val="0000C0"/>
                          </a:solidFill>
                          <a:latin typeface="Consolas" panose="020B0609020204030204" pitchFamily="49" charset="0"/>
                        </a:rPr>
                        <a:t>hitPoints</a:t>
                      </a:r>
                      <a:r>
                        <a:rPr lang="en-GB" b="0" dirty="0">
                          <a:solidFill>
                            <a:srgbClr val="000000"/>
                          </a:solidFill>
                          <a:latin typeface="Consolas" panose="020B0609020204030204" pitchFamily="49" charset="0"/>
                        </a:rPr>
                        <a:t> = </a:t>
                      </a:r>
                      <a:r>
                        <a:rPr lang="en-GB" b="0" dirty="0" err="1">
                          <a:solidFill>
                            <a:srgbClr val="0000C0"/>
                          </a:solidFill>
                          <a:latin typeface="Consolas" panose="020B0609020204030204" pitchFamily="49" charset="0"/>
                        </a:rPr>
                        <a:t>hitPoints</a:t>
                      </a:r>
                      <a:r>
                        <a:rPr lang="en-GB" b="0" dirty="0">
                          <a:solidFill>
                            <a:srgbClr val="000000"/>
                          </a:solidFill>
                          <a:latin typeface="Consolas" panose="020B0609020204030204" pitchFamily="49" charset="0"/>
                        </a:rPr>
                        <a:t> - </a:t>
                      </a:r>
                      <a:r>
                        <a:rPr lang="en-GB" b="0" dirty="0">
                          <a:solidFill>
                            <a:srgbClr val="6A3E3E"/>
                          </a:solidFill>
                          <a:latin typeface="Consolas" panose="020B0609020204030204" pitchFamily="49" charset="0"/>
                        </a:rPr>
                        <a:t>damage</a:t>
                      </a:r>
                      <a:r>
                        <a:rPr lang="en-GB" b="0" dirty="0">
                          <a:solidFill>
                            <a:srgbClr val="000000"/>
                          </a:solidFill>
                          <a:latin typeface="Consolas" panose="020B0609020204030204" pitchFamily="49" charset="0"/>
                        </a:rPr>
                        <a:t>;</a:t>
                      </a:r>
                    </a:p>
                    <a:p>
                      <a:pPr lvl="2"/>
                      <a:r>
                        <a:rPr lang="en-GB" b="1" dirty="0">
                          <a:solidFill>
                            <a:srgbClr val="7F0055"/>
                          </a:solidFill>
                          <a:latin typeface="Consolas" panose="020B0609020204030204" pitchFamily="49" charset="0"/>
                        </a:rPr>
                        <a:t>if</a:t>
                      </a:r>
                      <a:r>
                        <a:rPr lang="en-GB" b="0" dirty="0">
                          <a:solidFill>
                            <a:srgbClr val="000000"/>
                          </a:solidFill>
                          <a:latin typeface="Consolas" panose="020B0609020204030204" pitchFamily="49" charset="0"/>
                        </a:rPr>
                        <a:t>( </a:t>
                      </a:r>
                      <a:r>
                        <a:rPr lang="en-GB" b="0" dirty="0" err="1">
                          <a:solidFill>
                            <a:srgbClr val="0000C0"/>
                          </a:solidFill>
                          <a:latin typeface="Consolas" panose="020B0609020204030204" pitchFamily="49" charset="0"/>
                        </a:rPr>
                        <a:t>hitPoints</a:t>
                      </a:r>
                      <a:r>
                        <a:rPr lang="en-GB" b="0" dirty="0">
                          <a:solidFill>
                            <a:srgbClr val="000000"/>
                          </a:solidFill>
                          <a:latin typeface="Consolas" panose="020B0609020204030204" pitchFamily="49" charset="0"/>
                        </a:rPr>
                        <a:t> &lt;= 0 ) {</a:t>
                      </a:r>
                    </a:p>
                    <a:p>
                      <a:pPr lvl="2"/>
                      <a:r>
                        <a:rPr lang="en-GB" b="0" dirty="0">
                          <a:solidFill>
                            <a:srgbClr val="000000"/>
                          </a:solidFill>
                          <a:latin typeface="Consolas" panose="020B0609020204030204" pitchFamily="49" charset="0"/>
                        </a:rPr>
                        <a:t>    </a:t>
                      </a:r>
                      <a:r>
                        <a:rPr lang="en-GB" b="0" dirty="0" err="1">
                          <a:solidFill>
                            <a:srgbClr val="000000"/>
                          </a:solidFill>
                          <a:latin typeface="Consolas" panose="020B0609020204030204" pitchFamily="49" charset="0"/>
                        </a:rPr>
                        <a:t>System.</a:t>
                      </a:r>
                      <a:r>
                        <a:rPr lang="en-GB" b="0" dirty="0" err="1">
                          <a:solidFill>
                            <a:srgbClr val="0000C0"/>
                          </a:solidFill>
                          <a:latin typeface="Consolas" panose="020B0609020204030204" pitchFamily="49" charset="0"/>
                        </a:rPr>
                        <a:t>out</a:t>
                      </a:r>
                      <a:r>
                        <a:rPr lang="en-GB" b="0" dirty="0" err="1">
                          <a:solidFill>
                            <a:srgbClr val="000000"/>
                          </a:solidFill>
                          <a:latin typeface="Consolas" panose="020B0609020204030204" pitchFamily="49" charset="0"/>
                        </a:rPr>
                        <a:t>.println</a:t>
                      </a:r>
                      <a:r>
                        <a:rPr lang="en-GB" b="0" dirty="0">
                          <a:solidFill>
                            <a:srgbClr val="000000"/>
                          </a:solidFill>
                          <a:latin typeface="Consolas" panose="020B0609020204030204" pitchFamily="49" charset="0"/>
                        </a:rPr>
                        <a:t>(</a:t>
                      </a:r>
                      <a:r>
                        <a:rPr lang="en-GB" b="0" dirty="0">
                          <a:solidFill>
                            <a:srgbClr val="2A00FF"/>
                          </a:solidFill>
                          <a:latin typeface="Consolas" panose="020B0609020204030204" pitchFamily="49" charset="0"/>
                        </a:rPr>
                        <a:t>"Player knocked out"</a:t>
                      </a:r>
                      <a:r>
                        <a:rPr lang="en-GB" b="0" dirty="0">
                          <a:solidFill>
                            <a:srgbClr val="000000"/>
                          </a:solidFill>
                          <a:latin typeface="Consolas" panose="020B0609020204030204" pitchFamily="49" charset="0"/>
                        </a:rPr>
                        <a:t>);</a:t>
                      </a:r>
                    </a:p>
                    <a:p>
                      <a:pPr lvl="2"/>
                      <a:r>
                        <a:rPr lang="en-GB" b="0" dirty="0">
                          <a:solidFill>
                            <a:srgbClr val="000000"/>
                          </a:solidFill>
                          <a:latin typeface="Consolas" panose="020B0609020204030204" pitchFamily="49" charset="0"/>
                        </a:rPr>
                        <a:t>}</a:t>
                      </a:r>
                    </a:p>
                    <a:p>
                      <a:pPr lvl="1"/>
                      <a:r>
                        <a:rPr lang="en-GB" b="0" dirty="0">
                          <a:solidFill>
                            <a:srgbClr val="000000"/>
                          </a:solidFill>
                          <a:latin typeface="Consolas" panose="020B0609020204030204" pitchFamily="49" charset="0"/>
                        </a:rPr>
                        <a:t>}</a:t>
                      </a:r>
                    </a:p>
                    <a:p>
                      <a:pPr algn="l"/>
                      <a:endParaRPr lang="en-GB" sz="1800" b="0" dirty="0">
                        <a:latin typeface="Consolas" panose="020B0609020204030204" pitchFamily="49" charset="0"/>
                      </a:endParaRPr>
                    </a:p>
                    <a:p>
                      <a:pPr algn="l"/>
                      <a:r>
                        <a:rPr lang="en-GB" sz="1800" b="0" dirty="0">
                          <a:solidFill>
                            <a:srgbClr val="000000"/>
                          </a:solidFill>
                          <a:latin typeface="Consolas" panose="020B0609020204030204" pitchFamily="49" charset="0"/>
                        </a:rPr>
                        <a:t>}</a:t>
                      </a:r>
                      <a:endParaRPr lang="en-GB" b="0" dirty="0"/>
                    </a:p>
                    <a:p>
                      <a:endParaRPr lang="en-GB" sz="2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11891743"/>
                  </a:ext>
                </a:extLst>
              </a:tr>
            </a:tbl>
          </a:graphicData>
        </a:graphic>
      </p:graphicFrame>
    </p:spTree>
    <p:extLst>
      <p:ext uri="{BB962C8B-B14F-4D97-AF65-F5344CB8AC3E}">
        <p14:creationId xmlns:p14="http://schemas.microsoft.com/office/powerpoint/2010/main" val="191684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C4DE5043-6D79-414D-9783-0AD4F843B624}"/>
              </a:ext>
            </a:extLst>
          </p:cNvPr>
          <p:cNvSpPr>
            <a:spLocks noGrp="1"/>
          </p:cNvSpPr>
          <p:nvPr>
            <p:ph type="title"/>
          </p:nvPr>
        </p:nvSpPr>
        <p:spPr>
          <a:xfrm>
            <a:off x="1261641" y="196821"/>
            <a:ext cx="10582426" cy="890107"/>
          </a:xfrm>
        </p:spPr>
        <p:txBody>
          <a:bodyPr/>
          <a:lstStyle/>
          <a:p>
            <a:r>
              <a:rPr lang="en-GB" dirty="0"/>
              <a:t>Motivation</a:t>
            </a:r>
          </a:p>
        </p:txBody>
      </p:sp>
      <p:sp>
        <p:nvSpPr>
          <p:cNvPr id="8" name="!!greencircle1">
            <a:extLst>
              <a:ext uri="{FF2B5EF4-FFF2-40B4-BE49-F238E27FC236}">
                <a16:creationId xmlns:a16="http://schemas.microsoft.com/office/drawing/2014/main" id="{7D1DB919-19E7-4727-A880-07A20EF053F0}"/>
              </a:ext>
            </a:extLst>
          </p:cNvPr>
          <p:cNvSpPr/>
          <p:nvPr/>
        </p:nvSpPr>
        <p:spPr>
          <a:xfrm>
            <a:off x="108956" y="120125"/>
            <a:ext cx="1009835" cy="1009835"/>
          </a:xfrm>
          <a:prstGeom prst="ellipse">
            <a:avLst/>
          </a:prstGeom>
          <a:solidFill>
            <a:srgbClr val="70AD47"/>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9" name="!!graphic6">
            <a:extLst>
              <a:ext uri="{FF2B5EF4-FFF2-40B4-BE49-F238E27FC236}">
                <a16:creationId xmlns:a16="http://schemas.microsoft.com/office/drawing/2014/main" id="{5A551038-A4CD-4E51-8223-29FCE8B31C13}"/>
              </a:ext>
            </a:extLst>
          </p:cNvPr>
          <p:cNvSpPr/>
          <p:nvPr/>
        </p:nvSpPr>
        <p:spPr>
          <a:xfrm>
            <a:off x="279901" y="290457"/>
            <a:ext cx="659670" cy="65967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2" name="TextBox 11">
            <a:extLst>
              <a:ext uri="{FF2B5EF4-FFF2-40B4-BE49-F238E27FC236}">
                <a16:creationId xmlns:a16="http://schemas.microsoft.com/office/drawing/2014/main" id="{27C010A5-4620-478B-9AF5-FDC4ADFD2F92}"/>
              </a:ext>
            </a:extLst>
          </p:cNvPr>
          <p:cNvSpPr txBox="1"/>
          <p:nvPr/>
        </p:nvSpPr>
        <p:spPr>
          <a:xfrm>
            <a:off x="279901" y="1486496"/>
            <a:ext cx="11564166" cy="4247317"/>
          </a:xfrm>
          <a:prstGeom prst="rect">
            <a:avLst/>
          </a:prstGeom>
          <a:solidFill>
            <a:schemeClr val="bg1">
              <a:lumMod val="95000"/>
            </a:schemeClr>
          </a:solidFill>
          <a:ln w="19050">
            <a:solidFill>
              <a:schemeClr val="tx1"/>
            </a:solidFill>
          </a:ln>
        </p:spPr>
        <p:txBody>
          <a:bodyPr wrap="square">
            <a:spAutoFit/>
          </a:bodyPr>
          <a:lstStyle/>
          <a:p>
            <a:pPr algn="l"/>
            <a:r>
              <a:rPr lang="en-GB" sz="1800" b="1" dirty="0">
                <a:solidFill>
                  <a:srgbClr val="7F0055"/>
                </a:solidFill>
                <a:latin typeface="Consolas" panose="020B0609020204030204" pitchFamily="49" charset="0"/>
              </a:rPr>
              <a:t>public</a:t>
            </a:r>
            <a:r>
              <a:rPr lang="en-GB" sz="1800" b="1" dirty="0">
                <a:solidFill>
                  <a:srgbClr val="000000"/>
                </a:solidFill>
                <a:latin typeface="Consolas" panose="020B0609020204030204" pitchFamily="49" charset="0"/>
              </a:rPr>
              <a:t> </a:t>
            </a:r>
            <a:r>
              <a:rPr lang="en-GB" sz="1800" b="1" dirty="0">
                <a:solidFill>
                  <a:srgbClr val="7F0055"/>
                </a:solidFill>
                <a:latin typeface="Consolas" panose="020B0609020204030204" pitchFamily="49" charset="0"/>
              </a:rPr>
              <a:t>class</a:t>
            </a:r>
            <a:r>
              <a:rPr lang="en-GB" sz="1800" b="1" dirty="0">
                <a:solidFill>
                  <a:srgbClr val="000000"/>
                </a:solidFill>
                <a:latin typeface="Consolas" panose="020B0609020204030204" pitchFamily="49" charset="0"/>
              </a:rPr>
              <a:t> </a:t>
            </a:r>
            <a:r>
              <a:rPr lang="en-GB" sz="1800" dirty="0">
                <a:solidFill>
                  <a:srgbClr val="000000"/>
                </a:solidFill>
                <a:latin typeface="Consolas" panose="020B0609020204030204" pitchFamily="49" charset="0"/>
              </a:rPr>
              <a:t>Main {</a:t>
            </a:r>
          </a:p>
          <a:p>
            <a:pPr algn="l"/>
            <a:endParaRPr lang="en-GB" sz="1800" dirty="0">
              <a:latin typeface="Consolas" panose="020B0609020204030204" pitchFamily="49" charset="0"/>
            </a:endParaRPr>
          </a:p>
          <a:p>
            <a:pPr lvl="1"/>
            <a:r>
              <a:rPr lang="en-GB" b="1" dirty="0">
                <a:solidFill>
                  <a:srgbClr val="7F0055"/>
                </a:solidFill>
                <a:latin typeface="Consolas" panose="020B0609020204030204" pitchFamily="49" charset="0"/>
              </a:rPr>
              <a:t>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static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void</a:t>
            </a:r>
            <a:r>
              <a:rPr lang="en-GB" b="1" dirty="0">
                <a:solidFill>
                  <a:srgbClr val="000000"/>
                </a:solidFill>
                <a:latin typeface="Consolas" panose="020B0609020204030204" pitchFamily="49" charset="0"/>
              </a:rPr>
              <a:t> </a:t>
            </a:r>
            <a:r>
              <a:rPr lang="en-GB" dirty="0">
                <a:solidFill>
                  <a:srgbClr val="000000"/>
                </a:solidFill>
                <a:latin typeface="Consolas" panose="020B0609020204030204" pitchFamily="49" charset="0"/>
              </a:rPr>
              <a:t>main(String[] </a:t>
            </a:r>
            <a:r>
              <a:rPr lang="en-GB" dirty="0" err="1">
                <a:solidFill>
                  <a:srgbClr val="6A3E3E"/>
                </a:solidFill>
                <a:latin typeface="Consolas" panose="020B0609020204030204" pitchFamily="49" charset="0"/>
              </a:rPr>
              <a:t>args</a:t>
            </a:r>
            <a:r>
              <a:rPr lang="en-GB" dirty="0">
                <a:solidFill>
                  <a:srgbClr val="000000"/>
                </a:solidFill>
                <a:latin typeface="Consolas" panose="020B0609020204030204" pitchFamily="49" charset="0"/>
              </a:rPr>
              <a:t>) {</a:t>
            </a:r>
          </a:p>
          <a:p>
            <a:pPr lvl="1"/>
            <a:endParaRPr lang="en-GB" dirty="0">
              <a:latin typeface="Consolas" panose="020B0609020204030204" pitchFamily="49" charset="0"/>
            </a:endParaRPr>
          </a:p>
          <a:p>
            <a:pPr lvl="2"/>
            <a:r>
              <a:rPr lang="en-GB" dirty="0">
                <a:solidFill>
                  <a:srgbClr val="000000"/>
                </a:solidFill>
                <a:latin typeface="Consolas" panose="020B0609020204030204" pitchFamily="49" charset="0"/>
              </a:rPr>
              <a:t>Player </a:t>
            </a:r>
            <a:r>
              <a:rPr lang="en-GB" dirty="0">
                <a:solidFill>
                  <a:srgbClr val="6A3E3E"/>
                </a:solidFill>
                <a:latin typeface="Consolas" panose="020B0609020204030204" pitchFamily="49" charset="0"/>
              </a:rPr>
              <a:t>me</a:t>
            </a:r>
            <a:r>
              <a:rPr lang="en-GB" dirty="0">
                <a:solidFill>
                  <a:srgbClr val="000000"/>
                </a:solidFill>
                <a:latin typeface="Consolas" panose="020B0609020204030204" pitchFamily="49" charset="0"/>
              </a:rPr>
              <a:t> = </a:t>
            </a:r>
            <a:r>
              <a:rPr lang="en-GB" b="1" dirty="0">
                <a:solidFill>
                  <a:srgbClr val="7F0055"/>
                </a:solidFill>
                <a:latin typeface="Consolas" panose="020B0609020204030204" pitchFamily="49" charset="0"/>
              </a:rPr>
              <a:t>new</a:t>
            </a:r>
            <a:r>
              <a:rPr lang="en-GB" dirty="0">
                <a:solidFill>
                  <a:srgbClr val="000000"/>
                </a:solidFill>
                <a:latin typeface="Consolas" panose="020B0609020204030204" pitchFamily="49" charset="0"/>
              </a:rPr>
              <a:t> Player(</a:t>
            </a:r>
            <a:r>
              <a:rPr lang="en-GB" dirty="0">
                <a:solidFill>
                  <a:srgbClr val="2A00FF"/>
                </a:solidFill>
                <a:latin typeface="Consolas" panose="020B0609020204030204" pitchFamily="49" charset="0"/>
              </a:rPr>
              <a:t>"Lewis"</a:t>
            </a:r>
            <a:r>
              <a:rPr lang="en-GB" dirty="0">
                <a:solidFill>
                  <a:srgbClr val="000000"/>
                </a:solidFill>
                <a:latin typeface="Consolas" panose="020B0609020204030204" pitchFamily="49" charset="0"/>
              </a:rPr>
              <a:t>, 30, </a:t>
            </a:r>
            <a:r>
              <a:rPr lang="en-GB" dirty="0">
                <a:solidFill>
                  <a:srgbClr val="2A00FF"/>
                </a:solidFill>
                <a:latin typeface="Consolas" panose="020B0609020204030204" pitchFamily="49" charset="0"/>
              </a:rPr>
              <a:t>"Baseball bat"</a:t>
            </a:r>
            <a:r>
              <a:rPr lang="en-GB" dirty="0">
                <a:solidFill>
                  <a:srgbClr val="000000"/>
                </a:solidFill>
                <a:latin typeface="Consolas" panose="020B0609020204030204" pitchFamily="49" charset="0"/>
              </a:rPr>
              <a:t>);</a:t>
            </a:r>
            <a:r>
              <a:rPr lang="en-GB" dirty="0">
                <a:solidFill>
                  <a:srgbClr val="3F7F5F"/>
                </a:solidFill>
                <a:latin typeface="Consolas" panose="020B0609020204030204" pitchFamily="49" charset="0"/>
              </a:rPr>
              <a:t> // name, </a:t>
            </a:r>
            <a:r>
              <a:rPr lang="en-GB" dirty="0" err="1">
                <a:solidFill>
                  <a:srgbClr val="3F7F5F"/>
                </a:solidFill>
                <a:latin typeface="Consolas" panose="020B0609020204030204" pitchFamily="49" charset="0"/>
              </a:rPr>
              <a:t>hitPoints</a:t>
            </a:r>
            <a:r>
              <a:rPr lang="en-GB" dirty="0">
                <a:solidFill>
                  <a:srgbClr val="3F7F5F"/>
                </a:solidFill>
                <a:latin typeface="Consolas" panose="020B0609020204030204" pitchFamily="49" charset="0"/>
              </a:rPr>
              <a:t>, weapon</a:t>
            </a:r>
            <a:endParaRPr lang="en-GB" dirty="0">
              <a:solidFill>
                <a:srgbClr val="000000"/>
              </a:solidFill>
              <a:latin typeface="Consolas" panose="020B0609020204030204" pitchFamily="49" charset="0"/>
            </a:endParaRPr>
          </a:p>
          <a:p>
            <a:pPr lvl="2"/>
            <a:endParaRPr lang="en-GB" dirty="0">
              <a:latin typeface="Consolas" panose="020B0609020204030204" pitchFamily="49" charset="0"/>
            </a:endParaRPr>
          </a:p>
          <a:p>
            <a:pPr lvl="2"/>
            <a:r>
              <a:rPr lang="en-GB" dirty="0" err="1">
                <a:solidFill>
                  <a:srgbClr val="6A3E3E"/>
                </a:solidFill>
                <a:latin typeface="Consolas" panose="020B0609020204030204" pitchFamily="49" charset="0"/>
              </a:rPr>
              <a:t>me</a:t>
            </a:r>
            <a:r>
              <a:rPr lang="en-GB" dirty="0" err="1">
                <a:solidFill>
                  <a:srgbClr val="000000"/>
                </a:solidFill>
                <a:latin typeface="Consolas" panose="020B0609020204030204" pitchFamily="49" charset="0"/>
              </a:rPr>
              <a:t>.takeDamage</a:t>
            </a:r>
            <a:r>
              <a:rPr lang="en-GB" dirty="0">
                <a:solidFill>
                  <a:srgbClr val="000000"/>
                </a:solidFill>
                <a:latin typeface="Consolas" panose="020B0609020204030204" pitchFamily="49" charset="0"/>
              </a:rPr>
              <a:t>(18);</a:t>
            </a:r>
          </a:p>
          <a:p>
            <a:pPr lvl="2"/>
            <a:r>
              <a:rPr lang="en-GB" dirty="0" err="1">
                <a:solidFill>
                  <a:srgbClr val="000000"/>
                </a:solidFill>
                <a:latin typeface="Consolas" panose="020B0609020204030204" pitchFamily="49" charset="0"/>
              </a:rPr>
              <a:t>System.</a:t>
            </a:r>
            <a:r>
              <a:rPr lang="en-GB" i="1" dirty="0" err="1">
                <a:solidFill>
                  <a:srgbClr val="0000C0"/>
                </a:solidFill>
                <a:latin typeface="Consolas" panose="020B0609020204030204" pitchFamily="49" charset="0"/>
              </a:rPr>
              <a:t>out</a:t>
            </a:r>
            <a:r>
              <a:rPr lang="en-GB" dirty="0" err="1">
                <a:solidFill>
                  <a:srgbClr val="000000"/>
                </a:solidFill>
                <a:latin typeface="Consolas" panose="020B0609020204030204" pitchFamily="49" charset="0"/>
              </a:rPr>
              <a:t>.println</a:t>
            </a:r>
            <a:r>
              <a:rPr lang="en-GB" dirty="0">
                <a:solidFill>
                  <a:srgbClr val="000000"/>
                </a:solidFill>
                <a:latin typeface="Consolas" panose="020B0609020204030204" pitchFamily="49" charset="0"/>
              </a:rPr>
              <a:t>(</a:t>
            </a:r>
            <a:r>
              <a:rPr lang="en-GB" dirty="0" err="1">
                <a:solidFill>
                  <a:srgbClr val="6A3E3E"/>
                </a:solidFill>
                <a:latin typeface="Consolas" panose="020B0609020204030204" pitchFamily="49" charset="0"/>
              </a:rPr>
              <a:t>me</a:t>
            </a:r>
            <a:r>
              <a:rPr lang="en-GB" dirty="0" err="1">
                <a:solidFill>
                  <a:srgbClr val="000000"/>
                </a:solidFill>
                <a:latin typeface="Consolas" panose="020B0609020204030204" pitchFamily="49" charset="0"/>
              </a:rPr>
              <a:t>.</a:t>
            </a:r>
            <a:r>
              <a:rPr lang="en-GB" dirty="0" err="1">
                <a:solidFill>
                  <a:srgbClr val="0000C0"/>
                </a:solidFill>
                <a:latin typeface="Consolas" panose="020B0609020204030204" pitchFamily="49" charset="0"/>
              </a:rPr>
              <a:t>hitPoints</a:t>
            </a:r>
            <a:r>
              <a:rPr lang="en-GB" dirty="0">
                <a:solidFill>
                  <a:srgbClr val="000000"/>
                </a:solidFill>
                <a:latin typeface="Consolas" panose="020B0609020204030204" pitchFamily="49" charset="0"/>
              </a:rPr>
              <a:t>); </a:t>
            </a:r>
            <a:r>
              <a:rPr lang="en-GB" dirty="0">
                <a:solidFill>
                  <a:srgbClr val="3F7F5F"/>
                </a:solidFill>
                <a:latin typeface="Consolas" panose="020B0609020204030204" pitchFamily="49" charset="0"/>
              </a:rPr>
              <a:t>// Lewis' </a:t>
            </a:r>
            <a:r>
              <a:rPr lang="en-GB" dirty="0" err="1">
                <a:solidFill>
                  <a:srgbClr val="3F7F5F"/>
                </a:solidFill>
                <a:latin typeface="Consolas" panose="020B0609020204030204" pitchFamily="49" charset="0"/>
              </a:rPr>
              <a:t>hitpoints</a:t>
            </a:r>
            <a:r>
              <a:rPr lang="en-GB" dirty="0">
                <a:solidFill>
                  <a:srgbClr val="3F7F5F"/>
                </a:solidFill>
                <a:latin typeface="Consolas" panose="020B0609020204030204" pitchFamily="49" charset="0"/>
              </a:rPr>
              <a:t> is now 12</a:t>
            </a:r>
          </a:p>
          <a:p>
            <a:pPr lvl="2"/>
            <a:r>
              <a:rPr lang="en-GB" dirty="0" err="1">
                <a:solidFill>
                  <a:srgbClr val="6A3E3E"/>
                </a:solidFill>
                <a:latin typeface="Consolas" panose="020B0609020204030204" pitchFamily="49" charset="0"/>
              </a:rPr>
              <a:t>me</a:t>
            </a:r>
            <a:r>
              <a:rPr lang="en-GB" dirty="0" err="1">
                <a:solidFill>
                  <a:srgbClr val="000000"/>
                </a:solidFill>
                <a:latin typeface="Consolas" panose="020B0609020204030204" pitchFamily="49" charset="0"/>
              </a:rPr>
              <a:t>.takeDamage</a:t>
            </a:r>
            <a:r>
              <a:rPr lang="en-GB" dirty="0">
                <a:solidFill>
                  <a:srgbClr val="000000"/>
                </a:solidFill>
                <a:latin typeface="Consolas" panose="020B0609020204030204" pitchFamily="49" charset="0"/>
              </a:rPr>
              <a:t>(15);</a:t>
            </a:r>
          </a:p>
          <a:p>
            <a:pPr lvl="2"/>
            <a:r>
              <a:rPr lang="en-GB" dirty="0" err="1">
                <a:solidFill>
                  <a:srgbClr val="000000"/>
                </a:solidFill>
                <a:latin typeface="Consolas" panose="020B0609020204030204" pitchFamily="49" charset="0"/>
              </a:rPr>
              <a:t>System.</a:t>
            </a:r>
            <a:r>
              <a:rPr lang="en-GB" i="1" dirty="0" err="1">
                <a:solidFill>
                  <a:srgbClr val="0000C0"/>
                </a:solidFill>
                <a:latin typeface="Consolas" panose="020B0609020204030204" pitchFamily="49" charset="0"/>
              </a:rPr>
              <a:t>out</a:t>
            </a:r>
            <a:r>
              <a:rPr lang="en-GB" dirty="0" err="1">
                <a:solidFill>
                  <a:srgbClr val="000000"/>
                </a:solidFill>
                <a:latin typeface="Consolas" panose="020B0609020204030204" pitchFamily="49" charset="0"/>
              </a:rPr>
              <a:t>.println</a:t>
            </a:r>
            <a:r>
              <a:rPr lang="en-GB" dirty="0">
                <a:solidFill>
                  <a:srgbClr val="000000"/>
                </a:solidFill>
                <a:latin typeface="Consolas" panose="020B0609020204030204" pitchFamily="49" charset="0"/>
              </a:rPr>
              <a:t>(</a:t>
            </a:r>
            <a:r>
              <a:rPr lang="en-GB" dirty="0" err="1">
                <a:solidFill>
                  <a:srgbClr val="6A3E3E"/>
                </a:solidFill>
                <a:latin typeface="Consolas" panose="020B0609020204030204" pitchFamily="49" charset="0"/>
              </a:rPr>
              <a:t>me</a:t>
            </a:r>
            <a:r>
              <a:rPr lang="en-GB" dirty="0" err="1">
                <a:solidFill>
                  <a:srgbClr val="000000"/>
                </a:solidFill>
                <a:latin typeface="Consolas" panose="020B0609020204030204" pitchFamily="49" charset="0"/>
              </a:rPr>
              <a:t>.</a:t>
            </a:r>
            <a:r>
              <a:rPr lang="en-GB" dirty="0" err="1">
                <a:solidFill>
                  <a:srgbClr val="0000C0"/>
                </a:solidFill>
                <a:latin typeface="Consolas" panose="020B0609020204030204" pitchFamily="49" charset="0"/>
              </a:rPr>
              <a:t>hitPoints</a:t>
            </a:r>
            <a:r>
              <a:rPr lang="en-GB" dirty="0">
                <a:solidFill>
                  <a:srgbClr val="000000"/>
                </a:solidFill>
                <a:latin typeface="Consolas" panose="020B0609020204030204" pitchFamily="49" charset="0"/>
              </a:rPr>
              <a:t>); </a:t>
            </a:r>
            <a:r>
              <a:rPr lang="en-GB" dirty="0">
                <a:solidFill>
                  <a:srgbClr val="3F7F5F"/>
                </a:solidFill>
                <a:latin typeface="Consolas" panose="020B0609020204030204" pitchFamily="49" charset="0"/>
              </a:rPr>
              <a:t>// Lewis' </a:t>
            </a:r>
            <a:r>
              <a:rPr lang="en-GB" dirty="0" err="1">
                <a:solidFill>
                  <a:srgbClr val="3F7F5F"/>
                </a:solidFill>
                <a:latin typeface="Consolas" panose="020B0609020204030204" pitchFamily="49" charset="0"/>
              </a:rPr>
              <a:t>hitpoints</a:t>
            </a:r>
            <a:r>
              <a:rPr lang="en-GB" dirty="0">
                <a:solidFill>
                  <a:srgbClr val="3F7F5F"/>
                </a:solidFill>
                <a:latin typeface="Consolas" panose="020B0609020204030204" pitchFamily="49" charset="0"/>
              </a:rPr>
              <a:t> is now -3</a:t>
            </a:r>
          </a:p>
          <a:p>
            <a:pPr lvl="2"/>
            <a:endParaRPr lang="en-GB" dirty="0">
              <a:latin typeface="Consolas" panose="020B0609020204030204" pitchFamily="49" charset="0"/>
            </a:endParaRPr>
          </a:p>
          <a:p>
            <a:pPr lvl="2"/>
            <a:r>
              <a:rPr lang="en-GB" dirty="0" err="1">
                <a:solidFill>
                  <a:srgbClr val="6A3E3E"/>
                </a:solidFill>
                <a:latin typeface="Consolas" panose="020B0609020204030204" pitchFamily="49" charset="0"/>
              </a:rPr>
              <a:t>me</a:t>
            </a:r>
            <a:r>
              <a:rPr lang="en-GB" dirty="0" err="1">
                <a:solidFill>
                  <a:srgbClr val="000000"/>
                </a:solidFill>
                <a:latin typeface="Consolas" panose="020B0609020204030204" pitchFamily="49" charset="0"/>
              </a:rPr>
              <a:t>.</a:t>
            </a:r>
            <a:r>
              <a:rPr lang="en-GB" dirty="0" err="1">
                <a:solidFill>
                  <a:srgbClr val="0000C0"/>
                </a:solidFill>
                <a:latin typeface="Consolas" panose="020B0609020204030204" pitchFamily="49" charset="0"/>
              </a:rPr>
              <a:t>hitPoints</a:t>
            </a:r>
            <a:r>
              <a:rPr lang="en-GB" dirty="0">
                <a:solidFill>
                  <a:srgbClr val="000000"/>
                </a:solidFill>
                <a:latin typeface="Consolas" panose="020B0609020204030204" pitchFamily="49" charset="0"/>
              </a:rPr>
              <a:t> = 40000; </a:t>
            </a:r>
          </a:p>
          <a:p>
            <a:pPr lvl="1"/>
            <a:endParaRPr lang="en-GB" dirty="0">
              <a:latin typeface="Consolas" panose="020B0609020204030204" pitchFamily="49" charset="0"/>
            </a:endParaRPr>
          </a:p>
          <a:p>
            <a:pPr lvl="1"/>
            <a:r>
              <a:rPr lang="en-GB" dirty="0">
                <a:solidFill>
                  <a:srgbClr val="000000"/>
                </a:solidFill>
                <a:latin typeface="Consolas" panose="020B0609020204030204" pitchFamily="49" charset="0"/>
              </a:rPr>
              <a:t>}</a:t>
            </a:r>
            <a:endParaRPr lang="en-GB" sz="1800" dirty="0">
              <a:latin typeface="Consolas" panose="020B0609020204030204" pitchFamily="49" charset="0"/>
            </a:endParaRPr>
          </a:p>
          <a:p>
            <a:pPr algn="l"/>
            <a:r>
              <a:rPr lang="en-GB" sz="1800" dirty="0">
                <a:solidFill>
                  <a:srgbClr val="000000"/>
                </a:solidFill>
                <a:latin typeface="Consolas" panose="020B0609020204030204" pitchFamily="49" charset="0"/>
              </a:rPr>
              <a:t>}</a:t>
            </a:r>
          </a:p>
        </p:txBody>
      </p:sp>
      <p:graphicFrame>
        <p:nvGraphicFramePr>
          <p:cNvPr id="2" name="!!Player">
            <a:extLst>
              <a:ext uri="{FF2B5EF4-FFF2-40B4-BE49-F238E27FC236}">
                <a16:creationId xmlns:a16="http://schemas.microsoft.com/office/drawing/2014/main" id="{040765EF-2954-4440-9FBD-8367BDAE9A37}"/>
              </a:ext>
            </a:extLst>
          </p:cNvPr>
          <p:cNvGraphicFramePr>
            <a:graphicFrameLocks noGrp="1"/>
          </p:cNvGraphicFramePr>
          <p:nvPr>
            <p:extLst>
              <p:ext uri="{D42A27DB-BD31-4B8C-83A1-F6EECF244321}">
                <p14:modId xmlns:p14="http://schemas.microsoft.com/office/powerpoint/2010/main" val="3163240555"/>
              </p:ext>
            </p:extLst>
          </p:nvPr>
        </p:nvGraphicFramePr>
        <p:xfrm>
          <a:off x="7748640" y="120125"/>
          <a:ext cx="4334404" cy="2103120"/>
        </p:xfrm>
        <a:graphic>
          <a:graphicData uri="http://schemas.openxmlformats.org/drawingml/2006/table">
            <a:tbl>
              <a:tblPr firstRow="1" bandRow="1">
                <a:tableStyleId>{5C22544A-7EE6-4342-B048-85BDC9FD1C3A}</a:tableStyleId>
              </a:tblPr>
              <a:tblGrid>
                <a:gridCol w="4334404">
                  <a:extLst>
                    <a:ext uri="{9D8B030D-6E8A-4147-A177-3AD203B41FA5}">
                      <a16:colId xmlns:a16="http://schemas.microsoft.com/office/drawing/2014/main" val="4007110306"/>
                    </a:ext>
                  </a:extLst>
                </a:gridCol>
              </a:tblGrid>
              <a:tr h="370840">
                <a:tc>
                  <a:txBody>
                    <a:bodyPr/>
                    <a:lstStyle/>
                    <a:p>
                      <a:pPr algn="ctr"/>
                      <a:r>
                        <a:rPr lang="en-GB" sz="2400" dirty="0"/>
                        <a:t>Player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2659491491"/>
                  </a:ext>
                </a:extLst>
              </a:tr>
              <a:tr h="370840">
                <a:tc>
                  <a:txBody>
                    <a:bodyPr/>
                    <a:lstStyle/>
                    <a:p>
                      <a:r>
                        <a:rPr lang="en-GB" sz="2400" dirty="0"/>
                        <a:t>name : String</a:t>
                      </a:r>
                    </a:p>
                    <a:p>
                      <a:r>
                        <a:rPr lang="en-GB" sz="2400" dirty="0" err="1"/>
                        <a:t>hitPoints</a:t>
                      </a:r>
                      <a:r>
                        <a:rPr lang="en-GB" sz="2400" dirty="0"/>
                        <a:t> : int</a:t>
                      </a:r>
                    </a:p>
                    <a:p>
                      <a:r>
                        <a:rPr lang="en-GB" sz="2400" dirty="0"/>
                        <a:t>weapon : 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11891743"/>
                  </a:ext>
                </a:extLst>
              </a:tr>
              <a:tr h="370840">
                <a:tc>
                  <a:txBody>
                    <a:bodyPr/>
                    <a:lstStyle/>
                    <a:p>
                      <a:r>
                        <a:rPr lang="en-GB" sz="2400" dirty="0" err="1"/>
                        <a:t>takeDamage</a:t>
                      </a:r>
                      <a:r>
                        <a:rPr lang="en-GB" sz="2400" dirty="0"/>
                        <a:t>( damage : int ) : void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574742423"/>
                  </a:ext>
                </a:extLst>
              </a:tr>
            </a:tbl>
          </a:graphicData>
        </a:graphic>
      </p:graphicFrame>
      <p:sp>
        <p:nvSpPr>
          <p:cNvPr id="13" name="Rectangle: Folded Corner 12">
            <a:extLst>
              <a:ext uri="{FF2B5EF4-FFF2-40B4-BE49-F238E27FC236}">
                <a16:creationId xmlns:a16="http://schemas.microsoft.com/office/drawing/2014/main" id="{00016944-4876-4406-99AE-616DAAC3DB3C}"/>
              </a:ext>
            </a:extLst>
          </p:cNvPr>
          <p:cNvSpPr/>
          <p:nvPr/>
        </p:nvSpPr>
        <p:spPr>
          <a:xfrm>
            <a:off x="4805919" y="4518838"/>
            <a:ext cx="3664778" cy="1614544"/>
          </a:xfrm>
          <a:prstGeom prst="foldedCorner">
            <a:avLst>
              <a:gd name="adj" fmla="val 824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Should we really allow code from outside the Player class to modify its data to non-sensible values?</a:t>
            </a:r>
          </a:p>
        </p:txBody>
      </p:sp>
      <p:cxnSp>
        <p:nvCxnSpPr>
          <p:cNvPr id="14" name="Straight Arrow Connector 13">
            <a:extLst>
              <a:ext uri="{FF2B5EF4-FFF2-40B4-BE49-F238E27FC236}">
                <a16:creationId xmlns:a16="http://schemas.microsoft.com/office/drawing/2014/main" id="{848284AD-98D8-4CA4-A88A-487650151E0A}"/>
              </a:ext>
            </a:extLst>
          </p:cNvPr>
          <p:cNvCxnSpPr>
            <a:cxnSpLocks/>
          </p:cNvCxnSpPr>
          <p:nvPr/>
        </p:nvCxnSpPr>
        <p:spPr>
          <a:xfrm flipH="1" flipV="1">
            <a:off x="3944679" y="4742121"/>
            <a:ext cx="861240" cy="361507"/>
          </a:xfrm>
          <a:prstGeom prst="straightConnector1">
            <a:avLst/>
          </a:prstGeom>
          <a:ln w="57150">
            <a:solidFill>
              <a:srgbClr val="FC0000"/>
            </a:solidFill>
            <a:tailEnd type="triangle"/>
          </a:ln>
        </p:spPr>
        <p:style>
          <a:lnRef idx="1">
            <a:schemeClr val="accent1"/>
          </a:lnRef>
          <a:fillRef idx="0">
            <a:schemeClr val="accent1"/>
          </a:fillRef>
          <a:effectRef idx="0">
            <a:schemeClr val="accent1"/>
          </a:effectRef>
          <a:fontRef idx="minor">
            <a:schemeClr val="tx1"/>
          </a:fontRef>
        </p:style>
      </p:cxnSp>
      <p:sp>
        <p:nvSpPr>
          <p:cNvPr id="19" name="!!green">
            <a:extLst>
              <a:ext uri="{FF2B5EF4-FFF2-40B4-BE49-F238E27FC236}">
                <a16:creationId xmlns:a16="http://schemas.microsoft.com/office/drawing/2014/main" id="{D1935024-CA92-4588-8443-DC20DA7B8EC4}"/>
              </a:ext>
            </a:extLst>
          </p:cNvPr>
          <p:cNvSpPr/>
          <p:nvPr/>
        </p:nvSpPr>
        <p:spPr>
          <a:xfrm>
            <a:off x="1593998" y="6265273"/>
            <a:ext cx="5241416"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Data Hiding</a:t>
            </a:r>
          </a:p>
        </p:txBody>
      </p:sp>
      <p:sp>
        <p:nvSpPr>
          <p:cNvPr id="20" name="!!yellow">
            <a:extLst>
              <a:ext uri="{FF2B5EF4-FFF2-40B4-BE49-F238E27FC236}">
                <a16:creationId xmlns:a16="http://schemas.microsoft.com/office/drawing/2014/main" id="{1268C4F6-031A-4E6C-A281-8E55CC8B2F9A}"/>
              </a:ext>
            </a:extLst>
          </p:cNvPr>
          <p:cNvSpPr/>
          <p:nvPr/>
        </p:nvSpPr>
        <p:spPr>
          <a:xfrm>
            <a:off x="6835415" y="6265275"/>
            <a:ext cx="5356586"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Getters and Setters</a:t>
            </a:r>
          </a:p>
        </p:txBody>
      </p:sp>
    </p:spTree>
    <p:extLst>
      <p:ext uri="{BB962C8B-B14F-4D97-AF65-F5344CB8AC3E}">
        <p14:creationId xmlns:p14="http://schemas.microsoft.com/office/powerpoint/2010/main" val="2400143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4" end="4"/>
                                            </p:txEl>
                                          </p:spTgt>
                                        </p:tgtEl>
                                        <p:attrNameLst>
                                          <p:attrName>style.visibility</p:attrName>
                                        </p:attrNameLst>
                                      </p:cBhvr>
                                      <p:to>
                                        <p:strVal val="visible"/>
                                      </p:to>
                                    </p:set>
                                    <p:animEffect transition="in" filter="fade">
                                      <p:cBhvr>
                                        <p:cTn id="7" dur="500"/>
                                        <p:tgtEl>
                                          <p:spTgt spid="1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6" end="6"/>
                                            </p:txEl>
                                          </p:spTgt>
                                        </p:tgtEl>
                                        <p:attrNameLst>
                                          <p:attrName>style.visibility</p:attrName>
                                        </p:attrNameLst>
                                      </p:cBhvr>
                                      <p:to>
                                        <p:strVal val="visible"/>
                                      </p:to>
                                    </p:set>
                                    <p:animEffect transition="in" filter="fade">
                                      <p:cBhvr>
                                        <p:cTn id="12" dur="500"/>
                                        <p:tgtEl>
                                          <p:spTgt spid="12">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xEl>
                                              <p:pRg st="7" end="7"/>
                                            </p:txEl>
                                          </p:spTgt>
                                        </p:tgtEl>
                                        <p:attrNameLst>
                                          <p:attrName>style.visibility</p:attrName>
                                        </p:attrNameLst>
                                      </p:cBhvr>
                                      <p:to>
                                        <p:strVal val="visible"/>
                                      </p:to>
                                    </p:set>
                                    <p:animEffect transition="in" filter="fade">
                                      <p:cBhvr>
                                        <p:cTn id="15" dur="500"/>
                                        <p:tgtEl>
                                          <p:spTgt spid="12">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xEl>
                                              <p:pRg st="8" end="8"/>
                                            </p:txEl>
                                          </p:spTgt>
                                        </p:tgtEl>
                                        <p:attrNameLst>
                                          <p:attrName>style.visibility</p:attrName>
                                        </p:attrNameLst>
                                      </p:cBhvr>
                                      <p:to>
                                        <p:strVal val="visible"/>
                                      </p:to>
                                    </p:set>
                                    <p:animEffect transition="in" filter="fade">
                                      <p:cBhvr>
                                        <p:cTn id="20" dur="500"/>
                                        <p:tgtEl>
                                          <p:spTgt spid="12">
                                            <p:txEl>
                                              <p:pRg st="8" end="8"/>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xEl>
                                              <p:pRg st="9" end="9"/>
                                            </p:txEl>
                                          </p:spTgt>
                                        </p:tgtEl>
                                        <p:attrNameLst>
                                          <p:attrName>style.visibility</p:attrName>
                                        </p:attrNameLst>
                                      </p:cBhvr>
                                      <p:to>
                                        <p:strVal val="visible"/>
                                      </p:to>
                                    </p:set>
                                    <p:animEffect transition="in" filter="fade">
                                      <p:cBhvr>
                                        <p:cTn id="23" dur="500"/>
                                        <p:tgtEl>
                                          <p:spTgt spid="12">
                                            <p:txEl>
                                              <p:pRg st="9" end="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
                                            <p:txEl>
                                              <p:pRg st="11" end="11"/>
                                            </p:txEl>
                                          </p:spTgt>
                                        </p:tgtEl>
                                        <p:attrNameLst>
                                          <p:attrName>style.visibility</p:attrName>
                                        </p:attrNameLst>
                                      </p:cBhvr>
                                      <p:to>
                                        <p:strVal val="visible"/>
                                      </p:to>
                                    </p:set>
                                    <p:animEffect transition="in" filter="fade">
                                      <p:cBhvr>
                                        <p:cTn id="28" dur="500"/>
                                        <p:tgtEl>
                                          <p:spTgt spid="12">
                                            <p:txEl>
                                              <p:pRg st="11" end="11"/>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green">
            <a:extLst>
              <a:ext uri="{FF2B5EF4-FFF2-40B4-BE49-F238E27FC236}">
                <a16:creationId xmlns:a16="http://schemas.microsoft.com/office/drawing/2014/main" id="{32BE9D1C-CE98-40C1-A50A-D732BAF7BC18}"/>
              </a:ext>
            </a:extLst>
          </p:cNvPr>
          <p:cNvSpPr/>
          <p:nvPr/>
        </p:nvSpPr>
        <p:spPr>
          <a:xfrm>
            <a:off x="1593998" y="6265273"/>
            <a:ext cx="5241416"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Data Hiding</a:t>
            </a:r>
          </a:p>
        </p:txBody>
      </p:sp>
      <p:sp>
        <p:nvSpPr>
          <p:cNvPr id="30" name="!!yellow">
            <a:extLst>
              <a:ext uri="{FF2B5EF4-FFF2-40B4-BE49-F238E27FC236}">
                <a16:creationId xmlns:a16="http://schemas.microsoft.com/office/drawing/2014/main" id="{34926ACD-5615-4BD1-AB70-5A7CE825C008}"/>
              </a:ext>
            </a:extLst>
          </p:cNvPr>
          <p:cNvSpPr/>
          <p:nvPr/>
        </p:nvSpPr>
        <p:spPr>
          <a:xfrm>
            <a:off x="6835415" y="6265275"/>
            <a:ext cx="5356586"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Getters and Setters</a:t>
            </a:r>
          </a:p>
        </p:txBody>
      </p:sp>
      <p:sp>
        <p:nvSpPr>
          <p:cNvPr id="16" name="Title 1">
            <a:extLst>
              <a:ext uri="{FF2B5EF4-FFF2-40B4-BE49-F238E27FC236}">
                <a16:creationId xmlns:a16="http://schemas.microsoft.com/office/drawing/2014/main" id="{C4DE5043-6D79-414D-9783-0AD4F843B624}"/>
              </a:ext>
            </a:extLst>
          </p:cNvPr>
          <p:cNvSpPr>
            <a:spLocks noGrp="1"/>
          </p:cNvSpPr>
          <p:nvPr>
            <p:ph type="title"/>
          </p:nvPr>
        </p:nvSpPr>
        <p:spPr>
          <a:xfrm>
            <a:off x="1261641" y="196821"/>
            <a:ext cx="10582426" cy="890107"/>
          </a:xfrm>
        </p:spPr>
        <p:txBody>
          <a:bodyPr/>
          <a:lstStyle/>
          <a:p>
            <a:r>
              <a:rPr lang="en-GB" dirty="0"/>
              <a:t>Improved Version</a:t>
            </a:r>
          </a:p>
        </p:txBody>
      </p:sp>
      <p:sp>
        <p:nvSpPr>
          <p:cNvPr id="8" name="!!greencircle1">
            <a:extLst>
              <a:ext uri="{FF2B5EF4-FFF2-40B4-BE49-F238E27FC236}">
                <a16:creationId xmlns:a16="http://schemas.microsoft.com/office/drawing/2014/main" id="{7D1DB919-19E7-4727-A880-07A20EF053F0}"/>
              </a:ext>
            </a:extLst>
          </p:cNvPr>
          <p:cNvSpPr/>
          <p:nvPr/>
        </p:nvSpPr>
        <p:spPr>
          <a:xfrm>
            <a:off x="108956" y="120125"/>
            <a:ext cx="1009835" cy="1009835"/>
          </a:xfrm>
          <a:prstGeom prst="ellipse">
            <a:avLst/>
          </a:prstGeom>
          <a:solidFill>
            <a:srgbClr val="70AD47"/>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9" name="!!graphic6">
            <a:extLst>
              <a:ext uri="{FF2B5EF4-FFF2-40B4-BE49-F238E27FC236}">
                <a16:creationId xmlns:a16="http://schemas.microsoft.com/office/drawing/2014/main" id="{5A551038-A4CD-4E51-8223-29FCE8B31C13}"/>
              </a:ext>
            </a:extLst>
          </p:cNvPr>
          <p:cNvSpPr/>
          <p:nvPr/>
        </p:nvSpPr>
        <p:spPr>
          <a:xfrm>
            <a:off x="279901" y="290457"/>
            <a:ext cx="659670" cy="65967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2" name="Content Placeholder 3">
            <a:extLst>
              <a:ext uri="{FF2B5EF4-FFF2-40B4-BE49-F238E27FC236}">
                <a16:creationId xmlns:a16="http://schemas.microsoft.com/office/drawing/2014/main" id="{EC5A949E-0629-468A-8647-EB9825A3BF6E}"/>
              </a:ext>
            </a:extLst>
          </p:cNvPr>
          <p:cNvSpPr>
            <a:spLocks noGrp="1"/>
          </p:cNvSpPr>
          <p:nvPr>
            <p:ph idx="1"/>
          </p:nvPr>
        </p:nvSpPr>
        <p:spPr>
          <a:xfrm>
            <a:off x="256709" y="1078096"/>
            <a:ext cx="6072666" cy="4690269"/>
          </a:xfrm>
        </p:spPr>
        <p:txBody>
          <a:bodyPr>
            <a:normAutofit/>
          </a:bodyPr>
          <a:lstStyle/>
          <a:p>
            <a:r>
              <a:rPr lang="en-GB" dirty="0"/>
              <a:t>Instance variables are now private – meaning only the class can directly access them</a:t>
            </a:r>
          </a:p>
          <a:p>
            <a:r>
              <a:rPr lang="en-GB" dirty="0"/>
              <a:t>Indirect access is allowed through public methods</a:t>
            </a:r>
          </a:p>
        </p:txBody>
      </p:sp>
      <p:pic>
        <p:nvPicPr>
          <p:cNvPr id="15" name="Picture 14">
            <a:extLst>
              <a:ext uri="{FF2B5EF4-FFF2-40B4-BE49-F238E27FC236}">
                <a16:creationId xmlns:a16="http://schemas.microsoft.com/office/drawing/2014/main" id="{2106F0D5-EF96-420D-A79A-2A328202A80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83331" y="67899"/>
            <a:ext cx="5451960" cy="6722199"/>
          </a:xfrm>
          <a:prstGeom prst="rect">
            <a:avLst/>
          </a:prstGeom>
          <a:ln w="28575">
            <a:solidFill>
              <a:schemeClr val="tx1"/>
            </a:solidFill>
          </a:ln>
        </p:spPr>
      </p:pic>
      <p:sp>
        <p:nvSpPr>
          <p:cNvPr id="17" name="Rectangle: Folded Corner 16">
            <a:extLst>
              <a:ext uri="{FF2B5EF4-FFF2-40B4-BE49-F238E27FC236}">
                <a16:creationId xmlns:a16="http://schemas.microsoft.com/office/drawing/2014/main" id="{524243CC-567A-4191-8666-E0E7488E5D7E}"/>
              </a:ext>
            </a:extLst>
          </p:cNvPr>
          <p:cNvSpPr/>
          <p:nvPr/>
        </p:nvSpPr>
        <p:spPr>
          <a:xfrm>
            <a:off x="386862" y="3293393"/>
            <a:ext cx="5357446" cy="1363684"/>
          </a:xfrm>
          <a:prstGeom prst="foldedCorner">
            <a:avLst>
              <a:gd name="adj" fmla="val 824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We provide a means for code outside the class to retrieve the private </a:t>
            </a:r>
            <a:r>
              <a:rPr lang="en-GB" sz="2400" dirty="0" err="1">
                <a:solidFill>
                  <a:schemeClr val="tx1"/>
                </a:solidFill>
              </a:rPr>
              <a:t>hitPoints</a:t>
            </a:r>
            <a:r>
              <a:rPr lang="en-GB" sz="2400" dirty="0">
                <a:solidFill>
                  <a:schemeClr val="tx1"/>
                </a:solidFill>
              </a:rPr>
              <a:t> variable via the public </a:t>
            </a:r>
            <a:r>
              <a:rPr lang="en-GB" sz="2400" dirty="0" err="1">
                <a:solidFill>
                  <a:schemeClr val="tx1"/>
                </a:solidFill>
              </a:rPr>
              <a:t>getHealth</a:t>
            </a:r>
            <a:r>
              <a:rPr lang="en-GB" sz="2400" dirty="0">
                <a:solidFill>
                  <a:schemeClr val="tx1"/>
                </a:solidFill>
              </a:rPr>
              <a:t> method</a:t>
            </a:r>
          </a:p>
        </p:txBody>
      </p:sp>
      <p:cxnSp>
        <p:nvCxnSpPr>
          <p:cNvPr id="18" name="Straight Arrow Connector 17">
            <a:extLst>
              <a:ext uri="{FF2B5EF4-FFF2-40B4-BE49-F238E27FC236}">
                <a16:creationId xmlns:a16="http://schemas.microsoft.com/office/drawing/2014/main" id="{A259139B-519B-49EC-AD34-A3ABB0FFFC9A}"/>
              </a:ext>
            </a:extLst>
          </p:cNvPr>
          <p:cNvCxnSpPr>
            <a:cxnSpLocks/>
            <a:stCxn id="17" idx="3"/>
          </p:cNvCxnSpPr>
          <p:nvPr/>
        </p:nvCxnSpPr>
        <p:spPr>
          <a:xfrm>
            <a:off x="5744308" y="3975235"/>
            <a:ext cx="1134957" cy="309686"/>
          </a:xfrm>
          <a:prstGeom prst="straightConnector1">
            <a:avLst/>
          </a:prstGeom>
          <a:ln w="57150">
            <a:solidFill>
              <a:srgbClr val="FC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Folded Corner 19">
            <a:extLst>
              <a:ext uri="{FF2B5EF4-FFF2-40B4-BE49-F238E27FC236}">
                <a16:creationId xmlns:a16="http://schemas.microsoft.com/office/drawing/2014/main" id="{84DA43C9-4BFF-4D5A-AA32-2DD0CAB4A54C}"/>
              </a:ext>
            </a:extLst>
          </p:cNvPr>
          <p:cNvSpPr/>
          <p:nvPr/>
        </p:nvSpPr>
        <p:spPr>
          <a:xfrm>
            <a:off x="386862" y="4836910"/>
            <a:ext cx="5357446" cy="1953188"/>
          </a:xfrm>
          <a:prstGeom prst="foldedCorner">
            <a:avLst>
              <a:gd name="adj" fmla="val 824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err="1">
                <a:solidFill>
                  <a:schemeClr val="tx1"/>
                </a:solidFill>
              </a:rPr>
              <a:t>setHealth</a:t>
            </a:r>
            <a:r>
              <a:rPr lang="en-GB" sz="2400" dirty="0">
                <a:solidFill>
                  <a:schemeClr val="tx1"/>
                </a:solidFill>
              </a:rPr>
              <a:t> method scrutinises the input to ensure the </a:t>
            </a:r>
            <a:r>
              <a:rPr lang="en-GB" sz="2400" dirty="0" err="1">
                <a:solidFill>
                  <a:schemeClr val="tx1"/>
                </a:solidFill>
              </a:rPr>
              <a:t>hitPoints</a:t>
            </a:r>
            <a:r>
              <a:rPr lang="en-GB" sz="2400" dirty="0">
                <a:solidFill>
                  <a:schemeClr val="tx1"/>
                </a:solidFill>
              </a:rPr>
              <a:t> does not exceed 100 (similar check could also be done in constructor to prevent a Player object being created with &gt; 100 </a:t>
            </a:r>
            <a:r>
              <a:rPr lang="en-GB" sz="2400" dirty="0" err="1">
                <a:solidFill>
                  <a:schemeClr val="tx1"/>
                </a:solidFill>
              </a:rPr>
              <a:t>hitPoints</a:t>
            </a:r>
            <a:r>
              <a:rPr lang="en-GB" sz="2400" dirty="0">
                <a:solidFill>
                  <a:schemeClr val="tx1"/>
                </a:solidFill>
              </a:rPr>
              <a:t>)</a:t>
            </a:r>
          </a:p>
        </p:txBody>
      </p:sp>
      <p:cxnSp>
        <p:nvCxnSpPr>
          <p:cNvPr id="23" name="Straight Arrow Connector 22">
            <a:extLst>
              <a:ext uri="{FF2B5EF4-FFF2-40B4-BE49-F238E27FC236}">
                <a16:creationId xmlns:a16="http://schemas.microsoft.com/office/drawing/2014/main" id="{A372AD2C-E9B9-45BB-856F-0CCCE70E06D5}"/>
              </a:ext>
            </a:extLst>
          </p:cNvPr>
          <p:cNvCxnSpPr>
            <a:cxnSpLocks/>
          </p:cNvCxnSpPr>
          <p:nvPr/>
        </p:nvCxnSpPr>
        <p:spPr>
          <a:xfrm flipV="1">
            <a:off x="5744308" y="5156791"/>
            <a:ext cx="1103059" cy="170501"/>
          </a:xfrm>
          <a:prstGeom prst="straightConnector1">
            <a:avLst/>
          </a:prstGeom>
          <a:ln w="57150">
            <a:solidFill>
              <a:srgbClr val="FC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776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green">
            <a:extLst>
              <a:ext uri="{FF2B5EF4-FFF2-40B4-BE49-F238E27FC236}">
                <a16:creationId xmlns:a16="http://schemas.microsoft.com/office/drawing/2014/main" id="{7E91279D-3EC0-4562-846A-1C29EF181857}"/>
              </a:ext>
            </a:extLst>
          </p:cNvPr>
          <p:cNvSpPr/>
          <p:nvPr/>
        </p:nvSpPr>
        <p:spPr>
          <a:xfrm>
            <a:off x="1593998" y="6265273"/>
            <a:ext cx="5241416"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Data Hiding</a:t>
            </a:r>
          </a:p>
        </p:txBody>
      </p:sp>
      <p:sp>
        <p:nvSpPr>
          <p:cNvPr id="24" name="!!yellow">
            <a:extLst>
              <a:ext uri="{FF2B5EF4-FFF2-40B4-BE49-F238E27FC236}">
                <a16:creationId xmlns:a16="http://schemas.microsoft.com/office/drawing/2014/main" id="{E7861A68-E651-43EF-AF29-EC5E3DB90F5E}"/>
              </a:ext>
            </a:extLst>
          </p:cNvPr>
          <p:cNvSpPr/>
          <p:nvPr/>
        </p:nvSpPr>
        <p:spPr>
          <a:xfrm>
            <a:off x="6835415" y="6265275"/>
            <a:ext cx="5356586"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Getters and Setters</a:t>
            </a:r>
          </a:p>
        </p:txBody>
      </p:sp>
      <p:sp>
        <p:nvSpPr>
          <p:cNvPr id="16" name="Title 1">
            <a:extLst>
              <a:ext uri="{FF2B5EF4-FFF2-40B4-BE49-F238E27FC236}">
                <a16:creationId xmlns:a16="http://schemas.microsoft.com/office/drawing/2014/main" id="{C4DE5043-6D79-414D-9783-0AD4F843B624}"/>
              </a:ext>
            </a:extLst>
          </p:cNvPr>
          <p:cNvSpPr>
            <a:spLocks noGrp="1"/>
          </p:cNvSpPr>
          <p:nvPr>
            <p:ph type="title"/>
          </p:nvPr>
        </p:nvSpPr>
        <p:spPr>
          <a:xfrm>
            <a:off x="1261641" y="196821"/>
            <a:ext cx="10582426" cy="890107"/>
          </a:xfrm>
        </p:spPr>
        <p:txBody>
          <a:bodyPr/>
          <a:lstStyle/>
          <a:p>
            <a:r>
              <a:rPr lang="en-GB" dirty="0"/>
              <a:t>Improved Version</a:t>
            </a:r>
          </a:p>
        </p:txBody>
      </p:sp>
      <p:sp>
        <p:nvSpPr>
          <p:cNvPr id="8" name="!!greencircle1">
            <a:extLst>
              <a:ext uri="{FF2B5EF4-FFF2-40B4-BE49-F238E27FC236}">
                <a16:creationId xmlns:a16="http://schemas.microsoft.com/office/drawing/2014/main" id="{7D1DB919-19E7-4727-A880-07A20EF053F0}"/>
              </a:ext>
            </a:extLst>
          </p:cNvPr>
          <p:cNvSpPr/>
          <p:nvPr/>
        </p:nvSpPr>
        <p:spPr>
          <a:xfrm>
            <a:off x="108956" y="120125"/>
            <a:ext cx="1009835" cy="1009835"/>
          </a:xfrm>
          <a:prstGeom prst="ellipse">
            <a:avLst/>
          </a:prstGeom>
          <a:solidFill>
            <a:srgbClr val="70AD47"/>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9" name="!!graphic6">
            <a:extLst>
              <a:ext uri="{FF2B5EF4-FFF2-40B4-BE49-F238E27FC236}">
                <a16:creationId xmlns:a16="http://schemas.microsoft.com/office/drawing/2014/main" id="{5A551038-A4CD-4E51-8223-29FCE8B31C13}"/>
              </a:ext>
            </a:extLst>
          </p:cNvPr>
          <p:cNvSpPr/>
          <p:nvPr/>
        </p:nvSpPr>
        <p:spPr>
          <a:xfrm>
            <a:off x="279901" y="290457"/>
            <a:ext cx="659670" cy="65967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pic>
        <p:nvPicPr>
          <p:cNvPr id="7" name="Picture 6">
            <a:extLst>
              <a:ext uri="{FF2B5EF4-FFF2-40B4-BE49-F238E27FC236}">
                <a16:creationId xmlns:a16="http://schemas.microsoft.com/office/drawing/2014/main" id="{B38A882D-F795-4E75-B6DE-960A4D7B624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631084" y="67900"/>
            <a:ext cx="5451960" cy="6722199"/>
          </a:xfrm>
          <a:prstGeom prst="rect">
            <a:avLst/>
          </a:prstGeom>
          <a:ln w="28575">
            <a:solidFill>
              <a:schemeClr val="tx1"/>
            </a:solidFill>
          </a:ln>
        </p:spPr>
      </p:pic>
      <p:sp>
        <p:nvSpPr>
          <p:cNvPr id="11" name="Rectangle: Folded Corner 10">
            <a:extLst>
              <a:ext uri="{FF2B5EF4-FFF2-40B4-BE49-F238E27FC236}">
                <a16:creationId xmlns:a16="http://schemas.microsoft.com/office/drawing/2014/main" id="{1A6FB0E9-C60C-403C-9C04-8956F8C5AD84}"/>
              </a:ext>
            </a:extLst>
          </p:cNvPr>
          <p:cNvSpPr/>
          <p:nvPr/>
        </p:nvSpPr>
        <p:spPr>
          <a:xfrm>
            <a:off x="482554" y="4752753"/>
            <a:ext cx="5843817" cy="1552354"/>
          </a:xfrm>
          <a:prstGeom prst="foldedCorner">
            <a:avLst>
              <a:gd name="adj" fmla="val 824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Although code from outside the </a:t>
            </a:r>
            <a:r>
              <a:rPr lang="en-GB" sz="2400" b="1" dirty="0">
                <a:solidFill>
                  <a:schemeClr val="tx1"/>
                </a:solidFill>
              </a:rPr>
              <a:t>Player</a:t>
            </a:r>
            <a:r>
              <a:rPr lang="en-GB" sz="2400" dirty="0">
                <a:solidFill>
                  <a:schemeClr val="tx1"/>
                </a:solidFill>
              </a:rPr>
              <a:t> class can still indirectly modify </a:t>
            </a:r>
            <a:r>
              <a:rPr lang="en-GB" sz="2400" dirty="0" err="1">
                <a:solidFill>
                  <a:schemeClr val="tx1"/>
                </a:solidFill>
              </a:rPr>
              <a:t>hitPoints</a:t>
            </a:r>
            <a:r>
              <a:rPr lang="en-GB" sz="2400" dirty="0">
                <a:solidFill>
                  <a:schemeClr val="tx1"/>
                </a:solidFill>
              </a:rPr>
              <a:t>, it must do so through the </a:t>
            </a:r>
            <a:r>
              <a:rPr lang="en-GB" sz="2400" dirty="0" err="1">
                <a:solidFill>
                  <a:schemeClr val="tx1"/>
                </a:solidFill>
              </a:rPr>
              <a:t>setHealth</a:t>
            </a:r>
            <a:r>
              <a:rPr lang="en-GB" sz="2400" dirty="0">
                <a:solidFill>
                  <a:schemeClr val="tx1"/>
                </a:solidFill>
              </a:rPr>
              <a:t> method, which scrutinises the input</a:t>
            </a:r>
          </a:p>
        </p:txBody>
      </p:sp>
      <p:pic>
        <p:nvPicPr>
          <p:cNvPr id="17" name="Picture 16">
            <a:extLst>
              <a:ext uri="{FF2B5EF4-FFF2-40B4-BE49-F238E27FC236}">
                <a16:creationId xmlns:a16="http://schemas.microsoft.com/office/drawing/2014/main" id="{23833E2D-35A0-490C-A5BA-3502501B6B9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53310" y="1349314"/>
            <a:ext cx="6364448" cy="3283323"/>
          </a:xfrm>
          <a:prstGeom prst="rect">
            <a:avLst/>
          </a:prstGeom>
          <a:ln w="28575">
            <a:solidFill>
              <a:schemeClr val="tx1"/>
            </a:solidFill>
          </a:ln>
        </p:spPr>
      </p:pic>
      <p:cxnSp>
        <p:nvCxnSpPr>
          <p:cNvPr id="19" name="Connector: Curved 18">
            <a:extLst>
              <a:ext uri="{FF2B5EF4-FFF2-40B4-BE49-F238E27FC236}">
                <a16:creationId xmlns:a16="http://schemas.microsoft.com/office/drawing/2014/main" id="{EB7705D4-E9CB-441F-B9A9-2DC01B434C48}"/>
              </a:ext>
            </a:extLst>
          </p:cNvPr>
          <p:cNvCxnSpPr>
            <a:stCxn id="11" idx="1"/>
          </p:cNvCxnSpPr>
          <p:nvPr/>
        </p:nvCxnSpPr>
        <p:spPr>
          <a:xfrm rot="10800000" flipH="1">
            <a:off x="482553" y="3604438"/>
            <a:ext cx="391857" cy="1924493"/>
          </a:xfrm>
          <a:prstGeom prst="curvedConnector4">
            <a:avLst>
              <a:gd name="adj1" fmla="val -58338"/>
              <a:gd name="adj2" fmla="val 100553"/>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DDE6A80-E513-4915-8C74-27628324118E}"/>
              </a:ext>
            </a:extLst>
          </p:cNvPr>
          <p:cNvCxnSpPr>
            <a:cxnSpLocks/>
          </p:cNvCxnSpPr>
          <p:nvPr/>
        </p:nvCxnSpPr>
        <p:spPr>
          <a:xfrm flipV="1">
            <a:off x="6326371" y="5156792"/>
            <a:ext cx="671987" cy="170120"/>
          </a:xfrm>
          <a:prstGeom prst="straightConnector1">
            <a:avLst/>
          </a:prstGeom>
          <a:ln w="57150">
            <a:solidFill>
              <a:srgbClr val="FC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901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10"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C4DE5043-6D79-414D-9783-0AD4F843B624}"/>
              </a:ext>
            </a:extLst>
          </p:cNvPr>
          <p:cNvSpPr>
            <a:spLocks noGrp="1"/>
          </p:cNvSpPr>
          <p:nvPr>
            <p:ph type="title"/>
          </p:nvPr>
        </p:nvSpPr>
        <p:spPr>
          <a:xfrm>
            <a:off x="1261641" y="196821"/>
            <a:ext cx="10582426" cy="890107"/>
          </a:xfrm>
        </p:spPr>
        <p:txBody>
          <a:bodyPr/>
          <a:lstStyle/>
          <a:p>
            <a:r>
              <a:rPr lang="en-GB" dirty="0"/>
              <a:t>What’s the point?</a:t>
            </a:r>
          </a:p>
        </p:txBody>
      </p:sp>
      <p:sp>
        <p:nvSpPr>
          <p:cNvPr id="4" name="Content Placeholder 3">
            <a:extLst>
              <a:ext uri="{FF2B5EF4-FFF2-40B4-BE49-F238E27FC236}">
                <a16:creationId xmlns:a16="http://schemas.microsoft.com/office/drawing/2014/main" id="{7C55F19A-F5F9-4A46-B243-C6EBB3E585AC}"/>
              </a:ext>
            </a:extLst>
          </p:cNvPr>
          <p:cNvSpPr>
            <a:spLocks noGrp="1"/>
          </p:cNvSpPr>
          <p:nvPr>
            <p:ph idx="1"/>
          </p:nvPr>
        </p:nvSpPr>
        <p:spPr>
          <a:xfrm>
            <a:off x="234349" y="1253330"/>
            <a:ext cx="11280711" cy="4690269"/>
          </a:xfrm>
        </p:spPr>
        <p:txBody>
          <a:bodyPr>
            <a:normAutofit/>
          </a:bodyPr>
          <a:lstStyle/>
          <a:p>
            <a:r>
              <a:rPr lang="en-GB" dirty="0"/>
              <a:t>At this point you may still be wondering – what exactly is the point in doing this? Why can’t we just make everything public?</a:t>
            </a:r>
          </a:p>
          <a:p>
            <a:r>
              <a:rPr lang="en-GB" dirty="0"/>
              <a:t>As you are learning to program, </a:t>
            </a:r>
            <a:r>
              <a:rPr lang="en-GB" b="1" dirty="0"/>
              <a:t>you</a:t>
            </a:r>
            <a:r>
              <a:rPr lang="en-GB" dirty="0"/>
              <a:t> are the user of your programs, so it might seem like you’re putting a lot of effort into hiding data from yourself</a:t>
            </a:r>
          </a:p>
          <a:p>
            <a:r>
              <a:rPr lang="en-GB" dirty="0"/>
              <a:t>If you write software in industry, however, the classes you create will be used as components in a larger system, and programmers other than yourself will be using your classes</a:t>
            </a:r>
          </a:p>
          <a:p>
            <a:r>
              <a:rPr lang="en-GB" dirty="0"/>
              <a:t>By hiding a class’s internal workings, and allowing it to be accessed only through the class’s public methods, you can better ensure that the class will operate as you intended it to</a:t>
            </a:r>
          </a:p>
        </p:txBody>
      </p:sp>
      <p:sp>
        <p:nvSpPr>
          <p:cNvPr id="8" name="!!greencircle1">
            <a:extLst>
              <a:ext uri="{FF2B5EF4-FFF2-40B4-BE49-F238E27FC236}">
                <a16:creationId xmlns:a16="http://schemas.microsoft.com/office/drawing/2014/main" id="{7D1DB919-19E7-4727-A880-07A20EF053F0}"/>
              </a:ext>
            </a:extLst>
          </p:cNvPr>
          <p:cNvSpPr/>
          <p:nvPr/>
        </p:nvSpPr>
        <p:spPr>
          <a:xfrm>
            <a:off x="108956" y="120125"/>
            <a:ext cx="1009835" cy="1009835"/>
          </a:xfrm>
          <a:prstGeom prst="ellipse">
            <a:avLst/>
          </a:prstGeom>
          <a:solidFill>
            <a:srgbClr val="70AD47"/>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9" name="!!graphic6">
            <a:extLst>
              <a:ext uri="{FF2B5EF4-FFF2-40B4-BE49-F238E27FC236}">
                <a16:creationId xmlns:a16="http://schemas.microsoft.com/office/drawing/2014/main" id="{5A551038-A4CD-4E51-8223-29FCE8B31C13}"/>
              </a:ext>
            </a:extLst>
          </p:cNvPr>
          <p:cNvSpPr/>
          <p:nvPr/>
        </p:nvSpPr>
        <p:spPr>
          <a:xfrm>
            <a:off x="279901" y="290457"/>
            <a:ext cx="659670" cy="65967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6" name="!!green">
            <a:extLst>
              <a:ext uri="{FF2B5EF4-FFF2-40B4-BE49-F238E27FC236}">
                <a16:creationId xmlns:a16="http://schemas.microsoft.com/office/drawing/2014/main" id="{F91F2D02-466B-4450-A81C-3B34A6724927}"/>
              </a:ext>
            </a:extLst>
          </p:cNvPr>
          <p:cNvSpPr/>
          <p:nvPr/>
        </p:nvSpPr>
        <p:spPr>
          <a:xfrm>
            <a:off x="1593998" y="6265273"/>
            <a:ext cx="5241416"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Data Hiding</a:t>
            </a:r>
          </a:p>
        </p:txBody>
      </p:sp>
      <p:sp>
        <p:nvSpPr>
          <p:cNvPr id="7" name="!!yellow">
            <a:extLst>
              <a:ext uri="{FF2B5EF4-FFF2-40B4-BE49-F238E27FC236}">
                <a16:creationId xmlns:a16="http://schemas.microsoft.com/office/drawing/2014/main" id="{B0E571C2-B5CA-434C-8045-49BDC968BED3}"/>
              </a:ext>
            </a:extLst>
          </p:cNvPr>
          <p:cNvSpPr/>
          <p:nvPr/>
        </p:nvSpPr>
        <p:spPr>
          <a:xfrm>
            <a:off x="6835415" y="6265275"/>
            <a:ext cx="5356586"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Getters and Setters</a:t>
            </a:r>
          </a:p>
        </p:txBody>
      </p:sp>
    </p:spTree>
    <p:extLst>
      <p:ext uri="{BB962C8B-B14F-4D97-AF65-F5344CB8AC3E}">
        <p14:creationId xmlns:p14="http://schemas.microsoft.com/office/powerpoint/2010/main" val="191913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RESGUID" val="aea7658f-f016-4a29-89f4-520f44a1d63d"/>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 Title Slide">
  <a:themeElements>
    <a:clrScheme name="">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Title Slide">
      <a:majorFont>
        <a:latin typeface="Arial Black"/>
        <a:ea typeface="ヒラギノ角ゴ ProN W6"/>
        <a:cs typeface="ヒラギノ角ゴ ProN W6"/>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Default - 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9236</TotalTime>
  <Words>972</Words>
  <Application>Microsoft Office PowerPoint</Application>
  <PresentationFormat>Widescreen</PresentationFormat>
  <Paragraphs>121</Paragraphs>
  <Slides>15</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Arial Black</vt:lpstr>
      <vt:lpstr>Calibri</vt:lpstr>
      <vt:lpstr>Calibri Light</vt:lpstr>
      <vt:lpstr>Consolas</vt:lpstr>
      <vt:lpstr>Google Sans</vt:lpstr>
      <vt:lpstr>Office Theme</vt:lpstr>
      <vt:lpstr>Default - Title Slide</vt:lpstr>
      <vt:lpstr>Week 6 – Lab B Data Hiding</vt:lpstr>
      <vt:lpstr>Outline</vt:lpstr>
      <vt:lpstr>Motivation</vt:lpstr>
      <vt:lpstr>Data Hiding</vt:lpstr>
      <vt:lpstr>Motivation</vt:lpstr>
      <vt:lpstr>Motivation</vt:lpstr>
      <vt:lpstr>Improved Version</vt:lpstr>
      <vt:lpstr>Improved Version</vt:lpstr>
      <vt:lpstr>What’s the point?</vt:lpstr>
      <vt:lpstr>PowerPoint Presentation</vt:lpstr>
      <vt:lpstr>Getters and Setters</vt:lpstr>
      <vt:lpstr>Getters and Setters</vt:lpstr>
      <vt:lpstr>Getters and Setters</vt:lpstr>
      <vt:lpstr>Summary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1</dc:title>
  <dc:creator>Lewis Evans</dc:creator>
  <cp:lastModifiedBy>Lewis Evans</cp:lastModifiedBy>
  <cp:revision>310</cp:revision>
  <dcterms:created xsi:type="dcterms:W3CDTF">2021-09-20T07:03:32Z</dcterms:created>
  <dcterms:modified xsi:type="dcterms:W3CDTF">2021-12-13T12:30:34Z</dcterms:modified>
</cp:coreProperties>
</file>