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352" r:id="rId3"/>
    <p:sldId id="385" r:id="rId4"/>
    <p:sldId id="311" r:id="rId5"/>
    <p:sldId id="303" r:id="rId6"/>
    <p:sldId id="386" r:id="rId7"/>
    <p:sldId id="387" r:id="rId8"/>
    <p:sldId id="388" r:id="rId9"/>
    <p:sldId id="389" r:id="rId10"/>
    <p:sldId id="390" r:id="rId11"/>
    <p:sldId id="306" r:id="rId12"/>
    <p:sldId id="358" r:id="rId13"/>
    <p:sldId id="363" r:id="rId14"/>
    <p:sldId id="391" r:id="rId15"/>
    <p:sldId id="364" r:id="rId16"/>
    <p:sldId id="392" r:id="rId17"/>
    <p:sldId id="393" r:id="rId18"/>
    <p:sldId id="394" r:id="rId19"/>
    <p:sldId id="395" r:id="rId20"/>
    <p:sldId id="396" r:id="rId21"/>
    <p:sldId id="397" r:id="rId22"/>
    <p:sldId id="344" r:id="rId23"/>
    <p:sldId id="333" r:id="rId24"/>
    <p:sldId id="399" r:id="rId25"/>
    <p:sldId id="400" r:id="rId26"/>
    <p:sldId id="342"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wis Evans" initials="LE" lastIdx="1" clrIdx="0">
    <p:extLst>
      <p:ext uri="{19B8F6BF-5375-455C-9EA6-DF929625EA0E}">
        <p15:presenceInfo xmlns:p15="http://schemas.microsoft.com/office/powerpoint/2012/main" userId="S::55116318@ad.mmu.ac.uk::2f1cca16-934e-4fa4-b56f-9977d10481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FFFFF"/>
    <a:srgbClr val="ED7D31"/>
    <a:srgbClr val="B8E4AD"/>
    <a:srgbClr val="A4D76B"/>
    <a:srgbClr val="5B9BD5"/>
    <a:srgbClr val="0000B9"/>
    <a:srgbClr val="FF0000"/>
    <a:srgbClr val="FFC000"/>
    <a:srgbClr val="BEC7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5165" autoAdjust="0"/>
  </p:normalViewPr>
  <p:slideViewPr>
    <p:cSldViewPr snapToGrid="0">
      <p:cViewPr varScale="1">
        <p:scale>
          <a:sx n="105" d="100"/>
          <a:sy n="105"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316C7-F1C3-425C-8B3B-4A187C656F9B}" type="datetimeFigureOut">
              <a:rPr lang="en-GB" smtClean="0"/>
              <a:t>15/12/2021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BE03C-3183-451F-8599-731BE31BD26C}" type="slidenum">
              <a:rPr lang="en-GB" smtClean="0"/>
              <a:t>‹#›</a:t>
            </a:fld>
            <a:endParaRPr lang="en-GB" dirty="0"/>
          </a:p>
        </p:txBody>
      </p:sp>
    </p:spTree>
    <p:extLst>
      <p:ext uri="{BB962C8B-B14F-4D97-AF65-F5344CB8AC3E}">
        <p14:creationId xmlns:p14="http://schemas.microsoft.com/office/powerpoint/2010/main" val="225621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533BE03C-3183-451F-8599-731BE31BD26C}" type="slidenum">
              <a:rPr lang="en-GB" smtClean="0"/>
              <a:t>2</a:t>
            </a:fld>
            <a:endParaRPr lang="en-GB" dirty="0"/>
          </a:p>
        </p:txBody>
      </p:sp>
    </p:spTree>
    <p:extLst>
      <p:ext uri="{BB962C8B-B14F-4D97-AF65-F5344CB8AC3E}">
        <p14:creationId xmlns:p14="http://schemas.microsoft.com/office/powerpoint/2010/main" val="2440929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33BE03C-3183-451F-8599-731BE31BD26C}" type="slidenum">
              <a:rPr lang="en-GB" smtClean="0"/>
              <a:t>21</a:t>
            </a:fld>
            <a:endParaRPr lang="en-GB" dirty="0"/>
          </a:p>
        </p:txBody>
      </p:sp>
    </p:spTree>
    <p:extLst>
      <p:ext uri="{BB962C8B-B14F-4D97-AF65-F5344CB8AC3E}">
        <p14:creationId xmlns:p14="http://schemas.microsoft.com/office/powerpoint/2010/main" val="37225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533BE03C-3183-451F-8599-731BE31BD26C}" type="slidenum">
              <a:rPr lang="en-GB" smtClean="0"/>
              <a:t>4</a:t>
            </a:fld>
            <a:endParaRPr lang="en-GB" dirty="0"/>
          </a:p>
        </p:txBody>
      </p:sp>
    </p:spTree>
    <p:extLst>
      <p:ext uri="{BB962C8B-B14F-4D97-AF65-F5344CB8AC3E}">
        <p14:creationId xmlns:p14="http://schemas.microsoft.com/office/powerpoint/2010/main" val="4269687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533BE03C-3183-451F-8599-731BE31BD26C}" type="slidenum">
              <a:rPr lang="en-GB" smtClean="0"/>
              <a:t>5</a:t>
            </a:fld>
            <a:endParaRPr lang="en-GB" dirty="0"/>
          </a:p>
        </p:txBody>
      </p:sp>
    </p:spTree>
    <p:extLst>
      <p:ext uri="{BB962C8B-B14F-4D97-AF65-F5344CB8AC3E}">
        <p14:creationId xmlns:p14="http://schemas.microsoft.com/office/powerpoint/2010/main" val="379622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533BE03C-3183-451F-8599-731BE31BD26C}" type="slidenum">
              <a:rPr lang="en-GB" smtClean="0"/>
              <a:t>6</a:t>
            </a:fld>
            <a:endParaRPr lang="en-GB" dirty="0"/>
          </a:p>
        </p:txBody>
      </p:sp>
    </p:spTree>
    <p:extLst>
      <p:ext uri="{BB962C8B-B14F-4D97-AF65-F5344CB8AC3E}">
        <p14:creationId xmlns:p14="http://schemas.microsoft.com/office/powerpoint/2010/main" val="1903494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533BE03C-3183-451F-8599-731BE31BD26C}" type="slidenum">
              <a:rPr lang="en-GB" smtClean="0"/>
              <a:t>7</a:t>
            </a:fld>
            <a:endParaRPr lang="en-GB" dirty="0"/>
          </a:p>
        </p:txBody>
      </p:sp>
    </p:spTree>
    <p:extLst>
      <p:ext uri="{BB962C8B-B14F-4D97-AF65-F5344CB8AC3E}">
        <p14:creationId xmlns:p14="http://schemas.microsoft.com/office/powerpoint/2010/main" val="2182042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228600"/>
            <a:endParaRPr lang="en-GB"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533BE03C-3183-451F-8599-731BE31BD26C}" type="slidenum">
              <a:rPr lang="en-GB" smtClean="0"/>
              <a:t>8</a:t>
            </a:fld>
            <a:endParaRPr lang="en-GB" dirty="0"/>
          </a:p>
        </p:txBody>
      </p:sp>
    </p:spTree>
    <p:extLst>
      <p:ext uri="{BB962C8B-B14F-4D97-AF65-F5344CB8AC3E}">
        <p14:creationId xmlns:p14="http://schemas.microsoft.com/office/powerpoint/2010/main" val="2863584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533BE03C-3183-451F-8599-731BE31BD26C}" type="slidenum">
              <a:rPr lang="en-GB" smtClean="0"/>
              <a:t>9</a:t>
            </a:fld>
            <a:endParaRPr lang="en-GB" dirty="0"/>
          </a:p>
        </p:txBody>
      </p:sp>
    </p:spTree>
    <p:extLst>
      <p:ext uri="{BB962C8B-B14F-4D97-AF65-F5344CB8AC3E}">
        <p14:creationId xmlns:p14="http://schemas.microsoft.com/office/powerpoint/2010/main" val="2959662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33BE03C-3183-451F-8599-731BE31BD26C}" type="slidenum">
              <a:rPr lang="en-GB" smtClean="0"/>
              <a:t>12</a:t>
            </a:fld>
            <a:endParaRPr lang="en-GB" dirty="0"/>
          </a:p>
        </p:txBody>
      </p:sp>
    </p:spTree>
    <p:extLst>
      <p:ext uri="{BB962C8B-B14F-4D97-AF65-F5344CB8AC3E}">
        <p14:creationId xmlns:p14="http://schemas.microsoft.com/office/powerpoint/2010/main" val="9690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533BE03C-3183-451F-8599-731BE31BD26C}" type="slidenum">
              <a:rPr lang="en-GB" smtClean="0"/>
              <a:t>13</a:t>
            </a:fld>
            <a:endParaRPr lang="en-GB" dirty="0"/>
          </a:p>
        </p:txBody>
      </p:sp>
    </p:spTree>
    <p:extLst>
      <p:ext uri="{BB962C8B-B14F-4D97-AF65-F5344CB8AC3E}">
        <p14:creationId xmlns:p14="http://schemas.microsoft.com/office/powerpoint/2010/main" val="94138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D274-65EA-4DBB-8076-C94F0C52469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E924B738-7943-4E62-A3BE-9D458400BD9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BB71E-E930-4AB9-BDD3-98CDD602D3CC}"/>
              </a:ext>
            </a:extLst>
          </p:cNvPr>
          <p:cNvSpPr>
            <a:spLocks noGrp="1"/>
          </p:cNvSpPr>
          <p:nvPr>
            <p:ph type="dt" sz="half" idx="10"/>
          </p:nvPr>
        </p:nvSpPr>
        <p:spPr/>
        <p:txBody>
          <a:bodyPr/>
          <a:lstStyle/>
          <a:p>
            <a:fld id="{8967FDE5-E0AB-44BC-84A3-8FF2BEEE429C}" type="datetimeFigureOut">
              <a:rPr lang="en-GB" smtClean="0"/>
              <a:t>15/12/2021</a:t>
            </a:fld>
            <a:endParaRPr lang="en-GB" dirty="0"/>
          </a:p>
        </p:txBody>
      </p:sp>
      <p:sp>
        <p:nvSpPr>
          <p:cNvPr id="5" name="Footer Placeholder 4">
            <a:extLst>
              <a:ext uri="{FF2B5EF4-FFF2-40B4-BE49-F238E27FC236}">
                <a16:creationId xmlns:a16="http://schemas.microsoft.com/office/drawing/2014/main" id="{7739CA83-6D5A-418A-A6D8-BBDD99ACD60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0DE1FAA-6E55-4ACC-BB62-1126B30FE25F}"/>
              </a:ext>
            </a:extLst>
          </p:cNvPr>
          <p:cNvSpPr>
            <a:spLocks noGrp="1"/>
          </p:cNvSpPr>
          <p:nvPr>
            <p:ph type="sldNum" sz="quarter" idx="12"/>
          </p:nvPr>
        </p:nvSpPr>
        <p:spPr/>
        <p:txBody>
          <a:bodyPr/>
          <a:lstStyle/>
          <a:p>
            <a:fld id="{61E6800C-6570-4E7D-AC51-AC804334180E}" type="slidenum">
              <a:rPr lang="en-GB" smtClean="0"/>
              <a:t>‹#›</a:t>
            </a:fld>
            <a:endParaRPr lang="en-GB" dirty="0"/>
          </a:p>
        </p:txBody>
      </p:sp>
    </p:spTree>
    <p:extLst>
      <p:ext uri="{BB962C8B-B14F-4D97-AF65-F5344CB8AC3E}">
        <p14:creationId xmlns:p14="http://schemas.microsoft.com/office/powerpoint/2010/main" val="306361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8A90-8AEE-4358-9B92-702CC75C9DF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6CB41-FC19-44F8-94F5-E529B6F5F10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EE47F9-8FD4-4676-9D89-6EEA913E8D56}"/>
              </a:ext>
            </a:extLst>
          </p:cNvPr>
          <p:cNvSpPr>
            <a:spLocks noGrp="1"/>
          </p:cNvSpPr>
          <p:nvPr>
            <p:ph type="dt" sz="half" idx="10"/>
          </p:nvPr>
        </p:nvSpPr>
        <p:spPr/>
        <p:txBody>
          <a:bodyPr/>
          <a:lstStyle/>
          <a:p>
            <a:fld id="{8967FDE5-E0AB-44BC-84A3-8FF2BEEE429C}" type="datetimeFigureOut">
              <a:rPr lang="en-GB" smtClean="0"/>
              <a:t>15/12/2021</a:t>
            </a:fld>
            <a:endParaRPr lang="en-GB" dirty="0"/>
          </a:p>
        </p:txBody>
      </p:sp>
      <p:sp>
        <p:nvSpPr>
          <p:cNvPr id="5" name="Footer Placeholder 4">
            <a:extLst>
              <a:ext uri="{FF2B5EF4-FFF2-40B4-BE49-F238E27FC236}">
                <a16:creationId xmlns:a16="http://schemas.microsoft.com/office/drawing/2014/main" id="{F03851A8-FB6F-4980-9714-C92FAEA0AB5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73CE10E-9780-4F77-95AB-DCE26EB6F995}"/>
              </a:ext>
            </a:extLst>
          </p:cNvPr>
          <p:cNvSpPr>
            <a:spLocks noGrp="1"/>
          </p:cNvSpPr>
          <p:nvPr>
            <p:ph type="sldNum" sz="quarter" idx="12"/>
          </p:nvPr>
        </p:nvSpPr>
        <p:spPr/>
        <p:txBody>
          <a:bodyPr/>
          <a:lstStyle/>
          <a:p>
            <a:fld id="{61E6800C-6570-4E7D-AC51-AC804334180E}" type="slidenum">
              <a:rPr lang="en-GB" smtClean="0"/>
              <a:t>‹#›</a:t>
            </a:fld>
            <a:endParaRPr lang="en-GB" dirty="0"/>
          </a:p>
        </p:txBody>
      </p:sp>
    </p:spTree>
    <p:extLst>
      <p:ext uri="{BB962C8B-B14F-4D97-AF65-F5344CB8AC3E}">
        <p14:creationId xmlns:p14="http://schemas.microsoft.com/office/powerpoint/2010/main" val="360834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8EA16E-1148-4956-A4FB-FFE7F611E2B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FEBD4D-7531-4122-AB6F-7D34C7F7F503}"/>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89E175-4F4A-4B39-98DC-FBA9EAEC2E1C}"/>
              </a:ext>
            </a:extLst>
          </p:cNvPr>
          <p:cNvSpPr>
            <a:spLocks noGrp="1"/>
          </p:cNvSpPr>
          <p:nvPr>
            <p:ph type="dt" sz="half" idx="10"/>
          </p:nvPr>
        </p:nvSpPr>
        <p:spPr/>
        <p:txBody>
          <a:bodyPr/>
          <a:lstStyle/>
          <a:p>
            <a:fld id="{8967FDE5-E0AB-44BC-84A3-8FF2BEEE429C}" type="datetimeFigureOut">
              <a:rPr lang="en-GB" smtClean="0"/>
              <a:t>15/12/2021</a:t>
            </a:fld>
            <a:endParaRPr lang="en-GB" dirty="0"/>
          </a:p>
        </p:txBody>
      </p:sp>
      <p:sp>
        <p:nvSpPr>
          <p:cNvPr id="5" name="Footer Placeholder 4">
            <a:extLst>
              <a:ext uri="{FF2B5EF4-FFF2-40B4-BE49-F238E27FC236}">
                <a16:creationId xmlns:a16="http://schemas.microsoft.com/office/drawing/2014/main" id="{F3C1B2D1-4079-41D8-A637-E526B5E958D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FEBA320-2AC3-4CD4-B78E-6299F9BE5BD6}"/>
              </a:ext>
            </a:extLst>
          </p:cNvPr>
          <p:cNvSpPr>
            <a:spLocks noGrp="1"/>
          </p:cNvSpPr>
          <p:nvPr>
            <p:ph type="sldNum" sz="quarter" idx="12"/>
          </p:nvPr>
        </p:nvSpPr>
        <p:spPr/>
        <p:txBody>
          <a:bodyPr/>
          <a:lstStyle/>
          <a:p>
            <a:fld id="{61E6800C-6570-4E7D-AC51-AC804334180E}" type="slidenum">
              <a:rPr lang="en-GB" smtClean="0"/>
              <a:t>‹#›</a:t>
            </a:fld>
            <a:endParaRPr lang="en-GB" dirty="0"/>
          </a:p>
        </p:txBody>
      </p:sp>
    </p:spTree>
    <p:extLst>
      <p:ext uri="{BB962C8B-B14F-4D97-AF65-F5344CB8AC3E}">
        <p14:creationId xmlns:p14="http://schemas.microsoft.com/office/powerpoint/2010/main" val="2430342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7"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dirty="0"/>
          </a:p>
        </p:txBody>
      </p:sp>
    </p:spTree>
    <p:extLst>
      <p:ext uri="{BB962C8B-B14F-4D97-AF65-F5344CB8AC3E}">
        <p14:creationId xmlns:p14="http://schemas.microsoft.com/office/powerpoint/2010/main" val="1598136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sz="3200"/>
            </a:lvl1pPr>
          </a:lstStyle>
          <a:p>
            <a:r>
              <a:rPr lang="en-US"/>
              <a:t>Click to edit Master title style</a:t>
            </a:r>
            <a:endParaRPr lang="en-US" dirty="0"/>
          </a:p>
        </p:txBody>
      </p:sp>
      <p:sp>
        <p:nvSpPr>
          <p:cNvPr id="4" name="Content Placeholder 3"/>
          <p:cNvSpPr>
            <a:spLocks noGrp="1"/>
          </p:cNvSpPr>
          <p:nvPr>
            <p:ph sz="half" idx="2"/>
          </p:nvPr>
        </p:nvSpPr>
        <p:spPr>
          <a:xfrm>
            <a:off x="749301" y="1587500"/>
            <a:ext cx="10833100" cy="4787900"/>
          </a:xfrm>
        </p:spPr>
        <p:txBody>
          <a:bodyPr/>
          <a:lstStyle>
            <a:lvl1pPr algn="l">
              <a:defRPr sz="2400"/>
            </a:lvl1pPr>
            <a:lvl2pPr algn="l">
              <a:defRPr sz="2000"/>
            </a:lvl2pPr>
            <a:lvl3pPr algn="l">
              <a:defRPr sz="1800"/>
            </a:lvl3pPr>
            <a:lvl4pPr algn="l">
              <a:defRPr sz="1600"/>
            </a:lvl4pPr>
            <a:lvl5pPr algn="l">
              <a:defRPr sz="16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dirty="0"/>
          </a:p>
        </p:txBody>
      </p:sp>
    </p:spTree>
    <p:extLst>
      <p:ext uri="{BB962C8B-B14F-4D97-AF65-F5344CB8AC3E}">
        <p14:creationId xmlns:p14="http://schemas.microsoft.com/office/powerpoint/2010/main" val="3032771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sz="3200"/>
            </a:lvl1pPr>
          </a:lstStyle>
          <a:p>
            <a:r>
              <a:rPr lang="en-US"/>
              <a:t>Click to edit Master title style</a:t>
            </a:r>
            <a:endParaRPr lang="en-US" dirty="0"/>
          </a:p>
        </p:txBody>
      </p:sp>
      <p:sp>
        <p:nvSpPr>
          <p:cNvPr id="4" name="Content Placeholder 3"/>
          <p:cNvSpPr>
            <a:spLocks noGrp="1"/>
          </p:cNvSpPr>
          <p:nvPr>
            <p:ph sz="half" idx="2"/>
          </p:nvPr>
        </p:nvSpPr>
        <p:spPr>
          <a:xfrm>
            <a:off x="609600" y="1535113"/>
            <a:ext cx="5386917" cy="459105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9" y="1535113"/>
            <a:ext cx="5389033" cy="459105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dirty="0"/>
          </a:p>
        </p:txBody>
      </p:sp>
    </p:spTree>
    <p:extLst>
      <p:ext uri="{BB962C8B-B14F-4D97-AF65-F5344CB8AC3E}">
        <p14:creationId xmlns:p14="http://schemas.microsoft.com/office/powerpoint/2010/main" val="176309125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dirty="0"/>
          </a:p>
        </p:txBody>
      </p:sp>
    </p:spTree>
    <p:extLst>
      <p:ext uri="{BB962C8B-B14F-4D97-AF65-F5344CB8AC3E}">
        <p14:creationId xmlns:p14="http://schemas.microsoft.com/office/powerpoint/2010/main" val="7165356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dirty="0"/>
          </a:p>
        </p:txBody>
      </p:sp>
    </p:spTree>
    <p:extLst>
      <p:ext uri="{BB962C8B-B14F-4D97-AF65-F5344CB8AC3E}">
        <p14:creationId xmlns:p14="http://schemas.microsoft.com/office/powerpoint/2010/main" val="144764207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2" y="3"/>
            <a:ext cx="624417" cy="6869113"/>
            <a:chOff x="0" y="0"/>
            <a:chExt cx="468313" cy="6869113"/>
          </a:xfrm>
        </p:grpSpPr>
        <p:sp>
          <p:nvSpPr>
            <p:cNvPr id="6" name="Rectangle 1"/>
            <p:cNvSpPr>
              <a:spLocks/>
            </p:cNvSpPr>
            <p:nvPr/>
          </p:nvSpPr>
          <p:spPr bwMode="auto">
            <a:xfrm rot="162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p>
              <a:pPr>
                <a:defRPr/>
              </a:pPr>
              <a:r>
                <a:rPr lang="en-US" sz="1500" dirty="0">
                  <a:solidFill>
                    <a:srgbClr val="FFFFFF"/>
                  </a:solidFill>
                  <a:effectLst>
                    <a:outerShdw blurRad="38100" dist="38100" dir="2700000" algn="tl">
                      <a:srgbClr val="000000"/>
                    </a:outerShdw>
                  </a:effectLst>
                  <a:latin typeface="Arial Black" charset="0"/>
                  <a:sym typeface="Arial Black" charset="0"/>
                </a:rPr>
                <a:t>Algorithms &amp; Data Structures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dirty="0"/>
          </a:p>
        </p:txBody>
      </p:sp>
    </p:spTree>
    <p:extLst>
      <p:ext uri="{BB962C8B-B14F-4D97-AF65-F5344CB8AC3E}">
        <p14:creationId xmlns:p14="http://schemas.microsoft.com/office/powerpoint/2010/main" val="289128379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2" y="3"/>
            <a:ext cx="624417" cy="6869113"/>
            <a:chOff x="0" y="0"/>
            <a:chExt cx="468313" cy="6869113"/>
          </a:xfrm>
        </p:grpSpPr>
        <p:sp>
          <p:nvSpPr>
            <p:cNvPr id="6" name="Rectangle 1"/>
            <p:cNvSpPr>
              <a:spLocks/>
            </p:cNvSpPr>
            <p:nvPr/>
          </p:nvSpPr>
          <p:spPr bwMode="auto">
            <a:xfrm rot="162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p>
              <a:pPr>
                <a:defRPr/>
              </a:pPr>
              <a:r>
                <a:rPr lang="en-US" sz="1500" dirty="0">
                  <a:solidFill>
                    <a:srgbClr val="FFFFFF"/>
                  </a:solidFill>
                  <a:effectLst>
                    <a:outerShdw blurRad="38100" dist="38100" dir="2700000" algn="tl">
                      <a:srgbClr val="000000"/>
                    </a:outerShdw>
                  </a:effectLst>
                  <a:latin typeface="Arial Black" charset="0"/>
                  <a:sym typeface="Arial Black" charset="0"/>
                </a:rPr>
                <a:t>Algorithms &amp; Data Structures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sym typeface="Calibri" charset="0"/>
              </a:rPr>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dirty="0"/>
          </a:p>
        </p:txBody>
      </p:sp>
    </p:spTree>
    <p:extLst>
      <p:ext uri="{BB962C8B-B14F-4D97-AF65-F5344CB8AC3E}">
        <p14:creationId xmlns:p14="http://schemas.microsoft.com/office/powerpoint/2010/main" val="5830026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4940792-2DE2-42A7-826B-0FD8F4C1F64A}" type="datetimeFigureOut">
              <a:rPr lang="en-US" smtClean="0"/>
              <a:pPr/>
              <a:t>12/15/2021</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D44C617-2F28-4006-9B91-6632F4E22C87}" type="slidenum">
              <a:rPr lang="en-US" smtClean="0"/>
              <a:pPr/>
              <a:t>‹#›</a:t>
            </a:fld>
            <a:endParaRPr lang="en-US" dirty="0"/>
          </a:p>
        </p:txBody>
      </p:sp>
    </p:spTree>
    <p:extLst>
      <p:ext uri="{BB962C8B-B14F-4D97-AF65-F5344CB8AC3E}">
        <p14:creationId xmlns:p14="http://schemas.microsoft.com/office/powerpoint/2010/main" val="21160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3F59-2468-44EA-A1CF-DE04A5E1733B}"/>
              </a:ext>
            </a:extLst>
          </p:cNvPr>
          <p:cNvSpPr>
            <a:spLocks noGrp="1"/>
          </p:cNvSpPr>
          <p:nvPr>
            <p:ph type="title"/>
          </p:nvPr>
        </p:nvSpPr>
        <p:spPr>
          <a:xfrm>
            <a:off x="234350" y="196821"/>
            <a:ext cx="11609717" cy="890107"/>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4C532D-7B37-4784-8E89-A5FD82D8AC52}"/>
              </a:ext>
            </a:extLst>
          </p:cNvPr>
          <p:cNvSpPr>
            <a:spLocks noGrp="1"/>
          </p:cNvSpPr>
          <p:nvPr>
            <p:ph idx="1"/>
          </p:nvPr>
        </p:nvSpPr>
        <p:spPr>
          <a:xfrm>
            <a:off x="234349" y="1253330"/>
            <a:ext cx="11609717" cy="469026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Manchester Metropolitan University - Wikipedia">
            <a:extLst>
              <a:ext uri="{FF2B5EF4-FFF2-40B4-BE49-F238E27FC236}">
                <a16:creationId xmlns:a16="http://schemas.microsoft.com/office/drawing/2014/main" id="{346DF183-626D-412F-BB7A-5FC1765194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879" y="6275593"/>
            <a:ext cx="1493808" cy="5738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1A713B5-D3D0-4084-B418-2AB7400DF595}"/>
              </a:ext>
            </a:extLst>
          </p:cNvPr>
          <p:cNvSpPr/>
          <p:nvPr userDrawn="1"/>
        </p:nvSpPr>
        <p:spPr>
          <a:xfrm>
            <a:off x="1595887" y="6275593"/>
            <a:ext cx="10596113" cy="57387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8647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AF1C-953F-448E-BBBC-9018224477B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52221C7-3B50-4ED9-BE51-E90FCFDCA4C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9" name="Picture 2" descr="Manchester Metropolitan University - Wikipedia">
            <a:extLst>
              <a:ext uri="{FF2B5EF4-FFF2-40B4-BE49-F238E27FC236}">
                <a16:creationId xmlns:a16="http://schemas.microsoft.com/office/drawing/2014/main" id="{CDE22917-821E-4838-AF05-BB2CD402A3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879" y="6275593"/>
            <a:ext cx="1493808" cy="5738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D595F88-DE36-44BF-98D6-7F3E3C5E66D9}"/>
              </a:ext>
            </a:extLst>
          </p:cNvPr>
          <p:cNvSpPr/>
          <p:nvPr userDrawn="1"/>
        </p:nvSpPr>
        <p:spPr>
          <a:xfrm>
            <a:off x="1595887" y="6275593"/>
            <a:ext cx="10596113" cy="57387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8034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4F1B-7E26-4383-8619-C9F237DFD46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FA3D27-6B0E-4447-B359-32BE1A22073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D93B4E-B3E8-48CD-94D8-6690AC6774E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CA1BF3-1F56-4378-A634-AEE525DC3E44}"/>
              </a:ext>
            </a:extLst>
          </p:cNvPr>
          <p:cNvSpPr>
            <a:spLocks noGrp="1"/>
          </p:cNvSpPr>
          <p:nvPr>
            <p:ph type="dt" sz="half" idx="10"/>
          </p:nvPr>
        </p:nvSpPr>
        <p:spPr/>
        <p:txBody>
          <a:bodyPr/>
          <a:lstStyle/>
          <a:p>
            <a:fld id="{8967FDE5-E0AB-44BC-84A3-8FF2BEEE429C}" type="datetimeFigureOut">
              <a:rPr lang="en-GB" smtClean="0"/>
              <a:t>15/12/2021</a:t>
            </a:fld>
            <a:endParaRPr lang="en-GB" dirty="0"/>
          </a:p>
        </p:txBody>
      </p:sp>
      <p:sp>
        <p:nvSpPr>
          <p:cNvPr id="6" name="Footer Placeholder 5">
            <a:extLst>
              <a:ext uri="{FF2B5EF4-FFF2-40B4-BE49-F238E27FC236}">
                <a16:creationId xmlns:a16="http://schemas.microsoft.com/office/drawing/2014/main" id="{1C878036-DF02-4674-B01D-850FE0C80B2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B4115C6-744F-4CFD-9D4C-629E28C823E8}"/>
              </a:ext>
            </a:extLst>
          </p:cNvPr>
          <p:cNvSpPr>
            <a:spLocks noGrp="1"/>
          </p:cNvSpPr>
          <p:nvPr>
            <p:ph type="sldNum" sz="quarter" idx="12"/>
          </p:nvPr>
        </p:nvSpPr>
        <p:spPr/>
        <p:txBody>
          <a:bodyPr/>
          <a:lstStyle/>
          <a:p>
            <a:fld id="{61E6800C-6570-4E7D-AC51-AC804334180E}" type="slidenum">
              <a:rPr lang="en-GB" smtClean="0"/>
              <a:t>‹#›</a:t>
            </a:fld>
            <a:endParaRPr lang="en-GB" dirty="0"/>
          </a:p>
        </p:txBody>
      </p:sp>
    </p:spTree>
    <p:extLst>
      <p:ext uri="{BB962C8B-B14F-4D97-AF65-F5344CB8AC3E}">
        <p14:creationId xmlns:p14="http://schemas.microsoft.com/office/powerpoint/2010/main" val="11917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32E4-3726-4B82-86AF-055C9BD2DDF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2EA5EF-69A6-494E-A45D-DA264818994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4D73CC-1D52-477B-8E61-9E850171471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5D58F9-5346-4F25-A222-B05C2F1CE9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7E753-D9CF-464F-AFBA-F31E43D59A3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03E52F-A0D3-4B08-B9A2-6B93EA19A3E1}"/>
              </a:ext>
            </a:extLst>
          </p:cNvPr>
          <p:cNvSpPr>
            <a:spLocks noGrp="1"/>
          </p:cNvSpPr>
          <p:nvPr>
            <p:ph type="dt" sz="half" idx="10"/>
          </p:nvPr>
        </p:nvSpPr>
        <p:spPr/>
        <p:txBody>
          <a:bodyPr/>
          <a:lstStyle/>
          <a:p>
            <a:fld id="{8967FDE5-E0AB-44BC-84A3-8FF2BEEE429C}" type="datetimeFigureOut">
              <a:rPr lang="en-GB" smtClean="0"/>
              <a:t>15/12/2021</a:t>
            </a:fld>
            <a:endParaRPr lang="en-GB" dirty="0"/>
          </a:p>
        </p:txBody>
      </p:sp>
      <p:sp>
        <p:nvSpPr>
          <p:cNvPr id="8" name="Footer Placeholder 7">
            <a:extLst>
              <a:ext uri="{FF2B5EF4-FFF2-40B4-BE49-F238E27FC236}">
                <a16:creationId xmlns:a16="http://schemas.microsoft.com/office/drawing/2014/main" id="{FC1A9909-519E-4903-B73F-CB989DB11E14}"/>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194991A3-905A-48EC-8D4F-4402DF3CC560}"/>
              </a:ext>
            </a:extLst>
          </p:cNvPr>
          <p:cNvSpPr>
            <a:spLocks noGrp="1"/>
          </p:cNvSpPr>
          <p:nvPr>
            <p:ph type="sldNum" sz="quarter" idx="12"/>
          </p:nvPr>
        </p:nvSpPr>
        <p:spPr/>
        <p:txBody>
          <a:bodyPr/>
          <a:lstStyle/>
          <a:p>
            <a:fld id="{61E6800C-6570-4E7D-AC51-AC804334180E}" type="slidenum">
              <a:rPr lang="en-GB" smtClean="0"/>
              <a:t>‹#›</a:t>
            </a:fld>
            <a:endParaRPr lang="en-GB" dirty="0"/>
          </a:p>
        </p:txBody>
      </p:sp>
    </p:spTree>
    <p:extLst>
      <p:ext uri="{BB962C8B-B14F-4D97-AF65-F5344CB8AC3E}">
        <p14:creationId xmlns:p14="http://schemas.microsoft.com/office/powerpoint/2010/main" val="88221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E959-1072-4B35-95D3-4B0610B102B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0B723B-B3ED-41D8-927D-F7C244A9D50B}"/>
              </a:ext>
            </a:extLst>
          </p:cNvPr>
          <p:cNvSpPr>
            <a:spLocks noGrp="1"/>
          </p:cNvSpPr>
          <p:nvPr>
            <p:ph type="dt" sz="half" idx="10"/>
          </p:nvPr>
        </p:nvSpPr>
        <p:spPr/>
        <p:txBody>
          <a:bodyPr/>
          <a:lstStyle/>
          <a:p>
            <a:fld id="{8967FDE5-E0AB-44BC-84A3-8FF2BEEE429C}" type="datetimeFigureOut">
              <a:rPr lang="en-GB" smtClean="0"/>
              <a:t>15/12/2021</a:t>
            </a:fld>
            <a:endParaRPr lang="en-GB" dirty="0"/>
          </a:p>
        </p:txBody>
      </p:sp>
      <p:sp>
        <p:nvSpPr>
          <p:cNvPr id="4" name="Footer Placeholder 3">
            <a:extLst>
              <a:ext uri="{FF2B5EF4-FFF2-40B4-BE49-F238E27FC236}">
                <a16:creationId xmlns:a16="http://schemas.microsoft.com/office/drawing/2014/main" id="{323D572B-F966-4BE2-AAC7-0E9E85713980}"/>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BCF5667-9E76-43BA-B659-307B6FA0583E}"/>
              </a:ext>
            </a:extLst>
          </p:cNvPr>
          <p:cNvSpPr>
            <a:spLocks noGrp="1"/>
          </p:cNvSpPr>
          <p:nvPr>
            <p:ph type="sldNum" sz="quarter" idx="12"/>
          </p:nvPr>
        </p:nvSpPr>
        <p:spPr/>
        <p:txBody>
          <a:bodyPr/>
          <a:lstStyle/>
          <a:p>
            <a:fld id="{61E6800C-6570-4E7D-AC51-AC804334180E}" type="slidenum">
              <a:rPr lang="en-GB" smtClean="0"/>
              <a:t>‹#›</a:t>
            </a:fld>
            <a:endParaRPr lang="en-GB" dirty="0"/>
          </a:p>
        </p:txBody>
      </p:sp>
    </p:spTree>
    <p:extLst>
      <p:ext uri="{BB962C8B-B14F-4D97-AF65-F5344CB8AC3E}">
        <p14:creationId xmlns:p14="http://schemas.microsoft.com/office/powerpoint/2010/main" val="273228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A7E88-EDF3-4D84-AFF9-2A1E1BFE5697}"/>
              </a:ext>
            </a:extLst>
          </p:cNvPr>
          <p:cNvSpPr>
            <a:spLocks noGrp="1"/>
          </p:cNvSpPr>
          <p:nvPr>
            <p:ph type="dt" sz="half" idx="10"/>
          </p:nvPr>
        </p:nvSpPr>
        <p:spPr/>
        <p:txBody>
          <a:bodyPr/>
          <a:lstStyle/>
          <a:p>
            <a:fld id="{8967FDE5-E0AB-44BC-84A3-8FF2BEEE429C}" type="datetimeFigureOut">
              <a:rPr lang="en-GB" smtClean="0"/>
              <a:t>15/12/2021</a:t>
            </a:fld>
            <a:endParaRPr lang="en-GB" dirty="0"/>
          </a:p>
        </p:txBody>
      </p:sp>
      <p:sp>
        <p:nvSpPr>
          <p:cNvPr id="3" name="Footer Placeholder 2">
            <a:extLst>
              <a:ext uri="{FF2B5EF4-FFF2-40B4-BE49-F238E27FC236}">
                <a16:creationId xmlns:a16="http://schemas.microsoft.com/office/drawing/2014/main" id="{321C12A1-1F1D-4390-A331-ED1E5E0242D8}"/>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1FEEA0EF-A739-46CD-9AF6-2F23840B331E}"/>
              </a:ext>
            </a:extLst>
          </p:cNvPr>
          <p:cNvSpPr>
            <a:spLocks noGrp="1"/>
          </p:cNvSpPr>
          <p:nvPr>
            <p:ph type="sldNum" sz="quarter" idx="12"/>
          </p:nvPr>
        </p:nvSpPr>
        <p:spPr/>
        <p:txBody>
          <a:bodyPr/>
          <a:lstStyle/>
          <a:p>
            <a:fld id="{61E6800C-6570-4E7D-AC51-AC804334180E}" type="slidenum">
              <a:rPr lang="en-GB" smtClean="0"/>
              <a:t>‹#›</a:t>
            </a:fld>
            <a:endParaRPr lang="en-GB" dirty="0"/>
          </a:p>
        </p:txBody>
      </p:sp>
    </p:spTree>
    <p:extLst>
      <p:ext uri="{BB962C8B-B14F-4D97-AF65-F5344CB8AC3E}">
        <p14:creationId xmlns:p14="http://schemas.microsoft.com/office/powerpoint/2010/main" val="396668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3D66-77C0-46F8-9E2E-E56D36A2B3E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E04A22B-1CE2-4599-B115-717D951C18E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DD0D02-A078-47FE-A17B-FCA8166524E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DA27E-EAC2-4E3A-9852-AEE8682BE4FB}"/>
              </a:ext>
            </a:extLst>
          </p:cNvPr>
          <p:cNvSpPr>
            <a:spLocks noGrp="1"/>
          </p:cNvSpPr>
          <p:nvPr>
            <p:ph type="dt" sz="half" idx="10"/>
          </p:nvPr>
        </p:nvSpPr>
        <p:spPr/>
        <p:txBody>
          <a:bodyPr/>
          <a:lstStyle/>
          <a:p>
            <a:fld id="{8967FDE5-E0AB-44BC-84A3-8FF2BEEE429C}" type="datetimeFigureOut">
              <a:rPr lang="en-GB" smtClean="0"/>
              <a:t>15/12/2021</a:t>
            </a:fld>
            <a:endParaRPr lang="en-GB" dirty="0"/>
          </a:p>
        </p:txBody>
      </p:sp>
      <p:sp>
        <p:nvSpPr>
          <p:cNvPr id="6" name="Footer Placeholder 5">
            <a:extLst>
              <a:ext uri="{FF2B5EF4-FFF2-40B4-BE49-F238E27FC236}">
                <a16:creationId xmlns:a16="http://schemas.microsoft.com/office/drawing/2014/main" id="{A3E493CB-FC2E-42B8-BB19-0EB7A05506C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B2EE23E-F825-4592-A65B-94F0F5831298}"/>
              </a:ext>
            </a:extLst>
          </p:cNvPr>
          <p:cNvSpPr>
            <a:spLocks noGrp="1"/>
          </p:cNvSpPr>
          <p:nvPr>
            <p:ph type="sldNum" sz="quarter" idx="12"/>
          </p:nvPr>
        </p:nvSpPr>
        <p:spPr/>
        <p:txBody>
          <a:bodyPr/>
          <a:lstStyle/>
          <a:p>
            <a:fld id="{61E6800C-6570-4E7D-AC51-AC804334180E}" type="slidenum">
              <a:rPr lang="en-GB" smtClean="0"/>
              <a:t>‹#›</a:t>
            </a:fld>
            <a:endParaRPr lang="en-GB" dirty="0"/>
          </a:p>
        </p:txBody>
      </p:sp>
    </p:spTree>
    <p:extLst>
      <p:ext uri="{BB962C8B-B14F-4D97-AF65-F5344CB8AC3E}">
        <p14:creationId xmlns:p14="http://schemas.microsoft.com/office/powerpoint/2010/main" val="192842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C34F-B339-41A6-BAAE-0FA9AC3A6DC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17EFA5-29D2-4E43-A346-58385D8BFA0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5A984B78-501D-4A2B-8AD9-A0D958F4C7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8A0C4-8774-40DC-A123-8D35A3A595D2}"/>
              </a:ext>
            </a:extLst>
          </p:cNvPr>
          <p:cNvSpPr>
            <a:spLocks noGrp="1"/>
          </p:cNvSpPr>
          <p:nvPr>
            <p:ph type="dt" sz="half" idx="10"/>
          </p:nvPr>
        </p:nvSpPr>
        <p:spPr/>
        <p:txBody>
          <a:bodyPr/>
          <a:lstStyle/>
          <a:p>
            <a:fld id="{8967FDE5-E0AB-44BC-84A3-8FF2BEEE429C}" type="datetimeFigureOut">
              <a:rPr lang="en-GB" smtClean="0"/>
              <a:t>15/12/2021</a:t>
            </a:fld>
            <a:endParaRPr lang="en-GB" dirty="0"/>
          </a:p>
        </p:txBody>
      </p:sp>
      <p:sp>
        <p:nvSpPr>
          <p:cNvPr id="6" name="Footer Placeholder 5">
            <a:extLst>
              <a:ext uri="{FF2B5EF4-FFF2-40B4-BE49-F238E27FC236}">
                <a16:creationId xmlns:a16="http://schemas.microsoft.com/office/drawing/2014/main" id="{A2A6A396-1677-47DA-8F7F-6042EE51D7A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7F43B42-0B5D-4427-835D-8993B12E604F}"/>
              </a:ext>
            </a:extLst>
          </p:cNvPr>
          <p:cNvSpPr>
            <a:spLocks noGrp="1"/>
          </p:cNvSpPr>
          <p:nvPr>
            <p:ph type="sldNum" sz="quarter" idx="12"/>
          </p:nvPr>
        </p:nvSpPr>
        <p:spPr/>
        <p:txBody>
          <a:bodyPr/>
          <a:lstStyle/>
          <a:p>
            <a:fld id="{61E6800C-6570-4E7D-AC51-AC804334180E}" type="slidenum">
              <a:rPr lang="en-GB" smtClean="0"/>
              <a:t>‹#›</a:t>
            </a:fld>
            <a:endParaRPr lang="en-GB" dirty="0"/>
          </a:p>
        </p:txBody>
      </p:sp>
    </p:spTree>
    <p:extLst>
      <p:ext uri="{BB962C8B-B14F-4D97-AF65-F5344CB8AC3E}">
        <p14:creationId xmlns:p14="http://schemas.microsoft.com/office/powerpoint/2010/main" val="352933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3.pn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863F1-DFF5-491F-9863-ED8448163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9CDF8377-FB5B-4342-A0BA-B41662022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3F590E8-886B-41B7-AEE9-B577FE2DE4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7FDE5-E0AB-44BC-84A3-8FF2BEEE429C}" type="datetimeFigureOut">
              <a:rPr lang="en-GB" smtClean="0"/>
              <a:t>15/12/2021</a:t>
            </a:fld>
            <a:endParaRPr lang="en-GB" dirty="0"/>
          </a:p>
        </p:txBody>
      </p:sp>
      <p:sp>
        <p:nvSpPr>
          <p:cNvPr id="5" name="Footer Placeholder 4">
            <a:extLst>
              <a:ext uri="{FF2B5EF4-FFF2-40B4-BE49-F238E27FC236}">
                <a16:creationId xmlns:a16="http://schemas.microsoft.com/office/drawing/2014/main" id="{F971B3F4-720E-4540-BCA2-37BCD851D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A3BAA1B6-998F-4205-83B1-BB301F29B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6800C-6570-4E7D-AC51-AC804334180E}" type="slidenum">
              <a:rPr lang="en-GB" smtClean="0"/>
              <a:t>‹#›</a:t>
            </a:fld>
            <a:endParaRPr lang="en-GB" dirty="0"/>
          </a:p>
        </p:txBody>
      </p:sp>
    </p:spTree>
    <p:extLst>
      <p:ext uri="{BB962C8B-B14F-4D97-AF65-F5344CB8AC3E}">
        <p14:creationId xmlns:p14="http://schemas.microsoft.com/office/powerpoint/2010/main" val="1324083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14400" y="2130428"/>
            <a:ext cx="10363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Arial Black" panose="020B0A04020102020204" pitchFamily="34" charset="0"/>
              </a:rPr>
              <a:t>Click to edit Master title style</a:t>
            </a:r>
            <a:endParaRPr lang="en-US" altLang="en-US" dirty="0">
              <a:sym typeface="Arial Black" panose="020B0A04020102020204" pitchFamily="34" charset="0"/>
            </a:endParaRPr>
          </a:p>
        </p:txBody>
      </p:sp>
      <p:sp>
        <p:nvSpPr>
          <p:cNvPr id="1027" name="Rectangle 2"/>
          <p:cNvSpPr>
            <a:spLocks noGrp="1" noChangeArrowheads="1"/>
          </p:cNvSpPr>
          <p:nvPr>
            <p:ph type="body" idx="1"/>
          </p:nvPr>
        </p:nvSpPr>
        <p:spPr bwMode="auto">
          <a:xfrm>
            <a:off x="1828800" y="38862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a:sym typeface="Calibri" panose="020F0502020204030204" pitchFamily="34" charset="0"/>
              </a:rPr>
              <a:t>Click to edit Master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
        <p:nvSpPr>
          <p:cNvPr id="2" name="Text Box 3"/>
          <p:cNvSpPr txBox="1">
            <a:spLocks noGrp="1" noChangeArrowheads="1"/>
          </p:cNvSpPr>
          <p:nvPr>
            <p:ph type="sldNum" sz="quarter" idx="4"/>
          </p:nvPr>
        </p:nvSpPr>
        <p:spPr bwMode="auto">
          <a:xfrm>
            <a:off x="11256435" y="6467475"/>
            <a:ext cx="325967" cy="2540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900">
                <a:solidFill>
                  <a:srgbClr val="878787"/>
                </a:solidFill>
                <a:latin typeface="Calibri" panose="020F0502020204030204" pitchFamily="34" charset="0"/>
                <a:sym typeface="Calibri" panose="020F0502020204030204" pitchFamily="34" charset="0"/>
              </a:defRPr>
            </a:lvl1pPr>
          </a:lstStyle>
          <a:p>
            <a:fld id="{9D44C617-2F28-4006-9B91-6632F4E22C87}" type="slidenum">
              <a:rPr lang="en-US" smtClean="0"/>
              <a:pPr/>
              <a:t>‹#›</a:t>
            </a:fld>
            <a:endParaRPr lang="en-US" dirty="0"/>
          </a:p>
        </p:txBody>
      </p:sp>
      <p:grpSp>
        <p:nvGrpSpPr>
          <p:cNvPr id="1029" name="Group 4"/>
          <p:cNvGrpSpPr>
            <a:grpSpLocks/>
          </p:cNvGrpSpPr>
          <p:nvPr/>
        </p:nvGrpSpPr>
        <p:grpSpPr bwMode="auto">
          <a:xfrm>
            <a:off x="2" y="3"/>
            <a:ext cx="624417" cy="6869113"/>
            <a:chOff x="0" y="0"/>
            <a:chExt cx="468313" cy="6869113"/>
          </a:xfrm>
        </p:grpSpPr>
        <p:sp>
          <p:nvSpPr>
            <p:cNvPr id="6" name="Rectangle 1"/>
            <p:cNvSpPr>
              <a:spLocks/>
            </p:cNvSpPr>
            <p:nvPr/>
          </p:nvSpPr>
          <p:spPr bwMode="auto">
            <a:xfrm rot="162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p>
              <a:pPr algn="ctr">
                <a:defRPr/>
              </a:pPr>
              <a:r>
                <a:rPr lang="en-US" sz="2100" dirty="0">
                  <a:solidFill>
                    <a:srgbClr val="FFFFFF"/>
                  </a:solidFill>
                  <a:effectLst>
                    <a:outerShdw blurRad="38100" dist="38100" dir="2700000" algn="tl">
                      <a:srgbClr val="000000"/>
                    </a:outerShdw>
                  </a:effectLst>
                  <a:latin typeface="Arial Black" charset="0"/>
                  <a:sym typeface="Arial Black" charset="0"/>
                </a:rPr>
                <a:t>Programming </a:t>
              </a:r>
            </a:p>
          </p:txBody>
        </p:sp>
        <p:pic>
          <p:nvPicPr>
            <p:cNvPr id="1031"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pic>
        <p:nvPicPr>
          <p:cNvPr id="10246" name="Picture 6" descr="http://png-1.findicons.com/files/icons/1636/file_icons_vs_3/128/jav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46" y="5894363"/>
            <a:ext cx="700111" cy="70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053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txStyles>
    <p:titleStyle>
      <a:lvl1pPr algn="l" rtl="0" eaLnBrk="1" fontAlgn="base" hangingPunct="1">
        <a:spcBef>
          <a:spcPct val="0"/>
        </a:spcBef>
        <a:spcAft>
          <a:spcPct val="0"/>
        </a:spcAft>
        <a:defRPr sz="3200">
          <a:solidFill>
            <a:srgbClr val="4F81BD"/>
          </a:solidFill>
          <a:latin typeface="+mj-lt"/>
          <a:ea typeface="+mj-ea"/>
          <a:cs typeface="+mj-cs"/>
          <a:sym typeface="Arial Black" panose="020B0A04020102020204" pitchFamily="34" charset="0"/>
        </a:defRPr>
      </a:lvl1pPr>
      <a:lvl2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2pPr>
      <a:lvl3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3pPr>
      <a:lvl4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4pPr>
      <a:lvl5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5pPr>
      <a:lvl6pPr marL="3429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6pPr>
      <a:lvl7pPr marL="6858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7pPr>
      <a:lvl8pPr marL="10287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8pPr>
      <a:lvl9pPr marL="13716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9pPr>
    </p:titleStyle>
    <p:bodyStyle>
      <a:lvl1pPr marL="257175" indent="-257175" algn="ctr" rtl="0" eaLnBrk="1" fontAlgn="base" hangingPunct="1">
        <a:spcBef>
          <a:spcPts val="600"/>
        </a:spcBef>
        <a:spcAft>
          <a:spcPct val="0"/>
        </a:spcAft>
        <a:buChar char="•"/>
        <a:defRPr sz="2400">
          <a:solidFill>
            <a:srgbClr val="878787"/>
          </a:solidFill>
          <a:latin typeface="+mn-lt"/>
          <a:ea typeface="+mn-ea"/>
          <a:cs typeface="+mn-cs"/>
          <a:sym typeface="Calibri" panose="020F0502020204030204" pitchFamily="34" charset="0"/>
        </a:defRPr>
      </a:lvl1pPr>
      <a:lvl2pPr marL="314325" indent="28575" algn="ctr" rtl="0" eaLnBrk="1" fontAlgn="base" hangingPunct="1">
        <a:spcBef>
          <a:spcPts val="525"/>
        </a:spcBef>
        <a:spcAft>
          <a:spcPct val="0"/>
        </a:spcAft>
        <a:buChar char="–"/>
        <a:defRPr sz="2100">
          <a:solidFill>
            <a:srgbClr val="878787"/>
          </a:solidFill>
          <a:latin typeface="+mn-lt"/>
          <a:ea typeface="+mn-ea"/>
          <a:cs typeface="+mn-cs"/>
          <a:sym typeface="Calibri" panose="020F0502020204030204" pitchFamily="34" charset="0"/>
        </a:defRPr>
      </a:lvl2pPr>
      <a:lvl3pPr marL="657225" indent="28575" algn="ctr" rtl="0" eaLnBrk="1" fontAlgn="base" hangingPunct="1">
        <a:spcBef>
          <a:spcPts val="450"/>
        </a:spcBef>
        <a:spcAft>
          <a:spcPct val="0"/>
        </a:spcAft>
        <a:buChar char="•"/>
        <a:defRPr sz="1800">
          <a:solidFill>
            <a:srgbClr val="878787"/>
          </a:solidFill>
          <a:latin typeface="+mn-lt"/>
          <a:ea typeface="+mn-ea"/>
          <a:cs typeface="+mn-cs"/>
          <a:sym typeface="Calibri" panose="020F0502020204030204" pitchFamily="34" charset="0"/>
        </a:defRPr>
      </a:lvl3pPr>
      <a:lvl4pPr marL="1000125" indent="28575" algn="ctr" rtl="0" eaLnBrk="1" fontAlgn="base" hangingPunct="1">
        <a:spcBef>
          <a:spcPts val="375"/>
        </a:spcBef>
        <a:spcAft>
          <a:spcPct val="0"/>
        </a:spcAft>
        <a:buChar char="–"/>
        <a:defRPr sz="1500">
          <a:solidFill>
            <a:srgbClr val="878787"/>
          </a:solidFill>
          <a:latin typeface="+mn-lt"/>
          <a:ea typeface="+mn-ea"/>
          <a:cs typeface="+mn-cs"/>
          <a:sym typeface="Calibri" panose="020F0502020204030204" pitchFamily="34" charset="0"/>
        </a:defRPr>
      </a:lvl4pPr>
      <a:lvl5pPr marL="1343025" indent="28575" algn="ctr" rtl="0" eaLnBrk="1" fontAlgn="base" hangingPunct="1">
        <a:spcBef>
          <a:spcPts val="375"/>
        </a:spcBef>
        <a:spcAft>
          <a:spcPct val="0"/>
        </a:spcAft>
        <a:buChar char="»"/>
        <a:defRPr sz="1500">
          <a:solidFill>
            <a:srgbClr val="878787"/>
          </a:solidFill>
          <a:latin typeface="+mn-lt"/>
          <a:ea typeface="+mn-ea"/>
          <a:cs typeface="+mn-cs"/>
          <a:sym typeface="Calibri" panose="020F0502020204030204" pitchFamily="34" charset="0"/>
        </a:defRPr>
      </a:lvl5pPr>
      <a:lvl6pPr marL="1685925" algn="ctr" rtl="0" eaLnBrk="1" fontAlgn="base" hangingPunct="1">
        <a:spcBef>
          <a:spcPts val="375"/>
        </a:spcBef>
        <a:spcAft>
          <a:spcPct val="0"/>
        </a:spcAft>
        <a:defRPr sz="1500">
          <a:solidFill>
            <a:srgbClr val="878787"/>
          </a:solidFill>
          <a:latin typeface="+mn-lt"/>
          <a:ea typeface="+mn-ea"/>
          <a:cs typeface="+mn-cs"/>
          <a:sym typeface="Calibri" charset="0"/>
        </a:defRPr>
      </a:lvl6pPr>
      <a:lvl7pPr marL="2028825" algn="ctr" rtl="0" eaLnBrk="1" fontAlgn="base" hangingPunct="1">
        <a:spcBef>
          <a:spcPts val="375"/>
        </a:spcBef>
        <a:spcAft>
          <a:spcPct val="0"/>
        </a:spcAft>
        <a:defRPr sz="1500">
          <a:solidFill>
            <a:srgbClr val="878787"/>
          </a:solidFill>
          <a:latin typeface="+mn-lt"/>
          <a:ea typeface="+mn-ea"/>
          <a:cs typeface="+mn-cs"/>
          <a:sym typeface="Calibri" charset="0"/>
        </a:defRPr>
      </a:lvl7pPr>
      <a:lvl8pPr marL="2371725" algn="ctr" rtl="0" eaLnBrk="1" fontAlgn="base" hangingPunct="1">
        <a:spcBef>
          <a:spcPts val="375"/>
        </a:spcBef>
        <a:spcAft>
          <a:spcPct val="0"/>
        </a:spcAft>
        <a:defRPr sz="1500">
          <a:solidFill>
            <a:srgbClr val="878787"/>
          </a:solidFill>
          <a:latin typeface="+mn-lt"/>
          <a:ea typeface="+mn-ea"/>
          <a:cs typeface="+mn-cs"/>
          <a:sym typeface="Calibri" charset="0"/>
        </a:defRPr>
      </a:lvl8pPr>
      <a:lvl9pPr marL="2714625" algn="ctr" rtl="0" eaLnBrk="1" fontAlgn="base" hangingPunct="1">
        <a:spcBef>
          <a:spcPts val="375"/>
        </a:spcBef>
        <a:spcAft>
          <a:spcPct val="0"/>
        </a:spcAft>
        <a:defRPr sz="1500">
          <a:solidFill>
            <a:srgbClr val="878787"/>
          </a:solidFill>
          <a:latin typeface="+mn-lt"/>
          <a:ea typeface="+mn-ea"/>
          <a:cs typeface="+mn-cs"/>
          <a:sym typeface="Calibri" charset="0"/>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game-icons.net/1x1/delapouite/histogram.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game-icons.net/1x1/delapouite/histogram.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game-icons.net/1x1/delapouite/histogram.html"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game-icons.net/1x1/delapouite/histogram.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ame-icons.net/1x1/delapouite/histogram.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ame-icons.net/1x1/delapouite/histogram.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ame-icons.net/1x1/delapouite/histogram.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ame-icons.net/1x1/delapouite/histogram.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ame-icons.net/1x1/delapouite/histogram.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videogamelaw.allard.ubc.ca/"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videogamelaw.allard.ubc.c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videogamelaw.allard.ubc.c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videogamelaw.allard.ubc.c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ile:Magnifying_glass_icon.svg" TargetMode="External"/><Relationship Id="rId7" Type="http://schemas.openxmlformats.org/officeDocument/2006/relationships/hyperlink" Target="http://videogamelaw.allard.ubc.ca/"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game-icons.net/1x1/delapouite/histogram.html"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en.wikipedia.org/wiki/File:Magnifying_glass_icon.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n.wikipedia.org/wiki/File:Magnifying_glass_icon.sv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en.wikipedia.org/wiki/File:Magnifying_glass_icon.sv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en.wikipedia.org/wiki/File:Magnifying_glass_icon.sv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en.wikipedia.org/wiki/File:Magnifying_glass_icon.sv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en.wikipedia.org/wiki/File:Magnifying_glass_icon.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F69FF1-1D27-4D5D-B5BC-082408AAD6DE}"/>
              </a:ext>
            </a:extLst>
          </p:cNvPr>
          <p:cNvSpPr>
            <a:spLocks noGrp="1"/>
          </p:cNvSpPr>
          <p:nvPr>
            <p:ph type="ctrTitle"/>
          </p:nvPr>
        </p:nvSpPr>
        <p:spPr>
          <a:xfrm>
            <a:off x="182753" y="3900694"/>
            <a:ext cx="6437700" cy="2611967"/>
          </a:xfrm>
        </p:spPr>
        <p:txBody>
          <a:bodyPr vert="horz" lIns="91440" tIns="45720" rIns="91440" bIns="45720" rtlCol="0" anchor="b">
            <a:normAutofit/>
          </a:bodyPr>
          <a:lstStyle/>
          <a:p>
            <a:pPr algn="l"/>
            <a:r>
              <a:rPr lang="en-US" sz="5400" b="1" kern="1200" dirty="0">
                <a:solidFill>
                  <a:schemeClr val="tx1"/>
                </a:solidFill>
                <a:latin typeface="+mj-lt"/>
                <a:ea typeface="+mj-ea"/>
                <a:cs typeface="+mj-cs"/>
              </a:rPr>
              <a:t>Week 6</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Testing</a:t>
            </a:r>
          </a:p>
        </p:txBody>
      </p:sp>
    </p:spTree>
    <p:extLst>
      <p:ext uri="{BB962C8B-B14F-4D97-AF65-F5344CB8AC3E}">
        <p14:creationId xmlns:p14="http://schemas.microsoft.com/office/powerpoint/2010/main" val="36235831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eencircle">
            <a:extLst>
              <a:ext uri="{FF2B5EF4-FFF2-40B4-BE49-F238E27FC236}">
                <a16:creationId xmlns:a16="http://schemas.microsoft.com/office/drawing/2014/main" id="{4D6C63AA-6C3B-43C6-96A7-BD1113F3BE6E}"/>
              </a:ext>
            </a:extLst>
          </p:cNvPr>
          <p:cNvSpPr/>
          <p:nvPr/>
        </p:nvSpPr>
        <p:spPr>
          <a:xfrm>
            <a:off x="4881990" y="1860958"/>
            <a:ext cx="2264400" cy="2264400"/>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Freeform: Shape 8">
            <a:extLst>
              <a:ext uri="{FF2B5EF4-FFF2-40B4-BE49-F238E27FC236}">
                <a16:creationId xmlns:a16="http://schemas.microsoft.com/office/drawing/2014/main" id="{38B2B102-680D-4182-AA16-AE09F9939A2E}"/>
              </a:ext>
            </a:extLst>
          </p:cNvPr>
          <p:cNvSpPr/>
          <p:nvPr/>
        </p:nvSpPr>
        <p:spPr>
          <a:xfrm>
            <a:off x="4675369" y="4249987"/>
            <a:ext cx="2677642"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4">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kern="1200" dirty="0">
                <a:solidFill>
                  <a:srgbClr val="70AD47"/>
                </a:solidFill>
              </a:rPr>
              <a:t>Black/White box testing</a:t>
            </a:r>
            <a:endParaRPr lang="en-US" sz="2800" kern="1200" dirty="0">
              <a:solidFill>
                <a:srgbClr val="70AD47"/>
              </a:solidFill>
            </a:endParaRPr>
          </a:p>
        </p:txBody>
      </p:sp>
      <p:sp>
        <p:nvSpPr>
          <p:cNvPr id="10" name="!!orange">
            <a:extLst>
              <a:ext uri="{FF2B5EF4-FFF2-40B4-BE49-F238E27FC236}">
                <a16:creationId xmlns:a16="http://schemas.microsoft.com/office/drawing/2014/main" id="{DCACE476-DFE5-49DE-A080-33488CE0D39A}"/>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1" name="!!blue">
            <a:extLst>
              <a:ext uri="{FF2B5EF4-FFF2-40B4-BE49-F238E27FC236}">
                <a16:creationId xmlns:a16="http://schemas.microsoft.com/office/drawing/2014/main" id="{2D0B8897-F0C7-4101-9D10-C40BB45F2913}"/>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2" name="!!green">
            <a:extLst>
              <a:ext uri="{FF2B5EF4-FFF2-40B4-BE49-F238E27FC236}">
                <a16:creationId xmlns:a16="http://schemas.microsoft.com/office/drawing/2014/main" id="{20C0B525-A999-4927-ADCF-68F85A99BEEF}"/>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3" name="!!yellow">
            <a:extLst>
              <a:ext uri="{FF2B5EF4-FFF2-40B4-BE49-F238E27FC236}">
                <a16:creationId xmlns:a16="http://schemas.microsoft.com/office/drawing/2014/main" id="{1AB2FC9B-6849-415D-B9FF-A43BCF72AE51}"/>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grpSp>
        <p:nvGrpSpPr>
          <p:cNvPr id="18" name="Group 17">
            <a:extLst>
              <a:ext uri="{FF2B5EF4-FFF2-40B4-BE49-F238E27FC236}">
                <a16:creationId xmlns:a16="http://schemas.microsoft.com/office/drawing/2014/main" id="{1A3FA63B-D1CD-403B-99BB-167661555EB2}"/>
              </a:ext>
            </a:extLst>
          </p:cNvPr>
          <p:cNvGrpSpPr/>
          <p:nvPr/>
        </p:nvGrpSpPr>
        <p:grpSpPr>
          <a:xfrm>
            <a:off x="5427800" y="2740472"/>
            <a:ext cx="1172779" cy="505372"/>
            <a:chOff x="3922624" y="3055436"/>
            <a:chExt cx="1172779" cy="505372"/>
          </a:xfrm>
        </p:grpSpPr>
        <p:sp>
          <p:nvSpPr>
            <p:cNvPr id="19" name="Cube 18">
              <a:extLst>
                <a:ext uri="{FF2B5EF4-FFF2-40B4-BE49-F238E27FC236}">
                  <a16:creationId xmlns:a16="http://schemas.microsoft.com/office/drawing/2014/main" id="{E245A9E9-4B7D-4E9E-A7CD-F0EB1913FF83}"/>
                </a:ext>
              </a:extLst>
            </p:cNvPr>
            <p:cNvSpPr/>
            <p:nvPr/>
          </p:nvSpPr>
          <p:spPr>
            <a:xfrm>
              <a:off x="3922624" y="3055437"/>
              <a:ext cx="581378" cy="505371"/>
            </a:xfrm>
            <a:prstGeom prst="cube">
              <a:avLst/>
            </a:prstGeom>
            <a:solidFill>
              <a:schemeClr val="tx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Cube 19">
              <a:extLst>
                <a:ext uri="{FF2B5EF4-FFF2-40B4-BE49-F238E27FC236}">
                  <a16:creationId xmlns:a16="http://schemas.microsoft.com/office/drawing/2014/main" id="{59DE2EB9-181B-427B-BDD7-F8659E85C49B}"/>
                </a:ext>
              </a:extLst>
            </p:cNvPr>
            <p:cNvSpPr/>
            <p:nvPr/>
          </p:nvSpPr>
          <p:spPr>
            <a:xfrm>
              <a:off x="4514025" y="3055436"/>
              <a:ext cx="581378" cy="505371"/>
            </a:xfrm>
            <a:prstGeom prst="cub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2743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reen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Black Box Testing vs. White Box Testing</a:t>
            </a:r>
          </a:p>
        </p:txBody>
      </p:sp>
      <p:sp>
        <p:nvSpPr>
          <p:cNvPr id="14" name="!!orange">
            <a:extLst>
              <a:ext uri="{FF2B5EF4-FFF2-40B4-BE49-F238E27FC236}">
                <a16:creationId xmlns:a16="http://schemas.microsoft.com/office/drawing/2014/main" id="{E1BB762B-6CCA-4C00-A210-F1286C735275}"/>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7" name="!!blue">
            <a:extLst>
              <a:ext uri="{FF2B5EF4-FFF2-40B4-BE49-F238E27FC236}">
                <a16:creationId xmlns:a16="http://schemas.microsoft.com/office/drawing/2014/main" id="{EC2F2FFD-FEA9-4219-B404-6051F52E57A5}"/>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8" name="!!green">
            <a:extLst>
              <a:ext uri="{FF2B5EF4-FFF2-40B4-BE49-F238E27FC236}">
                <a16:creationId xmlns:a16="http://schemas.microsoft.com/office/drawing/2014/main" id="{7E2F7140-5A58-4F57-8EA7-1AC30F386AC1}"/>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9" name="!!yellow">
            <a:extLst>
              <a:ext uri="{FF2B5EF4-FFF2-40B4-BE49-F238E27FC236}">
                <a16:creationId xmlns:a16="http://schemas.microsoft.com/office/drawing/2014/main" id="{414AE600-BA8D-433D-9B5D-142416F267D0}"/>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21" name="TextBox 20">
            <a:extLst>
              <a:ext uri="{FF2B5EF4-FFF2-40B4-BE49-F238E27FC236}">
                <a16:creationId xmlns:a16="http://schemas.microsoft.com/office/drawing/2014/main" id="{3F4B78BE-CAD4-487F-BFFA-3C3CBCAB6E02}"/>
              </a:ext>
            </a:extLst>
          </p:cNvPr>
          <p:cNvSpPr txBox="1"/>
          <p:nvPr/>
        </p:nvSpPr>
        <p:spPr>
          <a:xfrm>
            <a:off x="0" y="1351508"/>
            <a:ext cx="12192000" cy="461665"/>
          </a:xfrm>
          <a:prstGeom prst="rect">
            <a:avLst/>
          </a:prstGeom>
          <a:noFill/>
        </p:spPr>
        <p:txBody>
          <a:bodyPr wrap="square">
            <a:spAutoFit/>
          </a:bodyPr>
          <a:lstStyle/>
          <a:p>
            <a:pPr marL="514350" indent="-285750">
              <a:buFont typeface="Arial" panose="020B0604020202020204" pitchFamily="34" charset="0"/>
              <a:buChar char="•"/>
            </a:pPr>
            <a:r>
              <a:rPr lang="en-GB" sz="2400" dirty="0">
                <a:effectLst/>
                <a:ea typeface="Calibri" panose="020F0502020204030204" pitchFamily="34" charset="0"/>
              </a:rPr>
              <a:t>Testing can be further divided into Black Box and White Box Testing.</a:t>
            </a:r>
          </a:p>
        </p:txBody>
      </p:sp>
      <p:sp>
        <p:nvSpPr>
          <p:cNvPr id="22" name="Rectangle 21">
            <a:extLst>
              <a:ext uri="{FF2B5EF4-FFF2-40B4-BE49-F238E27FC236}">
                <a16:creationId xmlns:a16="http://schemas.microsoft.com/office/drawing/2014/main" id="{18830A76-374D-4A27-8A6A-252828563F1B}"/>
              </a:ext>
            </a:extLst>
          </p:cNvPr>
          <p:cNvSpPr/>
          <p:nvPr/>
        </p:nvSpPr>
        <p:spPr>
          <a:xfrm>
            <a:off x="778933" y="2235201"/>
            <a:ext cx="5116980" cy="343182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285750">
              <a:buFont typeface="Arial" panose="020B0604020202020204" pitchFamily="34" charset="0"/>
              <a:buChar char="•"/>
            </a:pPr>
            <a:r>
              <a:rPr lang="en-GB" sz="2000" b="1" dirty="0">
                <a:solidFill>
                  <a:schemeClr val="tx1"/>
                </a:solidFill>
                <a:effectLst/>
                <a:latin typeface="Calibri" panose="020F0502020204030204" pitchFamily="34" charset="0"/>
                <a:ea typeface="Calibri" panose="020F0502020204030204" pitchFamily="34" charset="0"/>
              </a:rPr>
              <a:t>Black-box testing </a:t>
            </a:r>
            <a:r>
              <a:rPr lang="en-GB" sz="2000" dirty="0">
                <a:solidFill>
                  <a:schemeClr val="tx1"/>
                </a:solidFill>
                <a:effectLst/>
                <a:latin typeface="Calibri" panose="020F0502020204030204" pitchFamily="34" charset="0"/>
                <a:ea typeface="Calibri" panose="020F0502020204030204" pitchFamily="34" charset="0"/>
              </a:rPr>
              <a:t>is a testing approach which is used to test the software without knowing the internal structure of program or application.</a:t>
            </a:r>
          </a:p>
          <a:p>
            <a:pPr marL="514350" indent="-285750">
              <a:buFont typeface="Arial" panose="020B0604020202020204" pitchFamily="34" charset="0"/>
              <a:buChar char="•"/>
            </a:pPr>
            <a:r>
              <a:rPr lang="en-GB" sz="2000" b="0" i="0" dirty="0">
                <a:solidFill>
                  <a:schemeClr val="tx1"/>
                </a:solidFill>
                <a:effectLst/>
                <a:latin typeface="urw-din"/>
              </a:rPr>
              <a:t>It is mostly done by </a:t>
            </a:r>
            <a:r>
              <a:rPr lang="en-GB" sz="2000" b="1" i="0" dirty="0">
                <a:solidFill>
                  <a:schemeClr val="tx1"/>
                </a:solidFill>
                <a:effectLst/>
                <a:latin typeface="urw-din"/>
              </a:rPr>
              <a:t>software testers</a:t>
            </a:r>
            <a:r>
              <a:rPr lang="en-GB" sz="2000" b="0" i="0" dirty="0">
                <a:solidFill>
                  <a:schemeClr val="tx1"/>
                </a:solidFill>
                <a:effectLst/>
                <a:latin typeface="urw-din"/>
              </a:rPr>
              <a:t>.</a:t>
            </a:r>
            <a:endParaRPr lang="en-GB" sz="2000" dirty="0">
              <a:solidFill>
                <a:schemeClr val="tx1"/>
              </a:solidFill>
              <a:effectLst/>
              <a:latin typeface="Calibri" panose="020F0502020204030204" pitchFamily="34" charset="0"/>
              <a:ea typeface="Calibri" panose="020F0502020204030204" pitchFamily="34" charset="0"/>
            </a:endParaRPr>
          </a:p>
          <a:p>
            <a:pPr marL="514350" indent="-285750">
              <a:buFont typeface="Arial" panose="020B0604020202020204" pitchFamily="34" charset="0"/>
              <a:buChar char="•"/>
            </a:pPr>
            <a:r>
              <a:rPr lang="en-GB" sz="2000" dirty="0">
                <a:solidFill>
                  <a:schemeClr val="tx1"/>
                </a:solidFill>
                <a:effectLst/>
                <a:latin typeface="Calibri" panose="020F0502020204030204" pitchFamily="34" charset="0"/>
                <a:ea typeface="Calibri" panose="020F0502020204030204" pitchFamily="34" charset="0"/>
              </a:rPr>
              <a:t>Black Box testing has the main goal to </a:t>
            </a:r>
            <a:r>
              <a:rPr lang="en-GB" sz="2000" b="1" dirty="0">
                <a:solidFill>
                  <a:schemeClr val="tx1"/>
                </a:solidFill>
                <a:effectLst/>
                <a:latin typeface="Calibri" panose="020F0502020204030204" pitchFamily="34" charset="0"/>
                <a:ea typeface="Calibri" panose="020F0502020204030204" pitchFamily="34" charset="0"/>
              </a:rPr>
              <a:t>test the behaviour of the software</a:t>
            </a:r>
            <a:r>
              <a:rPr lang="en-GB" sz="2000" dirty="0">
                <a:solidFill>
                  <a:schemeClr val="tx1"/>
                </a:solidFill>
                <a:effectLst/>
                <a:latin typeface="Calibri" panose="020F0502020204030204" pitchFamily="34" charset="0"/>
                <a:ea typeface="Calibri" panose="020F0502020204030204" pitchFamily="34" charset="0"/>
              </a:rPr>
              <a:t>. </a:t>
            </a:r>
          </a:p>
          <a:p>
            <a:pPr marL="514350" indent="-285750">
              <a:buFont typeface="Arial" panose="020B0604020202020204" pitchFamily="34" charset="0"/>
              <a:buChar char="•"/>
            </a:pPr>
            <a:r>
              <a:rPr lang="en-GB" sz="2000" dirty="0">
                <a:solidFill>
                  <a:schemeClr val="tx1"/>
                </a:solidFill>
                <a:effectLst/>
                <a:latin typeface="Calibri" panose="020F0502020204030204" pitchFamily="34" charset="0"/>
                <a:ea typeface="Calibri" panose="020F0502020204030204" pitchFamily="34" charset="0"/>
              </a:rPr>
              <a:t>It also known as </a:t>
            </a:r>
            <a:r>
              <a:rPr lang="en-GB" sz="2000" b="1" dirty="0">
                <a:solidFill>
                  <a:schemeClr val="tx1"/>
                </a:solidFill>
                <a:effectLst/>
                <a:latin typeface="Calibri" panose="020F0502020204030204" pitchFamily="34" charset="0"/>
                <a:ea typeface="Calibri" panose="020F0502020204030204" pitchFamily="34" charset="0"/>
              </a:rPr>
              <a:t>data-driven</a:t>
            </a:r>
            <a:r>
              <a:rPr lang="en-GB" sz="2000" dirty="0">
                <a:solidFill>
                  <a:schemeClr val="tx1"/>
                </a:solidFill>
                <a:effectLst/>
                <a:latin typeface="Calibri" panose="020F0502020204030204" pitchFamily="34" charset="0"/>
                <a:ea typeface="Calibri" panose="020F0502020204030204" pitchFamily="34" charset="0"/>
              </a:rPr>
              <a:t>, </a:t>
            </a:r>
            <a:r>
              <a:rPr lang="en-GB" sz="2000" b="1" dirty="0">
                <a:solidFill>
                  <a:schemeClr val="tx1"/>
                </a:solidFill>
                <a:effectLst/>
                <a:latin typeface="Calibri" panose="020F0502020204030204" pitchFamily="34" charset="0"/>
                <a:ea typeface="Calibri" panose="020F0502020204030204" pitchFamily="34" charset="0"/>
              </a:rPr>
              <a:t>box testing</a:t>
            </a:r>
            <a:r>
              <a:rPr lang="en-GB" sz="2000" dirty="0">
                <a:solidFill>
                  <a:schemeClr val="tx1"/>
                </a:solidFill>
                <a:effectLst/>
                <a:latin typeface="Calibri" panose="020F0502020204030204" pitchFamily="34" charset="0"/>
                <a:ea typeface="Calibri" panose="020F0502020204030204" pitchFamily="34" charset="0"/>
              </a:rPr>
              <a:t>, and </a:t>
            </a:r>
            <a:r>
              <a:rPr lang="en-GB" sz="2000" b="1" dirty="0">
                <a:solidFill>
                  <a:schemeClr val="tx1"/>
                </a:solidFill>
                <a:effectLst/>
                <a:latin typeface="Calibri" panose="020F0502020204030204" pitchFamily="34" charset="0"/>
                <a:ea typeface="Calibri" panose="020F0502020204030204" pitchFamily="34" charset="0"/>
              </a:rPr>
              <a:t>functional testing</a:t>
            </a:r>
            <a:r>
              <a:rPr lang="en-GB" sz="2000" dirty="0">
                <a:solidFill>
                  <a:schemeClr val="tx1"/>
                </a:solidFill>
                <a:effectLst/>
                <a:latin typeface="Calibri" panose="020F0502020204030204" pitchFamily="34" charset="0"/>
                <a:ea typeface="Calibri" panose="020F0502020204030204" pitchFamily="34" charset="0"/>
              </a:rPr>
              <a:t>.</a:t>
            </a:r>
          </a:p>
        </p:txBody>
      </p:sp>
      <p:sp>
        <p:nvSpPr>
          <p:cNvPr id="23" name="Rectangle: Rounded Corners 22">
            <a:extLst>
              <a:ext uri="{FF2B5EF4-FFF2-40B4-BE49-F238E27FC236}">
                <a16:creationId xmlns:a16="http://schemas.microsoft.com/office/drawing/2014/main" id="{8004F1A5-3CE8-477E-A804-1F9B46DDC4E6}"/>
              </a:ext>
            </a:extLst>
          </p:cNvPr>
          <p:cNvSpPr/>
          <p:nvPr/>
        </p:nvSpPr>
        <p:spPr>
          <a:xfrm>
            <a:off x="1754300" y="1961569"/>
            <a:ext cx="3001653" cy="51098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Black Box Testing</a:t>
            </a:r>
          </a:p>
        </p:txBody>
      </p:sp>
      <p:sp>
        <p:nvSpPr>
          <p:cNvPr id="24" name="Rectangle 23">
            <a:extLst>
              <a:ext uri="{FF2B5EF4-FFF2-40B4-BE49-F238E27FC236}">
                <a16:creationId xmlns:a16="http://schemas.microsoft.com/office/drawing/2014/main" id="{045DFAA6-BCA6-43D2-8B72-5250964B446A}"/>
              </a:ext>
            </a:extLst>
          </p:cNvPr>
          <p:cNvSpPr/>
          <p:nvPr/>
        </p:nvSpPr>
        <p:spPr>
          <a:xfrm>
            <a:off x="6298010" y="2235201"/>
            <a:ext cx="5329545" cy="343182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285750">
              <a:buFont typeface="Arial" panose="020B0604020202020204" pitchFamily="34" charset="0"/>
              <a:buChar char="•"/>
            </a:pPr>
            <a:endParaRPr lang="en-GB" sz="2000" dirty="0">
              <a:solidFill>
                <a:schemeClr val="tx1"/>
              </a:solidFill>
              <a:effectLst/>
              <a:latin typeface="Calibri" panose="020F0502020204030204" pitchFamily="34" charset="0"/>
              <a:ea typeface="Calibri" panose="020F0502020204030204" pitchFamily="34" charset="0"/>
            </a:endParaRPr>
          </a:p>
          <a:p>
            <a:pPr marL="514350" indent="-285750">
              <a:buFont typeface="Arial" panose="020B0604020202020204" pitchFamily="34" charset="0"/>
              <a:buChar char="•"/>
            </a:pPr>
            <a:r>
              <a:rPr lang="en-GB" sz="2000" b="1" dirty="0">
                <a:solidFill>
                  <a:schemeClr val="tx1"/>
                </a:solidFill>
                <a:effectLst/>
                <a:latin typeface="Calibri" panose="020F0502020204030204" pitchFamily="34" charset="0"/>
                <a:ea typeface="Calibri" panose="020F0502020204030204" pitchFamily="34" charset="0"/>
              </a:rPr>
              <a:t>White-box testing </a:t>
            </a:r>
            <a:r>
              <a:rPr lang="en-GB" sz="2000" dirty="0">
                <a:solidFill>
                  <a:schemeClr val="tx1"/>
                </a:solidFill>
                <a:effectLst/>
                <a:latin typeface="Calibri" panose="020F0502020204030204" pitchFamily="34" charset="0"/>
                <a:ea typeface="Calibri" panose="020F0502020204030204" pitchFamily="34" charset="0"/>
              </a:rPr>
              <a:t>is a testing technique in which internal structure is known to the tester/developer.</a:t>
            </a:r>
          </a:p>
          <a:p>
            <a:pPr marL="514350" indent="-285750">
              <a:buFont typeface="Arial" panose="020B0604020202020204" pitchFamily="34" charset="0"/>
              <a:buChar char="•"/>
            </a:pPr>
            <a:r>
              <a:rPr lang="en-GB" sz="2000" b="0" i="0" dirty="0">
                <a:solidFill>
                  <a:schemeClr val="tx1"/>
                </a:solidFill>
                <a:effectLst/>
                <a:latin typeface="urw-din"/>
              </a:rPr>
              <a:t>It is mostly done by </a:t>
            </a:r>
            <a:r>
              <a:rPr lang="en-GB" sz="2000" b="1" i="0" dirty="0">
                <a:solidFill>
                  <a:schemeClr val="tx1"/>
                </a:solidFill>
                <a:effectLst/>
                <a:latin typeface="urw-din"/>
              </a:rPr>
              <a:t>software developers</a:t>
            </a:r>
            <a:r>
              <a:rPr lang="en-GB" sz="2000" b="0" i="0" dirty="0">
                <a:solidFill>
                  <a:schemeClr val="tx1"/>
                </a:solidFill>
                <a:effectLst/>
                <a:latin typeface="urw-din"/>
              </a:rPr>
              <a:t>.</a:t>
            </a:r>
            <a:endParaRPr lang="en-GB" sz="2000" dirty="0">
              <a:solidFill>
                <a:schemeClr val="tx1"/>
              </a:solidFill>
              <a:effectLst/>
              <a:latin typeface="Calibri" panose="020F0502020204030204" pitchFamily="34" charset="0"/>
              <a:ea typeface="Calibri" panose="020F0502020204030204" pitchFamily="34" charset="0"/>
            </a:endParaRPr>
          </a:p>
          <a:p>
            <a:pPr marL="514350" indent="-285750">
              <a:buFont typeface="Arial" panose="020B0604020202020204" pitchFamily="34" charset="0"/>
              <a:buChar char="•"/>
            </a:pPr>
            <a:r>
              <a:rPr lang="en-GB" sz="2000" dirty="0">
                <a:solidFill>
                  <a:schemeClr val="tx1"/>
                </a:solidFill>
                <a:effectLst/>
                <a:latin typeface="Calibri" panose="020F0502020204030204" pitchFamily="34" charset="0"/>
                <a:ea typeface="Calibri" panose="020F0502020204030204" pitchFamily="34" charset="0"/>
              </a:rPr>
              <a:t>White Box testing has the main goal to </a:t>
            </a:r>
            <a:r>
              <a:rPr lang="en-GB" sz="2000" b="1" dirty="0">
                <a:solidFill>
                  <a:schemeClr val="tx1"/>
                </a:solidFill>
                <a:effectLst/>
                <a:latin typeface="Calibri" panose="020F0502020204030204" pitchFamily="34" charset="0"/>
                <a:ea typeface="Calibri" panose="020F0502020204030204" pitchFamily="34" charset="0"/>
              </a:rPr>
              <a:t>test the internal operation or logic of the system</a:t>
            </a:r>
            <a:r>
              <a:rPr lang="en-GB" sz="2000" dirty="0">
                <a:solidFill>
                  <a:schemeClr val="tx1"/>
                </a:solidFill>
                <a:effectLst/>
                <a:latin typeface="Calibri" panose="020F0502020204030204" pitchFamily="34" charset="0"/>
                <a:ea typeface="Calibri" panose="020F0502020204030204" pitchFamily="34" charset="0"/>
              </a:rPr>
              <a:t>.</a:t>
            </a:r>
          </a:p>
          <a:p>
            <a:pPr marL="514350" indent="-285750">
              <a:buFont typeface="Arial" panose="020B0604020202020204" pitchFamily="34" charset="0"/>
              <a:buChar char="•"/>
            </a:pPr>
            <a:r>
              <a:rPr lang="en-GB" sz="2000" dirty="0">
                <a:solidFill>
                  <a:schemeClr val="tx1"/>
                </a:solidFill>
                <a:effectLst/>
                <a:latin typeface="Calibri" panose="020F0502020204030204" pitchFamily="34" charset="0"/>
                <a:ea typeface="Calibri" panose="020F0502020204030204" pitchFamily="34" charset="0"/>
              </a:rPr>
              <a:t>It is also called </a:t>
            </a:r>
            <a:r>
              <a:rPr lang="en-GB" sz="2000" b="1" dirty="0">
                <a:solidFill>
                  <a:schemeClr val="tx1"/>
                </a:solidFill>
                <a:effectLst/>
                <a:latin typeface="Calibri" panose="020F0502020204030204" pitchFamily="34" charset="0"/>
                <a:ea typeface="Calibri" panose="020F0502020204030204" pitchFamily="34" charset="0"/>
              </a:rPr>
              <a:t>structural testing</a:t>
            </a:r>
            <a:r>
              <a:rPr lang="en-GB" sz="2000" dirty="0">
                <a:solidFill>
                  <a:schemeClr val="tx1"/>
                </a:solidFill>
                <a:effectLst/>
                <a:latin typeface="Calibri" panose="020F0502020204030204" pitchFamily="34" charset="0"/>
                <a:ea typeface="Calibri" panose="020F0502020204030204" pitchFamily="34" charset="0"/>
              </a:rPr>
              <a:t>, </a:t>
            </a:r>
            <a:r>
              <a:rPr lang="en-GB" sz="2000" b="1" dirty="0">
                <a:solidFill>
                  <a:schemeClr val="tx1"/>
                </a:solidFill>
                <a:effectLst/>
                <a:latin typeface="Calibri" panose="020F0502020204030204" pitchFamily="34" charset="0"/>
                <a:ea typeface="Calibri" panose="020F0502020204030204" pitchFamily="34" charset="0"/>
              </a:rPr>
              <a:t>clear box testing</a:t>
            </a:r>
            <a:r>
              <a:rPr lang="en-GB" sz="2000" dirty="0">
                <a:solidFill>
                  <a:schemeClr val="tx1"/>
                </a:solidFill>
                <a:effectLst/>
                <a:latin typeface="Calibri" panose="020F0502020204030204" pitchFamily="34" charset="0"/>
                <a:ea typeface="Calibri" panose="020F0502020204030204" pitchFamily="34" charset="0"/>
              </a:rPr>
              <a:t>, </a:t>
            </a:r>
            <a:r>
              <a:rPr lang="en-GB" sz="2000" b="1" dirty="0">
                <a:solidFill>
                  <a:schemeClr val="tx1"/>
                </a:solidFill>
                <a:effectLst/>
                <a:latin typeface="Calibri" panose="020F0502020204030204" pitchFamily="34" charset="0"/>
                <a:ea typeface="Calibri" panose="020F0502020204030204" pitchFamily="34" charset="0"/>
              </a:rPr>
              <a:t>code-based testing</a:t>
            </a:r>
            <a:r>
              <a:rPr lang="en-GB" sz="2000" dirty="0">
                <a:solidFill>
                  <a:schemeClr val="tx1"/>
                </a:solidFill>
                <a:effectLst/>
                <a:latin typeface="Calibri" panose="020F0502020204030204" pitchFamily="34" charset="0"/>
                <a:ea typeface="Calibri" panose="020F0502020204030204" pitchFamily="34" charset="0"/>
              </a:rPr>
              <a:t>, or </a:t>
            </a:r>
            <a:r>
              <a:rPr lang="en-GB" sz="2000" b="1" dirty="0">
                <a:solidFill>
                  <a:schemeClr val="tx1"/>
                </a:solidFill>
                <a:effectLst/>
                <a:latin typeface="Calibri" panose="020F0502020204030204" pitchFamily="34" charset="0"/>
                <a:ea typeface="Calibri" panose="020F0502020204030204" pitchFamily="34" charset="0"/>
              </a:rPr>
              <a:t>glass box testing</a:t>
            </a:r>
            <a:r>
              <a:rPr lang="en-GB" dirty="0">
                <a:solidFill>
                  <a:schemeClr val="tx1"/>
                </a:solidFill>
                <a:effectLst/>
                <a:latin typeface="Calibri" panose="020F0502020204030204" pitchFamily="34" charset="0"/>
                <a:ea typeface="Calibri" panose="020F0502020204030204" pitchFamily="34" charset="0"/>
              </a:rPr>
              <a:t>.</a:t>
            </a:r>
            <a:endParaRPr lang="en-GB" dirty="0">
              <a:solidFill>
                <a:schemeClr val="tx1"/>
              </a:solidFill>
              <a:latin typeface="Calibri" panose="020F0502020204030204" pitchFamily="34" charset="0"/>
              <a:ea typeface="Calibri" panose="020F0502020204030204" pitchFamily="34" charset="0"/>
            </a:endParaRPr>
          </a:p>
          <a:p>
            <a:pPr marL="228600"/>
            <a:endParaRPr lang="en-GB" sz="1400" dirty="0">
              <a:solidFill>
                <a:schemeClr val="tx1"/>
              </a:solidFill>
              <a:effectLst/>
              <a:latin typeface="Calibri" panose="020F0502020204030204" pitchFamily="34" charset="0"/>
              <a:ea typeface="Calibri" panose="020F0502020204030204" pitchFamily="34" charset="0"/>
            </a:endParaRPr>
          </a:p>
        </p:txBody>
      </p:sp>
      <p:sp>
        <p:nvSpPr>
          <p:cNvPr id="25" name="Rectangle: Rounded Corners 24">
            <a:extLst>
              <a:ext uri="{FF2B5EF4-FFF2-40B4-BE49-F238E27FC236}">
                <a16:creationId xmlns:a16="http://schemas.microsoft.com/office/drawing/2014/main" id="{7136C963-6CE6-4276-A446-444368556D47}"/>
              </a:ext>
            </a:extLst>
          </p:cNvPr>
          <p:cNvSpPr/>
          <p:nvPr/>
        </p:nvSpPr>
        <p:spPr>
          <a:xfrm>
            <a:off x="7271457" y="1961569"/>
            <a:ext cx="3001653" cy="51098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White Box Testing</a:t>
            </a:r>
          </a:p>
        </p:txBody>
      </p:sp>
      <p:sp>
        <p:nvSpPr>
          <p:cNvPr id="5" name="Cube 4">
            <a:extLst>
              <a:ext uri="{FF2B5EF4-FFF2-40B4-BE49-F238E27FC236}">
                <a16:creationId xmlns:a16="http://schemas.microsoft.com/office/drawing/2014/main" id="{22211EF1-B4AC-4EC2-9A47-A6E9A3CA6353}"/>
              </a:ext>
            </a:extLst>
          </p:cNvPr>
          <p:cNvSpPr/>
          <p:nvPr/>
        </p:nvSpPr>
        <p:spPr>
          <a:xfrm>
            <a:off x="5044888" y="1961569"/>
            <a:ext cx="581378" cy="505371"/>
          </a:xfrm>
          <a:prstGeom prst="cube">
            <a:avLst/>
          </a:prstGeom>
          <a:solidFill>
            <a:schemeClr val="tx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Cube 25">
            <a:extLst>
              <a:ext uri="{FF2B5EF4-FFF2-40B4-BE49-F238E27FC236}">
                <a16:creationId xmlns:a16="http://schemas.microsoft.com/office/drawing/2014/main" id="{6F69BD4D-73B8-4640-9DD8-63B7EB1E48C0}"/>
              </a:ext>
            </a:extLst>
          </p:cNvPr>
          <p:cNvSpPr/>
          <p:nvPr/>
        </p:nvSpPr>
        <p:spPr>
          <a:xfrm>
            <a:off x="10479786" y="1898830"/>
            <a:ext cx="581378" cy="505371"/>
          </a:xfrm>
          <a:prstGeom prst="cub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 26">
            <a:extLst>
              <a:ext uri="{FF2B5EF4-FFF2-40B4-BE49-F238E27FC236}">
                <a16:creationId xmlns:a16="http://schemas.microsoft.com/office/drawing/2014/main" id="{78446D9B-1AF5-4A3A-8C4F-C158E619EBE1}"/>
              </a:ext>
            </a:extLst>
          </p:cNvPr>
          <p:cNvGrpSpPr/>
          <p:nvPr/>
        </p:nvGrpSpPr>
        <p:grpSpPr>
          <a:xfrm>
            <a:off x="268837" y="489850"/>
            <a:ext cx="690071" cy="304047"/>
            <a:chOff x="3922624" y="3055436"/>
            <a:chExt cx="1172779" cy="505372"/>
          </a:xfrm>
        </p:grpSpPr>
        <p:sp>
          <p:nvSpPr>
            <p:cNvPr id="28" name="Cube 27">
              <a:extLst>
                <a:ext uri="{FF2B5EF4-FFF2-40B4-BE49-F238E27FC236}">
                  <a16:creationId xmlns:a16="http://schemas.microsoft.com/office/drawing/2014/main" id="{39ED767F-7165-49D8-9A4D-1A426CF4890F}"/>
                </a:ext>
              </a:extLst>
            </p:cNvPr>
            <p:cNvSpPr/>
            <p:nvPr/>
          </p:nvSpPr>
          <p:spPr>
            <a:xfrm>
              <a:off x="3922624" y="3055437"/>
              <a:ext cx="581378" cy="505371"/>
            </a:xfrm>
            <a:prstGeom prst="cube">
              <a:avLst/>
            </a:prstGeom>
            <a:solidFill>
              <a:schemeClr val="tx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Cube 28">
              <a:extLst>
                <a:ext uri="{FF2B5EF4-FFF2-40B4-BE49-F238E27FC236}">
                  <a16:creationId xmlns:a16="http://schemas.microsoft.com/office/drawing/2014/main" id="{696B6883-B36E-4295-9AE3-2BD609C31393}"/>
                </a:ext>
              </a:extLst>
            </p:cNvPr>
            <p:cNvSpPr/>
            <p:nvPr/>
          </p:nvSpPr>
          <p:spPr>
            <a:xfrm>
              <a:off x="4514025" y="3055436"/>
              <a:ext cx="581378" cy="505371"/>
            </a:xfrm>
            <a:prstGeom prst="cub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636895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xEl>
                                              <p:pRg st="1" end="1"/>
                                            </p:txEl>
                                          </p:spTgt>
                                        </p:tgtEl>
                                        <p:attrNameLst>
                                          <p:attrName>style.visibility</p:attrName>
                                        </p:attrNameLst>
                                      </p:cBhvr>
                                      <p:to>
                                        <p:strVal val="visible"/>
                                      </p:to>
                                    </p:set>
                                    <p:animEffect transition="in" filter="fade">
                                      <p:cBhvr>
                                        <p:cTn id="21" dur="500"/>
                                        <p:tgtEl>
                                          <p:spTgt spid="2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xEl>
                                              <p:pRg st="2" end="2"/>
                                            </p:txEl>
                                          </p:spTgt>
                                        </p:tgtEl>
                                        <p:attrNameLst>
                                          <p:attrName>style.visibility</p:attrName>
                                        </p:attrNameLst>
                                      </p:cBhvr>
                                      <p:to>
                                        <p:strVal val="visible"/>
                                      </p:to>
                                    </p:set>
                                    <p:animEffect transition="in" filter="fade">
                                      <p:cBhvr>
                                        <p:cTn id="24" dur="500"/>
                                        <p:tgtEl>
                                          <p:spTgt spid="24">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fade">
                                      <p:cBhvr>
                                        <p:cTn id="27" dur="500"/>
                                        <p:tgtEl>
                                          <p:spTgt spid="24">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xEl>
                                              <p:pRg st="4" end="4"/>
                                            </p:txEl>
                                          </p:spTgt>
                                        </p:tgtEl>
                                        <p:attrNameLst>
                                          <p:attrName>style.visibility</p:attrName>
                                        </p:attrNameLst>
                                      </p:cBhvr>
                                      <p:to>
                                        <p:strVal val="visible"/>
                                      </p:to>
                                    </p:set>
                                    <p:animEffect transition="in" filter="fade">
                                      <p:cBhvr>
                                        <p:cTn id="30"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yellowcircle">
            <a:extLst>
              <a:ext uri="{FF2B5EF4-FFF2-40B4-BE49-F238E27FC236}">
                <a16:creationId xmlns:a16="http://schemas.microsoft.com/office/drawing/2014/main" id="{6EEA7703-1DB5-4520-8941-3E0EDAD82FC6}"/>
              </a:ext>
            </a:extLst>
          </p:cNvPr>
          <p:cNvSpPr/>
          <p:nvPr/>
        </p:nvSpPr>
        <p:spPr>
          <a:xfrm>
            <a:off x="4963800" y="1805935"/>
            <a:ext cx="2264400" cy="2264400"/>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2" name="Freeform: Shape 11">
            <a:extLst>
              <a:ext uri="{FF2B5EF4-FFF2-40B4-BE49-F238E27FC236}">
                <a16:creationId xmlns:a16="http://schemas.microsoft.com/office/drawing/2014/main" id="{DBC71BEB-55E9-4479-9C00-D475BCC27FC6}"/>
              </a:ext>
            </a:extLst>
          </p:cNvPr>
          <p:cNvSpPr/>
          <p:nvPr/>
        </p:nvSpPr>
        <p:spPr>
          <a:xfrm>
            <a:off x="4107832" y="4256751"/>
            <a:ext cx="3976335" cy="1207751"/>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algn="ctr" defTabSz="577850">
              <a:lnSpc>
                <a:spcPct val="90000"/>
              </a:lnSpc>
              <a:spcBef>
                <a:spcPct val="0"/>
              </a:spcBef>
              <a:spcAft>
                <a:spcPct val="35000"/>
              </a:spcAft>
              <a:defRPr cap="all"/>
            </a:pPr>
            <a:r>
              <a:rPr lang="en-GB" sz="2800" cap="all" dirty="0">
                <a:solidFill>
                  <a:srgbClr val="FFC000"/>
                </a:solidFill>
              </a:rPr>
              <a:t>Equivalence Partitioning/ Boundary Analysis</a:t>
            </a:r>
          </a:p>
          <a:p>
            <a:pPr marL="0" lvl="0" indent="0" algn="ctr" defTabSz="577850">
              <a:lnSpc>
                <a:spcPct val="90000"/>
              </a:lnSpc>
              <a:spcBef>
                <a:spcPct val="0"/>
              </a:spcBef>
              <a:spcAft>
                <a:spcPct val="35000"/>
              </a:spcAft>
              <a:buNone/>
              <a:defRPr cap="all"/>
            </a:pPr>
            <a:endParaRPr lang="en-GB" sz="2800" kern="1200" dirty="0">
              <a:solidFill>
                <a:srgbClr val="5B9BD5"/>
              </a:solidFill>
            </a:endParaRPr>
          </a:p>
          <a:p>
            <a:pPr marL="0" lvl="0" indent="0" algn="ctr" defTabSz="577850">
              <a:lnSpc>
                <a:spcPct val="90000"/>
              </a:lnSpc>
              <a:spcBef>
                <a:spcPct val="0"/>
              </a:spcBef>
              <a:spcAft>
                <a:spcPct val="35000"/>
              </a:spcAft>
              <a:buNone/>
              <a:defRPr cap="all"/>
            </a:pPr>
            <a:endParaRPr lang="en-US" sz="2800" kern="1200" dirty="0">
              <a:solidFill>
                <a:srgbClr val="FFC000"/>
              </a:solidFill>
            </a:endParaRPr>
          </a:p>
        </p:txBody>
      </p:sp>
      <p:sp>
        <p:nvSpPr>
          <p:cNvPr id="13" name="!!orange">
            <a:extLst>
              <a:ext uri="{FF2B5EF4-FFF2-40B4-BE49-F238E27FC236}">
                <a16:creationId xmlns:a16="http://schemas.microsoft.com/office/drawing/2014/main" id="{2B1C52F8-5A1E-4CA6-8FA7-4642D5FECA21}"/>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4" name="!!blue">
            <a:extLst>
              <a:ext uri="{FF2B5EF4-FFF2-40B4-BE49-F238E27FC236}">
                <a16:creationId xmlns:a16="http://schemas.microsoft.com/office/drawing/2014/main" id="{D5C110B7-2EA0-4FEC-8B71-CBA544C0BEAD}"/>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5" name="!!green">
            <a:extLst>
              <a:ext uri="{FF2B5EF4-FFF2-40B4-BE49-F238E27FC236}">
                <a16:creationId xmlns:a16="http://schemas.microsoft.com/office/drawing/2014/main" id="{70C51537-A6C0-4296-8579-5567E2CDA74E}"/>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6" name="!!yellow">
            <a:extLst>
              <a:ext uri="{FF2B5EF4-FFF2-40B4-BE49-F238E27FC236}">
                <a16:creationId xmlns:a16="http://schemas.microsoft.com/office/drawing/2014/main" id="{8C93A942-3B07-4B7B-AF10-05AC7DDBA34B}"/>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pic>
        <p:nvPicPr>
          <p:cNvPr id="21" name="Picture 20" descr="Shape&#10;&#10;Description automatically generated with low confidence">
            <a:extLst>
              <a:ext uri="{FF2B5EF4-FFF2-40B4-BE49-F238E27FC236}">
                <a16:creationId xmlns:a16="http://schemas.microsoft.com/office/drawing/2014/main" id="{E4D1A3A4-92CF-4518-88A4-C5C6FB4B26C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615422" y="2431343"/>
            <a:ext cx="1024635" cy="1024635"/>
          </a:xfrm>
          <a:prstGeom prst="rect">
            <a:avLst/>
          </a:prstGeom>
        </p:spPr>
      </p:pic>
    </p:spTree>
    <p:extLst>
      <p:ext uri="{BB962C8B-B14F-4D97-AF65-F5344CB8AC3E}">
        <p14:creationId xmlns:p14="http://schemas.microsoft.com/office/powerpoint/2010/main" val="12295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range">
            <a:extLst>
              <a:ext uri="{FF2B5EF4-FFF2-40B4-BE49-F238E27FC236}">
                <a16:creationId xmlns:a16="http://schemas.microsoft.com/office/drawing/2014/main" id="{49FDBA11-A900-4726-AF53-57A497D51DB3}"/>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8" name="!!blue">
            <a:extLst>
              <a:ext uri="{FF2B5EF4-FFF2-40B4-BE49-F238E27FC236}">
                <a16:creationId xmlns:a16="http://schemas.microsoft.com/office/drawing/2014/main" id="{93D17745-6F53-49DE-95E0-99739B49E1B3}"/>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9" name="!!green">
            <a:extLst>
              <a:ext uri="{FF2B5EF4-FFF2-40B4-BE49-F238E27FC236}">
                <a16:creationId xmlns:a16="http://schemas.microsoft.com/office/drawing/2014/main" id="{5DA2CDB0-8C9C-456F-82F4-7A14E152BB93}"/>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0" name="!!yellow">
            <a:extLst>
              <a:ext uri="{FF2B5EF4-FFF2-40B4-BE49-F238E27FC236}">
                <a16:creationId xmlns:a16="http://schemas.microsoft.com/office/drawing/2014/main" id="{3F499FE5-545A-42CB-9CA7-D3F57183033D}"/>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11" name="!!yellowcircle">
            <a:extLst>
              <a:ext uri="{FF2B5EF4-FFF2-40B4-BE49-F238E27FC236}">
                <a16:creationId xmlns:a16="http://schemas.microsoft.com/office/drawing/2014/main" id="{88110DAF-DDC4-43C8-8E31-047BF83FF588}"/>
              </a:ext>
            </a:extLst>
          </p:cNvPr>
          <p:cNvSpPr/>
          <p:nvPr/>
        </p:nvSpPr>
        <p:spPr>
          <a:xfrm>
            <a:off x="108956" y="120125"/>
            <a:ext cx="1009835" cy="1009835"/>
          </a:xfrm>
          <a:prstGeom prst="ellipse">
            <a:avLst/>
          </a:prstGeom>
          <a:solidFill>
            <a:srgbClr val="FFC000"/>
          </a:solidFill>
          <a:ln>
            <a:solidFill>
              <a:srgbClr val="FFC000"/>
            </a:solidFill>
          </a:ln>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n-GB" dirty="0"/>
          </a:p>
        </p:txBody>
      </p:sp>
      <p:sp>
        <p:nvSpPr>
          <p:cNvPr id="17" name="Title 1">
            <a:extLst>
              <a:ext uri="{FF2B5EF4-FFF2-40B4-BE49-F238E27FC236}">
                <a16:creationId xmlns:a16="http://schemas.microsoft.com/office/drawing/2014/main" id="{A9EE436A-DEC3-4DD0-BCBE-A81D97AE9A01}"/>
              </a:ext>
            </a:extLst>
          </p:cNvPr>
          <p:cNvSpPr>
            <a:spLocks noGrp="1"/>
          </p:cNvSpPr>
          <p:nvPr>
            <p:ph type="title"/>
          </p:nvPr>
        </p:nvSpPr>
        <p:spPr>
          <a:xfrm>
            <a:off x="1261641" y="196821"/>
            <a:ext cx="10582426" cy="890107"/>
          </a:xfrm>
        </p:spPr>
        <p:txBody>
          <a:bodyPr>
            <a:normAutofit fontScale="90000"/>
          </a:bodyPr>
          <a:lstStyle/>
          <a:p>
            <a:r>
              <a:rPr lang="en-GB" dirty="0"/>
              <a:t>Black Box – Equivalence Partitioning</a:t>
            </a:r>
          </a:p>
        </p:txBody>
      </p:sp>
      <p:sp>
        <p:nvSpPr>
          <p:cNvPr id="12" name="TextBox 11">
            <a:extLst>
              <a:ext uri="{FF2B5EF4-FFF2-40B4-BE49-F238E27FC236}">
                <a16:creationId xmlns:a16="http://schemas.microsoft.com/office/drawing/2014/main" id="{BD0692D1-9D44-40D5-A3E8-08091A3471B3}"/>
              </a:ext>
            </a:extLst>
          </p:cNvPr>
          <p:cNvSpPr txBox="1"/>
          <p:nvPr/>
        </p:nvSpPr>
        <p:spPr>
          <a:xfrm>
            <a:off x="0" y="1536174"/>
            <a:ext cx="12192000" cy="3785652"/>
          </a:xfrm>
          <a:prstGeom prst="rect">
            <a:avLst/>
          </a:prstGeom>
          <a:noFill/>
        </p:spPr>
        <p:txBody>
          <a:bodyPr wrap="square">
            <a:spAutoFit/>
          </a:bodyPr>
          <a:lstStyle/>
          <a:p>
            <a:pPr marL="514350" indent="-285750">
              <a:buFont typeface="Arial" panose="020B0604020202020204" pitchFamily="34" charset="0"/>
              <a:buChar char="•"/>
            </a:pPr>
            <a:r>
              <a:rPr lang="en-GB" sz="2400" dirty="0">
                <a:effectLst/>
                <a:ea typeface="Calibri" panose="020F0502020204030204" pitchFamily="34" charset="0"/>
              </a:rPr>
              <a:t>How do we go about designing our test cases for a Black Box test plan?</a:t>
            </a:r>
          </a:p>
          <a:p>
            <a:pPr marL="514350" indent="-285750">
              <a:buFont typeface="Arial" panose="020B0604020202020204" pitchFamily="34" charset="0"/>
              <a:buChar char="•"/>
            </a:pPr>
            <a:r>
              <a:rPr lang="en-GB" sz="2400" b="1" dirty="0">
                <a:effectLst/>
                <a:ea typeface="Calibri" panose="020F0502020204030204" pitchFamily="34" charset="0"/>
              </a:rPr>
              <a:t>Analyse the input domain </a:t>
            </a:r>
            <a:r>
              <a:rPr lang="en-GB" sz="2400" dirty="0">
                <a:effectLst/>
                <a:ea typeface="Calibri" panose="020F0502020204030204" pitchFamily="34" charset="0"/>
              </a:rPr>
              <a:t>– for each input, identify an </a:t>
            </a:r>
            <a:r>
              <a:rPr lang="en-GB" sz="2400" b="1" dirty="0">
                <a:effectLst/>
                <a:ea typeface="Calibri" panose="020F0502020204030204" pitchFamily="34" charset="0"/>
              </a:rPr>
              <a:t>Equivalence Class Partitioning</a:t>
            </a:r>
          </a:p>
          <a:p>
            <a:pPr marL="514350" indent="-285750">
              <a:buFont typeface="Arial" panose="020B0604020202020204" pitchFamily="34" charset="0"/>
              <a:buChar char="•"/>
            </a:pPr>
            <a:r>
              <a:rPr lang="en-GB" sz="2400" dirty="0">
                <a:effectLst/>
                <a:ea typeface="Calibri" panose="020F0502020204030204" pitchFamily="34" charset="0"/>
              </a:rPr>
              <a:t>This divides up the range of possible values of an input into ranges of values which should be processed in the same way according to the specification</a:t>
            </a:r>
          </a:p>
          <a:p>
            <a:pPr marL="514350" indent="-285750">
              <a:buFont typeface="Arial" panose="020B0604020202020204" pitchFamily="34" charset="0"/>
              <a:buChar char="•"/>
            </a:pPr>
            <a:r>
              <a:rPr lang="en-GB" sz="2400" dirty="0">
                <a:effectLst/>
                <a:ea typeface="Calibri" panose="020F0502020204030204" pitchFamily="34" charset="0"/>
              </a:rPr>
              <a:t>Partitions are identified as </a:t>
            </a:r>
            <a:r>
              <a:rPr lang="en-GB" sz="2400" b="1" dirty="0">
                <a:effectLst/>
                <a:ea typeface="Calibri" panose="020F0502020204030204" pitchFamily="34" charset="0"/>
              </a:rPr>
              <a:t>valid</a:t>
            </a:r>
            <a:r>
              <a:rPr lang="en-GB" sz="2400" dirty="0">
                <a:effectLst/>
                <a:ea typeface="Calibri" panose="020F0502020204030204" pitchFamily="34" charset="0"/>
              </a:rPr>
              <a:t> or </a:t>
            </a:r>
            <a:r>
              <a:rPr lang="en-GB" sz="2400" b="1" dirty="0">
                <a:effectLst/>
                <a:ea typeface="Calibri" panose="020F0502020204030204" pitchFamily="34" charset="0"/>
              </a:rPr>
              <a:t>invalid</a:t>
            </a:r>
          </a:p>
          <a:p>
            <a:pPr marL="228600"/>
            <a:endParaRPr lang="en-GB" sz="2400" dirty="0">
              <a:effectLst/>
              <a:ea typeface="Calibri" panose="020F0502020204030204" pitchFamily="34" charset="0"/>
            </a:endParaRPr>
          </a:p>
          <a:p>
            <a:pPr marL="228600"/>
            <a:r>
              <a:rPr lang="en-GB" sz="2400" b="1" dirty="0">
                <a:effectLst/>
                <a:ea typeface="Calibri" panose="020F0502020204030204" pitchFamily="34" charset="0"/>
              </a:rPr>
              <a:t>Example</a:t>
            </a:r>
            <a:r>
              <a:rPr lang="en-GB" sz="2400" dirty="0">
                <a:effectLst/>
                <a:ea typeface="Calibri" panose="020F0502020204030204" pitchFamily="34" charset="0"/>
              </a:rPr>
              <a:t>:</a:t>
            </a:r>
          </a:p>
          <a:p>
            <a:pPr marL="514350" indent="-285750">
              <a:buFont typeface="Arial" panose="020B0604020202020204" pitchFamily="34" charset="0"/>
              <a:buChar char="•"/>
            </a:pPr>
            <a:r>
              <a:rPr lang="en-GB" sz="2400" dirty="0">
                <a:effectLst/>
                <a:ea typeface="Calibri" panose="020F0502020204030204" pitchFamily="34" charset="0"/>
              </a:rPr>
              <a:t>Say a program asks for a person’s age in (integer) years and months.</a:t>
            </a:r>
          </a:p>
          <a:p>
            <a:pPr marL="514350" indent="-285750">
              <a:buFont typeface="Arial" panose="020B0604020202020204" pitchFamily="34" charset="0"/>
              <a:buChar char="•"/>
            </a:pPr>
            <a:r>
              <a:rPr lang="en-GB" sz="2400" dirty="0">
                <a:effectLst/>
                <a:ea typeface="Calibri" panose="020F0502020204030204" pitchFamily="34" charset="0"/>
              </a:rPr>
              <a:t>What are the valid and invalid partitions of these two inputs?</a:t>
            </a:r>
          </a:p>
          <a:p>
            <a:pPr marL="514350" indent="-285750">
              <a:buFont typeface="Arial" panose="020B0604020202020204" pitchFamily="34" charset="0"/>
              <a:buChar char="•"/>
            </a:pPr>
            <a:endParaRPr lang="en-GB" sz="2400" dirty="0">
              <a:effectLst/>
              <a:ea typeface="Calibri" panose="020F0502020204030204" pitchFamily="34" charset="0"/>
            </a:endParaRPr>
          </a:p>
        </p:txBody>
      </p:sp>
      <p:pic>
        <p:nvPicPr>
          <p:cNvPr id="13" name="Picture 12" descr="Shape&#10;&#10;Description automatically generated with low confidence">
            <a:extLst>
              <a:ext uri="{FF2B5EF4-FFF2-40B4-BE49-F238E27FC236}">
                <a16:creationId xmlns:a16="http://schemas.microsoft.com/office/drawing/2014/main" id="{91F4EF72-83EF-42B6-A1DB-05C464042C1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47933" y="284650"/>
            <a:ext cx="616150" cy="616150"/>
          </a:xfrm>
          <a:prstGeom prst="rect">
            <a:avLst/>
          </a:prstGeom>
        </p:spPr>
      </p:pic>
    </p:spTree>
    <p:extLst>
      <p:ext uri="{BB962C8B-B14F-4D97-AF65-F5344CB8AC3E}">
        <p14:creationId xmlns:p14="http://schemas.microsoft.com/office/powerpoint/2010/main" val="1300610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fade">
                                      <p:cBhvr>
                                        <p:cTn id="22" dur="500"/>
                                        <p:tgtEl>
                                          <p:spTgt spid="1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Effect transition="in" filter="fade">
                                      <p:cBhvr>
                                        <p:cTn id="25" dur="500"/>
                                        <p:tgtEl>
                                          <p:spTgt spid="1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xEl>
                                              <p:pRg st="7" end="7"/>
                                            </p:txEl>
                                          </p:spTgt>
                                        </p:tgtEl>
                                        <p:attrNameLst>
                                          <p:attrName>style.visibility</p:attrName>
                                        </p:attrNameLst>
                                      </p:cBhvr>
                                      <p:to>
                                        <p:strVal val="visible"/>
                                      </p:to>
                                    </p:set>
                                    <p:animEffect transition="in" filter="fade">
                                      <p:cBhvr>
                                        <p:cTn id="30"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Equivalence Partitioning</a:t>
            </a:r>
          </a:p>
        </p:txBody>
      </p:sp>
      <p:sp>
        <p:nvSpPr>
          <p:cNvPr id="17" name="!!orange">
            <a:extLst>
              <a:ext uri="{FF2B5EF4-FFF2-40B4-BE49-F238E27FC236}">
                <a16:creationId xmlns:a16="http://schemas.microsoft.com/office/drawing/2014/main" id="{E0C30EEB-2928-4ABC-BF1A-A1C4023CEDC2}"/>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D2A6F081-ED85-4A45-BE4F-910E875292F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3CF1D93A-0001-4561-868C-0D647A03E86B}"/>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3" name="!!yellow">
            <a:extLst>
              <a:ext uri="{FF2B5EF4-FFF2-40B4-BE49-F238E27FC236}">
                <a16:creationId xmlns:a16="http://schemas.microsoft.com/office/drawing/2014/main" id="{AA3E039B-6701-4272-BDDA-752897969736}"/>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graphicFrame>
        <p:nvGraphicFramePr>
          <p:cNvPr id="24" name="Content Placeholder 7">
            <a:extLst>
              <a:ext uri="{FF2B5EF4-FFF2-40B4-BE49-F238E27FC236}">
                <a16:creationId xmlns:a16="http://schemas.microsoft.com/office/drawing/2014/main" id="{963D2956-09CE-4F10-99DB-4C0B5020E9C0}"/>
              </a:ext>
            </a:extLst>
          </p:cNvPr>
          <p:cNvGraphicFramePr>
            <a:graphicFrameLocks noGrp="1"/>
          </p:cNvGraphicFramePr>
          <p:nvPr>
            <p:ph idx="1"/>
            <p:extLst>
              <p:ext uri="{D42A27DB-BD31-4B8C-83A1-F6EECF244321}">
                <p14:modId xmlns:p14="http://schemas.microsoft.com/office/powerpoint/2010/main" val="3282723606"/>
              </p:ext>
            </p:extLst>
          </p:nvPr>
        </p:nvGraphicFramePr>
        <p:xfrm>
          <a:off x="1173661" y="3916895"/>
          <a:ext cx="9844677" cy="2225040"/>
        </p:xfrm>
        <a:graphic>
          <a:graphicData uri="http://schemas.openxmlformats.org/drawingml/2006/table">
            <a:tbl>
              <a:tblPr firstRow="1" bandRow="1">
                <a:tableStyleId>{5C22544A-7EE6-4342-B048-85BDC9FD1C3A}</a:tableStyleId>
              </a:tblPr>
              <a:tblGrid>
                <a:gridCol w="3351598">
                  <a:extLst>
                    <a:ext uri="{9D8B030D-6E8A-4147-A177-3AD203B41FA5}">
                      <a16:colId xmlns:a16="http://schemas.microsoft.com/office/drawing/2014/main" val="3268301059"/>
                    </a:ext>
                  </a:extLst>
                </a:gridCol>
                <a:gridCol w="6493079">
                  <a:extLst>
                    <a:ext uri="{9D8B030D-6E8A-4147-A177-3AD203B41FA5}">
                      <a16:colId xmlns:a16="http://schemas.microsoft.com/office/drawing/2014/main" val="1855226100"/>
                    </a:ext>
                  </a:extLst>
                </a:gridCol>
              </a:tblGrid>
              <a:tr h="1762451">
                <a:tc>
                  <a:txBody>
                    <a:bodyPr/>
                    <a:lstStyle/>
                    <a:p>
                      <a:r>
                        <a:rPr lang="en-GB" sz="2000" b="1" dirty="0">
                          <a:solidFill>
                            <a:schemeClr val="tx1"/>
                          </a:solidFill>
                        </a:rPr>
                        <a:t>In Words:</a:t>
                      </a:r>
                    </a:p>
                    <a:p>
                      <a:endParaRPr lang="en-GB" sz="2000" b="1" dirty="0">
                        <a:solidFill>
                          <a:schemeClr val="tx1"/>
                        </a:solidFill>
                      </a:endParaRPr>
                    </a:p>
                    <a:p>
                      <a:r>
                        <a:rPr lang="en-GB" sz="2000" b="0" dirty="0">
                          <a:solidFill>
                            <a:schemeClr val="tx1"/>
                          </a:solidFill>
                        </a:rPr>
                        <a:t>Years &lt; 0 (invalid)</a:t>
                      </a:r>
                    </a:p>
                    <a:p>
                      <a:r>
                        <a:rPr lang="en-GB" sz="2000" b="0" dirty="0">
                          <a:solidFill>
                            <a:schemeClr val="tx1"/>
                          </a:solidFill>
                        </a:rPr>
                        <a:t>Years &gt;= 0 (valid)</a:t>
                      </a:r>
                    </a:p>
                    <a:p>
                      <a:r>
                        <a:rPr lang="en-GB" sz="2000" b="0" dirty="0">
                          <a:solidFill>
                            <a:schemeClr val="tx1"/>
                          </a:solidFill>
                        </a:rPr>
                        <a:t>Months &lt; 0 (invalid)</a:t>
                      </a:r>
                    </a:p>
                    <a:p>
                      <a:r>
                        <a:rPr lang="en-GB" sz="2000" b="0" dirty="0">
                          <a:solidFill>
                            <a:schemeClr val="tx1"/>
                          </a:solidFill>
                        </a:rPr>
                        <a:t>0 &lt;= Months &lt;= 11 (valid)</a:t>
                      </a:r>
                    </a:p>
                    <a:p>
                      <a:r>
                        <a:rPr lang="en-GB" sz="2000" b="0" dirty="0">
                          <a:solidFill>
                            <a:schemeClr val="tx1"/>
                          </a:solidFill>
                        </a:rPr>
                        <a:t>Months &gt; 11 (invalid)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285750" indent="-285750">
                        <a:buFont typeface="Arial" panose="020B0604020202020204" pitchFamily="34" charset="0"/>
                        <a:buChar char="•"/>
                      </a:pPr>
                      <a:r>
                        <a:rPr lang="en-GB" sz="2400" b="0" dirty="0">
                          <a:solidFill>
                            <a:schemeClr val="tx1"/>
                          </a:solidFill>
                        </a:rPr>
                        <a:t>Tests are now designed so that each partition is covered by at least one test</a:t>
                      </a:r>
                    </a:p>
                    <a:p>
                      <a:pPr marL="285750" indent="-285750">
                        <a:buFont typeface="Arial" panose="020B0604020202020204" pitchFamily="34" charset="0"/>
                        <a:buChar char="•"/>
                      </a:pPr>
                      <a:r>
                        <a:rPr lang="en-GB" sz="2400" b="0" dirty="0">
                          <a:solidFill>
                            <a:schemeClr val="tx1"/>
                          </a:solidFill>
                        </a:rPr>
                        <a:t>Only one invalid partition in a given test case (catching one error may cause another to go unnoticed).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1413840"/>
                  </a:ext>
                </a:extLst>
              </a:tr>
            </a:tbl>
          </a:graphicData>
        </a:graphic>
      </p:graphicFrame>
      <p:pic>
        <p:nvPicPr>
          <p:cNvPr id="25" name="Picture 24">
            <a:extLst>
              <a:ext uri="{FF2B5EF4-FFF2-40B4-BE49-F238E27FC236}">
                <a16:creationId xmlns:a16="http://schemas.microsoft.com/office/drawing/2014/main" id="{1F838B30-ABFC-4167-9898-46585F0E0025}"/>
              </a:ext>
            </a:extLst>
          </p:cNvPr>
          <p:cNvPicPr>
            <a:picLocks noChangeAspect="1"/>
          </p:cNvPicPr>
          <p:nvPr/>
        </p:nvPicPr>
        <p:blipFill>
          <a:blip r:embed="rId2"/>
          <a:stretch>
            <a:fillRect/>
          </a:stretch>
        </p:blipFill>
        <p:spPr>
          <a:xfrm>
            <a:off x="1976331" y="1152525"/>
            <a:ext cx="7220958" cy="1152686"/>
          </a:xfrm>
          <a:prstGeom prst="rect">
            <a:avLst/>
          </a:prstGeom>
        </p:spPr>
      </p:pic>
      <p:pic>
        <p:nvPicPr>
          <p:cNvPr id="26" name="Picture 25">
            <a:extLst>
              <a:ext uri="{FF2B5EF4-FFF2-40B4-BE49-F238E27FC236}">
                <a16:creationId xmlns:a16="http://schemas.microsoft.com/office/drawing/2014/main" id="{3A8B5321-7117-487F-93A6-FFE6387CC593}"/>
              </a:ext>
            </a:extLst>
          </p:cNvPr>
          <p:cNvPicPr>
            <a:picLocks noChangeAspect="1"/>
          </p:cNvPicPr>
          <p:nvPr/>
        </p:nvPicPr>
        <p:blipFill>
          <a:blip r:embed="rId3"/>
          <a:stretch>
            <a:fillRect/>
          </a:stretch>
        </p:blipFill>
        <p:spPr>
          <a:xfrm>
            <a:off x="1976332" y="2526410"/>
            <a:ext cx="7220958" cy="1066949"/>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D26E711E-CF6C-4402-B7E3-59A1777621A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7933" y="284650"/>
            <a:ext cx="616150" cy="616150"/>
          </a:xfrm>
          <a:prstGeom prst="rect">
            <a:avLst/>
          </a:prstGeom>
        </p:spPr>
      </p:pic>
    </p:spTree>
    <p:extLst>
      <p:ext uri="{BB962C8B-B14F-4D97-AF65-F5344CB8AC3E}">
        <p14:creationId xmlns:p14="http://schemas.microsoft.com/office/powerpoint/2010/main" val="255711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Boundary Value Analysis</a:t>
            </a:r>
          </a:p>
        </p:txBody>
      </p:sp>
      <p:sp>
        <p:nvSpPr>
          <p:cNvPr id="17" name="!!orange">
            <a:extLst>
              <a:ext uri="{FF2B5EF4-FFF2-40B4-BE49-F238E27FC236}">
                <a16:creationId xmlns:a16="http://schemas.microsoft.com/office/drawing/2014/main" id="{E0C30EEB-2928-4ABC-BF1A-A1C4023CEDC2}"/>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D2A6F081-ED85-4A45-BE4F-910E875292F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3CF1D93A-0001-4561-868C-0D647A03E86B}"/>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3" name="!!yellow">
            <a:extLst>
              <a:ext uri="{FF2B5EF4-FFF2-40B4-BE49-F238E27FC236}">
                <a16:creationId xmlns:a16="http://schemas.microsoft.com/office/drawing/2014/main" id="{AA3E039B-6701-4272-BDDA-752897969736}"/>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graphicFrame>
        <p:nvGraphicFramePr>
          <p:cNvPr id="14" name="Table 13">
            <a:extLst>
              <a:ext uri="{FF2B5EF4-FFF2-40B4-BE49-F238E27FC236}">
                <a16:creationId xmlns:a16="http://schemas.microsoft.com/office/drawing/2014/main" id="{C880D22E-625A-443C-952E-3B58AFC0D90B}"/>
              </a:ext>
            </a:extLst>
          </p:cNvPr>
          <p:cNvGraphicFramePr>
            <a:graphicFrameLocks noGrp="1"/>
          </p:cNvGraphicFramePr>
          <p:nvPr>
            <p:extLst>
              <p:ext uri="{D42A27DB-BD31-4B8C-83A1-F6EECF244321}">
                <p14:modId xmlns:p14="http://schemas.microsoft.com/office/powerpoint/2010/main" val="4190268912"/>
              </p:ext>
            </p:extLst>
          </p:nvPr>
        </p:nvGraphicFramePr>
        <p:xfrm>
          <a:off x="4771472" y="4394453"/>
          <a:ext cx="2649056" cy="1483360"/>
        </p:xfrm>
        <a:graphic>
          <a:graphicData uri="http://schemas.openxmlformats.org/drawingml/2006/table">
            <a:tbl>
              <a:tblPr firstRow="1" bandRow="1">
                <a:tableStyleId>{D7AC3CCA-C797-4891-BE02-D94E43425B78}</a:tableStyleId>
              </a:tblPr>
              <a:tblGrid>
                <a:gridCol w="614080">
                  <a:extLst>
                    <a:ext uri="{9D8B030D-6E8A-4147-A177-3AD203B41FA5}">
                      <a16:colId xmlns:a16="http://schemas.microsoft.com/office/drawing/2014/main" val="3791071535"/>
                    </a:ext>
                  </a:extLst>
                </a:gridCol>
                <a:gridCol w="2034976">
                  <a:extLst>
                    <a:ext uri="{9D8B030D-6E8A-4147-A177-3AD203B41FA5}">
                      <a16:colId xmlns:a16="http://schemas.microsoft.com/office/drawing/2014/main" val="1297759706"/>
                    </a:ext>
                  </a:extLst>
                </a:gridCol>
              </a:tblGrid>
              <a:tr h="370840">
                <a:tc>
                  <a:txBody>
                    <a:bodyPr/>
                    <a:lstStyle/>
                    <a:p>
                      <a:r>
                        <a:rPr lang="en-GB" b="1" dirty="0">
                          <a:solidFill>
                            <a:sysClr val="windowText" lastClr="000000"/>
                          </a:solidFill>
                        </a:rPr>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GB" b="1" dirty="0">
                          <a:solidFill>
                            <a:srgbClr val="FF0000"/>
                          </a:solidFill>
                        </a:rPr>
                        <a:t>Invalid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1357697"/>
                  </a:ext>
                </a:extLst>
              </a:tr>
              <a:tr h="370840">
                <a:tc>
                  <a:txBody>
                    <a:bodyPr/>
                    <a:lstStyle/>
                    <a:p>
                      <a:r>
                        <a:rPr lang="en-GB" b="1" dirty="0">
                          <a:solidFill>
                            <a:sysClr val="windowText" lastClr="000000"/>
                          </a:solidFill>
                        </a:rPr>
                        <a:t>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GB" b="1" dirty="0">
                          <a:solidFill>
                            <a:srgbClr val="70AD47"/>
                          </a:solidFill>
                        </a:rPr>
                        <a:t>Valid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39725285"/>
                  </a:ext>
                </a:extLst>
              </a:tr>
              <a:tr h="370840">
                <a:tc>
                  <a:txBody>
                    <a:bodyPr/>
                    <a:lstStyle/>
                    <a:p>
                      <a:r>
                        <a:rPr lang="en-GB" b="1" dirty="0">
                          <a:solidFill>
                            <a:sysClr val="windowText" lastClr="000000"/>
                          </a:solidFill>
                        </a:rPr>
                        <a:t>11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GB" b="1" dirty="0">
                          <a:solidFill>
                            <a:srgbClr val="70AD47"/>
                          </a:solidFill>
                        </a:rPr>
                        <a:t>Valid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5055811"/>
                  </a:ext>
                </a:extLst>
              </a:tr>
              <a:tr h="370840">
                <a:tc>
                  <a:txBody>
                    <a:bodyPr/>
                    <a:lstStyle/>
                    <a:p>
                      <a:r>
                        <a:rPr lang="en-GB" b="1" dirty="0">
                          <a:solidFill>
                            <a:sysClr val="windowText" lastClr="000000"/>
                          </a:solidFill>
                        </a:rPr>
                        <a:t>12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GB" b="1" dirty="0">
                          <a:solidFill>
                            <a:srgbClr val="FF0000"/>
                          </a:solidFill>
                        </a:rPr>
                        <a:t>Invalid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95562279"/>
                  </a:ext>
                </a:extLst>
              </a:tr>
            </a:tbl>
          </a:graphicData>
        </a:graphic>
      </p:graphicFrame>
      <p:sp>
        <p:nvSpPr>
          <p:cNvPr id="15" name="TextBox 14">
            <a:extLst>
              <a:ext uri="{FF2B5EF4-FFF2-40B4-BE49-F238E27FC236}">
                <a16:creationId xmlns:a16="http://schemas.microsoft.com/office/drawing/2014/main" id="{72883B5E-BEE7-40B1-9284-1628F39FB49A}"/>
              </a:ext>
            </a:extLst>
          </p:cNvPr>
          <p:cNvSpPr txBox="1"/>
          <p:nvPr/>
        </p:nvSpPr>
        <p:spPr>
          <a:xfrm>
            <a:off x="0" y="1536174"/>
            <a:ext cx="12192000" cy="2677656"/>
          </a:xfrm>
          <a:prstGeom prst="rect">
            <a:avLst/>
          </a:prstGeom>
          <a:noFill/>
        </p:spPr>
        <p:txBody>
          <a:bodyPr wrap="square">
            <a:spAutoFit/>
          </a:bodyPr>
          <a:lstStyle/>
          <a:p>
            <a:pPr marL="514350" indent="-285750">
              <a:buFont typeface="Arial" panose="020B0604020202020204" pitchFamily="34" charset="0"/>
              <a:buChar char="•"/>
            </a:pPr>
            <a:r>
              <a:rPr lang="en-GB" sz="2400" dirty="0"/>
              <a:t>How to choose the values within the partitions?</a:t>
            </a:r>
          </a:p>
          <a:p>
            <a:pPr marL="514350" indent="-285750">
              <a:buFont typeface="Arial" panose="020B0604020202020204" pitchFamily="34" charset="0"/>
              <a:buChar char="•"/>
            </a:pPr>
            <a:r>
              <a:rPr lang="en-GB" sz="2400" dirty="0"/>
              <a:t>A common approach is </a:t>
            </a:r>
            <a:r>
              <a:rPr lang="en-GB" sz="2400" b="1" dirty="0"/>
              <a:t>Boundary Value Analysis </a:t>
            </a:r>
            <a:r>
              <a:rPr lang="en-GB" sz="2400" dirty="0"/>
              <a:t>– choose test values on the boundaries of the partitions</a:t>
            </a:r>
          </a:p>
          <a:p>
            <a:pPr marL="514350" indent="-285750">
              <a:buFont typeface="Arial" panose="020B0604020202020204" pitchFamily="34" charset="0"/>
              <a:buChar char="•"/>
            </a:pPr>
            <a:r>
              <a:rPr lang="en-GB" sz="2400" dirty="0"/>
              <a:t>Experience shows that errors are most common with boundary values, so it’s a good idea to choose these as representative of an equivalence class</a:t>
            </a:r>
          </a:p>
          <a:p>
            <a:pPr marL="514350" indent="-285750">
              <a:buFont typeface="Arial" panose="020B0604020202020204" pitchFamily="34" charset="0"/>
              <a:buChar char="•"/>
            </a:pPr>
            <a:r>
              <a:rPr lang="en-GB" sz="2400" dirty="0"/>
              <a:t>What values would we choose for the </a:t>
            </a:r>
            <a:r>
              <a:rPr lang="en-GB" sz="2400" b="1" dirty="0"/>
              <a:t>month</a:t>
            </a:r>
            <a:r>
              <a:rPr lang="en-GB" sz="2400" dirty="0"/>
              <a:t> input in the previous example?</a:t>
            </a:r>
          </a:p>
          <a:p>
            <a:pPr marL="514350" indent="-285750">
              <a:buFont typeface="Arial" panose="020B0604020202020204" pitchFamily="34" charset="0"/>
              <a:buChar char="•"/>
            </a:pPr>
            <a:endParaRPr lang="en-GB" sz="2400" dirty="0">
              <a:effectLst/>
              <a:ea typeface="Calibri" panose="020F050202020403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A4DFBD06-E2DA-43A8-A14E-D7162E90B6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933" y="284650"/>
            <a:ext cx="616150" cy="616150"/>
          </a:xfrm>
          <a:prstGeom prst="rect">
            <a:avLst/>
          </a:prstGeom>
        </p:spPr>
      </p:pic>
    </p:spTree>
    <p:extLst>
      <p:ext uri="{BB962C8B-B14F-4D97-AF65-F5344CB8AC3E}">
        <p14:creationId xmlns:p14="http://schemas.microsoft.com/office/powerpoint/2010/main" val="220952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Worked Example</a:t>
            </a:r>
          </a:p>
        </p:txBody>
      </p:sp>
      <p:sp>
        <p:nvSpPr>
          <p:cNvPr id="17" name="!!orange">
            <a:extLst>
              <a:ext uri="{FF2B5EF4-FFF2-40B4-BE49-F238E27FC236}">
                <a16:creationId xmlns:a16="http://schemas.microsoft.com/office/drawing/2014/main" id="{E0C30EEB-2928-4ABC-BF1A-A1C4023CEDC2}"/>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D2A6F081-ED85-4A45-BE4F-910E875292F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3CF1D93A-0001-4561-868C-0D647A03E86B}"/>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3" name="!!yellow">
            <a:extLst>
              <a:ext uri="{FF2B5EF4-FFF2-40B4-BE49-F238E27FC236}">
                <a16:creationId xmlns:a16="http://schemas.microsoft.com/office/drawing/2014/main" id="{AA3E039B-6701-4272-BDDA-752897969736}"/>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8" name="TextBox 7">
            <a:extLst>
              <a:ext uri="{FF2B5EF4-FFF2-40B4-BE49-F238E27FC236}">
                <a16:creationId xmlns:a16="http://schemas.microsoft.com/office/drawing/2014/main" id="{1AAD6049-3D4F-4A91-BAB8-B325E73E9247}"/>
              </a:ext>
            </a:extLst>
          </p:cNvPr>
          <p:cNvSpPr txBox="1"/>
          <p:nvPr/>
        </p:nvSpPr>
        <p:spPr>
          <a:xfrm>
            <a:off x="0" y="1179521"/>
            <a:ext cx="12192000" cy="3416320"/>
          </a:xfrm>
          <a:prstGeom prst="rect">
            <a:avLst/>
          </a:prstGeom>
          <a:noFill/>
        </p:spPr>
        <p:txBody>
          <a:bodyPr wrap="square">
            <a:spAutoFit/>
          </a:bodyPr>
          <a:lstStyle/>
          <a:p>
            <a:pPr marL="228600"/>
            <a:r>
              <a:rPr lang="en-GB" sz="2400" dirty="0"/>
              <a:t>Say we are writing a test plan for some code which calculates interest for a certain type of bank account.</a:t>
            </a:r>
          </a:p>
          <a:p>
            <a:pPr marL="228600"/>
            <a:r>
              <a:rPr lang="en-GB" sz="2400" dirty="0"/>
              <a:t>Specification is:</a:t>
            </a:r>
          </a:p>
          <a:p>
            <a:pPr marL="685800" lvl="1"/>
            <a:r>
              <a:rPr lang="en-GB" sz="2400" b="1" dirty="0"/>
              <a:t>Inputs</a:t>
            </a:r>
          </a:p>
          <a:p>
            <a:pPr marL="971550" lvl="1" indent="-285750">
              <a:buFont typeface="Arial" panose="020B0604020202020204" pitchFamily="34" charset="0"/>
              <a:buChar char="•"/>
            </a:pPr>
            <a:r>
              <a:rPr lang="en-GB" sz="2400" b="1" dirty="0"/>
              <a:t>Deposit</a:t>
            </a:r>
            <a:r>
              <a:rPr lang="en-GB" sz="2400" dirty="0"/>
              <a:t> – a non-zero amount in pounds, up to the maximum deposit amount</a:t>
            </a:r>
          </a:p>
          <a:p>
            <a:pPr marL="971550" lvl="1" indent="-285750">
              <a:buFont typeface="Arial" panose="020B0604020202020204" pitchFamily="34" charset="0"/>
              <a:buChar char="•"/>
            </a:pPr>
            <a:r>
              <a:rPr lang="en-GB" sz="2400" b="1" dirty="0"/>
              <a:t>Term</a:t>
            </a:r>
            <a:r>
              <a:rPr lang="en-GB" sz="2400" dirty="0"/>
              <a:t> – a time in whole years, at least one year and up to ten years</a:t>
            </a:r>
            <a:endParaRPr lang="en-GB" sz="2400" b="1" dirty="0"/>
          </a:p>
          <a:p>
            <a:pPr marL="685800" lvl="1"/>
            <a:r>
              <a:rPr lang="en-GB" sz="2400" b="1" dirty="0"/>
              <a:t>Outputs</a:t>
            </a:r>
          </a:p>
          <a:p>
            <a:pPr marL="971550" lvl="1" indent="-285750">
              <a:buFont typeface="Arial" panose="020B0604020202020204" pitchFamily="34" charset="0"/>
              <a:buChar char="•"/>
            </a:pPr>
            <a:r>
              <a:rPr lang="en-GB" sz="2400" b="1" dirty="0"/>
              <a:t>Value</a:t>
            </a:r>
            <a:r>
              <a:rPr lang="en-GB" sz="2400" dirty="0"/>
              <a:t> – the value (in whole pounds), including compound interest, after the term                </a:t>
            </a:r>
            <a:r>
              <a:rPr lang="en-GB" sz="2400" dirty="0">
                <a:solidFill>
                  <a:schemeClr val="bg1"/>
                </a:solidFill>
              </a:rPr>
              <a:t>. </a:t>
            </a:r>
            <a:r>
              <a:rPr lang="en-GB" sz="2400" dirty="0"/>
              <a:t>as elapsed. Interest rate depends on the initial amount, as follows.</a:t>
            </a:r>
          </a:p>
        </p:txBody>
      </p:sp>
      <p:graphicFrame>
        <p:nvGraphicFramePr>
          <p:cNvPr id="3" name="Table 3">
            <a:extLst>
              <a:ext uri="{FF2B5EF4-FFF2-40B4-BE49-F238E27FC236}">
                <a16:creationId xmlns:a16="http://schemas.microsoft.com/office/drawing/2014/main" id="{8C4CC71C-D338-4843-ABC0-72F81463CA70}"/>
              </a:ext>
            </a:extLst>
          </p:cNvPr>
          <p:cNvGraphicFramePr>
            <a:graphicFrameLocks noGrp="1"/>
          </p:cNvGraphicFramePr>
          <p:nvPr>
            <p:extLst>
              <p:ext uri="{D42A27DB-BD31-4B8C-83A1-F6EECF244321}">
                <p14:modId xmlns:p14="http://schemas.microsoft.com/office/powerpoint/2010/main" val="4089918193"/>
              </p:ext>
            </p:extLst>
          </p:nvPr>
        </p:nvGraphicFramePr>
        <p:xfrm>
          <a:off x="2032000" y="4595841"/>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8734085"/>
                    </a:ext>
                  </a:extLst>
                </a:gridCol>
                <a:gridCol w="4064000">
                  <a:extLst>
                    <a:ext uri="{9D8B030D-6E8A-4147-A177-3AD203B41FA5}">
                      <a16:colId xmlns:a16="http://schemas.microsoft.com/office/drawing/2014/main" val="2801421019"/>
                    </a:ext>
                  </a:extLst>
                </a:gridCol>
              </a:tblGrid>
              <a:tr h="370840">
                <a:tc>
                  <a:txBody>
                    <a:bodyPr/>
                    <a:lstStyle/>
                    <a:p>
                      <a:r>
                        <a:rPr lang="en-GB" dirty="0"/>
                        <a:t>Deposit Amount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t>Interest Rate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73361063"/>
                  </a:ext>
                </a:extLst>
              </a:tr>
              <a:tr h="370840">
                <a:tc>
                  <a:txBody>
                    <a:bodyPr/>
                    <a:lstStyle/>
                    <a:p>
                      <a:r>
                        <a:rPr lang="en-GB" dirty="0"/>
                        <a:t>£1 - £1000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0.5%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3524382"/>
                  </a:ext>
                </a:extLst>
              </a:tr>
              <a:tr h="370840">
                <a:tc>
                  <a:txBody>
                    <a:bodyPr/>
                    <a:lstStyle/>
                    <a:p>
                      <a:r>
                        <a:rPr lang="en-GB" dirty="0"/>
                        <a:t>£1001 - £10000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8485954"/>
                  </a:ext>
                </a:extLst>
              </a:tr>
              <a:tr h="370840">
                <a:tc>
                  <a:txBody>
                    <a:bodyPr/>
                    <a:lstStyle/>
                    <a:p>
                      <a:r>
                        <a:rPr lang="en-GB" dirty="0"/>
                        <a:t>£10001 - £50000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2.5%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92337005"/>
                  </a:ext>
                </a:extLst>
              </a:tr>
            </a:tbl>
          </a:graphicData>
        </a:graphic>
      </p:graphicFrame>
      <p:pic>
        <p:nvPicPr>
          <p:cNvPr id="12" name="Picture 11" descr="Shape&#10;&#10;Description automatically generated with low confidence">
            <a:extLst>
              <a:ext uri="{FF2B5EF4-FFF2-40B4-BE49-F238E27FC236}">
                <a16:creationId xmlns:a16="http://schemas.microsoft.com/office/drawing/2014/main" id="{88F3B197-2959-463F-B4F9-A6628024C12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933" y="284650"/>
            <a:ext cx="616150" cy="616150"/>
          </a:xfrm>
          <a:prstGeom prst="rect">
            <a:avLst/>
          </a:prstGeom>
        </p:spPr>
      </p:pic>
    </p:spTree>
    <p:extLst>
      <p:ext uri="{BB962C8B-B14F-4D97-AF65-F5344CB8AC3E}">
        <p14:creationId xmlns:p14="http://schemas.microsoft.com/office/powerpoint/2010/main" val="135815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fade">
                                      <p:cBhvr>
                                        <p:cTn id="20" dur="500"/>
                                        <p:tgtEl>
                                          <p:spTgt spid="8">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Stage 1 – Equivalence Partitions</a:t>
            </a:r>
          </a:p>
        </p:txBody>
      </p:sp>
      <p:sp>
        <p:nvSpPr>
          <p:cNvPr id="17" name="!!orange">
            <a:extLst>
              <a:ext uri="{FF2B5EF4-FFF2-40B4-BE49-F238E27FC236}">
                <a16:creationId xmlns:a16="http://schemas.microsoft.com/office/drawing/2014/main" id="{E0C30EEB-2928-4ABC-BF1A-A1C4023CEDC2}"/>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D2A6F081-ED85-4A45-BE4F-910E875292F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3CF1D93A-0001-4561-868C-0D647A03E86B}"/>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3" name="!!yellow">
            <a:extLst>
              <a:ext uri="{FF2B5EF4-FFF2-40B4-BE49-F238E27FC236}">
                <a16:creationId xmlns:a16="http://schemas.microsoft.com/office/drawing/2014/main" id="{AA3E039B-6701-4272-BDDA-752897969736}"/>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8" name="TextBox 7">
            <a:extLst>
              <a:ext uri="{FF2B5EF4-FFF2-40B4-BE49-F238E27FC236}">
                <a16:creationId xmlns:a16="http://schemas.microsoft.com/office/drawing/2014/main" id="{1AAD6049-3D4F-4A91-BAB8-B325E73E9247}"/>
              </a:ext>
            </a:extLst>
          </p:cNvPr>
          <p:cNvSpPr txBox="1"/>
          <p:nvPr/>
        </p:nvSpPr>
        <p:spPr>
          <a:xfrm>
            <a:off x="0" y="2518803"/>
            <a:ext cx="12192000" cy="1200329"/>
          </a:xfrm>
          <a:prstGeom prst="rect">
            <a:avLst/>
          </a:prstGeom>
          <a:noFill/>
        </p:spPr>
        <p:txBody>
          <a:bodyPr wrap="square">
            <a:spAutoFit/>
          </a:bodyPr>
          <a:lstStyle/>
          <a:p>
            <a:pPr marL="228600" algn="ctr"/>
            <a:r>
              <a:rPr lang="en-GB" sz="2400" b="1" dirty="0"/>
              <a:t>Deposit</a:t>
            </a:r>
            <a:r>
              <a:rPr lang="en-GB" sz="2400" dirty="0"/>
              <a:t> – a non-zero amount in pounds, up to the maximum deposit amount</a:t>
            </a:r>
          </a:p>
          <a:p>
            <a:pPr marL="228600" algn="ctr"/>
            <a:endParaRPr lang="en-GB" sz="2400" b="1" dirty="0"/>
          </a:p>
          <a:p>
            <a:pPr marL="228600" algn="ctr"/>
            <a:r>
              <a:rPr lang="en-GB" sz="2400" b="1" dirty="0"/>
              <a:t>Term</a:t>
            </a:r>
            <a:r>
              <a:rPr lang="en-GB" sz="2400" dirty="0"/>
              <a:t> – a time in whole years, at least one year and up to ten years (inclusive)</a:t>
            </a:r>
          </a:p>
        </p:txBody>
      </p:sp>
      <p:graphicFrame>
        <p:nvGraphicFramePr>
          <p:cNvPr id="3" name="Table 3">
            <a:extLst>
              <a:ext uri="{FF2B5EF4-FFF2-40B4-BE49-F238E27FC236}">
                <a16:creationId xmlns:a16="http://schemas.microsoft.com/office/drawing/2014/main" id="{8C4CC71C-D338-4843-ABC0-72F81463CA70}"/>
              </a:ext>
            </a:extLst>
          </p:cNvPr>
          <p:cNvGraphicFramePr>
            <a:graphicFrameLocks noGrp="1"/>
          </p:cNvGraphicFramePr>
          <p:nvPr>
            <p:extLst>
              <p:ext uri="{D42A27DB-BD31-4B8C-83A1-F6EECF244321}">
                <p14:modId xmlns:p14="http://schemas.microsoft.com/office/powerpoint/2010/main" val="96096132"/>
              </p:ext>
            </p:extLst>
          </p:nvPr>
        </p:nvGraphicFramePr>
        <p:xfrm>
          <a:off x="2031999" y="409482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8734085"/>
                    </a:ext>
                  </a:extLst>
                </a:gridCol>
                <a:gridCol w="4064000">
                  <a:extLst>
                    <a:ext uri="{9D8B030D-6E8A-4147-A177-3AD203B41FA5}">
                      <a16:colId xmlns:a16="http://schemas.microsoft.com/office/drawing/2014/main" val="2801421019"/>
                    </a:ext>
                  </a:extLst>
                </a:gridCol>
              </a:tblGrid>
              <a:tr h="370840">
                <a:tc>
                  <a:txBody>
                    <a:bodyPr/>
                    <a:lstStyle/>
                    <a:p>
                      <a:r>
                        <a:rPr lang="en-GB" dirty="0"/>
                        <a:t>Deposit Amount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t>Interest Rate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73361063"/>
                  </a:ext>
                </a:extLst>
              </a:tr>
              <a:tr h="370840">
                <a:tc>
                  <a:txBody>
                    <a:bodyPr/>
                    <a:lstStyle/>
                    <a:p>
                      <a:r>
                        <a:rPr lang="en-GB" dirty="0"/>
                        <a:t>£1 - £1000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0.5%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3524382"/>
                  </a:ext>
                </a:extLst>
              </a:tr>
              <a:tr h="370840">
                <a:tc>
                  <a:txBody>
                    <a:bodyPr/>
                    <a:lstStyle/>
                    <a:p>
                      <a:r>
                        <a:rPr lang="en-GB" dirty="0"/>
                        <a:t>£1001 - £10000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8485954"/>
                  </a:ext>
                </a:extLst>
              </a:tr>
              <a:tr h="370840">
                <a:tc>
                  <a:txBody>
                    <a:bodyPr/>
                    <a:lstStyle/>
                    <a:p>
                      <a:r>
                        <a:rPr lang="en-GB" dirty="0"/>
                        <a:t>£10001 - £50000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2.5%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92337005"/>
                  </a:ext>
                </a:extLst>
              </a:tr>
            </a:tbl>
          </a:graphicData>
        </a:graphic>
      </p:graphicFrame>
      <p:sp>
        <p:nvSpPr>
          <p:cNvPr id="10" name="Rectangle: Rounded Corners 9">
            <a:extLst>
              <a:ext uri="{FF2B5EF4-FFF2-40B4-BE49-F238E27FC236}">
                <a16:creationId xmlns:a16="http://schemas.microsoft.com/office/drawing/2014/main" id="{AEE1398D-E2AB-41CE-89BC-B128CEB2679F}"/>
              </a:ext>
            </a:extLst>
          </p:cNvPr>
          <p:cNvSpPr/>
          <p:nvPr/>
        </p:nvSpPr>
        <p:spPr>
          <a:xfrm>
            <a:off x="873914" y="1481517"/>
            <a:ext cx="10444171" cy="59893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Write out the Equivalence Partitions for each of the inputs</a:t>
            </a:r>
          </a:p>
        </p:txBody>
      </p:sp>
      <p:pic>
        <p:nvPicPr>
          <p:cNvPr id="11" name="Picture 10" descr="Shape&#10;&#10;Description automatically generated with low confidence">
            <a:extLst>
              <a:ext uri="{FF2B5EF4-FFF2-40B4-BE49-F238E27FC236}">
                <a16:creationId xmlns:a16="http://schemas.microsoft.com/office/drawing/2014/main" id="{15B73DCE-083A-45C4-A0A3-AFA119D6AF6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933" y="284650"/>
            <a:ext cx="616150" cy="616150"/>
          </a:xfrm>
          <a:prstGeom prst="rect">
            <a:avLst/>
          </a:prstGeom>
        </p:spPr>
      </p:pic>
    </p:spTree>
    <p:extLst>
      <p:ext uri="{BB962C8B-B14F-4D97-AF65-F5344CB8AC3E}">
        <p14:creationId xmlns:p14="http://schemas.microsoft.com/office/powerpoint/2010/main" val="1347978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89190"/>
            <a:ext cx="11609388" cy="890588"/>
          </a:xfrm>
        </p:spPr>
        <p:txBody>
          <a:bodyPr/>
          <a:lstStyle/>
          <a:p>
            <a:r>
              <a:rPr lang="en-GB" dirty="0"/>
              <a:t>Stage 1 – Equivalence Partitions - Continued</a:t>
            </a:r>
          </a:p>
        </p:txBody>
      </p:sp>
      <p:sp>
        <p:nvSpPr>
          <p:cNvPr id="4" name="Content Placeholder 3">
            <a:extLst>
              <a:ext uri="{FF2B5EF4-FFF2-40B4-BE49-F238E27FC236}">
                <a16:creationId xmlns:a16="http://schemas.microsoft.com/office/drawing/2014/main" id="{30521C5C-C8AA-41FA-B80C-0103E481B8B0}"/>
              </a:ext>
            </a:extLst>
          </p:cNvPr>
          <p:cNvSpPr>
            <a:spLocks noGrp="1"/>
          </p:cNvSpPr>
          <p:nvPr>
            <p:ph idx="1"/>
          </p:nvPr>
        </p:nvSpPr>
        <p:spPr>
          <a:xfrm>
            <a:off x="108956" y="5179361"/>
            <a:ext cx="5014984" cy="863599"/>
          </a:xfrm>
        </p:spPr>
        <p:txBody>
          <a:bodyPr>
            <a:normAutofit/>
          </a:bodyPr>
          <a:lstStyle/>
          <a:p>
            <a:pPr marL="0" indent="0">
              <a:buNone/>
            </a:pPr>
            <a:r>
              <a:rPr lang="en-GB" sz="2000" dirty="0"/>
              <a:t>A time in whole years, at least one year and up to ten years (inclusive)</a:t>
            </a:r>
          </a:p>
        </p:txBody>
      </p:sp>
      <p:sp>
        <p:nvSpPr>
          <p:cNvPr id="17" name="!!orange">
            <a:extLst>
              <a:ext uri="{FF2B5EF4-FFF2-40B4-BE49-F238E27FC236}">
                <a16:creationId xmlns:a16="http://schemas.microsoft.com/office/drawing/2014/main" id="{E0C30EEB-2928-4ABC-BF1A-A1C4023CEDC2}"/>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D2A6F081-ED85-4A45-BE4F-910E875292F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3CF1D93A-0001-4561-868C-0D647A03E86B}"/>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3" name="!!yellow">
            <a:extLst>
              <a:ext uri="{FF2B5EF4-FFF2-40B4-BE49-F238E27FC236}">
                <a16:creationId xmlns:a16="http://schemas.microsoft.com/office/drawing/2014/main" id="{AA3E039B-6701-4272-BDDA-752897969736}"/>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graphicFrame>
        <p:nvGraphicFramePr>
          <p:cNvPr id="3" name="Table 3">
            <a:extLst>
              <a:ext uri="{FF2B5EF4-FFF2-40B4-BE49-F238E27FC236}">
                <a16:creationId xmlns:a16="http://schemas.microsoft.com/office/drawing/2014/main" id="{8C4CC71C-D338-4843-ABC0-72F81463CA70}"/>
              </a:ext>
            </a:extLst>
          </p:cNvPr>
          <p:cNvGraphicFramePr>
            <a:graphicFrameLocks noGrp="1"/>
          </p:cNvGraphicFramePr>
          <p:nvPr>
            <p:extLst>
              <p:ext uri="{D42A27DB-BD31-4B8C-83A1-F6EECF244321}">
                <p14:modId xmlns:p14="http://schemas.microsoft.com/office/powerpoint/2010/main" val="2918251071"/>
              </p:ext>
            </p:extLst>
          </p:nvPr>
        </p:nvGraphicFramePr>
        <p:xfrm>
          <a:off x="157301" y="2907530"/>
          <a:ext cx="5464566" cy="1483360"/>
        </p:xfrm>
        <a:graphic>
          <a:graphicData uri="http://schemas.openxmlformats.org/drawingml/2006/table">
            <a:tbl>
              <a:tblPr firstRow="1" bandRow="1">
                <a:tableStyleId>{5C22544A-7EE6-4342-B048-85BDC9FD1C3A}</a:tableStyleId>
              </a:tblPr>
              <a:tblGrid>
                <a:gridCol w="2732283">
                  <a:extLst>
                    <a:ext uri="{9D8B030D-6E8A-4147-A177-3AD203B41FA5}">
                      <a16:colId xmlns:a16="http://schemas.microsoft.com/office/drawing/2014/main" val="428734085"/>
                    </a:ext>
                  </a:extLst>
                </a:gridCol>
                <a:gridCol w="2732283">
                  <a:extLst>
                    <a:ext uri="{9D8B030D-6E8A-4147-A177-3AD203B41FA5}">
                      <a16:colId xmlns:a16="http://schemas.microsoft.com/office/drawing/2014/main" val="2801421019"/>
                    </a:ext>
                  </a:extLst>
                </a:gridCol>
              </a:tblGrid>
              <a:tr h="370840">
                <a:tc>
                  <a:txBody>
                    <a:bodyPr/>
                    <a:lstStyle/>
                    <a:p>
                      <a:r>
                        <a:rPr lang="en-GB" dirty="0"/>
                        <a:t>Deposit Amount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t>Interest Rate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73361063"/>
                  </a:ext>
                </a:extLst>
              </a:tr>
              <a:tr h="370840">
                <a:tc>
                  <a:txBody>
                    <a:bodyPr/>
                    <a:lstStyle/>
                    <a:p>
                      <a:r>
                        <a:rPr lang="en-GB" dirty="0"/>
                        <a:t>£1 - £1000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0.5%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3524382"/>
                  </a:ext>
                </a:extLst>
              </a:tr>
              <a:tr h="370840">
                <a:tc>
                  <a:txBody>
                    <a:bodyPr/>
                    <a:lstStyle/>
                    <a:p>
                      <a:r>
                        <a:rPr lang="en-GB" dirty="0"/>
                        <a:t>£1001 - £10000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8485954"/>
                  </a:ext>
                </a:extLst>
              </a:tr>
              <a:tr h="370840">
                <a:tc>
                  <a:txBody>
                    <a:bodyPr/>
                    <a:lstStyle/>
                    <a:p>
                      <a:r>
                        <a:rPr lang="en-GB" dirty="0"/>
                        <a:t>£10001 - £50000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2.5%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92337005"/>
                  </a:ext>
                </a:extLst>
              </a:tr>
            </a:tbl>
          </a:graphicData>
        </a:graphic>
      </p:graphicFrame>
      <p:sp>
        <p:nvSpPr>
          <p:cNvPr id="10" name="Rectangle: Rounded Corners 9">
            <a:extLst>
              <a:ext uri="{FF2B5EF4-FFF2-40B4-BE49-F238E27FC236}">
                <a16:creationId xmlns:a16="http://schemas.microsoft.com/office/drawing/2014/main" id="{AEE1398D-E2AB-41CE-89BC-B128CEB2679F}"/>
              </a:ext>
            </a:extLst>
          </p:cNvPr>
          <p:cNvSpPr/>
          <p:nvPr/>
        </p:nvSpPr>
        <p:spPr>
          <a:xfrm>
            <a:off x="1886158" y="1410015"/>
            <a:ext cx="2049908" cy="598932"/>
          </a:xfrm>
          <a:prstGeom prst="round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Input Domain</a:t>
            </a:r>
          </a:p>
        </p:txBody>
      </p:sp>
      <p:sp>
        <p:nvSpPr>
          <p:cNvPr id="11" name="Rectangle: Rounded Corners 10">
            <a:extLst>
              <a:ext uri="{FF2B5EF4-FFF2-40B4-BE49-F238E27FC236}">
                <a16:creationId xmlns:a16="http://schemas.microsoft.com/office/drawing/2014/main" id="{2BCF954D-00D0-4C60-BE8A-8AC065614A30}"/>
              </a:ext>
            </a:extLst>
          </p:cNvPr>
          <p:cNvSpPr/>
          <p:nvPr/>
        </p:nvSpPr>
        <p:spPr>
          <a:xfrm>
            <a:off x="152458" y="2204070"/>
            <a:ext cx="2049908" cy="598932"/>
          </a:xfrm>
          <a:prstGeom prst="round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Deposit</a:t>
            </a:r>
          </a:p>
        </p:txBody>
      </p:sp>
      <p:sp>
        <p:nvSpPr>
          <p:cNvPr id="12" name="Rectangle: Rounded Corners 11">
            <a:extLst>
              <a:ext uri="{FF2B5EF4-FFF2-40B4-BE49-F238E27FC236}">
                <a16:creationId xmlns:a16="http://schemas.microsoft.com/office/drawing/2014/main" id="{A814C114-2B84-4697-9A47-74D263062D45}"/>
              </a:ext>
            </a:extLst>
          </p:cNvPr>
          <p:cNvSpPr/>
          <p:nvPr/>
        </p:nvSpPr>
        <p:spPr>
          <a:xfrm>
            <a:off x="117842" y="4495418"/>
            <a:ext cx="2049908" cy="598932"/>
          </a:xfrm>
          <a:prstGeom prst="round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Term</a:t>
            </a:r>
          </a:p>
        </p:txBody>
      </p:sp>
      <p:sp>
        <p:nvSpPr>
          <p:cNvPr id="13" name="Rectangle: Rounded Corners 12">
            <a:extLst>
              <a:ext uri="{FF2B5EF4-FFF2-40B4-BE49-F238E27FC236}">
                <a16:creationId xmlns:a16="http://schemas.microsoft.com/office/drawing/2014/main" id="{BDAE4176-B953-45AF-81FE-E3581A6D091C}"/>
              </a:ext>
            </a:extLst>
          </p:cNvPr>
          <p:cNvSpPr/>
          <p:nvPr/>
        </p:nvSpPr>
        <p:spPr>
          <a:xfrm>
            <a:off x="7674556" y="1400894"/>
            <a:ext cx="2631286" cy="598932"/>
          </a:xfrm>
          <a:prstGeom prst="round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Equivalence Partitions</a:t>
            </a:r>
          </a:p>
        </p:txBody>
      </p:sp>
      <p:graphicFrame>
        <p:nvGraphicFramePr>
          <p:cNvPr id="14" name="Table 3">
            <a:extLst>
              <a:ext uri="{FF2B5EF4-FFF2-40B4-BE49-F238E27FC236}">
                <a16:creationId xmlns:a16="http://schemas.microsoft.com/office/drawing/2014/main" id="{D55B024F-8957-4C68-A7AD-A6E13D010178}"/>
              </a:ext>
            </a:extLst>
          </p:cNvPr>
          <p:cNvGraphicFramePr>
            <a:graphicFrameLocks noGrp="1"/>
          </p:cNvGraphicFramePr>
          <p:nvPr>
            <p:extLst>
              <p:ext uri="{D42A27DB-BD31-4B8C-83A1-F6EECF244321}">
                <p14:modId xmlns:p14="http://schemas.microsoft.com/office/powerpoint/2010/main" val="3375478118"/>
              </p:ext>
            </p:extLst>
          </p:nvPr>
        </p:nvGraphicFramePr>
        <p:xfrm>
          <a:off x="6552854" y="2625470"/>
          <a:ext cx="5464566" cy="2468880"/>
        </p:xfrm>
        <a:graphic>
          <a:graphicData uri="http://schemas.openxmlformats.org/drawingml/2006/table">
            <a:tbl>
              <a:tblPr firstRow="1" bandRow="1">
                <a:tableStyleId>{5C22544A-7EE6-4342-B048-85BDC9FD1C3A}</a:tableStyleId>
              </a:tblPr>
              <a:tblGrid>
                <a:gridCol w="1616408">
                  <a:extLst>
                    <a:ext uri="{9D8B030D-6E8A-4147-A177-3AD203B41FA5}">
                      <a16:colId xmlns:a16="http://schemas.microsoft.com/office/drawing/2014/main" val="428734085"/>
                    </a:ext>
                  </a:extLst>
                </a:gridCol>
                <a:gridCol w="1924079">
                  <a:extLst>
                    <a:ext uri="{9D8B030D-6E8A-4147-A177-3AD203B41FA5}">
                      <a16:colId xmlns:a16="http://schemas.microsoft.com/office/drawing/2014/main" val="2801421019"/>
                    </a:ext>
                  </a:extLst>
                </a:gridCol>
                <a:gridCol w="1924079">
                  <a:extLst>
                    <a:ext uri="{9D8B030D-6E8A-4147-A177-3AD203B41FA5}">
                      <a16:colId xmlns:a16="http://schemas.microsoft.com/office/drawing/2014/main" val="1515671796"/>
                    </a:ext>
                  </a:extLst>
                </a:gridCol>
              </a:tblGrid>
              <a:tr h="360192">
                <a:tc>
                  <a:txBody>
                    <a:bodyPr/>
                    <a:lstStyle/>
                    <a:p>
                      <a:r>
                        <a:rPr lang="en-GB" dirty="0"/>
                        <a:t>Input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Valid</a:t>
                      </a:r>
                      <a:r>
                        <a:rPr lang="en-GB" dirty="0"/>
                        <a:t> Equivalence Classes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Invalid</a:t>
                      </a:r>
                      <a:r>
                        <a:rPr lang="en-GB" dirty="0"/>
                        <a:t> Equivalence Classes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73361063"/>
                  </a:ext>
                </a:extLst>
              </a:tr>
              <a:tr h="370840">
                <a:tc>
                  <a:txBody>
                    <a:bodyPr/>
                    <a:lstStyle/>
                    <a:p>
                      <a:r>
                        <a:rPr lang="en-GB" dirty="0"/>
                        <a:t>Deposit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 – 1000</a:t>
                      </a:r>
                    </a:p>
                    <a:p>
                      <a:r>
                        <a:rPr lang="en-GB" dirty="0"/>
                        <a:t>1001 – 10000</a:t>
                      </a:r>
                    </a:p>
                    <a:p>
                      <a:r>
                        <a:rPr lang="en-GB" dirty="0"/>
                        <a:t>10001 - 50000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&lt;1</a:t>
                      </a:r>
                    </a:p>
                    <a:p>
                      <a:r>
                        <a:rPr lang="en-GB" dirty="0"/>
                        <a:t>&gt;50000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3524382"/>
                  </a:ext>
                </a:extLst>
              </a:tr>
              <a:tr h="370840">
                <a:tc>
                  <a:txBody>
                    <a:bodyPr/>
                    <a:lstStyle/>
                    <a:p>
                      <a:r>
                        <a:rPr lang="en-GB" dirty="0"/>
                        <a:t>Term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 – 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&lt;1</a:t>
                      </a:r>
                    </a:p>
                    <a:p>
                      <a:r>
                        <a:rPr lang="en-GB" dirty="0"/>
                        <a:t>&gt;10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8485954"/>
                  </a:ext>
                </a:extLst>
              </a:tr>
            </a:tbl>
          </a:graphicData>
        </a:graphic>
      </p:graphicFrame>
      <p:pic>
        <p:nvPicPr>
          <p:cNvPr id="21" name="Picture 20" descr="Shape&#10;&#10;Description automatically generated with low confidence">
            <a:extLst>
              <a:ext uri="{FF2B5EF4-FFF2-40B4-BE49-F238E27FC236}">
                <a16:creationId xmlns:a16="http://schemas.microsoft.com/office/drawing/2014/main" id="{538AD955-33CD-416E-A165-4F0B0BA369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933" y="284650"/>
            <a:ext cx="616150" cy="616150"/>
          </a:xfrm>
          <a:prstGeom prst="rect">
            <a:avLst/>
          </a:prstGeom>
        </p:spPr>
      </p:pic>
    </p:spTree>
    <p:extLst>
      <p:ext uri="{BB962C8B-B14F-4D97-AF65-F5344CB8AC3E}">
        <p14:creationId xmlns:p14="http://schemas.microsoft.com/office/powerpoint/2010/main" val="232586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89190"/>
            <a:ext cx="11609388" cy="890588"/>
          </a:xfrm>
        </p:spPr>
        <p:txBody>
          <a:bodyPr/>
          <a:lstStyle/>
          <a:p>
            <a:r>
              <a:rPr lang="en-GB" dirty="0"/>
              <a:t>Stage 2 – Boundary Values</a:t>
            </a:r>
          </a:p>
        </p:txBody>
      </p:sp>
      <p:sp>
        <p:nvSpPr>
          <p:cNvPr id="17" name="!!orange">
            <a:extLst>
              <a:ext uri="{FF2B5EF4-FFF2-40B4-BE49-F238E27FC236}">
                <a16:creationId xmlns:a16="http://schemas.microsoft.com/office/drawing/2014/main" id="{E0C30EEB-2928-4ABC-BF1A-A1C4023CEDC2}"/>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D2A6F081-ED85-4A45-BE4F-910E875292F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3CF1D93A-0001-4561-868C-0D647A03E86B}"/>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3" name="!!yellow">
            <a:extLst>
              <a:ext uri="{FF2B5EF4-FFF2-40B4-BE49-F238E27FC236}">
                <a16:creationId xmlns:a16="http://schemas.microsoft.com/office/drawing/2014/main" id="{AA3E039B-6701-4272-BDDA-752897969736}"/>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graphicFrame>
        <p:nvGraphicFramePr>
          <p:cNvPr id="14" name="Table 3">
            <a:extLst>
              <a:ext uri="{FF2B5EF4-FFF2-40B4-BE49-F238E27FC236}">
                <a16:creationId xmlns:a16="http://schemas.microsoft.com/office/drawing/2014/main" id="{D55B024F-8957-4C68-A7AD-A6E13D010178}"/>
              </a:ext>
            </a:extLst>
          </p:cNvPr>
          <p:cNvGraphicFramePr>
            <a:graphicFrameLocks noGrp="1"/>
          </p:cNvGraphicFramePr>
          <p:nvPr>
            <p:extLst>
              <p:ext uri="{D42A27DB-BD31-4B8C-83A1-F6EECF244321}">
                <p14:modId xmlns:p14="http://schemas.microsoft.com/office/powerpoint/2010/main" val="911455038"/>
              </p:ext>
            </p:extLst>
          </p:nvPr>
        </p:nvGraphicFramePr>
        <p:xfrm>
          <a:off x="3363717" y="2852946"/>
          <a:ext cx="5464566" cy="1651000"/>
        </p:xfrm>
        <a:graphic>
          <a:graphicData uri="http://schemas.openxmlformats.org/drawingml/2006/table">
            <a:tbl>
              <a:tblPr firstRow="1" bandRow="1">
                <a:tableStyleId>{5C22544A-7EE6-4342-B048-85BDC9FD1C3A}</a:tableStyleId>
              </a:tblPr>
              <a:tblGrid>
                <a:gridCol w="1616408">
                  <a:extLst>
                    <a:ext uri="{9D8B030D-6E8A-4147-A177-3AD203B41FA5}">
                      <a16:colId xmlns:a16="http://schemas.microsoft.com/office/drawing/2014/main" val="428734085"/>
                    </a:ext>
                  </a:extLst>
                </a:gridCol>
                <a:gridCol w="1924079">
                  <a:extLst>
                    <a:ext uri="{9D8B030D-6E8A-4147-A177-3AD203B41FA5}">
                      <a16:colId xmlns:a16="http://schemas.microsoft.com/office/drawing/2014/main" val="2801421019"/>
                    </a:ext>
                  </a:extLst>
                </a:gridCol>
                <a:gridCol w="1924079">
                  <a:extLst>
                    <a:ext uri="{9D8B030D-6E8A-4147-A177-3AD203B41FA5}">
                      <a16:colId xmlns:a16="http://schemas.microsoft.com/office/drawing/2014/main" val="1515671796"/>
                    </a:ext>
                  </a:extLst>
                </a:gridCol>
              </a:tblGrid>
              <a:tr h="360192">
                <a:tc>
                  <a:txBody>
                    <a:bodyPr/>
                    <a:lstStyle/>
                    <a:p>
                      <a:r>
                        <a:rPr lang="en-GB" dirty="0"/>
                        <a:t>Input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Valid</a:t>
                      </a:r>
                      <a:r>
                        <a:rPr lang="en-GB" dirty="0">
                          <a:solidFill>
                            <a:srgbClr val="70AD47"/>
                          </a:solidFill>
                        </a:rPr>
                        <a:t> </a:t>
                      </a:r>
                      <a:r>
                        <a:rPr lang="en-GB" dirty="0">
                          <a:solidFill>
                            <a:schemeClr val="bg1"/>
                          </a:solidFill>
                        </a:rPr>
                        <a:t>Values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Invalid</a:t>
                      </a:r>
                      <a:r>
                        <a:rPr lang="en-GB" dirty="0"/>
                        <a:t> Values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73361063"/>
                  </a:ext>
                </a:extLst>
              </a:tr>
              <a:tr h="370840">
                <a:tc>
                  <a:txBody>
                    <a:bodyPr/>
                    <a:lstStyle/>
                    <a:p>
                      <a:r>
                        <a:rPr lang="en-GB" dirty="0"/>
                        <a:t>Deposit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1, 1000,</a:t>
                      </a:r>
                    </a:p>
                    <a:p>
                      <a:r>
                        <a:rPr lang="en-GB" dirty="0"/>
                        <a:t>1001, 10000,</a:t>
                      </a:r>
                    </a:p>
                    <a:p>
                      <a:r>
                        <a:rPr lang="en-GB" dirty="0"/>
                        <a:t>10001, 50000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0, 50001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3524382"/>
                  </a:ext>
                </a:extLst>
              </a:tr>
              <a:tr h="370840">
                <a:tc>
                  <a:txBody>
                    <a:bodyPr/>
                    <a:lstStyle/>
                    <a:p>
                      <a:r>
                        <a:rPr lang="en-GB" dirty="0"/>
                        <a:t>Term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1, 10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0, 11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8485954"/>
                  </a:ext>
                </a:extLst>
              </a:tr>
            </a:tbl>
          </a:graphicData>
        </a:graphic>
      </p:graphicFrame>
      <p:sp>
        <p:nvSpPr>
          <p:cNvPr id="20" name="TextBox 19">
            <a:extLst>
              <a:ext uri="{FF2B5EF4-FFF2-40B4-BE49-F238E27FC236}">
                <a16:creationId xmlns:a16="http://schemas.microsoft.com/office/drawing/2014/main" id="{18C4AAFE-B8F8-4776-99D1-69F7818E7A60}"/>
              </a:ext>
            </a:extLst>
          </p:cNvPr>
          <p:cNvSpPr txBox="1"/>
          <p:nvPr/>
        </p:nvSpPr>
        <p:spPr>
          <a:xfrm>
            <a:off x="0" y="1536174"/>
            <a:ext cx="12192000" cy="830997"/>
          </a:xfrm>
          <a:prstGeom prst="rect">
            <a:avLst/>
          </a:prstGeom>
          <a:noFill/>
        </p:spPr>
        <p:txBody>
          <a:bodyPr wrap="square">
            <a:spAutoFit/>
          </a:bodyPr>
          <a:lstStyle/>
          <a:p>
            <a:pPr marL="228600"/>
            <a:r>
              <a:rPr lang="en-GB" sz="2400" dirty="0">
                <a:effectLst/>
                <a:ea typeface="Calibri" panose="020F0502020204030204" pitchFamily="34" charset="0"/>
              </a:rPr>
              <a:t>Now write out all the valid and invalid test values for each of the inputs </a:t>
            </a:r>
          </a:p>
          <a:p>
            <a:pPr marL="228600"/>
            <a:r>
              <a:rPr lang="en-GB" sz="2400" dirty="0">
                <a:effectLst/>
                <a:ea typeface="Calibri" panose="020F0502020204030204" pitchFamily="34" charset="0"/>
              </a:rPr>
              <a:t>(using boundary values)</a:t>
            </a:r>
          </a:p>
        </p:txBody>
      </p:sp>
      <p:pic>
        <p:nvPicPr>
          <p:cNvPr id="21" name="Picture 20" descr="Shape&#10;&#10;Description automatically generated with low confidence">
            <a:extLst>
              <a:ext uri="{FF2B5EF4-FFF2-40B4-BE49-F238E27FC236}">
                <a16:creationId xmlns:a16="http://schemas.microsoft.com/office/drawing/2014/main" id="{500A2301-5675-4678-BDE5-0C25A5922B9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933" y="284650"/>
            <a:ext cx="616150" cy="616150"/>
          </a:xfrm>
          <a:prstGeom prst="rect">
            <a:avLst/>
          </a:prstGeom>
        </p:spPr>
      </p:pic>
    </p:spTree>
    <p:extLst>
      <p:ext uri="{BB962C8B-B14F-4D97-AF65-F5344CB8AC3E}">
        <p14:creationId xmlns:p14="http://schemas.microsoft.com/office/powerpoint/2010/main" val="38637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range">
            <a:extLst>
              <a:ext uri="{FF2B5EF4-FFF2-40B4-BE49-F238E27FC236}">
                <a16:creationId xmlns:a16="http://schemas.microsoft.com/office/drawing/2014/main" id="{49FDBA11-A900-4726-AF53-57A497D51DB3}"/>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8" name="!!blue">
            <a:extLst>
              <a:ext uri="{FF2B5EF4-FFF2-40B4-BE49-F238E27FC236}">
                <a16:creationId xmlns:a16="http://schemas.microsoft.com/office/drawing/2014/main" id="{93D17745-6F53-49DE-95E0-99739B49E1B3}"/>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9" name="!!green">
            <a:extLst>
              <a:ext uri="{FF2B5EF4-FFF2-40B4-BE49-F238E27FC236}">
                <a16:creationId xmlns:a16="http://schemas.microsoft.com/office/drawing/2014/main" id="{5DA2CDB0-8C9C-456F-82F4-7A14E152BB93}"/>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0" name="!!yellow">
            <a:extLst>
              <a:ext uri="{FF2B5EF4-FFF2-40B4-BE49-F238E27FC236}">
                <a16:creationId xmlns:a16="http://schemas.microsoft.com/office/drawing/2014/main" id="{3F499FE5-545A-42CB-9CA7-D3F57183033D}"/>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18" name="TextBox 17">
            <a:extLst>
              <a:ext uri="{FF2B5EF4-FFF2-40B4-BE49-F238E27FC236}">
                <a16:creationId xmlns:a16="http://schemas.microsoft.com/office/drawing/2014/main" id="{FEF49758-664D-4135-BF6E-496C54845B00}"/>
              </a:ext>
            </a:extLst>
          </p:cNvPr>
          <p:cNvSpPr txBox="1"/>
          <p:nvPr/>
        </p:nvSpPr>
        <p:spPr>
          <a:xfrm>
            <a:off x="688622" y="1231261"/>
            <a:ext cx="10814756" cy="3970318"/>
          </a:xfrm>
          <a:prstGeom prst="rect">
            <a:avLst/>
          </a:prstGeom>
          <a:noFill/>
        </p:spPr>
        <p:txBody>
          <a:bodyPr wrap="square">
            <a:spAutoFit/>
          </a:bodyPr>
          <a:lstStyle/>
          <a:p>
            <a:pPr algn="ctr"/>
            <a:r>
              <a:rPr lang="en-US" sz="2800" i="1" dirty="0">
                <a:effectLst/>
                <a:ea typeface="Calibri" panose="020F0502020204030204" pitchFamily="34" charset="0"/>
              </a:rPr>
              <a:t>“Testing shows the presence, not the absence of bugs.”</a:t>
            </a:r>
            <a:endParaRPr lang="en-GB" sz="2800" dirty="0">
              <a:effectLst/>
              <a:ea typeface="Calibri" panose="020F0502020204030204" pitchFamily="34" charset="0"/>
            </a:endParaRPr>
          </a:p>
          <a:p>
            <a:pPr algn="ctr"/>
            <a:r>
              <a:rPr lang="en-GB" sz="2800" b="1" i="1" dirty="0">
                <a:effectLst/>
                <a:ea typeface="Calibri" panose="020F0502020204030204" pitchFamily="34" charset="0"/>
              </a:rPr>
              <a:t>Edsger Dijkstra</a:t>
            </a:r>
            <a:endParaRPr lang="en-GB" sz="2800" dirty="0">
              <a:effectLst/>
              <a:ea typeface="Calibri" panose="020F0502020204030204" pitchFamily="34" charset="0"/>
            </a:endParaRPr>
          </a:p>
          <a:p>
            <a:pPr algn="ctr"/>
            <a:endParaRPr lang="en-US" sz="2800" i="1" dirty="0">
              <a:effectLst/>
              <a:ea typeface="Calibri" panose="020F0502020204030204" pitchFamily="34" charset="0"/>
            </a:endParaRPr>
          </a:p>
          <a:p>
            <a:pPr algn="ctr"/>
            <a:r>
              <a:rPr lang="en-US" sz="2800" i="1" dirty="0">
                <a:effectLst/>
                <a:ea typeface="Calibri" panose="020F0502020204030204" pitchFamily="34" charset="0"/>
              </a:rPr>
              <a:t>“Bugs lurk in corners, and congregate at boundaries.”</a:t>
            </a:r>
            <a:endParaRPr lang="en-GB" sz="2800" dirty="0">
              <a:effectLst/>
              <a:ea typeface="Calibri" panose="020F0502020204030204" pitchFamily="34" charset="0"/>
            </a:endParaRPr>
          </a:p>
          <a:p>
            <a:pPr algn="ctr"/>
            <a:r>
              <a:rPr lang="en-GB" sz="2800" b="1" i="1" dirty="0">
                <a:effectLst/>
                <a:ea typeface="Calibri" panose="020F0502020204030204" pitchFamily="34" charset="0"/>
              </a:rPr>
              <a:t>Boris Beizer</a:t>
            </a:r>
            <a:endParaRPr lang="en-GB" sz="2800" dirty="0">
              <a:effectLst/>
              <a:ea typeface="Calibri" panose="020F0502020204030204" pitchFamily="34" charset="0"/>
            </a:endParaRPr>
          </a:p>
          <a:p>
            <a:pPr algn="ctr"/>
            <a:endParaRPr lang="en-US" sz="2800" i="1" dirty="0">
              <a:effectLst/>
              <a:ea typeface="Calibri" panose="020F0502020204030204" pitchFamily="34" charset="0"/>
            </a:endParaRPr>
          </a:p>
          <a:p>
            <a:pPr algn="ctr"/>
            <a:r>
              <a:rPr lang="en-US" sz="2800" i="1" dirty="0">
                <a:effectLst/>
                <a:ea typeface="Calibri" panose="020F0502020204030204" pitchFamily="34" charset="0"/>
              </a:rPr>
              <a:t>“QA Engineer walks into a bar. Orders a beer. Orders 0 beers. Orders 999999999 beers. Orders a lizard. Orders -1 beers. Orders a sfdeljknesv.”</a:t>
            </a:r>
            <a:endParaRPr lang="en-GB" sz="2800" dirty="0">
              <a:effectLst/>
              <a:ea typeface="Calibri" panose="020F0502020204030204" pitchFamily="34" charset="0"/>
            </a:endParaRPr>
          </a:p>
          <a:p>
            <a:pPr algn="ctr"/>
            <a:r>
              <a:rPr lang="en-GB" sz="2800" b="1" i="1" dirty="0">
                <a:effectLst/>
                <a:ea typeface="Calibri" panose="020F0502020204030204" pitchFamily="34" charset="0"/>
              </a:rPr>
              <a:t>Bill Sempf</a:t>
            </a:r>
            <a:endParaRPr lang="en-GB" sz="2800" dirty="0">
              <a:effectLst/>
              <a:ea typeface="Calibri" panose="020F0502020204030204" pitchFamily="34" charset="0"/>
            </a:endParaRPr>
          </a:p>
        </p:txBody>
      </p:sp>
    </p:spTree>
    <p:extLst>
      <p:ext uri="{BB962C8B-B14F-4D97-AF65-F5344CB8AC3E}">
        <p14:creationId xmlns:p14="http://schemas.microsoft.com/office/powerpoint/2010/main" val="2148186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yellowcircle">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89190"/>
            <a:ext cx="11609388" cy="890588"/>
          </a:xfrm>
        </p:spPr>
        <p:txBody>
          <a:bodyPr/>
          <a:lstStyle/>
          <a:p>
            <a:r>
              <a:rPr lang="en-GB" dirty="0"/>
              <a:t>Stage 3 - Full Test Plan</a:t>
            </a:r>
          </a:p>
        </p:txBody>
      </p:sp>
      <p:sp>
        <p:nvSpPr>
          <p:cNvPr id="17" name="!!orange">
            <a:extLst>
              <a:ext uri="{FF2B5EF4-FFF2-40B4-BE49-F238E27FC236}">
                <a16:creationId xmlns:a16="http://schemas.microsoft.com/office/drawing/2014/main" id="{E0C30EEB-2928-4ABC-BF1A-A1C4023CEDC2}"/>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D2A6F081-ED85-4A45-BE4F-910E875292F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3CF1D93A-0001-4561-868C-0D647A03E86B}"/>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3" name="!!yellow">
            <a:extLst>
              <a:ext uri="{FF2B5EF4-FFF2-40B4-BE49-F238E27FC236}">
                <a16:creationId xmlns:a16="http://schemas.microsoft.com/office/drawing/2014/main" id="{AA3E039B-6701-4272-BDDA-752897969736}"/>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graphicFrame>
        <p:nvGraphicFramePr>
          <p:cNvPr id="14" name="Table 3">
            <a:extLst>
              <a:ext uri="{FF2B5EF4-FFF2-40B4-BE49-F238E27FC236}">
                <a16:creationId xmlns:a16="http://schemas.microsoft.com/office/drawing/2014/main" id="{D55B024F-8957-4C68-A7AD-A6E13D010178}"/>
              </a:ext>
            </a:extLst>
          </p:cNvPr>
          <p:cNvGraphicFramePr>
            <a:graphicFrameLocks noGrp="1"/>
          </p:cNvGraphicFramePr>
          <p:nvPr>
            <p:extLst>
              <p:ext uri="{D42A27DB-BD31-4B8C-83A1-F6EECF244321}">
                <p14:modId xmlns:p14="http://schemas.microsoft.com/office/powerpoint/2010/main" val="422415735"/>
              </p:ext>
            </p:extLst>
          </p:nvPr>
        </p:nvGraphicFramePr>
        <p:xfrm>
          <a:off x="6400428" y="1536174"/>
          <a:ext cx="5464566" cy="4074160"/>
        </p:xfrm>
        <a:graphic>
          <a:graphicData uri="http://schemas.openxmlformats.org/drawingml/2006/table">
            <a:tbl>
              <a:tblPr firstRow="1" bandRow="1">
                <a:tableStyleId>{5C22544A-7EE6-4342-B048-85BDC9FD1C3A}</a:tableStyleId>
              </a:tblPr>
              <a:tblGrid>
                <a:gridCol w="914772">
                  <a:extLst>
                    <a:ext uri="{9D8B030D-6E8A-4147-A177-3AD203B41FA5}">
                      <a16:colId xmlns:a16="http://schemas.microsoft.com/office/drawing/2014/main" val="428734085"/>
                    </a:ext>
                  </a:extLst>
                </a:gridCol>
                <a:gridCol w="1365956">
                  <a:extLst>
                    <a:ext uri="{9D8B030D-6E8A-4147-A177-3AD203B41FA5}">
                      <a16:colId xmlns:a16="http://schemas.microsoft.com/office/drawing/2014/main" val="2801421019"/>
                    </a:ext>
                  </a:extLst>
                </a:gridCol>
                <a:gridCol w="1230488">
                  <a:extLst>
                    <a:ext uri="{9D8B030D-6E8A-4147-A177-3AD203B41FA5}">
                      <a16:colId xmlns:a16="http://schemas.microsoft.com/office/drawing/2014/main" val="1515671796"/>
                    </a:ext>
                  </a:extLst>
                </a:gridCol>
                <a:gridCol w="1953350">
                  <a:extLst>
                    <a:ext uri="{9D8B030D-6E8A-4147-A177-3AD203B41FA5}">
                      <a16:colId xmlns:a16="http://schemas.microsoft.com/office/drawing/2014/main" val="1429594548"/>
                    </a:ext>
                  </a:extLst>
                </a:gridCol>
              </a:tblGrid>
              <a:tr h="360192">
                <a:tc>
                  <a:txBody>
                    <a:bodyPr/>
                    <a:lstStyle/>
                    <a:p>
                      <a:r>
                        <a:rPr lang="en-GB" dirty="0"/>
                        <a:t>Test#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Deposit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Term</a:t>
                      </a:r>
                      <a:endParaRPr lang="en-GB"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t>Expected Result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73361063"/>
                  </a:ext>
                </a:extLst>
              </a:tr>
              <a:tr h="370840">
                <a:tc>
                  <a:txBody>
                    <a:bodyPr/>
                    <a:lstStyle/>
                    <a:p>
                      <a:r>
                        <a:rPr lang="en-GB"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3524382"/>
                  </a:ext>
                </a:extLst>
              </a:tr>
              <a:tr h="370840">
                <a:tc>
                  <a:txBody>
                    <a:bodyPr/>
                    <a:lstStyle/>
                    <a:p>
                      <a:r>
                        <a:rPr lang="en-GB" dirty="0"/>
                        <a:t>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1051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8485954"/>
                  </a:ext>
                </a:extLst>
              </a:tr>
              <a:tr h="370840">
                <a:tc>
                  <a:txBody>
                    <a:bodyPr/>
                    <a:lstStyle/>
                    <a:p>
                      <a:r>
                        <a:rPr lang="en-GB" dirty="0"/>
                        <a:t>3</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1001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a:t>1016</a:t>
                      </a:r>
                      <a:endParaRPr lang="en-GB"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73741239"/>
                  </a:ext>
                </a:extLst>
              </a:tr>
              <a:tr h="370840">
                <a:tc>
                  <a:txBody>
                    <a:bodyPr/>
                    <a:lstStyle/>
                    <a:p>
                      <a:r>
                        <a:rPr lang="en-GB" dirty="0"/>
                        <a:t>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11605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1079117"/>
                  </a:ext>
                </a:extLst>
              </a:tr>
              <a:tr h="370840">
                <a:tc>
                  <a:txBody>
                    <a:bodyPr/>
                    <a:lstStyle/>
                    <a:p>
                      <a:r>
                        <a:rPr lang="en-GB" dirty="0"/>
                        <a:t>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10001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11315</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37836441"/>
                  </a:ext>
                </a:extLst>
              </a:tr>
              <a:tr h="370840">
                <a:tc>
                  <a:txBody>
                    <a:bodyPr/>
                    <a:lstStyle/>
                    <a:p>
                      <a:r>
                        <a:rPr lang="en-GB" dirty="0"/>
                        <a:t>6</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50000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64004</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93451169"/>
                  </a:ext>
                </a:extLst>
              </a:tr>
              <a:tr h="370840">
                <a:tc>
                  <a:txBody>
                    <a:bodyPr/>
                    <a:lstStyle/>
                    <a:p>
                      <a:r>
                        <a:rPr lang="en-GB" dirty="0"/>
                        <a:t>7</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Error</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64741542"/>
                  </a:ext>
                </a:extLst>
              </a:tr>
              <a:tr h="370840">
                <a:tc>
                  <a:txBody>
                    <a:bodyPr/>
                    <a:lstStyle/>
                    <a:p>
                      <a:r>
                        <a:rPr lang="en-GB" dirty="0"/>
                        <a:t>8</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50001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Error</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23905714"/>
                  </a:ext>
                </a:extLst>
              </a:tr>
              <a:tr h="370840">
                <a:tc>
                  <a:txBody>
                    <a:bodyPr/>
                    <a:lstStyle/>
                    <a:p>
                      <a:r>
                        <a:rPr lang="en-GB" dirty="0"/>
                        <a:t>9</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Error</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47933065"/>
                  </a:ext>
                </a:extLst>
              </a:tr>
              <a:tr h="370840">
                <a:tc>
                  <a:txBody>
                    <a:bodyPr/>
                    <a:lstStyle/>
                    <a:p>
                      <a:r>
                        <a:rPr lang="en-GB" dirty="0"/>
                        <a:t>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1000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11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Error</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9079755"/>
                  </a:ext>
                </a:extLst>
              </a:tr>
            </a:tbl>
          </a:graphicData>
        </a:graphic>
      </p:graphicFrame>
      <p:sp>
        <p:nvSpPr>
          <p:cNvPr id="20" name="TextBox 19">
            <a:extLst>
              <a:ext uri="{FF2B5EF4-FFF2-40B4-BE49-F238E27FC236}">
                <a16:creationId xmlns:a16="http://schemas.microsoft.com/office/drawing/2014/main" id="{18C4AAFE-B8F8-4776-99D1-69F7818E7A60}"/>
              </a:ext>
            </a:extLst>
          </p:cNvPr>
          <p:cNvSpPr txBox="1"/>
          <p:nvPr/>
        </p:nvSpPr>
        <p:spPr>
          <a:xfrm>
            <a:off x="76280" y="2090172"/>
            <a:ext cx="6096000" cy="2677656"/>
          </a:xfrm>
          <a:prstGeom prst="rect">
            <a:avLst/>
          </a:prstGeom>
          <a:noFill/>
        </p:spPr>
        <p:txBody>
          <a:bodyPr wrap="square">
            <a:spAutoFit/>
          </a:bodyPr>
          <a:lstStyle/>
          <a:p>
            <a:pPr marL="228600"/>
            <a:r>
              <a:rPr lang="en-GB" sz="2400" dirty="0">
                <a:effectLst/>
                <a:ea typeface="Calibri" panose="020F0502020204030204" pitchFamily="34" charset="0"/>
              </a:rPr>
              <a:t>Write out the test cases – make sure that:</a:t>
            </a:r>
          </a:p>
          <a:p>
            <a:pPr marL="571500" indent="-342900">
              <a:buFont typeface="Arial" panose="020B0604020202020204" pitchFamily="34" charset="0"/>
              <a:buChar char="•"/>
            </a:pPr>
            <a:endParaRPr lang="en-GB" sz="2400" dirty="0">
              <a:ea typeface="Calibri" panose="020F0502020204030204" pitchFamily="34" charset="0"/>
            </a:endParaRPr>
          </a:p>
          <a:p>
            <a:pPr marL="571500" indent="-342900">
              <a:buFont typeface="Arial" panose="020B0604020202020204" pitchFamily="34" charset="0"/>
              <a:buChar char="•"/>
            </a:pPr>
            <a:r>
              <a:rPr lang="en-GB" sz="2400" dirty="0">
                <a:ea typeface="Calibri" panose="020F0502020204030204" pitchFamily="34" charset="0"/>
              </a:rPr>
              <a:t>All your test values are covered</a:t>
            </a:r>
          </a:p>
          <a:p>
            <a:pPr marL="228600"/>
            <a:endParaRPr lang="en-GB" sz="2400" dirty="0">
              <a:ea typeface="Calibri" panose="020F0502020204030204" pitchFamily="34" charset="0"/>
            </a:endParaRPr>
          </a:p>
          <a:p>
            <a:pPr marL="571500" indent="-342900">
              <a:buFont typeface="Arial" panose="020B0604020202020204" pitchFamily="34" charset="0"/>
              <a:buChar char="•"/>
            </a:pPr>
            <a:r>
              <a:rPr lang="en-GB" sz="2400" dirty="0">
                <a:effectLst/>
                <a:ea typeface="Calibri" panose="020F0502020204030204" pitchFamily="34" charset="0"/>
              </a:rPr>
              <a:t>Cover the valid inp</a:t>
            </a:r>
            <a:r>
              <a:rPr lang="en-GB" sz="2400" dirty="0">
                <a:ea typeface="Calibri" panose="020F0502020204030204" pitchFamily="34" charset="0"/>
              </a:rPr>
              <a:t>uts first</a:t>
            </a:r>
          </a:p>
          <a:p>
            <a:pPr marL="228600"/>
            <a:endParaRPr lang="en-GB" sz="2400" dirty="0">
              <a:ea typeface="Calibri" panose="020F0502020204030204" pitchFamily="34" charset="0"/>
            </a:endParaRPr>
          </a:p>
          <a:p>
            <a:pPr marL="571500" indent="-342900">
              <a:buFont typeface="Arial" panose="020B0604020202020204" pitchFamily="34" charset="0"/>
              <a:buChar char="•"/>
            </a:pPr>
            <a:r>
              <a:rPr lang="en-GB" sz="2400" dirty="0">
                <a:effectLst/>
                <a:ea typeface="Calibri" panose="020F0502020204030204" pitchFamily="34" charset="0"/>
              </a:rPr>
              <a:t>At least one invalid inp</a:t>
            </a:r>
            <a:r>
              <a:rPr lang="en-GB" sz="2400" dirty="0">
                <a:ea typeface="Calibri" panose="020F0502020204030204" pitchFamily="34" charset="0"/>
              </a:rPr>
              <a:t>ut in a test case</a:t>
            </a:r>
            <a:endParaRPr lang="en-GB" sz="2400" dirty="0">
              <a:effectLst/>
              <a:ea typeface="Calibri" panose="020F0502020204030204" pitchFamily="34" charset="0"/>
            </a:endParaRPr>
          </a:p>
        </p:txBody>
      </p:sp>
      <p:pic>
        <p:nvPicPr>
          <p:cNvPr id="10" name="Picture 9" descr="Shape&#10;&#10;Description automatically generated with low confidence">
            <a:extLst>
              <a:ext uri="{FF2B5EF4-FFF2-40B4-BE49-F238E27FC236}">
                <a16:creationId xmlns:a16="http://schemas.microsoft.com/office/drawing/2014/main" id="{6B2F8966-6A4F-4524-8BC2-10DDA2EE2CE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933" y="284650"/>
            <a:ext cx="616150" cy="616150"/>
          </a:xfrm>
          <a:prstGeom prst="rect">
            <a:avLst/>
          </a:prstGeom>
        </p:spPr>
      </p:pic>
    </p:spTree>
    <p:extLst>
      <p:ext uri="{BB962C8B-B14F-4D97-AF65-F5344CB8AC3E}">
        <p14:creationId xmlns:p14="http://schemas.microsoft.com/office/powerpoint/2010/main" val="298904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lueicon">
            <a:extLst>
              <a:ext uri="{FF2B5EF4-FFF2-40B4-BE49-F238E27FC236}">
                <a16:creationId xmlns:a16="http://schemas.microsoft.com/office/drawing/2014/main" id="{6EEA7703-1DB5-4520-8941-3E0EDAD82FC6}"/>
              </a:ext>
            </a:extLst>
          </p:cNvPr>
          <p:cNvSpPr/>
          <p:nvPr/>
        </p:nvSpPr>
        <p:spPr>
          <a:xfrm>
            <a:off x="4963800" y="1805935"/>
            <a:ext cx="2264400" cy="2264400"/>
          </a:xfrm>
          <a:prstGeom prst="ellipse">
            <a:avLst/>
          </a:prstGeom>
          <a:solidFill>
            <a:srgbClr val="5B9BD5"/>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2" name="Freeform: Shape 11">
            <a:extLst>
              <a:ext uri="{FF2B5EF4-FFF2-40B4-BE49-F238E27FC236}">
                <a16:creationId xmlns:a16="http://schemas.microsoft.com/office/drawing/2014/main" id="{DBC71BEB-55E9-4479-9C00-D475BCC27FC6}"/>
              </a:ext>
            </a:extLst>
          </p:cNvPr>
          <p:cNvSpPr/>
          <p:nvPr/>
        </p:nvSpPr>
        <p:spPr>
          <a:xfrm>
            <a:off x="4107832" y="4256751"/>
            <a:ext cx="3976335" cy="1207751"/>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kern="1200" dirty="0">
                <a:solidFill>
                  <a:srgbClr val="5B9BD5"/>
                </a:solidFill>
              </a:rPr>
              <a:t>Testing for games</a:t>
            </a:r>
          </a:p>
          <a:p>
            <a:pPr marL="0" lvl="0" indent="0" algn="ctr" defTabSz="577850">
              <a:lnSpc>
                <a:spcPct val="90000"/>
              </a:lnSpc>
              <a:spcBef>
                <a:spcPct val="0"/>
              </a:spcBef>
              <a:spcAft>
                <a:spcPct val="35000"/>
              </a:spcAft>
              <a:buNone/>
              <a:defRPr cap="all"/>
            </a:pPr>
            <a:endParaRPr lang="en-US" sz="2800" kern="1200" dirty="0">
              <a:solidFill>
                <a:srgbClr val="FFC000"/>
              </a:solidFill>
            </a:endParaRPr>
          </a:p>
        </p:txBody>
      </p:sp>
      <p:sp>
        <p:nvSpPr>
          <p:cNvPr id="13" name="!!orange">
            <a:extLst>
              <a:ext uri="{FF2B5EF4-FFF2-40B4-BE49-F238E27FC236}">
                <a16:creationId xmlns:a16="http://schemas.microsoft.com/office/drawing/2014/main" id="{0A894A42-F505-499F-AC9F-391567C0A4FC}"/>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4" name="!!blue">
            <a:extLst>
              <a:ext uri="{FF2B5EF4-FFF2-40B4-BE49-F238E27FC236}">
                <a16:creationId xmlns:a16="http://schemas.microsoft.com/office/drawing/2014/main" id="{8BBFB6C8-CC31-4785-8C13-5F5A568B6E88}"/>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5" name="!!green">
            <a:extLst>
              <a:ext uri="{FF2B5EF4-FFF2-40B4-BE49-F238E27FC236}">
                <a16:creationId xmlns:a16="http://schemas.microsoft.com/office/drawing/2014/main" id="{FF9EA77B-0A09-4B96-BEFD-C38964D05FE8}"/>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6" name="!!yellow">
            <a:extLst>
              <a:ext uri="{FF2B5EF4-FFF2-40B4-BE49-F238E27FC236}">
                <a16:creationId xmlns:a16="http://schemas.microsoft.com/office/drawing/2014/main" id="{9AF4147A-1AF1-48DE-9A67-6718F096A739}"/>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pic>
        <p:nvPicPr>
          <p:cNvPr id="25" name="Picture 24" descr="Shape&#10;&#10;Description automatically generated with low confidence">
            <a:extLst>
              <a:ext uri="{FF2B5EF4-FFF2-40B4-BE49-F238E27FC236}">
                <a16:creationId xmlns:a16="http://schemas.microsoft.com/office/drawing/2014/main" id="{2CDCD2A7-7C12-4EDF-BF55-9F656661F34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53446" y="2395582"/>
            <a:ext cx="1085105" cy="1085105"/>
          </a:xfrm>
          <a:prstGeom prst="rect">
            <a:avLst/>
          </a:prstGeom>
        </p:spPr>
      </p:pic>
    </p:spTree>
    <p:extLst>
      <p:ext uri="{BB962C8B-B14F-4D97-AF65-F5344CB8AC3E}">
        <p14:creationId xmlns:p14="http://schemas.microsoft.com/office/powerpoint/2010/main" val="369874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ueicon">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5B9BD5"/>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Testing Games</a:t>
            </a:r>
          </a:p>
        </p:txBody>
      </p:sp>
      <p:sp>
        <p:nvSpPr>
          <p:cNvPr id="17" name="!!orange">
            <a:extLst>
              <a:ext uri="{FF2B5EF4-FFF2-40B4-BE49-F238E27FC236}">
                <a16:creationId xmlns:a16="http://schemas.microsoft.com/office/drawing/2014/main" id="{A91E1FD2-7E55-45DA-B480-F387392C7D99}"/>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994C3D23-3B14-440C-BA7D-9DA499D7197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B2356AA9-3062-406F-AE40-DF3AC092166A}"/>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6" name="!!yellow">
            <a:extLst>
              <a:ext uri="{FF2B5EF4-FFF2-40B4-BE49-F238E27FC236}">
                <a16:creationId xmlns:a16="http://schemas.microsoft.com/office/drawing/2014/main" id="{CCE235BB-F8DC-45B6-81C9-BD322B8CB7C9}"/>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27" name="TextBox 26">
            <a:extLst>
              <a:ext uri="{FF2B5EF4-FFF2-40B4-BE49-F238E27FC236}">
                <a16:creationId xmlns:a16="http://schemas.microsoft.com/office/drawing/2014/main" id="{2CBC1657-A97D-4D73-AB74-45C0511D81DB}"/>
              </a:ext>
            </a:extLst>
          </p:cNvPr>
          <p:cNvSpPr txBox="1"/>
          <p:nvPr/>
        </p:nvSpPr>
        <p:spPr>
          <a:xfrm>
            <a:off x="0" y="1733519"/>
            <a:ext cx="12192000" cy="3416320"/>
          </a:xfrm>
          <a:prstGeom prst="rect">
            <a:avLst/>
          </a:prstGeom>
          <a:noFill/>
        </p:spPr>
        <p:txBody>
          <a:bodyPr wrap="square">
            <a:spAutoFit/>
          </a:bodyPr>
          <a:lstStyle/>
          <a:p>
            <a:pPr marL="514350" indent="-285750">
              <a:buFont typeface="Arial" panose="020B0604020202020204" pitchFamily="34" charset="0"/>
              <a:buChar char="•"/>
            </a:pPr>
            <a:r>
              <a:rPr lang="en-GB" sz="2400" dirty="0"/>
              <a:t>Games are ‘messy’ – huge range and combination of inputs, timing important, scale (e.g. MMORPGs), but we can still use principles of Black Box testing</a:t>
            </a:r>
          </a:p>
          <a:p>
            <a:pPr marL="514350" indent="-285750">
              <a:buFont typeface="Arial" panose="020B0604020202020204" pitchFamily="34" charset="0"/>
              <a:buChar char="•"/>
            </a:pPr>
            <a:endParaRPr lang="en-GB" sz="2400" b="1" dirty="0"/>
          </a:p>
          <a:p>
            <a:pPr marL="514350" indent="-285750">
              <a:buFont typeface="Arial" panose="020B0604020202020204" pitchFamily="34" charset="0"/>
              <a:buChar char="•"/>
            </a:pPr>
            <a:r>
              <a:rPr lang="en-GB" sz="2400" b="1" dirty="0"/>
              <a:t>Two types of BB testing for games:</a:t>
            </a:r>
          </a:p>
          <a:p>
            <a:pPr marL="1143000" lvl="1" indent="-457200">
              <a:buFont typeface="+mj-lt"/>
              <a:buAutoNum type="arabicPeriod"/>
            </a:pPr>
            <a:r>
              <a:rPr lang="en-GB" sz="2400" b="1" dirty="0"/>
              <a:t>Compliance testing:</a:t>
            </a:r>
            <a:r>
              <a:rPr lang="en-GB" sz="2400" dirty="0"/>
              <a:t> checking by platform holders (e.g. Sony, Microsoft) that game meets functional standards. Standard test plans produced for this</a:t>
            </a:r>
          </a:p>
          <a:p>
            <a:pPr marL="1143000" lvl="1" indent="-457200">
              <a:buFont typeface="+mj-lt"/>
              <a:buAutoNum type="arabicPeriod"/>
            </a:pPr>
            <a:r>
              <a:rPr lang="en-GB" sz="2400" b="1" dirty="0"/>
              <a:t>Functional testing: </a:t>
            </a:r>
            <a:r>
              <a:rPr lang="en-GB" sz="2400" dirty="0"/>
              <a:t>checking the game plays are intended with reference to the requirements (design). Publisher/in-house/external QA team</a:t>
            </a:r>
            <a:endParaRPr lang="en-GB" sz="2400" b="1" dirty="0"/>
          </a:p>
          <a:p>
            <a:pPr marL="514350" indent="-285750">
              <a:buFont typeface="Arial" panose="020B0604020202020204" pitchFamily="34" charset="0"/>
              <a:buChar char="•"/>
            </a:pPr>
            <a:endParaRPr lang="en-GB" sz="2400" dirty="0">
              <a:effectLst/>
              <a:ea typeface="Calibri" panose="020F0502020204030204" pitchFamily="34" charset="0"/>
            </a:endParaRPr>
          </a:p>
        </p:txBody>
      </p:sp>
      <p:pic>
        <p:nvPicPr>
          <p:cNvPr id="28" name="Picture 27" descr="Shape&#10;&#10;Description automatically generated with low confidence">
            <a:extLst>
              <a:ext uri="{FF2B5EF4-FFF2-40B4-BE49-F238E27FC236}">
                <a16:creationId xmlns:a16="http://schemas.microsoft.com/office/drawing/2014/main" id="{8643AF83-CF4F-462F-9424-A36A04D5820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9570" y="270739"/>
            <a:ext cx="708605" cy="708605"/>
          </a:xfrm>
          <a:prstGeom prst="rect">
            <a:avLst/>
          </a:prstGeom>
        </p:spPr>
      </p:pic>
    </p:spTree>
    <p:extLst>
      <p:ext uri="{BB962C8B-B14F-4D97-AF65-F5344CB8AC3E}">
        <p14:creationId xmlns:p14="http://schemas.microsoft.com/office/powerpoint/2010/main" val="1027537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ueicon">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5B9BD5"/>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Functional Testing for Games</a:t>
            </a:r>
          </a:p>
        </p:txBody>
      </p:sp>
      <p:sp>
        <p:nvSpPr>
          <p:cNvPr id="17" name="!!orange">
            <a:extLst>
              <a:ext uri="{FF2B5EF4-FFF2-40B4-BE49-F238E27FC236}">
                <a16:creationId xmlns:a16="http://schemas.microsoft.com/office/drawing/2014/main" id="{A91E1FD2-7E55-45DA-B480-F387392C7D99}"/>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994C3D23-3B14-440C-BA7D-9DA499D7197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B2356AA9-3062-406F-AE40-DF3AC092166A}"/>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6" name="!!yellow">
            <a:extLst>
              <a:ext uri="{FF2B5EF4-FFF2-40B4-BE49-F238E27FC236}">
                <a16:creationId xmlns:a16="http://schemas.microsoft.com/office/drawing/2014/main" id="{CCE235BB-F8DC-45B6-81C9-BD322B8CB7C9}"/>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27" name="TextBox 26">
            <a:extLst>
              <a:ext uri="{FF2B5EF4-FFF2-40B4-BE49-F238E27FC236}">
                <a16:creationId xmlns:a16="http://schemas.microsoft.com/office/drawing/2014/main" id="{2CBC1657-A97D-4D73-AB74-45C0511D81DB}"/>
              </a:ext>
            </a:extLst>
          </p:cNvPr>
          <p:cNvSpPr txBox="1"/>
          <p:nvPr/>
        </p:nvSpPr>
        <p:spPr>
          <a:xfrm>
            <a:off x="0" y="1598053"/>
            <a:ext cx="12192000" cy="4524315"/>
          </a:xfrm>
          <a:prstGeom prst="rect">
            <a:avLst/>
          </a:prstGeom>
          <a:noFill/>
        </p:spPr>
        <p:txBody>
          <a:bodyPr wrap="square">
            <a:spAutoFit/>
          </a:bodyPr>
          <a:lstStyle/>
          <a:p>
            <a:pPr marL="514350" indent="-285750">
              <a:buFont typeface="Arial" panose="020B0604020202020204" pitchFamily="34" charset="0"/>
              <a:buChar char="•"/>
            </a:pPr>
            <a:r>
              <a:rPr lang="en-GB" sz="2400" dirty="0"/>
              <a:t>We can still use the </a:t>
            </a:r>
            <a:r>
              <a:rPr lang="en-GB" sz="2400" i="1" dirty="0"/>
              <a:t>principles</a:t>
            </a:r>
            <a:r>
              <a:rPr lang="en-GB" sz="2400" dirty="0"/>
              <a:t> of equivalence partitioning and boundary value analysis in games testing: Look for the edge cases</a:t>
            </a:r>
          </a:p>
          <a:p>
            <a:pPr marL="228600"/>
            <a:endParaRPr lang="en-GB" sz="2400" dirty="0"/>
          </a:p>
          <a:p>
            <a:pPr marL="228600"/>
            <a:r>
              <a:rPr lang="en-GB" sz="2400" dirty="0"/>
              <a:t>e.g.</a:t>
            </a:r>
          </a:p>
          <a:p>
            <a:pPr marL="228600"/>
            <a:r>
              <a:rPr lang="en-GB" sz="2400" i="1" dirty="0"/>
              <a:t>Buy 1001 bullets; Buy 0 bullets; Buy -1 bullets</a:t>
            </a:r>
          </a:p>
          <a:p>
            <a:pPr marL="514350" indent="-285750">
              <a:buFont typeface="Arial" panose="020B0604020202020204" pitchFamily="34" charset="0"/>
              <a:buChar char="•"/>
            </a:pPr>
            <a:endParaRPr lang="en-GB" sz="2400" dirty="0"/>
          </a:p>
          <a:p>
            <a:pPr marL="514350" indent="-285750">
              <a:buFont typeface="Arial" panose="020B0604020202020204" pitchFamily="34" charset="0"/>
              <a:buChar char="•"/>
            </a:pPr>
            <a:r>
              <a:rPr lang="en-GB" sz="2400" dirty="0"/>
              <a:t>Anything quantifiable should be tested, such as scores (e.g. </a:t>
            </a:r>
            <a:r>
              <a:rPr lang="en-GB" sz="2400" i="1" dirty="0"/>
              <a:t>Shoot zombie. Expected: zombie disappears, score increases by 100</a:t>
            </a:r>
            <a:r>
              <a:rPr lang="en-GB" sz="2400" dirty="0"/>
              <a:t>)</a:t>
            </a:r>
          </a:p>
          <a:p>
            <a:pPr marL="514350" indent="-285750">
              <a:buFont typeface="Arial" panose="020B0604020202020204" pitchFamily="34" charset="0"/>
              <a:buChar char="•"/>
            </a:pPr>
            <a:r>
              <a:rPr lang="en-GB" sz="2400" dirty="0"/>
              <a:t>User interface/menus – test cases for functionality (e.g. sound/graphics options, load/save) </a:t>
            </a:r>
            <a:r>
              <a:rPr lang="en-GB" sz="2400" i="1" dirty="0"/>
              <a:t>Pause game, enter options, enter sound, set volume to zero, back, back, resume. </a:t>
            </a:r>
            <a:r>
              <a:rPr lang="en-GB" sz="2400" dirty="0"/>
              <a:t>Expected: All game sounds muted.</a:t>
            </a:r>
          </a:p>
          <a:p>
            <a:pPr marL="514350" indent="-285750">
              <a:buFont typeface="Arial" panose="020B0604020202020204" pitchFamily="34" charset="0"/>
              <a:buChar char="•"/>
            </a:pPr>
            <a:endParaRPr lang="en-GB" sz="2400" dirty="0">
              <a:effectLst/>
              <a:ea typeface="Calibri" panose="020F0502020204030204" pitchFamily="34" charset="0"/>
            </a:endParaRPr>
          </a:p>
        </p:txBody>
      </p:sp>
      <p:pic>
        <p:nvPicPr>
          <p:cNvPr id="9" name="Picture 8" descr="Shape&#10;&#10;Description automatically generated with low confidence">
            <a:extLst>
              <a:ext uri="{FF2B5EF4-FFF2-40B4-BE49-F238E27FC236}">
                <a16:creationId xmlns:a16="http://schemas.microsoft.com/office/drawing/2014/main" id="{2E88FFDE-0A26-442A-860C-C8F0323960F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9570" y="270739"/>
            <a:ext cx="708605" cy="708605"/>
          </a:xfrm>
          <a:prstGeom prst="rect">
            <a:avLst/>
          </a:prstGeom>
        </p:spPr>
      </p:pic>
    </p:spTree>
    <p:extLst>
      <p:ext uri="{BB962C8B-B14F-4D97-AF65-F5344CB8AC3E}">
        <p14:creationId xmlns:p14="http://schemas.microsoft.com/office/powerpoint/2010/main" val="80257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animEffect transition="in" filter="fade">
                                      <p:cBhvr>
                                        <p:cTn id="7" dur="500"/>
                                        <p:tgtEl>
                                          <p:spTgt spid="2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xEl>
                                              <p:pRg st="3" end="3"/>
                                            </p:txEl>
                                          </p:spTgt>
                                        </p:tgtEl>
                                        <p:attrNameLst>
                                          <p:attrName>style.visibility</p:attrName>
                                        </p:attrNameLst>
                                      </p:cBhvr>
                                      <p:to>
                                        <p:strVal val="visible"/>
                                      </p:to>
                                    </p:set>
                                    <p:animEffect transition="in" filter="fade">
                                      <p:cBhvr>
                                        <p:cTn id="10" dur="500"/>
                                        <p:tgtEl>
                                          <p:spTgt spid="2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xEl>
                                              <p:pRg st="5" end="5"/>
                                            </p:txEl>
                                          </p:spTgt>
                                        </p:tgtEl>
                                        <p:attrNameLst>
                                          <p:attrName>style.visibility</p:attrName>
                                        </p:attrNameLst>
                                      </p:cBhvr>
                                      <p:to>
                                        <p:strVal val="visible"/>
                                      </p:to>
                                    </p:set>
                                    <p:animEffect transition="in" filter="fade">
                                      <p:cBhvr>
                                        <p:cTn id="15" dur="500"/>
                                        <p:tgtEl>
                                          <p:spTgt spid="27">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xEl>
                                              <p:pRg st="6" end="6"/>
                                            </p:txEl>
                                          </p:spTgt>
                                        </p:tgtEl>
                                        <p:attrNameLst>
                                          <p:attrName>style.visibility</p:attrName>
                                        </p:attrNameLst>
                                      </p:cBhvr>
                                      <p:to>
                                        <p:strVal val="visible"/>
                                      </p:to>
                                    </p:set>
                                    <p:animEffect transition="in" filter="fade">
                                      <p:cBhvr>
                                        <p:cTn id="20" dur="500"/>
                                        <p:tgtEl>
                                          <p:spTgt spid="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ueicon">
            <a:extLst>
              <a:ext uri="{FF2B5EF4-FFF2-40B4-BE49-F238E27FC236}">
                <a16:creationId xmlns:a16="http://schemas.microsoft.com/office/drawing/2014/main" id="{2FF51398-531E-457A-9BD7-833EDABA7784}"/>
              </a:ext>
            </a:extLst>
          </p:cNvPr>
          <p:cNvSpPr/>
          <p:nvPr/>
        </p:nvSpPr>
        <p:spPr>
          <a:xfrm>
            <a:off x="108956" y="120125"/>
            <a:ext cx="1009835" cy="1009835"/>
          </a:xfrm>
          <a:prstGeom prst="ellipse">
            <a:avLst/>
          </a:prstGeom>
          <a:solidFill>
            <a:srgbClr val="5B9BD5"/>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Title 1">
            <a:extLst>
              <a:ext uri="{FF2B5EF4-FFF2-40B4-BE49-F238E27FC236}">
                <a16:creationId xmlns:a16="http://schemas.microsoft.com/office/drawing/2014/main" id="{C4DE5043-6D79-414D-9783-0AD4F843B624}"/>
              </a:ext>
            </a:extLst>
          </p:cNvPr>
          <p:cNvSpPr>
            <a:spLocks noGrp="1"/>
          </p:cNvSpPr>
          <p:nvPr>
            <p:ph type="title"/>
          </p:nvPr>
        </p:nvSpPr>
        <p:spPr>
          <a:xfrm>
            <a:off x="1261641" y="196821"/>
            <a:ext cx="10582426" cy="890107"/>
          </a:xfrm>
        </p:spPr>
        <p:txBody>
          <a:bodyPr/>
          <a:lstStyle/>
          <a:p>
            <a:r>
              <a:rPr lang="en-GB" dirty="0"/>
              <a:t>Functional Testing for Games</a:t>
            </a:r>
          </a:p>
        </p:txBody>
      </p:sp>
      <p:sp>
        <p:nvSpPr>
          <p:cNvPr id="17" name="!!orange">
            <a:extLst>
              <a:ext uri="{FF2B5EF4-FFF2-40B4-BE49-F238E27FC236}">
                <a16:creationId xmlns:a16="http://schemas.microsoft.com/office/drawing/2014/main" id="{A91E1FD2-7E55-45DA-B480-F387392C7D99}"/>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8" name="!!blue">
            <a:extLst>
              <a:ext uri="{FF2B5EF4-FFF2-40B4-BE49-F238E27FC236}">
                <a16:creationId xmlns:a16="http://schemas.microsoft.com/office/drawing/2014/main" id="{994C3D23-3B14-440C-BA7D-9DA499D7197A}"/>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9" name="!!green">
            <a:extLst>
              <a:ext uri="{FF2B5EF4-FFF2-40B4-BE49-F238E27FC236}">
                <a16:creationId xmlns:a16="http://schemas.microsoft.com/office/drawing/2014/main" id="{B2356AA9-3062-406F-AE40-DF3AC092166A}"/>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26" name="!!yellow">
            <a:extLst>
              <a:ext uri="{FF2B5EF4-FFF2-40B4-BE49-F238E27FC236}">
                <a16:creationId xmlns:a16="http://schemas.microsoft.com/office/drawing/2014/main" id="{CCE235BB-F8DC-45B6-81C9-BD322B8CB7C9}"/>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27" name="TextBox 26">
            <a:extLst>
              <a:ext uri="{FF2B5EF4-FFF2-40B4-BE49-F238E27FC236}">
                <a16:creationId xmlns:a16="http://schemas.microsoft.com/office/drawing/2014/main" id="{2CBC1657-A97D-4D73-AB74-45C0511D81DB}"/>
              </a:ext>
            </a:extLst>
          </p:cNvPr>
          <p:cNvSpPr txBox="1"/>
          <p:nvPr/>
        </p:nvSpPr>
        <p:spPr>
          <a:xfrm>
            <a:off x="0" y="1297902"/>
            <a:ext cx="12192000" cy="830997"/>
          </a:xfrm>
          <a:prstGeom prst="rect">
            <a:avLst/>
          </a:prstGeom>
          <a:noFill/>
        </p:spPr>
        <p:txBody>
          <a:bodyPr wrap="square">
            <a:spAutoFit/>
          </a:bodyPr>
          <a:lstStyle/>
          <a:p>
            <a:pPr marL="228600"/>
            <a:r>
              <a:rPr lang="en-GB" sz="2400" dirty="0"/>
              <a:t>Functional testing: How to write test cases for a game?</a:t>
            </a:r>
          </a:p>
          <a:p>
            <a:pPr marL="228600"/>
            <a:r>
              <a:rPr lang="en-GB" sz="2400" b="1" dirty="0"/>
              <a:t>Example</a:t>
            </a:r>
            <a:r>
              <a:rPr lang="en-GB" sz="2400" dirty="0"/>
              <a:t>: Splash screen</a:t>
            </a:r>
          </a:p>
        </p:txBody>
      </p:sp>
      <p:sp>
        <p:nvSpPr>
          <p:cNvPr id="9" name="TextBox 8">
            <a:extLst>
              <a:ext uri="{FF2B5EF4-FFF2-40B4-BE49-F238E27FC236}">
                <a16:creationId xmlns:a16="http://schemas.microsoft.com/office/drawing/2014/main" id="{93FA8B9D-614F-4AF5-82CB-DE161F4F25A8}"/>
              </a:ext>
            </a:extLst>
          </p:cNvPr>
          <p:cNvSpPr txBox="1"/>
          <p:nvPr/>
        </p:nvSpPr>
        <p:spPr>
          <a:xfrm>
            <a:off x="0" y="3326183"/>
            <a:ext cx="12192000" cy="400110"/>
          </a:xfrm>
          <a:prstGeom prst="rect">
            <a:avLst/>
          </a:prstGeom>
          <a:noFill/>
        </p:spPr>
        <p:txBody>
          <a:bodyPr wrap="square">
            <a:spAutoFit/>
          </a:bodyPr>
          <a:lstStyle/>
          <a:p>
            <a:pPr marL="228600"/>
            <a:r>
              <a:rPr lang="en-GB" sz="2000" dirty="0"/>
              <a:t>Once in the splash screen – press space to start. All other inputs invalid. This gives us two more cases. </a:t>
            </a:r>
          </a:p>
        </p:txBody>
      </p:sp>
      <p:graphicFrame>
        <p:nvGraphicFramePr>
          <p:cNvPr id="10" name="Table 3">
            <a:extLst>
              <a:ext uri="{FF2B5EF4-FFF2-40B4-BE49-F238E27FC236}">
                <a16:creationId xmlns:a16="http://schemas.microsoft.com/office/drawing/2014/main" id="{23CC2351-4DA4-4D5A-BFCE-0D09376DAF93}"/>
              </a:ext>
            </a:extLst>
          </p:cNvPr>
          <p:cNvGraphicFramePr>
            <a:graphicFrameLocks noGrp="1"/>
          </p:cNvGraphicFramePr>
          <p:nvPr>
            <p:extLst>
              <p:ext uri="{D42A27DB-BD31-4B8C-83A1-F6EECF244321}">
                <p14:modId xmlns:p14="http://schemas.microsoft.com/office/powerpoint/2010/main" val="2254714338"/>
              </p:ext>
            </p:extLst>
          </p:nvPr>
        </p:nvGraphicFramePr>
        <p:xfrm>
          <a:off x="2372673" y="2140758"/>
          <a:ext cx="6485493" cy="1005840"/>
        </p:xfrm>
        <a:graphic>
          <a:graphicData uri="http://schemas.openxmlformats.org/drawingml/2006/table">
            <a:tbl>
              <a:tblPr firstRow="1" bandRow="1">
                <a:tableStyleId>{5C22544A-7EE6-4342-B048-85BDC9FD1C3A}</a:tableStyleId>
              </a:tblPr>
              <a:tblGrid>
                <a:gridCol w="1377245">
                  <a:extLst>
                    <a:ext uri="{9D8B030D-6E8A-4147-A177-3AD203B41FA5}">
                      <a16:colId xmlns:a16="http://schemas.microsoft.com/office/drawing/2014/main" val="428734085"/>
                    </a:ext>
                  </a:extLst>
                </a:gridCol>
                <a:gridCol w="2054577">
                  <a:extLst>
                    <a:ext uri="{9D8B030D-6E8A-4147-A177-3AD203B41FA5}">
                      <a16:colId xmlns:a16="http://schemas.microsoft.com/office/drawing/2014/main" val="2801421019"/>
                    </a:ext>
                  </a:extLst>
                </a:gridCol>
                <a:gridCol w="3053671">
                  <a:extLst>
                    <a:ext uri="{9D8B030D-6E8A-4147-A177-3AD203B41FA5}">
                      <a16:colId xmlns:a16="http://schemas.microsoft.com/office/drawing/2014/main" val="1515671796"/>
                    </a:ext>
                  </a:extLst>
                </a:gridCol>
              </a:tblGrid>
              <a:tr h="360192">
                <a:tc>
                  <a:txBody>
                    <a:bodyPr/>
                    <a:lstStyle/>
                    <a:p>
                      <a:r>
                        <a:rPr lang="en-GB" dirty="0"/>
                        <a:t>Test Case ID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Test Case Summary</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Expected Result</a:t>
                      </a:r>
                      <a:endParaRPr lang="en-GB"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73361063"/>
                  </a:ext>
                </a:extLst>
              </a:tr>
              <a:tr h="370840">
                <a:tc>
                  <a:txBody>
                    <a:bodyPr/>
                    <a:lstStyle/>
                    <a:p>
                      <a:r>
                        <a:rPr lang="en-GB" dirty="0"/>
                        <a:t>01</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Start the game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Splash screen correctly displayed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3524382"/>
                  </a:ext>
                </a:extLst>
              </a:tr>
            </a:tbl>
          </a:graphicData>
        </a:graphic>
      </p:graphicFrame>
      <p:graphicFrame>
        <p:nvGraphicFramePr>
          <p:cNvPr id="11" name="Table 3">
            <a:extLst>
              <a:ext uri="{FF2B5EF4-FFF2-40B4-BE49-F238E27FC236}">
                <a16:creationId xmlns:a16="http://schemas.microsoft.com/office/drawing/2014/main" id="{12E47AFD-1EF1-4E7C-9988-D3443C38CC80}"/>
              </a:ext>
            </a:extLst>
          </p:cNvPr>
          <p:cNvGraphicFramePr>
            <a:graphicFrameLocks noGrp="1"/>
          </p:cNvGraphicFramePr>
          <p:nvPr>
            <p:extLst>
              <p:ext uri="{D42A27DB-BD31-4B8C-83A1-F6EECF244321}">
                <p14:modId xmlns:p14="http://schemas.microsoft.com/office/powerpoint/2010/main" val="339461357"/>
              </p:ext>
            </p:extLst>
          </p:nvPr>
        </p:nvGraphicFramePr>
        <p:xfrm>
          <a:off x="2372674" y="3898504"/>
          <a:ext cx="6485493" cy="2194560"/>
        </p:xfrm>
        <a:graphic>
          <a:graphicData uri="http://schemas.openxmlformats.org/drawingml/2006/table">
            <a:tbl>
              <a:tblPr firstRow="1" bandRow="1">
                <a:tableStyleId>{5C22544A-7EE6-4342-B048-85BDC9FD1C3A}</a:tableStyleId>
              </a:tblPr>
              <a:tblGrid>
                <a:gridCol w="1377245">
                  <a:extLst>
                    <a:ext uri="{9D8B030D-6E8A-4147-A177-3AD203B41FA5}">
                      <a16:colId xmlns:a16="http://schemas.microsoft.com/office/drawing/2014/main" val="428734085"/>
                    </a:ext>
                  </a:extLst>
                </a:gridCol>
                <a:gridCol w="2054577">
                  <a:extLst>
                    <a:ext uri="{9D8B030D-6E8A-4147-A177-3AD203B41FA5}">
                      <a16:colId xmlns:a16="http://schemas.microsoft.com/office/drawing/2014/main" val="2801421019"/>
                    </a:ext>
                  </a:extLst>
                </a:gridCol>
                <a:gridCol w="3053671">
                  <a:extLst>
                    <a:ext uri="{9D8B030D-6E8A-4147-A177-3AD203B41FA5}">
                      <a16:colId xmlns:a16="http://schemas.microsoft.com/office/drawing/2014/main" val="1515671796"/>
                    </a:ext>
                  </a:extLst>
                </a:gridCol>
              </a:tblGrid>
              <a:tr h="360192">
                <a:tc>
                  <a:txBody>
                    <a:bodyPr/>
                    <a:lstStyle/>
                    <a:p>
                      <a:r>
                        <a:rPr lang="en-GB" dirty="0"/>
                        <a:t>Test Case ID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Test Case Summary</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tc>
                  <a:txBody>
                    <a:bodyPr/>
                    <a:lstStyle/>
                    <a:p>
                      <a:r>
                        <a:rPr lang="en-GB" dirty="0">
                          <a:solidFill>
                            <a:schemeClr val="bg1"/>
                          </a:solidFill>
                        </a:rPr>
                        <a:t>Expected Result</a:t>
                      </a:r>
                      <a:endParaRPr lang="en-GB"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73361063"/>
                  </a:ext>
                </a:extLst>
              </a:tr>
              <a:tr h="370840">
                <a:tc>
                  <a:txBody>
                    <a:bodyPr/>
                    <a:lstStyle/>
                    <a:p>
                      <a:r>
                        <a:rPr lang="en-GB" dirty="0"/>
                        <a:t>02</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On splash screen – press keys other than space at random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No effect – splash screen still displayed correctly</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3524382"/>
                  </a:ext>
                </a:extLst>
              </a:tr>
              <a:tr h="370840">
                <a:tc>
                  <a:txBody>
                    <a:bodyPr/>
                    <a:lstStyle/>
                    <a:p>
                      <a:r>
                        <a:rPr lang="en-GB" dirty="0"/>
                        <a:t>03</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On splash screen – press space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GB" dirty="0"/>
                        <a:t>Game starts as expected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56417232"/>
                  </a:ext>
                </a:extLst>
              </a:tr>
            </a:tbl>
          </a:graphicData>
        </a:graphic>
      </p:graphicFrame>
      <p:pic>
        <p:nvPicPr>
          <p:cNvPr id="12" name="Picture 11" descr="Shape&#10;&#10;Description automatically generated with low confidence">
            <a:extLst>
              <a:ext uri="{FF2B5EF4-FFF2-40B4-BE49-F238E27FC236}">
                <a16:creationId xmlns:a16="http://schemas.microsoft.com/office/drawing/2014/main" id="{414202AE-BD06-42E5-89FE-1F56D7B396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9570" y="270739"/>
            <a:ext cx="708605" cy="708605"/>
          </a:xfrm>
          <a:prstGeom prst="rect">
            <a:avLst/>
          </a:prstGeom>
        </p:spPr>
      </p:pic>
    </p:spTree>
    <p:extLst>
      <p:ext uri="{BB962C8B-B14F-4D97-AF65-F5344CB8AC3E}">
        <p14:creationId xmlns:p14="http://schemas.microsoft.com/office/powerpoint/2010/main" val="65586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fade">
                                      <p:cBhvr>
                                        <p:cTn id="7" dur="500"/>
                                        <p:tgtEl>
                                          <p:spTgt spid="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eencircle">
            <a:extLst>
              <a:ext uri="{FF2B5EF4-FFF2-40B4-BE49-F238E27FC236}">
                <a16:creationId xmlns:a16="http://schemas.microsoft.com/office/drawing/2014/main" id="{1BEB22F4-76B8-46C0-A805-CF58726D6A1E}"/>
              </a:ext>
            </a:extLst>
          </p:cNvPr>
          <p:cNvSpPr/>
          <p:nvPr/>
        </p:nvSpPr>
        <p:spPr>
          <a:xfrm>
            <a:off x="108956" y="120125"/>
            <a:ext cx="1009835" cy="1009835"/>
          </a:xfrm>
          <a:prstGeom prst="ellipse">
            <a:avLst/>
          </a:prstGeom>
          <a:solidFill>
            <a:schemeClr val="bg1">
              <a:lumMod val="50000"/>
            </a:schemeClr>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8" name="Rectangle 7" descr="Clipboard Checked with solid fill">
            <a:extLst>
              <a:ext uri="{FF2B5EF4-FFF2-40B4-BE49-F238E27FC236}">
                <a16:creationId xmlns:a16="http://schemas.microsoft.com/office/drawing/2014/main" id="{B9F99AF2-F305-4ECF-AE59-4207666E774D}"/>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Title 1">
            <a:extLst>
              <a:ext uri="{FF2B5EF4-FFF2-40B4-BE49-F238E27FC236}">
                <a16:creationId xmlns:a16="http://schemas.microsoft.com/office/drawing/2014/main" id="{127FE4A1-B4BD-48C0-93CE-7416E7E3D2F2}"/>
              </a:ext>
            </a:extLst>
          </p:cNvPr>
          <p:cNvSpPr>
            <a:spLocks noGrp="1"/>
          </p:cNvSpPr>
          <p:nvPr>
            <p:ph type="title"/>
          </p:nvPr>
        </p:nvSpPr>
        <p:spPr>
          <a:xfrm>
            <a:off x="1261641" y="196821"/>
            <a:ext cx="10582426" cy="890107"/>
          </a:xfrm>
        </p:spPr>
        <p:txBody>
          <a:bodyPr/>
          <a:lstStyle/>
          <a:p>
            <a:r>
              <a:rPr lang="en-GB" dirty="0"/>
              <a:t>Summary</a:t>
            </a:r>
          </a:p>
        </p:txBody>
      </p:sp>
      <p:sp>
        <p:nvSpPr>
          <p:cNvPr id="11" name="TextBox 10">
            <a:extLst>
              <a:ext uri="{FF2B5EF4-FFF2-40B4-BE49-F238E27FC236}">
                <a16:creationId xmlns:a16="http://schemas.microsoft.com/office/drawing/2014/main" id="{2D727A1F-4D63-46A4-A1EB-A1861C1160E4}"/>
              </a:ext>
            </a:extLst>
          </p:cNvPr>
          <p:cNvSpPr txBox="1"/>
          <p:nvPr/>
        </p:nvSpPr>
        <p:spPr>
          <a:xfrm>
            <a:off x="0" y="2090172"/>
            <a:ext cx="12192000" cy="2677656"/>
          </a:xfrm>
          <a:prstGeom prst="rect">
            <a:avLst/>
          </a:prstGeom>
          <a:noFill/>
        </p:spPr>
        <p:txBody>
          <a:bodyPr wrap="square">
            <a:spAutoFit/>
          </a:bodyPr>
          <a:lstStyle/>
          <a:p>
            <a:pPr marL="514350" indent="-285750">
              <a:buFont typeface="Arial" panose="020B0604020202020204" pitchFamily="34" charset="0"/>
              <a:buChar char="•"/>
            </a:pPr>
            <a:r>
              <a:rPr lang="en-GB" sz="2400" b="1" dirty="0"/>
              <a:t>Four stages of testing </a:t>
            </a:r>
            <a:r>
              <a:rPr lang="en-GB" sz="2400" dirty="0"/>
              <a:t>– unit, integration, system and acceptance</a:t>
            </a:r>
          </a:p>
          <a:p>
            <a:pPr marL="514350" indent="-285750">
              <a:buFont typeface="Arial" panose="020B0604020202020204" pitchFamily="34" charset="0"/>
              <a:buChar char="•"/>
            </a:pPr>
            <a:r>
              <a:rPr lang="en-GB" sz="2400" b="1" dirty="0"/>
              <a:t>White Box and Black Box testing </a:t>
            </a:r>
            <a:r>
              <a:rPr lang="en-GB" sz="2400" dirty="0"/>
              <a:t>– refers to the level of knowledge of the code used in designing the tests</a:t>
            </a:r>
          </a:p>
          <a:p>
            <a:pPr marL="514350" indent="-285750">
              <a:buFont typeface="Arial" panose="020B0604020202020204" pitchFamily="34" charset="0"/>
              <a:buChar char="•"/>
            </a:pPr>
            <a:r>
              <a:rPr lang="en-GB" sz="2400" b="1" dirty="0"/>
              <a:t>Equivalence Partitioning and Boundary Value Analysis </a:t>
            </a:r>
            <a:r>
              <a:rPr lang="en-GB" sz="2400" dirty="0"/>
              <a:t>– techniques for efficiently covering the inputs with tests which are likely to find errors</a:t>
            </a:r>
          </a:p>
          <a:p>
            <a:pPr marL="514350" indent="-285750">
              <a:buFont typeface="Arial" panose="020B0604020202020204" pitchFamily="34" charset="0"/>
              <a:buChar char="•"/>
            </a:pPr>
            <a:endParaRPr lang="en-GB" sz="2400" dirty="0"/>
          </a:p>
          <a:p>
            <a:pPr marL="514350" indent="-285750">
              <a:buFont typeface="Arial" panose="020B0604020202020204" pitchFamily="34" charset="0"/>
              <a:buChar char="•"/>
            </a:pPr>
            <a:endParaRPr lang="en-GB" sz="2400" dirty="0">
              <a:effectLst/>
              <a:ea typeface="Calibri" panose="020F0502020204030204" pitchFamily="34" charset="0"/>
            </a:endParaRPr>
          </a:p>
        </p:txBody>
      </p:sp>
    </p:spTree>
    <p:extLst>
      <p:ext uri="{BB962C8B-B14F-4D97-AF65-F5344CB8AC3E}">
        <p14:creationId xmlns:p14="http://schemas.microsoft.com/office/powerpoint/2010/main" val="345527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rangemain">
            <a:extLst>
              <a:ext uri="{FF2B5EF4-FFF2-40B4-BE49-F238E27FC236}">
                <a16:creationId xmlns:a16="http://schemas.microsoft.com/office/drawing/2014/main" id="{4D6E0E8A-3F90-47D5-A5BE-6877A386CB5E}"/>
              </a:ext>
            </a:extLst>
          </p:cNvPr>
          <p:cNvSpPr/>
          <p:nvPr/>
        </p:nvSpPr>
        <p:spPr>
          <a:xfrm>
            <a:off x="858613" y="2601369"/>
            <a:ext cx="1445998" cy="1445998"/>
          </a:xfrm>
          <a:prstGeom prst="ellipse">
            <a:avLst/>
          </a:prstGeom>
          <a:solidFill>
            <a:srgbClr val="ED7D31"/>
          </a:solidFill>
          <a:ln>
            <a:solidFill>
              <a:srgbClr val="ED7D31"/>
            </a:solidFill>
          </a:ln>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 name="Title 1">
            <a:extLst>
              <a:ext uri="{FF2B5EF4-FFF2-40B4-BE49-F238E27FC236}">
                <a16:creationId xmlns:a16="http://schemas.microsoft.com/office/drawing/2014/main" id="{0D156D5B-59F5-4BA6-9FA0-5CED0294B539}"/>
              </a:ext>
            </a:extLst>
          </p:cNvPr>
          <p:cNvSpPr>
            <a:spLocks noGrp="1"/>
          </p:cNvSpPr>
          <p:nvPr>
            <p:ph type="title"/>
          </p:nvPr>
        </p:nvSpPr>
        <p:spPr>
          <a:xfrm>
            <a:off x="291141" y="195873"/>
            <a:ext cx="11609717" cy="890107"/>
          </a:xfrm>
        </p:spPr>
        <p:txBody>
          <a:bodyPr/>
          <a:lstStyle/>
          <a:p>
            <a:r>
              <a:rPr lang="en-GB" dirty="0"/>
              <a:t>Outline</a:t>
            </a:r>
          </a:p>
        </p:txBody>
      </p:sp>
      <p:sp>
        <p:nvSpPr>
          <p:cNvPr id="22" name="!!yellow">
            <a:extLst>
              <a:ext uri="{FF2B5EF4-FFF2-40B4-BE49-F238E27FC236}">
                <a16:creationId xmlns:a16="http://schemas.microsoft.com/office/drawing/2014/main" id="{6DF2E866-9311-457E-95A4-9AC3ADE2B55B}"/>
              </a:ext>
            </a:extLst>
          </p:cNvPr>
          <p:cNvSpPr/>
          <p:nvPr/>
        </p:nvSpPr>
        <p:spPr>
          <a:xfrm>
            <a:off x="6718436" y="2606035"/>
            <a:ext cx="1445998" cy="1445998"/>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4" name="Freeform: Shape 23">
            <a:extLst>
              <a:ext uri="{FF2B5EF4-FFF2-40B4-BE49-F238E27FC236}">
                <a16:creationId xmlns:a16="http://schemas.microsoft.com/office/drawing/2014/main" id="{5FA16804-D8D2-424C-ABC6-06E66CD27512}"/>
              </a:ext>
            </a:extLst>
          </p:cNvPr>
          <p:cNvSpPr/>
          <p:nvPr/>
        </p:nvSpPr>
        <p:spPr>
          <a:xfrm>
            <a:off x="6246359" y="4247227"/>
            <a:ext cx="2370489"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400" dirty="0">
                <a:solidFill>
                  <a:srgbClr val="FFC000"/>
                </a:solidFill>
              </a:rPr>
              <a:t>Equivalence partitioning/ boundary value analysis</a:t>
            </a:r>
            <a:endParaRPr lang="en-GB" sz="2400" kern="1200" dirty="0">
              <a:solidFill>
                <a:srgbClr val="FFC000"/>
              </a:solidFill>
            </a:endParaRPr>
          </a:p>
          <a:p>
            <a:pPr marL="0" lvl="0" indent="0" algn="ctr" defTabSz="577850">
              <a:lnSpc>
                <a:spcPct val="90000"/>
              </a:lnSpc>
              <a:spcBef>
                <a:spcPct val="0"/>
              </a:spcBef>
              <a:spcAft>
                <a:spcPct val="35000"/>
              </a:spcAft>
              <a:buNone/>
              <a:defRPr cap="all"/>
            </a:pPr>
            <a:endParaRPr lang="en-US" sz="2800" kern="1200" dirty="0">
              <a:solidFill>
                <a:srgbClr val="FFC000"/>
              </a:solidFill>
            </a:endParaRPr>
          </a:p>
        </p:txBody>
      </p:sp>
      <p:sp>
        <p:nvSpPr>
          <p:cNvPr id="25" name="!!green">
            <a:extLst>
              <a:ext uri="{FF2B5EF4-FFF2-40B4-BE49-F238E27FC236}">
                <a16:creationId xmlns:a16="http://schemas.microsoft.com/office/drawing/2014/main" id="{65638303-EE76-4FC5-A502-DB24D5AFFC6F}"/>
              </a:ext>
            </a:extLst>
          </p:cNvPr>
          <p:cNvSpPr/>
          <p:nvPr/>
        </p:nvSpPr>
        <p:spPr>
          <a:xfrm>
            <a:off x="3775886" y="2601369"/>
            <a:ext cx="1445998" cy="1445998"/>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7" name="Freeform: Shape 26">
            <a:extLst>
              <a:ext uri="{FF2B5EF4-FFF2-40B4-BE49-F238E27FC236}">
                <a16:creationId xmlns:a16="http://schemas.microsoft.com/office/drawing/2014/main" id="{65D3AA0A-4670-4DBB-8164-E45564B5202B}"/>
              </a:ext>
            </a:extLst>
          </p:cNvPr>
          <p:cNvSpPr/>
          <p:nvPr/>
        </p:nvSpPr>
        <p:spPr>
          <a:xfrm>
            <a:off x="3155278" y="4237896"/>
            <a:ext cx="2677642"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4">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kern="1200" dirty="0">
                <a:solidFill>
                  <a:srgbClr val="70AD47"/>
                </a:solidFill>
              </a:rPr>
              <a:t>Black/white box testing</a:t>
            </a:r>
            <a:endParaRPr lang="en-US" sz="2800" kern="1200" dirty="0">
              <a:solidFill>
                <a:srgbClr val="70AD47"/>
              </a:solidFill>
            </a:endParaRPr>
          </a:p>
        </p:txBody>
      </p:sp>
      <p:sp>
        <p:nvSpPr>
          <p:cNvPr id="28" name="!!orange">
            <a:extLst>
              <a:ext uri="{FF2B5EF4-FFF2-40B4-BE49-F238E27FC236}">
                <a16:creationId xmlns:a16="http://schemas.microsoft.com/office/drawing/2014/main" id="{01CF6084-A40F-46F8-9833-A66316F8D285}"/>
              </a:ext>
            </a:extLst>
          </p:cNvPr>
          <p:cNvSpPr/>
          <p:nvPr/>
        </p:nvSpPr>
        <p:spPr>
          <a:xfrm>
            <a:off x="858613" y="2610773"/>
            <a:ext cx="1445998" cy="1445998"/>
          </a:xfrm>
          <a:prstGeom prst="ellipse">
            <a:avLst/>
          </a:prstGeom>
          <a:solidFill>
            <a:srgbClr val="ED7D31"/>
          </a:solidFill>
          <a:ln>
            <a:solidFill>
              <a:srgbClr val="ED7D31"/>
            </a:solidFill>
          </a:ln>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30" name="Freeform: Shape 29">
            <a:extLst>
              <a:ext uri="{FF2B5EF4-FFF2-40B4-BE49-F238E27FC236}">
                <a16:creationId xmlns:a16="http://schemas.microsoft.com/office/drawing/2014/main" id="{9AF2332A-C8EA-4639-A6AA-AC9C040922C2}"/>
              </a:ext>
            </a:extLst>
          </p:cNvPr>
          <p:cNvSpPr/>
          <p:nvPr/>
        </p:nvSpPr>
        <p:spPr>
          <a:xfrm>
            <a:off x="390079" y="4247227"/>
            <a:ext cx="2370489"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5">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kern="1200" dirty="0">
                <a:solidFill>
                  <a:srgbClr val="ED7D31"/>
                </a:solidFill>
              </a:rPr>
              <a:t>SOFTWARE tESTING</a:t>
            </a:r>
            <a:endParaRPr lang="en-US" sz="2800" cap="all" dirty="0">
              <a:solidFill>
                <a:srgbClr val="ED7D31"/>
              </a:solidFill>
            </a:endParaRPr>
          </a:p>
        </p:txBody>
      </p:sp>
      <p:sp>
        <p:nvSpPr>
          <p:cNvPr id="14" name="!!blue">
            <a:extLst>
              <a:ext uri="{FF2B5EF4-FFF2-40B4-BE49-F238E27FC236}">
                <a16:creationId xmlns:a16="http://schemas.microsoft.com/office/drawing/2014/main" id="{93FC6510-C980-450E-9ED4-014C44D11CE8}"/>
              </a:ext>
            </a:extLst>
          </p:cNvPr>
          <p:cNvSpPr/>
          <p:nvPr/>
        </p:nvSpPr>
        <p:spPr>
          <a:xfrm>
            <a:off x="9745951" y="2606035"/>
            <a:ext cx="1445998" cy="1445998"/>
          </a:xfrm>
          <a:prstGeom prst="ellipse">
            <a:avLst/>
          </a:prstGeom>
          <a:solidFill>
            <a:srgbClr val="5B9BD5"/>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6" name="Freeform: Shape 15">
            <a:extLst>
              <a:ext uri="{FF2B5EF4-FFF2-40B4-BE49-F238E27FC236}">
                <a16:creationId xmlns:a16="http://schemas.microsoft.com/office/drawing/2014/main" id="{0B2E8F1A-DC63-4723-BBF9-01E64F5786FB}"/>
              </a:ext>
            </a:extLst>
          </p:cNvPr>
          <p:cNvSpPr/>
          <p:nvPr/>
        </p:nvSpPr>
        <p:spPr>
          <a:xfrm>
            <a:off x="9273874" y="4247227"/>
            <a:ext cx="2370489"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kern="1200" dirty="0">
                <a:solidFill>
                  <a:srgbClr val="5B9BD5"/>
                </a:solidFill>
              </a:rPr>
              <a:t>Testing for games</a:t>
            </a:r>
          </a:p>
          <a:p>
            <a:pPr marL="0" lvl="0" indent="0" algn="ctr" defTabSz="577850">
              <a:lnSpc>
                <a:spcPct val="90000"/>
              </a:lnSpc>
              <a:spcBef>
                <a:spcPct val="0"/>
              </a:spcBef>
              <a:spcAft>
                <a:spcPct val="35000"/>
              </a:spcAft>
              <a:buNone/>
              <a:defRPr cap="all"/>
            </a:pPr>
            <a:endParaRPr lang="en-US" sz="2800" kern="1200" dirty="0">
              <a:solidFill>
                <a:srgbClr val="5B9BD5"/>
              </a:solidFill>
            </a:endParaRPr>
          </a:p>
        </p:txBody>
      </p:sp>
      <p:pic>
        <p:nvPicPr>
          <p:cNvPr id="5" name="Picture 4" descr="Shape&#10;&#10;Description automatically generated with low confidence">
            <a:extLst>
              <a:ext uri="{FF2B5EF4-FFF2-40B4-BE49-F238E27FC236}">
                <a16:creationId xmlns:a16="http://schemas.microsoft.com/office/drawing/2014/main" id="{0497266B-A56D-4652-913E-DFD9589F8D6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1562" y="2820607"/>
            <a:ext cx="1007521" cy="1007521"/>
          </a:xfrm>
          <a:prstGeom prst="rect">
            <a:avLst/>
          </a:prstGeom>
        </p:spPr>
      </p:pic>
      <p:grpSp>
        <p:nvGrpSpPr>
          <p:cNvPr id="37" name="Group 36">
            <a:extLst>
              <a:ext uri="{FF2B5EF4-FFF2-40B4-BE49-F238E27FC236}">
                <a16:creationId xmlns:a16="http://schemas.microsoft.com/office/drawing/2014/main" id="{3803472B-183E-4B89-A9F8-D4D9F69CC1F4}"/>
              </a:ext>
            </a:extLst>
          </p:cNvPr>
          <p:cNvGrpSpPr/>
          <p:nvPr/>
        </p:nvGrpSpPr>
        <p:grpSpPr>
          <a:xfrm>
            <a:off x="3922624" y="3055436"/>
            <a:ext cx="1172779" cy="505372"/>
            <a:chOff x="3922624" y="3055436"/>
            <a:chExt cx="1172779" cy="505372"/>
          </a:xfrm>
        </p:grpSpPr>
        <p:sp>
          <p:nvSpPr>
            <p:cNvPr id="32" name="Cube 31">
              <a:extLst>
                <a:ext uri="{FF2B5EF4-FFF2-40B4-BE49-F238E27FC236}">
                  <a16:creationId xmlns:a16="http://schemas.microsoft.com/office/drawing/2014/main" id="{64812EB0-C2B5-48AC-8688-1DF2FE7A1957}"/>
                </a:ext>
              </a:extLst>
            </p:cNvPr>
            <p:cNvSpPr/>
            <p:nvPr/>
          </p:nvSpPr>
          <p:spPr>
            <a:xfrm>
              <a:off x="3922624" y="3055437"/>
              <a:ext cx="581378" cy="505371"/>
            </a:xfrm>
            <a:prstGeom prst="cube">
              <a:avLst/>
            </a:prstGeom>
            <a:solidFill>
              <a:schemeClr val="tx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Cube 34">
              <a:extLst>
                <a:ext uri="{FF2B5EF4-FFF2-40B4-BE49-F238E27FC236}">
                  <a16:creationId xmlns:a16="http://schemas.microsoft.com/office/drawing/2014/main" id="{8F9B55E9-B495-484F-A237-52BEA24712E2}"/>
                </a:ext>
              </a:extLst>
            </p:cNvPr>
            <p:cNvSpPr/>
            <p:nvPr/>
          </p:nvSpPr>
          <p:spPr>
            <a:xfrm>
              <a:off x="4514025" y="3055436"/>
              <a:ext cx="581378" cy="505371"/>
            </a:xfrm>
            <a:prstGeom prst="cub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3" name="Picture 12" descr="Shape&#10;&#10;Description automatically generated with low confidence">
            <a:extLst>
              <a:ext uri="{FF2B5EF4-FFF2-40B4-BE49-F238E27FC236}">
                <a16:creationId xmlns:a16="http://schemas.microsoft.com/office/drawing/2014/main" id="{5B994D13-6C91-4414-A13B-55EEDB688F4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19285" y="2795803"/>
            <a:ext cx="1024635" cy="1024635"/>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CB3D371C-90E6-424B-8103-FE79D1884BC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916565" y="2765567"/>
            <a:ext cx="1085105" cy="1085105"/>
          </a:xfrm>
          <a:prstGeom prst="rect">
            <a:avLst/>
          </a:prstGeom>
        </p:spPr>
      </p:pic>
    </p:spTree>
    <p:extLst>
      <p:ext uri="{BB962C8B-B14F-4D97-AF65-F5344CB8AC3E}">
        <p14:creationId xmlns:p14="http://schemas.microsoft.com/office/powerpoint/2010/main" val="416483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rangemain">
            <a:extLst>
              <a:ext uri="{FF2B5EF4-FFF2-40B4-BE49-F238E27FC236}">
                <a16:creationId xmlns:a16="http://schemas.microsoft.com/office/drawing/2014/main" id="{2D43C712-1D3E-4398-A3FA-A41AD85A5B50}"/>
              </a:ext>
            </a:extLst>
          </p:cNvPr>
          <p:cNvSpPr/>
          <p:nvPr/>
        </p:nvSpPr>
        <p:spPr>
          <a:xfrm>
            <a:off x="4964495" y="1830529"/>
            <a:ext cx="2263008" cy="2263008"/>
          </a:xfrm>
          <a:prstGeom prst="ellipse">
            <a:avLst/>
          </a:prstGeom>
          <a:solidFill>
            <a:srgbClr val="ED7D31"/>
          </a:solidFill>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0" name="Freeform: Shape 9">
            <a:extLst>
              <a:ext uri="{FF2B5EF4-FFF2-40B4-BE49-F238E27FC236}">
                <a16:creationId xmlns:a16="http://schemas.microsoft.com/office/drawing/2014/main" id="{B1C383C1-80A1-4E65-86A9-4A1B199E0489}"/>
              </a:ext>
            </a:extLst>
          </p:cNvPr>
          <p:cNvSpPr/>
          <p:nvPr/>
        </p:nvSpPr>
        <p:spPr>
          <a:xfrm>
            <a:off x="4241074" y="4396362"/>
            <a:ext cx="3709850" cy="1126811"/>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5">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kern="1200" dirty="0">
                <a:solidFill>
                  <a:srgbClr val="ED7D31"/>
                </a:solidFill>
              </a:rPr>
              <a:t>Software Testing</a:t>
            </a:r>
            <a:endParaRPr lang="en-US" sz="2800" kern="1200" dirty="0">
              <a:solidFill>
                <a:srgbClr val="ED7D31"/>
              </a:solidFill>
            </a:endParaRPr>
          </a:p>
        </p:txBody>
      </p:sp>
      <p:sp>
        <p:nvSpPr>
          <p:cNvPr id="12" name="!!orange">
            <a:extLst>
              <a:ext uri="{FF2B5EF4-FFF2-40B4-BE49-F238E27FC236}">
                <a16:creationId xmlns:a16="http://schemas.microsoft.com/office/drawing/2014/main" id="{801CBD8B-28E7-40F8-BB37-C6E32CF20B18}"/>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13" name="!!blue">
            <a:extLst>
              <a:ext uri="{FF2B5EF4-FFF2-40B4-BE49-F238E27FC236}">
                <a16:creationId xmlns:a16="http://schemas.microsoft.com/office/drawing/2014/main" id="{5D518281-CDBB-44EB-BEF5-AE701575D8A9}"/>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14" name="!!green">
            <a:extLst>
              <a:ext uri="{FF2B5EF4-FFF2-40B4-BE49-F238E27FC236}">
                <a16:creationId xmlns:a16="http://schemas.microsoft.com/office/drawing/2014/main" id="{6D3FF479-F84E-4E05-A56A-4C0F4D8035D4}"/>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5" name="!!yellow">
            <a:extLst>
              <a:ext uri="{FF2B5EF4-FFF2-40B4-BE49-F238E27FC236}">
                <a16:creationId xmlns:a16="http://schemas.microsoft.com/office/drawing/2014/main" id="{B0058AE4-0D57-41B7-AA0F-59E1A59A3CF8}"/>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pic>
        <p:nvPicPr>
          <p:cNvPr id="11" name="Picture 10" descr="Shape&#10;&#10;Description automatically generated with low confidence">
            <a:extLst>
              <a:ext uri="{FF2B5EF4-FFF2-40B4-BE49-F238E27FC236}">
                <a16:creationId xmlns:a16="http://schemas.microsoft.com/office/drawing/2014/main" id="{127EB15B-6FFA-421E-B4AC-EB19B2700E8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92238" y="2458272"/>
            <a:ext cx="1007521" cy="1007521"/>
          </a:xfrm>
          <a:prstGeom prst="rect">
            <a:avLst/>
          </a:prstGeom>
        </p:spPr>
      </p:pic>
    </p:spTree>
    <p:extLst>
      <p:ext uri="{BB962C8B-B14F-4D97-AF65-F5344CB8AC3E}">
        <p14:creationId xmlns:p14="http://schemas.microsoft.com/office/powerpoint/2010/main" val="559937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range">
            <a:extLst>
              <a:ext uri="{FF2B5EF4-FFF2-40B4-BE49-F238E27FC236}">
                <a16:creationId xmlns:a16="http://schemas.microsoft.com/office/drawing/2014/main" id="{49FDBA11-A900-4726-AF53-57A497D51DB3}"/>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8" name="!!blue">
            <a:extLst>
              <a:ext uri="{FF2B5EF4-FFF2-40B4-BE49-F238E27FC236}">
                <a16:creationId xmlns:a16="http://schemas.microsoft.com/office/drawing/2014/main" id="{93D17745-6F53-49DE-95E0-99739B49E1B3}"/>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9" name="!!green">
            <a:extLst>
              <a:ext uri="{FF2B5EF4-FFF2-40B4-BE49-F238E27FC236}">
                <a16:creationId xmlns:a16="http://schemas.microsoft.com/office/drawing/2014/main" id="{5DA2CDB0-8C9C-456F-82F4-7A14E152BB93}"/>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0" name="!!yellow">
            <a:extLst>
              <a:ext uri="{FF2B5EF4-FFF2-40B4-BE49-F238E27FC236}">
                <a16:creationId xmlns:a16="http://schemas.microsoft.com/office/drawing/2014/main" id="{3F499FE5-545A-42CB-9CA7-D3F57183033D}"/>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11" name="!!orangemain">
            <a:extLst>
              <a:ext uri="{FF2B5EF4-FFF2-40B4-BE49-F238E27FC236}">
                <a16:creationId xmlns:a16="http://schemas.microsoft.com/office/drawing/2014/main" id="{88110DAF-DDC4-43C8-8E31-047BF83FF588}"/>
              </a:ext>
            </a:extLst>
          </p:cNvPr>
          <p:cNvSpPr/>
          <p:nvPr/>
        </p:nvSpPr>
        <p:spPr>
          <a:xfrm>
            <a:off x="108956" y="120125"/>
            <a:ext cx="1009835" cy="1009835"/>
          </a:xfrm>
          <a:prstGeom prst="ellipse">
            <a:avLst/>
          </a:prstGeom>
          <a:solidFill>
            <a:srgbClr val="ED7D31"/>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7" name="Title 1">
            <a:extLst>
              <a:ext uri="{FF2B5EF4-FFF2-40B4-BE49-F238E27FC236}">
                <a16:creationId xmlns:a16="http://schemas.microsoft.com/office/drawing/2014/main" id="{A9EE436A-DEC3-4DD0-BCBE-A81D97AE9A01}"/>
              </a:ext>
            </a:extLst>
          </p:cNvPr>
          <p:cNvSpPr>
            <a:spLocks noGrp="1"/>
          </p:cNvSpPr>
          <p:nvPr>
            <p:ph type="title"/>
          </p:nvPr>
        </p:nvSpPr>
        <p:spPr>
          <a:xfrm>
            <a:off x="1261641" y="196821"/>
            <a:ext cx="10582426" cy="890107"/>
          </a:xfrm>
        </p:spPr>
        <p:txBody>
          <a:bodyPr>
            <a:normAutofit fontScale="90000"/>
          </a:bodyPr>
          <a:lstStyle/>
          <a:p>
            <a:r>
              <a:rPr lang="en-GB" dirty="0"/>
              <a:t>Software Testing</a:t>
            </a:r>
          </a:p>
        </p:txBody>
      </p:sp>
      <p:sp>
        <p:nvSpPr>
          <p:cNvPr id="12" name="TextBox 11">
            <a:extLst>
              <a:ext uri="{FF2B5EF4-FFF2-40B4-BE49-F238E27FC236}">
                <a16:creationId xmlns:a16="http://schemas.microsoft.com/office/drawing/2014/main" id="{BD0692D1-9D44-40D5-A3E8-08091A3471B3}"/>
              </a:ext>
            </a:extLst>
          </p:cNvPr>
          <p:cNvSpPr txBox="1"/>
          <p:nvPr/>
        </p:nvSpPr>
        <p:spPr>
          <a:xfrm>
            <a:off x="0" y="1536174"/>
            <a:ext cx="12192000" cy="3785652"/>
          </a:xfrm>
          <a:prstGeom prst="rect">
            <a:avLst/>
          </a:prstGeom>
          <a:noFill/>
        </p:spPr>
        <p:txBody>
          <a:bodyPr wrap="square">
            <a:spAutoFit/>
          </a:bodyPr>
          <a:lstStyle/>
          <a:p>
            <a:pPr marL="514350" indent="-285750">
              <a:buFont typeface="Arial" panose="020B0604020202020204" pitchFamily="34" charset="0"/>
              <a:buChar char="•"/>
            </a:pPr>
            <a:r>
              <a:rPr lang="en-GB" sz="2400" dirty="0">
                <a:effectLst/>
                <a:ea typeface="Calibri" panose="020F0502020204030204" pitchFamily="34" charset="0"/>
              </a:rPr>
              <a:t>The aim of testing is to </a:t>
            </a:r>
            <a:r>
              <a:rPr lang="en-GB" sz="2400" b="1" dirty="0">
                <a:effectLst/>
                <a:ea typeface="Calibri" panose="020F0502020204030204" pitchFamily="34" charset="0"/>
              </a:rPr>
              <a:t>evaluate and verify that a software product or application does what it is supposed to do</a:t>
            </a:r>
            <a:r>
              <a:rPr lang="en-GB" sz="2400" dirty="0">
                <a:effectLst/>
                <a:ea typeface="Calibri" panose="020F0502020204030204" pitchFamily="34" charset="0"/>
              </a:rPr>
              <a:t>. What do we mean by quality?</a:t>
            </a:r>
          </a:p>
          <a:p>
            <a:pPr marL="971550" indent="-285750">
              <a:buFont typeface="Arial" panose="020B0604020202020204" pitchFamily="34" charset="0"/>
              <a:buChar char="•"/>
            </a:pPr>
            <a:r>
              <a:rPr lang="en-GB" sz="2400" dirty="0">
                <a:effectLst/>
                <a:ea typeface="Calibri" panose="020F0502020204030204" pitchFamily="34" charset="0"/>
              </a:rPr>
              <a:t>Functionality     </a:t>
            </a:r>
          </a:p>
          <a:p>
            <a:pPr marL="971550" indent="-285750">
              <a:buFont typeface="Arial" panose="020B0604020202020204" pitchFamily="34" charset="0"/>
              <a:buChar char="•"/>
            </a:pPr>
            <a:r>
              <a:rPr lang="en-GB" sz="2400" dirty="0">
                <a:effectLst/>
                <a:ea typeface="Calibri" panose="020F0502020204030204" pitchFamily="34" charset="0"/>
              </a:rPr>
              <a:t>Reliability</a:t>
            </a:r>
          </a:p>
          <a:p>
            <a:pPr marL="971550" indent="-285750">
              <a:buFont typeface="Arial" panose="020B0604020202020204" pitchFamily="34" charset="0"/>
              <a:buChar char="•"/>
            </a:pPr>
            <a:r>
              <a:rPr lang="en-GB" sz="2400" dirty="0">
                <a:effectLst/>
                <a:ea typeface="Calibri" panose="020F0502020204030204" pitchFamily="34" charset="0"/>
              </a:rPr>
              <a:t>Performance</a:t>
            </a:r>
          </a:p>
          <a:p>
            <a:pPr marL="971550" indent="-285750">
              <a:buFont typeface="Arial" panose="020B0604020202020204" pitchFamily="34" charset="0"/>
              <a:buChar char="•"/>
            </a:pPr>
            <a:r>
              <a:rPr lang="en-GB" sz="2400" dirty="0">
                <a:effectLst/>
                <a:ea typeface="Calibri" panose="020F0502020204030204" pitchFamily="34" charset="0"/>
              </a:rPr>
              <a:t>Anything that is specified in the requirements</a:t>
            </a:r>
          </a:p>
          <a:p>
            <a:pPr marL="514350" indent="-285750">
              <a:buFont typeface="Arial" panose="020B0604020202020204" pitchFamily="34" charset="0"/>
              <a:buChar char="•"/>
            </a:pPr>
            <a:r>
              <a:rPr lang="en-GB" sz="2400" dirty="0">
                <a:effectLst/>
                <a:ea typeface="Calibri" panose="020F0502020204030204" pitchFamily="34" charset="0"/>
              </a:rPr>
              <a:t>Software Testing is important because if there are any bugs or errors in the software, </a:t>
            </a:r>
            <a:r>
              <a:rPr lang="en-GB" sz="2400" b="1" dirty="0">
                <a:effectLst/>
                <a:ea typeface="Calibri" panose="020F0502020204030204" pitchFamily="34" charset="0"/>
              </a:rPr>
              <a:t>it can be identified early</a:t>
            </a:r>
            <a:r>
              <a:rPr lang="en-GB" sz="2400" dirty="0">
                <a:effectLst/>
                <a:ea typeface="Calibri" panose="020F0502020204030204" pitchFamily="34" charset="0"/>
              </a:rPr>
              <a:t> and can be </a:t>
            </a:r>
            <a:r>
              <a:rPr lang="en-GB" sz="2400" b="1" dirty="0">
                <a:effectLst/>
                <a:ea typeface="Calibri" panose="020F0502020204030204" pitchFamily="34" charset="0"/>
              </a:rPr>
              <a:t>solved before delivery </a:t>
            </a:r>
            <a:r>
              <a:rPr lang="en-GB" sz="2400" dirty="0">
                <a:effectLst/>
                <a:ea typeface="Calibri" panose="020F0502020204030204" pitchFamily="34" charset="0"/>
              </a:rPr>
              <a:t>of the software product. </a:t>
            </a:r>
          </a:p>
          <a:p>
            <a:pPr marL="514350" indent="-285750">
              <a:buFont typeface="Arial" panose="020B0604020202020204" pitchFamily="34" charset="0"/>
              <a:buChar char="•"/>
            </a:pPr>
            <a:r>
              <a:rPr lang="en-GB" sz="2400" dirty="0">
                <a:effectLst/>
                <a:ea typeface="Calibri" panose="020F0502020204030204" pitchFamily="34" charset="0"/>
              </a:rPr>
              <a:t>Properly tested software ensures reliability, security and high performance which further results in time saving, cost effectiveness and customer satisfaction.</a:t>
            </a:r>
          </a:p>
        </p:txBody>
      </p:sp>
      <p:pic>
        <p:nvPicPr>
          <p:cNvPr id="15" name="Picture 14" descr="Shape&#10;&#10;Description automatically generated with low confidence">
            <a:extLst>
              <a:ext uri="{FF2B5EF4-FFF2-40B4-BE49-F238E27FC236}">
                <a16:creationId xmlns:a16="http://schemas.microsoft.com/office/drawing/2014/main" id="{32971335-3911-46EE-B08D-3D2185A46BB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8769" y="258968"/>
            <a:ext cx="674057" cy="674057"/>
          </a:xfrm>
          <a:prstGeom prst="rect">
            <a:avLst/>
          </a:prstGeom>
        </p:spPr>
      </p:pic>
    </p:spTree>
    <p:extLst>
      <p:ext uri="{BB962C8B-B14F-4D97-AF65-F5344CB8AC3E}">
        <p14:creationId xmlns:p14="http://schemas.microsoft.com/office/powerpoint/2010/main" val="3626961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xEl>
                                              <p:pRg st="6" end="6"/>
                                            </p:txEl>
                                          </p:spTgt>
                                        </p:tgtEl>
                                        <p:attrNameLst>
                                          <p:attrName>style.visibility</p:attrName>
                                        </p:attrNameLst>
                                      </p:cBhvr>
                                      <p:to>
                                        <p:strVal val="visible"/>
                                      </p:to>
                                    </p:set>
                                    <p:animEffect transition="in" filter="fade">
                                      <p:cBhvr>
                                        <p:cTn id="30"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range">
            <a:extLst>
              <a:ext uri="{FF2B5EF4-FFF2-40B4-BE49-F238E27FC236}">
                <a16:creationId xmlns:a16="http://schemas.microsoft.com/office/drawing/2014/main" id="{49FDBA11-A900-4726-AF53-57A497D51DB3}"/>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8" name="!!blue">
            <a:extLst>
              <a:ext uri="{FF2B5EF4-FFF2-40B4-BE49-F238E27FC236}">
                <a16:creationId xmlns:a16="http://schemas.microsoft.com/office/drawing/2014/main" id="{93D17745-6F53-49DE-95E0-99739B49E1B3}"/>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9" name="!!green">
            <a:extLst>
              <a:ext uri="{FF2B5EF4-FFF2-40B4-BE49-F238E27FC236}">
                <a16:creationId xmlns:a16="http://schemas.microsoft.com/office/drawing/2014/main" id="{5DA2CDB0-8C9C-456F-82F4-7A14E152BB93}"/>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0" name="!!yellow">
            <a:extLst>
              <a:ext uri="{FF2B5EF4-FFF2-40B4-BE49-F238E27FC236}">
                <a16:creationId xmlns:a16="http://schemas.microsoft.com/office/drawing/2014/main" id="{3F499FE5-545A-42CB-9CA7-D3F57183033D}"/>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11" name="!!greencircle">
            <a:extLst>
              <a:ext uri="{FF2B5EF4-FFF2-40B4-BE49-F238E27FC236}">
                <a16:creationId xmlns:a16="http://schemas.microsoft.com/office/drawing/2014/main" id="{88110DAF-DDC4-43C8-8E31-047BF83FF588}"/>
              </a:ext>
            </a:extLst>
          </p:cNvPr>
          <p:cNvSpPr/>
          <p:nvPr/>
        </p:nvSpPr>
        <p:spPr>
          <a:xfrm>
            <a:off x="108956" y="120125"/>
            <a:ext cx="1009835" cy="1009835"/>
          </a:xfrm>
          <a:prstGeom prst="ellipse">
            <a:avLst/>
          </a:prstGeom>
          <a:solidFill>
            <a:srgbClr val="ED7D31"/>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7" name="Title 1">
            <a:extLst>
              <a:ext uri="{FF2B5EF4-FFF2-40B4-BE49-F238E27FC236}">
                <a16:creationId xmlns:a16="http://schemas.microsoft.com/office/drawing/2014/main" id="{A9EE436A-DEC3-4DD0-BCBE-A81D97AE9A01}"/>
              </a:ext>
            </a:extLst>
          </p:cNvPr>
          <p:cNvSpPr>
            <a:spLocks noGrp="1"/>
          </p:cNvSpPr>
          <p:nvPr>
            <p:ph type="title"/>
          </p:nvPr>
        </p:nvSpPr>
        <p:spPr>
          <a:xfrm>
            <a:off x="1261641" y="196821"/>
            <a:ext cx="10582426" cy="890107"/>
          </a:xfrm>
        </p:spPr>
        <p:txBody>
          <a:bodyPr>
            <a:normAutofit fontScale="90000"/>
          </a:bodyPr>
          <a:lstStyle/>
          <a:p>
            <a:r>
              <a:rPr lang="en-GB" dirty="0"/>
              <a:t>Manual vs. Automation Testing</a:t>
            </a:r>
          </a:p>
        </p:txBody>
      </p:sp>
      <p:sp>
        <p:nvSpPr>
          <p:cNvPr id="12" name="TextBox 11">
            <a:extLst>
              <a:ext uri="{FF2B5EF4-FFF2-40B4-BE49-F238E27FC236}">
                <a16:creationId xmlns:a16="http://schemas.microsoft.com/office/drawing/2014/main" id="{BD0692D1-9D44-40D5-A3E8-08091A3471B3}"/>
              </a:ext>
            </a:extLst>
          </p:cNvPr>
          <p:cNvSpPr txBox="1"/>
          <p:nvPr/>
        </p:nvSpPr>
        <p:spPr>
          <a:xfrm>
            <a:off x="0" y="1351508"/>
            <a:ext cx="12192000" cy="4154984"/>
          </a:xfrm>
          <a:prstGeom prst="rect">
            <a:avLst/>
          </a:prstGeom>
          <a:noFill/>
        </p:spPr>
        <p:txBody>
          <a:bodyPr wrap="square">
            <a:spAutoFit/>
          </a:bodyPr>
          <a:lstStyle/>
          <a:p>
            <a:pPr marL="514350" indent="-285750">
              <a:buFont typeface="Arial" panose="020B0604020202020204" pitchFamily="34" charset="0"/>
              <a:buChar char="•"/>
            </a:pPr>
            <a:r>
              <a:rPr lang="en-GB" sz="2400" b="1" dirty="0">
                <a:effectLst/>
                <a:ea typeface="Calibri" panose="020F0502020204030204" pitchFamily="34" charset="0"/>
              </a:rPr>
              <a:t>Manual Testing </a:t>
            </a:r>
            <a:r>
              <a:rPr lang="en-GB" sz="2400" dirty="0">
                <a:effectLst/>
                <a:ea typeface="Calibri" panose="020F0502020204030204" pitchFamily="34" charset="0"/>
              </a:rPr>
              <a:t>is a type of software testing in which test cases are executed manually by a tester without using any automated tools. The purpose of Manual Testing is to identify the bugs, issues, and defects in the software application. Manual testing is </a:t>
            </a:r>
            <a:r>
              <a:rPr lang="en-GB" sz="2400" b="1" dirty="0">
                <a:effectLst/>
                <a:ea typeface="Calibri" panose="020F0502020204030204" pitchFamily="34" charset="0"/>
              </a:rPr>
              <a:t>slow and tedious</a:t>
            </a:r>
            <a:r>
              <a:rPr lang="en-GB" sz="2400" dirty="0">
                <a:effectLst/>
                <a:ea typeface="Calibri" panose="020F0502020204030204" pitchFamily="34" charset="0"/>
              </a:rPr>
              <a:t>, but its strength is that it </a:t>
            </a:r>
            <a:r>
              <a:rPr lang="en-GB" sz="2400" b="1" dirty="0">
                <a:effectLst/>
                <a:ea typeface="Calibri" panose="020F0502020204030204" pitchFamily="34" charset="0"/>
              </a:rPr>
              <a:t>better handles complex scenarios</a:t>
            </a:r>
            <a:r>
              <a:rPr lang="en-GB" sz="2400" dirty="0">
                <a:effectLst/>
                <a:ea typeface="Calibri" panose="020F0502020204030204" pitchFamily="34" charset="0"/>
              </a:rPr>
              <a:t>. Manual Testing is necessary to check automation feasibility. </a:t>
            </a:r>
          </a:p>
          <a:p>
            <a:pPr marL="514350" indent="-285750">
              <a:buFont typeface="Arial" panose="020B0604020202020204" pitchFamily="34" charset="0"/>
              <a:buChar char="•"/>
            </a:pPr>
            <a:endParaRPr lang="en-GB" sz="2400" dirty="0">
              <a:effectLst/>
              <a:ea typeface="Calibri" panose="020F0502020204030204" pitchFamily="34" charset="0"/>
            </a:endParaRPr>
          </a:p>
          <a:p>
            <a:pPr marL="514350" indent="-285750">
              <a:buFont typeface="Arial" panose="020B0604020202020204" pitchFamily="34" charset="0"/>
              <a:buChar char="•"/>
            </a:pPr>
            <a:r>
              <a:rPr lang="en-GB" sz="2400" b="1" dirty="0">
                <a:effectLst/>
                <a:ea typeface="Calibri" panose="020F0502020204030204" pitchFamily="34" charset="0"/>
              </a:rPr>
              <a:t>Automation Testing </a:t>
            </a:r>
            <a:r>
              <a:rPr lang="en-GB" sz="2400" dirty="0">
                <a:effectLst/>
                <a:ea typeface="Calibri" panose="020F0502020204030204" pitchFamily="34" charset="0"/>
              </a:rPr>
              <a:t>is performed by a machine that executes a test script that has been written in advance. The quality of your automated tests depends on how well your test scripts have been written. A huge benefit of automation testing is that there is </a:t>
            </a:r>
            <a:r>
              <a:rPr lang="en-GB" sz="2400" b="1" dirty="0">
                <a:effectLst/>
                <a:ea typeface="Calibri" panose="020F0502020204030204" pitchFamily="34" charset="0"/>
              </a:rPr>
              <a:t>no human intervention required </a:t>
            </a:r>
            <a:r>
              <a:rPr lang="en-GB" sz="2400" dirty="0">
                <a:effectLst/>
                <a:ea typeface="Calibri" panose="020F0502020204030204" pitchFamily="34" charset="0"/>
              </a:rPr>
              <a:t>and this allows </a:t>
            </a:r>
            <a:r>
              <a:rPr lang="en-GB" sz="2400" b="1" dirty="0">
                <a:effectLst/>
                <a:ea typeface="Calibri" panose="020F0502020204030204" pitchFamily="34" charset="0"/>
              </a:rPr>
              <a:t>test runs to be executed overnight</a:t>
            </a:r>
            <a:r>
              <a:rPr lang="en-GB" sz="2400" dirty="0">
                <a:effectLst/>
                <a:ea typeface="Calibri" panose="020F0502020204030204" pitchFamily="34" charset="0"/>
              </a:rPr>
              <a:t>. Using Automation can increase the effectiveness, test coverage, and execution speed in software testing.</a:t>
            </a:r>
          </a:p>
        </p:txBody>
      </p:sp>
      <p:pic>
        <p:nvPicPr>
          <p:cNvPr id="14" name="Picture 13" descr="Shape&#10;&#10;Description automatically generated with low confidence">
            <a:extLst>
              <a:ext uri="{FF2B5EF4-FFF2-40B4-BE49-F238E27FC236}">
                <a16:creationId xmlns:a16="http://schemas.microsoft.com/office/drawing/2014/main" id="{7A6C0A6E-0130-4E26-8B1E-90000F39739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8769" y="258968"/>
            <a:ext cx="674057" cy="674057"/>
          </a:xfrm>
          <a:prstGeom prst="rect">
            <a:avLst/>
          </a:prstGeom>
        </p:spPr>
      </p:pic>
    </p:spTree>
    <p:extLst>
      <p:ext uri="{BB962C8B-B14F-4D97-AF65-F5344CB8AC3E}">
        <p14:creationId xmlns:p14="http://schemas.microsoft.com/office/powerpoint/2010/main" val="417828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range">
            <a:extLst>
              <a:ext uri="{FF2B5EF4-FFF2-40B4-BE49-F238E27FC236}">
                <a16:creationId xmlns:a16="http://schemas.microsoft.com/office/drawing/2014/main" id="{49FDBA11-A900-4726-AF53-57A497D51DB3}"/>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8" name="!!blue">
            <a:extLst>
              <a:ext uri="{FF2B5EF4-FFF2-40B4-BE49-F238E27FC236}">
                <a16:creationId xmlns:a16="http://schemas.microsoft.com/office/drawing/2014/main" id="{93D17745-6F53-49DE-95E0-99739B49E1B3}"/>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9" name="!!green">
            <a:extLst>
              <a:ext uri="{FF2B5EF4-FFF2-40B4-BE49-F238E27FC236}">
                <a16:creationId xmlns:a16="http://schemas.microsoft.com/office/drawing/2014/main" id="{5DA2CDB0-8C9C-456F-82F4-7A14E152BB93}"/>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0" name="!!yellow">
            <a:extLst>
              <a:ext uri="{FF2B5EF4-FFF2-40B4-BE49-F238E27FC236}">
                <a16:creationId xmlns:a16="http://schemas.microsoft.com/office/drawing/2014/main" id="{3F499FE5-545A-42CB-9CA7-D3F57183033D}"/>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11" name="!!greencircle">
            <a:extLst>
              <a:ext uri="{FF2B5EF4-FFF2-40B4-BE49-F238E27FC236}">
                <a16:creationId xmlns:a16="http://schemas.microsoft.com/office/drawing/2014/main" id="{88110DAF-DDC4-43C8-8E31-047BF83FF588}"/>
              </a:ext>
            </a:extLst>
          </p:cNvPr>
          <p:cNvSpPr/>
          <p:nvPr/>
        </p:nvSpPr>
        <p:spPr>
          <a:xfrm>
            <a:off x="108956" y="120125"/>
            <a:ext cx="1009835" cy="1009835"/>
          </a:xfrm>
          <a:prstGeom prst="ellipse">
            <a:avLst/>
          </a:prstGeom>
          <a:solidFill>
            <a:srgbClr val="ED7D31"/>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7" name="Title 1">
            <a:extLst>
              <a:ext uri="{FF2B5EF4-FFF2-40B4-BE49-F238E27FC236}">
                <a16:creationId xmlns:a16="http://schemas.microsoft.com/office/drawing/2014/main" id="{A9EE436A-DEC3-4DD0-BCBE-A81D97AE9A01}"/>
              </a:ext>
            </a:extLst>
          </p:cNvPr>
          <p:cNvSpPr>
            <a:spLocks noGrp="1"/>
          </p:cNvSpPr>
          <p:nvPr>
            <p:ph type="title"/>
          </p:nvPr>
        </p:nvSpPr>
        <p:spPr>
          <a:xfrm>
            <a:off x="1261641" y="196821"/>
            <a:ext cx="10582426" cy="890107"/>
          </a:xfrm>
        </p:spPr>
        <p:txBody>
          <a:bodyPr>
            <a:normAutofit fontScale="90000"/>
          </a:bodyPr>
          <a:lstStyle/>
          <a:p>
            <a:r>
              <a:rPr lang="en-GB" dirty="0"/>
              <a:t>Levels of Testing</a:t>
            </a:r>
          </a:p>
        </p:txBody>
      </p:sp>
      <p:sp>
        <p:nvSpPr>
          <p:cNvPr id="2" name="Rectangle 1">
            <a:extLst>
              <a:ext uri="{FF2B5EF4-FFF2-40B4-BE49-F238E27FC236}">
                <a16:creationId xmlns:a16="http://schemas.microsoft.com/office/drawing/2014/main" id="{98D7C8C4-77D6-458E-AD6B-4419997811FB}"/>
              </a:ext>
            </a:extLst>
          </p:cNvPr>
          <p:cNvSpPr/>
          <p:nvPr/>
        </p:nvSpPr>
        <p:spPr>
          <a:xfrm>
            <a:off x="338667" y="1388533"/>
            <a:ext cx="4775200" cy="204046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285750">
              <a:buFont typeface="Arial" panose="020B0604020202020204" pitchFamily="34" charset="0"/>
              <a:buChar char="•"/>
            </a:pPr>
            <a:endParaRPr lang="en-GB" sz="1400" dirty="0">
              <a:solidFill>
                <a:schemeClr val="tx1"/>
              </a:solidFill>
              <a:effectLst/>
              <a:latin typeface="Calibri" panose="020F0502020204030204" pitchFamily="34" charset="0"/>
              <a:ea typeface="Calibri" panose="020F0502020204030204" pitchFamily="34" charset="0"/>
            </a:endParaRP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Individual components of software are tested.</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Unit Tests isolate a section of code and verify its correctness.</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A unit may be an individual function, method, procedure, module, or object.</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Unit tests help to fix bugs early in the development cycle and save costs.</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Tools: JUnit/NUnit.</a:t>
            </a:r>
          </a:p>
        </p:txBody>
      </p:sp>
      <p:sp>
        <p:nvSpPr>
          <p:cNvPr id="13" name="Rectangle 12">
            <a:extLst>
              <a:ext uri="{FF2B5EF4-FFF2-40B4-BE49-F238E27FC236}">
                <a16:creationId xmlns:a16="http://schemas.microsoft.com/office/drawing/2014/main" id="{13D519A3-D9BB-4828-9E36-3BE4249F0A07}"/>
              </a:ext>
            </a:extLst>
          </p:cNvPr>
          <p:cNvSpPr/>
          <p:nvPr/>
        </p:nvSpPr>
        <p:spPr>
          <a:xfrm>
            <a:off x="6989771" y="3797299"/>
            <a:ext cx="4775200" cy="204046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285750">
              <a:buFont typeface="Arial" panose="020B0604020202020204" pitchFamily="34" charset="0"/>
              <a:buChar char="•"/>
            </a:pPr>
            <a:endParaRPr lang="en-GB" sz="1400" dirty="0">
              <a:solidFill>
                <a:schemeClr val="tx1"/>
              </a:solidFill>
              <a:effectLst/>
              <a:latin typeface="Calibri" panose="020F0502020204030204" pitchFamily="34" charset="0"/>
              <a:ea typeface="Calibri" panose="020F0502020204030204" pitchFamily="34" charset="0"/>
            </a:endParaRP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User Acceptance Testing is done in the final phase of testing after functional, integration and system testing is completed.</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User Acceptance Testing is carried out in a separate testing environment with production-like data setup.</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The aim is to determine whether the system is ready for delivery or deployment.</a:t>
            </a:r>
          </a:p>
          <a:p>
            <a:pPr marL="285750" indent="-285750" algn="ctr">
              <a:buFont typeface="Arial" panose="020B0604020202020204" pitchFamily="34" charset="0"/>
              <a:buChar char="•"/>
            </a:pPr>
            <a:endParaRPr lang="en-GB" sz="1400" dirty="0">
              <a:solidFill>
                <a:schemeClr val="tx1"/>
              </a:solidFill>
            </a:endParaRPr>
          </a:p>
        </p:txBody>
      </p:sp>
      <p:sp>
        <p:nvSpPr>
          <p:cNvPr id="14" name="Rectangle 13">
            <a:extLst>
              <a:ext uri="{FF2B5EF4-FFF2-40B4-BE49-F238E27FC236}">
                <a16:creationId xmlns:a16="http://schemas.microsoft.com/office/drawing/2014/main" id="{7C27C1BD-C786-4793-84FB-1725FCA80D9C}"/>
              </a:ext>
            </a:extLst>
          </p:cNvPr>
          <p:cNvSpPr/>
          <p:nvPr/>
        </p:nvSpPr>
        <p:spPr>
          <a:xfrm>
            <a:off x="6989771" y="1388532"/>
            <a:ext cx="4775200" cy="204046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285750">
              <a:buFont typeface="Arial" panose="020B0604020202020204" pitchFamily="34" charset="0"/>
              <a:buChar char="•"/>
            </a:pPr>
            <a:endParaRPr lang="en-GB" sz="1400" dirty="0">
              <a:solidFill>
                <a:schemeClr val="tx1"/>
              </a:solidFill>
              <a:effectLst/>
              <a:latin typeface="Calibri" panose="020F0502020204030204" pitchFamily="34" charset="0"/>
              <a:ea typeface="Calibri" panose="020F0502020204030204" pitchFamily="34" charset="0"/>
            </a:endParaRP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Software modules are integrated logically and tested as a group.</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A typical software project consists of multiple software modules, coded by different programmers.</a:t>
            </a:r>
          </a:p>
          <a:p>
            <a:pPr marL="285750" indent="-285750" algn="ctr">
              <a:buFont typeface="Arial" panose="020B0604020202020204" pitchFamily="34" charset="0"/>
              <a:buChar char="•"/>
            </a:pPr>
            <a:endParaRPr lang="en-GB" sz="1400" dirty="0">
              <a:solidFill>
                <a:schemeClr val="tx1"/>
              </a:solidFill>
            </a:endParaRPr>
          </a:p>
        </p:txBody>
      </p:sp>
      <p:sp>
        <p:nvSpPr>
          <p:cNvPr id="15" name="Rectangle 14">
            <a:extLst>
              <a:ext uri="{FF2B5EF4-FFF2-40B4-BE49-F238E27FC236}">
                <a16:creationId xmlns:a16="http://schemas.microsoft.com/office/drawing/2014/main" id="{7647DA5D-5BCD-4098-B13D-509113531450}"/>
              </a:ext>
            </a:extLst>
          </p:cNvPr>
          <p:cNvSpPr/>
          <p:nvPr/>
        </p:nvSpPr>
        <p:spPr>
          <a:xfrm>
            <a:off x="338667" y="3797299"/>
            <a:ext cx="4775200" cy="204046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285750">
              <a:buFont typeface="Arial" panose="020B0604020202020204" pitchFamily="34" charset="0"/>
              <a:buChar char="•"/>
            </a:pPr>
            <a:endParaRPr lang="en-GB" sz="1400" dirty="0">
              <a:solidFill>
                <a:schemeClr val="tx1"/>
              </a:solidFill>
              <a:effectLst/>
              <a:latin typeface="Calibri" panose="020F0502020204030204" pitchFamily="34" charset="0"/>
              <a:ea typeface="Calibri" panose="020F0502020204030204" pitchFamily="34" charset="0"/>
            </a:endParaRPr>
          </a:p>
          <a:p>
            <a:pPr marL="514350" indent="-285750">
              <a:buFont typeface="Arial" panose="020B0604020202020204" pitchFamily="34" charset="0"/>
              <a:buChar char="•"/>
            </a:pPr>
            <a:endParaRPr lang="en-GB" sz="1400" dirty="0">
              <a:solidFill>
                <a:schemeClr val="tx1"/>
              </a:solidFill>
              <a:latin typeface="Calibri" panose="020F0502020204030204" pitchFamily="34" charset="0"/>
              <a:ea typeface="Calibri" panose="020F0502020204030204" pitchFamily="34" charset="0"/>
            </a:endParaRP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Testing the complete and fully integrated software product.</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Includes Functional/End-to-End testing to cover business requirements.</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Performance Testing to check the behaviour of the system when under significant loads.</a:t>
            </a:r>
          </a:p>
          <a:p>
            <a:pPr marL="514350" indent="-285750">
              <a:buFont typeface="Arial" panose="020B0604020202020204" pitchFamily="34" charset="0"/>
              <a:buChar char="•"/>
            </a:pPr>
            <a:r>
              <a:rPr lang="en-GB" sz="1400" dirty="0">
                <a:solidFill>
                  <a:schemeClr val="tx1"/>
                </a:solidFill>
                <a:effectLst/>
                <a:latin typeface="Calibri" panose="020F0502020204030204" pitchFamily="34" charset="0"/>
                <a:ea typeface="Calibri" panose="020F0502020204030204" pitchFamily="34" charset="0"/>
              </a:rPr>
              <a:t>Exploratory Testing to ensure unique/edge case defects/errors are identified.</a:t>
            </a:r>
          </a:p>
          <a:p>
            <a:pPr marL="285750" indent="-285750" algn="ctr">
              <a:buFont typeface="Arial" panose="020B0604020202020204" pitchFamily="34" charset="0"/>
              <a:buChar char="•"/>
            </a:pPr>
            <a:endParaRPr lang="en-GB" sz="1400" dirty="0">
              <a:solidFill>
                <a:schemeClr val="tx1"/>
              </a:solidFill>
            </a:endParaRPr>
          </a:p>
        </p:txBody>
      </p:sp>
      <p:sp>
        <p:nvSpPr>
          <p:cNvPr id="3" name="Arrow: Left-Right 2">
            <a:extLst>
              <a:ext uri="{FF2B5EF4-FFF2-40B4-BE49-F238E27FC236}">
                <a16:creationId xmlns:a16="http://schemas.microsoft.com/office/drawing/2014/main" id="{D9713F18-B307-4C8F-83CE-AD61807A4F50}"/>
              </a:ext>
            </a:extLst>
          </p:cNvPr>
          <p:cNvSpPr/>
          <p:nvPr/>
        </p:nvSpPr>
        <p:spPr>
          <a:xfrm>
            <a:off x="4911642" y="1860548"/>
            <a:ext cx="2280355" cy="1096434"/>
          </a:xfrm>
          <a:prstGeom prst="leftRightArrow">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Typically carried out by Developers</a:t>
            </a:r>
          </a:p>
        </p:txBody>
      </p:sp>
      <p:sp>
        <p:nvSpPr>
          <p:cNvPr id="16" name="Arrow: Left-Right 15">
            <a:extLst>
              <a:ext uri="{FF2B5EF4-FFF2-40B4-BE49-F238E27FC236}">
                <a16:creationId xmlns:a16="http://schemas.microsoft.com/office/drawing/2014/main" id="{34E63222-EDBC-4C45-B191-BC9DBB271C39}"/>
              </a:ext>
            </a:extLst>
          </p:cNvPr>
          <p:cNvSpPr/>
          <p:nvPr/>
        </p:nvSpPr>
        <p:spPr>
          <a:xfrm>
            <a:off x="4911642" y="4269315"/>
            <a:ext cx="2280355" cy="1096434"/>
          </a:xfrm>
          <a:prstGeom prst="leftRightArrow">
            <a:avLst/>
          </a:prstGeom>
          <a:solidFill>
            <a:schemeClr val="tx1">
              <a:lumMod val="65000"/>
              <a:lumOff val="3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Typically carried out by a Test Team</a:t>
            </a:r>
          </a:p>
        </p:txBody>
      </p:sp>
      <p:sp>
        <p:nvSpPr>
          <p:cNvPr id="4" name="Rectangle: Rounded Corners 3">
            <a:extLst>
              <a:ext uri="{FF2B5EF4-FFF2-40B4-BE49-F238E27FC236}">
                <a16:creationId xmlns:a16="http://schemas.microsoft.com/office/drawing/2014/main" id="{5B28C44A-D99E-49B7-A6D3-2270E0545E42}"/>
              </a:ext>
            </a:extLst>
          </p:cNvPr>
          <p:cNvSpPr/>
          <p:nvPr/>
        </p:nvSpPr>
        <p:spPr>
          <a:xfrm>
            <a:off x="1223382" y="1034898"/>
            <a:ext cx="3001653" cy="51098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Unit Testing</a:t>
            </a:r>
          </a:p>
        </p:txBody>
      </p:sp>
      <p:sp>
        <p:nvSpPr>
          <p:cNvPr id="18" name="Rectangle: Rounded Corners 17">
            <a:extLst>
              <a:ext uri="{FF2B5EF4-FFF2-40B4-BE49-F238E27FC236}">
                <a16:creationId xmlns:a16="http://schemas.microsoft.com/office/drawing/2014/main" id="{3B322ABD-B2CD-4E43-91F2-3949301B69C8}"/>
              </a:ext>
            </a:extLst>
          </p:cNvPr>
          <p:cNvSpPr/>
          <p:nvPr/>
        </p:nvSpPr>
        <p:spPr>
          <a:xfrm>
            <a:off x="7966965" y="3541805"/>
            <a:ext cx="3001653" cy="51098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Acceptance Testing</a:t>
            </a:r>
          </a:p>
        </p:txBody>
      </p:sp>
      <p:sp>
        <p:nvSpPr>
          <p:cNvPr id="19" name="Rectangle: Rounded Corners 18">
            <a:extLst>
              <a:ext uri="{FF2B5EF4-FFF2-40B4-BE49-F238E27FC236}">
                <a16:creationId xmlns:a16="http://schemas.microsoft.com/office/drawing/2014/main" id="{74B0C745-A1DD-44C5-9875-1D4B893810E9}"/>
              </a:ext>
            </a:extLst>
          </p:cNvPr>
          <p:cNvSpPr/>
          <p:nvPr/>
        </p:nvSpPr>
        <p:spPr>
          <a:xfrm>
            <a:off x="7872978" y="1051450"/>
            <a:ext cx="3001653" cy="51098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Integration Testing</a:t>
            </a:r>
          </a:p>
        </p:txBody>
      </p:sp>
      <p:sp>
        <p:nvSpPr>
          <p:cNvPr id="20" name="Rectangle: Rounded Corners 19">
            <a:extLst>
              <a:ext uri="{FF2B5EF4-FFF2-40B4-BE49-F238E27FC236}">
                <a16:creationId xmlns:a16="http://schemas.microsoft.com/office/drawing/2014/main" id="{2C9B23CE-1620-42B5-9DF7-F5595B08A1DF}"/>
              </a:ext>
            </a:extLst>
          </p:cNvPr>
          <p:cNvSpPr/>
          <p:nvPr/>
        </p:nvSpPr>
        <p:spPr>
          <a:xfrm>
            <a:off x="1223382" y="3541805"/>
            <a:ext cx="3001653" cy="51098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System Testing</a:t>
            </a:r>
          </a:p>
        </p:txBody>
      </p:sp>
      <p:pic>
        <p:nvPicPr>
          <p:cNvPr id="21" name="Picture 20" descr="Shape&#10;&#10;Description automatically generated with low confidence">
            <a:extLst>
              <a:ext uri="{FF2B5EF4-FFF2-40B4-BE49-F238E27FC236}">
                <a16:creationId xmlns:a16="http://schemas.microsoft.com/office/drawing/2014/main" id="{1B90AF6A-DAE5-4EAE-8773-DD9DD2E943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8769" y="258968"/>
            <a:ext cx="674057" cy="674057"/>
          </a:xfrm>
          <a:prstGeom prst="rect">
            <a:avLst/>
          </a:prstGeom>
        </p:spPr>
      </p:pic>
    </p:spTree>
    <p:extLst>
      <p:ext uri="{BB962C8B-B14F-4D97-AF65-F5344CB8AC3E}">
        <p14:creationId xmlns:p14="http://schemas.microsoft.com/office/powerpoint/2010/main" val="73294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fade">
                                      <p:cBhvr>
                                        <p:cTn id="24" dur="500"/>
                                        <p:tgtEl>
                                          <p:spTgt spid="1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fade">
                                      <p:cBhvr>
                                        <p:cTn id="27" dur="5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fade">
                                      <p:cBhvr>
                                        <p:cTn id="32" dur="500"/>
                                        <p:tgtEl>
                                          <p:spTgt spid="15">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xEl>
                                              <p:pRg st="3" end="3"/>
                                            </p:txEl>
                                          </p:spTgt>
                                        </p:tgtEl>
                                        <p:attrNameLst>
                                          <p:attrName>style.visibility</p:attrName>
                                        </p:attrNameLst>
                                      </p:cBhvr>
                                      <p:to>
                                        <p:strVal val="visible"/>
                                      </p:to>
                                    </p:set>
                                    <p:animEffect transition="in" filter="fade">
                                      <p:cBhvr>
                                        <p:cTn id="35" dur="500"/>
                                        <p:tgtEl>
                                          <p:spTgt spid="15">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xEl>
                                              <p:pRg st="4" end="4"/>
                                            </p:txEl>
                                          </p:spTgt>
                                        </p:tgtEl>
                                        <p:attrNameLst>
                                          <p:attrName>style.visibility</p:attrName>
                                        </p:attrNameLst>
                                      </p:cBhvr>
                                      <p:to>
                                        <p:strVal val="visible"/>
                                      </p:to>
                                    </p:set>
                                    <p:animEffect transition="in" filter="fade">
                                      <p:cBhvr>
                                        <p:cTn id="38" dur="500"/>
                                        <p:tgtEl>
                                          <p:spTgt spid="15">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xEl>
                                              <p:pRg st="5" end="5"/>
                                            </p:txEl>
                                          </p:spTgt>
                                        </p:tgtEl>
                                        <p:attrNameLst>
                                          <p:attrName>style.visibility</p:attrName>
                                        </p:attrNameLst>
                                      </p:cBhvr>
                                      <p:to>
                                        <p:strVal val="visible"/>
                                      </p:to>
                                    </p:set>
                                    <p:animEffect transition="in" filter="fade">
                                      <p:cBhvr>
                                        <p:cTn id="41" dur="500"/>
                                        <p:tgtEl>
                                          <p:spTgt spid="1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1" end="1"/>
                                            </p:txEl>
                                          </p:spTgt>
                                        </p:tgtEl>
                                        <p:attrNameLst>
                                          <p:attrName>style.visibility</p:attrName>
                                        </p:attrNameLst>
                                      </p:cBhvr>
                                      <p:to>
                                        <p:strVal val="visible"/>
                                      </p:to>
                                    </p:set>
                                    <p:animEffect transition="in" filter="fade">
                                      <p:cBhvr>
                                        <p:cTn id="46" dur="500"/>
                                        <p:tgtEl>
                                          <p:spTgt spid="13">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animEffect transition="in" filter="fade">
                                      <p:cBhvr>
                                        <p:cTn id="49" dur="500"/>
                                        <p:tgtEl>
                                          <p:spTgt spid="13">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fade">
                                      <p:cBhvr>
                                        <p:cTn id="52" dur="5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range">
            <a:extLst>
              <a:ext uri="{FF2B5EF4-FFF2-40B4-BE49-F238E27FC236}">
                <a16:creationId xmlns:a16="http://schemas.microsoft.com/office/drawing/2014/main" id="{49FDBA11-A900-4726-AF53-57A497D51DB3}"/>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8" name="!!blue">
            <a:extLst>
              <a:ext uri="{FF2B5EF4-FFF2-40B4-BE49-F238E27FC236}">
                <a16:creationId xmlns:a16="http://schemas.microsoft.com/office/drawing/2014/main" id="{93D17745-6F53-49DE-95E0-99739B49E1B3}"/>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9" name="!!green">
            <a:extLst>
              <a:ext uri="{FF2B5EF4-FFF2-40B4-BE49-F238E27FC236}">
                <a16:creationId xmlns:a16="http://schemas.microsoft.com/office/drawing/2014/main" id="{5DA2CDB0-8C9C-456F-82F4-7A14E152BB93}"/>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0" name="!!yellow">
            <a:extLst>
              <a:ext uri="{FF2B5EF4-FFF2-40B4-BE49-F238E27FC236}">
                <a16:creationId xmlns:a16="http://schemas.microsoft.com/office/drawing/2014/main" id="{3F499FE5-545A-42CB-9CA7-D3F57183033D}"/>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11" name="!!greencircle">
            <a:extLst>
              <a:ext uri="{FF2B5EF4-FFF2-40B4-BE49-F238E27FC236}">
                <a16:creationId xmlns:a16="http://schemas.microsoft.com/office/drawing/2014/main" id="{88110DAF-DDC4-43C8-8E31-047BF83FF588}"/>
              </a:ext>
            </a:extLst>
          </p:cNvPr>
          <p:cNvSpPr/>
          <p:nvPr/>
        </p:nvSpPr>
        <p:spPr>
          <a:xfrm>
            <a:off x="108956" y="120125"/>
            <a:ext cx="1009835" cy="1009835"/>
          </a:xfrm>
          <a:prstGeom prst="ellipse">
            <a:avLst/>
          </a:prstGeom>
          <a:solidFill>
            <a:srgbClr val="ED7D31"/>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7" name="Title 1">
            <a:extLst>
              <a:ext uri="{FF2B5EF4-FFF2-40B4-BE49-F238E27FC236}">
                <a16:creationId xmlns:a16="http://schemas.microsoft.com/office/drawing/2014/main" id="{A9EE436A-DEC3-4DD0-BCBE-A81D97AE9A01}"/>
              </a:ext>
            </a:extLst>
          </p:cNvPr>
          <p:cNvSpPr>
            <a:spLocks noGrp="1"/>
          </p:cNvSpPr>
          <p:nvPr>
            <p:ph type="title"/>
          </p:nvPr>
        </p:nvSpPr>
        <p:spPr>
          <a:xfrm>
            <a:off x="1261641" y="196821"/>
            <a:ext cx="10582426" cy="890107"/>
          </a:xfrm>
        </p:spPr>
        <p:txBody>
          <a:bodyPr>
            <a:normAutofit fontScale="90000"/>
          </a:bodyPr>
          <a:lstStyle/>
          <a:p>
            <a:r>
              <a:rPr lang="en-GB" dirty="0"/>
              <a:t>Software Testing Life Cycle</a:t>
            </a:r>
          </a:p>
        </p:txBody>
      </p:sp>
      <p:sp>
        <p:nvSpPr>
          <p:cNvPr id="14" name="TextBox 13">
            <a:extLst>
              <a:ext uri="{FF2B5EF4-FFF2-40B4-BE49-F238E27FC236}">
                <a16:creationId xmlns:a16="http://schemas.microsoft.com/office/drawing/2014/main" id="{D92EA7DF-B3CB-47D5-89AB-8DE45DFC9F6F}"/>
              </a:ext>
            </a:extLst>
          </p:cNvPr>
          <p:cNvSpPr txBox="1"/>
          <p:nvPr/>
        </p:nvSpPr>
        <p:spPr>
          <a:xfrm>
            <a:off x="0" y="1351508"/>
            <a:ext cx="12192000" cy="461665"/>
          </a:xfrm>
          <a:prstGeom prst="rect">
            <a:avLst/>
          </a:prstGeom>
          <a:noFill/>
        </p:spPr>
        <p:txBody>
          <a:bodyPr wrap="square">
            <a:spAutoFit/>
          </a:bodyPr>
          <a:lstStyle/>
          <a:p>
            <a:pPr marL="514350" indent="-285750">
              <a:buFont typeface="Arial" panose="020B0604020202020204" pitchFamily="34" charset="0"/>
              <a:buChar char="•"/>
            </a:pPr>
            <a:r>
              <a:rPr lang="en-GB" sz="2400" dirty="0">
                <a:effectLst/>
                <a:ea typeface="Calibri" panose="020F0502020204030204" pitchFamily="34" charset="0"/>
              </a:rPr>
              <a:t>The following diagram displays the six major phases in the Software Testing Life Cycle.</a:t>
            </a:r>
          </a:p>
        </p:txBody>
      </p:sp>
      <p:sp>
        <p:nvSpPr>
          <p:cNvPr id="2" name="Rectangle 1">
            <a:extLst>
              <a:ext uri="{FF2B5EF4-FFF2-40B4-BE49-F238E27FC236}">
                <a16:creationId xmlns:a16="http://schemas.microsoft.com/office/drawing/2014/main" id="{F3A78953-81B0-41E7-8716-69788C526FDC}"/>
              </a:ext>
            </a:extLst>
          </p:cNvPr>
          <p:cNvSpPr/>
          <p:nvPr/>
        </p:nvSpPr>
        <p:spPr>
          <a:xfrm>
            <a:off x="1261641" y="2539999"/>
            <a:ext cx="1930400" cy="58981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Requirement Analysis</a:t>
            </a:r>
          </a:p>
        </p:txBody>
      </p:sp>
      <p:sp>
        <p:nvSpPr>
          <p:cNvPr id="15" name="Rectangle 14">
            <a:extLst>
              <a:ext uri="{FF2B5EF4-FFF2-40B4-BE49-F238E27FC236}">
                <a16:creationId xmlns:a16="http://schemas.microsoft.com/office/drawing/2014/main" id="{651A0830-19C5-4347-BA90-4D4D50463D4F}"/>
              </a:ext>
            </a:extLst>
          </p:cNvPr>
          <p:cNvSpPr/>
          <p:nvPr/>
        </p:nvSpPr>
        <p:spPr>
          <a:xfrm>
            <a:off x="2796930" y="2937888"/>
            <a:ext cx="1930400" cy="589817"/>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Test </a:t>
            </a:r>
          </a:p>
          <a:p>
            <a:pPr algn="ctr"/>
            <a:r>
              <a:rPr lang="en-GB" b="1" dirty="0">
                <a:solidFill>
                  <a:schemeClr val="tx1"/>
                </a:solidFill>
              </a:rPr>
              <a:t>Planning</a:t>
            </a:r>
          </a:p>
        </p:txBody>
      </p:sp>
      <p:sp>
        <p:nvSpPr>
          <p:cNvPr id="19" name="Rectangle 18">
            <a:extLst>
              <a:ext uri="{FF2B5EF4-FFF2-40B4-BE49-F238E27FC236}">
                <a16:creationId xmlns:a16="http://schemas.microsoft.com/office/drawing/2014/main" id="{F15DEC61-8F9D-4D46-959E-9EB110BED51E}"/>
              </a:ext>
            </a:extLst>
          </p:cNvPr>
          <p:cNvSpPr/>
          <p:nvPr/>
        </p:nvSpPr>
        <p:spPr>
          <a:xfrm>
            <a:off x="4343508" y="3293560"/>
            <a:ext cx="1930400" cy="58981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Test Case Development</a:t>
            </a:r>
          </a:p>
        </p:txBody>
      </p:sp>
      <p:sp>
        <p:nvSpPr>
          <p:cNvPr id="18" name="Rectangle 17">
            <a:extLst>
              <a:ext uri="{FF2B5EF4-FFF2-40B4-BE49-F238E27FC236}">
                <a16:creationId xmlns:a16="http://schemas.microsoft.com/office/drawing/2014/main" id="{78103DA6-F486-4C0B-9260-3AE2548D067A}"/>
              </a:ext>
            </a:extLst>
          </p:cNvPr>
          <p:cNvSpPr/>
          <p:nvPr/>
        </p:nvSpPr>
        <p:spPr>
          <a:xfrm>
            <a:off x="6024571" y="3649048"/>
            <a:ext cx="1930400" cy="589817"/>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Environment</a:t>
            </a:r>
          </a:p>
          <a:p>
            <a:pPr algn="ctr"/>
            <a:r>
              <a:rPr lang="en-GB" b="1" dirty="0">
                <a:solidFill>
                  <a:schemeClr val="tx1"/>
                </a:solidFill>
              </a:rPr>
              <a:t>Setup</a:t>
            </a:r>
          </a:p>
        </p:txBody>
      </p:sp>
      <p:sp>
        <p:nvSpPr>
          <p:cNvPr id="20" name="Rectangle 19">
            <a:extLst>
              <a:ext uri="{FF2B5EF4-FFF2-40B4-BE49-F238E27FC236}">
                <a16:creationId xmlns:a16="http://schemas.microsoft.com/office/drawing/2014/main" id="{8F572E3B-61F0-45B6-8642-726F4913F7FB}"/>
              </a:ext>
            </a:extLst>
          </p:cNvPr>
          <p:cNvSpPr/>
          <p:nvPr/>
        </p:nvSpPr>
        <p:spPr>
          <a:xfrm>
            <a:off x="7577145" y="4004536"/>
            <a:ext cx="1930400" cy="58981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Test </a:t>
            </a:r>
          </a:p>
          <a:p>
            <a:pPr algn="ctr"/>
            <a:r>
              <a:rPr lang="en-GB" b="1" dirty="0">
                <a:solidFill>
                  <a:schemeClr val="tx1"/>
                </a:solidFill>
              </a:rPr>
              <a:t>Execution</a:t>
            </a:r>
          </a:p>
        </p:txBody>
      </p:sp>
      <p:sp>
        <p:nvSpPr>
          <p:cNvPr id="16" name="Rectangle 15">
            <a:extLst>
              <a:ext uri="{FF2B5EF4-FFF2-40B4-BE49-F238E27FC236}">
                <a16:creationId xmlns:a16="http://schemas.microsoft.com/office/drawing/2014/main" id="{0917C69E-A2F8-4E87-A9CA-555730E33B69}"/>
              </a:ext>
            </a:extLst>
          </p:cNvPr>
          <p:cNvSpPr/>
          <p:nvPr/>
        </p:nvSpPr>
        <p:spPr>
          <a:xfrm>
            <a:off x="9129719" y="4360024"/>
            <a:ext cx="1930400" cy="58981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Test Cycle </a:t>
            </a:r>
          </a:p>
          <a:p>
            <a:pPr algn="ctr"/>
            <a:r>
              <a:rPr lang="en-GB" b="1" dirty="0">
                <a:solidFill>
                  <a:schemeClr val="tx1"/>
                </a:solidFill>
              </a:rPr>
              <a:t>Closure</a:t>
            </a:r>
          </a:p>
        </p:txBody>
      </p:sp>
      <p:pic>
        <p:nvPicPr>
          <p:cNvPr id="21" name="Picture 20" descr="Shape&#10;&#10;Description automatically generated with low confidence">
            <a:extLst>
              <a:ext uri="{FF2B5EF4-FFF2-40B4-BE49-F238E27FC236}">
                <a16:creationId xmlns:a16="http://schemas.microsoft.com/office/drawing/2014/main" id="{B35AAFCB-2AFE-423B-A091-E9F6A1C5A3C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8769" y="258968"/>
            <a:ext cx="674057" cy="674057"/>
          </a:xfrm>
          <a:prstGeom prst="rect">
            <a:avLst/>
          </a:prstGeom>
        </p:spPr>
      </p:pic>
    </p:spTree>
    <p:extLst>
      <p:ext uri="{BB962C8B-B14F-4D97-AF65-F5344CB8AC3E}">
        <p14:creationId xmlns:p14="http://schemas.microsoft.com/office/powerpoint/2010/main" val="279167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9" grpId="0" animBg="1"/>
      <p:bldP spid="18" grpId="0" animBg="1"/>
      <p:bldP spid="20"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range">
            <a:extLst>
              <a:ext uri="{FF2B5EF4-FFF2-40B4-BE49-F238E27FC236}">
                <a16:creationId xmlns:a16="http://schemas.microsoft.com/office/drawing/2014/main" id="{49FDBA11-A900-4726-AF53-57A497D51DB3}"/>
              </a:ext>
            </a:extLst>
          </p:cNvPr>
          <p:cNvSpPr/>
          <p:nvPr/>
        </p:nvSpPr>
        <p:spPr>
          <a:xfrm>
            <a:off x="1581151" y="6265274"/>
            <a:ext cx="2659923" cy="59272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Software </a:t>
            </a:r>
          </a:p>
          <a:p>
            <a:pPr algn="ctr"/>
            <a:r>
              <a:rPr lang="en-GB" sz="2000" b="1" dirty="0">
                <a:solidFill>
                  <a:schemeClr val="tx1"/>
                </a:solidFill>
              </a:rPr>
              <a:t>Testing</a:t>
            </a:r>
          </a:p>
        </p:txBody>
      </p:sp>
      <p:sp>
        <p:nvSpPr>
          <p:cNvPr id="8" name="!!blue">
            <a:extLst>
              <a:ext uri="{FF2B5EF4-FFF2-40B4-BE49-F238E27FC236}">
                <a16:creationId xmlns:a16="http://schemas.microsoft.com/office/drawing/2014/main" id="{93D17745-6F53-49DE-95E0-99739B49E1B3}"/>
              </a:ext>
            </a:extLst>
          </p:cNvPr>
          <p:cNvSpPr/>
          <p:nvPr/>
        </p:nvSpPr>
        <p:spPr>
          <a:xfrm>
            <a:off x="10094920" y="6265274"/>
            <a:ext cx="2097080" cy="5927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Testing For Games</a:t>
            </a:r>
          </a:p>
        </p:txBody>
      </p:sp>
      <p:sp>
        <p:nvSpPr>
          <p:cNvPr id="9" name="!!green">
            <a:extLst>
              <a:ext uri="{FF2B5EF4-FFF2-40B4-BE49-F238E27FC236}">
                <a16:creationId xmlns:a16="http://schemas.microsoft.com/office/drawing/2014/main" id="{5DA2CDB0-8C9C-456F-82F4-7A14E152BB93}"/>
              </a:ext>
            </a:extLst>
          </p:cNvPr>
          <p:cNvSpPr/>
          <p:nvPr/>
        </p:nvSpPr>
        <p:spPr>
          <a:xfrm>
            <a:off x="4241074" y="6265275"/>
            <a:ext cx="2748697"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Black/White </a:t>
            </a:r>
          </a:p>
          <a:p>
            <a:pPr algn="ctr"/>
            <a:r>
              <a:rPr lang="en-GB" sz="2000" b="1" dirty="0">
                <a:solidFill>
                  <a:schemeClr val="tx1"/>
                </a:solidFill>
              </a:rPr>
              <a:t>Box Testing</a:t>
            </a:r>
          </a:p>
        </p:txBody>
      </p:sp>
      <p:sp>
        <p:nvSpPr>
          <p:cNvPr id="10" name="!!yellow">
            <a:extLst>
              <a:ext uri="{FF2B5EF4-FFF2-40B4-BE49-F238E27FC236}">
                <a16:creationId xmlns:a16="http://schemas.microsoft.com/office/drawing/2014/main" id="{3F499FE5-545A-42CB-9CA7-D3F57183033D}"/>
              </a:ext>
            </a:extLst>
          </p:cNvPr>
          <p:cNvSpPr/>
          <p:nvPr/>
        </p:nvSpPr>
        <p:spPr>
          <a:xfrm>
            <a:off x="6989771" y="6265273"/>
            <a:ext cx="3105149"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Equivalence Partitioning/ Boundary Analysis</a:t>
            </a:r>
          </a:p>
        </p:txBody>
      </p:sp>
      <p:sp>
        <p:nvSpPr>
          <p:cNvPr id="11" name="!!greencircle">
            <a:extLst>
              <a:ext uri="{FF2B5EF4-FFF2-40B4-BE49-F238E27FC236}">
                <a16:creationId xmlns:a16="http://schemas.microsoft.com/office/drawing/2014/main" id="{88110DAF-DDC4-43C8-8E31-047BF83FF588}"/>
              </a:ext>
            </a:extLst>
          </p:cNvPr>
          <p:cNvSpPr/>
          <p:nvPr/>
        </p:nvSpPr>
        <p:spPr>
          <a:xfrm>
            <a:off x="108956" y="120125"/>
            <a:ext cx="1009835" cy="1009835"/>
          </a:xfrm>
          <a:prstGeom prst="ellipse">
            <a:avLst/>
          </a:prstGeom>
          <a:solidFill>
            <a:srgbClr val="ED7D31"/>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7" name="Title 1">
            <a:extLst>
              <a:ext uri="{FF2B5EF4-FFF2-40B4-BE49-F238E27FC236}">
                <a16:creationId xmlns:a16="http://schemas.microsoft.com/office/drawing/2014/main" id="{A9EE436A-DEC3-4DD0-BCBE-A81D97AE9A01}"/>
              </a:ext>
            </a:extLst>
          </p:cNvPr>
          <p:cNvSpPr>
            <a:spLocks noGrp="1"/>
          </p:cNvSpPr>
          <p:nvPr>
            <p:ph type="title"/>
          </p:nvPr>
        </p:nvSpPr>
        <p:spPr>
          <a:xfrm>
            <a:off x="1261641" y="196821"/>
            <a:ext cx="10582426" cy="890107"/>
          </a:xfrm>
        </p:spPr>
        <p:txBody>
          <a:bodyPr>
            <a:normAutofit fontScale="90000"/>
          </a:bodyPr>
          <a:lstStyle/>
          <a:p>
            <a:r>
              <a:rPr lang="en-GB" dirty="0"/>
              <a:t>Defects</a:t>
            </a:r>
          </a:p>
        </p:txBody>
      </p:sp>
      <p:sp>
        <p:nvSpPr>
          <p:cNvPr id="12" name="TextBox 11">
            <a:extLst>
              <a:ext uri="{FF2B5EF4-FFF2-40B4-BE49-F238E27FC236}">
                <a16:creationId xmlns:a16="http://schemas.microsoft.com/office/drawing/2014/main" id="{BD0692D1-9D44-40D5-A3E8-08091A3471B3}"/>
              </a:ext>
            </a:extLst>
          </p:cNvPr>
          <p:cNvSpPr txBox="1"/>
          <p:nvPr/>
        </p:nvSpPr>
        <p:spPr>
          <a:xfrm>
            <a:off x="0" y="1272309"/>
            <a:ext cx="12192000" cy="4893647"/>
          </a:xfrm>
          <a:prstGeom prst="rect">
            <a:avLst/>
          </a:prstGeom>
          <a:noFill/>
        </p:spPr>
        <p:txBody>
          <a:bodyPr wrap="square">
            <a:spAutoFit/>
          </a:bodyPr>
          <a:lstStyle/>
          <a:p>
            <a:pPr marL="514350" indent="-285750">
              <a:buFont typeface="Arial" panose="020B0604020202020204" pitchFamily="34" charset="0"/>
              <a:buChar char="•"/>
            </a:pPr>
            <a:r>
              <a:rPr lang="en-GB" sz="2400" dirty="0">
                <a:effectLst/>
                <a:ea typeface="Calibri" panose="020F0502020204030204" pitchFamily="34" charset="0"/>
              </a:rPr>
              <a:t>A </a:t>
            </a:r>
            <a:r>
              <a:rPr lang="en-GB" sz="2400" b="1" dirty="0">
                <a:effectLst/>
                <a:ea typeface="Calibri" panose="020F0502020204030204" pitchFamily="34" charset="0"/>
              </a:rPr>
              <a:t>software defect </a:t>
            </a:r>
            <a:r>
              <a:rPr lang="en-GB" sz="2400" dirty="0">
                <a:effectLst/>
                <a:ea typeface="Calibri" panose="020F0502020204030204" pitchFamily="34" charset="0"/>
              </a:rPr>
              <a:t>is an error in coding which causes </a:t>
            </a:r>
            <a:r>
              <a:rPr lang="en-GB" sz="2400" b="1" dirty="0">
                <a:effectLst/>
                <a:ea typeface="Calibri" panose="020F0502020204030204" pitchFamily="34" charset="0"/>
              </a:rPr>
              <a:t>incorrect or unexpected </a:t>
            </a:r>
            <a:r>
              <a:rPr lang="en-GB" sz="2400" dirty="0">
                <a:effectLst/>
                <a:ea typeface="Calibri" panose="020F0502020204030204" pitchFamily="34" charset="0"/>
              </a:rPr>
              <a:t>results from a software program which does not meet actual requirements.</a:t>
            </a:r>
          </a:p>
          <a:p>
            <a:pPr marL="514350" indent="-285750">
              <a:buFont typeface="Arial" panose="020B0604020202020204" pitchFamily="34" charset="0"/>
              <a:buChar char="•"/>
            </a:pPr>
            <a:r>
              <a:rPr lang="en-GB" sz="2400" dirty="0">
                <a:effectLst/>
                <a:ea typeface="Calibri" panose="020F0502020204030204" pitchFamily="34" charset="0"/>
              </a:rPr>
              <a:t>These defects or variations are referred by different names in different organizations like </a:t>
            </a:r>
            <a:r>
              <a:rPr lang="en-GB" sz="2400" b="1" dirty="0">
                <a:effectLst/>
                <a:ea typeface="Calibri" panose="020F0502020204030204" pitchFamily="34" charset="0"/>
              </a:rPr>
              <a:t>issues</a:t>
            </a:r>
            <a:r>
              <a:rPr lang="en-GB" sz="2400" dirty="0">
                <a:effectLst/>
                <a:ea typeface="Calibri" panose="020F0502020204030204" pitchFamily="34" charset="0"/>
              </a:rPr>
              <a:t>, </a:t>
            </a:r>
            <a:r>
              <a:rPr lang="en-GB" sz="2400" b="1" dirty="0">
                <a:effectLst/>
                <a:ea typeface="Calibri" panose="020F0502020204030204" pitchFamily="34" charset="0"/>
              </a:rPr>
              <a:t>errors</a:t>
            </a:r>
            <a:r>
              <a:rPr lang="en-GB" sz="2400" dirty="0">
                <a:effectLst/>
                <a:ea typeface="Calibri" panose="020F0502020204030204" pitchFamily="34" charset="0"/>
              </a:rPr>
              <a:t>, </a:t>
            </a:r>
            <a:r>
              <a:rPr lang="en-GB" sz="2400" b="1" dirty="0">
                <a:effectLst/>
                <a:ea typeface="Calibri" panose="020F0502020204030204" pitchFamily="34" charset="0"/>
              </a:rPr>
              <a:t>problems</a:t>
            </a:r>
            <a:r>
              <a:rPr lang="en-GB" sz="2400" dirty="0">
                <a:effectLst/>
                <a:ea typeface="Calibri" panose="020F0502020204030204" pitchFamily="34" charset="0"/>
              </a:rPr>
              <a:t>, </a:t>
            </a:r>
            <a:r>
              <a:rPr lang="en-GB" sz="2400" b="1" dirty="0">
                <a:effectLst/>
                <a:ea typeface="Calibri" panose="020F0502020204030204" pitchFamily="34" charset="0"/>
              </a:rPr>
              <a:t>bugs</a:t>
            </a:r>
            <a:r>
              <a:rPr lang="en-GB" sz="2400" dirty="0">
                <a:effectLst/>
                <a:ea typeface="Calibri" panose="020F0502020204030204" pitchFamily="34" charset="0"/>
              </a:rPr>
              <a:t> or </a:t>
            </a:r>
            <a:r>
              <a:rPr lang="en-GB" sz="2400" b="1" dirty="0">
                <a:effectLst/>
                <a:ea typeface="Calibri" panose="020F0502020204030204" pitchFamily="34" charset="0"/>
              </a:rPr>
              <a:t>incidents</a:t>
            </a:r>
            <a:r>
              <a:rPr lang="en-GB" sz="2400" dirty="0">
                <a:effectLst/>
                <a:ea typeface="Calibri" panose="020F0502020204030204" pitchFamily="34" charset="0"/>
              </a:rPr>
              <a:t>.</a:t>
            </a:r>
          </a:p>
          <a:p>
            <a:pPr marL="514350" indent="-285750">
              <a:buFont typeface="Arial" panose="020B0604020202020204" pitchFamily="34" charset="0"/>
              <a:buChar char="•"/>
            </a:pPr>
            <a:r>
              <a:rPr lang="en-GB" sz="2400" dirty="0">
                <a:effectLst/>
                <a:ea typeface="Calibri" panose="020F0502020204030204" pitchFamily="34" charset="0"/>
              </a:rPr>
              <a:t>Any non-trivial piece of software is </a:t>
            </a:r>
            <a:r>
              <a:rPr lang="en-GB" sz="2400" b="1" dirty="0">
                <a:effectLst/>
                <a:ea typeface="Calibri" panose="020F0502020204030204" pitchFamily="34" charset="0"/>
              </a:rPr>
              <a:t>unlikely to be error free</a:t>
            </a:r>
          </a:p>
          <a:p>
            <a:pPr marL="514350" indent="-285750">
              <a:buFont typeface="Arial" panose="020B0604020202020204" pitchFamily="34" charset="0"/>
              <a:buChar char="•"/>
            </a:pPr>
            <a:r>
              <a:rPr lang="en-GB" sz="2400" dirty="0">
                <a:effectLst/>
                <a:ea typeface="Calibri" panose="020F0502020204030204" pitchFamily="34" charset="0"/>
              </a:rPr>
              <a:t>Industry Average: </a:t>
            </a:r>
            <a:r>
              <a:rPr lang="en-GB" sz="2400" b="1" dirty="0">
                <a:effectLst/>
                <a:ea typeface="Calibri" panose="020F0502020204030204" pitchFamily="34" charset="0"/>
              </a:rPr>
              <a:t>about 15 – 50 errors per 1000 lines </a:t>
            </a:r>
            <a:r>
              <a:rPr lang="en-GB" sz="2400" dirty="0">
                <a:effectLst/>
                <a:ea typeface="Calibri" panose="020F0502020204030204" pitchFamily="34" charset="0"/>
              </a:rPr>
              <a:t>of delivered code.</a:t>
            </a:r>
          </a:p>
          <a:p>
            <a:pPr marL="514350" indent="-285750">
              <a:buFont typeface="Arial" panose="020B0604020202020204" pitchFamily="34" charset="0"/>
              <a:buChar char="•"/>
            </a:pPr>
            <a:r>
              <a:rPr lang="en-GB" sz="2400" dirty="0">
                <a:effectLst/>
                <a:ea typeface="Calibri" panose="020F0502020204030204" pitchFamily="34" charset="0"/>
              </a:rPr>
              <a:t>It is possible to achieve zero defects but it is also costly. NASA was able to achieve zero defects for the </a:t>
            </a:r>
            <a:r>
              <a:rPr lang="en-GB" sz="2400" b="1" dirty="0">
                <a:effectLst/>
                <a:ea typeface="Calibri" panose="020F0502020204030204" pitchFamily="34" charset="0"/>
              </a:rPr>
              <a:t>Space Shuttle Software</a:t>
            </a:r>
            <a:r>
              <a:rPr lang="en-GB" sz="2400" dirty="0">
                <a:effectLst/>
                <a:ea typeface="Calibri" panose="020F0502020204030204" pitchFamily="34" charset="0"/>
              </a:rPr>
              <a:t>, but at a cost of thousands of dollars per line of code. If people will die because there are bugs in the software then that kind of cost makes sense. Most projects simply cannot afford the same level of testing as NASA.</a:t>
            </a:r>
          </a:p>
          <a:p>
            <a:pPr marL="514350" indent="-285750">
              <a:buFont typeface="Arial" panose="020B0604020202020204" pitchFamily="34" charset="0"/>
              <a:buChar char="•"/>
            </a:pPr>
            <a:r>
              <a:rPr lang="en-GB" sz="2400" b="1" dirty="0">
                <a:effectLst/>
                <a:ea typeface="Calibri" panose="020F0502020204030204" pitchFamily="34" charset="0"/>
              </a:rPr>
              <a:t>Cost of errors</a:t>
            </a:r>
            <a:r>
              <a:rPr lang="en-GB" sz="2400" dirty="0">
                <a:effectLst/>
                <a:ea typeface="Calibri" panose="020F0502020204030204" pitchFamily="34" charset="0"/>
              </a:rPr>
              <a:t>: during development, errors are relatively cheap to fix. After deployment of software, errors can be very costly</a:t>
            </a:r>
          </a:p>
          <a:p>
            <a:pPr marL="514350" indent="-285750">
              <a:buFont typeface="Arial" panose="020B0604020202020204" pitchFamily="34" charset="0"/>
              <a:buChar char="•"/>
            </a:pPr>
            <a:endParaRPr lang="en-GB" sz="2400" dirty="0">
              <a:effectLst/>
              <a:ea typeface="Calibri" panose="020F0502020204030204" pitchFamily="34" charset="0"/>
            </a:endParaRPr>
          </a:p>
        </p:txBody>
      </p:sp>
      <p:pic>
        <p:nvPicPr>
          <p:cNvPr id="13" name="Picture 12" descr="Shape&#10;&#10;Description automatically generated with low confidence">
            <a:extLst>
              <a:ext uri="{FF2B5EF4-FFF2-40B4-BE49-F238E27FC236}">
                <a16:creationId xmlns:a16="http://schemas.microsoft.com/office/drawing/2014/main" id="{0195FAA7-0118-406E-851A-58AE4D6CF87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8769" y="258968"/>
            <a:ext cx="674057" cy="674057"/>
          </a:xfrm>
          <a:prstGeom prst="rect">
            <a:avLst/>
          </a:prstGeom>
        </p:spPr>
      </p:pic>
    </p:spTree>
    <p:extLst>
      <p:ext uri="{BB962C8B-B14F-4D97-AF65-F5344CB8AC3E}">
        <p14:creationId xmlns:p14="http://schemas.microsoft.com/office/powerpoint/2010/main" val="3071597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7f441d2-4d37-4644-959c-a4c2b5f79a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 Title Slid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a:majorFont>
        <a:latin typeface="Arial Black"/>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8504</TotalTime>
  <Words>2269</Words>
  <Application>Microsoft Office PowerPoint</Application>
  <PresentationFormat>Widescreen</PresentationFormat>
  <Paragraphs>421</Paragraphs>
  <Slides>25</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Arial Black</vt:lpstr>
      <vt:lpstr>Calibri</vt:lpstr>
      <vt:lpstr>Calibri Light</vt:lpstr>
      <vt:lpstr>urw-din</vt:lpstr>
      <vt:lpstr>Office Theme</vt:lpstr>
      <vt:lpstr>Default - Title Slide</vt:lpstr>
      <vt:lpstr>Week 6 Testing</vt:lpstr>
      <vt:lpstr>PowerPoint Presentation</vt:lpstr>
      <vt:lpstr>Outline</vt:lpstr>
      <vt:lpstr>PowerPoint Presentation</vt:lpstr>
      <vt:lpstr>Software Testing</vt:lpstr>
      <vt:lpstr>Manual vs. Automation Testing</vt:lpstr>
      <vt:lpstr>Levels of Testing</vt:lpstr>
      <vt:lpstr>Software Testing Life Cycle</vt:lpstr>
      <vt:lpstr>Defects</vt:lpstr>
      <vt:lpstr>PowerPoint Presentation</vt:lpstr>
      <vt:lpstr>Black Box Testing vs. White Box Testing</vt:lpstr>
      <vt:lpstr>PowerPoint Presentation</vt:lpstr>
      <vt:lpstr>Black Box – Equivalence Partitioning</vt:lpstr>
      <vt:lpstr>Equivalence Partitioning</vt:lpstr>
      <vt:lpstr>Boundary Value Analysis</vt:lpstr>
      <vt:lpstr>Worked Example</vt:lpstr>
      <vt:lpstr>Stage 1 – Equivalence Partitions</vt:lpstr>
      <vt:lpstr>Stage 1 – Equivalence Partitions - Continued</vt:lpstr>
      <vt:lpstr>Stage 2 – Boundary Values</vt:lpstr>
      <vt:lpstr>Stage 3 - Full Test Plan</vt:lpstr>
      <vt:lpstr>PowerPoint Presentation</vt:lpstr>
      <vt:lpstr>Testing Games</vt:lpstr>
      <vt:lpstr>Functional Testing for Games</vt:lpstr>
      <vt:lpstr>Functional Testing for Games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1</dc:title>
  <dc:creator>Lewis Evans</dc:creator>
  <cp:lastModifiedBy>Lewis Evans</cp:lastModifiedBy>
  <cp:revision>288</cp:revision>
  <dcterms:created xsi:type="dcterms:W3CDTF">2021-09-20T07:03:32Z</dcterms:created>
  <dcterms:modified xsi:type="dcterms:W3CDTF">2021-12-15T06:36:25Z</dcterms:modified>
</cp:coreProperties>
</file>