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1EE2D-45FA-8051-C95C-DC3FA05D5AD5}" v="427" dt="2022-04-05T16:30:56.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77584" autoAdjust="0"/>
  </p:normalViewPr>
  <p:slideViewPr>
    <p:cSldViewPr snapToGrid="0">
      <p:cViewPr varScale="1">
        <p:scale>
          <a:sx n="88" d="100"/>
          <a:sy n="88" d="100"/>
        </p:scale>
        <p:origin x="1182" y="66"/>
      </p:cViewPr>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Aspin" userId="b64e2900-8049-438f-9345-0552cf97fc42" providerId="ADAL" clId="{46258F9C-9089-418E-A5FC-74545188EE3A}"/>
    <pc:docChg chg="custSel addSld modSld">
      <pc:chgData name="Rob Aspin" userId="b64e2900-8049-438f-9345-0552cf97fc42" providerId="ADAL" clId="{46258F9C-9089-418E-A5FC-74545188EE3A}" dt="2022-03-07T16:45:23.979" v="2833" actId="20577"/>
      <pc:docMkLst>
        <pc:docMk/>
      </pc:docMkLst>
      <pc:sldChg chg="modSp mod modNotesTx">
        <pc:chgData name="Rob Aspin" userId="b64e2900-8049-438f-9345-0552cf97fc42" providerId="ADAL" clId="{46258F9C-9089-418E-A5FC-74545188EE3A}" dt="2022-03-07T15:32:22.379" v="234" actId="9"/>
        <pc:sldMkLst>
          <pc:docMk/>
          <pc:sldMk cId="2122814206" sldId="256"/>
        </pc:sldMkLst>
        <pc:spChg chg="mod">
          <ac:chgData name="Rob Aspin" userId="b64e2900-8049-438f-9345-0552cf97fc42" providerId="ADAL" clId="{46258F9C-9089-418E-A5FC-74545188EE3A}" dt="2022-03-07T15:29:41.474" v="19" actId="20577"/>
          <ac:spMkLst>
            <pc:docMk/>
            <pc:sldMk cId="2122814206" sldId="256"/>
            <ac:spMk id="2" creationId="{9EBA18EB-2F10-4D4C-92FB-E992F4DC0F8E}"/>
          </ac:spMkLst>
        </pc:spChg>
        <pc:spChg chg="mod">
          <ac:chgData name="Rob Aspin" userId="b64e2900-8049-438f-9345-0552cf97fc42" providerId="ADAL" clId="{46258F9C-9089-418E-A5FC-74545188EE3A}" dt="2022-03-07T15:32:22.379" v="234" actId="9"/>
          <ac:spMkLst>
            <pc:docMk/>
            <pc:sldMk cId="2122814206" sldId="256"/>
            <ac:spMk id="3" creationId="{9027DB75-875D-487D-A652-7A454294B674}"/>
          </ac:spMkLst>
        </pc:spChg>
      </pc:sldChg>
      <pc:sldChg chg="modSp new mod modNotesTx">
        <pc:chgData name="Rob Aspin" userId="b64e2900-8049-438f-9345-0552cf97fc42" providerId="ADAL" clId="{46258F9C-9089-418E-A5FC-74545188EE3A}" dt="2022-03-07T16:01:41.617" v="620" actId="20577"/>
        <pc:sldMkLst>
          <pc:docMk/>
          <pc:sldMk cId="2651854746" sldId="257"/>
        </pc:sldMkLst>
        <pc:spChg chg="mod">
          <ac:chgData name="Rob Aspin" userId="b64e2900-8049-438f-9345-0552cf97fc42" providerId="ADAL" clId="{46258F9C-9089-418E-A5FC-74545188EE3A}" dt="2022-03-07T15:33:04.377" v="260" actId="20577"/>
          <ac:spMkLst>
            <pc:docMk/>
            <pc:sldMk cId="2651854746" sldId="257"/>
            <ac:spMk id="2" creationId="{36D59872-B05D-486F-869A-274B0266BE3F}"/>
          </ac:spMkLst>
        </pc:spChg>
      </pc:sldChg>
      <pc:sldChg chg="modSp new mod modNotesTx">
        <pc:chgData name="Rob Aspin" userId="b64e2900-8049-438f-9345-0552cf97fc42" providerId="ADAL" clId="{46258F9C-9089-418E-A5FC-74545188EE3A}" dt="2022-03-07T16:03:16.979" v="834" actId="20577"/>
        <pc:sldMkLst>
          <pc:docMk/>
          <pc:sldMk cId="3785264471" sldId="258"/>
        </pc:sldMkLst>
        <pc:spChg chg="mod">
          <ac:chgData name="Rob Aspin" userId="b64e2900-8049-438f-9345-0552cf97fc42" providerId="ADAL" clId="{46258F9C-9089-418E-A5FC-74545188EE3A}" dt="2022-03-07T16:02:13.653" v="655" actId="20577"/>
          <ac:spMkLst>
            <pc:docMk/>
            <pc:sldMk cId="3785264471" sldId="258"/>
            <ac:spMk id="2" creationId="{190C9618-F1A9-41C8-808F-C395C1C709BF}"/>
          </ac:spMkLst>
        </pc:spChg>
      </pc:sldChg>
      <pc:sldChg chg="addSp delSp modSp new mod modNotesTx">
        <pc:chgData name="Rob Aspin" userId="b64e2900-8049-438f-9345-0552cf97fc42" providerId="ADAL" clId="{46258F9C-9089-418E-A5FC-74545188EE3A}" dt="2022-03-07T16:43:50.491" v="2662" actId="20577"/>
        <pc:sldMkLst>
          <pc:docMk/>
          <pc:sldMk cId="2573016576" sldId="259"/>
        </pc:sldMkLst>
        <pc:spChg chg="mod">
          <ac:chgData name="Rob Aspin" userId="b64e2900-8049-438f-9345-0552cf97fc42" providerId="ADAL" clId="{46258F9C-9089-418E-A5FC-74545188EE3A}" dt="2022-03-07T16:35:43.797" v="1115" actId="20577"/>
          <ac:spMkLst>
            <pc:docMk/>
            <pc:sldMk cId="2573016576" sldId="259"/>
            <ac:spMk id="2" creationId="{C02069BA-9688-4DF6-9543-B71C486A7529}"/>
          </ac:spMkLst>
        </pc:spChg>
        <pc:spChg chg="del">
          <ac:chgData name="Rob Aspin" userId="b64e2900-8049-438f-9345-0552cf97fc42" providerId="ADAL" clId="{46258F9C-9089-418E-A5FC-74545188EE3A}" dt="2022-03-07T16:03:36.033" v="866" actId="478"/>
          <ac:spMkLst>
            <pc:docMk/>
            <pc:sldMk cId="2573016576" sldId="259"/>
            <ac:spMk id="3" creationId="{13BBE206-8902-4BB7-AE7F-57851161622E}"/>
          </ac:spMkLst>
        </pc:spChg>
        <pc:graphicFrameChg chg="add del mod modGraphic">
          <ac:chgData name="Rob Aspin" userId="b64e2900-8049-438f-9345-0552cf97fc42" providerId="ADAL" clId="{46258F9C-9089-418E-A5FC-74545188EE3A}" dt="2022-03-07T16:31:59.885" v="1066" actId="478"/>
          <ac:graphicFrameMkLst>
            <pc:docMk/>
            <pc:sldMk cId="2573016576" sldId="259"/>
            <ac:graphicFrameMk id="4" creationId="{9742C15F-237C-45C4-9A0E-F16C337284A8}"/>
          </ac:graphicFrameMkLst>
        </pc:graphicFrameChg>
        <pc:graphicFrameChg chg="add del mod modGraphic">
          <ac:chgData name="Rob Aspin" userId="b64e2900-8049-438f-9345-0552cf97fc42" providerId="ADAL" clId="{46258F9C-9089-418E-A5FC-74545188EE3A}" dt="2022-03-07T16:06:18.924" v="1034" actId="478"/>
          <ac:graphicFrameMkLst>
            <pc:docMk/>
            <pc:sldMk cId="2573016576" sldId="259"/>
            <ac:graphicFrameMk id="5" creationId="{0C131762-FB99-4BA6-B50B-A1AFEA481655}"/>
          </ac:graphicFrameMkLst>
        </pc:graphicFrameChg>
        <pc:graphicFrameChg chg="add mod modGraphic">
          <ac:chgData name="Rob Aspin" userId="b64e2900-8049-438f-9345-0552cf97fc42" providerId="ADAL" clId="{46258F9C-9089-418E-A5FC-74545188EE3A}" dt="2022-03-07T16:35:32.453" v="1113" actId="20577"/>
          <ac:graphicFrameMkLst>
            <pc:docMk/>
            <pc:sldMk cId="2573016576" sldId="259"/>
            <ac:graphicFrameMk id="6" creationId="{7E12A02F-2479-4459-8F7E-810FF186BAB7}"/>
          </ac:graphicFrameMkLst>
        </pc:graphicFrameChg>
      </pc:sldChg>
      <pc:sldChg chg="modSp new mod modNotesTx">
        <pc:chgData name="Rob Aspin" userId="b64e2900-8049-438f-9345-0552cf97fc42" providerId="ADAL" clId="{46258F9C-9089-418E-A5FC-74545188EE3A}" dt="2022-03-07T16:45:23.979" v="2833" actId="20577"/>
        <pc:sldMkLst>
          <pc:docMk/>
          <pc:sldMk cId="3660369556" sldId="260"/>
        </pc:sldMkLst>
        <pc:spChg chg="mod">
          <ac:chgData name="Rob Aspin" userId="b64e2900-8049-438f-9345-0552cf97fc42" providerId="ADAL" clId="{46258F9C-9089-418E-A5FC-74545188EE3A}" dt="2022-03-07T16:44:36.777" v="2688" actId="20577"/>
          <ac:spMkLst>
            <pc:docMk/>
            <pc:sldMk cId="3660369556" sldId="260"/>
            <ac:spMk id="2" creationId="{7C081F67-7FB9-43F1-8A90-AAE11AB63134}"/>
          </ac:spMkLst>
        </pc:spChg>
      </pc:sldChg>
    </pc:docChg>
  </pc:docChgLst>
  <pc:docChgLst>
    <pc:chgData name="Husnain Ahmed" userId="a77a86e8-2de5-49c5-b2f0-ea95297b1827" providerId="ADAL" clId="{9BB7BBE1-10A2-4864-B1B0-3CB9E05FA115}"/>
    <pc:docChg chg="modSld">
      <pc:chgData name="Husnain Ahmed" userId="a77a86e8-2de5-49c5-b2f0-ea95297b1827" providerId="ADAL" clId="{9BB7BBE1-10A2-4864-B1B0-3CB9E05FA115}" dt="2022-03-23T09:41:01.879" v="37" actId="20577"/>
      <pc:docMkLst>
        <pc:docMk/>
      </pc:docMkLst>
      <pc:sldChg chg="modSp mod">
        <pc:chgData name="Husnain Ahmed" userId="a77a86e8-2de5-49c5-b2f0-ea95297b1827" providerId="ADAL" clId="{9BB7BBE1-10A2-4864-B1B0-3CB9E05FA115}" dt="2022-03-23T09:41:01.879" v="37" actId="20577"/>
        <pc:sldMkLst>
          <pc:docMk/>
          <pc:sldMk cId="2122814206" sldId="256"/>
        </pc:sldMkLst>
        <pc:spChg chg="mod">
          <ac:chgData name="Husnain Ahmed" userId="a77a86e8-2de5-49c5-b2f0-ea95297b1827" providerId="ADAL" clId="{9BB7BBE1-10A2-4864-B1B0-3CB9E05FA115}" dt="2022-03-23T09:41:01.879" v="37" actId="20577"/>
          <ac:spMkLst>
            <pc:docMk/>
            <pc:sldMk cId="2122814206" sldId="256"/>
            <ac:spMk id="3" creationId="{9027DB75-875D-487D-A652-7A454294B674}"/>
          </ac:spMkLst>
        </pc:spChg>
      </pc:sldChg>
    </pc:docChg>
  </pc:docChgLst>
  <pc:docChgLst>
    <pc:chgData name="Husnain Ahmed" userId="S::21308666@stu.mmu.ac.uk::a77a86e8-2de5-49c5-b2f0-ea95297b1827" providerId="AD" clId="Web-{CA81EE2D-45FA-8051-C95C-DC3FA05D5AD5}"/>
    <pc:docChg chg="modSld">
      <pc:chgData name="Husnain Ahmed" userId="S::21308666@stu.mmu.ac.uk::a77a86e8-2de5-49c5-b2f0-ea95297b1827" providerId="AD" clId="Web-{CA81EE2D-45FA-8051-C95C-DC3FA05D5AD5}" dt="2022-04-05T16:30:56.927" v="423" actId="1076"/>
      <pc:docMkLst>
        <pc:docMk/>
      </pc:docMkLst>
      <pc:sldChg chg="modSp">
        <pc:chgData name="Husnain Ahmed" userId="S::21308666@stu.mmu.ac.uk::a77a86e8-2de5-49c5-b2f0-ea95297b1827" providerId="AD" clId="Web-{CA81EE2D-45FA-8051-C95C-DC3FA05D5AD5}" dt="2022-04-05T16:25:31.548" v="60" actId="20577"/>
        <pc:sldMkLst>
          <pc:docMk/>
          <pc:sldMk cId="2651854746" sldId="257"/>
        </pc:sldMkLst>
        <pc:spChg chg="mod">
          <ac:chgData name="Husnain Ahmed" userId="S::21308666@stu.mmu.ac.uk::a77a86e8-2de5-49c5-b2f0-ea95297b1827" providerId="AD" clId="Web-{CA81EE2D-45FA-8051-C95C-DC3FA05D5AD5}" dt="2022-04-05T16:25:31.548" v="60" actId="20577"/>
          <ac:spMkLst>
            <pc:docMk/>
            <pc:sldMk cId="2651854746" sldId="257"/>
            <ac:spMk id="3" creationId="{E3B398EF-A83A-4E0A-BCC0-55F9D6ED7406}"/>
          </ac:spMkLst>
        </pc:spChg>
      </pc:sldChg>
      <pc:sldChg chg="modSp">
        <pc:chgData name="Husnain Ahmed" userId="S::21308666@stu.mmu.ac.uk::a77a86e8-2de5-49c5-b2f0-ea95297b1827" providerId="AD" clId="Web-{CA81EE2D-45FA-8051-C95C-DC3FA05D5AD5}" dt="2022-04-05T16:28:05.479" v="220" actId="20577"/>
        <pc:sldMkLst>
          <pc:docMk/>
          <pc:sldMk cId="3785264471" sldId="258"/>
        </pc:sldMkLst>
        <pc:spChg chg="mod">
          <ac:chgData name="Husnain Ahmed" userId="S::21308666@stu.mmu.ac.uk::a77a86e8-2de5-49c5-b2f0-ea95297b1827" providerId="AD" clId="Web-{CA81EE2D-45FA-8051-C95C-DC3FA05D5AD5}" dt="2022-04-05T16:28:05.479" v="220" actId="20577"/>
          <ac:spMkLst>
            <pc:docMk/>
            <pc:sldMk cId="3785264471" sldId="258"/>
            <ac:spMk id="3" creationId="{39A732B8-324D-47DC-BC3B-2316CE17CE7E}"/>
          </ac:spMkLst>
        </pc:spChg>
      </pc:sldChg>
      <pc:sldChg chg="modSp">
        <pc:chgData name="Husnain Ahmed" userId="S::21308666@stu.mmu.ac.uk::a77a86e8-2de5-49c5-b2f0-ea95297b1827" providerId="AD" clId="Web-{CA81EE2D-45FA-8051-C95C-DC3FA05D5AD5}" dt="2022-04-05T16:30:56.927" v="423" actId="1076"/>
        <pc:sldMkLst>
          <pc:docMk/>
          <pc:sldMk cId="2573016576" sldId="259"/>
        </pc:sldMkLst>
        <pc:graphicFrameChg chg="mod modGraphic">
          <ac:chgData name="Husnain Ahmed" userId="S::21308666@stu.mmu.ac.uk::a77a86e8-2de5-49c5-b2f0-ea95297b1827" providerId="AD" clId="Web-{CA81EE2D-45FA-8051-C95C-DC3FA05D5AD5}" dt="2022-04-05T16:30:56.927" v="423" actId="1076"/>
          <ac:graphicFrameMkLst>
            <pc:docMk/>
            <pc:sldMk cId="2573016576" sldId="259"/>
            <ac:graphicFrameMk id="6" creationId="{7E12A02F-2479-4459-8F7E-810FF186BAB7}"/>
          </ac:graphicFrameMkLst>
        </pc:graphicFrameChg>
      </pc:sldChg>
      <pc:sldChg chg="modSp">
        <pc:chgData name="Husnain Ahmed" userId="S::21308666@stu.mmu.ac.uk::a77a86e8-2de5-49c5-b2f0-ea95297b1827" providerId="AD" clId="Web-{CA81EE2D-45FA-8051-C95C-DC3FA05D5AD5}" dt="2022-04-05T16:29:35.203" v="306" actId="20577"/>
        <pc:sldMkLst>
          <pc:docMk/>
          <pc:sldMk cId="3660369556" sldId="260"/>
        </pc:sldMkLst>
        <pc:spChg chg="mod">
          <ac:chgData name="Husnain Ahmed" userId="S::21308666@stu.mmu.ac.uk::a77a86e8-2de5-49c5-b2f0-ea95297b1827" providerId="AD" clId="Web-{CA81EE2D-45FA-8051-C95C-DC3FA05D5AD5}" dt="2022-04-05T16:29:35.203" v="306" actId="20577"/>
          <ac:spMkLst>
            <pc:docMk/>
            <pc:sldMk cId="3660369556" sldId="260"/>
            <ac:spMk id="3" creationId="{9AC0C79C-FAB8-4586-BE90-054A342A6D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00AD3-9FE9-424D-A351-9FA2D00BE361}" type="datetimeFigureOut">
              <a:rPr lang="en-GB" smtClean="0"/>
              <a:t>05/04/2022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9F12C-454B-4D11-AF06-574D32E0EDCB}" type="slidenum">
              <a:rPr lang="en-GB" smtClean="0"/>
              <a:t>‹#›</a:t>
            </a:fld>
            <a:endParaRPr lang="en-GB"/>
          </a:p>
        </p:txBody>
      </p:sp>
    </p:spTree>
    <p:extLst>
      <p:ext uri="{BB962C8B-B14F-4D97-AF65-F5344CB8AC3E}">
        <p14:creationId xmlns:p14="http://schemas.microsoft.com/office/powerpoint/2010/main" val="310836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this page you should complete the details indicated (“…..”)</a:t>
            </a:r>
          </a:p>
          <a:p>
            <a:r>
              <a:rPr lang="en-GB" dirty="0"/>
              <a:t>Team -&gt; this should be the name of your team</a:t>
            </a:r>
          </a:p>
          <a:p>
            <a:r>
              <a:rPr lang="en-GB" dirty="0"/>
              <a:t>Name -&gt; this should be your name</a:t>
            </a:r>
          </a:p>
          <a:p>
            <a:r>
              <a:rPr lang="en-GB" dirty="0"/>
              <a:t>Week -&gt; &lt;integer&gt; 1-6</a:t>
            </a:r>
          </a:p>
        </p:txBody>
      </p:sp>
      <p:sp>
        <p:nvSpPr>
          <p:cNvPr id="4" name="Slide Number Placeholder 3"/>
          <p:cNvSpPr>
            <a:spLocks noGrp="1"/>
          </p:cNvSpPr>
          <p:nvPr>
            <p:ph type="sldNum" sz="quarter" idx="5"/>
          </p:nvPr>
        </p:nvSpPr>
        <p:spPr/>
        <p:txBody>
          <a:bodyPr/>
          <a:lstStyle/>
          <a:p>
            <a:fld id="{4AD9F12C-454B-4D11-AF06-574D32E0EDCB}" type="slidenum">
              <a:rPr lang="en-GB" smtClean="0"/>
              <a:t>1</a:t>
            </a:fld>
            <a:endParaRPr lang="en-GB"/>
          </a:p>
        </p:txBody>
      </p:sp>
    </p:spTree>
    <p:extLst>
      <p:ext uri="{BB962C8B-B14F-4D97-AF65-F5344CB8AC3E}">
        <p14:creationId xmlns:p14="http://schemas.microsoft.com/office/powerpoint/2010/main" val="48964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this page you should present you view, as the product owner, of the viability of the product in addressing the project aim. This may be a series of bullet points and you should highlight your concerns about the direction of the project and how this, in your opinion, supports the projects ability to address the goal you have set. </a:t>
            </a:r>
          </a:p>
        </p:txBody>
      </p:sp>
      <p:sp>
        <p:nvSpPr>
          <p:cNvPr id="4" name="Slide Number Placeholder 3"/>
          <p:cNvSpPr>
            <a:spLocks noGrp="1"/>
          </p:cNvSpPr>
          <p:nvPr>
            <p:ph type="sldNum" sz="quarter" idx="5"/>
          </p:nvPr>
        </p:nvSpPr>
        <p:spPr/>
        <p:txBody>
          <a:bodyPr/>
          <a:lstStyle/>
          <a:p>
            <a:fld id="{4AD9F12C-454B-4D11-AF06-574D32E0EDCB}" type="slidenum">
              <a:rPr lang="en-GB" smtClean="0"/>
              <a:t>2</a:t>
            </a:fld>
            <a:endParaRPr lang="en-GB"/>
          </a:p>
        </p:txBody>
      </p:sp>
    </p:spTree>
    <p:extLst>
      <p:ext uri="{BB962C8B-B14F-4D97-AF65-F5344CB8AC3E}">
        <p14:creationId xmlns:p14="http://schemas.microsoft.com/office/powerpoint/2010/main" val="389233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this slide you should document the input you have had to the project in this week and how that has been expressed. Has the team been receptive to this and how have they acted.</a:t>
            </a:r>
          </a:p>
        </p:txBody>
      </p:sp>
      <p:sp>
        <p:nvSpPr>
          <p:cNvPr id="4" name="Slide Number Placeholder 3"/>
          <p:cNvSpPr>
            <a:spLocks noGrp="1"/>
          </p:cNvSpPr>
          <p:nvPr>
            <p:ph type="sldNum" sz="quarter" idx="5"/>
          </p:nvPr>
        </p:nvSpPr>
        <p:spPr/>
        <p:txBody>
          <a:bodyPr/>
          <a:lstStyle/>
          <a:p>
            <a:fld id="{4AD9F12C-454B-4D11-AF06-574D32E0EDCB}" type="slidenum">
              <a:rPr lang="en-GB" smtClean="0"/>
              <a:t>3</a:t>
            </a:fld>
            <a:endParaRPr lang="en-GB"/>
          </a:p>
        </p:txBody>
      </p:sp>
    </p:spTree>
    <p:extLst>
      <p:ext uri="{BB962C8B-B14F-4D97-AF65-F5344CB8AC3E}">
        <p14:creationId xmlns:p14="http://schemas.microsoft.com/office/powerpoint/2010/main" val="128365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Outline any requests you </a:t>
            </a:r>
            <a:r>
              <a:rPr lang="en-GB"/>
              <a:t>have made (in the last week), </a:t>
            </a:r>
            <a:r>
              <a:rPr lang="en-GB" dirty="0"/>
              <a:t>as product owner, that add to, modify</a:t>
            </a:r>
            <a:r>
              <a:rPr lang="en-GB"/>
              <a:t>, or </a:t>
            </a:r>
            <a:r>
              <a:rPr lang="en-GB" dirty="0"/>
              <a:t>change the requirements for the project</a:t>
            </a:r>
          </a:p>
        </p:txBody>
      </p:sp>
      <p:sp>
        <p:nvSpPr>
          <p:cNvPr id="4" name="Slide Number Placeholder 3"/>
          <p:cNvSpPr>
            <a:spLocks noGrp="1"/>
          </p:cNvSpPr>
          <p:nvPr>
            <p:ph type="sldNum" sz="quarter" idx="5"/>
          </p:nvPr>
        </p:nvSpPr>
        <p:spPr/>
        <p:txBody>
          <a:bodyPr/>
          <a:lstStyle/>
          <a:p>
            <a:fld id="{4AD9F12C-454B-4D11-AF06-574D32E0EDCB}" type="slidenum">
              <a:rPr lang="en-GB" smtClean="0"/>
              <a:t>4</a:t>
            </a:fld>
            <a:endParaRPr lang="en-GB"/>
          </a:p>
        </p:txBody>
      </p:sp>
    </p:spTree>
    <p:extLst>
      <p:ext uri="{BB962C8B-B14F-4D97-AF65-F5344CB8AC3E}">
        <p14:creationId xmlns:p14="http://schemas.microsoft.com/office/powerpoint/2010/main" val="251492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risk register is where you record specific items of concern within the project. It should be a living document and be continually updated, with the current state presented in each weekly report. Risks should not be removed, once they have been put on the register, but should be monitored until resolved. You may need to record more risks than this table will hold, in this case use multiple pages to record all the risks.</a:t>
            </a:r>
          </a:p>
          <a:p>
            <a:endParaRPr lang="en-GB" dirty="0"/>
          </a:p>
          <a:p>
            <a:r>
              <a:rPr lang="en-GB" dirty="0"/>
              <a:t>The sections should be filled as follows:</a:t>
            </a:r>
          </a:p>
          <a:p>
            <a:r>
              <a:rPr lang="en-GB" dirty="0"/>
              <a:t>Item: Brief description of problem (2-5words)</a:t>
            </a:r>
          </a:p>
          <a:p>
            <a:r>
              <a:rPr lang="en-GB" dirty="0"/>
              <a:t>Severity: High/Medium/Low. These should be assessed based on the impact this risk might have on the successful delivery of the project</a:t>
            </a:r>
          </a:p>
          <a:p>
            <a:r>
              <a:rPr lang="en-GB" dirty="0"/>
              <a:t>Date: The date when the risk was put on the register </a:t>
            </a:r>
          </a:p>
          <a:p>
            <a:r>
              <a:rPr lang="en-GB" dirty="0"/>
              <a:t>Description: A terse description of the problem. This should be sufficient to highlight what the issue is, but there may be more documentation within the project to defined the full issue</a:t>
            </a:r>
          </a:p>
          <a:p>
            <a:r>
              <a:rPr lang="en-GB" dirty="0"/>
              <a:t>Impact of Addressing: A brief description of what the impact, to the project, will be if this risk is addressed</a:t>
            </a:r>
          </a:p>
          <a:p>
            <a:r>
              <a:rPr lang="en-GB" dirty="0"/>
              <a:t>Impact of not addressing: A brief description of what the impact, to the project, will be if this risk is NOT addressed</a:t>
            </a:r>
          </a:p>
          <a:p>
            <a:r>
              <a:rPr lang="en-GB" dirty="0"/>
              <a:t>Problem Owner: Who, in the team, is taking responsibility for this problem (should be a role not a person name)</a:t>
            </a:r>
          </a:p>
          <a:p>
            <a:r>
              <a:rPr lang="en-GB" dirty="0"/>
              <a:t>Rag rating: Your overall concern level in relation to this risk expressed as red/amber/green (you may want to highlight the row in this colour). This is not the same as the severity </a:t>
            </a:r>
            <a:r>
              <a:rPr lang="en-GB" dirty="0" err="1"/>
              <a:t>asit</a:t>
            </a:r>
            <a:r>
              <a:rPr lang="en-GB" dirty="0"/>
              <a:t> reflects your concern.</a:t>
            </a:r>
          </a:p>
          <a:p>
            <a:r>
              <a:rPr lang="en-GB" dirty="0"/>
              <a:t>Mitigation: What has been done to resolve the risk</a:t>
            </a:r>
          </a:p>
          <a:p>
            <a:r>
              <a:rPr lang="en-GB" dirty="0"/>
              <a:t>Date Resolved: the date at which this risk was considered no longer a problem</a:t>
            </a:r>
          </a:p>
        </p:txBody>
      </p:sp>
      <p:sp>
        <p:nvSpPr>
          <p:cNvPr id="4" name="Slide Number Placeholder 3"/>
          <p:cNvSpPr>
            <a:spLocks noGrp="1"/>
          </p:cNvSpPr>
          <p:nvPr>
            <p:ph type="sldNum" sz="quarter" idx="5"/>
          </p:nvPr>
        </p:nvSpPr>
        <p:spPr/>
        <p:txBody>
          <a:bodyPr/>
          <a:lstStyle/>
          <a:p>
            <a:fld id="{4AD9F12C-454B-4D11-AF06-574D32E0EDCB}" type="slidenum">
              <a:rPr lang="en-GB" smtClean="0"/>
              <a:t>5</a:t>
            </a:fld>
            <a:endParaRPr lang="en-GB"/>
          </a:p>
        </p:txBody>
      </p:sp>
    </p:spTree>
    <p:extLst>
      <p:ext uri="{BB962C8B-B14F-4D97-AF65-F5344CB8AC3E}">
        <p14:creationId xmlns:p14="http://schemas.microsoft.com/office/powerpoint/2010/main" val="3478783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B6F5-D192-4F74-8288-0AD69D4AB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423311-C1DE-4074-8DBD-BEDAD32BD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A67BDA-5CDF-4D52-88A0-420F4EFCB346}"/>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5" name="Footer Placeholder 4">
            <a:extLst>
              <a:ext uri="{FF2B5EF4-FFF2-40B4-BE49-F238E27FC236}">
                <a16:creationId xmlns:a16="http://schemas.microsoft.com/office/drawing/2014/main" id="{B1B4EB47-3048-4402-B517-F16A2C9DBA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A007FD-AE73-4C6D-9459-3DBAD06581F9}"/>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330830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33B6-E8E8-4B73-948A-93CB66784C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01FCC4-F81B-4AF2-861C-0CC72BCBA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452B66-6182-42A4-ADC8-4B32594BD2DF}"/>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5" name="Footer Placeholder 4">
            <a:extLst>
              <a:ext uri="{FF2B5EF4-FFF2-40B4-BE49-F238E27FC236}">
                <a16:creationId xmlns:a16="http://schemas.microsoft.com/office/drawing/2014/main" id="{04602C46-76FE-4831-8F9D-E77502B33C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D4B521-4444-44A1-A6DB-516076819EA2}"/>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88226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12826F-CD63-4FDB-A971-CA2F57C1D0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03301E-23E6-4FB3-8D9F-D2123ABB6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CFF3BA-442B-44A5-8432-81B2674B7A47}"/>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5" name="Footer Placeholder 4">
            <a:extLst>
              <a:ext uri="{FF2B5EF4-FFF2-40B4-BE49-F238E27FC236}">
                <a16:creationId xmlns:a16="http://schemas.microsoft.com/office/drawing/2014/main" id="{73E4E768-2327-4F71-B749-D65B13CEF0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3863BB-99A5-4714-A78F-C2EAB00222C8}"/>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146025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7D40-21CC-47CB-B125-3B18B72E66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4970D5-BAE7-4D7A-943F-14D78456B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8AE696-A47F-4A1D-B9AB-B7FE42E35BCF}"/>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5" name="Footer Placeholder 4">
            <a:extLst>
              <a:ext uri="{FF2B5EF4-FFF2-40B4-BE49-F238E27FC236}">
                <a16:creationId xmlns:a16="http://schemas.microsoft.com/office/drawing/2014/main" id="{8DEB3929-8952-403D-8B49-3007D454CB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954580-DF9C-43CF-96EE-758F2D2D09CE}"/>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06706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7F69-24E0-4214-B014-018A6F856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782C7B-0D33-41A7-8539-5CD9C906C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D704B9-E9D4-42D3-AF25-A4743C65F821}"/>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5" name="Footer Placeholder 4">
            <a:extLst>
              <a:ext uri="{FF2B5EF4-FFF2-40B4-BE49-F238E27FC236}">
                <a16:creationId xmlns:a16="http://schemas.microsoft.com/office/drawing/2014/main" id="{9DFEA6EF-B748-44EE-92C9-F27791095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C4D257-64B9-46AF-BA49-24A4039544DC}"/>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162192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CB3D-349E-44A1-AFAC-013FEF9F0A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14591A-FEE7-4566-BA4B-12E96C81D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FFFCF3-E7E8-4F46-B968-4C68F2C04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7777614-7153-4A97-A420-DED24481A6C1}"/>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6" name="Footer Placeholder 5">
            <a:extLst>
              <a:ext uri="{FF2B5EF4-FFF2-40B4-BE49-F238E27FC236}">
                <a16:creationId xmlns:a16="http://schemas.microsoft.com/office/drawing/2014/main" id="{625106E2-0B84-4200-BE8C-AF685E1C60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68BAEE-8756-4034-9B9D-2E47E637CCA9}"/>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398964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6C3C-D738-4CC5-AAF0-0420C475912D}"/>
              </a:ext>
            </a:extLst>
          </p:cNvPr>
          <p:cNvSpPr>
            <a:spLocks noGrp="1"/>
          </p:cNvSpPr>
          <p:nvPr>
            <p:ph type="title"/>
          </p:nvPr>
        </p:nvSpPr>
        <p:spPr>
          <a:xfrm>
            <a:off x="839788" y="365125"/>
            <a:ext cx="7598534"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40F89B-C79E-41B8-974B-12B25CE3D7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173A9-CBD7-435B-9F07-91C647D323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531328-194E-4483-8E1C-734963014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A6F1D-39FF-46A7-B54D-3FC244C3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1B40E11-1340-4EF6-A5AD-8DC088F1DDC8}"/>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8" name="Footer Placeholder 7">
            <a:extLst>
              <a:ext uri="{FF2B5EF4-FFF2-40B4-BE49-F238E27FC236}">
                <a16:creationId xmlns:a16="http://schemas.microsoft.com/office/drawing/2014/main" id="{F7FED8A8-24BB-478F-BED2-06D2C0294E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F9D2B68-CABB-4DD7-8157-9848F617E0B1}"/>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086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6D9C-0D8E-4A50-9A96-C9385BFC94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92EC2A-C84E-48D7-8ED7-820289D242E1}"/>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4" name="Footer Placeholder 3">
            <a:extLst>
              <a:ext uri="{FF2B5EF4-FFF2-40B4-BE49-F238E27FC236}">
                <a16:creationId xmlns:a16="http://schemas.microsoft.com/office/drawing/2014/main" id="{16F73FD8-D59B-496F-83A9-CFF4ACDD40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E7242D-27EB-4AF1-9396-ABAAAD12F0C9}"/>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94772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5E1E5-9C11-4215-B871-0098100F4C10}"/>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3" name="Footer Placeholder 2">
            <a:extLst>
              <a:ext uri="{FF2B5EF4-FFF2-40B4-BE49-F238E27FC236}">
                <a16:creationId xmlns:a16="http://schemas.microsoft.com/office/drawing/2014/main" id="{44A0A98D-EBAB-46BE-BF35-D6ACE081BCD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F0EE0DF-A465-49C6-98CD-9AE4A2153034}"/>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1722872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19FA-6A32-4386-B445-91C2EFF5C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DFAB771-58F9-4FB9-95E8-560C2A789A81}"/>
              </a:ext>
            </a:extLst>
          </p:cNvPr>
          <p:cNvSpPr>
            <a:spLocks noGrp="1"/>
          </p:cNvSpPr>
          <p:nvPr>
            <p:ph idx="1"/>
          </p:nvPr>
        </p:nvSpPr>
        <p:spPr>
          <a:xfrm>
            <a:off x="5183188" y="1570383"/>
            <a:ext cx="6172200" cy="4290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4E1655-59FD-4121-A3DD-8430E5814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4290C-B8BE-4D37-97C3-65A37FB7A81F}"/>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6" name="Footer Placeholder 5">
            <a:extLst>
              <a:ext uri="{FF2B5EF4-FFF2-40B4-BE49-F238E27FC236}">
                <a16:creationId xmlns:a16="http://schemas.microsoft.com/office/drawing/2014/main" id="{FB90A2E3-C794-49A2-9EEE-287C914700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471D25-2030-40DA-850C-73C6DD1C07A6}"/>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77361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4980-3BE6-410F-8D86-2C531D65A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334E01-036B-4E6A-9773-9B73BF23DC65}"/>
              </a:ext>
            </a:extLst>
          </p:cNvPr>
          <p:cNvSpPr>
            <a:spLocks noGrp="1"/>
          </p:cNvSpPr>
          <p:nvPr>
            <p:ph type="pic" idx="1"/>
          </p:nvPr>
        </p:nvSpPr>
        <p:spPr>
          <a:xfrm>
            <a:off x="5183188" y="1669774"/>
            <a:ext cx="6172200" cy="41912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CF58962-AC91-4C63-AABC-2D8334141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B8322-3983-4918-A049-3B2106489D96}"/>
              </a:ext>
            </a:extLst>
          </p:cNvPr>
          <p:cNvSpPr>
            <a:spLocks noGrp="1"/>
          </p:cNvSpPr>
          <p:nvPr>
            <p:ph type="dt" sz="half" idx="10"/>
          </p:nvPr>
        </p:nvSpPr>
        <p:spPr/>
        <p:txBody>
          <a:bodyPr/>
          <a:lstStyle/>
          <a:p>
            <a:fld id="{7F1646EF-F3CB-4D43-9E27-81EC796F6CCC}" type="datetimeFigureOut">
              <a:rPr lang="en-GB" smtClean="0"/>
              <a:t>05/04/2022</a:t>
            </a:fld>
            <a:endParaRPr lang="en-GB"/>
          </a:p>
        </p:txBody>
      </p:sp>
      <p:sp>
        <p:nvSpPr>
          <p:cNvPr id="6" name="Footer Placeholder 5">
            <a:extLst>
              <a:ext uri="{FF2B5EF4-FFF2-40B4-BE49-F238E27FC236}">
                <a16:creationId xmlns:a16="http://schemas.microsoft.com/office/drawing/2014/main" id="{3C61C21C-9D39-48A8-A458-2A66C2485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85156B-3EDF-4E0A-B5C7-0710C3116BDF}"/>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171360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A117C3-4276-4E2B-ACDB-9E34A070F26B}"/>
              </a:ext>
            </a:extLst>
          </p:cNvPr>
          <p:cNvPicPr>
            <a:picLocks noChangeAspect="1"/>
          </p:cNvPicPr>
          <p:nvPr userDrawn="1"/>
        </p:nvPicPr>
        <p:blipFill>
          <a:blip r:embed="rId13"/>
          <a:stretch>
            <a:fillRect/>
          </a:stretch>
        </p:blipFill>
        <p:spPr>
          <a:xfrm>
            <a:off x="8345091" y="0"/>
            <a:ext cx="3846909" cy="1579001"/>
          </a:xfrm>
          <a:prstGeom prst="rect">
            <a:avLst/>
          </a:prstGeom>
        </p:spPr>
      </p:pic>
      <p:sp>
        <p:nvSpPr>
          <p:cNvPr id="2" name="Title Placeholder 1">
            <a:extLst>
              <a:ext uri="{FF2B5EF4-FFF2-40B4-BE49-F238E27FC236}">
                <a16:creationId xmlns:a16="http://schemas.microsoft.com/office/drawing/2014/main" id="{853E9FE7-B10E-494D-89E1-C79C5753F060}"/>
              </a:ext>
            </a:extLst>
          </p:cNvPr>
          <p:cNvSpPr>
            <a:spLocks noGrp="1"/>
          </p:cNvSpPr>
          <p:nvPr>
            <p:ph type="title"/>
          </p:nvPr>
        </p:nvSpPr>
        <p:spPr>
          <a:xfrm>
            <a:off x="838200" y="365125"/>
            <a:ext cx="760012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1B6EA82-03A4-424E-BBA6-588AA0265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8E789E-F368-4056-A178-055748ABB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646EF-F3CB-4D43-9E27-81EC796F6CCC}" type="datetimeFigureOut">
              <a:rPr lang="en-GB" smtClean="0"/>
              <a:t>05/04/2022</a:t>
            </a:fld>
            <a:endParaRPr lang="en-GB"/>
          </a:p>
        </p:txBody>
      </p:sp>
      <p:sp>
        <p:nvSpPr>
          <p:cNvPr id="5" name="Footer Placeholder 4">
            <a:extLst>
              <a:ext uri="{FF2B5EF4-FFF2-40B4-BE49-F238E27FC236}">
                <a16:creationId xmlns:a16="http://schemas.microsoft.com/office/drawing/2014/main" id="{AC5233E5-E55A-4ADB-9D73-9A91496AE039}"/>
              </a:ext>
            </a:extLst>
          </p:cNvPr>
          <p:cNvSpPr>
            <a:spLocks noGrp="1"/>
          </p:cNvSpPr>
          <p:nvPr>
            <p:ph type="ftr" sz="quarter" idx="3"/>
          </p:nvPr>
        </p:nvSpPr>
        <p:spPr>
          <a:xfrm>
            <a:off x="3677478" y="6356350"/>
            <a:ext cx="4760844" cy="365125"/>
          </a:xfrm>
          <a:prstGeom prst="rect">
            <a:avLst/>
          </a:prstGeom>
        </p:spPr>
        <p:txBody>
          <a:bodyPr vert="horz" lIns="91440" tIns="45720" rIns="91440" bIns="45720" rtlCol="0" anchor="t"/>
          <a:lstStyle>
            <a:lvl1pPr algn="ctr">
              <a:defRPr sz="1200">
                <a:solidFill>
                  <a:schemeClr val="tx1">
                    <a:tint val="75000"/>
                  </a:schemeClr>
                </a:solidFill>
              </a:defRPr>
            </a:lvl1pPr>
          </a:lstStyle>
          <a:p>
            <a:pPr>
              <a:lnSpc>
                <a:spcPct val="107000"/>
              </a:lnSpc>
              <a:spcBef>
                <a:spcPts val="200"/>
              </a:spcBef>
            </a:pPr>
            <a:r>
              <a:rPr lang="en-GB"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Department of Computing and Mathematics - 6G4Z0021: Team Project</a:t>
            </a:r>
          </a:p>
          <a:p>
            <a:endParaRPr lang="en-GB" dirty="0"/>
          </a:p>
        </p:txBody>
      </p:sp>
      <p:sp>
        <p:nvSpPr>
          <p:cNvPr id="6" name="Slide Number Placeholder 5">
            <a:extLst>
              <a:ext uri="{FF2B5EF4-FFF2-40B4-BE49-F238E27FC236}">
                <a16:creationId xmlns:a16="http://schemas.microsoft.com/office/drawing/2014/main" id="{D4850F58-778D-42FB-B325-28698DE97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4F67-3657-402B-8B37-DC612116B30E}" type="slidenum">
              <a:rPr lang="en-GB" smtClean="0"/>
              <a:t>‹#›</a:t>
            </a:fld>
            <a:endParaRPr lang="en-GB"/>
          </a:p>
        </p:txBody>
      </p:sp>
    </p:spTree>
    <p:extLst>
      <p:ext uri="{BB962C8B-B14F-4D97-AF65-F5344CB8AC3E}">
        <p14:creationId xmlns:p14="http://schemas.microsoft.com/office/powerpoint/2010/main" val="3801278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18EB-2F10-4D4C-92FB-E992F4DC0F8E}"/>
              </a:ext>
            </a:extLst>
          </p:cNvPr>
          <p:cNvSpPr>
            <a:spLocks noGrp="1"/>
          </p:cNvSpPr>
          <p:nvPr>
            <p:ph type="ctrTitle"/>
          </p:nvPr>
        </p:nvSpPr>
        <p:spPr/>
        <p:txBody>
          <a:bodyPr/>
          <a:lstStyle/>
          <a:p>
            <a:r>
              <a:rPr lang="en-GB" dirty="0"/>
              <a:t>Product Owner Report</a:t>
            </a:r>
          </a:p>
        </p:txBody>
      </p:sp>
      <p:sp>
        <p:nvSpPr>
          <p:cNvPr id="3" name="Subtitle 2">
            <a:extLst>
              <a:ext uri="{FF2B5EF4-FFF2-40B4-BE49-F238E27FC236}">
                <a16:creationId xmlns:a16="http://schemas.microsoft.com/office/drawing/2014/main" id="{9027DB75-875D-487D-A652-7A454294B674}"/>
              </a:ext>
            </a:extLst>
          </p:cNvPr>
          <p:cNvSpPr>
            <a:spLocks noGrp="1"/>
          </p:cNvSpPr>
          <p:nvPr>
            <p:ph type="subTitle" idx="1"/>
          </p:nvPr>
        </p:nvSpPr>
        <p:spPr/>
        <p:txBody>
          <a:bodyPr numCol="1"/>
          <a:lstStyle/>
          <a:p>
            <a:pPr algn="l"/>
            <a:r>
              <a:rPr lang="en-GB" dirty="0"/>
              <a:t>Team: …11rouge..</a:t>
            </a:r>
          </a:p>
          <a:p>
            <a:pPr algn="l"/>
            <a:r>
              <a:rPr lang="en-GB" dirty="0"/>
              <a:t>Name: Husnain. Ahmed.</a:t>
            </a:r>
          </a:p>
          <a:p>
            <a:pPr algn="l"/>
            <a:r>
              <a:rPr lang="en-GB" dirty="0"/>
              <a:t>Week: …2-6..</a:t>
            </a:r>
          </a:p>
          <a:p>
            <a:pPr algn="l"/>
            <a:endParaRPr lang="en-GB" dirty="0"/>
          </a:p>
        </p:txBody>
      </p:sp>
    </p:spTree>
    <p:extLst>
      <p:ext uri="{BB962C8B-B14F-4D97-AF65-F5344CB8AC3E}">
        <p14:creationId xmlns:p14="http://schemas.microsoft.com/office/powerpoint/2010/main" val="212281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9872-B05D-486F-869A-274B0266BE3F}"/>
              </a:ext>
            </a:extLst>
          </p:cNvPr>
          <p:cNvSpPr>
            <a:spLocks noGrp="1"/>
          </p:cNvSpPr>
          <p:nvPr>
            <p:ph type="title"/>
          </p:nvPr>
        </p:nvSpPr>
        <p:spPr/>
        <p:txBody>
          <a:bodyPr/>
          <a:lstStyle/>
          <a:p>
            <a:r>
              <a:rPr lang="en-GB" dirty="0"/>
              <a:t>Product Viability</a:t>
            </a:r>
          </a:p>
        </p:txBody>
      </p:sp>
      <p:sp>
        <p:nvSpPr>
          <p:cNvPr id="3" name="Content Placeholder 2">
            <a:extLst>
              <a:ext uri="{FF2B5EF4-FFF2-40B4-BE49-F238E27FC236}">
                <a16:creationId xmlns:a16="http://schemas.microsoft.com/office/drawing/2014/main" id="{E3B398EF-A83A-4E0A-BCC0-55F9D6ED7406}"/>
              </a:ext>
            </a:extLst>
          </p:cNvPr>
          <p:cNvSpPr>
            <a:spLocks noGrp="1"/>
          </p:cNvSpPr>
          <p:nvPr>
            <p:ph idx="1"/>
          </p:nvPr>
        </p:nvSpPr>
        <p:spPr/>
        <p:txBody>
          <a:bodyPr vert="horz" lIns="91440" tIns="45720" rIns="91440" bIns="45720" rtlCol="0" anchor="t">
            <a:normAutofit/>
          </a:bodyPr>
          <a:lstStyle/>
          <a:p>
            <a:r>
              <a:rPr lang="en-GB" dirty="0"/>
              <a:t>The product that my group has chosen is viable for the chosen task, to help new students get a general idea on what university is like and know more about.</a:t>
            </a:r>
            <a:endParaRPr lang="en-GB" dirty="0">
              <a:cs typeface="Calibri"/>
            </a:endParaRPr>
          </a:p>
          <a:p>
            <a:r>
              <a:rPr lang="en-GB" dirty="0"/>
              <a:t>Make a short video for the website</a:t>
            </a:r>
          </a:p>
          <a:p>
            <a:r>
              <a:rPr lang="en-GB" dirty="0"/>
              <a:t>Information about societies, the university experience and how to adapt to it</a:t>
            </a:r>
          </a:p>
          <a:p>
            <a:r>
              <a:rPr lang="en-GB" dirty="0">
                <a:cs typeface="Calibri" panose="020F0502020204030204"/>
              </a:rPr>
              <a:t>Support for colourblind people by using high contrast colours such as black and white</a:t>
            </a:r>
          </a:p>
          <a:p>
            <a:endParaRPr lang="en-GB" dirty="0">
              <a:cs typeface="Calibri" panose="020F0502020204030204"/>
            </a:endParaRPr>
          </a:p>
        </p:txBody>
      </p:sp>
    </p:spTree>
    <p:extLst>
      <p:ext uri="{BB962C8B-B14F-4D97-AF65-F5344CB8AC3E}">
        <p14:creationId xmlns:p14="http://schemas.microsoft.com/office/powerpoint/2010/main" val="265185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9618-F1A9-41C8-808F-C395C1C709BF}"/>
              </a:ext>
            </a:extLst>
          </p:cNvPr>
          <p:cNvSpPr>
            <a:spLocks noGrp="1"/>
          </p:cNvSpPr>
          <p:nvPr>
            <p:ph type="title"/>
          </p:nvPr>
        </p:nvSpPr>
        <p:spPr/>
        <p:txBody>
          <a:bodyPr/>
          <a:lstStyle/>
          <a:p>
            <a:r>
              <a:rPr lang="en-GB" dirty="0"/>
              <a:t>Product Owner’s Voice</a:t>
            </a:r>
          </a:p>
        </p:txBody>
      </p:sp>
      <p:sp>
        <p:nvSpPr>
          <p:cNvPr id="3" name="Content Placeholder 2">
            <a:extLst>
              <a:ext uri="{FF2B5EF4-FFF2-40B4-BE49-F238E27FC236}">
                <a16:creationId xmlns:a16="http://schemas.microsoft.com/office/drawing/2014/main" id="{39A732B8-324D-47DC-BC3B-2316CE17CE7E}"/>
              </a:ext>
            </a:extLst>
          </p:cNvPr>
          <p:cNvSpPr>
            <a:spLocks noGrp="1"/>
          </p:cNvSpPr>
          <p:nvPr>
            <p:ph idx="1"/>
          </p:nvPr>
        </p:nvSpPr>
        <p:spPr/>
        <p:txBody>
          <a:bodyPr vert="horz" lIns="91440" tIns="45720" rIns="91440" bIns="45720" rtlCol="0" anchor="t">
            <a:normAutofit fontScale="92500" lnSpcReduction="20000"/>
          </a:bodyPr>
          <a:lstStyle/>
          <a:p>
            <a:r>
              <a:rPr lang="en-GB" dirty="0"/>
              <a:t>I decided that we would add first years' experiences of university so far to the website for new students to know what to expect</a:t>
            </a:r>
            <a:endParaRPr lang="en-GB" dirty="0">
              <a:cs typeface="Calibri"/>
            </a:endParaRPr>
          </a:p>
          <a:p>
            <a:r>
              <a:rPr lang="en-GB" dirty="0"/>
              <a:t>I made the design for the nav bar</a:t>
            </a:r>
          </a:p>
          <a:p>
            <a:r>
              <a:rPr lang="en-GB" dirty="0"/>
              <a:t>I pair programmed the home page</a:t>
            </a:r>
          </a:p>
          <a:p>
            <a:r>
              <a:rPr lang="en-GB" dirty="0"/>
              <a:t>I wrote a paragraph about my first year experience at MMU </a:t>
            </a:r>
          </a:p>
          <a:p>
            <a:r>
              <a:rPr lang="en-GB" dirty="0">
                <a:ea typeface="+mn-lt"/>
                <a:cs typeface="+mn-lt"/>
              </a:rPr>
              <a:t>I set up the Discord server for communication and invited all of the team members</a:t>
            </a:r>
            <a:endParaRPr lang="en-GB" dirty="0">
              <a:cs typeface="Calibri" panose="020F0502020204030204"/>
            </a:endParaRPr>
          </a:p>
          <a:p>
            <a:r>
              <a:rPr lang="en-GB" dirty="0">
                <a:cs typeface="Calibri" panose="020F0502020204030204"/>
              </a:rPr>
              <a:t>I set up the </a:t>
            </a:r>
            <a:r>
              <a:rPr lang="en-GB" dirty="0" err="1">
                <a:cs typeface="Calibri" panose="020F0502020204030204"/>
              </a:rPr>
              <a:t>Github</a:t>
            </a:r>
            <a:r>
              <a:rPr lang="en-GB" dirty="0">
                <a:cs typeface="Calibri" panose="020F0502020204030204"/>
              </a:rPr>
              <a:t> repo to work on our project and invited all of the team members</a:t>
            </a:r>
          </a:p>
          <a:p>
            <a:r>
              <a:rPr lang="en-GB" dirty="0">
                <a:cs typeface="Calibri" panose="020F0502020204030204"/>
              </a:rPr>
              <a:t>I decided that we would add videos to the website, a few from </a:t>
            </a:r>
            <a:r>
              <a:rPr lang="en-GB" dirty="0" err="1">
                <a:cs typeface="Calibri" panose="020F0502020204030204"/>
              </a:rPr>
              <a:t>youtube</a:t>
            </a:r>
            <a:r>
              <a:rPr lang="en-GB" dirty="0">
                <a:cs typeface="Calibri" panose="020F0502020204030204"/>
              </a:rPr>
              <a:t> and one of our own, our own video will be made by 2 – 3 of our team members</a:t>
            </a:r>
          </a:p>
        </p:txBody>
      </p:sp>
    </p:spTree>
    <p:extLst>
      <p:ext uri="{BB962C8B-B14F-4D97-AF65-F5344CB8AC3E}">
        <p14:creationId xmlns:p14="http://schemas.microsoft.com/office/powerpoint/2010/main" val="378526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1F67-7FB9-43F1-8A90-AAE11AB63134}"/>
              </a:ext>
            </a:extLst>
          </p:cNvPr>
          <p:cNvSpPr>
            <a:spLocks noGrp="1"/>
          </p:cNvSpPr>
          <p:nvPr>
            <p:ph type="title"/>
          </p:nvPr>
        </p:nvSpPr>
        <p:spPr/>
        <p:txBody>
          <a:bodyPr/>
          <a:lstStyle/>
          <a:p>
            <a:r>
              <a:rPr lang="en-GB" dirty="0"/>
              <a:t>Product Change Requests</a:t>
            </a:r>
          </a:p>
        </p:txBody>
      </p:sp>
      <p:sp>
        <p:nvSpPr>
          <p:cNvPr id="3" name="Content Placeholder 2">
            <a:extLst>
              <a:ext uri="{FF2B5EF4-FFF2-40B4-BE49-F238E27FC236}">
                <a16:creationId xmlns:a16="http://schemas.microsoft.com/office/drawing/2014/main" id="{9AC0C79C-FAB8-4586-BE90-054A342A6D91}"/>
              </a:ext>
            </a:extLst>
          </p:cNvPr>
          <p:cNvSpPr>
            <a:spLocks noGrp="1"/>
          </p:cNvSpPr>
          <p:nvPr>
            <p:ph idx="1"/>
          </p:nvPr>
        </p:nvSpPr>
        <p:spPr/>
        <p:txBody>
          <a:bodyPr vert="horz" lIns="91440" tIns="45720" rIns="91440" bIns="45720" rtlCol="0" anchor="t">
            <a:normAutofit/>
          </a:bodyPr>
          <a:lstStyle/>
          <a:p>
            <a:r>
              <a:rPr lang="en-GB" dirty="0"/>
              <a:t>Requested </a:t>
            </a:r>
            <a:r>
              <a:rPr lang="en-GB" dirty="0" err="1"/>
              <a:t>Javascript</a:t>
            </a:r>
            <a:r>
              <a:rPr lang="en-GB" dirty="0"/>
              <a:t> animations to make website more aesthetically appealing</a:t>
            </a:r>
          </a:p>
          <a:p>
            <a:r>
              <a:rPr lang="en-GB" dirty="0"/>
              <a:t>Requested mini vlog video of university life made by at least 2 team members</a:t>
            </a:r>
          </a:p>
          <a:p>
            <a:r>
              <a:rPr lang="en-GB" dirty="0"/>
              <a:t>Requested red website theme to match team name (11rouge)</a:t>
            </a:r>
          </a:p>
          <a:p>
            <a:r>
              <a:rPr lang="en-GB" dirty="0">
                <a:cs typeface="Calibri" panose="020F0502020204030204"/>
              </a:rPr>
              <a:t>Requested change in colour theme to high contrast colours to accommodate for colourblind people</a:t>
            </a:r>
          </a:p>
          <a:p>
            <a:r>
              <a:rPr lang="en-GB" dirty="0">
                <a:cs typeface="Calibri" panose="020F0502020204030204"/>
              </a:rPr>
              <a:t>Requested shorter overall time frame for project to accommodate for the team members that are fasting for Ramadan</a:t>
            </a:r>
          </a:p>
        </p:txBody>
      </p:sp>
    </p:spTree>
    <p:extLst>
      <p:ext uri="{BB962C8B-B14F-4D97-AF65-F5344CB8AC3E}">
        <p14:creationId xmlns:p14="http://schemas.microsoft.com/office/powerpoint/2010/main" val="366036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69BA-9688-4DF6-9543-B71C486A7529}"/>
              </a:ext>
            </a:extLst>
          </p:cNvPr>
          <p:cNvSpPr>
            <a:spLocks noGrp="1"/>
          </p:cNvSpPr>
          <p:nvPr>
            <p:ph type="title"/>
          </p:nvPr>
        </p:nvSpPr>
        <p:spPr/>
        <p:txBody>
          <a:bodyPr/>
          <a:lstStyle/>
          <a:p>
            <a:r>
              <a:rPr lang="en-GB" dirty="0"/>
              <a:t>Product Owner’s Risk Register</a:t>
            </a:r>
          </a:p>
        </p:txBody>
      </p:sp>
      <p:graphicFrame>
        <p:nvGraphicFramePr>
          <p:cNvPr id="6" name="Table 6">
            <a:extLst>
              <a:ext uri="{FF2B5EF4-FFF2-40B4-BE49-F238E27FC236}">
                <a16:creationId xmlns:a16="http://schemas.microsoft.com/office/drawing/2014/main" id="{7E12A02F-2479-4459-8F7E-810FF186BAB7}"/>
              </a:ext>
            </a:extLst>
          </p:cNvPr>
          <p:cNvGraphicFramePr>
            <a:graphicFrameLocks noGrp="1"/>
          </p:cNvGraphicFramePr>
          <p:nvPr>
            <p:extLst>
              <p:ext uri="{D42A27DB-BD31-4B8C-83A1-F6EECF244321}">
                <p14:modId xmlns:p14="http://schemas.microsoft.com/office/powerpoint/2010/main" val="2667231016"/>
              </p:ext>
            </p:extLst>
          </p:nvPr>
        </p:nvGraphicFramePr>
        <p:xfrm>
          <a:off x="323588" y="1565753"/>
          <a:ext cx="11607499" cy="5008247"/>
        </p:xfrm>
        <a:graphic>
          <a:graphicData uri="http://schemas.openxmlformats.org/drawingml/2006/table">
            <a:tbl>
              <a:tblPr firstRow="1" bandRow="1">
                <a:tableStyleId>{5C22544A-7EE6-4342-B048-85BDC9FD1C3A}</a:tableStyleId>
              </a:tblPr>
              <a:tblGrid>
                <a:gridCol w="1160750">
                  <a:extLst>
                    <a:ext uri="{9D8B030D-6E8A-4147-A177-3AD203B41FA5}">
                      <a16:colId xmlns:a16="http://schemas.microsoft.com/office/drawing/2014/main" val="2280101161"/>
                    </a:ext>
                  </a:extLst>
                </a:gridCol>
                <a:gridCol w="1160750">
                  <a:extLst>
                    <a:ext uri="{9D8B030D-6E8A-4147-A177-3AD203B41FA5}">
                      <a16:colId xmlns:a16="http://schemas.microsoft.com/office/drawing/2014/main" val="261202990"/>
                    </a:ext>
                  </a:extLst>
                </a:gridCol>
                <a:gridCol w="1160750">
                  <a:extLst>
                    <a:ext uri="{9D8B030D-6E8A-4147-A177-3AD203B41FA5}">
                      <a16:colId xmlns:a16="http://schemas.microsoft.com/office/drawing/2014/main" val="355542728"/>
                    </a:ext>
                  </a:extLst>
                </a:gridCol>
                <a:gridCol w="1160750">
                  <a:extLst>
                    <a:ext uri="{9D8B030D-6E8A-4147-A177-3AD203B41FA5}">
                      <a16:colId xmlns:a16="http://schemas.microsoft.com/office/drawing/2014/main" val="969152650"/>
                    </a:ext>
                  </a:extLst>
                </a:gridCol>
                <a:gridCol w="1160750">
                  <a:extLst>
                    <a:ext uri="{9D8B030D-6E8A-4147-A177-3AD203B41FA5}">
                      <a16:colId xmlns:a16="http://schemas.microsoft.com/office/drawing/2014/main" val="2709835885"/>
                    </a:ext>
                  </a:extLst>
                </a:gridCol>
                <a:gridCol w="1160750">
                  <a:extLst>
                    <a:ext uri="{9D8B030D-6E8A-4147-A177-3AD203B41FA5}">
                      <a16:colId xmlns:a16="http://schemas.microsoft.com/office/drawing/2014/main" val="1473248562"/>
                    </a:ext>
                  </a:extLst>
                </a:gridCol>
                <a:gridCol w="1189972">
                  <a:extLst>
                    <a:ext uri="{9D8B030D-6E8A-4147-A177-3AD203B41FA5}">
                      <a16:colId xmlns:a16="http://schemas.microsoft.com/office/drawing/2014/main" val="2397941214"/>
                    </a:ext>
                  </a:extLst>
                </a:gridCol>
                <a:gridCol w="1131527">
                  <a:extLst>
                    <a:ext uri="{9D8B030D-6E8A-4147-A177-3AD203B41FA5}">
                      <a16:colId xmlns:a16="http://schemas.microsoft.com/office/drawing/2014/main" val="3482560605"/>
                    </a:ext>
                  </a:extLst>
                </a:gridCol>
                <a:gridCol w="1160750">
                  <a:extLst>
                    <a:ext uri="{9D8B030D-6E8A-4147-A177-3AD203B41FA5}">
                      <a16:colId xmlns:a16="http://schemas.microsoft.com/office/drawing/2014/main" val="3182991860"/>
                    </a:ext>
                  </a:extLst>
                </a:gridCol>
                <a:gridCol w="1160750">
                  <a:extLst>
                    <a:ext uri="{9D8B030D-6E8A-4147-A177-3AD203B41FA5}">
                      <a16:colId xmlns:a16="http://schemas.microsoft.com/office/drawing/2014/main" val="3346071018"/>
                    </a:ext>
                  </a:extLst>
                </a:gridCol>
              </a:tblGrid>
              <a:tr h="803837">
                <a:tc>
                  <a:txBody>
                    <a:bodyPr/>
                    <a:lstStyle/>
                    <a:p>
                      <a:r>
                        <a:rPr lang="en-GB" sz="1100" dirty="0"/>
                        <a:t>Item</a:t>
                      </a:r>
                    </a:p>
                  </a:txBody>
                  <a:tcPr/>
                </a:tc>
                <a:tc>
                  <a:txBody>
                    <a:bodyPr/>
                    <a:lstStyle/>
                    <a:p>
                      <a:r>
                        <a:rPr lang="en-GB" sz="1100" dirty="0"/>
                        <a:t>Severity</a:t>
                      </a:r>
                    </a:p>
                  </a:txBody>
                  <a:tcPr/>
                </a:tc>
                <a:tc>
                  <a:txBody>
                    <a:bodyPr/>
                    <a:lstStyle/>
                    <a:p>
                      <a:r>
                        <a:rPr lang="en-GB" sz="1100" dirty="0"/>
                        <a:t>Date</a:t>
                      </a:r>
                    </a:p>
                  </a:txBody>
                  <a:tcPr/>
                </a:tc>
                <a:tc>
                  <a:txBody>
                    <a:bodyPr/>
                    <a:lstStyle/>
                    <a:p>
                      <a:r>
                        <a:rPr lang="en-GB" sz="1100" dirty="0"/>
                        <a:t>Description</a:t>
                      </a:r>
                    </a:p>
                  </a:txBody>
                  <a:tcPr/>
                </a:tc>
                <a:tc>
                  <a:txBody>
                    <a:bodyPr/>
                    <a:lstStyle/>
                    <a:p>
                      <a:r>
                        <a:rPr lang="en-GB" sz="1100" dirty="0"/>
                        <a:t>Impact on project of addressing this risk</a:t>
                      </a:r>
                    </a:p>
                  </a:txBody>
                  <a:tcPr/>
                </a:tc>
                <a:tc>
                  <a:txBody>
                    <a:bodyPr/>
                    <a:lstStyle/>
                    <a:p>
                      <a:r>
                        <a:rPr lang="en-GB" sz="1100" dirty="0"/>
                        <a:t>Impact on project on not addressing this risk</a:t>
                      </a:r>
                    </a:p>
                  </a:txBody>
                  <a:tcPr/>
                </a:tc>
                <a:tc>
                  <a:txBody>
                    <a:bodyPr/>
                    <a:lstStyle/>
                    <a:p>
                      <a:r>
                        <a:rPr lang="en-GB" sz="1100" dirty="0"/>
                        <a:t>Problem Owner</a:t>
                      </a:r>
                    </a:p>
                  </a:txBody>
                  <a:tcPr/>
                </a:tc>
                <a:tc>
                  <a:txBody>
                    <a:bodyPr/>
                    <a:lstStyle/>
                    <a:p>
                      <a:r>
                        <a:rPr lang="en-GB" sz="1100" dirty="0"/>
                        <a:t>Rag Rating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Mitigation (How resolved)</a:t>
                      </a:r>
                    </a:p>
                    <a:p>
                      <a:endParaRPr lang="en-GB" sz="1100" dirty="0"/>
                    </a:p>
                  </a:txBody>
                  <a:tcPr/>
                </a:tc>
                <a:tc>
                  <a:txBody>
                    <a:bodyPr/>
                    <a:lstStyle/>
                    <a:p>
                      <a:r>
                        <a:rPr lang="en-GB" sz="1100" dirty="0"/>
                        <a:t>Date Resolved</a:t>
                      </a:r>
                    </a:p>
                  </a:txBody>
                  <a:tcPr/>
                </a:tc>
                <a:extLst>
                  <a:ext uri="{0D108BD9-81ED-4DB2-BD59-A6C34878D82A}">
                    <a16:rowId xmlns:a16="http://schemas.microsoft.com/office/drawing/2014/main" val="567397044"/>
                  </a:ext>
                </a:extLst>
              </a:tr>
              <a:tr h="1265817">
                <a:tc>
                  <a:txBody>
                    <a:bodyPr/>
                    <a:lstStyle/>
                    <a:p>
                      <a:r>
                        <a:rPr lang="en-GB" sz="1100" dirty="0"/>
                        <a:t>Low group interaction</a:t>
                      </a:r>
                    </a:p>
                  </a:txBody>
                  <a:tcPr/>
                </a:tc>
                <a:tc>
                  <a:txBody>
                    <a:bodyPr/>
                    <a:lstStyle/>
                    <a:p>
                      <a:r>
                        <a:rPr lang="en-GB" sz="1100" dirty="0"/>
                        <a:t>Low</a:t>
                      </a:r>
                    </a:p>
                  </a:txBody>
                  <a:tcPr/>
                </a:tc>
                <a:tc>
                  <a:txBody>
                    <a:bodyPr/>
                    <a:lstStyle/>
                    <a:p>
                      <a:r>
                        <a:rPr lang="en-GB" sz="1100" dirty="0"/>
                        <a:t>23/03/2022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1 group member has not come into lesson or replied to email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(Kyle Kadlec)</a:t>
                      </a:r>
                    </a:p>
                    <a:p>
                      <a:endParaRPr lang="en-GB" sz="1100" dirty="0"/>
                    </a:p>
                  </a:txBody>
                  <a:tcPr/>
                </a:tc>
                <a:tc>
                  <a:txBody>
                    <a:bodyPr/>
                    <a:lstStyle/>
                    <a:p>
                      <a:r>
                        <a:rPr lang="en-GB" sz="1100" dirty="0"/>
                        <a:t>Team member will do work and we will have to increase the scope of our product to give him tasks to do</a:t>
                      </a:r>
                    </a:p>
                  </a:txBody>
                  <a:tcPr/>
                </a:tc>
                <a:tc>
                  <a:txBody>
                    <a:bodyPr/>
                    <a:lstStyle/>
                    <a:p>
                      <a:r>
                        <a:rPr lang="en-GB" sz="1100" dirty="0"/>
                        <a:t>Minor to negligible, we have at least 5 group members who are working on the task in lessons and at home.</a:t>
                      </a:r>
                    </a:p>
                  </a:txBody>
                  <a:tcPr/>
                </a:tc>
                <a:tc>
                  <a:txBody>
                    <a:bodyPr/>
                    <a:lstStyle/>
                    <a:p>
                      <a:r>
                        <a:rPr lang="en-GB" sz="1100" dirty="0"/>
                        <a:t>Team Lead</a:t>
                      </a:r>
                    </a:p>
                  </a:txBody>
                  <a:tcPr/>
                </a:tc>
                <a:tc>
                  <a:txBody>
                    <a:bodyPr/>
                    <a:lstStyle/>
                    <a:p>
                      <a:r>
                        <a:rPr lang="en-GB" sz="1100" dirty="0"/>
                        <a:t>Amber</a:t>
                      </a:r>
                    </a:p>
                  </a:txBody>
                  <a:tcPr/>
                </a:tc>
                <a:tc>
                  <a:txBody>
                    <a:bodyPr/>
                    <a:lstStyle/>
                    <a:p>
                      <a:r>
                        <a:rPr lang="en-GB" sz="1100" dirty="0"/>
                        <a:t>Kyle attended the week 3 lab session and did some tasks.</a:t>
                      </a:r>
                    </a:p>
                  </a:txBody>
                  <a:tcPr/>
                </a:tc>
                <a:tc>
                  <a:txBody>
                    <a:bodyPr/>
                    <a:lstStyle/>
                    <a:p>
                      <a:r>
                        <a:rPr lang="en-GB" sz="1100" dirty="0"/>
                        <a:t>30/03/2022</a:t>
                      </a:r>
                    </a:p>
                  </a:txBody>
                  <a:tcPr/>
                </a:tc>
                <a:extLst>
                  <a:ext uri="{0D108BD9-81ED-4DB2-BD59-A6C34878D82A}">
                    <a16:rowId xmlns:a16="http://schemas.microsoft.com/office/drawing/2014/main" val="3566517537"/>
                  </a:ext>
                </a:extLst>
              </a:tr>
              <a:tr h="554370">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3950819738"/>
                  </a:ext>
                </a:extLst>
              </a:tr>
              <a:tr h="554370">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19768867"/>
                  </a:ext>
                </a:extLst>
              </a:tr>
              <a:tr h="554370">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810735054"/>
                  </a:ext>
                </a:extLst>
              </a:tr>
              <a:tr h="554370">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2789599725"/>
                  </a:ext>
                </a:extLst>
              </a:tr>
              <a:tr h="554370">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dirty="0"/>
                    </a:p>
                  </a:txBody>
                  <a:tcPr/>
                </a:tc>
                <a:extLst>
                  <a:ext uri="{0D108BD9-81ED-4DB2-BD59-A6C34878D82A}">
                    <a16:rowId xmlns:a16="http://schemas.microsoft.com/office/drawing/2014/main" val="317784723"/>
                  </a:ext>
                </a:extLst>
              </a:tr>
            </a:tbl>
          </a:graphicData>
        </a:graphic>
      </p:graphicFrame>
    </p:spTree>
    <p:extLst>
      <p:ext uri="{BB962C8B-B14F-4D97-AF65-F5344CB8AC3E}">
        <p14:creationId xmlns:p14="http://schemas.microsoft.com/office/powerpoint/2010/main" val="2573016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f8ebd928-4d46-4d59-8d07-68c95584baa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748</Words>
  <Application>Microsoft Office PowerPoint</Application>
  <PresentationFormat>Widescreen</PresentationFormat>
  <Paragraphs>62</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Product Owner Report</vt:lpstr>
      <vt:lpstr>Product Viability</vt:lpstr>
      <vt:lpstr>Product Owner’s Voice</vt:lpstr>
      <vt:lpstr>Product Change Requests</vt:lpstr>
      <vt:lpstr>Product Owner’s Risk Register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Aspin</dc:creator>
  <cp:lastModifiedBy>Husnain Ahmed</cp:lastModifiedBy>
  <cp:revision>55</cp:revision>
  <dcterms:created xsi:type="dcterms:W3CDTF">2022-03-07T15:10:20Z</dcterms:created>
  <dcterms:modified xsi:type="dcterms:W3CDTF">2022-04-05T16:30:59Z</dcterms:modified>
</cp:coreProperties>
</file>