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797675" cy="9928225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nva Sans" panose="020B0604020202020204" charset="0"/>
      <p:regular r:id="rId29"/>
    </p:embeddedFont>
    <p:embeddedFont>
      <p:font typeface="Canva Sans Bold" panose="020B0604020202020204" charset="0"/>
      <p:regular r:id="rId30"/>
    </p:embeddedFont>
    <p:embeddedFont>
      <p:font typeface="Nunito" pitchFamily="2" charset="0"/>
      <p:regular r:id="rId31"/>
    </p:embeddedFont>
    <p:embeddedFont>
      <p:font typeface="Open Sans Extra Bold" panose="020B0604020202020204" charset="0"/>
      <p:regular r:id="rId32"/>
    </p:embeddedFont>
  </p:embeddedFontLst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6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0476-66D3-412A-9977-99C5F9122722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6070-F163-4738-9FD9-E71609577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47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3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48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2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3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85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350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9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5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1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8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76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6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369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8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9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7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9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9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5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16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6070-F163-4738-9FD9-E71609577B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2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it.ly/FSD-code-review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ttwood9/collab-coding-22120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amattwood9/streamlit-starter-tou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7666" y="4405313"/>
            <a:ext cx="15692667" cy="389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61313"/>
                </a:solidFill>
                <a:latin typeface="Open Sans Extra Bold"/>
              </a:rPr>
              <a:t>What do you think makes code easier to understand and work with?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27738" y="2236442"/>
            <a:ext cx="5313138" cy="1245495"/>
            <a:chOff x="0" y="0"/>
            <a:chExt cx="7084183" cy="166066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084183" cy="1660660"/>
              <a:chOff x="0" y="0"/>
              <a:chExt cx="8272501" cy="193922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272500" cy="1939223"/>
              </a:xfrm>
              <a:custGeom>
                <a:avLst/>
                <a:gdLst/>
                <a:ahLst/>
                <a:cxnLst/>
                <a:rect l="l" t="t" r="r" b="b"/>
                <a:pathLst>
                  <a:path w="8272500" h="1939223">
                    <a:moveTo>
                      <a:pt x="7302856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11"/>
                    </a:cubicBezTo>
                    <a:cubicBezTo>
                      <a:pt x="0" y="1504247"/>
                      <a:pt x="434975" y="1939223"/>
                      <a:pt x="969645" y="1939223"/>
                    </a:cubicBezTo>
                    <a:lnTo>
                      <a:pt x="7302856" y="1939223"/>
                    </a:lnTo>
                    <a:cubicBezTo>
                      <a:pt x="7837525" y="1939223"/>
                      <a:pt x="8272500" y="1504247"/>
                      <a:pt x="8272500" y="969611"/>
                    </a:cubicBezTo>
                    <a:cubicBezTo>
                      <a:pt x="8272500" y="434975"/>
                      <a:pt x="7837525" y="0"/>
                      <a:pt x="7302856" y="0"/>
                    </a:cubicBezTo>
                    <a:close/>
                    <a:moveTo>
                      <a:pt x="7302856" y="1913823"/>
                    </a:moveTo>
                    <a:lnTo>
                      <a:pt x="969645" y="1913823"/>
                    </a:lnTo>
                    <a:cubicBezTo>
                      <a:pt x="448945" y="1913823"/>
                      <a:pt x="25400" y="1490278"/>
                      <a:pt x="25400" y="969611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7302856" y="25400"/>
                    </a:lnTo>
                    <a:cubicBezTo>
                      <a:pt x="7823556" y="25400"/>
                      <a:pt x="8247100" y="448945"/>
                      <a:pt x="8247100" y="969611"/>
                    </a:cubicBezTo>
                    <a:cubicBezTo>
                      <a:pt x="8247100" y="1490278"/>
                      <a:pt x="7823556" y="1913823"/>
                      <a:pt x="7302856" y="1913823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61066" y="476029"/>
              <a:ext cx="5962050" cy="63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545454"/>
                  </a:solidFill>
                  <a:latin typeface="Nunito"/>
                </a:rPr>
                <a:t>Something to think about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01316" y="3236423"/>
            <a:ext cx="12285368" cy="3814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176545" cy="278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#2: Use comments appropriately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97070"/>
            <a:ext cx="15235719" cy="414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Is this comment really required and what value does it add?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Is there a way to improve the code so this comment is unnecessary?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Am I only covering myself by adding this comment?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253182"/>
            <a:ext cx="15035538" cy="1005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545454"/>
                </a:solidFill>
                <a:latin typeface="Canva Sans"/>
              </a:rPr>
              <a:t>Source: </a:t>
            </a:r>
            <a:r>
              <a:rPr lang="en-US" sz="2800" u="sng">
                <a:solidFill>
                  <a:srgbClr val="545454"/>
                </a:solidFill>
                <a:latin typeface="Canva Sans"/>
              </a:rPr>
              <a:t>Five code comments you should stop writing // and one you should start (freecodecamp.org)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01316" y="1028700"/>
            <a:ext cx="12285368" cy="381415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76826" y="7019993"/>
            <a:ext cx="7734348" cy="2238307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5400000">
            <a:off x="8055430" y="5912373"/>
            <a:ext cx="21771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01348" y="514350"/>
            <a:ext cx="10485304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176545" cy="136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#3: Fail fast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98827"/>
            <a:ext cx="14176545" cy="582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Motivation: Code should reveal bugs early, this way they are easier to fix.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Example: Imagine if a user called dayOfYear but passed month and dayOfMonth in the wrong order... What would happen?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Fixes: Check values and throw exceptions when you encounter a situation you weren't expecting.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15592" y="3250628"/>
            <a:ext cx="12656816" cy="37857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29111" y="3846030"/>
            <a:ext cx="5292662" cy="54122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t="3586"/>
          <a:stretch>
            <a:fillRect/>
          </a:stretch>
        </p:blipFill>
        <p:spPr>
          <a:xfrm>
            <a:off x="11178878" y="3846030"/>
            <a:ext cx="4064165" cy="541227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62000"/>
            <a:ext cx="15235719" cy="163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Coding standards can vary and be </a:t>
            </a:r>
            <a:r>
              <a:rPr lang="en-US" sz="3499">
                <a:solidFill>
                  <a:srgbClr val="545454"/>
                </a:solidFill>
                <a:latin typeface="Canva Sans Bold"/>
              </a:rPr>
              <a:t>opinionated</a:t>
            </a:r>
            <a:r>
              <a:rPr lang="en-US" sz="3499">
                <a:solidFill>
                  <a:srgbClr val="545454"/>
                </a:solidFill>
                <a:latin typeface="Canva Sans"/>
              </a:rPr>
              <a:t>. This is especially true of </a:t>
            </a:r>
            <a:r>
              <a:rPr lang="en-US" sz="3499">
                <a:solidFill>
                  <a:srgbClr val="545454"/>
                </a:solidFill>
                <a:latin typeface="Canva Sans Bold"/>
              </a:rPr>
              <a:t>style guides</a:t>
            </a:r>
            <a:r>
              <a:rPr lang="en-US" sz="3499">
                <a:solidFill>
                  <a:srgbClr val="545454"/>
                </a:solidFill>
                <a:latin typeface="Canva Sans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08183" y="2888072"/>
            <a:ext cx="3134518" cy="793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3499" u="sng">
                <a:solidFill>
                  <a:srgbClr val="545454"/>
                </a:solidFill>
                <a:latin typeface="Canva Sans"/>
              </a:rPr>
              <a:t>Company 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43701" y="2888072"/>
            <a:ext cx="3134518" cy="793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3499" u="sng">
                <a:solidFill>
                  <a:srgbClr val="545454"/>
                </a:solidFill>
                <a:latin typeface="Canva Sans"/>
              </a:rPr>
              <a:t>Company 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176545" cy="278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How should we enforce coding standards?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20802"/>
            <a:ext cx="15235719" cy="582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Coding standards can be enforced via code reviews.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Code reviews have many benefits: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Help ensure standards are met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Provide learning opportunities / help knowledge transfer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Create a culture of mentorship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176545" cy="278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How should we review code?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20802"/>
            <a:ext cx="15235719" cy="582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 u="sng">
                <a:solidFill>
                  <a:srgbClr val="BC9C22"/>
                </a:solidFill>
                <a:latin typeface="Canva Sans Bold"/>
              </a:rPr>
              <a:t>Golden rule: </a:t>
            </a:r>
            <a:r>
              <a:rPr lang="en-US" sz="3499" u="sng">
                <a:solidFill>
                  <a:srgbClr val="BC9C22"/>
                </a:solidFill>
                <a:latin typeface="Canva Sans"/>
              </a:rPr>
              <a:t>be constructive and respectful.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When doing a code review, ask: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What standards does the code violate?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What does the code do well?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How should I convey this feedback?</a:t>
            </a:r>
          </a:p>
          <a:p>
            <a:pPr marL="2266947" lvl="3" indent="-566737">
              <a:lnSpc>
                <a:spcPts val="6649"/>
              </a:lnSpc>
              <a:buFont typeface="Arial"/>
              <a:buChar char="￭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Hint: Emojis can help! (</a:t>
            </a:r>
            <a:r>
              <a:rPr lang="en-US" sz="3499" u="sng">
                <a:solidFill>
                  <a:srgbClr val="545454"/>
                </a:solidFill>
                <a:latin typeface="Canva Sans"/>
              </a:rPr>
              <a:t>Code Review Emoji Guide</a:t>
            </a:r>
            <a:r>
              <a:rPr lang="en-US" sz="3499">
                <a:solidFill>
                  <a:srgbClr val="545454"/>
                </a:solidFill>
                <a:latin typeface="Canva Sans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771525"/>
            <a:ext cx="9902787" cy="87439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47259" y="3746898"/>
            <a:ext cx="5511402" cy="551140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947259" y="1028700"/>
            <a:ext cx="5313138" cy="1245495"/>
            <a:chOff x="0" y="0"/>
            <a:chExt cx="7084183" cy="166066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7084183" cy="1660660"/>
              <a:chOff x="0" y="0"/>
              <a:chExt cx="8272501" cy="193922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272500" cy="1939223"/>
              </a:xfrm>
              <a:custGeom>
                <a:avLst/>
                <a:gdLst/>
                <a:ahLst/>
                <a:cxnLst/>
                <a:rect l="l" t="t" r="r" b="b"/>
                <a:pathLst>
                  <a:path w="8272500" h="1939223">
                    <a:moveTo>
                      <a:pt x="7302856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11"/>
                    </a:cubicBezTo>
                    <a:cubicBezTo>
                      <a:pt x="0" y="1504247"/>
                      <a:pt x="434975" y="1939223"/>
                      <a:pt x="969645" y="1939223"/>
                    </a:cubicBezTo>
                    <a:lnTo>
                      <a:pt x="7302856" y="1939223"/>
                    </a:lnTo>
                    <a:cubicBezTo>
                      <a:pt x="7837525" y="1939223"/>
                      <a:pt x="8272500" y="1504247"/>
                      <a:pt x="8272500" y="969611"/>
                    </a:cubicBezTo>
                    <a:cubicBezTo>
                      <a:pt x="8272500" y="434975"/>
                      <a:pt x="7837525" y="0"/>
                      <a:pt x="7302856" y="0"/>
                    </a:cubicBezTo>
                    <a:close/>
                    <a:moveTo>
                      <a:pt x="7302856" y="1913823"/>
                    </a:moveTo>
                    <a:lnTo>
                      <a:pt x="969645" y="1913823"/>
                    </a:lnTo>
                    <a:cubicBezTo>
                      <a:pt x="448945" y="1913823"/>
                      <a:pt x="25400" y="1490278"/>
                      <a:pt x="25400" y="969611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7302856" y="25400"/>
                    </a:lnTo>
                    <a:cubicBezTo>
                      <a:pt x="7823556" y="25400"/>
                      <a:pt x="8247100" y="448945"/>
                      <a:pt x="8247100" y="969611"/>
                    </a:cubicBezTo>
                    <a:cubicBezTo>
                      <a:pt x="8247100" y="1490278"/>
                      <a:pt x="7823556" y="1913823"/>
                      <a:pt x="7302856" y="1913823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61066" y="476029"/>
              <a:ext cx="5962050" cy="63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545454"/>
                  </a:solidFill>
                  <a:latin typeface="Nunito"/>
                </a:rPr>
                <a:t>Write a code review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B923BC-E8E3-430C-ABA9-342FDF8D8D12}"/>
              </a:ext>
            </a:extLst>
          </p:cNvPr>
          <p:cNvSpPr txBox="1"/>
          <p:nvPr/>
        </p:nvSpPr>
        <p:spPr>
          <a:xfrm>
            <a:off x="11506200" y="2623265"/>
            <a:ext cx="6629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u="sng" dirty="0">
                <a:effectLst/>
                <a:latin typeface="-apple-system"/>
                <a:hlinkClick r:id="rId5" tooltip="https://bit.ly/FSD-code-review"/>
              </a:rPr>
              <a:t>https://bit.ly/FSD-code-review</a:t>
            </a:r>
            <a:endParaRPr lang="en-GB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750" y="9229725"/>
            <a:ext cx="3998953" cy="396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Nunito"/>
              </a:rPr>
              <a:t>Intended learning outcomes </a:t>
            </a:r>
          </a:p>
        </p:txBody>
      </p:sp>
      <p:sp>
        <p:nvSpPr>
          <p:cNvPr id="3" name="AutoShape 3"/>
          <p:cNvSpPr/>
          <p:nvPr/>
        </p:nvSpPr>
        <p:spPr>
          <a:xfrm>
            <a:off x="17019347" y="9437370"/>
            <a:ext cx="239953" cy="0"/>
          </a:xfrm>
          <a:prstGeom prst="line">
            <a:avLst/>
          </a:prstGeom>
          <a:ln w="47625" cap="flat">
            <a:solidFill>
              <a:srgbClr val="545454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" name="AutoShape 4"/>
          <p:cNvSpPr/>
          <p:nvPr/>
        </p:nvSpPr>
        <p:spPr>
          <a:xfrm rot="5043">
            <a:off x="1028684" y="1530607"/>
            <a:ext cx="1623061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3876675"/>
            <a:ext cx="1623060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61313"/>
                </a:solidFill>
                <a:latin typeface="Open Sans Extra Bold"/>
              </a:rPr>
              <a:t>Collaborative coding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6800" y="5576148"/>
            <a:ext cx="14766472" cy="669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Nunito"/>
              </a:rPr>
              <a:t>Coding standards, code reviews, and shared version control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80883" y="632460"/>
            <a:ext cx="5178417" cy="396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Nunito"/>
              </a:rPr>
              <a:t>Wed, 7th Dec, 2022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" y="632460"/>
            <a:ext cx="5317701" cy="396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Nunito"/>
              </a:rPr>
              <a:t>Sam Attwood | s.attwood@mmu.ac.uk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64000" y="0"/>
            <a:ext cx="12960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646072" cy="278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Recap: Intended learning outcomes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44125"/>
            <a:ext cx="15255655" cy="4984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Explain coding standards and describe why they are important when working in a collaborative environment.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Apply coding standards within the context of a manual code review.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Differentiate between coding standards that can be reviewed automatically vs. manually.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176545" cy="136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Further reading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98827"/>
            <a:ext cx="14176545" cy="582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 dirty="0"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 u="sng" dirty="0">
                <a:solidFill>
                  <a:srgbClr val="545454"/>
                </a:solidFill>
                <a:latin typeface="Canva Sans"/>
                <a:hlinkClick r:id="rId3"/>
              </a:rPr>
              <a:t>samattwood9/collab-coding-221207: Further reading and resources for guest lecture on collaborative coding. (github.com)</a:t>
            </a:r>
            <a:endParaRPr lang="en-US" sz="3499" u="sng" dirty="0">
              <a:solidFill>
                <a:srgbClr val="545454"/>
              </a:solidFill>
              <a:latin typeface="Canva Sans"/>
            </a:endParaRP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 u="sng" dirty="0">
                <a:solidFill>
                  <a:srgbClr val="545454"/>
                </a:solidFill>
                <a:latin typeface="Canva Sans"/>
                <a:hlinkClick r:id="rId4"/>
              </a:rPr>
              <a:t>samattwood9/</a:t>
            </a:r>
            <a:r>
              <a:rPr lang="en-US" sz="3499" u="sng" dirty="0" err="1">
                <a:solidFill>
                  <a:srgbClr val="545454"/>
                </a:solidFill>
                <a:latin typeface="Canva Sans"/>
                <a:hlinkClick r:id="rId4"/>
              </a:rPr>
              <a:t>streamlit</a:t>
            </a:r>
            <a:r>
              <a:rPr lang="en-US" sz="3499" u="sng" dirty="0">
                <a:solidFill>
                  <a:srgbClr val="545454"/>
                </a:solidFill>
                <a:latin typeface="Canva Sans"/>
                <a:hlinkClick r:id="rId4"/>
              </a:rPr>
              <a:t>-starter-tour (github.com)</a:t>
            </a:r>
            <a:r>
              <a:rPr lang="en-US" sz="3499" dirty="0">
                <a:solidFill>
                  <a:srgbClr val="545454"/>
                </a:solidFill>
                <a:latin typeface="Canva Sans"/>
                <a:hlinkClick r:id="rId4"/>
              </a:rPr>
              <a:t> - example of automation and practices to facilitate collaborative coding on the AI Foundry project.</a:t>
            </a:r>
            <a:endParaRPr lang="en-US" sz="3499" dirty="0">
              <a:solidFill>
                <a:srgbClr val="545454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646072" cy="278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Intended learning outcomes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44125"/>
            <a:ext cx="15255655" cy="4984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Explain coding standards and describe why they are important when working in a collaborative environment.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Apply coding standards within the context of a manual code review.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Differentiate between coding standards that can be reviewed automatically vs. manually.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243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Why do coding standards matter?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20802"/>
            <a:ext cx="15235719" cy="4984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A recent study by Stripe found that the average developer spends </a:t>
            </a:r>
            <a:r>
              <a:rPr lang="en-US" sz="3499">
                <a:solidFill>
                  <a:srgbClr val="545454"/>
                </a:solidFill>
                <a:latin typeface="Canva Sans Bold"/>
              </a:rPr>
              <a:t>42%</a:t>
            </a:r>
            <a:r>
              <a:rPr lang="en-US" sz="3499">
                <a:solidFill>
                  <a:srgbClr val="545454"/>
                </a:solidFill>
                <a:latin typeface="Canva Sans"/>
              </a:rPr>
              <a:t> of their time dealing with technical debt and maintenance issues.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The estimated global cost of 'bad code' is </a:t>
            </a:r>
            <a:r>
              <a:rPr lang="en-US" sz="3499">
                <a:solidFill>
                  <a:srgbClr val="545454"/>
                </a:solidFill>
                <a:latin typeface="Canva Sans Bold"/>
              </a:rPr>
              <a:t>$85 billion</a:t>
            </a:r>
            <a:r>
              <a:rPr lang="en-US" sz="3499">
                <a:solidFill>
                  <a:srgbClr val="545454"/>
                </a:solidFill>
                <a:latin typeface="Canva Sans"/>
              </a:rPr>
              <a:t> (approx. 71 billion GBP).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635" y="8748439"/>
            <a:ext cx="8953565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dirty="0">
                <a:solidFill>
                  <a:srgbClr val="545454"/>
                </a:solidFill>
                <a:latin typeface="Canva Sans"/>
              </a:rPr>
              <a:t>Source: </a:t>
            </a:r>
            <a:r>
              <a:rPr lang="en-US" sz="2800" u="sng" dirty="0">
                <a:solidFill>
                  <a:srgbClr val="545454"/>
                </a:solidFill>
                <a:latin typeface="Canva Sans"/>
              </a:rPr>
              <a:t>The $85 billion dollar cost of bad code</a:t>
            </a:r>
            <a:r>
              <a:rPr lang="en-US" sz="2800" dirty="0">
                <a:solidFill>
                  <a:srgbClr val="545454"/>
                </a:solidFill>
                <a:latin typeface="Canva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243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Why do coding standards matter?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20802"/>
            <a:ext cx="15235719" cy="582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Code could be 'bad' because it is insecure or unsafe. Code of this kind can have negative consequences beyond economic loss: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Privacy / dignity loss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Psychological distress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Public shaming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7666" y="4405313"/>
            <a:ext cx="15692667" cy="389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61313"/>
                </a:solidFill>
                <a:latin typeface="Open Sans Extra Bold"/>
              </a:rPr>
              <a:t>What do you think makes code easier to understand and work with?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27738" y="2236442"/>
            <a:ext cx="5313138" cy="1245495"/>
            <a:chOff x="0" y="0"/>
            <a:chExt cx="7084183" cy="166066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084183" cy="1660660"/>
              <a:chOff x="0" y="0"/>
              <a:chExt cx="8272501" cy="193922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272500" cy="1939223"/>
              </a:xfrm>
              <a:custGeom>
                <a:avLst/>
                <a:gdLst/>
                <a:ahLst/>
                <a:cxnLst/>
                <a:rect l="l" t="t" r="r" b="b"/>
                <a:pathLst>
                  <a:path w="8272500" h="1939223">
                    <a:moveTo>
                      <a:pt x="7302856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11"/>
                    </a:cubicBezTo>
                    <a:cubicBezTo>
                      <a:pt x="0" y="1504247"/>
                      <a:pt x="434975" y="1939223"/>
                      <a:pt x="969645" y="1939223"/>
                    </a:cubicBezTo>
                    <a:lnTo>
                      <a:pt x="7302856" y="1939223"/>
                    </a:lnTo>
                    <a:cubicBezTo>
                      <a:pt x="7837525" y="1939223"/>
                      <a:pt x="8272500" y="1504247"/>
                      <a:pt x="8272500" y="969611"/>
                    </a:cubicBezTo>
                    <a:cubicBezTo>
                      <a:pt x="8272500" y="434975"/>
                      <a:pt x="7837525" y="0"/>
                      <a:pt x="7302856" y="0"/>
                    </a:cubicBezTo>
                    <a:close/>
                    <a:moveTo>
                      <a:pt x="7302856" y="1913823"/>
                    </a:moveTo>
                    <a:lnTo>
                      <a:pt x="969645" y="1913823"/>
                    </a:lnTo>
                    <a:cubicBezTo>
                      <a:pt x="448945" y="1913823"/>
                      <a:pt x="25400" y="1490278"/>
                      <a:pt x="25400" y="969611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7302856" y="25400"/>
                    </a:lnTo>
                    <a:cubicBezTo>
                      <a:pt x="7823556" y="25400"/>
                      <a:pt x="8247100" y="448945"/>
                      <a:pt x="8247100" y="969611"/>
                    </a:cubicBezTo>
                    <a:cubicBezTo>
                      <a:pt x="8247100" y="1490278"/>
                      <a:pt x="7823556" y="1913823"/>
                      <a:pt x="7302856" y="1913823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61066" y="476029"/>
              <a:ext cx="5962050" cy="63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545454"/>
                  </a:solidFill>
                  <a:latin typeface="Nunito"/>
                </a:rPr>
                <a:t>Something to think about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176545" cy="278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What are coding standards?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20802"/>
            <a:ext cx="15235719" cy="582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Coding standards are conventions for writing code.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These conventions usually describe things like: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How code should be formatted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How variables should be named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Aspects of a programming language that should not be used</a:t>
            </a:r>
          </a:p>
          <a:p>
            <a:pPr marL="1511298" lvl="2" indent="-503766">
              <a:lnSpc>
                <a:spcPts val="6649"/>
              </a:lnSpc>
              <a:buFont typeface="Arial"/>
              <a:buChar char="⚬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01348" y="514350"/>
            <a:ext cx="10485304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4176545" cy="278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#1: Don't Repeat Yourself (DRY)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20802"/>
            <a:ext cx="15235719" cy="582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49"/>
              </a:lnSpc>
            </a:pPr>
            <a:endParaRPr/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Motivation: Duplicated code is hard to maintain, so avoid copying and pasting and aim to reuse code when appropriate.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Example: Imagine if we got the no. of days in February incorrect... We'd need to update our code in at-least 8 places!</a:t>
            </a:r>
          </a:p>
          <a:p>
            <a:pPr marL="755649" lvl="1" indent="-377824">
              <a:lnSpc>
                <a:spcPts val="664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Canva Sans"/>
              </a:rPr>
              <a:t>Fixes: Use variables and methods to avoid repeating yourself. For and While loops can be used to condense repetitive code.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1ae5b61-d326-4b50-be9c-9afcd8ebc83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693</Words>
  <Application>Microsoft Office PowerPoint</Application>
  <PresentationFormat>Custom</PresentationFormat>
  <Paragraphs>102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Nunito</vt:lpstr>
      <vt:lpstr>Canva Sans Bold</vt:lpstr>
      <vt:lpstr>Open Sans Extra Bold</vt:lpstr>
      <vt:lpstr>Canva Sans</vt:lpstr>
      <vt:lpstr>-apple-system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coding</dc:title>
  <cp:lastModifiedBy>Samuel Attwood</cp:lastModifiedBy>
  <cp:revision>4</cp:revision>
  <cp:lastPrinted>2022-12-05T17:22:29Z</cp:lastPrinted>
  <dcterms:created xsi:type="dcterms:W3CDTF">2006-08-16T00:00:00Z</dcterms:created>
  <dcterms:modified xsi:type="dcterms:W3CDTF">2022-12-06T12:31:12Z</dcterms:modified>
  <dc:identifier>DAFRd8ndT7Y</dc:identifier>
</cp:coreProperties>
</file>