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0" r:id="rId2"/>
    <p:sldMasterId id="2147483684" r:id="rId3"/>
    <p:sldMasterId id="2147483688" r:id="rId4"/>
    <p:sldMasterId id="2147483694" r:id="rId5"/>
    <p:sldMasterId id="2147483702" r:id="rId6"/>
    <p:sldMasterId id="2147483706" r:id="rId7"/>
    <p:sldMasterId id="2147483710" r:id="rId8"/>
  </p:sldMasterIdLst>
  <p:notesMasterIdLst>
    <p:notesMasterId r:id="rId59"/>
  </p:notesMasterIdLst>
  <p:sldIdLst>
    <p:sldId id="257" r:id="rId9"/>
    <p:sldId id="279" r:id="rId10"/>
    <p:sldId id="266" r:id="rId11"/>
    <p:sldId id="329" r:id="rId12"/>
    <p:sldId id="330" r:id="rId13"/>
    <p:sldId id="331"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5" r:id="rId35"/>
    <p:sldId id="357" r:id="rId36"/>
    <p:sldId id="358" r:id="rId37"/>
    <p:sldId id="359" r:id="rId38"/>
    <p:sldId id="360" r:id="rId39"/>
    <p:sldId id="361" r:id="rId40"/>
    <p:sldId id="362" r:id="rId41"/>
    <p:sldId id="363" r:id="rId42"/>
    <p:sldId id="364" r:id="rId43"/>
    <p:sldId id="365" r:id="rId44"/>
    <p:sldId id="366" r:id="rId45"/>
    <p:sldId id="368" r:id="rId46"/>
    <p:sldId id="367" r:id="rId47"/>
    <p:sldId id="369" r:id="rId48"/>
    <p:sldId id="370" r:id="rId49"/>
    <p:sldId id="371" r:id="rId50"/>
    <p:sldId id="372" r:id="rId51"/>
    <p:sldId id="356" r:id="rId52"/>
    <p:sldId id="373" r:id="rId53"/>
    <p:sldId id="374" r:id="rId54"/>
    <p:sldId id="375" r:id="rId55"/>
    <p:sldId id="327" r:id="rId56"/>
    <p:sldId id="328" r:id="rId57"/>
    <p:sldId id="278" r:id="rId58"/>
  </p:sldIdLst>
  <p:sldSz cx="12192000" cy="6858000"/>
  <p:notesSz cx="6858000" cy="9144000"/>
  <p:custDataLst>
    <p:tags r:id="rId6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355600" indent="10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712788" indent="2016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068388" indent="3032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425575" indent="403225"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8" autoAdjust="0"/>
    <p:restoredTop sz="78251" autoAdjust="0"/>
  </p:normalViewPr>
  <p:slideViewPr>
    <p:cSldViewPr snapToGrid="0">
      <p:cViewPr varScale="1">
        <p:scale>
          <a:sx n="76" d="100"/>
          <a:sy n="76" d="100"/>
        </p:scale>
        <p:origin x="1042"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notesMaster" Target="notesMasters/notes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gs" Target="tags/tag1.xml"/><Relationship Id="rId65"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Williams" userId="cca771d6-2e0c-4681-9535-ca48f0484d24" providerId="ADAL" clId="{1665A301-4FF6-466D-BD1E-A15A3501F693}"/>
    <pc:docChg chg="custSel modSld replTag delTag">
      <pc:chgData name="Ashley Williams" userId="cca771d6-2e0c-4681-9535-ca48f0484d24" providerId="ADAL" clId="{1665A301-4FF6-466D-BD1E-A15A3501F693}" dt="2022-11-08T18:02:11.663" v="192"/>
      <pc:docMkLst>
        <pc:docMk/>
      </pc:docMkLst>
      <pc:sldChg chg="modSp mod">
        <pc:chgData name="Ashley Williams" userId="cca771d6-2e0c-4681-9535-ca48f0484d24" providerId="ADAL" clId="{1665A301-4FF6-466D-BD1E-A15A3501F693}" dt="2022-11-08T18:02:02.931" v="189" actId="20577"/>
        <pc:sldMkLst>
          <pc:docMk/>
          <pc:sldMk cId="1430026830" sldId="279"/>
        </pc:sldMkLst>
        <pc:spChg chg="mod">
          <ac:chgData name="Ashley Williams" userId="cca771d6-2e0c-4681-9535-ca48f0484d24" providerId="ADAL" clId="{1665A301-4FF6-466D-BD1E-A15A3501F693}" dt="2022-11-08T18:02:02.931" v="189" actId="20577"/>
          <ac:spMkLst>
            <pc:docMk/>
            <pc:sldMk cId="1430026830" sldId="279"/>
            <ac:spMk id="3" creationId="{00000000-0000-0000-0000-000000000000}"/>
          </ac:spMkLst>
        </pc:spChg>
      </pc:sldChg>
      <pc:sldChg chg="modSp mod">
        <pc:chgData name="Ashley Williams" userId="cca771d6-2e0c-4681-9535-ca48f0484d24" providerId="ADAL" clId="{1665A301-4FF6-466D-BD1E-A15A3501F693}" dt="2022-10-27T15:23:39.836" v="180" actId="5793"/>
        <pc:sldMkLst>
          <pc:docMk/>
          <pc:sldMk cId="2901563000" sldId="375"/>
        </pc:sldMkLst>
        <pc:spChg chg="mod">
          <ac:chgData name="Ashley Williams" userId="cca771d6-2e0c-4681-9535-ca48f0484d24" providerId="ADAL" clId="{1665A301-4FF6-466D-BD1E-A15A3501F693}" dt="2022-10-27T15:23:39.836" v="180" actId="5793"/>
          <ac:spMkLst>
            <pc:docMk/>
            <pc:sldMk cId="2901563000" sldId="375"/>
            <ac:spMk id="3" creationId="{59D58A92-2C39-459F-A45B-B5F7A73F5122}"/>
          </ac:spMkLst>
        </pc:spChg>
      </pc:sldChg>
    </pc:docChg>
  </pc:docChgLst>
  <pc:docChgLst>
    <pc:chgData name="Ashley Williams" userId="cca771d6-2e0c-4681-9535-ca48f0484d24" providerId="ADAL" clId="{7593CFD7-4A78-4160-A0C9-66A26CFC1C2F}"/>
    <pc:docChg chg="undo custSel addSld delSld modSld replTag delTag">
      <pc:chgData name="Ashley Williams" userId="cca771d6-2e0c-4681-9535-ca48f0484d24" providerId="ADAL" clId="{7593CFD7-4A78-4160-A0C9-66A26CFC1C2F}" dt="2022-10-26T12:13:18.654" v="528"/>
      <pc:docMkLst>
        <pc:docMk/>
      </pc:docMkLst>
      <pc:sldChg chg="modSp add mod modNotesTx">
        <pc:chgData name="Ashley Williams" userId="cca771d6-2e0c-4681-9535-ca48f0484d24" providerId="ADAL" clId="{7593CFD7-4A78-4160-A0C9-66A26CFC1C2F}" dt="2022-10-26T11:53:01.021" v="38" actId="6549"/>
        <pc:sldMkLst>
          <pc:docMk/>
          <pc:sldMk cId="3451414979" sldId="257"/>
        </pc:sldMkLst>
        <pc:spChg chg="mod">
          <ac:chgData name="Ashley Williams" userId="cca771d6-2e0c-4681-9535-ca48f0484d24" providerId="ADAL" clId="{7593CFD7-4A78-4160-A0C9-66A26CFC1C2F}" dt="2022-10-26T11:52:50.653" v="34" actId="20577"/>
          <ac:spMkLst>
            <pc:docMk/>
            <pc:sldMk cId="3451414979" sldId="257"/>
            <ac:spMk id="54" creationId="{00000000-0000-0000-0000-000000000000}"/>
          </ac:spMkLst>
        </pc:spChg>
      </pc:sldChg>
      <pc:sldChg chg="add del">
        <pc:chgData name="Ashley Williams" userId="cca771d6-2e0c-4681-9535-ca48f0484d24" providerId="ADAL" clId="{7593CFD7-4A78-4160-A0C9-66A26CFC1C2F}" dt="2022-10-26T11:53:36.664" v="62" actId="47"/>
        <pc:sldMkLst>
          <pc:docMk/>
          <pc:sldMk cId="22398602" sldId="258"/>
        </pc:sldMkLst>
      </pc:sldChg>
      <pc:sldChg chg="del">
        <pc:chgData name="Ashley Williams" userId="cca771d6-2e0c-4681-9535-ca48f0484d24" providerId="ADAL" clId="{7593CFD7-4A78-4160-A0C9-66A26CFC1C2F}" dt="2022-10-26T11:53:03.558" v="39" actId="47"/>
        <pc:sldMkLst>
          <pc:docMk/>
          <pc:sldMk cId="3465970017" sldId="258"/>
        </pc:sldMkLst>
      </pc:sldChg>
      <pc:sldChg chg="add del">
        <pc:chgData name="Ashley Williams" userId="cca771d6-2e0c-4681-9535-ca48f0484d24" providerId="ADAL" clId="{7593CFD7-4A78-4160-A0C9-66A26CFC1C2F}" dt="2022-10-26T11:53:11.314" v="48" actId="47"/>
        <pc:sldMkLst>
          <pc:docMk/>
          <pc:sldMk cId="4093546655" sldId="263"/>
        </pc:sldMkLst>
      </pc:sldChg>
      <pc:sldChg chg="modSp add mod">
        <pc:chgData name="Ashley Williams" userId="cca771d6-2e0c-4681-9535-ca48f0484d24" providerId="ADAL" clId="{7593CFD7-4A78-4160-A0C9-66A26CFC1C2F}" dt="2022-10-26T11:53:57.677" v="73" actId="115"/>
        <pc:sldMkLst>
          <pc:docMk/>
          <pc:sldMk cId="52527862" sldId="266"/>
        </pc:sldMkLst>
        <pc:graphicFrameChg chg="modGraphic">
          <ac:chgData name="Ashley Williams" userId="cca771d6-2e0c-4681-9535-ca48f0484d24" providerId="ADAL" clId="{7593CFD7-4A78-4160-A0C9-66A26CFC1C2F}" dt="2022-10-26T11:53:57.677" v="73" actId="115"/>
          <ac:graphicFrameMkLst>
            <pc:docMk/>
            <pc:sldMk cId="52527862" sldId="266"/>
            <ac:graphicFrameMk id="7" creationId="{70EEA69B-F463-446E-AF4A-70E6E9B7ED57}"/>
          </ac:graphicFrameMkLst>
        </pc:graphicFrameChg>
      </pc:sldChg>
      <pc:sldChg chg="del">
        <pc:chgData name="Ashley Williams" userId="cca771d6-2e0c-4681-9535-ca48f0484d24" providerId="ADAL" clId="{7593CFD7-4A78-4160-A0C9-66A26CFC1C2F}" dt="2022-10-26T12:00:06.779" v="357" actId="47"/>
        <pc:sldMkLst>
          <pc:docMk/>
          <pc:sldMk cId="2348083604" sldId="277"/>
        </pc:sldMkLst>
      </pc:sldChg>
      <pc:sldChg chg="modSp mod">
        <pc:chgData name="Ashley Williams" userId="cca771d6-2e0c-4681-9535-ca48f0484d24" providerId="ADAL" clId="{7593CFD7-4A78-4160-A0C9-66A26CFC1C2F}" dt="2022-10-26T12:00:09.920" v="361" actId="207"/>
        <pc:sldMkLst>
          <pc:docMk/>
          <pc:sldMk cId="1912945021" sldId="278"/>
        </pc:sldMkLst>
        <pc:spChg chg="mod">
          <ac:chgData name="Ashley Williams" userId="cca771d6-2e0c-4681-9535-ca48f0484d24" providerId="ADAL" clId="{7593CFD7-4A78-4160-A0C9-66A26CFC1C2F}" dt="2022-10-26T12:00:09.920" v="361" actId="207"/>
          <ac:spMkLst>
            <pc:docMk/>
            <pc:sldMk cId="1912945021" sldId="278"/>
            <ac:spMk id="2" creationId="{00000000-0000-0000-0000-000000000000}"/>
          </ac:spMkLst>
        </pc:spChg>
      </pc:sldChg>
      <pc:sldChg chg="modSp mod">
        <pc:chgData name="Ashley Williams" userId="cca771d6-2e0c-4681-9535-ca48f0484d24" providerId="ADAL" clId="{7593CFD7-4A78-4160-A0C9-66A26CFC1C2F}" dt="2022-10-26T12:00:38.783" v="370" actId="20577"/>
        <pc:sldMkLst>
          <pc:docMk/>
          <pc:sldMk cId="1430026830" sldId="279"/>
        </pc:sldMkLst>
        <pc:spChg chg="mod">
          <ac:chgData name="Ashley Williams" userId="cca771d6-2e0c-4681-9535-ca48f0484d24" providerId="ADAL" clId="{7593CFD7-4A78-4160-A0C9-66A26CFC1C2F}" dt="2022-10-26T11:53:28.094" v="58" actId="207"/>
          <ac:spMkLst>
            <pc:docMk/>
            <pc:sldMk cId="1430026830" sldId="279"/>
            <ac:spMk id="2" creationId="{00000000-0000-0000-0000-000000000000}"/>
          </ac:spMkLst>
        </pc:spChg>
        <pc:spChg chg="mod">
          <ac:chgData name="Ashley Williams" userId="cca771d6-2e0c-4681-9535-ca48f0484d24" providerId="ADAL" clId="{7593CFD7-4A78-4160-A0C9-66A26CFC1C2F}" dt="2022-10-26T12:00:38.783" v="370" actId="20577"/>
          <ac:spMkLst>
            <pc:docMk/>
            <pc:sldMk cId="1430026830" sldId="279"/>
            <ac:spMk id="3" creationId="{00000000-0000-0000-0000-000000000000}"/>
          </ac:spMkLst>
        </pc:spChg>
      </pc:sldChg>
      <pc:sldChg chg="del">
        <pc:chgData name="Ashley Williams" userId="cca771d6-2e0c-4681-9535-ca48f0484d24" providerId="ADAL" clId="{7593CFD7-4A78-4160-A0C9-66A26CFC1C2F}" dt="2022-10-26T11:53:12.103" v="49" actId="47"/>
        <pc:sldMkLst>
          <pc:docMk/>
          <pc:sldMk cId="3521291708" sldId="280"/>
        </pc:sldMkLst>
      </pc:sldChg>
      <pc:sldChg chg="del">
        <pc:chgData name="Ashley Williams" userId="cca771d6-2e0c-4681-9535-ca48f0484d24" providerId="ADAL" clId="{7593CFD7-4A78-4160-A0C9-66A26CFC1C2F}" dt="2022-10-26T11:53:13.403" v="50" actId="47"/>
        <pc:sldMkLst>
          <pc:docMk/>
          <pc:sldMk cId="3947998638" sldId="281"/>
        </pc:sldMkLst>
      </pc:sldChg>
      <pc:sldChg chg="modSp mod">
        <pc:chgData name="Ashley Williams" userId="cca771d6-2e0c-4681-9535-ca48f0484d24" providerId="ADAL" clId="{7593CFD7-4A78-4160-A0C9-66A26CFC1C2F}" dt="2022-10-26T11:54:06.123" v="77" actId="207"/>
        <pc:sldMkLst>
          <pc:docMk/>
          <pc:sldMk cId="3095462538" sldId="282"/>
        </pc:sldMkLst>
        <pc:spChg chg="mod">
          <ac:chgData name="Ashley Williams" userId="cca771d6-2e0c-4681-9535-ca48f0484d24" providerId="ADAL" clId="{7593CFD7-4A78-4160-A0C9-66A26CFC1C2F}" dt="2022-10-26T11:54:06.123" v="77" actId="207"/>
          <ac:spMkLst>
            <pc:docMk/>
            <pc:sldMk cId="3095462538" sldId="282"/>
            <ac:spMk id="2" creationId="{00000000-0000-0000-0000-000000000000}"/>
          </ac:spMkLst>
        </pc:spChg>
      </pc:sldChg>
      <pc:sldChg chg="modSp mod">
        <pc:chgData name="Ashley Williams" userId="cca771d6-2e0c-4681-9535-ca48f0484d24" providerId="ADAL" clId="{7593CFD7-4A78-4160-A0C9-66A26CFC1C2F}" dt="2022-10-26T11:54:14.064" v="81" actId="207"/>
        <pc:sldMkLst>
          <pc:docMk/>
          <pc:sldMk cId="2756708871" sldId="283"/>
        </pc:sldMkLst>
        <pc:spChg chg="mod">
          <ac:chgData name="Ashley Williams" userId="cca771d6-2e0c-4681-9535-ca48f0484d24" providerId="ADAL" clId="{7593CFD7-4A78-4160-A0C9-66A26CFC1C2F}" dt="2022-10-26T11:54:14.064" v="81" actId="207"/>
          <ac:spMkLst>
            <pc:docMk/>
            <pc:sldMk cId="2756708871" sldId="283"/>
            <ac:spMk id="2" creationId="{00000000-0000-0000-0000-000000000000}"/>
          </ac:spMkLst>
        </pc:spChg>
      </pc:sldChg>
      <pc:sldChg chg="modSp mod">
        <pc:chgData name="Ashley Williams" userId="cca771d6-2e0c-4681-9535-ca48f0484d24" providerId="ADAL" clId="{7593CFD7-4A78-4160-A0C9-66A26CFC1C2F}" dt="2022-10-26T11:54:27.929" v="85" actId="207"/>
        <pc:sldMkLst>
          <pc:docMk/>
          <pc:sldMk cId="502500643" sldId="284"/>
        </pc:sldMkLst>
        <pc:spChg chg="mod">
          <ac:chgData name="Ashley Williams" userId="cca771d6-2e0c-4681-9535-ca48f0484d24" providerId="ADAL" clId="{7593CFD7-4A78-4160-A0C9-66A26CFC1C2F}" dt="2022-10-26T11:54:27.929" v="85" actId="207"/>
          <ac:spMkLst>
            <pc:docMk/>
            <pc:sldMk cId="502500643" sldId="284"/>
            <ac:spMk id="2" creationId="{00000000-0000-0000-0000-000000000000}"/>
          </ac:spMkLst>
        </pc:spChg>
      </pc:sldChg>
      <pc:sldChg chg="modSp mod">
        <pc:chgData name="Ashley Williams" userId="cca771d6-2e0c-4681-9535-ca48f0484d24" providerId="ADAL" clId="{7593CFD7-4A78-4160-A0C9-66A26CFC1C2F}" dt="2022-10-26T11:54:35.902" v="89" actId="207"/>
        <pc:sldMkLst>
          <pc:docMk/>
          <pc:sldMk cId="3750507132" sldId="285"/>
        </pc:sldMkLst>
        <pc:spChg chg="mod">
          <ac:chgData name="Ashley Williams" userId="cca771d6-2e0c-4681-9535-ca48f0484d24" providerId="ADAL" clId="{7593CFD7-4A78-4160-A0C9-66A26CFC1C2F}" dt="2022-10-26T11:54:35.902" v="89" actId="207"/>
          <ac:spMkLst>
            <pc:docMk/>
            <pc:sldMk cId="3750507132" sldId="285"/>
            <ac:spMk id="2" creationId="{00000000-0000-0000-0000-000000000000}"/>
          </ac:spMkLst>
        </pc:spChg>
      </pc:sldChg>
      <pc:sldChg chg="modSp mod">
        <pc:chgData name="Ashley Williams" userId="cca771d6-2e0c-4681-9535-ca48f0484d24" providerId="ADAL" clId="{7593CFD7-4A78-4160-A0C9-66A26CFC1C2F}" dt="2022-10-26T11:54:51.070" v="93" actId="207"/>
        <pc:sldMkLst>
          <pc:docMk/>
          <pc:sldMk cId="841560302" sldId="286"/>
        </pc:sldMkLst>
        <pc:spChg chg="mod">
          <ac:chgData name="Ashley Williams" userId="cca771d6-2e0c-4681-9535-ca48f0484d24" providerId="ADAL" clId="{7593CFD7-4A78-4160-A0C9-66A26CFC1C2F}" dt="2022-10-26T11:54:51.070" v="93" actId="207"/>
          <ac:spMkLst>
            <pc:docMk/>
            <pc:sldMk cId="841560302" sldId="286"/>
            <ac:spMk id="2" creationId="{00000000-0000-0000-0000-000000000000}"/>
          </ac:spMkLst>
        </pc:spChg>
      </pc:sldChg>
      <pc:sldChg chg="modSp mod">
        <pc:chgData name="Ashley Williams" userId="cca771d6-2e0c-4681-9535-ca48f0484d24" providerId="ADAL" clId="{7593CFD7-4A78-4160-A0C9-66A26CFC1C2F}" dt="2022-10-26T11:55:01.529" v="97" actId="207"/>
        <pc:sldMkLst>
          <pc:docMk/>
          <pc:sldMk cId="4273101777" sldId="287"/>
        </pc:sldMkLst>
        <pc:spChg chg="mod">
          <ac:chgData name="Ashley Williams" userId="cca771d6-2e0c-4681-9535-ca48f0484d24" providerId="ADAL" clId="{7593CFD7-4A78-4160-A0C9-66A26CFC1C2F}" dt="2022-10-26T11:55:01.529" v="97" actId="207"/>
          <ac:spMkLst>
            <pc:docMk/>
            <pc:sldMk cId="4273101777" sldId="287"/>
            <ac:spMk id="2" creationId="{00000000-0000-0000-0000-000000000000}"/>
          </ac:spMkLst>
        </pc:spChg>
      </pc:sldChg>
      <pc:sldChg chg="modSp mod">
        <pc:chgData name="Ashley Williams" userId="cca771d6-2e0c-4681-9535-ca48f0484d24" providerId="ADAL" clId="{7593CFD7-4A78-4160-A0C9-66A26CFC1C2F}" dt="2022-10-26T11:55:07.032" v="98" actId="207"/>
        <pc:sldMkLst>
          <pc:docMk/>
          <pc:sldMk cId="3882175993" sldId="288"/>
        </pc:sldMkLst>
        <pc:spChg chg="mod">
          <ac:chgData name="Ashley Williams" userId="cca771d6-2e0c-4681-9535-ca48f0484d24" providerId="ADAL" clId="{7593CFD7-4A78-4160-A0C9-66A26CFC1C2F}" dt="2022-10-26T11:55:07.032" v="98" actId="207"/>
          <ac:spMkLst>
            <pc:docMk/>
            <pc:sldMk cId="3882175993" sldId="288"/>
            <ac:spMk id="2" creationId="{00000000-0000-0000-0000-000000000000}"/>
          </ac:spMkLst>
        </pc:spChg>
      </pc:sldChg>
      <pc:sldChg chg="modSp mod">
        <pc:chgData name="Ashley Williams" userId="cca771d6-2e0c-4681-9535-ca48f0484d24" providerId="ADAL" clId="{7593CFD7-4A78-4160-A0C9-66A26CFC1C2F}" dt="2022-10-26T11:55:12.356" v="102" actId="207"/>
        <pc:sldMkLst>
          <pc:docMk/>
          <pc:sldMk cId="793139" sldId="289"/>
        </pc:sldMkLst>
        <pc:spChg chg="mod">
          <ac:chgData name="Ashley Williams" userId="cca771d6-2e0c-4681-9535-ca48f0484d24" providerId="ADAL" clId="{7593CFD7-4A78-4160-A0C9-66A26CFC1C2F}" dt="2022-10-26T11:55:12.356" v="102" actId="207"/>
          <ac:spMkLst>
            <pc:docMk/>
            <pc:sldMk cId="793139" sldId="289"/>
            <ac:spMk id="2" creationId="{00000000-0000-0000-0000-000000000000}"/>
          </ac:spMkLst>
        </pc:spChg>
      </pc:sldChg>
      <pc:sldChg chg="modSp mod">
        <pc:chgData name="Ashley Williams" userId="cca771d6-2e0c-4681-9535-ca48f0484d24" providerId="ADAL" clId="{7593CFD7-4A78-4160-A0C9-66A26CFC1C2F}" dt="2022-10-26T11:55:16.986" v="103" actId="207"/>
        <pc:sldMkLst>
          <pc:docMk/>
          <pc:sldMk cId="3540353351" sldId="290"/>
        </pc:sldMkLst>
        <pc:spChg chg="mod">
          <ac:chgData name="Ashley Williams" userId="cca771d6-2e0c-4681-9535-ca48f0484d24" providerId="ADAL" clId="{7593CFD7-4A78-4160-A0C9-66A26CFC1C2F}" dt="2022-10-26T11:55:16.986" v="103" actId="207"/>
          <ac:spMkLst>
            <pc:docMk/>
            <pc:sldMk cId="3540353351" sldId="290"/>
            <ac:spMk id="2" creationId="{00000000-0000-0000-0000-000000000000}"/>
          </ac:spMkLst>
        </pc:spChg>
      </pc:sldChg>
      <pc:sldChg chg="modSp mod">
        <pc:chgData name="Ashley Williams" userId="cca771d6-2e0c-4681-9535-ca48f0484d24" providerId="ADAL" clId="{7593CFD7-4A78-4160-A0C9-66A26CFC1C2F}" dt="2022-10-26T11:55:21.240" v="107" actId="207"/>
        <pc:sldMkLst>
          <pc:docMk/>
          <pc:sldMk cId="3812869305" sldId="291"/>
        </pc:sldMkLst>
        <pc:spChg chg="mod">
          <ac:chgData name="Ashley Williams" userId="cca771d6-2e0c-4681-9535-ca48f0484d24" providerId="ADAL" clId="{7593CFD7-4A78-4160-A0C9-66A26CFC1C2F}" dt="2022-10-26T11:55:21.240" v="107" actId="207"/>
          <ac:spMkLst>
            <pc:docMk/>
            <pc:sldMk cId="3812869305" sldId="291"/>
            <ac:spMk id="2" creationId="{00000000-0000-0000-0000-000000000000}"/>
          </ac:spMkLst>
        </pc:spChg>
      </pc:sldChg>
      <pc:sldChg chg="modSp mod">
        <pc:chgData name="Ashley Williams" userId="cca771d6-2e0c-4681-9535-ca48f0484d24" providerId="ADAL" clId="{7593CFD7-4A78-4160-A0C9-66A26CFC1C2F}" dt="2022-10-26T11:55:34.226" v="111" actId="207"/>
        <pc:sldMkLst>
          <pc:docMk/>
          <pc:sldMk cId="1704678772" sldId="292"/>
        </pc:sldMkLst>
        <pc:spChg chg="mod">
          <ac:chgData name="Ashley Williams" userId="cca771d6-2e0c-4681-9535-ca48f0484d24" providerId="ADAL" clId="{7593CFD7-4A78-4160-A0C9-66A26CFC1C2F}" dt="2022-10-26T11:55:34.226" v="111" actId="207"/>
          <ac:spMkLst>
            <pc:docMk/>
            <pc:sldMk cId="1704678772" sldId="292"/>
            <ac:spMk id="2" creationId="{00000000-0000-0000-0000-000000000000}"/>
          </ac:spMkLst>
        </pc:spChg>
      </pc:sldChg>
      <pc:sldChg chg="modSp mod">
        <pc:chgData name="Ashley Williams" userId="cca771d6-2e0c-4681-9535-ca48f0484d24" providerId="ADAL" clId="{7593CFD7-4A78-4160-A0C9-66A26CFC1C2F}" dt="2022-10-26T11:55:41.015" v="115" actId="207"/>
        <pc:sldMkLst>
          <pc:docMk/>
          <pc:sldMk cId="3930722376" sldId="293"/>
        </pc:sldMkLst>
        <pc:spChg chg="mod">
          <ac:chgData name="Ashley Williams" userId="cca771d6-2e0c-4681-9535-ca48f0484d24" providerId="ADAL" clId="{7593CFD7-4A78-4160-A0C9-66A26CFC1C2F}" dt="2022-10-26T11:55:41.015" v="115" actId="207"/>
          <ac:spMkLst>
            <pc:docMk/>
            <pc:sldMk cId="3930722376" sldId="293"/>
            <ac:spMk id="2" creationId="{00000000-0000-0000-0000-000000000000}"/>
          </ac:spMkLst>
        </pc:spChg>
      </pc:sldChg>
      <pc:sldChg chg="modSp mod">
        <pc:chgData name="Ashley Williams" userId="cca771d6-2e0c-4681-9535-ca48f0484d24" providerId="ADAL" clId="{7593CFD7-4A78-4160-A0C9-66A26CFC1C2F}" dt="2022-10-26T11:55:45.644" v="116" actId="207"/>
        <pc:sldMkLst>
          <pc:docMk/>
          <pc:sldMk cId="2358358249" sldId="294"/>
        </pc:sldMkLst>
        <pc:spChg chg="mod">
          <ac:chgData name="Ashley Williams" userId="cca771d6-2e0c-4681-9535-ca48f0484d24" providerId="ADAL" clId="{7593CFD7-4A78-4160-A0C9-66A26CFC1C2F}" dt="2022-10-26T11:55:45.644" v="116" actId="207"/>
          <ac:spMkLst>
            <pc:docMk/>
            <pc:sldMk cId="2358358249" sldId="294"/>
            <ac:spMk id="2" creationId="{00000000-0000-0000-0000-000000000000}"/>
          </ac:spMkLst>
        </pc:spChg>
      </pc:sldChg>
      <pc:sldChg chg="modSp mod">
        <pc:chgData name="Ashley Williams" userId="cca771d6-2e0c-4681-9535-ca48f0484d24" providerId="ADAL" clId="{7593CFD7-4A78-4160-A0C9-66A26CFC1C2F}" dt="2022-10-26T11:55:51.108" v="120" actId="207"/>
        <pc:sldMkLst>
          <pc:docMk/>
          <pc:sldMk cId="682264040" sldId="295"/>
        </pc:sldMkLst>
        <pc:spChg chg="mod">
          <ac:chgData name="Ashley Williams" userId="cca771d6-2e0c-4681-9535-ca48f0484d24" providerId="ADAL" clId="{7593CFD7-4A78-4160-A0C9-66A26CFC1C2F}" dt="2022-10-26T11:55:51.108" v="120" actId="207"/>
          <ac:spMkLst>
            <pc:docMk/>
            <pc:sldMk cId="682264040" sldId="295"/>
            <ac:spMk id="2" creationId="{00000000-0000-0000-0000-000000000000}"/>
          </ac:spMkLst>
        </pc:spChg>
      </pc:sldChg>
      <pc:sldChg chg="modSp del mod">
        <pc:chgData name="Ashley Williams" userId="cca771d6-2e0c-4681-9535-ca48f0484d24" providerId="ADAL" clId="{7593CFD7-4A78-4160-A0C9-66A26CFC1C2F}" dt="2022-10-26T11:56:04.697" v="126" actId="47"/>
        <pc:sldMkLst>
          <pc:docMk/>
          <pc:sldMk cId="1915080735" sldId="296"/>
        </pc:sldMkLst>
        <pc:spChg chg="mod">
          <ac:chgData name="Ashley Williams" userId="cca771d6-2e0c-4681-9535-ca48f0484d24" providerId="ADAL" clId="{7593CFD7-4A78-4160-A0C9-66A26CFC1C2F}" dt="2022-10-26T11:55:57.127" v="124" actId="207"/>
          <ac:spMkLst>
            <pc:docMk/>
            <pc:sldMk cId="1915080735" sldId="296"/>
            <ac:spMk id="4" creationId="{00000000-0000-0000-0000-000000000000}"/>
          </ac:spMkLst>
        </pc:spChg>
      </pc:sldChg>
      <pc:sldChg chg="modSp mod">
        <pc:chgData name="Ashley Williams" userId="cca771d6-2e0c-4681-9535-ca48f0484d24" providerId="ADAL" clId="{7593CFD7-4A78-4160-A0C9-66A26CFC1C2F}" dt="2022-10-26T11:56:03.324" v="125" actId="207"/>
        <pc:sldMkLst>
          <pc:docMk/>
          <pc:sldMk cId="1102044975" sldId="297"/>
        </pc:sldMkLst>
        <pc:spChg chg="mod">
          <ac:chgData name="Ashley Williams" userId="cca771d6-2e0c-4681-9535-ca48f0484d24" providerId="ADAL" clId="{7593CFD7-4A78-4160-A0C9-66A26CFC1C2F}" dt="2022-10-26T11:56:03.324" v="125" actId="207"/>
          <ac:spMkLst>
            <pc:docMk/>
            <pc:sldMk cId="1102044975" sldId="297"/>
            <ac:spMk id="2" creationId="{00000000-0000-0000-0000-000000000000}"/>
          </ac:spMkLst>
        </pc:spChg>
      </pc:sldChg>
      <pc:sldChg chg="modSp mod">
        <pc:chgData name="Ashley Williams" userId="cca771d6-2e0c-4681-9535-ca48f0484d24" providerId="ADAL" clId="{7593CFD7-4A78-4160-A0C9-66A26CFC1C2F}" dt="2022-10-26T11:56:18.062" v="130" actId="207"/>
        <pc:sldMkLst>
          <pc:docMk/>
          <pc:sldMk cId="3477203814" sldId="298"/>
        </pc:sldMkLst>
        <pc:spChg chg="mod">
          <ac:chgData name="Ashley Williams" userId="cca771d6-2e0c-4681-9535-ca48f0484d24" providerId="ADAL" clId="{7593CFD7-4A78-4160-A0C9-66A26CFC1C2F}" dt="2022-10-26T11:56:18.062" v="130" actId="207"/>
          <ac:spMkLst>
            <pc:docMk/>
            <pc:sldMk cId="3477203814" sldId="298"/>
            <ac:spMk id="2" creationId="{00000000-0000-0000-0000-000000000000}"/>
          </ac:spMkLst>
        </pc:spChg>
      </pc:sldChg>
      <pc:sldChg chg="modSp mod">
        <pc:chgData name="Ashley Williams" userId="cca771d6-2e0c-4681-9535-ca48f0484d24" providerId="ADAL" clId="{7593CFD7-4A78-4160-A0C9-66A26CFC1C2F}" dt="2022-10-26T11:56:26.434" v="131" actId="207"/>
        <pc:sldMkLst>
          <pc:docMk/>
          <pc:sldMk cId="3136047025" sldId="299"/>
        </pc:sldMkLst>
        <pc:spChg chg="mod">
          <ac:chgData name="Ashley Williams" userId="cca771d6-2e0c-4681-9535-ca48f0484d24" providerId="ADAL" clId="{7593CFD7-4A78-4160-A0C9-66A26CFC1C2F}" dt="2022-10-26T11:56:26.434" v="131" actId="207"/>
          <ac:spMkLst>
            <pc:docMk/>
            <pc:sldMk cId="3136047025" sldId="299"/>
            <ac:spMk id="2" creationId="{00000000-0000-0000-0000-000000000000}"/>
          </ac:spMkLst>
        </pc:spChg>
      </pc:sldChg>
      <pc:sldChg chg="modSp mod">
        <pc:chgData name="Ashley Williams" userId="cca771d6-2e0c-4681-9535-ca48f0484d24" providerId="ADAL" clId="{7593CFD7-4A78-4160-A0C9-66A26CFC1C2F}" dt="2022-10-26T11:56:30.744" v="135" actId="207"/>
        <pc:sldMkLst>
          <pc:docMk/>
          <pc:sldMk cId="554116103" sldId="300"/>
        </pc:sldMkLst>
        <pc:spChg chg="mod">
          <ac:chgData name="Ashley Williams" userId="cca771d6-2e0c-4681-9535-ca48f0484d24" providerId="ADAL" clId="{7593CFD7-4A78-4160-A0C9-66A26CFC1C2F}" dt="2022-10-26T11:56:30.744" v="135" actId="207"/>
          <ac:spMkLst>
            <pc:docMk/>
            <pc:sldMk cId="554116103" sldId="300"/>
            <ac:spMk id="2" creationId="{00000000-0000-0000-0000-000000000000}"/>
          </ac:spMkLst>
        </pc:spChg>
      </pc:sldChg>
      <pc:sldChg chg="modSp mod">
        <pc:chgData name="Ashley Williams" userId="cca771d6-2e0c-4681-9535-ca48f0484d24" providerId="ADAL" clId="{7593CFD7-4A78-4160-A0C9-66A26CFC1C2F}" dt="2022-10-26T11:56:34.270" v="136" actId="207"/>
        <pc:sldMkLst>
          <pc:docMk/>
          <pc:sldMk cId="728635832" sldId="301"/>
        </pc:sldMkLst>
        <pc:spChg chg="mod">
          <ac:chgData name="Ashley Williams" userId="cca771d6-2e0c-4681-9535-ca48f0484d24" providerId="ADAL" clId="{7593CFD7-4A78-4160-A0C9-66A26CFC1C2F}" dt="2022-10-26T11:56:34.270" v="136" actId="207"/>
          <ac:spMkLst>
            <pc:docMk/>
            <pc:sldMk cId="728635832" sldId="301"/>
            <ac:spMk id="2" creationId="{00000000-0000-0000-0000-000000000000}"/>
          </ac:spMkLst>
        </pc:spChg>
      </pc:sldChg>
      <pc:sldChg chg="modSp mod">
        <pc:chgData name="Ashley Williams" userId="cca771d6-2e0c-4681-9535-ca48f0484d24" providerId="ADAL" clId="{7593CFD7-4A78-4160-A0C9-66A26CFC1C2F}" dt="2022-10-26T12:06:54.885" v="385" actId="20577"/>
        <pc:sldMkLst>
          <pc:docMk/>
          <pc:sldMk cId="2856826395" sldId="302"/>
        </pc:sldMkLst>
        <pc:spChg chg="mod">
          <ac:chgData name="Ashley Williams" userId="cca771d6-2e0c-4681-9535-ca48f0484d24" providerId="ADAL" clId="{7593CFD7-4A78-4160-A0C9-66A26CFC1C2F}" dt="2022-10-26T11:56:37.844" v="140" actId="207"/>
          <ac:spMkLst>
            <pc:docMk/>
            <pc:sldMk cId="2856826395" sldId="302"/>
            <ac:spMk id="2" creationId="{00000000-0000-0000-0000-000000000000}"/>
          </ac:spMkLst>
        </pc:spChg>
        <pc:spChg chg="mod">
          <ac:chgData name="Ashley Williams" userId="cca771d6-2e0c-4681-9535-ca48f0484d24" providerId="ADAL" clId="{7593CFD7-4A78-4160-A0C9-66A26CFC1C2F}" dt="2022-10-26T12:06:54.885" v="385" actId="20577"/>
          <ac:spMkLst>
            <pc:docMk/>
            <pc:sldMk cId="2856826395" sldId="302"/>
            <ac:spMk id="4" creationId="{00000000-0000-0000-0000-000000000000}"/>
          </ac:spMkLst>
        </pc:spChg>
      </pc:sldChg>
      <pc:sldChg chg="modSp mod">
        <pc:chgData name="Ashley Williams" userId="cca771d6-2e0c-4681-9535-ca48f0484d24" providerId="ADAL" clId="{7593CFD7-4A78-4160-A0C9-66A26CFC1C2F}" dt="2022-10-26T11:56:41.514" v="141" actId="207"/>
        <pc:sldMkLst>
          <pc:docMk/>
          <pc:sldMk cId="2660649235" sldId="303"/>
        </pc:sldMkLst>
        <pc:spChg chg="mod">
          <ac:chgData name="Ashley Williams" userId="cca771d6-2e0c-4681-9535-ca48f0484d24" providerId="ADAL" clId="{7593CFD7-4A78-4160-A0C9-66A26CFC1C2F}" dt="2022-10-26T11:56:41.514" v="141" actId="207"/>
          <ac:spMkLst>
            <pc:docMk/>
            <pc:sldMk cId="2660649235" sldId="303"/>
            <ac:spMk id="2" creationId="{00000000-0000-0000-0000-000000000000}"/>
          </ac:spMkLst>
        </pc:spChg>
      </pc:sldChg>
      <pc:sldChg chg="modSp mod">
        <pc:chgData name="Ashley Williams" userId="cca771d6-2e0c-4681-9535-ca48f0484d24" providerId="ADAL" clId="{7593CFD7-4A78-4160-A0C9-66A26CFC1C2F}" dt="2022-10-26T11:56:45.841" v="145" actId="207"/>
        <pc:sldMkLst>
          <pc:docMk/>
          <pc:sldMk cId="2746326430" sldId="304"/>
        </pc:sldMkLst>
        <pc:spChg chg="mod">
          <ac:chgData name="Ashley Williams" userId="cca771d6-2e0c-4681-9535-ca48f0484d24" providerId="ADAL" clId="{7593CFD7-4A78-4160-A0C9-66A26CFC1C2F}" dt="2022-10-26T11:56:45.841" v="145" actId="207"/>
          <ac:spMkLst>
            <pc:docMk/>
            <pc:sldMk cId="2746326430" sldId="304"/>
            <ac:spMk id="2" creationId="{00000000-0000-0000-0000-000000000000}"/>
          </ac:spMkLst>
        </pc:spChg>
      </pc:sldChg>
      <pc:sldChg chg="modSp mod">
        <pc:chgData name="Ashley Williams" userId="cca771d6-2e0c-4681-9535-ca48f0484d24" providerId="ADAL" clId="{7593CFD7-4A78-4160-A0C9-66A26CFC1C2F}" dt="2022-10-26T11:56:49.701" v="146" actId="207"/>
        <pc:sldMkLst>
          <pc:docMk/>
          <pc:sldMk cId="2396719218" sldId="305"/>
        </pc:sldMkLst>
        <pc:spChg chg="mod">
          <ac:chgData name="Ashley Williams" userId="cca771d6-2e0c-4681-9535-ca48f0484d24" providerId="ADAL" clId="{7593CFD7-4A78-4160-A0C9-66A26CFC1C2F}" dt="2022-10-26T11:56:49.701" v="146" actId="207"/>
          <ac:spMkLst>
            <pc:docMk/>
            <pc:sldMk cId="2396719218" sldId="305"/>
            <ac:spMk id="2" creationId="{00000000-0000-0000-0000-000000000000}"/>
          </ac:spMkLst>
        </pc:spChg>
      </pc:sldChg>
      <pc:sldChg chg="modSp mod">
        <pc:chgData name="Ashley Williams" userId="cca771d6-2e0c-4681-9535-ca48f0484d24" providerId="ADAL" clId="{7593CFD7-4A78-4160-A0C9-66A26CFC1C2F}" dt="2022-10-26T11:56:53.604" v="147" actId="207"/>
        <pc:sldMkLst>
          <pc:docMk/>
          <pc:sldMk cId="2907520778" sldId="306"/>
        </pc:sldMkLst>
        <pc:spChg chg="mod">
          <ac:chgData name="Ashley Williams" userId="cca771d6-2e0c-4681-9535-ca48f0484d24" providerId="ADAL" clId="{7593CFD7-4A78-4160-A0C9-66A26CFC1C2F}" dt="2022-10-26T11:56:53.604" v="147" actId="207"/>
          <ac:spMkLst>
            <pc:docMk/>
            <pc:sldMk cId="2907520778" sldId="306"/>
            <ac:spMk id="2" creationId="{00000000-0000-0000-0000-000000000000}"/>
          </ac:spMkLst>
        </pc:spChg>
      </pc:sldChg>
      <pc:sldChg chg="modSp mod">
        <pc:chgData name="Ashley Williams" userId="cca771d6-2e0c-4681-9535-ca48f0484d24" providerId="ADAL" clId="{7593CFD7-4A78-4160-A0C9-66A26CFC1C2F}" dt="2022-10-26T11:56:57.003" v="151" actId="207"/>
        <pc:sldMkLst>
          <pc:docMk/>
          <pc:sldMk cId="1797962948" sldId="307"/>
        </pc:sldMkLst>
        <pc:spChg chg="mod">
          <ac:chgData name="Ashley Williams" userId="cca771d6-2e0c-4681-9535-ca48f0484d24" providerId="ADAL" clId="{7593CFD7-4A78-4160-A0C9-66A26CFC1C2F}" dt="2022-10-26T11:56:57.003" v="151" actId="207"/>
          <ac:spMkLst>
            <pc:docMk/>
            <pc:sldMk cId="1797962948" sldId="307"/>
            <ac:spMk id="2" creationId="{00000000-0000-0000-0000-000000000000}"/>
          </ac:spMkLst>
        </pc:spChg>
      </pc:sldChg>
      <pc:sldChg chg="modSp mod">
        <pc:chgData name="Ashley Williams" userId="cca771d6-2e0c-4681-9535-ca48f0484d24" providerId="ADAL" clId="{7593CFD7-4A78-4160-A0C9-66A26CFC1C2F}" dt="2022-10-26T11:57:01.354" v="152" actId="207"/>
        <pc:sldMkLst>
          <pc:docMk/>
          <pc:sldMk cId="784637762" sldId="308"/>
        </pc:sldMkLst>
        <pc:spChg chg="mod">
          <ac:chgData name="Ashley Williams" userId="cca771d6-2e0c-4681-9535-ca48f0484d24" providerId="ADAL" clId="{7593CFD7-4A78-4160-A0C9-66A26CFC1C2F}" dt="2022-10-26T11:57:01.354" v="152" actId="207"/>
          <ac:spMkLst>
            <pc:docMk/>
            <pc:sldMk cId="784637762" sldId="308"/>
            <ac:spMk id="2" creationId="{00000000-0000-0000-0000-000000000000}"/>
          </ac:spMkLst>
        </pc:spChg>
      </pc:sldChg>
      <pc:sldChg chg="modSp mod">
        <pc:chgData name="Ashley Williams" userId="cca771d6-2e0c-4681-9535-ca48f0484d24" providerId="ADAL" clId="{7593CFD7-4A78-4160-A0C9-66A26CFC1C2F}" dt="2022-10-26T11:57:05.312" v="156" actId="207"/>
        <pc:sldMkLst>
          <pc:docMk/>
          <pc:sldMk cId="2187874538" sldId="309"/>
        </pc:sldMkLst>
        <pc:spChg chg="mod">
          <ac:chgData name="Ashley Williams" userId="cca771d6-2e0c-4681-9535-ca48f0484d24" providerId="ADAL" clId="{7593CFD7-4A78-4160-A0C9-66A26CFC1C2F}" dt="2022-10-26T11:57:05.312" v="156" actId="207"/>
          <ac:spMkLst>
            <pc:docMk/>
            <pc:sldMk cId="2187874538" sldId="309"/>
            <ac:spMk id="2" creationId="{00000000-0000-0000-0000-000000000000}"/>
          </ac:spMkLst>
        </pc:spChg>
      </pc:sldChg>
      <pc:sldChg chg="modSp mod">
        <pc:chgData name="Ashley Williams" userId="cca771d6-2e0c-4681-9535-ca48f0484d24" providerId="ADAL" clId="{7593CFD7-4A78-4160-A0C9-66A26CFC1C2F}" dt="2022-10-26T11:57:08.558" v="157" actId="207"/>
        <pc:sldMkLst>
          <pc:docMk/>
          <pc:sldMk cId="980346703" sldId="310"/>
        </pc:sldMkLst>
        <pc:spChg chg="mod">
          <ac:chgData name="Ashley Williams" userId="cca771d6-2e0c-4681-9535-ca48f0484d24" providerId="ADAL" clId="{7593CFD7-4A78-4160-A0C9-66A26CFC1C2F}" dt="2022-10-26T11:57:08.558" v="157" actId="207"/>
          <ac:spMkLst>
            <pc:docMk/>
            <pc:sldMk cId="980346703" sldId="310"/>
            <ac:spMk id="2" creationId="{00000000-0000-0000-0000-000000000000}"/>
          </ac:spMkLst>
        </pc:spChg>
      </pc:sldChg>
      <pc:sldChg chg="modSp mod">
        <pc:chgData name="Ashley Williams" userId="cca771d6-2e0c-4681-9535-ca48f0484d24" providerId="ADAL" clId="{7593CFD7-4A78-4160-A0C9-66A26CFC1C2F}" dt="2022-10-26T11:57:12.195" v="158" actId="207"/>
        <pc:sldMkLst>
          <pc:docMk/>
          <pc:sldMk cId="627812332" sldId="311"/>
        </pc:sldMkLst>
        <pc:spChg chg="mod">
          <ac:chgData name="Ashley Williams" userId="cca771d6-2e0c-4681-9535-ca48f0484d24" providerId="ADAL" clId="{7593CFD7-4A78-4160-A0C9-66A26CFC1C2F}" dt="2022-10-26T11:57:12.195" v="158" actId="207"/>
          <ac:spMkLst>
            <pc:docMk/>
            <pc:sldMk cId="627812332" sldId="311"/>
            <ac:spMk id="2" creationId="{00000000-0000-0000-0000-000000000000}"/>
          </ac:spMkLst>
        </pc:spChg>
      </pc:sldChg>
      <pc:sldChg chg="modSp mod">
        <pc:chgData name="Ashley Williams" userId="cca771d6-2e0c-4681-9535-ca48f0484d24" providerId="ADAL" clId="{7593CFD7-4A78-4160-A0C9-66A26CFC1C2F}" dt="2022-10-26T11:57:15.697" v="162" actId="207"/>
        <pc:sldMkLst>
          <pc:docMk/>
          <pc:sldMk cId="213422335" sldId="312"/>
        </pc:sldMkLst>
        <pc:spChg chg="mod">
          <ac:chgData name="Ashley Williams" userId="cca771d6-2e0c-4681-9535-ca48f0484d24" providerId="ADAL" clId="{7593CFD7-4A78-4160-A0C9-66A26CFC1C2F}" dt="2022-10-26T11:57:15.697" v="162" actId="207"/>
          <ac:spMkLst>
            <pc:docMk/>
            <pc:sldMk cId="213422335" sldId="312"/>
            <ac:spMk id="2" creationId="{00000000-0000-0000-0000-000000000000}"/>
          </ac:spMkLst>
        </pc:spChg>
      </pc:sldChg>
      <pc:sldChg chg="modSp mod">
        <pc:chgData name="Ashley Williams" userId="cca771d6-2e0c-4681-9535-ca48f0484d24" providerId="ADAL" clId="{7593CFD7-4A78-4160-A0C9-66A26CFC1C2F}" dt="2022-10-26T11:57:19.519" v="163" actId="207"/>
        <pc:sldMkLst>
          <pc:docMk/>
          <pc:sldMk cId="2624827097" sldId="313"/>
        </pc:sldMkLst>
        <pc:spChg chg="mod">
          <ac:chgData name="Ashley Williams" userId="cca771d6-2e0c-4681-9535-ca48f0484d24" providerId="ADAL" clId="{7593CFD7-4A78-4160-A0C9-66A26CFC1C2F}" dt="2022-10-26T11:57:19.519" v="163" actId="207"/>
          <ac:spMkLst>
            <pc:docMk/>
            <pc:sldMk cId="2624827097" sldId="313"/>
            <ac:spMk id="2" creationId="{00000000-0000-0000-0000-000000000000}"/>
          </ac:spMkLst>
        </pc:spChg>
      </pc:sldChg>
      <pc:sldChg chg="modSp mod">
        <pc:chgData name="Ashley Williams" userId="cca771d6-2e0c-4681-9535-ca48f0484d24" providerId="ADAL" clId="{7593CFD7-4A78-4160-A0C9-66A26CFC1C2F}" dt="2022-10-26T11:57:22.424" v="164" actId="207"/>
        <pc:sldMkLst>
          <pc:docMk/>
          <pc:sldMk cId="3348375565" sldId="314"/>
        </pc:sldMkLst>
        <pc:spChg chg="mod">
          <ac:chgData name="Ashley Williams" userId="cca771d6-2e0c-4681-9535-ca48f0484d24" providerId="ADAL" clId="{7593CFD7-4A78-4160-A0C9-66A26CFC1C2F}" dt="2022-10-26T11:57:22.424" v="164" actId="207"/>
          <ac:spMkLst>
            <pc:docMk/>
            <pc:sldMk cId="3348375565" sldId="314"/>
            <ac:spMk id="2" creationId="{00000000-0000-0000-0000-000000000000}"/>
          </ac:spMkLst>
        </pc:spChg>
      </pc:sldChg>
      <pc:sldChg chg="modSp mod">
        <pc:chgData name="Ashley Williams" userId="cca771d6-2e0c-4681-9535-ca48f0484d24" providerId="ADAL" clId="{7593CFD7-4A78-4160-A0C9-66A26CFC1C2F}" dt="2022-10-26T11:57:26.077" v="168" actId="207"/>
        <pc:sldMkLst>
          <pc:docMk/>
          <pc:sldMk cId="3678998948" sldId="315"/>
        </pc:sldMkLst>
        <pc:spChg chg="mod">
          <ac:chgData name="Ashley Williams" userId="cca771d6-2e0c-4681-9535-ca48f0484d24" providerId="ADAL" clId="{7593CFD7-4A78-4160-A0C9-66A26CFC1C2F}" dt="2022-10-26T11:57:26.077" v="168" actId="207"/>
          <ac:spMkLst>
            <pc:docMk/>
            <pc:sldMk cId="3678998948" sldId="315"/>
            <ac:spMk id="2" creationId="{00000000-0000-0000-0000-000000000000}"/>
          </ac:spMkLst>
        </pc:spChg>
      </pc:sldChg>
      <pc:sldChg chg="modSp mod">
        <pc:chgData name="Ashley Williams" userId="cca771d6-2e0c-4681-9535-ca48f0484d24" providerId="ADAL" clId="{7593CFD7-4A78-4160-A0C9-66A26CFC1C2F}" dt="2022-10-26T11:57:29.669" v="169" actId="207"/>
        <pc:sldMkLst>
          <pc:docMk/>
          <pc:sldMk cId="1108659450" sldId="316"/>
        </pc:sldMkLst>
        <pc:spChg chg="mod">
          <ac:chgData name="Ashley Williams" userId="cca771d6-2e0c-4681-9535-ca48f0484d24" providerId="ADAL" clId="{7593CFD7-4A78-4160-A0C9-66A26CFC1C2F}" dt="2022-10-26T11:57:29.669" v="169" actId="207"/>
          <ac:spMkLst>
            <pc:docMk/>
            <pc:sldMk cId="1108659450" sldId="316"/>
            <ac:spMk id="2" creationId="{00000000-0000-0000-0000-000000000000}"/>
          </ac:spMkLst>
        </pc:spChg>
      </pc:sldChg>
      <pc:sldChg chg="modSp mod">
        <pc:chgData name="Ashley Williams" userId="cca771d6-2e0c-4681-9535-ca48f0484d24" providerId="ADAL" clId="{7593CFD7-4A78-4160-A0C9-66A26CFC1C2F}" dt="2022-10-26T11:57:34.457" v="173" actId="207"/>
        <pc:sldMkLst>
          <pc:docMk/>
          <pc:sldMk cId="2923264598" sldId="317"/>
        </pc:sldMkLst>
        <pc:spChg chg="mod">
          <ac:chgData name="Ashley Williams" userId="cca771d6-2e0c-4681-9535-ca48f0484d24" providerId="ADAL" clId="{7593CFD7-4A78-4160-A0C9-66A26CFC1C2F}" dt="2022-10-26T11:57:34.457" v="173" actId="207"/>
          <ac:spMkLst>
            <pc:docMk/>
            <pc:sldMk cId="2923264598" sldId="317"/>
            <ac:spMk id="2" creationId="{00000000-0000-0000-0000-000000000000}"/>
          </ac:spMkLst>
        </pc:spChg>
      </pc:sldChg>
      <pc:sldChg chg="modSp mod">
        <pc:chgData name="Ashley Williams" userId="cca771d6-2e0c-4681-9535-ca48f0484d24" providerId="ADAL" clId="{7593CFD7-4A78-4160-A0C9-66A26CFC1C2F}" dt="2022-10-26T11:57:37.817" v="174" actId="207"/>
        <pc:sldMkLst>
          <pc:docMk/>
          <pc:sldMk cId="1621167497" sldId="318"/>
        </pc:sldMkLst>
        <pc:spChg chg="mod">
          <ac:chgData name="Ashley Williams" userId="cca771d6-2e0c-4681-9535-ca48f0484d24" providerId="ADAL" clId="{7593CFD7-4A78-4160-A0C9-66A26CFC1C2F}" dt="2022-10-26T11:57:37.817" v="174" actId="207"/>
          <ac:spMkLst>
            <pc:docMk/>
            <pc:sldMk cId="1621167497" sldId="318"/>
            <ac:spMk id="2" creationId="{00000000-0000-0000-0000-000000000000}"/>
          </ac:spMkLst>
        </pc:spChg>
      </pc:sldChg>
      <pc:sldChg chg="modSp mod">
        <pc:chgData name="Ashley Williams" userId="cca771d6-2e0c-4681-9535-ca48f0484d24" providerId="ADAL" clId="{7593CFD7-4A78-4160-A0C9-66A26CFC1C2F}" dt="2022-10-26T11:57:41.646" v="178" actId="207"/>
        <pc:sldMkLst>
          <pc:docMk/>
          <pc:sldMk cId="1303384987" sldId="319"/>
        </pc:sldMkLst>
        <pc:spChg chg="mod">
          <ac:chgData name="Ashley Williams" userId="cca771d6-2e0c-4681-9535-ca48f0484d24" providerId="ADAL" clId="{7593CFD7-4A78-4160-A0C9-66A26CFC1C2F}" dt="2022-10-26T11:57:41.646" v="178" actId="207"/>
          <ac:spMkLst>
            <pc:docMk/>
            <pc:sldMk cId="1303384987" sldId="319"/>
            <ac:spMk id="2" creationId="{00000000-0000-0000-0000-000000000000}"/>
          </ac:spMkLst>
        </pc:spChg>
      </pc:sldChg>
      <pc:sldChg chg="modSp mod">
        <pc:chgData name="Ashley Williams" userId="cca771d6-2e0c-4681-9535-ca48f0484d24" providerId="ADAL" clId="{7593CFD7-4A78-4160-A0C9-66A26CFC1C2F}" dt="2022-10-26T11:57:45.115" v="179" actId="207"/>
        <pc:sldMkLst>
          <pc:docMk/>
          <pc:sldMk cId="89275952" sldId="320"/>
        </pc:sldMkLst>
        <pc:spChg chg="mod">
          <ac:chgData name="Ashley Williams" userId="cca771d6-2e0c-4681-9535-ca48f0484d24" providerId="ADAL" clId="{7593CFD7-4A78-4160-A0C9-66A26CFC1C2F}" dt="2022-10-26T11:57:45.115" v="179" actId="207"/>
          <ac:spMkLst>
            <pc:docMk/>
            <pc:sldMk cId="89275952" sldId="320"/>
            <ac:spMk id="2" creationId="{00000000-0000-0000-0000-000000000000}"/>
          </ac:spMkLst>
        </pc:spChg>
      </pc:sldChg>
      <pc:sldChg chg="modSp mod">
        <pc:chgData name="Ashley Williams" userId="cca771d6-2e0c-4681-9535-ca48f0484d24" providerId="ADAL" clId="{7593CFD7-4A78-4160-A0C9-66A26CFC1C2F}" dt="2022-10-26T11:57:50.722" v="183" actId="207"/>
        <pc:sldMkLst>
          <pc:docMk/>
          <pc:sldMk cId="3152439393" sldId="321"/>
        </pc:sldMkLst>
        <pc:spChg chg="mod">
          <ac:chgData name="Ashley Williams" userId="cca771d6-2e0c-4681-9535-ca48f0484d24" providerId="ADAL" clId="{7593CFD7-4A78-4160-A0C9-66A26CFC1C2F}" dt="2022-10-26T11:57:50.722" v="183" actId="207"/>
          <ac:spMkLst>
            <pc:docMk/>
            <pc:sldMk cId="3152439393" sldId="321"/>
            <ac:spMk id="2" creationId="{00000000-0000-0000-0000-000000000000}"/>
          </ac:spMkLst>
        </pc:spChg>
      </pc:sldChg>
      <pc:sldChg chg="modSp mod">
        <pc:chgData name="Ashley Williams" userId="cca771d6-2e0c-4681-9535-ca48f0484d24" providerId="ADAL" clId="{7593CFD7-4A78-4160-A0C9-66A26CFC1C2F}" dt="2022-10-26T12:11:57.778" v="500" actId="20577"/>
        <pc:sldMkLst>
          <pc:docMk/>
          <pc:sldMk cId="3118981433" sldId="322"/>
        </pc:sldMkLst>
        <pc:spChg chg="mod">
          <ac:chgData name="Ashley Williams" userId="cca771d6-2e0c-4681-9535-ca48f0484d24" providerId="ADAL" clId="{7593CFD7-4A78-4160-A0C9-66A26CFC1C2F}" dt="2022-10-26T11:57:55.328" v="184" actId="207"/>
          <ac:spMkLst>
            <pc:docMk/>
            <pc:sldMk cId="3118981433" sldId="322"/>
            <ac:spMk id="2" creationId="{00000000-0000-0000-0000-000000000000}"/>
          </ac:spMkLst>
        </pc:spChg>
        <pc:spChg chg="mod">
          <ac:chgData name="Ashley Williams" userId="cca771d6-2e0c-4681-9535-ca48f0484d24" providerId="ADAL" clId="{7593CFD7-4A78-4160-A0C9-66A26CFC1C2F}" dt="2022-10-26T12:11:57.778" v="500" actId="20577"/>
          <ac:spMkLst>
            <pc:docMk/>
            <pc:sldMk cId="3118981433" sldId="322"/>
            <ac:spMk id="4" creationId="{00000000-0000-0000-0000-000000000000}"/>
          </ac:spMkLst>
        </pc:spChg>
      </pc:sldChg>
      <pc:sldChg chg="modSp mod">
        <pc:chgData name="Ashley Williams" userId="cca771d6-2e0c-4681-9535-ca48f0484d24" providerId="ADAL" clId="{7593CFD7-4A78-4160-A0C9-66A26CFC1C2F}" dt="2022-10-26T11:58:01.364" v="188" actId="207"/>
        <pc:sldMkLst>
          <pc:docMk/>
          <pc:sldMk cId="146252538" sldId="323"/>
        </pc:sldMkLst>
        <pc:spChg chg="mod">
          <ac:chgData name="Ashley Williams" userId="cca771d6-2e0c-4681-9535-ca48f0484d24" providerId="ADAL" clId="{7593CFD7-4A78-4160-A0C9-66A26CFC1C2F}" dt="2022-10-26T11:58:01.364" v="188" actId="207"/>
          <ac:spMkLst>
            <pc:docMk/>
            <pc:sldMk cId="146252538" sldId="323"/>
            <ac:spMk id="2" creationId="{00000000-0000-0000-0000-000000000000}"/>
          </ac:spMkLst>
        </pc:spChg>
      </pc:sldChg>
      <pc:sldChg chg="modSp mod">
        <pc:chgData name="Ashley Williams" userId="cca771d6-2e0c-4681-9535-ca48f0484d24" providerId="ADAL" clId="{7593CFD7-4A78-4160-A0C9-66A26CFC1C2F}" dt="2022-10-26T12:13:09.334" v="522" actId="20577"/>
        <pc:sldMkLst>
          <pc:docMk/>
          <pc:sldMk cId="2434143969" sldId="324"/>
        </pc:sldMkLst>
        <pc:spChg chg="mod">
          <ac:chgData name="Ashley Williams" userId="cca771d6-2e0c-4681-9535-ca48f0484d24" providerId="ADAL" clId="{7593CFD7-4A78-4160-A0C9-66A26CFC1C2F}" dt="2022-10-26T11:58:04.979" v="189" actId="207"/>
          <ac:spMkLst>
            <pc:docMk/>
            <pc:sldMk cId="2434143969" sldId="324"/>
            <ac:spMk id="2" creationId="{00000000-0000-0000-0000-000000000000}"/>
          </ac:spMkLst>
        </pc:spChg>
        <pc:spChg chg="mod">
          <ac:chgData name="Ashley Williams" userId="cca771d6-2e0c-4681-9535-ca48f0484d24" providerId="ADAL" clId="{7593CFD7-4A78-4160-A0C9-66A26CFC1C2F}" dt="2022-10-26T12:13:09.334" v="522" actId="20577"/>
          <ac:spMkLst>
            <pc:docMk/>
            <pc:sldMk cId="2434143969" sldId="324"/>
            <ac:spMk id="4" creationId="{00000000-0000-0000-0000-000000000000}"/>
          </ac:spMkLst>
        </pc:spChg>
      </pc:sldChg>
      <pc:sldChg chg="modSp mod">
        <pc:chgData name="Ashley Williams" userId="cca771d6-2e0c-4681-9535-ca48f0484d24" providerId="ADAL" clId="{7593CFD7-4A78-4160-A0C9-66A26CFC1C2F}" dt="2022-10-26T11:58:09.161" v="193" actId="207"/>
        <pc:sldMkLst>
          <pc:docMk/>
          <pc:sldMk cId="2252423951" sldId="325"/>
        </pc:sldMkLst>
        <pc:spChg chg="mod">
          <ac:chgData name="Ashley Williams" userId="cca771d6-2e0c-4681-9535-ca48f0484d24" providerId="ADAL" clId="{7593CFD7-4A78-4160-A0C9-66A26CFC1C2F}" dt="2022-10-26T11:58:09.161" v="193" actId="207"/>
          <ac:spMkLst>
            <pc:docMk/>
            <pc:sldMk cId="2252423951" sldId="325"/>
            <ac:spMk id="2" creationId="{00000000-0000-0000-0000-000000000000}"/>
          </ac:spMkLst>
        </pc:spChg>
      </pc:sldChg>
      <pc:sldChg chg="del">
        <pc:chgData name="Ashley Williams" userId="cca771d6-2e0c-4681-9535-ca48f0484d24" providerId="ADAL" clId="{7593CFD7-4A78-4160-A0C9-66A26CFC1C2F}" dt="2022-10-26T12:00:01.031" v="355" actId="47"/>
        <pc:sldMkLst>
          <pc:docMk/>
          <pc:sldMk cId="3931313306" sldId="326"/>
        </pc:sldMkLst>
      </pc:sldChg>
      <pc:sldChg chg="modSp add mod">
        <pc:chgData name="Ashley Williams" userId="cca771d6-2e0c-4681-9535-ca48f0484d24" providerId="ADAL" clId="{7593CFD7-4A78-4160-A0C9-66A26CFC1C2F}" dt="2022-10-26T11:59:50.641" v="351" actId="20577"/>
        <pc:sldMkLst>
          <pc:docMk/>
          <pc:sldMk cId="1143295720" sldId="327"/>
        </pc:sldMkLst>
        <pc:spChg chg="mod">
          <ac:chgData name="Ashley Williams" userId="cca771d6-2e0c-4681-9535-ca48f0484d24" providerId="ADAL" clId="{7593CFD7-4A78-4160-A0C9-66A26CFC1C2F}" dt="2022-10-26T11:59:50.641" v="351" actId="20577"/>
          <ac:spMkLst>
            <pc:docMk/>
            <pc:sldMk cId="1143295720" sldId="327"/>
            <ac:spMk id="3" creationId="{F1A3D1A6-39A2-4CB0-B22F-ED9222D121C9}"/>
          </ac:spMkLst>
        </pc:spChg>
      </pc:sldChg>
      <pc:sldChg chg="add">
        <pc:chgData name="Ashley Williams" userId="cca771d6-2e0c-4681-9535-ca48f0484d24" providerId="ADAL" clId="{7593CFD7-4A78-4160-A0C9-66A26CFC1C2F}" dt="2022-10-26T12:00:05.216" v="356"/>
        <pc:sldMkLst>
          <pc:docMk/>
          <pc:sldMk cId="1987132102" sldId="328"/>
        </pc:sldMkLst>
      </pc:sldChg>
      <pc:sldMasterChg chg="delSldLayout">
        <pc:chgData name="Ashley Williams" userId="cca771d6-2e0c-4681-9535-ca48f0484d24" providerId="ADAL" clId="{7593CFD7-4A78-4160-A0C9-66A26CFC1C2F}" dt="2022-10-26T12:00:06.779" v="357" actId="47"/>
        <pc:sldMasterMkLst>
          <pc:docMk/>
          <pc:sldMasterMk cId="962318552" sldId="2147483694"/>
        </pc:sldMasterMkLst>
        <pc:sldLayoutChg chg="del">
          <pc:chgData name="Ashley Williams" userId="cca771d6-2e0c-4681-9535-ca48f0484d24" providerId="ADAL" clId="{7593CFD7-4A78-4160-A0C9-66A26CFC1C2F}" dt="2022-10-26T12:00:06.779" v="357" actId="47"/>
          <pc:sldLayoutMkLst>
            <pc:docMk/>
            <pc:sldMasterMk cId="962318552" sldId="2147483694"/>
            <pc:sldLayoutMk cId="3365312648" sldId="214748370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B04B0-F740-4ECF-949F-8C39A4AECB47}" type="datetimeFigureOut">
              <a:rPr lang="en-GB" smtClean="0"/>
              <a:t>08/11/2022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4D8FC-708A-4ACC-AEE0-78FFE5F378BF}" type="slidenum">
              <a:rPr lang="en-GB" smtClean="0"/>
              <a:t>‹#›</a:t>
            </a:fld>
            <a:endParaRPr lang="en-GB"/>
          </a:p>
        </p:txBody>
      </p:sp>
    </p:spTree>
    <p:extLst>
      <p:ext uri="{BB962C8B-B14F-4D97-AF65-F5344CB8AC3E}">
        <p14:creationId xmlns:p14="http://schemas.microsoft.com/office/powerpoint/2010/main" val="147624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lnSpc>
                <a:spcPct val="115000"/>
              </a:lnSpc>
              <a:spcBef>
                <a:spcPts val="0"/>
              </a:spcBef>
              <a:spcAft>
                <a:spcPts val="0"/>
              </a:spcAft>
              <a:buClr>
                <a:schemeClr val="dk1"/>
              </a:buClr>
              <a:buSzPts val="1100"/>
              <a:buNone/>
            </a:pPr>
            <a:endParaRPr dirty="0"/>
          </a:p>
        </p:txBody>
      </p:sp>
    </p:spTree>
    <p:extLst>
      <p:ext uri="{BB962C8B-B14F-4D97-AF65-F5344CB8AC3E}">
        <p14:creationId xmlns:p14="http://schemas.microsoft.com/office/powerpoint/2010/main" val="3839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08/11/2022</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42989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qua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79100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2035919"/>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523201C-D9E4-4BB5-A1FF-96713AA2235A}" type="datetimeFigureOut">
              <a:rPr lang="en-US" altLang="en-US"/>
              <a:pPr/>
              <a:t>11/8/2022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A25ECE2F-9147-4AED-A100-BE4402161E38}" type="slidenum">
              <a:rPr lang="en-US" altLang="en-US"/>
              <a:pPr/>
              <a:t>‹#›</a:t>
            </a:fld>
            <a:endParaRPr lang="en-US" altLang="en-US"/>
          </a:p>
        </p:txBody>
      </p:sp>
    </p:spTree>
    <p:extLst>
      <p:ext uri="{BB962C8B-B14F-4D97-AF65-F5344CB8AC3E}">
        <p14:creationId xmlns:p14="http://schemas.microsoft.com/office/powerpoint/2010/main" val="181223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AAA0AA9C-BFBC-4078-8A22-CC74FA874A8B}" type="datetimeFigureOut">
              <a:rPr lang="en-US" altLang="en-US"/>
              <a:pPr/>
              <a:t>11/8/2022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E5308A39-3E76-4390-B50F-101A3476CB53}" type="slidenum">
              <a:rPr lang="en-US" altLang="en-US"/>
              <a:pPr/>
              <a:t>‹#›</a:t>
            </a:fld>
            <a:endParaRPr lang="en-US" altLang="en-US"/>
          </a:p>
        </p:txBody>
      </p:sp>
    </p:spTree>
    <p:extLst>
      <p:ext uri="{BB962C8B-B14F-4D97-AF65-F5344CB8AC3E}">
        <p14:creationId xmlns:p14="http://schemas.microsoft.com/office/powerpoint/2010/main" val="201136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08321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Steel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1996257"/>
            <a:ext cx="9144000" cy="488329"/>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solidFill>
                  <a:schemeClr val="tx1"/>
                </a:solidFill>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B60A2BB-E2C8-4F19-84E9-41E74ECBBA9A}" type="datetimeFigureOut">
              <a:rPr lang="en-US" altLang="en-US"/>
              <a:pPr/>
              <a:t>11/8/2022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3E255C00-789A-4077-A0CF-1603D0CD4572}" type="slidenum">
              <a:rPr lang="en-US" altLang="en-US"/>
              <a:pPr/>
              <a:t>‹#›</a:t>
            </a:fld>
            <a:endParaRPr lang="en-US" altLang="en-US"/>
          </a:p>
        </p:txBody>
      </p:sp>
    </p:spTree>
    <p:extLst>
      <p:ext uri="{BB962C8B-B14F-4D97-AF65-F5344CB8AC3E}">
        <p14:creationId xmlns:p14="http://schemas.microsoft.com/office/powerpoint/2010/main" val="186106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11/8/2022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378472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ue Steel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290659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58063-2C25-4F78-9BA9-B5B1D25B9B1F}" type="datetimeFigureOut">
              <a:rPr lang="en-US" altLang="en-US"/>
              <a:pPr/>
              <a:t>11/8/2022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6D1F86-3881-45CD-86B3-DFEF843A9E54}" type="slidenum">
              <a:rPr lang="en-US" altLang="en-US"/>
              <a:pPr/>
              <a:t>‹#›</a:t>
            </a:fld>
            <a:endParaRPr lang="en-US" altLang="en-US"/>
          </a:p>
        </p:txBody>
      </p:sp>
    </p:spTree>
    <p:extLst>
      <p:ext uri="{BB962C8B-B14F-4D97-AF65-F5344CB8AC3E}">
        <p14:creationId xmlns:p14="http://schemas.microsoft.com/office/powerpoint/2010/main" val="2809711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6DAB0D14-B4FB-42A3-9A37-5CBF9CBAD1C8}" type="datetimeFigureOut">
              <a:rPr lang="en-US" altLang="en-US"/>
              <a:pPr/>
              <a:t>11/8/2022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2C94B642-9FE9-4E5F-851D-50BD9444E2DA}" type="slidenum">
              <a:rPr lang="en-US" altLang="en-US"/>
              <a:pPr/>
              <a:t>‹#›</a:t>
            </a:fld>
            <a:endParaRPr lang="en-US" altLang="en-US"/>
          </a:p>
        </p:txBody>
      </p:sp>
    </p:spTree>
    <p:extLst>
      <p:ext uri="{BB962C8B-B14F-4D97-AF65-F5344CB8AC3E}">
        <p14:creationId xmlns:p14="http://schemas.microsoft.com/office/powerpoint/2010/main" val="3274260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11/8/2022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17403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chemeClr val="accent2"/>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08/11/2022</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495053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chemeClr val="accent2"/>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11/8/2022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1951586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hite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11/8/2022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558309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White text al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accent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11/8/2022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812411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hit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3291777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11/8/2022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31440928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3ED6-8A87-439F-84BA-21646F330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74CF8D-4225-4292-ADCD-4D6C25B0B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1426181-B7F9-489B-998F-A1BB610C5730}"/>
              </a:ext>
            </a:extLst>
          </p:cNvPr>
          <p:cNvSpPr>
            <a:spLocks noGrp="1"/>
          </p:cNvSpPr>
          <p:nvPr>
            <p:ph type="dt" sz="half" idx="10"/>
          </p:nvPr>
        </p:nvSpPr>
        <p:spPr/>
        <p:txBody>
          <a:bodyPr/>
          <a:lstStyle/>
          <a:p>
            <a:fld id="{958D327E-D71D-4658-943E-F9F59BAF2289}" type="datetimeFigureOut">
              <a:rPr lang="en-GB" smtClean="0"/>
              <a:t>08/11/2022</a:t>
            </a:fld>
            <a:endParaRPr lang="en-GB"/>
          </a:p>
        </p:txBody>
      </p:sp>
      <p:sp>
        <p:nvSpPr>
          <p:cNvPr id="5" name="Footer Placeholder 4">
            <a:extLst>
              <a:ext uri="{FF2B5EF4-FFF2-40B4-BE49-F238E27FC236}">
                <a16:creationId xmlns:a16="http://schemas.microsoft.com/office/drawing/2014/main" id="{EBEEEF18-3955-486B-B236-EC5E62D82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7CFDD5-4DCB-4DFC-BD45-7B658AFDC949}"/>
              </a:ext>
            </a:extLst>
          </p:cNvPr>
          <p:cNvSpPr>
            <a:spLocks noGrp="1"/>
          </p:cNvSpPr>
          <p:nvPr>
            <p:ph type="sldNum" sz="quarter" idx="12"/>
          </p:nvPr>
        </p:nvSpPr>
        <p:spPr/>
        <p:txBody>
          <a:bodyPr/>
          <a:lstStyle/>
          <a:p>
            <a:fld id="{C57056F9-B785-49E5-83AA-352DBF518CA8}" type="slidenum">
              <a:rPr lang="en-GB" smtClean="0"/>
              <a:t>‹#›</a:t>
            </a:fld>
            <a:endParaRPr lang="en-GB"/>
          </a:p>
        </p:txBody>
      </p:sp>
    </p:spTree>
    <p:extLst>
      <p:ext uri="{BB962C8B-B14F-4D97-AF65-F5344CB8AC3E}">
        <p14:creationId xmlns:p14="http://schemas.microsoft.com/office/powerpoint/2010/main" val="237362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qua title">
    <p:spTree>
      <p:nvGrpSpPr>
        <p:cNvPr id="1" name=""/>
        <p:cNvGrpSpPr/>
        <p:nvPr/>
      </p:nvGrpSpPr>
      <p:grpSpPr>
        <a:xfrm>
          <a:off x="0" y="0"/>
          <a:ext cx="0" cy="0"/>
          <a:chOff x="0" y="0"/>
          <a:chExt cx="0" cy="0"/>
        </a:xfrm>
      </p:grpSpPr>
      <p:sp>
        <p:nvSpPr>
          <p:cNvPr id="11" name="Title 1"/>
          <p:cNvSpPr>
            <a:spLocks noGrp="1"/>
          </p:cNvSpPr>
          <p:nvPr>
            <p:ph type="ctrTitle"/>
          </p:nvPr>
        </p:nvSpPr>
        <p:spPr>
          <a:xfrm>
            <a:off x="383117" y="2035918"/>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2"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5" name="Date Placeholder 3"/>
          <p:cNvSpPr>
            <a:spLocks noGrp="1"/>
          </p:cNvSpPr>
          <p:nvPr>
            <p:ph type="dt" sz="half" idx="14"/>
          </p:nvPr>
        </p:nvSpPr>
        <p:spPr/>
        <p:txBody>
          <a:bodyPr/>
          <a:lstStyle>
            <a:lvl1pPr>
              <a:defRPr/>
            </a:lvl1pPr>
          </a:lstStyle>
          <a:p>
            <a:fld id="{EB9D76CA-E3B3-4BDC-8425-A97E76822569}" type="datetimeFigureOut">
              <a:rPr lang="en-US" altLang="en-US"/>
              <a:pPr/>
              <a:t>11/8/2022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5D7E5DBD-9D05-41B8-95FB-085B444D6A9A}" type="slidenum">
              <a:rPr lang="en-US" altLang="en-US"/>
              <a:pPr/>
              <a:t>‹#›</a:t>
            </a:fld>
            <a:endParaRPr lang="en-US" altLang="en-US"/>
          </a:p>
        </p:txBody>
      </p:sp>
    </p:spTree>
    <p:extLst>
      <p:ext uri="{BB962C8B-B14F-4D97-AF65-F5344CB8AC3E}">
        <p14:creationId xmlns:p14="http://schemas.microsoft.com/office/powerpoint/2010/main" val="35090291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qua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bg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15D934F7-279B-49AF-9E6F-1897BC5DB556}" type="datetimeFigureOut">
              <a:rPr lang="en-US" altLang="en-US"/>
              <a:pPr/>
              <a:t>11/8/2022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AD2AF8-08F5-4164-A3FD-23222BF76FBE}" type="slidenum">
              <a:rPr lang="en-US" altLang="en-US"/>
              <a:pPr/>
              <a:t>‹#›</a:t>
            </a:fld>
            <a:endParaRPr lang="en-US" altLang="en-US"/>
          </a:p>
        </p:txBody>
      </p:sp>
    </p:spTree>
    <p:extLst>
      <p:ext uri="{BB962C8B-B14F-4D97-AF65-F5344CB8AC3E}">
        <p14:creationId xmlns:p14="http://schemas.microsoft.com/office/powerpoint/2010/main" val="3396076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qua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31520773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2035919"/>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523201C-D9E4-4BB5-A1FF-96713AA2235A}" type="datetimeFigureOut">
              <a:rPr lang="en-US" altLang="en-US"/>
              <a:pPr/>
              <a:t>11/8/2022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A25ECE2F-9147-4AED-A100-BE4402161E38}" type="slidenum">
              <a:rPr lang="en-US" altLang="en-US"/>
              <a:pPr/>
              <a:t>‹#›</a:t>
            </a:fld>
            <a:endParaRPr lang="en-US" altLang="en-US"/>
          </a:p>
        </p:txBody>
      </p:sp>
    </p:spTree>
    <p:extLst>
      <p:ext uri="{BB962C8B-B14F-4D97-AF65-F5344CB8AC3E}">
        <p14:creationId xmlns:p14="http://schemas.microsoft.com/office/powerpoint/2010/main" val="38494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hite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08/11/2022</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7540287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AAA0AA9C-BFBC-4078-8A22-CC74FA874A8B}" type="datetimeFigureOut">
              <a:rPr lang="en-US" altLang="en-US"/>
              <a:pPr/>
              <a:t>11/8/2022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E5308A39-3E76-4390-B50F-101A3476CB53}" type="slidenum">
              <a:rPr lang="en-US" altLang="en-US"/>
              <a:pPr/>
              <a:t>‹#›</a:t>
            </a:fld>
            <a:endParaRPr lang="en-US" altLang="en-US"/>
          </a:p>
        </p:txBody>
      </p:sp>
    </p:spTree>
    <p:extLst>
      <p:ext uri="{BB962C8B-B14F-4D97-AF65-F5344CB8AC3E}">
        <p14:creationId xmlns:p14="http://schemas.microsoft.com/office/powerpoint/2010/main" val="2395308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196786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ue Steel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1996257"/>
            <a:ext cx="9144000" cy="488329"/>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solidFill>
                  <a:schemeClr val="tx1"/>
                </a:solidFill>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B60A2BB-E2C8-4F19-84E9-41E74ECBBA9A}" type="datetimeFigureOut">
              <a:rPr lang="en-US" altLang="en-US"/>
              <a:pPr/>
              <a:t>11/8/2022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3E255C00-789A-4077-A0CF-1603D0CD4572}" type="slidenum">
              <a:rPr lang="en-US" altLang="en-US"/>
              <a:pPr/>
              <a:t>‹#›</a:t>
            </a:fld>
            <a:endParaRPr lang="en-US" altLang="en-US"/>
          </a:p>
        </p:txBody>
      </p:sp>
    </p:spTree>
    <p:extLst>
      <p:ext uri="{BB962C8B-B14F-4D97-AF65-F5344CB8AC3E}">
        <p14:creationId xmlns:p14="http://schemas.microsoft.com/office/powerpoint/2010/main" val="443899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11/8/2022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20449211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ue Steel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4213051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58063-2C25-4F78-9BA9-B5B1D25B9B1F}" type="datetimeFigureOut">
              <a:rPr lang="en-US" altLang="en-US"/>
              <a:pPr/>
              <a:t>11/8/2022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6D1F86-3881-45CD-86B3-DFEF843A9E54}" type="slidenum">
              <a:rPr lang="en-US" altLang="en-US"/>
              <a:pPr/>
              <a:t>‹#›</a:t>
            </a:fld>
            <a:endParaRPr lang="en-US" altLang="en-US"/>
          </a:p>
        </p:txBody>
      </p:sp>
    </p:spTree>
    <p:extLst>
      <p:ext uri="{BB962C8B-B14F-4D97-AF65-F5344CB8AC3E}">
        <p14:creationId xmlns:p14="http://schemas.microsoft.com/office/powerpoint/2010/main" val="4993595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6DAB0D14-B4FB-42A3-9A37-5CBF9CBAD1C8}" type="datetimeFigureOut">
              <a:rPr lang="en-US" altLang="en-US"/>
              <a:pPr/>
              <a:t>11/8/2022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2C94B642-9FE9-4E5F-851D-50BD9444E2DA}" type="slidenum">
              <a:rPr lang="en-US" altLang="en-US"/>
              <a:pPr/>
              <a:t>‹#›</a:t>
            </a:fld>
            <a:endParaRPr lang="en-US" altLang="en-US"/>
          </a:p>
        </p:txBody>
      </p:sp>
    </p:spTree>
    <p:extLst>
      <p:ext uri="{BB962C8B-B14F-4D97-AF65-F5344CB8AC3E}">
        <p14:creationId xmlns:p14="http://schemas.microsoft.com/office/powerpoint/2010/main" val="28412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White text al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accent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08/11/2022</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13280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234987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B029D13-2A04-445F-9538-8682EB723668}" type="datetimeFigureOut">
              <a:rPr lang="en-GB" smtClean="0"/>
              <a:t>08/11/2022</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89584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29D13-2A04-445F-9538-8682EB723668}" type="datetimeFigureOut">
              <a:rPr lang="en-GB" smtClean="0"/>
              <a:t>08/11/2022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F37840-7E66-4E34-A20F-5B5FA2834152}" type="slidenum">
              <a:rPr lang="en-GB" smtClean="0"/>
              <a:t>‹#›</a:t>
            </a:fld>
            <a:endParaRPr lang="en-GB"/>
          </a:p>
        </p:txBody>
      </p:sp>
    </p:spTree>
    <p:extLst>
      <p:ext uri="{BB962C8B-B14F-4D97-AF65-F5344CB8AC3E}">
        <p14:creationId xmlns:p14="http://schemas.microsoft.com/office/powerpoint/2010/main" val="25892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qua title">
    <p:spTree>
      <p:nvGrpSpPr>
        <p:cNvPr id="1" name=""/>
        <p:cNvGrpSpPr/>
        <p:nvPr/>
      </p:nvGrpSpPr>
      <p:grpSpPr>
        <a:xfrm>
          <a:off x="0" y="0"/>
          <a:ext cx="0" cy="0"/>
          <a:chOff x="0" y="0"/>
          <a:chExt cx="0" cy="0"/>
        </a:xfrm>
      </p:grpSpPr>
      <p:sp>
        <p:nvSpPr>
          <p:cNvPr id="11" name="Title 1"/>
          <p:cNvSpPr>
            <a:spLocks noGrp="1"/>
          </p:cNvSpPr>
          <p:nvPr>
            <p:ph type="ctrTitle"/>
          </p:nvPr>
        </p:nvSpPr>
        <p:spPr>
          <a:xfrm>
            <a:off x="383117" y="2035918"/>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2"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5" name="Date Placeholder 3"/>
          <p:cNvSpPr>
            <a:spLocks noGrp="1"/>
          </p:cNvSpPr>
          <p:nvPr>
            <p:ph type="dt" sz="half" idx="14"/>
          </p:nvPr>
        </p:nvSpPr>
        <p:spPr/>
        <p:txBody>
          <a:bodyPr/>
          <a:lstStyle>
            <a:lvl1pPr>
              <a:defRPr/>
            </a:lvl1pPr>
          </a:lstStyle>
          <a:p>
            <a:fld id="{EB9D76CA-E3B3-4BDC-8425-A97E76822569}" type="datetimeFigureOut">
              <a:rPr lang="en-US" altLang="en-US"/>
              <a:pPr/>
              <a:t>11/8/2022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5D7E5DBD-9D05-41B8-95FB-085B444D6A9A}" type="slidenum">
              <a:rPr lang="en-US" altLang="en-US"/>
              <a:pPr/>
              <a:t>‹#›</a:t>
            </a:fld>
            <a:endParaRPr lang="en-US" altLang="en-US"/>
          </a:p>
        </p:txBody>
      </p:sp>
    </p:spTree>
    <p:extLst>
      <p:ext uri="{BB962C8B-B14F-4D97-AF65-F5344CB8AC3E}">
        <p14:creationId xmlns:p14="http://schemas.microsoft.com/office/powerpoint/2010/main" val="117014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qua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bg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15D934F7-279B-49AF-9E6F-1897BC5DB556}" type="datetimeFigureOut">
              <a:rPr lang="en-US" altLang="en-US"/>
              <a:pPr/>
              <a:t>11/8/2022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AD2AF8-08F5-4164-A3FD-23222BF76FBE}" type="slidenum">
              <a:rPr lang="en-US" altLang="en-US"/>
              <a:pPr/>
              <a:t>‹#›</a:t>
            </a:fld>
            <a:endParaRPr lang="en-US" altLang="en-US"/>
          </a:p>
        </p:txBody>
      </p:sp>
    </p:spTree>
    <p:extLst>
      <p:ext uri="{BB962C8B-B14F-4D97-AF65-F5344CB8AC3E}">
        <p14:creationId xmlns:p14="http://schemas.microsoft.com/office/powerpoint/2010/main" val="167471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4.xml"/><Relationship Id="rId7" Type="http://schemas.openxmlformats.org/officeDocument/2006/relationships/image" Target="../media/image3.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8.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B029D13-2A04-445F-9538-8682EB723668}" type="datetimeFigureOut">
              <a:rPr lang="en-GB" smtClean="0"/>
              <a:t>08/11/2022</a:t>
            </a:fld>
            <a:endParaRPr lang="en-GB"/>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endParaRPr lang="en-GB"/>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0EF37840-7E66-4E34-A20F-5B5FA2834152}" type="slidenum">
              <a:rPr lang="en-GB" smtClean="0"/>
              <a:t>‹#›</a:t>
            </a:fld>
            <a:endParaRPr lang="en-GB"/>
          </a:p>
        </p:txBody>
      </p:sp>
      <p:pic>
        <p:nvPicPr>
          <p:cNvPr id="103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919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ts val="312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71430F3-654E-4E18-8FD9-0BE0E8914064}" type="datetimeFigureOut">
              <a:rPr lang="en-US" altLang="en-US"/>
              <a:pPr/>
              <a:t>11/8/2022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3AEF502D-F907-4BDF-9352-103351C28720}" type="slidenum">
              <a:rPr lang="en-US" altLang="en-US"/>
              <a:pPr/>
              <a:t>‹#›</a:t>
            </a:fld>
            <a:endParaRPr lang="en-US" altLang="en-US"/>
          </a:p>
        </p:txBody>
      </p:sp>
      <p:pic>
        <p:nvPicPr>
          <p:cNvPr id="615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3532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219"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9E8DBF31-C9CA-4948-AEF4-D17432F80C5D}" type="datetimeFigureOut">
              <a:rPr lang="en-US" altLang="en-US"/>
              <a:pPr/>
              <a:t>11/8/2022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2D415DAD-F400-4D77-8E10-EFC49F21FC1E}" type="slidenum">
              <a:rPr lang="en-US" altLang="en-US"/>
              <a:pPr/>
              <a:t>‹#›</a:t>
            </a:fld>
            <a:endParaRPr lang="en-US" altLang="en-US"/>
          </a:p>
        </p:txBody>
      </p:sp>
      <p:pic>
        <p:nvPicPr>
          <p:cNvPr id="922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796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291"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D07CDFC6-27FE-4BEA-8665-AE1DE6774725}" type="datetimeFigureOut">
              <a:rPr lang="en-US" altLang="en-US"/>
              <a:pPr/>
              <a:t>11/8/2022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B6240958-88E4-4948-A57C-C5FFB67AD06B}" type="slidenum">
              <a:rPr lang="en-US" altLang="en-US"/>
              <a:pPr/>
              <a:t>‹#›</a:t>
            </a:fld>
            <a:endParaRPr lang="en-US" altLang="en-US"/>
          </a:p>
        </p:txBody>
      </p:sp>
      <p:pic>
        <p:nvPicPr>
          <p:cNvPr id="12295"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28454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B029D13-2A04-445F-9538-8682EB723668}" type="datetimeFigureOut">
              <a:rPr lang="en-GB" smtClean="0"/>
              <a:t>08/11/2022</a:t>
            </a:fld>
            <a:endParaRPr lang="en-GB"/>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endParaRPr lang="en-GB"/>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0EF37840-7E66-4E34-A20F-5B5FA2834152}" type="slidenum">
              <a:rPr lang="en-GB" smtClean="0"/>
              <a:t>‹#›</a:t>
            </a:fld>
            <a:endParaRPr lang="en-GB"/>
          </a:p>
        </p:txBody>
      </p:sp>
      <p:pic>
        <p:nvPicPr>
          <p:cNvPr id="103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31855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1" r:id="rId6"/>
    <p:sldLayoutId id="2147483716" r:id="rId7"/>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ts val="312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71430F3-654E-4E18-8FD9-0BE0E8914064}" type="datetimeFigureOut">
              <a:rPr lang="en-US" altLang="en-US"/>
              <a:pPr/>
              <a:t>11/8/2022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3AEF502D-F907-4BDF-9352-103351C28720}" type="slidenum">
              <a:rPr lang="en-US" altLang="en-US"/>
              <a:pPr/>
              <a:t>‹#›</a:t>
            </a:fld>
            <a:endParaRPr lang="en-US" altLang="en-US"/>
          </a:p>
        </p:txBody>
      </p:sp>
      <p:pic>
        <p:nvPicPr>
          <p:cNvPr id="615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7765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219"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9E8DBF31-C9CA-4948-AEF4-D17432F80C5D}" type="datetimeFigureOut">
              <a:rPr lang="en-US" altLang="en-US"/>
              <a:pPr/>
              <a:t>11/8/2022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2D415DAD-F400-4D77-8E10-EFC49F21FC1E}" type="slidenum">
              <a:rPr lang="en-US" altLang="en-US"/>
              <a:pPr/>
              <a:t>‹#›</a:t>
            </a:fld>
            <a:endParaRPr lang="en-US" altLang="en-US"/>
          </a:p>
        </p:txBody>
      </p:sp>
      <p:pic>
        <p:nvPicPr>
          <p:cNvPr id="922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03077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291"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D07CDFC6-27FE-4BEA-8665-AE1DE6774725}" type="datetimeFigureOut">
              <a:rPr lang="en-US" altLang="en-US"/>
              <a:pPr/>
              <a:t>11/8/2022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B6240958-88E4-4948-A57C-C5FFB67AD06B}" type="slidenum">
              <a:rPr lang="en-US" altLang="en-US"/>
              <a:pPr/>
              <a:t>‹#›</a:t>
            </a:fld>
            <a:endParaRPr lang="en-US" altLang="en-US"/>
          </a:p>
        </p:txBody>
      </p:sp>
      <p:pic>
        <p:nvPicPr>
          <p:cNvPr id="12295"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85058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hyperlink" Target="http://jwt.io/" TargetMode="Externa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channel/UCNb7FvgdoLhe0GCoLCZ5z0Q" TargetMode="External"/><Relationship Id="rId2" Type="http://schemas.openxmlformats.org/officeDocument/2006/relationships/hyperlink" Target="https://martinfowler.com/articles/microservices.html" TargetMode="Externa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6304" y="160096"/>
            <a:ext cx="11678864" cy="6301664"/>
          </a:xfrm>
          <a:prstGeom prst="rect">
            <a:avLst/>
          </a:prstGeom>
        </p:spPr>
        <p:txBody>
          <a:bodyPr spcFirstLastPara="1" wrap="square" lIns="121900" tIns="121900" rIns="121900" bIns="121900" anchor="b" anchorCtr="0">
            <a:noAutofit/>
          </a:bodyPr>
          <a:lstStyle/>
          <a:p>
            <a:pPr algn="l"/>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r>
              <a:rPr lang="en-GB" sz="4800" dirty="0">
                <a:solidFill>
                  <a:schemeClr val="tx2"/>
                </a:solidFill>
              </a:rPr>
              <a:t>Full-Stack Web Development</a:t>
            </a:r>
            <a:br>
              <a:rPr lang="en-GB" sz="4800" dirty="0">
                <a:solidFill>
                  <a:schemeClr val="accent5"/>
                </a:solidFill>
              </a:rPr>
            </a:br>
            <a:r>
              <a:rPr lang="en-GB" sz="3200" dirty="0">
                <a:solidFill>
                  <a:schemeClr val="tx1"/>
                </a:solidFill>
              </a:rPr>
              <a:t>Lecture 6</a:t>
            </a:r>
            <a:r>
              <a:rPr lang="en-GB" sz="3200" b="0" dirty="0">
                <a:solidFill>
                  <a:schemeClr val="tx1"/>
                </a:solidFill>
              </a:rPr>
              <a:t>: API security and scalable architectures</a:t>
            </a: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Ashley Williams</a:t>
            </a:r>
            <a:br>
              <a:rPr lang="en-GB" sz="3200" b="0" dirty="0">
                <a:solidFill>
                  <a:schemeClr val="tx1"/>
                </a:solidFill>
              </a:rPr>
            </a:br>
            <a:r>
              <a:rPr lang="en-GB" sz="3200" b="0" dirty="0">
                <a:solidFill>
                  <a:schemeClr val="tx1"/>
                </a:solidFill>
              </a:rPr>
              <a:t>Ashley.Williams@mmu.ac.uk</a:t>
            </a:r>
            <a:endParaRPr sz="3200" b="0" dirty="0">
              <a:solidFill>
                <a:schemeClr val="tx1"/>
              </a:solidFill>
            </a:endParaRPr>
          </a:p>
        </p:txBody>
      </p:sp>
      <p:sp>
        <p:nvSpPr>
          <p:cNvPr id="3" name="Lightning Bolt 2" descr="-">
            <a:extLst>
              <a:ext uri="{FF2B5EF4-FFF2-40B4-BE49-F238E27FC236}">
                <a16:creationId xmlns:a16="http://schemas.microsoft.com/office/drawing/2014/main" id="{282D34B1-FFF3-4F30-A681-66A611825969}"/>
              </a:ext>
            </a:extLst>
          </p:cNvPr>
          <p:cNvSpPr/>
          <p:nvPr/>
        </p:nvSpPr>
        <p:spPr>
          <a:xfrm>
            <a:off x="0" y="0"/>
            <a:ext cx="0" cy="0"/>
          </a:xfrm>
          <a:prstGeom prst="lightningBol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Lightning Bolt 3" descr="-">
            <a:extLst>
              <a:ext uri="{FF2B5EF4-FFF2-40B4-BE49-F238E27FC236}">
                <a16:creationId xmlns:a16="http://schemas.microsoft.com/office/drawing/2014/main" id="{00FBBD0A-DFE5-4A30-86F6-3DAD83CC70FC}"/>
              </a:ext>
            </a:extLst>
          </p:cNvPr>
          <p:cNvSpPr/>
          <p:nvPr/>
        </p:nvSpPr>
        <p:spPr>
          <a:xfrm>
            <a:off x="0" y="0"/>
            <a:ext cx="0" cy="0"/>
          </a:xfrm>
          <a:prstGeom prst="lightningBol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141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Tokens/API Keys: The assignment server</a:t>
            </a:r>
          </a:p>
        </p:txBody>
      </p:sp>
      <p:sp>
        <p:nvSpPr>
          <p:cNvPr id="4" name="Text Placeholder 3"/>
          <p:cNvSpPr>
            <a:spLocks noGrp="1"/>
          </p:cNvSpPr>
          <p:nvPr>
            <p:ph type="body" sz="quarter" idx="13"/>
          </p:nvPr>
        </p:nvSpPr>
        <p:spPr>
          <a:xfrm>
            <a:off x="259552" y="2253747"/>
            <a:ext cx="11467010" cy="3705226"/>
          </a:xfrm>
        </p:spPr>
        <p:txBody>
          <a:bodyPr/>
          <a:lstStyle/>
          <a:p>
            <a:pPr>
              <a:lnSpc>
                <a:spcPct val="100000"/>
              </a:lnSpc>
              <a:spcAft>
                <a:spcPts val="0"/>
              </a:spcAft>
            </a:pPr>
            <a:r>
              <a:rPr lang="en-GB" sz="2400" dirty="0"/>
              <a:t>When a user logs in, the server verifies the email and password.</a:t>
            </a:r>
          </a:p>
          <a:p>
            <a:pPr lvl="1">
              <a:lnSpc>
                <a:spcPct val="100000"/>
              </a:lnSpc>
              <a:spcAft>
                <a:spcPts val="0"/>
              </a:spcAft>
            </a:pPr>
            <a:r>
              <a:rPr lang="en-GB" sz="2400" dirty="0"/>
              <a:t>If everything is good, then the server generates a random string of characters</a:t>
            </a:r>
          </a:p>
          <a:p>
            <a:pPr lvl="1">
              <a:lnSpc>
                <a:spcPct val="100000"/>
              </a:lnSpc>
              <a:spcAft>
                <a:spcPts val="0"/>
              </a:spcAft>
            </a:pPr>
            <a:r>
              <a:rPr lang="en-GB" sz="2400" dirty="0"/>
              <a:t>The string is saved to the DB and sent to the user</a:t>
            </a:r>
          </a:p>
          <a:p>
            <a:pPr lvl="1">
              <a:lnSpc>
                <a:spcPct val="100000"/>
              </a:lnSpc>
              <a:spcAft>
                <a:spcPts val="0"/>
              </a:spcAft>
            </a:pPr>
            <a:r>
              <a:rPr lang="en-GB" sz="2400" dirty="0"/>
              <a:t>Future requests requiring authentication check the request headers for the X-Authorization token, and that the token appears in the DB.</a:t>
            </a:r>
          </a:p>
          <a:p>
            <a:pPr>
              <a:lnSpc>
                <a:spcPct val="100000"/>
              </a:lnSpc>
              <a:spcAft>
                <a:spcPts val="0"/>
              </a:spcAft>
            </a:pPr>
            <a:r>
              <a:rPr lang="en-GB" sz="2400" b="1" dirty="0"/>
              <a:t>Problems</a:t>
            </a:r>
            <a:r>
              <a:rPr lang="en-GB" sz="2400" dirty="0"/>
              <a:t>:</a:t>
            </a:r>
          </a:p>
          <a:p>
            <a:pPr lvl="1">
              <a:lnSpc>
                <a:spcPct val="100000"/>
              </a:lnSpc>
              <a:spcAft>
                <a:spcPts val="0"/>
              </a:spcAft>
            </a:pPr>
            <a:r>
              <a:rPr lang="en-GB" sz="2400" dirty="0"/>
              <a:t>The user is logged in forever, no timeouts</a:t>
            </a:r>
          </a:p>
          <a:p>
            <a:pPr lvl="1">
              <a:lnSpc>
                <a:spcPct val="100000"/>
              </a:lnSpc>
              <a:spcAft>
                <a:spcPts val="0"/>
              </a:spcAft>
            </a:pPr>
            <a:r>
              <a:rPr lang="en-GB" sz="2400" dirty="0"/>
              <a:t>The user can manipulate the token. With no logging and throttling, you can brute force the tokens until you find a valid, logged in user.</a:t>
            </a:r>
          </a:p>
        </p:txBody>
      </p:sp>
    </p:spTree>
    <p:extLst>
      <p:ext uri="{BB962C8B-B14F-4D97-AF65-F5344CB8AC3E}">
        <p14:creationId xmlns:p14="http://schemas.microsoft.com/office/powerpoint/2010/main" val="170772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Tokens/API Keys: JWT tokens</a:t>
            </a:r>
          </a:p>
        </p:txBody>
      </p:sp>
      <p:sp>
        <p:nvSpPr>
          <p:cNvPr id="4" name="Text Placeholder 3"/>
          <p:cNvSpPr>
            <a:spLocks noGrp="1"/>
          </p:cNvSpPr>
          <p:nvPr>
            <p:ph type="body" sz="quarter" idx="13"/>
          </p:nvPr>
        </p:nvSpPr>
        <p:spPr>
          <a:xfrm>
            <a:off x="259552" y="2253747"/>
            <a:ext cx="11467010" cy="3705226"/>
          </a:xfrm>
        </p:spPr>
        <p:txBody>
          <a:bodyPr/>
          <a:lstStyle/>
          <a:p>
            <a:pPr>
              <a:lnSpc>
                <a:spcPct val="100000"/>
              </a:lnSpc>
              <a:spcAft>
                <a:spcPts val="0"/>
              </a:spcAft>
            </a:pPr>
            <a:r>
              <a:rPr lang="en-GB" sz="2000" dirty="0"/>
              <a:t>JSON Web Tokens (JWT) can help with this</a:t>
            </a:r>
          </a:p>
          <a:p>
            <a:pPr>
              <a:lnSpc>
                <a:spcPct val="100000"/>
              </a:lnSpc>
              <a:spcAft>
                <a:spcPts val="0"/>
              </a:spcAft>
            </a:pPr>
            <a:r>
              <a:rPr lang="en-GB" sz="2000" dirty="0"/>
              <a:t>JWT tokens are created using some secret string that only the server knows about, meaning that they can’t be manipulated by the client</a:t>
            </a:r>
          </a:p>
          <a:p>
            <a:pPr>
              <a:lnSpc>
                <a:spcPct val="100000"/>
              </a:lnSpc>
              <a:spcAft>
                <a:spcPts val="0"/>
              </a:spcAft>
            </a:pPr>
            <a:r>
              <a:rPr lang="en-GB" sz="2000" dirty="0"/>
              <a:t>JWT tokens can also be set to expire after a period of time, forcing the client to login again before continuing</a:t>
            </a:r>
          </a:p>
          <a:p>
            <a:pPr>
              <a:lnSpc>
                <a:spcPct val="100000"/>
              </a:lnSpc>
              <a:spcAft>
                <a:spcPts val="0"/>
              </a:spcAft>
            </a:pPr>
            <a:r>
              <a:rPr lang="en-GB" sz="2000" dirty="0">
                <a:hlinkClick r:id="rId2"/>
              </a:rPr>
              <a:t>http://jwt.io</a:t>
            </a:r>
            <a:r>
              <a:rPr lang="en-GB" sz="2000" dirty="0"/>
              <a:t> has more information, and can be used to display the contents of a JWT token</a:t>
            </a:r>
          </a:p>
          <a:p>
            <a:pPr>
              <a:lnSpc>
                <a:spcPct val="150000"/>
              </a:lnSpc>
              <a:spcAft>
                <a:spcPts val="0"/>
              </a:spcAft>
            </a:pPr>
            <a:r>
              <a:rPr lang="en-GB" sz="2000" b="1" dirty="0"/>
              <a:t>Demo: </a:t>
            </a:r>
            <a:r>
              <a:rPr lang="en-GB" sz="2000" b="1" dirty="0" err="1"/>
              <a:t>MovieDB</a:t>
            </a:r>
            <a:r>
              <a:rPr lang="en-GB" sz="2000" b="1" dirty="0"/>
              <a:t> with authentication (v3 directory)</a:t>
            </a:r>
          </a:p>
          <a:p>
            <a:pPr lvl="1">
              <a:lnSpc>
                <a:spcPct val="100000"/>
              </a:lnSpc>
              <a:spcAft>
                <a:spcPts val="0"/>
              </a:spcAft>
            </a:pPr>
            <a:r>
              <a:rPr lang="en-GB" sz="2000" b="1" dirty="0"/>
              <a:t>Creating the JWT token on login</a:t>
            </a:r>
          </a:p>
          <a:p>
            <a:pPr lvl="1">
              <a:lnSpc>
                <a:spcPct val="100000"/>
              </a:lnSpc>
              <a:spcAft>
                <a:spcPts val="0"/>
              </a:spcAft>
            </a:pPr>
            <a:r>
              <a:rPr lang="en-GB" sz="2000" b="1" dirty="0"/>
              <a:t>The </a:t>
            </a:r>
            <a:r>
              <a:rPr lang="en-GB" sz="2000" b="1" dirty="0" err="1"/>
              <a:t>auth</a:t>
            </a:r>
            <a:r>
              <a:rPr lang="en-GB" sz="2000" b="1" dirty="0"/>
              <a:t> middleware to lockdown endpoints</a:t>
            </a:r>
          </a:p>
          <a:p>
            <a:pPr lvl="1">
              <a:lnSpc>
                <a:spcPct val="100000"/>
              </a:lnSpc>
              <a:spcAft>
                <a:spcPts val="0"/>
              </a:spcAft>
            </a:pPr>
            <a:r>
              <a:rPr lang="en-GB" sz="2000" b="1" dirty="0"/>
              <a:t>The token timing out</a:t>
            </a:r>
          </a:p>
        </p:txBody>
      </p:sp>
    </p:spTree>
    <p:extLst>
      <p:ext uri="{BB962C8B-B14F-4D97-AF65-F5344CB8AC3E}">
        <p14:creationId xmlns:p14="http://schemas.microsoft.com/office/powerpoint/2010/main" val="338934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security concepts</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Some general steps you can take for securing an API:</a:t>
            </a:r>
          </a:p>
          <a:p>
            <a:pPr lvl="1">
              <a:spcAft>
                <a:spcPts val="600"/>
              </a:spcAft>
            </a:pPr>
            <a:r>
              <a:rPr lang="en-GB" sz="2400" dirty="0">
                <a:solidFill>
                  <a:srgbClr val="00B050"/>
                </a:solidFill>
              </a:rPr>
              <a:t>Use tokens for identification (e.g. API keys, authorisation)*</a:t>
            </a:r>
          </a:p>
          <a:p>
            <a:pPr lvl="1">
              <a:spcAft>
                <a:spcPts val="600"/>
              </a:spcAft>
            </a:pPr>
            <a:r>
              <a:rPr lang="en-GB" sz="2400" dirty="0"/>
              <a:t>Use an API gateway*</a:t>
            </a:r>
          </a:p>
          <a:p>
            <a:pPr lvl="1">
              <a:spcAft>
                <a:spcPts val="600"/>
              </a:spcAft>
            </a:pPr>
            <a:r>
              <a:rPr lang="en-GB" sz="2400" dirty="0"/>
              <a:t>Implement encryption and signatures (e.g. HTTPS)</a:t>
            </a:r>
          </a:p>
          <a:p>
            <a:pPr lvl="1">
              <a:spcAft>
                <a:spcPts val="600"/>
              </a:spcAft>
            </a:pPr>
            <a:r>
              <a:rPr lang="en-GB" sz="2400" dirty="0"/>
              <a:t>Test, sniff, hack, understand you application to identify vulnerabilities</a:t>
            </a:r>
          </a:p>
          <a:p>
            <a:pPr lvl="1">
              <a:spcAft>
                <a:spcPts val="600"/>
              </a:spcAft>
            </a:pPr>
            <a:r>
              <a:rPr lang="en-GB" sz="2400" dirty="0"/>
              <a:t>Use quotas and throttling to avoid </a:t>
            </a:r>
            <a:r>
              <a:rPr lang="en-GB" sz="2400" dirty="0" err="1"/>
              <a:t>DDoS</a:t>
            </a:r>
            <a:r>
              <a:rPr lang="en-GB" sz="2400" dirty="0"/>
              <a:t> attacks – implement logging*</a:t>
            </a:r>
          </a:p>
        </p:txBody>
      </p:sp>
    </p:spTree>
    <p:extLst>
      <p:ext uri="{BB962C8B-B14F-4D97-AF65-F5344CB8AC3E}">
        <p14:creationId xmlns:p14="http://schemas.microsoft.com/office/powerpoint/2010/main" val="206004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Gateway</a:t>
            </a:r>
          </a:p>
        </p:txBody>
      </p:sp>
      <p:sp>
        <p:nvSpPr>
          <p:cNvPr id="4" name="Text Placeholder 3"/>
          <p:cNvSpPr>
            <a:spLocks noGrp="1"/>
          </p:cNvSpPr>
          <p:nvPr>
            <p:ph type="body" sz="quarter" idx="13"/>
          </p:nvPr>
        </p:nvSpPr>
        <p:spPr>
          <a:xfrm>
            <a:off x="259552" y="2253747"/>
            <a:ext cx="7606491" cy="3705226"/>
          </a:xfrm>
        </p:spPr>
        <p:txBody>
          <a:bodyPr/>
          <a:lstStyle/>
          <a:p>
            <a:pPr>
              <a:spcAft>
                <a:spcPts val="600"/>
              </a:spcAft>
            </a:pPr>
            <a:r>
              <a:rPr lang="en-GB" sz="2000" dirty="0"/>
              <a:t>Sits between the client and a collection of backend services</a:t>
            </a:r>
          </a:p>
          <a:p>
            <a:pPr lvl="1">
              <a:spcAft>
                <a:spcPts val="600"/>
              </a:spcAft>
            </a:pPr>
            <a:r>
              <a:rPr lang="en-GB" sz="2000" dirty="0"/>
              <a:t>Route requests to the relevant service, sometimes multiple services</a:t>
            </a:r>
          </a:p>
          <a:p>
            <a:pPr lvl="1">
              <a:spcAft>
                <a:spcPts val="600"/>
              </a:spcAft>
            </a:pPr>
            <a:r>
              <a:rPr lang="en-GB" sz="2000" dirty="0"/>
              <a:t>Single point of entry for registering HTTPS</a:t>
            </a:r>
          </a:p>
          <a:p>
            <a:pPr lvl="1">
              <a:spcAft>
                <a:spcPts val="600"/>
              </a:spcAft>
            </a:pPr>
            <a:r>
              <a:rPr lang="en-GB" sz="2000" dirty="0"/>
              <a:t>Allows you to implement quotas and throttling in one place</a:t>
            </a:r>
            <a:r>
              <a:rPr lang="en-GB" sz="2000" dirty="0">
                <a:solidFill>
                  <a:schemeClr val="tx2"/>
                </a:solidFill>
              </a:rPr>
              <a:t>*</a:t>
            </a:r>
          </a:p>
          <a:p>
            <a:pPr lvl="1">
              <a:spcAft>
                <a:spcPts val="600"/>
              </a:spcAft>
            </a:pPr>
            <a:r>
              <a:rPr lang="en-GB" sz="2000" dirty="0"/>
              <a:t>Allows you to implement logging in one place</a:t>
            </a:r>
            <a:r>
              <a:rPr lang="en-GB" sz="2000" dirty="0">
                <a:solidFill>
                  <a:schemeClr val="tx2"/>
                </a:solidFill>
              </a:rPr>
              <a:t>*</a:t>
            </a:r>
          </a:p>
          <a:p>
            <a:pPr lvl="1">
              <a:spcAft>
                <a:spcPts val="600"/>
              </a:spcAft>
            </a:pPr>
            <a:r>
              <a:rPr lang="en-GB" sz="2000" dirty="0"/>
              <a:t>Allows you to implement billing for API requests in one place</a:t>
            </a:r>
          </a:p>
          <a:p>
            <a:pPr lvl="1">
              <a:spcAft>
                <a:spcPts val="600"/>
              </a:spcAft>
            </a:pPr>
            <a:r>
              <a:rPr lang="en-GB" sz="2000" dirty="0"/>
              <a:t>As you add new services and remove older services, the clients still see a consistent point of entry</a:t>
            </a:r>
          </a:p>
          <a:p>
            <a:pPr lvl="1">
              <a:spcAft>
                <a:spcPts val="600"/>
              </a:spcAft>
            </a:pPr>
            <a:r>
              <a:rPr lang="en-GB" sz="2000" dirty="0"/>
              <a:t>Allows you to implement load balancing when scaling</a:t>
            </a:r>
            <a:r>
              <a:rPr lang="en-GB" sz="2000" dirty="0">
                <a:solidFill>
                  <a:schemeClr val="tx2"/>
                </a:solidFill>
              </a:rPr>
              <a:t>*</a:t>
            </a:r>
          </a:p>
          <a:p>
            <a:pPr lvl="1">
              <a:spcAft>
                <a:spcPts val="600"/>
              </a:spcAft>
            </a:pPr>
            <a:endParaRPr lang="en-GB" sz="2000" dirty="0"/>
          </a:p>
        </p:txBody>
      </p:sp>
      <p:sp>
        <p:nvSpPr>
          <p:cNvPr id="3" name="Rectangle 2">
            <a:extLst>
              <a:ext uri="{FF2B5EF4-FFF2-40B4-BE49-F238E27FC236}">
                <a16:creationId xmlns:a16="http://schemas.microsoft.com/office/drawing/2014/main" id="{53C39125-AA68-4E2D-8065-1F096ECF8889}"/>
              </a:ext>
            </a:extLst>
          </p:cNvPr>
          <p:cNvSpPr/>
          <p:nvPr/>
        </p:nvSpPr>
        <p:spPr>
          <a:xfrm>
            <a:off x="8747393" y="2699396"/>
            <a:ext cx="2655066" cy="2616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API</a:t>
            </a:r>
          </a:p>
        </p:txBody>
      </p:sp>
      <p:sp>
        <p:nvSpPr>
          <p:cNvPr id="5" name="Rectangle 4">
            <a:extLst>
              <a:ext uri="{FF2B5EF4-FFF2-40B4-BE49-F238E27FC236}">
                <a16:creationId xmlns:a16="http://schemas.microsoft.com/office/drawing/2014/main" id="{552B91F0-E068-4CCD-A5B7-898ECD01738A}"/>
              </a:ext>
            </a:extLst>
          </p:cNvPr>
          <p:cNvSpPr/>
          <p:nvPr/>
        </p:nvSpPr>
        <p:spPr>
          <a:xfrm>
            <a:off x="9347813" y="3268992"/>
            <a:ext cx="1454226" cy="6279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Gateway</a:t>
            </a:r>
          </a:p>
        </p:txBody>
      </p:sp>
      <p:sp>
        <p:nvSpPr>
          <p:cNvPr id="7" name="Rectangle 6">
            <a:extLst>
              <a:ext uri="{FF2B5EF4-FFF2-40B4-BE49-F238E27FC236}">
                <a16:creationId xmlns:a16="http://schemas.microsoft.com/office/drawing/2014/main" id="{6E33C282-3049-4FAF-8529-6D9F6748551B}"/>
              </a:ext>
            </a:extLst>
          </p:cNvPr>
          <p:cNvSpPr/>
          <p:nvPr/>
        </p:nvSpPr>
        <p:spPr>
          <a:xfrm>
            <a:off x="8202059" y="4268103"/>
            <a:ext cx="1145754" cy="6598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S1</a:t>
            </a:r>
          </a:p>
        </p:txBody>
      </p:sp>
      <p:sp>
        <p:nvSpPr>
          <p:cNvPr id="8" name="Rectangle 7">
            <a:extLst>
              <a:ext uri="{FF2B5EF4-FFF2-40B4-BE49-F238E27FC236}">
                <a16:creationId xmlns:a16="http://schemas.microsoft.com/office/drawing/2014/main" id="{C72AEED8-44AA-4C10-A046-F2F100F298F0}"/>
              </a:ext>
            </a:extLst>
          </p:cNvPr>
          <p:cNvSpPr/>
          <p:nvPr/>
        </p:nvSpPr>
        <p:spPr>
          <a:xfrm>
            <a:off x="9502049" y="4268103"/>
            <a:ext cx="1145754" cy="6598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S2</a:t>
            </a:r>
          </a:p>
        </p:txBody>
      </p:sp>
      <p:sp>
        <p:nvSpPr>
          <p:cNvPr id="9" name="Rectangle 8">
            <a:extLst>
              <a:ext uri="{FF2B5EF4-FFF2-40B4-BE49-F238E27FC236}">
                <a16:creationId xmlns:a16="http://schemas.microsoft.com/office/drawing/2014/main" id="{32905DED-3F49-4C3C-BA96-BD86D1CC2433}"/>
              </a:ext>
            </a:extLst>
          </p:cNvPr>
          <p:cNvSpPr/>
          <p:nvPr/>
        </p:nvSpPr>
        <p:spPr>
          <a:xfrm>
            <a:off x="10787350" y="4268103"/>
            <a:ext cx="1145754" cy="6598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a:t>Sx</a:t>
            </a:r>
            <a:endParaRPr lang="en-GB" dirty="0"/>
          </a:p>
        </p:txBody>
      </p:sp>
      <p:sp>
        <p:nvSpPr>
          <p:cNvPr id="10" name="Flowchart: Magnetic Disk 9">
            <a:extLst>
              <a:ext uri="{FF2B5EF4-FFF2-40B4-BE49-F238E27FC236}">
                <a16:creationId xmlns:a16="http://schemas.microsoft.com/office/drawing/2014/main" id="{06BED95B-C66B-473C-83CA-6F6265687A81}"/>
              </a:ext>
            </a:extLst>
          </p:cNvPr>
          <p:cNvSpPr/>
          <p:nvPr/>
        </p:nvSpPr>
        <p:spPr>
          <a:xfrm>
            <a:off x="9565396" y="5683551"/>
            <a:ext cx="1041093" cy="85931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DB</a:t>
            </a:r>
          </a:p>
        </p:txBody>
      </p:sp>
      <p:cxnSp>
        <p:nvCxnSpPr>
          <p:cNvPr id="12" name="Straight Arrow Connector 11">
            <a:extLst>
              <a:ext uri="{FF2B5EF4-FFF2-40B4-BE49-F238E27FC236}">
                <a16:creationId xmlns:a16="http://schemas.microsoft.com/office/drawing/2014/main" id="{EFA11B1D-75AA-4A7E-B36E-8DB6A60CF2CE}"/>
              </a:ext>
            </a:extLst>
          </p:cNvPr>
          <p:cNvCxnSpPr/>
          <p:nvPr/>
        </p:nvCxnSpPr>
        <p:spPr>
          <a:xfrm>
            <a:off x="10085943" y="2961047"/>
            <a:ext cx="0" cy="307945"/>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66E3F0EB-2E44-43E8-8856-79D8E7D6EF43}"/>
              </a:ext>
            </a:extLst>
          </p:cNvPr>
          <p:cNvCxnSpPr>
            <a:stCxn id="5" idx="2"/>
            <a:endCxn id="7" idx="0"/>
          </p:cNvCxnSpPr>
          <p:nvPr/>
        </p:nvCxnSpPr>
        <p:spPr>
          <a:xfrm flipH="1">
            <a:off x="8774936" y="3896954"/>
            <a:ext cx="1299990" cy="3711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31991B5D-0060-40E6-A572-BDA26F146B95}"/>
              </a:ext>
            </a:extLst>
          </p:cNvPr>
          <p:cNvCxnSpPr>
            <a:stCxn id="5" idx="2"/>
            <a:endCxn id="8" idx="0"/>
          </p:cNvCxnSpPr>
          <p:nvPr/>
        </p:nvCxnSpPr>
        <p:spPr>
          <a:xfrm>
            <a:off x="10074926" y="3896954"/>
            <a:ext cx="0" cy="3711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CAB6E713-AD9B-41CA-AC67-B138F76553F9}"/>
              </a:ext>
            </a:extLst>
          </p:cNvPr>
          <p:cNvCxnSpPr>
            <a:stCxn id="5" idx="2"/>
            <a:endCxn id="9" idx="0"/>
          </p:cNvCxnSpPr>
          <p:nvPr/>
        </p:nvCxnSpPr>
        <p:spPr>
          <a:xfrm>
            <a:off x="10074926" y="3896954"/>
            <a:ext cx="1285301" cy="3711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260DE50F-D370-4D03-B94B-11EF0E9AB2AC}"/>
              </a:ext>
            </a:extLst>
          </p:cNvPr>
          <p:cNvCxnSpPr>
            <a:stCxn id="7" idx="2"/>
            <a:endCxn id="10" idx="1"/>
          </p:cNvCxnSpPr>
          <p:nvPr/>
        </p:nvCxnSpPr>
        <p:spPr>
          <a:xfrm>
            <a:off x="8774936" y="4927963"/>
            <a:ext cx="1311007" cy="755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31399652-CEF1-46CC-831F-587B8609CAF6}"/>
              </a:ext>
            </a:extLst>
          </p:cNvPr>
          <p:cNvCxnSpPr>
            <a:stCxn id="8" idx="2"/>
            <a:endCxn id="10" idx="1"/>
          </p:cNvCxnSpPr>
          <p:nvPr/>
        </p:nvCxnSpPr>
        <p:spPr>
          <a:xfrm>
            <a:off x="10074926" y="4927963"/>
            <a:ext cx="11017" cy="755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85C8F31F-AC42-49D2-9D8A-66246D41703B}"/>
              </a:ext>
            </a:extLst>
          </p:cNvPr>
          <p:cNvCxnSpPr>
            <a:stCxn id="9" idx="2"/>
            <a:endCxn id="10" idx="1"/>
          </p:cNvCxnSpPr>
          <p:nvPr/>
        </p:nvCxnSpPr>
        <p:spPr>
          <a:xfrm flipH="1">
            <a:off x="10085943" y="4927963"/>
            <a:ext cx="1274284" cy="7555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Flowchart: Magnetic Disk 29">
            <a:extLst>
              <a:ext uri="{FF2B5EF4-FFF2-40B4-BE49-F238E27FC236}">
                <a16:creationId xmlns:a16="http://schemas.microsoft.com/office/drawing/2014/main" id="{E271FA63-96F1-4F90-ACD5-781CD42E9C18}"/>
              </a:ext>
            </a:extLst>
          </p:cNvPr>
          <p:cNvSpPr/>
          <p:nvPr/>
        </p:nvSpPr>
        <p:spPr>
          <a:xfrm>
            <a:off x="8286061" y="4416255"/>
            <a:ext cx="286439" cy="36355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Magnetic Disk 30">
            <a:extLst>
              <a:ext uri="{FF2B5EF4-FFF2-40B4-BE49-F238E27FC236}">
                <a16:creationId xmlns:a16="http://schemas.microsoft.com/office/drawing/2014/main" id="{C744DDB1-B267-4E7E-9D8B-21219D945D58}"/>
              </a:ext>
            </a:extLst>
          </p:cNvPr>
          <p:cNvSpPr/>
          <p:nvPr/>
        </p:nvSpPr>
        <p:spPr>
          <a:xfrm>
            <a:off x="9540609" y="4416255"/>
            <a:ext cx="286439" cy="36355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Magnetic Disk 31">
            <a:extLst>
              <a:ext uri="{FF2B5EF4-FFF2-40B4-BE49-F238E27FC236}">
                <a16:creationId xmlns:a16="http://schemas.microsoft.com/office/drawing/2014/main" id="{5917A63E-0F12-4931-B6AC-CC13A5A25024}"/>
              </a:ext>
            </a:extLst>
          </p:cNvPr>
          <p:cNvSpPr/>
          <p:nvPr/>
        </p:nvSpPr>
        <p:spPr>
          <a:xfrm>
            <a:off x="10858500" y="4395178"/>
            <a:ext cx="286439" cy="36355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3004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Before we go any further, a word on architectures….</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Traditionally, our entire application has been kept in a single codebase. We call this a monolithic architecture. (e.g. the assignment server code)</a:t>
            </a:r>
          </a:p>
          <a:p>
            <a:pPr>
              <a:spcAft>
                <a:spcPts val="600"/>
              </a:spcAft>
            </a:pPr>
            <a:r>
              <a:rPr lang="en-GB" sz="2400" dirty="0"/>
              <a:t>Scaling monoliths means replicating the entire application on multiple servers, using either a single database, or handling the </a:t>
            </a:r>
            <a:r>
              <a:rPr lang="en-GB" sz="2400" dirty="0" err="1"/>
              <a:t>sharding</a:t>
            </a:r>
            <a:r>
              <a:rPr lang="en-GB" sz="2400" dirty="0"/>
              <a:t> of data.</a:t>
            </a:r>
          </a:p>
          <a:p>
            <a:pPr>
              <a:spcAft>
                <a:spcPts val="600"/>
              </a:spcAft>
            </a:pPr>
            <a:r>
              <a:rPr lang="en-GB" sz="2400" dirty="0"/>
              <a:t>Monoliths often work just fine. However, as the code base grows, they get more difficult to manage, changes are more likely to break different parts of the application, and more stakeholders get frustrated.</a:t>
            </a:r>
          </a:p>
        </p:txBody>
      </p:sp>
    </p:spTree>
    <p:extLst>
      <p:ext uri="{BB962C8B-B14F-4D97-AF65-F5344CB8AC3E}">
        <p14:creationId xmlns:p14="http://schemas.microsoft.com/office/powerpoint/2010/main" val="394148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Before we go any further, a word on architectures….</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These frustrations led to the increase in popularity of the </a:t>
            </a:r>
            <a:r>
              <a:rPr lang="en-GB" sz="2400" dirty="0" err="1"/>
              <a:t>microservices</a:t>
            </a:r>
            <a:r>
              <a:rPr lang="en-GB" sz="2400" dirty="0"/>
              <a:t> architecture.</a:t>
            </a:r>
          </a:p>
          <a:p>
            <a:pPr lvl="1">
              <a:spcAft>
                <a:spcPts val="600"/>
              </a:spcAft>
            </a:pPr>
            <a:r>
              <a:rPr lang="en-GB" sz="2400" dirty="0"/>
              <a:t>Applications are built as a suite of services</a:t>
            </a:r>
          </a:p>
          <a:p>
            <a:pPr lvl="1">
              <a:spcAft>
                <a:spcPts val="600"/>
              </a:spcAft>
            </a:pPr>
            <a:r>
              <a:rPr lang="en-GB" sz="2400" dirty="0"/>
              <a:t>Services are independently deployable and scalable</a:t>
            </a:r>
          </a:p>
          <a:p>
            <a:pPr lvl="1">
              <a:spcAft>
                <a:spcPts val="600"/>
              </a:spcAft>
            </a:pPr>
            <a:r>
              <a:rPr lang="en-GB" sz="2400" dirty="0"/>
              <a:t>Each service has a firm boundary, and can even be written using different technologies.</a:t>
            </a:r>
          </a:p>
          <a:p>
            <a:pPr lvl="1">
              <a:spcAft>
                <a:spcPts val="600"/>
              </a:spcAft>
            </a:pPr>
            <a:r>
              <a:rPr lang="en-GB" sz="2400" dirty="0"/>
              <a:t>They can also be managed by different teams.</a:t>
            </a:r>
          </a:p>
        </p:txBody>
      </p:sp>
    </p:spTree>
    <p:extLst>
      <p:ext uri="{BB962C8B-B14F-4D97-AF65-F5344CB8AC3E}">
        <p14:creationId xmlns:p14="http://schemas.microsoft.com/office/powerpoint/2010/main" val="369365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Before we go any further, a word on architectures….</a:t>
            </a:r>
          </a:p>
        </p:txBody>
      </p:sp>
      <p:pic>
        <p:nvPicPr>
          <p:cNvPr id="1026" name="Picture 2" descr="https://martinfowler.com/articles/microservices/images/ske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5" y="2275597"/>
            <a:ext cx="6740525" cy="412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5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Who uses </a:t>
            </a:r>
            <a:r>
              <a:rPr lang="en-GB" dirty="0" err="1">
                <a:solidFill>
                  <a:schemeClr val="tx2"/>
                </a:solidFill>
              </a:rPr>
              <a:t>Microservices</a:t>
            </a:r>
            <a:r>
              <a:rPr lang="en-GB" dirty="0">
                <a:solidFill>
                  <a:schemeClr val="tx2"/>
                </a:solidFill>
              </a:rPr>
              <a:t>?</a:t>
            </a:r>
          </a:p>
        </p:txBody>
      </p:sp>
      <p:sp>
        <p:nvSpPr>
          <p:cNvPr id="4" name="Text Placeholder 3"/>
          <p:cNvSpPr>
            <a:spLocks noGrp="1"/>
          </p:cNvSpPr>
          <p:nvPr>
            <p:ph type="body" sz="quarter" idx="13"/>
          </p:nvPr>
        </p:nvSpPr>
        <p:spPr>
          <a:xfrm>
            <a:off x="259552" y="2253747"/>
            <a:ext cx="11467010" cy="3705226"/>
          </a:xfrm>
        </p:spPr>
        <p:txBody>
          <a:bodyPr/>
          <a:lstStyle/>
          <a:p>
            <a:pPr>
              <a:lnSpc>
                <a:spcPct val="100000"/>
              </a:lnSpc>
              <a:spcBef>
                <a:spcPts val="0"/>
              </a:spcBef>
              <a:spcAft>
                <a:spcPts val="600"/>
              </a:spcAft>
            </a:pPr>
            <a:r>
              <a:rPr lang="en-GB" sz="2000" b="1" dirty="0"/>
              <a:t>Uber</a:t>
            </a:r>
            <a:r>
              <a:rPr lang="en-GB" sz="2000" dirty="0"/>
              <a:t>: https://eng.uber.com/service-oriented-architecture/</a:t>
            </a:r>
          </a:p>
          <a:p>
            <a:pPr>
              <a:lnSpc>
                <a:spcPct val="100000"/>
              </a:lnSpc>
              <a:spcBef>
                <a:spcPts val="0"/>
              </a:spcBef>
              <a:spcAft>
                <a:spcPts val="600"/>
              </a:spcAft>
            </a:pPr>
            <a:r>
              <a:rPr lang="en-GB" sz="2000" b="1" dirty="0"/>
              <a:t>Netflix</a:t>
            </a:r>
            <a:r>
              <a:rPr lang="en-GB" sz="2000" dirty="0"/>
              <a:t>: https://www.youtube.com/watch?v=CZ3wIuvmHeM</a:t>
            </a:r>
          </a:p>
          <a:p>
            <a:pPr>
              <a:lnSpc>
                <a:spcPct val="100000"/>
              </a:lnSpc>
              <a:spcBef>
                <a:spcPts val="0"/>
              </a:spcBef>
              <a:spcAft>
                <a:spcPts val="600"/>
              </a:spcAft>
            </a:pPr>
            <a:r>
              <a:rPr lang="en-GB" sz="2000" b="1" dirty="0"/>
              <a:t>Amazon</a:t>
            </a:r>
            <a:r>
              <a:rPr lang="en-GB" sz="2000" dirty="0"/>
              <a:t>: http://highscalability.com/amazon-architecture</a:t>
            </a:r>
          </a:p>
          <a:p>
            <a:pPr>
              <a:lnSpc>
                <a:spcPct val="100000"/>
              </a:lnSpc>
              <a:spcBef>
                <a:spcPts val="0"/>
              </a:spcBef>
              <a:spcAft>
                <a:spcPts val="600"/>
              </a:spcAft>
            </a:pPr>
            <a:r>
              <a:rPr lang="en-GB" sz="2000" b="1" dirty="0" err="1"/>
              <a:t>Ebay</a:t>
            </a:r>
            <a:endParaRPr lang="en-GB" sz="2000" b="1" dirty="0"/>
          </a:p>
          <a:p>
            <a:pPr>
              <a:lnSpc>
                <a:spcPct val="100000"/>
              </a:lnSpc>
              <a:spcBef>
                <a:spcPts val="0"/>
              </a:spcBef>
              <a:spcAft>
                <a:spcPts val="600"/>
              </a:spcAft>
            </a:pPr>
            <a:r>
              <a:rPr lang="en-GB" sz="2000" b="1" dirty="0" err="1"/>
              <a:t>SoundCloud</a:t>
            </a:r>
            <a:r>
              <a:rPr lang="en-GB" sz="2000" dirty="0"/>
              <a:t>: https://developers.soundcloud.com/blog/building-products-at-soundcloud-part-2-breaking-the-monolith</a:t>
            </a:r>
          </a:p>
          <a:p>
            <a:pPr>
              <a:lnSpc>
                <a:spcPct val="100000"/>
              </a:lnSpc>
              <a:spcBef>
                <a:spcPts val="0"/>
              </a:spcBef>
              <a:spcAft>
                <a:spcPts val="600"/>
              </a:spcAft>
            </a:pPr>
            <a:r>
              <a:rPr lang="en-GB" sz="2000" b="1" dirty="0"/>
              <a:t>Groupon</a:t>
            </a:r>
          </a:p>
          <a:p>
            <a:pPr>
              <a:lnSpc>
                <a:spcPct val="100000"/>
              </a:lnSpc>
              <a:spcBef>
                <a:spcPts val="0"/>
              </a:spcBef>
              <a:spcAft>
                <a:spcPts val="600"/>
              </a:spcAft>
            </a:pPr>
            <a:r>
              <a:rPr lang="en-GB" sz="2000" b="1" dirty="0" err="1"/>
              <a:t>Monzo</a:t>
            </a:r>
            <a:endParaRPr lang="en-GB" sz="2000" b="1" dirty="0"/>
          </a:p>
          <a:p>
            <a:pPr>
              <a:lnSpc>
                <a:spcPct val="100000"/>
              </a:lnSpc>
              <a:spcBef>
                <a:spcPts val="0"/>
              </a:spcBef>
              <a:spcAft>
                <a:spcPts val="600"/>
              </a:spcAft>
            </a:pPr>
            <a:r>
              <a:rPr lang="en-GB" sz="2000" dirty="0"/>
              <a:t>Many more...</a:t>
            </a:r>
          </a:p>
          <a:p>
            <a:pPr>
              <a:lnSpc>
                <a:spcPct val="100000"/>
              </a:lnSpc>
              <a:spcAft>
                <a:spcPts val="600"/>
              </a:spcAft>
            </a:pPr>
            <a:r>
              <a:rPr lang="en-GB" sz="2000" b="1" dirty="0"/>
              <a:t>Massively popular, but a big initial overhead – means that companies tend to try the monolith first and then move to </a:t>
            </a:r>
            <a:r>
              <a:rPr lang="en-GB" sz="2000" b="1" dirty="0" err="1"/>
              <a:t>microservices</a:t>
            </a:r>
            <a:r>
              <a:rPr lang="en-GB" sz="2000" b="1" dirty="0"/>
              <a:t> when they have to</a:t>
            </a:r>
          </a:p>
        </p:txBody>
      </p:sp>
    </p:spTree>
    <p:extLst>
      <p:ext uri="{BB962C8B-B14F-4D97-AF65-F5344CB8AC3E}">
        <p14:creationId xmlns:p14="http://schemas.microsoft.com/office/powerpoint/2010/main" val="170626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Why am I now talking about </a:t>
            </a:r>
            <a:r>
              <a:rPr lang="en-GB" dirty="0" err="1">
                <a:solidFill>
                  <a:schemeClr val="tx2"/>
                </a:solidFill>
              </a:rPr>
              <a:t>Microservices</a:t>
            </a:r>
            <a:r>
              <a:rPr lang="en-GB" dirty="0">
                <a:solidFill>
                  <a:schemeClr val="tx2"/>
                </a:solidFill>
              </a:rPr>
              <a:t>?</a:t>
            </a:r>
          </a:p>
        </p:txBody>
      </p:sp>
      <p:sp>
        <p:nvSpPr>
          <p:cNvPr id="4" name="Text Placeholder 3"/>
          <p:cNvSpPr>
            <a:spLocks noGrp="1"/>
          </p:cNvSpPr>
          <p:nvPr>
            <p:ph type="body" sz="quarter" idx="13"/>
          </p:nvPr>
        </p:nvSpPr>
        <p:spPr>
          <a:xfrm>
            <a:off x="259552" y="2253747"/>
            <a:ext cx="11467010" cy="3705226"/>
          </a:xfrm>
        </p:spPr>
        <p:txBody>
          <a:bodyPr/>
          <a:lstStyle/>
          <a:p>
            <a:pPr>
              <a:lnSpc>
                <a:spcPct val="100000"/>
              </a:lnSpc>
              <a:spcBef>
                <a:spcPts val="0"/>
              </a:spcBef>
              <a:spcAft>
                <a:spcPts val="600"/>
              </a:spcAft>
            </a:pPr>
            <a:r>
              <a:rPr lang="en-GB" sz="2400" dirty="0"/>
              <a:t>Implementing an API gateway as a separate application means that we have two services:</a:t>
            </a:r>
          </a:p>
          <a:p>
            <a:pPr lvl="1">
              <a:lnSpc>
                <a:spcPct val="100000"/>
              </a:lnSpc>
              <a:spcAft>
                <a:spcPts val="600"/>
              </a:spcAft>
            </a:pPr>
            <a:r>
              <a:rPr lang="en-GB" sz="2400" dirty="0"/>
              <a:t>The API gateway</a:t>
            </a:r>
          </a:p>
          <a:p>
            <a:pPr lvl="1">
              <a:lnSpc>
                <a:spcPct val="100000"/>
              </a:lnSpc>
              <a:spcAft>
                <a:spcPts val="600"/>
              </a:spcAft>
            </a:pPr>
            <a:r>
              <a:rPr lang="en-GB" sz="2400" dirty="0"/>
              <a:t>The </a:t>
            </a:r>
            <a:r>
              <a:rPr lang="en-GB" sz="2400" dirty="0" err="1"/>
              <a:t>movieDB</a:t>
            </a:r>
            <a:endParaRPr lang="en-GB" sz="2400" dirty="0"/>
          </a:p>
          <a:p>
            <a:pPr>
              <a:lnSpc>
                <a:spcPct val="100000"/>
              </a:lnSpc>
              <a:spcAft>
                <a:spcPts val="600"/>
              </a:spcAft>
            </a:pPr>
            <a:r>
              <a:rPr lang="en-GB" sz="2400" dirty="0"/>
              <a:t>We could also split out our movie DB functionality from our user management functionality…but let’s not for now.</a:t>
            </a:r>
          </a:p>
          <a:p>
            <a:pPr>
              <a:lnSpc>
                <a:spcPct val="100000"/>
              </a:lnSpc>
              <a:spcAft>
                <a:spcPts val="600"/>
              </a:spcAft>
            </a:pPr>
            <a:r>
              <a:rPr lang="en-GB" sz="2400" b="1" dirty="0"/>
              <a:t>We can use the API gateway to run multiple instances of the </a:t>
            </a:r>
            <a:r>
              <a:rPr lang="en-GB" sz="2400" b="1" dirty="0" err="1"/>
              <a:t>movieDB</a:t>
            </a:r>
            <a:r>
              <a:rPr lang="en-GB" sz="2400" b="1" dirty="0"/>
              <a:t> and load balance requests between them = a scalable application!</a:t>
            </a:r>
          </a:p>
        </p:txBody>
      </p:sp>
    </p:spTree>
    <p:extLst>
      <p:ext uri="{BB962C8B-B14F-4D97-AF65-F5344CB8AC3E}">
        <p14:creationId xmlns:p14="http://schemas.microsoft.com/office/powerpoint/2010/main" val="356017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Implementing a basic API gateway</a:t>
            </a:r>
          </a:p>
        </p:txBody>
      </p:sp>
      <p:sp>
        <p:nvSpPr>
          <p:cNvPr id="4" name="Text Placeholder 3"/>
          <p:cNvSpPr>
            <a:spLocks noGrp="1"/>
          </p:cNvSpPr>
          <p:nvPr>
            <p:ph type="body" sz="quarter" idx="13"/>
          </p:nvPr>
        </p:nvSpPr>
        <p:spPr>
          <a:xfrm>
            <a:off x="259552" y="2253747"/>
            <a:ext cx="7309648" cy="3705226"/>
          </a:xfrm>
        </p:spPr>
        <p:txBody>
          <a:bodyPr/>
          <a:lstStyle/>
          <a:p>
            <a:pPr>
              <a:lnSpc>
                <a:spcPct val="100000"/>
              </a:lnSpc>
              <a:spcBef>
                <a:spcPts val="0"/>
              </a:spcBef>
              <a:spcAft>
                <a:spcPts val="600"/>
              </a:spcAft>
            </a:pPr>
            <a:r>
              <a:rPr lang="en-GB" sz="2400" dirty="0"/>
              <a:t>Create a new project – give the same starter code for initialising express</a:t>
            </a:r>
          </a:p>
          <a:p>
            <a:pPr>
              <a:lnSpc>
                <a:spcPct val="100000"/>
              </a:lnSpc>
              <a:spcBef>
                <a:spcPts val="0"/>
              </a:spcBef>
              <a:spcAft>
                <a:spcPts val="600"/>
              </a:spcAft>
            </a:pPr>
            <a:r>
              <a:rPr lang="en-GB" sz="2400" dirty="0"/>
              <a:t>Create a forwarder</a:t>
            </a:r>
          </a:p>
          <a:p>
            <a:pPr>
              <a:lnSpc>
                <a:spcPct val="100000"/>
              </a:lnSpc>
              <a:spcBef>
                <a:spcPts val="0"/>
              </a:spcBef>
              <a:spcAft>
                <a:spcPts val="600"/>
              </a:spcAft>
            </a:pPr>
            <a:endParaRPr lang="en-GB" sz="2400" dirty="0"/>
          </a:p>
        </p:txBody>
      </p:sp>
      <p:pic>
        <p:nvPicPr>
          <p:cNvPr id="3" name="Picture 2"/>
          <p:cNvPicPr>
            <a:picLocks noChangeAspect="1"/>
          </p:cNvPicPr>
          <p:nvPr/>
        </p:nvPicPr>
        <p:blipFill>
          <a:blip r:embed="rId2"/>
          <a:stretch>
            <a:fillRect/>
          </a:stretch>
        </p:blipFill>
        <p:spPr>
          <a:xfrm>
            <a:off x="550863" y="3954462"/>
            <a:ext cx="3127214" cy="1684841"/>
          </a:xfrm>
          <a:prstGeom prst="rect">
            <a:avLst/>
          </a:prstGeom>
        </p:spPr>
      </p:pic>
      <p:pic>
        <p:nvPicPr>
          <p:cNvPr id="5" name="Picture 4"/>
          <p:cNvPicPr>
            <a:picLocks noChangeAspect="1"/>
          </p:cNvPicPr>
          <p:nvPr/>
        </p:nvPicPr>
        <p:blipFill>
          <a:blip r:embed="rId3"/>
          <a:stretch>
            <a:fillRect/>
          </a:stretch>
        </p:blipFill>
        <p:spPr>
          <a:xfrm>
            <a:off x="3969388" y="3033788"/>
            <a:ext cx="3891123" cy="3027361"/>
          </a:xfrm>
          <a:prstGeom prst="rect">
            <a:avLst/>
          </a:prstGeom>
        </p:spPr>
      </p:pic>
      <p:pic>
        <p:nvPicPr>
          <p:cNvPr id="6" name="Picture 5"/>
          <p:cNvPicPr>
            <a:picLocks noChangeAspect="1"/>
          </p:cNvPicPr>
          <p:nvPr/>
        </p:nvPicPr>
        <p:blipFill>
          <a:blip r:embed="rId4"/>
          <a:stretch>
            <a:fillRect/>
          </a:stretch>
        </p:blipFill>
        <p:spPr>
          <a:xfrm>
            <a:off x="8151822" y="2253747"/>
            <a:ext cx="3574740" cy="4026189"/>
          </a:xfrm>
          <a:prstGeom prst="rect">
            <a:avLst/>
          </a:prstGeom>
        </p:spPr>
      </p:pic>
    </p:spTree>
    <p:extLst>
      <p:ext uri="{BB962C8B-B14F-4D97-AF65-F5344CB8AC3E}">
        <p14:creationId xmlns:p14="http://schemas.microsoft.com/office/powerpoint/2010/main" val="281562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Learning Objectives</a:t>
            </a:r>
          </a:p>
        </p:txBody>
      </p:sp>
      <p:sp>
        <p:nvSpPr>
          <p:cNvPr id="3" name="Text Placeholder 2"/>
          <p:cNvSpPr>
            <a:spLocks noGrp="1"/>
          </p:cNvSpPr>
          <p:nvPr>
            <p:ph type="body" sz="quarter" idx="13"/>
          </p:nvPr>
        </p:nvSpPr>
        <p:spPr/>
        <p:txBody>
          <a:bodyPr/>
          <a:lstStyle/>
          <a:p>
            <a:r>
              <a:rPr lang="en-GB" dirty="0"/>
              <a:t>To understand:</a:t>
            </a:r>
          </a:p>
          <a:p>
            <a:pPr lvl="1"/>
            <a:r>
              <a:rPr lang="en-GB" dirty="0"/>
              <a:t>some of the steps we can take towards securing an API</a:t>
            </a:r>
          </a:p>
          <a:p>
            <a:pPr lvl="1"/>
            <a:r>
              <a:rPr lang="en-GB" dirty="0"/>
              <a:t>some of the steps we can take toward making our applications scalable</a:t>
            </a:r>
          </a:p>
          <a:p>
            <a:pPr lvl="1"/>
            <a:endParaRPr lang="en-GB" dirty="0"/>
          </a:p>
        </p:txBody>
      </p:sp>
    </p:spTree>
    <p:extLst>
      <p:ext uri="{BB962C8B-B14F-4D97-AF65-F5344CB8AC3E}">
        <p14:creationId xmlns:p14="http://schemas.microsoft.com/office/powerpoint/2010/main" val="1430026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Implementing a basic API gateway</a:t>
            </a:r>
          </a:p>
        </p:txBody>
      </p:sp>
      <p:sp>
        <p:nvSpPr>
          <p:cNvPr id="4" name="Text Placeholder 3"/>
          <p:cNvSpPr>
            <a:spLocks noGrp="1"/>
          </p:cNvSpPr>
          <p:nvPr>
            <p:ph type="body" sz="quarter" idx="13"/>
          </p:nvPr>
        </p:nvSpPr>
        <p:spPr>
          <a:xfrm>
            <a:off x="259552" y="2253747"/>
            <a:ext cx="7309648" cy="3705226"/>
          </a:xfrm>
        </p:spPr>
        <p:txBody>
          <a:bodyPr/>
          <a:lstStyle/>
          <a:p>
            <a:pPr>
              <a:lnSpc>
                <a:spcPct val="100000"/>
              </a:lnSpc>
              <a:spcBef>
                <a:spcPts val="0"/>
              </a:spcBef>
              <a:spcAft>
                <a:spcPts val="600"/>
              </a:spcAft>
            </a:pPr>
            <a:r>
              <a:rPr lang="en-GB" sz="2400" dirty="0"/>
              <a:t>Create a new project – give the same starter code for initialising express</a:t>
            </a:r>
          </a:p>
          <a:p>
            <a:pPr>
              <a:lnSpc>
                <a:spcPct val="100000"/>
              </a:lnSpc>
              <a:spcBef>
                <a:spcPts val="0"/>
              </a:spcBef>
              <a:spcAft>
                <a:spcPts val="600"/>
              </a:spcAft>
            </a:pPr>
            <a:r>
              <a:rPr lang="en-GB" sz="2400" dirty="0"/>
              <a:t>Create a forwarder</a:t>
            </a:r>
          </a:p>
          <a:p>
            <a:pPr>
              <a:lnSpc>
                <a:spcPct val="100000"/>
              </a:lnSpc>
              <a:spcBef>
                <a:spcPts val="0"/>
              </a:spcBef>
              <a:spcAft>
                <a:spcPts val="600"/>
              </a:spcAft>
            </a:pPr>
            <a:endParaRPr lang="en-GB" sz="2400" dirty="0"/>
          </a:p>
        </p:txBody>
      </p:sp>
      <p:pic>
        <p:nvPicPr>
          <p:cNvPr id="3" name="Picture 2"/>
          <p:cNvPicPr>
            <a:picLocks noChangeAspect="1"/>
          </p:cNvPicPr>
          <p:nvPr/>
        </p:nvPicPr>
        <p:blipFill>
          <a:blip r:embed="rId2"/>
          <a:stretch>
            <a:fillRect/>
          </a:stretch>
        </p:blipFill>
        <p:spPr>
          <a:xfrm>
            <a:off x="550863" y="3954462"/>
            <a:ext cx="3127214" cy="1684841"/>
          </a:xfrm>
          <a:prstGeom prst="rect">
            <a:avLst/>
          </a:prstGeom>
        </p:spPr>
      </p:pic>
      <p:pic>
        <p:nvPicPr>
          <p:cNvPr id="5" name="Picture 4"/>
          <p:cNvPicPr>
            <a:picLocks noChangeAspect="1"/>
          </p:cNvPicPr>
          <p:nvPr/>
        </p:nvPicPr>
        <p:blipFill>
          <a:blip r:embed="rId3"/>
          <a:stretch>
            <a:fillRect/>
          </a:stretch>
        </p:blipFill>
        <p:spPr>
          <a:xfrm>
            <a:off x="3969388" y="3033788"/>
            <a:ext cx="3891123" cy="3027361"/>
          </a:xfrm>
          <a:prstGeom prst="rect">
            <a:avLst/>
          </a:prstGeom>
        </p:spPr>
      </p:pic>
      <p:pic>
        <p:nvPicPr>
          <p:cNvPr id="6" name="Picture 5"/>
          <p:cNvPicPr>
            <a:picLocks noChangeAspect="1"/>
          </p:cNvPicPr>
          <p:nvPr/>
        </p:nvPicPr>
        <p:blipFill>
          <a:blip r:embed="rId4"/>
          <a:stretch>
            <a:fillRect/>
          </a:stretch>
        </p:blipFill>
        <p:spPr>
          <a:xfrm>
            <a:off x="8151822" y="2253747"/>
            <a:ext cx="3574740" cy="4026189"/>
          </a:xfrm>
          <a:prstGeom prst="rect">
            <a:avLst/>
          </a:prstGeom>
        </p:spPr>
      </p:pic>
      <p:sp>
        <p:nvSpPr>
          <p:cNvPr id="7" name="Oval 6"/>
          <p:cNvSpPr/>
          <p:nvPr/>
        </p:nvSpPr>
        <p:spPr>
          <a:xfrm>
            <a:off x="4457700" y="3788860"/>
            <a:ext cx="596900" cy="431441"/>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901806" y="3788859"/>
            <a:ext cx="2781694" cy="431441"/>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724794" y="4098136"/>
            <a:ext cx="2285605" cy="740564"/>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054600" y="3073006"/>
            <a:ext cx="1181100" cy="613677"/>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99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Create a registry for routing requests to different services</a:t>
            </a:r>
          </a:p>
        </p:txBody>
      </p:sp>
      <p:sp>
        <p:nvSpPr>
          <p:cNvPr id="4" name="Text Placeholder 3"/>
          <p:cNvSpPr>
            <a:spLocks noGrp="1"/>
          </p:cNvSpPr>
          <p:nvPr>
            <p:ph type="body" sz="quarter" idx="13"/>
          </p:nvPr>
        </p:nvSpPr>
        <p:spPr>
          <a:xfrm>
            <a:off x="259552" y="2253747"/>
            <a:ext cx="7309648" cy="3705226"/>
          </a:xfrm>
        </p:spPr>
        <p:txBody>
          <a:bodyPr/>
          <a:lstStyle/>
          <a:p>
            <a:pPr>
              <a:lnSpc>
                <a:spcPct val="100000"/>
              </a:lnSpc>
              <a:spcBef>
                <a:spcPts val="0"/>
              </a:spcBef>
              <a:spcAft>
                <a:spcPts val="600"/>
              </a:spcAft>
            </a:pPr>
            <a:endParaRPr lang="en-GB" sz="2400" dirty="0"/>
          </a:p>
        </p:txBody>
      </p:sp>
      <p:pic>
        <p:nvPicPr>
          <p:cNvPr id="11" name="Picture 10"/>
          <p:cNvPicPr>
            <a:picLocks noChangeAspect="1"/>
          </p:cNvPicPr>
          <p:nvPr/>
        </p:nvPicPr>
        <p:blipFill>
          <a:blip r:embed="rId2"/>
          <a:stretch>
            <a:fillRect/>
          </a:stretch>
        </p:blipFill>
        <p:spPr>
          <a:xfrm>
            <a:off x="259553" y="2972633"/>
            <a:ext cx="3218440" cy="2031167"/>
          </a:xfrm>
          <a:prstGeom prst="rect">
            <a:avLst/>
          </a:prstGeom>
        </p:spPr>
      </p:pic>
      <p:pic>
        <p:nvPicPr>
          <p:cNvPr id="13" name="Picture 12"/>
          <p:cNvPicPr>
            <a:picLocks noChangeAspect="1"/>
          </p:cNvPicPr>
          <p:nvPr/>
        </p:nvPicPr>
        <p:blipFill>
          <a:blip r:embed="rId3"/>
          <a:stretch>
            <a:fillRect/>
          </a:stretch>
        </p:blipFill>
        <p:spPr>
          <a:xfrm>
            <a:off x="8453711" y="2151571"/>
            <a:ext cx="3278315" cy="4348162"/>
          </a:xfrm>
          <a:prstGeom prst="rect">
            <a:avLst/>
          </a:prstGeom>
        </p:spPr>
      </p:pic>
      <p:pic>
        <p:nvPicPr>
          <p:cNvPr id="14" name="Picture 13"/>
          <p:cNvPicPr>
            <a:picLocks noChangeAspect="1"/>
          </p:cNvPicPr>
          <p:nvPr/>
        </p:nvPicPr>
        <p:blipFill>
          <a:blip r:embed="rId4"/>
          <a:stretch>
            <a:fillRect/>
          </a:stretch>
        </p:blipFill>
        <p:spPr>
          <a:xfrm>
            <a:off x="3612029" y="2339435"/>
            <a:ext cx="4730595" cy="3533849"/>
          </a:xfrm>
          <a:prstGeom prst="rect">
            <a:avLst/>
          </a:prstGeom>
        </p:spPr>
      </p:pic>
    </p:spTree>
    <p:extLst>
      <p:ext uri="{BB962C8B-B14F-4D97-AF65-F5344CB8AC3E}">
        <p14:creationId xmlns:p14="http://schemas.microsoft.com/office/powerpoint/2010/main" val="1094374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Allow services to register themselves</a:t>
            </a:r>
          </a:p>
        </p:txBody>
      </p:sp>
      <p:sp>
        <p:nvSpPr>
          <p:cNvPr id="4" name="Text Placeholder 3"/>
          <p:cNvSpPr>
            <a:spLocks noGrp="1"/>
          </p:cNvSpPr>
          <p:nvPr>
            <p:ph type="body" sz="quarter" idx="13"/>
          </p:nvPr>
        </p:nvSpPr>
        <p:spPr>
          <a:xfrm>
            <a:off x="259552" y="2253747"/>
            <a:ext cx="11614948" cy="3705226"/>
          </a:xfrm>
        </p:spPr>
        <p:txBody>
          <a:bodyPr/>
          <a:lstStyle/>
          <a:p>
            <a:pPr>
              <a:lnSpc>
                <a:spcPct val="100000"/>
              </a:lnSpc>
              <a:spcBef>
                <a:spcPts val="0"/>
              </a:spcBef>
              <a:spcAft>
                <a:spcPts val="600"/>
              </a:spcAft>
            </a:pPr>
            <a:r>
              <a:rPr lang="en-GB" sz="2400" dirty="0"/>
              <a:t>If we manage the API gateway service, we generally don’t want to be maintaining a list of all other services manually (think Netflix with 100’s of services that are always changing)</a:t>
            </a:r>
          </a:p>
          <a:p>
            <a:pPr>
              <a:lnSpc>
                <a:spcPct val="100000"/>
              </a:lnSpc>
              <a:spcBef>
                <a:spcPts val="0"/>
              </a:spcBef>
              <a:spcAft>
                <a:spcPts val="600"/>
              </a:spcAft>
            </a:pPr>
            <a:r>
              <a:rPr lang="en-GB" sz="2400" dirty="0"/>
              <a:t>So, let’s allow services to register themselves with our gateway too.</a:t>
            </a:r>
          </a:p>
        </p:txBody>
      </p:sp>
      <p:pic>
        <p:nvPicPr>
          <p:cNvPr id="3" name="Picture 2"/>
          <p:cNvPicPr>
            <a:picLocks noChangeAspect="1"/>
          </p:cNvPicPr>
          <p:nvPr/>
        </p:nvPicPr>
        <p:blipFill>
          <a:blip r:embed="rId2"/>
          <a:stretch>
            <a:fillRect/>
          </a:stretch>
        </p:blipFill>
        <p:spPr>
          <a:xfrm>
            <a:off x="3097807" y="3543108"/>
            <a:ext cx="5938438" cy="3078354"/>
          </a:xfrm>
          <a:prstGeom prst="rect">
            <a:avLst/>
          </a:prstGeom>
        </p:spPr>
      </p:pic>
    </p:spTree>
    <p:extLst>
      <p:ext uri="{BB962C8B-B14F-4D97-AF65-F5344CB8AC3E}">
        <p14:creationId xmlns:p14="http://schemas.microsoft.com/office/powerpoint/2010/main" val="2187847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Make the service register itself on start</a:t>
            </a:r>
          </a:p>
        </p:txBody>
      </p:sp>
      <p:sp>
        <p:nvSpPr>
          <p:cNvPr id="4" name="Text Placeholder 3"/>
          <p:cNvSpPr>
            <a:spLocks noGrp="1"/>
          </p:cNvSpPr>
          <p:nvPr>
            <p:ph type="body" sz="quarter" idx="13"/>
          </p:nvPr>
        </p:nvSpPr>
        <p:spPr>
          <a:xfrm>
            <a:off x="259552" y="2253747"/>
            <a:ext cx="6458748" cy="3705226"/>
          </a:xfrm>
        </p:spPr>
        <p:txBody>
          <a:bodyPr/>
          <a:lstStyle/>
          <a:p>
            <a:pPr>
              <a:lnSpc>
                <a:spcPct val="100000"/>
              </a:lnSpc>
              <a:spcBef>
                <a:spcPts val="0"/>
              </a:spcBef>
              <a:spcAft>
                <a:spcPts val="600"/>
              </a:spcAft>
            </a:pPr>
            <a:r>
              <a:rPr lang="en-GB" sz="2400" dirty="0"/>
              <a:t>In the </a:t>
            </a:r>
            <a:r>
              <a:rPr lang="en-GB" sz="2400" dirty="0" err="1"/>
              <a:t>app.listen</a:t>
            </a:r>
            <a:r>
              <a:rPr lang="en-GB" sz="2400" dirty="0"/>
              <a:t> of the </a:t>
            </a:r>
            <a:r>
              <a:rPr lang="en-GB" sz="2400" dirty="0" err="1"/>
              <a:t>moviesDB</a:t>
            </a:r>
            <a:r>
              <a:rPr lang="en-GB" sz="2400" dirty="0"/>
              <a:t> service, send a request to register the services</a:t>
            </a:r>
          </a:p>
        </p:txBody>
      </p:sp>
      <p:pic>
        <p:nvPicPr>
          <p:cNvPr id="5" name="Picture 4"/>
          <p:cNvPicPr>
            <a:picLocks noChangeAspect="1"/>
          </p:cNvPicPr>
          <p:nvPr/>
        </p:nvPicPr>
        <p:blipFill>
          <a:blip r:embed="rId2"/>
          <a:stretch>
            <a:fillRect/>
          </a:stretch>
        </p:blipFill>
        <p:spPr>
          <a:xfrm>
            <a:off x="6932249" y="1651001"/>
            <a:ext cx="4751751" cy="4912284"/>
          </a:xfrm>
          <a:prstGeom prst="rect">
            <a:avLst/>
          </a:prstGeom>
        </p:spPr>
      </p:pic>
      <p:pic>
        <p:nvPicPr>
          <p:cNvPr id="6" name="Picture 5"/>
          <p:cNvPicPr>
            <a:picLocks noChangeAspect="1"/>
          </p:cNvPicPr>
          <p:nvPr/>
        </p:nvPicPr>
        <p:blipFill>
          <a:blip r:embed="rId3"/>
          <a:stretch>
            <a:fillRect/>
          </a:stretch>
        </p:blipFill>
        <p:spPr>
          <a:xfrm>
            <a:off x="1584325" y="3454400"/>
            <a:ext cx="3562350" cy="990600"/>
          </a:xfrm>
          <a:prstGeom prst="rect">
            <a:avLst/>
          </a:prstGeom>
        </p:spPr>
      </p:pic>
    </p:spTree>
    <p:extLst>
      <p:ext uri="{BB962C8B-B14F-4D97-AF65-F5344CB8AC3E}">
        <p14:creationId xmlns:p14="http://schemas.microsoft.com/office/powerpoint/2010/main" val="49568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Scaling the application</a:t>
            </a:r>
          </a:p>
        </p:txBody>
      </p:sp>
      <p:sp>
        <p:nvSpPr>
          <p:cNvPr id="4" name="Text Placeholder 3"/>
          <p:cNvSpPr>
            <a:spLocks noGrp="1"/>
          </p:cNvSpPr>
          <p:nvPr>
            <p:ph type="body" sz="quarter" idx="13"/>
          </p:nvPr>
        </p:nvSpPr>
        <p:spPr>
          <a:xfrm>
            <a:off x="259552" y="2253747"/>
            <a:ext cx="11487948" cy="3705226"/>
          </a:xfrm>
        </p:spPr>
        <p:txBody>
          <a:bodyPr/>
          <a:lstStyle/>
          <a:p>
            <a:pPr>
              <a:lnSpc>
                <a:spcPct val="100000"/>
              </a:lnSpc>
              <a:spcBef>
                <a:spcPts val="0"/>
              </a:spcBef>
              <a:spcAft>
                <a:spcPts val="600"/>
              </a:spcAft>
            </a:pPr>
            <a:r>
              <a:rPr lang="en-GB" sz="2400" dirty="0"/>
              <a:t>We want to be able to scale the application</a:t>
            </a:r>
          </a:p>
          <a:p>
            <a:pPr>
              <a:lnSpc>
                <a:spcPct val="100000"/>
              </a:lnSpc>
              <a:spcBef>
                <a:spcPts val="0"/>
              </a:spcBef>
              <a:spcAft>
                <a:spcPts val="600"/>
              </a:spcAft>
            </a:pPr>
            <a:r>
              <a:rPr lang="en-GB" sz="2400" dirty="0"/>
              <a:t>To do this we want to be able to run multiple instances of each service and then share requests across the multiple instances</a:t>
            </a:r>
          </a:p>
          <a:p>
            <a:pPr>
              <a:lnSpc>
                <a:spcPct val="100000"/>
              </a:lnSpc>
              <a:spcBef>
                <a:spcPts val="0"/>
              </a:spcBef>
              <a:spcAft>
                <a:spcPts val="600"/>
              </a:spcAft>
            </a:pPr>
            <a:r>
              <a:rPr lang="en-GB" sz="2400" dirty="0"/>
              <a:t>So let’s break the task down into two parts:</a:t>
            </a:r>
          </a:p>
          <a:p>
            <a:pPr marL="1005840" lvl="1" indent="-457200">
              <a:lnSpc>
                <a:spcPct val="100000"/>
              </a:lnSpc>
              <a:spcAft>
                <a:spcPts val="600"/>
              </a:spcAft>
              <a:buFont typeface="+mj-lt"/>
              <a:buAutoNum type="arabicPeriod"/>
            </a:pPr>
            <a:r>
              <a:rPr lang="en-GB" sz="2400" dirty="0"/>
              <a:t>The ability to register multiple instances of a service</a:t>
            </a:r>
          </a:p>
          <a:p>
            <a:pPr marL="1005840" lvl="1" indent="-457200">
              <a:lnSpc>
                <a:spcPct val="100000"/>
              </a:lnSpc>
              <a:spcAft>
                <a:spcPts val="600"/>
              </a:spcAft>
              <a:buFont typeface="+mj-lt"/>
              <a:buAutoNum type="arabicPeriod"/>
            </a:pPr>
            <a:r>
              <a:rPr lang="en-GB" sz="2400" dirty="0"/>
              <a:t>A method for sharing requests between instances</a:t>
            </a:r>
          </a:p>
        </p:txBody>
      </p:sp>
    </p:spTree>
    <p:extLst>
      <p:ext uri="{BB962C8B-B14F-4D97-AF65-F5344CB8AC3E}">
        <p14:creationId xmlns:p14="http://schemas.microsoft.com/office/powerpoint/2010/main" val="1360352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Scaling the application: Multiple instances of a service</a:t>
            </a:r>
          </a:p>
        </p:txBody>
      </p:sp>
      <p:sp>
        <p:nvSpPr>
          <p:cNvPr id="4" name="Text Placeholder 3"/>
          <p:cNvSpPr>
            <a:spLocks noGrp="1"/>
          </p:cNvSpPr>
          <p:nvPr>
            <p:ph type="body" sz="quarter" idx="13"/>
          </p:nvPr>
        </p:nvSpPr>
        <p:spPr>
          <a:xfrm>
            <a:off x="259552" y="2253747"/>
            <a:ext cx="11487948" cy="3705226"/>
          </a:xfrm>
        </p:spPr>
        <p:txBody>
          <a:bodyPr/>
          <a:lstStyle/>
          <a:p>
            <a:pPr>
              <a:lnSpc>
                <a:spcPct val="100000"/>
              </a:lnSpc>
              <a:spcBef>
                <a:spcPts val="0"/>
              </a:spcBef>
              <a:spcAft>
                <a:spcPts val="600"/>
              </a:spcAft>
            </a:pPr>
            <a:r>
              <a:rPr lang="en-GB" sz="2400" dirty="0"/>
              <a:t>We want to change the format of our registry file, so that it handles a list of instances</a:t>
            </a:r>
          </a:p>
        </p:txBody>
      </p:sp>
      <p:pic>
        <p:nvPicPr>
          <p:cNvPr id="3" name="Picture 2"/>
          <p:cNvPicPr>
            <a:picLocks noChangeAspect="1"/>
          </p:cNvPicPr>
          <p:nvPr/>
        </p:nvPicPr>
        <p:blipFill>
          <a:blip r:embed="rId2"/>
          <a:stretch>
            <a:fillRect/>
          </a:stretch>
        </p:blipFill>
        <p:spPr>
          <a:xfrm>
            <a:off x="383117" y="3101975"/>
            <a:ext cx="4943475" cy="3143250"/>
          </a:xfrm>
          <a:prstGeom prst="rect">
            <a:avLst/>
          </a:prstGeom>
        </p:spPr>
      </p:pic>
      <p:sp>
        <p:nvSpPr>
          <p:cNvPr id="5" name="Right Arrow 4"/>
          <p:cNvSpPr/>
          <p:nvPr/>
        </p:nvSpPr>
        <p:spPr>
          <a:xfrm>
            <a:off x="5486400" y="4406900"/>
            <a:ext cx="723900" cy="469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stretch>
            <a:fillRect/>
          </a:stretch>
        </p:blipFill>
        <p:spPr>
          <a:xfrm>
            <a:off x="6356350" y="2879725"/>
            <a:ext cx="5391150" cy="3524250"/>
          </a:xfrm>
          <a:prstGeom prst="rect">
            <a:avLst/>
          </a:prstGeom>
        </p:spPr>
      </p:pic>
    </p:spTree>
    <p:extLst>
      <p:ext uri="{BB962C8B-B14F-4D97-AF65-F5344CB8AC3E}">
        <p14:creationId xmlns:p14="http://schemas.microsoft.com/office/powerpoint/2010/main" val="1112472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Scaling the application: Multiple instances of a service</a:t>
            </a:r>
          </a:p>
        </p:txBody>
      </p:sp>
      <p:sp>
        <p:nvSpPr>
          <p:cNvPr id="4" name="Text Placeholder 3"/>
          <p:cNvSpPr>
            <a:spLocks noGrp="1"/>
          </p:cNvSpPr>
          <p:nvPr>
            <p:ph type="body" sz="quarter" idx="13"/>
          </p:nvPr>
        </p:nvSpPr>
        <p:spPr>
          <a:xfrm>
            <a:off x="259552" y="2253747"/>
            <a:ext cx="4693448" cy="3705226"/>
          </a:xfrm>
        </p:spPr>
        <p:txBody>
          <a:bodyPr/>
          <a:lstStyle/>
          <a:p>
            <a:pPr>
              <a:lnSpc>
                <a:spcPct val="100000"/>
              </a:lnSpc>
              <a:spcBef>
                <a:spcPts val="0"/>
              </a:spcBef>
              <a:spcAft>
                <a:spcPts val="600"/>
              </a:spcAft>
            </a:pPr>
            <a:r>
              <a:rPr lang="en-GB" sz="2400" dirty="0"/>
              <a:t>Register now adds the </a:t>
            </a:r>
            <a:r>
              <a:rPr lang="en-GB" sz="2400" dirty="0" err="1"/>
              <a:t>config</a:t>
            </a:r>
            <a:r>
              <a:rPr lang="en-GB" sz="2400" dirty="0"/>
              <a:t> to the list if it doesn’t already exist</a:t>
            </a:r>
          </a:p>
        </p:txBody>
      </p:sp>
      <p:pic>
        <p:nvPicPr>
          <p:cNvPr id="7" name="Picture 6"/>
          <p:cNvPicPr>
            <a:picLocks noChangeAspect="1"/>
          </p:cNvPicPr>
          <p:nvPr/>
        </p:nvPicPr>
        <p:blipFill>
          <a:blip r:embed="rId2"/>
          <a:stretch>
            <a:fillRect/>
          </a:stretch>
        </p:blipFill>
        <p:spPr>
          <a:xfrm>
            <a:off x="5727700" y="2253747"/>
            <a:ext cx="6184102" cy="2055841"/>
          </a:xfrm>
          <a:prstGeom prst="rect">
            <a:avLst/>
          </a:prstGeom>
        </p:spPr>
      </p:pic>
      <p:pic>
        <p:nvPicPr>
          <p:cNvPr id="8" name="Picture 7"/>
          <p:cNvPicPr>
            <a:picLocks noChangeAspect="1"/>
          </p:cNvPicPr>
          <p:nvPr/>
        </p:nvPicPr>
        <p:blipFill>
          <a:blip r:embed="rId3"/>
          <a:stretch>
            <a:fillRect/>
          </a:stretch>
        </p:blipFill>
        <p:spPr>
          <a:xfrm>
            <a:off x="259552" y="4417778"/>
            <a:ext cx="5916083" cy="2212708"/>
          </a:xfrm>
          <a:prstGeom prst="rect">
            <a:avLst/>
          </a:prstGeom>
        </p:spPr>
      </p:pic>
    </p:spTree>
    <p:extLst>
      <p:ext uri="{BB962C8B-B14F-4D97-AF65-F5344CB8AC3E}">
        <p14:creationId xmlns:p14="http://schemas.microsoft.com/office/powerpoint/2010/main" val="3048517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Scaling the application: Multiple instances of a service</a:t>
            </a:r>
          </a:p>
        </p:txBody>
      </p:sp>
      <p:sp>
        <p:nvSpPr>
          <p:cNvPr id="4" name="Text Placeholder 3"/>
          <p:cNvSpPr>
            <a:spLocks noGrp="1"/>
          </p:cNvSpPr>
          <p:nvPr>
            <p:ph type="body" sz="quarter" idx="13"/>
          </p:nvPr>
        </p:nvSpPr>
        <p:spPr>
          <a:xfrm>
            <a:off x="259552" y="2253747"/>
            <a:ext cx="4474680" cy="3705226"/>
          </a:xfrm>
        </p:spPr>
        <p:txBody>
          <a:bodyPr/>
          <a:lstStyle/>
          <a:p>
            <a:pPr>
              <a:lnSpc>
                <a:spcPct val="100000"/>
              </a:lnSpc>
              <a:spcBef>
                <a:spcPts val="0"/>
              </a:spcBef>
              <a:spcAft>
                <a:spcPts val="600"/>
              </a:spcAft>
            </a:pPr>
            <a:r>
              <a:rPr lang="en-GB" sz="2400" dirty="0"/>
              <a:t>We also need to be able to remove instances from the list</a:t>
            </a:r>
          </a:p>
          <a:p>
            <a:pPr>
              <a:lnSpc>
                <a:spcPct val="100000"/>
              </a:lnSpc>
              <a:spcBef>
                <a:spcPts val="0"/>
              </a:spcBef>
              <a:spcAft>
                <a:spcPts val="600"/>
              </a:spcAft>
            </a:pPr>
            <a:r>
              <a:rPr lang="en-GB" sz="2400" dirty="0"/>
              <a:t>We could write a service which periodically sends requests to our list of instances, and then unregisters any that return a 404. (not today though)</a:t>
            </a:r>
          </a:p>
        </p:txBody>
      </p:sp>
      <p:pic>
        <p:nvPicPr>
          <p:cNvPr id="3" name="Picture 2"/>
          <p:cNvPicPr>
            <a:picLocks noChangeAspect="1"/>
          </p:cNvPicPr>
          <p:nvPr/>
        </p:nvPicPr>
        <p:blipFill>
          <a:blip r:embed="rId2"/>
          <a:stretch>
            <a:fillRect/>
          </a:stretch>
        </p:blipFill>
        <p:spPr>
          <a:xfrm>
            <a:off x="4852219" y="2103517"/>
            <a:ext cx="7073235" cy="4417727"/>
          </a:xfrm>
          <a:prstGeom prst="rect">
            <a:avLst/>
          </a:prstGeom>
        </p:spPr>
      </p:pic>
    </p:spTree>
    <p:extLst>
      <p:ext uri="{BB962C8B-B14F-4D97-AF65-F5344CB8AC3E}">
        <p14:creationId xmlns:p14="http://schemas.microsoft.com/office/powerpoint/2010/main" val="3988673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Scaling the application: Load balancing between multiple instances</a:t>
            </a:r>
          </a:p>
        </p:txBody>
      </p:sp>
      <p:sp>
        <p:nvSpPr>
          <p:cNvPr id="4" name="Text Placeholder 3"/>
          <p:cNvSpPr>
            <a:spLocks noGrp="1"/>
          </p:cNvSpPr>
          <p:nvPr>
            <p:ph type="body" sz="quarter" idx="13"/>
          </p:nvPr>
        </p:nvSpPr>
        <p:spPr>
          <a:xfrm>
            <a:off x="259552" y="2253747"/>
            <a:ext cx="10182306" cy="3705226"/>
          </a:xfrm>
        </p:spPr>
        <p:txBody>
          <a:bodyPr/>
          <a:lstStyle/>
          <a:p>
            <a:pPr>
              <a:lnSpc>
                <a:spcPct val="100000"/>
              </a:lnSpc>
              <a:spcBef>
                <a:spcPts val="0"/>
              </a:spcBef>
              <a:spcAft>
                <a:spcPts val="600"/>
              </a:spcAft>
            </a:pPr>
            <a:r>
              <a:rPr lang="en-GB" sz="2400" dirty="0"/>
              <a:t>Once again, we want to change the structure of our </a:t>
            </a:r>
            <a:r>
              <a:rPr lang="en-GB" sz="2400" dirty="0" err="1"/>
              <a:t>registry.json</a:t>
            </a:r>
            <a:r>
              <a:rPr lang="en-GB" sz="2400" dirty="0"/>
              <a:t> file</a:t>
            </a:r>
          </a:p>
        </p:txBody>
      </p:sp>
      <p:pic>
        <p:nvPicPr>
          <p:cNvPr id="5" name="Picture 4"/>
          <p:cNvPicPr>
            <a:picLocks noChangeAspect="1"/>
          </p:cNvPicPr>
          <p:nvPr/>
        </p:nvPicPr>
        <p:blipFill>
          <a:blip r:embed="rId2"/>
          <a:stretch>
            <a:fillRect/>
          </a:stretch>
        </p:blipFill>
        <p:spPr>
          <a:xfrm>
            <a:off x="562281" y="3037105"/>
            <a:ext cx="4478515" cy="3024044"/>
          </a:xfrm>
          <a:prstGeom prst="rect">
            <a:avLst/>
          </a:prstGeom>
        </p:spPr>
      </p:pic>
      <p:sp>
        <p:nvSpPr>
          <p:cNvPr id="6" name="Right Arrow 5"/>
          <p:cNvSpPr/>
          <p:nvPr/>
        </p:nvSpPr>
        <p:spPr>
          <a:xfrm>
            <a:off x="5398637" y="4313152"/>
            <a:ext cx="799372" cy="471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6555851" y="2815577"/>
            <a:ext cx="4391025" cy="3467100"/>
          </a:xfrm>
          <a:prstGeom prst="rect">
            <a:avLst/>
          </a:prstGeom>
        </p:spPr>
      </p:pic>
    </p:spTree>
    <p:extLst>
      <p:ext uri="{BB962C8B-B14F-4D97-AF65-F5344CB8AC3E}">
        <p14:creationId xmlns:p14="http://schemas.microsoft.com/office/powerpoint/2010/main" val="18221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Scaling the application: Load balancing between multiple instances</a:t>
            </a:r>
          </a:p>
        </p:txBody>
      </p:sp>
      <p:sp>
        <p:nvSpPr>
          <p:cNvPr id="4" name="Text Placeholder 3"/>
          <p:cNvSpPr>
            <a:spLocks noGrp="1"/>
          </p:cNvSpPr>
          <p:nvPr>
            <p:ph type="body" sz="quarter" idx="13"/>
          </p:nvPr>
        </p:nvSpPr>
        <p:spPr>
          <a:xfrm>
            <a:off x="259552" y="2253747"/>
            <a:ext cx="10182306" cy="3705226"/>
          </a:xfrm>
        </p:spPr>
        <p:txBody>
          <a:bodyPr/>
          <a:lstStyle/>
          <a:p>
            <a:pPr>
              <a:lnSpc>
                <a:spcPct val="100000"/>
              </a:lnSpc>
              <a:spcBef>
                <a:spcPts val="0"/>
              </a:spcBef>
              <a:spcAft>
                <a:spcPts val="600"/>
              </a:spcAft>
            </a:pPr>
            <a:r>
              <a:rPr lang="en-GB" sz="2400" dirty="0"/>
              <a:t>Create a file for implementing the load balance logic</a:t>
            </a:r>
          </a:p>
          <a:p>
            <a:pPr>
              <a:lnSpc>
                <a:spcPct val="100000"/>
              </a:lnSpc>
              <a:spcBef>
                <a:spcPts val="0"/>
              </a:spcBef>
              <a:spcAft>
                <a:spcPts val="600"/>
              </a:spcAft>
            </a:pPr>
            <a:r>
              <a:rPr lang="en-GB" sz="2400" dirty="0"/>
              <a:t>Our round robin balancer will pass requests to each instance in our list in turn</a:t>
            </a:r>
          </a:p>
          <a:p>
            <a:pPr>
              <a:lnSpc>
                <a:spcPct val="100000"/>
              </a:lnSpc>
              <a:spcBef>
                <a:spcPts val="0"/>
              </a:spcBef>
              <a:spcAft>
                <a:spcPts val="600"/>
              </a:spcAft>
            </a:pPr>
            <a:r>
              <a:rPr lang="en-GB" sz="2400" dirty="0"/>
              <a:t>The ROUND_ROBIN function increments the index and returns, resetting to zero once we’ve hit the last instance</a:t>
            </a:r>
          </a:p>
        </p:txBody>
      </p:sp>
      <p:pic>
        <p:nvPicPr>
          <p:cNvPr id="3" name="Picture 2"/>
          <p:cNvPicPr>
            <a:picLocks noChangeAspect="1"/>
          </p:cNvPicPr>
          <p:nvPr/>
        </p:nvPicPr>
        <p:blipFill>
          <a:blip r:embed="rId2"/>
          <a:stretch>
            <a:fillRect/>
          </a:stretch>
        </p:blipFill>
        <p:spPr>
          <a:xfrm>
            <a:off x="2127147" y="4106360"/>
            <a:ext cx="7524750" cy="2152650"/>
          </a:xfrm>
          <a:prstGeom prst="rect">
            <a:avLst/>
          </a:prstGeom>
        </p:spPr>
      </p:pic>
    </p:spTree>
    <p:extLst>
      <p:ext uri="{BB962C8B-B14F-4D97-AF65-F5344CB8AC3E}">
        <p14:creationId xmlns:p14="http://schemas.microsoft.com/office/powerpoint/2010/main" val="81393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15F5-3778-42A3-ABD4-94AE810EC9F9}"/>
              </a:ext>
            </a:extLst>
          </p:cNvPr>
          <p:cNvSpPr>
            <a:spLocks noGrp="1"/>
          </p:cNvSpPr>
          <p:nvPr>
            <p:ph type="title"/>
          </p:nvPr>
        </p:nvSpPr>
        <p:spPr/>
        <p:txBody>
          <a:bodyPr/>
          <a:lstStyle/>
          <a:p>
            <a:r>
              <a:rPr lang="en-GB" dirty="0"/>
              <a:t>Unit Overview</a:t>
            </a:r>
          </a:p>
        </p:txBody>
      </p:sp>
      <p:sp>
        <p:nvSpPr>
          <p:cNvPr id="3" name="Text Placeholder 2">
            <a:extLst>
              <a:ext uri="{FF2B5EF4-FFF2-40B4-BE49-F238E27FC236}">
                <a16:creationId xmlns:a16="http://schemas.microsoft.com/office/drawing/2014/main" id="{225B110E-B1B2-4BE4-B78B-514925F392F1}"/>
              </a:ext>
            </a:extLst>
          </p:cNvPr>
          <p:cNvSpPr>
            <a:spLocks noGrp="1"/>
          </p:cNvSpPr>
          <p:nvPr>
            <p:ph type="body" sz="quarter" idx="13"/>
          </p:nvPr>
        </p:nvSpPr>
        <p:spPr/>
        <p:txBody>
          <a:bodyPr/>
          <a:lstStyle/>
          <a:p>
            <a:endParaRPr lang="en-GB" dirty="0"/>
          </a:p>
        </p:txBody>
      </p:sp>
      <p:graphicFrame>
        <p:nvGraphicFramePr>
          <p:cNvPr id="7" name="Table 7">
            <a:extLst>
              <a:ext uri="{FF2B5EF4-FFF2-40B4-BE49-F238E27FC236}">
                <a16:creationId xmlns:a16="http://schemas.microsoft.com/office/drawing/2014/main" id="{70EEA69B-F463-446E-AF4A-70E6E9B7ED57}"/>
              </a:ext>
            </a:extLst>
          </p:cNvPr>
          <p:cNvGraphicFramePr>
            <a:graphicFrameLocks noGrp="1"/>
          </p:cNvGraphicFramePr>
          <p:nvPr>
            <p:extLst>
              <p:ext uri="{D42A27DB-BD31-4B8C-83A1-F6EECF244321}">
                <p14:modId xmlns:p14="http://schemas.microsoft.com/office/powerpoint/2010/main" val="3768399146"/>
              </p:ext>
            </p:extLst>
          </p:nvPr>
        </p:nvGraphicFramePr>
        <p:xfrm>
          <a:off x="1431661" y="2157471"/>
          <a:ext cx="9467056" cy="4450080"/>
        </p:xfrm>
        <a:graphic>
          <a:graphicData uri="http://schemas.openxmlformats.org/drawingml/2006/table">
            <a:tbl>
              <a:tblPr firstRow="1" bandRow="1">
                <a:tableStyleId>{21E4AEA4-8DFA-4A89-87EB-49C32662AFE0}</a:tableStyleId>
              </a:tblPr>
              <a:tblGrid>
                <a:gridCol w="486018">
                  <a:extLst>
                    <a:ext uri="{9D8B030D-6E8A-4147-A177-3AD203B41FA5}">
                      <a16:colId xmlns:a16="http://schemas.microsoft.com/office/drawing/2014/main" val="3808004334"/>
                    </a:ext>
                  </a:extLst>
                </a:gridCol>
                <a:gridCol w="1259439">
                  <a:extLst>
                    <a:ext uri="{9D8B030D-6E8A-4147-A177-3AD203B41FA5}">
                      <a16:colId xmlns:a16="http://schemas.microsoft.com/office/drawing/2014/main" val="2539137656"/>
                    </a:ext>
                  </a:extLst>
                </a:gridCol>
                <a:gridCol w="3421202">
                  <a:extLst>
                    <a:ext uri="{9D8B030D-6E8A-4147-A177-3AD203B41FA5}">
                      <a16:colId xmlns:a16="http://schemas.microsoft.com/office/drawing/2014/main" val="1405894157"/>
                    </a:ext>
                  </a:extLst>
                </a:gridCol>
                <a:gridCol w="4300397">
                  <a:extLst>
                    <a:ext uri="{9D8B030D-6E8A-4147-A177-3AD203B41FA5}">
                      <a16:colId xmlns:a16="http://schemas.microsoft.com/office/drawing/2014/main" val="1198883492"/>
                    </a:ext>
                  </a:extLst>
                </a:gridCol>
              </a:tblGrid>
              <a:tr h="370840">
                <a:tc>
                  <a:txBody>
                    <a:bodyPr/>
                    <a:lstStyle/>
                    <a:p>
                      <a:pPr algn="ctr"/>
                      <a:r>
                        <a:rPr lang="en-GB" sz="1800" dirty="0"/>
                        <a:t>#</a:t>
                      </a:r>
                      <a:endParaRPr lang="en-GB" sz="1800" dirty="0">
                        <a:latin typeface="+mn-lt"/>
                      </a:endParaRPr>
                    </a:p>
                  </a:txBody>
                  <a:tcPr/>
                </a:tc>
                <a:tc>
                  <a:txBody>
                    <a:bodyPr/>
                    <a:lstStyle/>
                    <a:p>
                      <a:pPr algn="ctr"/>
                      <a:r>
                        <a:rPr lang="en-GB" sz="1800" dirty="0"/>
                        <a:t>W/C</a:t>
                      </a:r>
                      <a:endParaRPr lang="en-GB" sz="1800" dirty="0">
                        <a:latin typeface="+mn-lt"/>
                      </a:endParaRPr>
                    </a:p>
                  </a:txBody>
                  <a:tcPr/>
                </a:tc>
                <a:tc>
                  <a:txBody>
                    <a:bodyPr/>
                    <a:lstStyle/>
                    <a:p>
                      <a:r>
                        <a:rPr lang="en-GB" sz="1800" dirty="0"/>
                        <a:t>Lecture</a:t>
                      </a:r>
                    </a:p>
                  </a:txBody>
                  <a:tcPr/>
                </a:tc>
                <a:tc>
                  <a:txBody>
                    <a:bodyPr/>
                    <a:lstStyle/>
                    <a:p>
                      <a:r>
                        <a:rPr lang="en-GB" sz="1800" dirty="0"/>
                        <a:t>Lab</a:t>
                      </a:r>
                    </a:p>
                  </a:txBody>
                  <a:tcPr/>
                </a:tc>
                <a:extLst>
                  <a:ext uri="{0D108BD9-81ED-4DB2-BD59-A6C34878D82A}">
                    <a16:rowId xmlns:a16="http://schemas.microsoft.com/office/drawing/2014/main" val="2763429433"/>
                  </a:ext>
                </a:extLst>
              </a:tr>
              <a:tr h="370840">
                <a:tc>
                  <a:txBody>
                    <a:bodyPr/>
                    <a:lstStyle/>
                    <a:p>
                      <a:pPr algn="ctr"/>
                      <a:r>
                        <a:rPr lang="en-GB" sz="1800" dirty="0"/>
                        <a:t>1</a:t>
                      </a:r>
                      <a:endParaRPr lang="en-GB" sz="1800" dirty="0">
                        <a:latin typeface="+mn-lt"/>
                      </a:endParaRPr>
                    </a:p>
                  </a:txBody>
                  <a:tcPr/>
                </a:tc>
                <a:tc>
                  <a:txBody>
                    <a:bodyPr/>
                    <a:lstStyle/>
                    <a:p>
                      <a:pPr lvl="0" algn="ctr" fontAlgn="b"/>
                      <a:r>
                        <a:rPr lang="en-GB" sz="1800" b="0" u="none" strike="noStrike" dirty="0">
                          <a:solidFill>
                            <a:srgbClr val="000000"/>
                          </a:solidFill>
                          <a:effectLst/>
                        </a:rPr>
                        <a:t>03/10/2022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Introduction to Full-Stack</a:t>
                      </a:r>
                    </a:p>
                  </a:txBody>
                  <a:tcPr/>
                </a:tc>
                <a:tc>
                  <a:txBody>
                    <a:bodyPr/>
                    <a:lstStyle/>
                    <a:p>
                      <a:r>
                        <a:rPr lang="en-GB" sz="1800" dirty="0"/>
                        <a:t>Recap/RESTful APIs</a:t>
                      </a:r>
                    </a:p>
                  </a:txBody>
                  <a:tcPr/>
                </a:tc>
                <a:extLst>
                  <a:ext uri="{0D108BD9-81ED-4DB2-BD59-A6C34878D82A}">
                    <a16:rowId xmlns:a16="http://schemas.microsoft.com/office/drawing/2014/main" val="181515229"/>
                  </a:ext>
                </a:extLst>
              </a:tr>
              <a:tr h="370840">
                <a:tc>
                  <a:txBody>
                    <a:bodyPr/>
                    <a:lstStyle/>
                    <a:p>
                      <a:pPr algn="ctr"/>
                      <a:r>
                        <a:rPr lang="en-GB" sz="1800" dirty="0"/>
                        <a:t>2</a:t>
                      </a:r>
                      <a:endParaRPr lang="en-GB" sz="1800" dirty="0">
                        <a:latin typeface="+mn-lt"/>
                      </a:endParaRPr>
                    </a:p>
                  </a:txBody>
                  <a:tcPr/>
                </a:tc>
                <a:tc>
                  <a:txBody>
                    <a:bodyPr/>
                    <a:lstStyle/>
                    <a:p>
                      <a:pPr lvl="0" algn="ctr" fontAlgn="b"/>
                      <a:r>
                        <a:rPr lang="en-GB" sz="1800" b="0" u="none" strike="noStrike" dirty="0">
                          <a:solidFill>
                            <a:srgbClr val="000000"/>
                          </a:solidFill>
                          <a:effectLst/>
                        </a:rPr>
                        <a:t>10/10/2022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Introduction to NodeJS/</a:t>
                      </a:r>
                      <a:r>
                        <a:rPr lang="en-GB" sz="1800" b="0" u="none" dirty="0" err="1"/>
                        <a:t>ExpressJS</a:t>
                      </a:r>
                      <a:endParaRPr lang="en-GB" sz="1800" b="0" u="none" dirty="0"/>
                    </a:p>
                  </a:txBody>
                  <a:tcPr/>
                </a:tc>
                <a:tc>
                  <a:txBody>
                    <a:bodyPr/>
                    <a:lstStyle/>
                    <a:p>
                      <a:r>
                        <a:rPr lang="en-GB" sz="1800" dirty="0"/>
                        <a:t>Getting started with NodeJS/</a:t>
                      </a:r>
                      <a:r>
                        <a:rPr lang="en-GB" sz="1800" dirty="0" err="1"/>
                        <a:t>ExpressJS</a:t>
                      </a:r>
                      <a:endParaRPr lang="en-GB" sz="1800" dirty="0"/>
                    </a:p>
                  </a:txBody>
                  <a:tcPr/>
                </a:tc>
                <a:extLst>
                  <a:ext uri="{0D108BD9-81ED-4DB2-BD59-A6C34878D82A}">
                    <a16:rowId xmlns:a16="http://schemas.microsoft.com/office/drawing/2014/main" val="3156039508"/>
                  </a:ext>
                </a:extLst>
              </a:tr>
              <a:tr h="370840">
                <a:tc>
                  <a:txBody>
                    <a:bodyPr/>
                    <a:lstStyle/>
                    <a:p>
                      <a:pPr algn="ctr"/>
                      <a:r>
                        <a:rPr lang="en-GB" sz="1800" dirty="0"/>
                        <a:t>3</a:t>
                      </a:r>
                      <a:endParaRPr lang="en-GB" sz="1800" dirty="0">
                        <a:latin typeface="+mn-lt"/>
                      </a:endParaRPr>
                    </a:p>
                  </a:txBody>
                  <a:tcPr/>
                </a:tc>
                <a:tc>
                  <a:txBody>
                    <a:bodyPr/>
                    <a:lstStyle/>
                    <a:p>
                      <a:pPr lvl="0" algn="ctr" fontAlgn="b"/>
                      <a:r>
                        <a:rPr lang="en-GB" sz="1800" b="0" u="none" strike="noStrike">
                          <a:solidFill>
                            <a:srgbClr val="000000"/>
                          </a:solidFill>
                          <a:effectLst/>
                        </a:rPr>
                        <a:t>17/10/2022</a:t>
                      </a:r>
                      <a:endParaRPr lang="en-GB" sz="1800" b="0" i="0" u="none" strike="noStrike">
                        <a:solidFill>
                          <a:srgbClr val="000000"/>
                        </a:solidFill>
                        <a:effectLst/>
                        <a:latin typeface="+mn-lt"/>
                      </a:endParaRPr>
                    </a:p>
                  </a:txBody>
                  <a:tcPr marL="8313" marR="8313" marT="8313" marB="0" anchor="b"/>
                </a:tc>
                <a:tc>
                  <a:txBody>
                    <a:bodyPr/>
                    <a:lstStyle/>
                    <a:p>
                      <a:r>
                        <a:rPr lang="en-GB" sz="1800" b="0" u="none" dirty="0"/>
                        <a:t>Interacting with Databases</a:t>
                      </a:r>
                    </a:p>
                  </a:txBody>
                  <a:tcPr/>
                </a:tc>
                <a:tc>
                  <a:txBody>
                    <a:bodyPr/>
                    <a:lstStyle/>
                    <a:p>
                      <a:r>
                        <a:rPr lang="en-GB" sz="1800" dirty="0"/>
                        <a:t>Interacting with Databases</a:t>
                      </a:r>
                    </a:p>
                  </a:txBody>
                  <a:tcPr/>
                </a:tc>
                <a:extLst>
                  <a:ext uri="{0D108BD9-81ED-4DB2-BD59-A6C34878D82A}">
                    <a16:rowId xmlns:a16="http://schemas.microsoft.com/office/drawing/2014/main" val="1833319199"/>
                  </a:ext>
                </a:extLst>
              </a:tr>
              <a:tr h="370840">
                <a:tc>
                  <a:txBody>
                    <a:bodyPr/>
                    <a:lstStyle/>
                    <a:p>
                      <a:pPr algn="ctr"/>
                      <a:r>
                        <a:rPr lang="en-GB" sz="1800" dirty="0"/>
                        <a:t>4</a:t>
                      </a:r>
                      <a:endParaRPr lang="en-GB" sz="1800" dirty="0">
                        <a:latin typeface="+mn-lt"/>
                      </a:endParaRPr>
                    </a:p>
                  </a:txBody>
                  <a:tcPr/>
                </a:tc>
                <a:tc>
                  <a:txBody>
                    <a:bodyPr/>
                    <a:lstStyle/>
                    <a:p>
                      <a:pPr lvl="0" algn="ctr" fontAlgn="b"/>
                      <a:r>
                        <a:rPr lang="en-GB" sz="1800" b="0" u="none" strike="noStrike" dirty="0">
                          <a:solidFill>
                            <a:srgbClr val="000000"/>
                          </a:solidFill>
                          <a:effectLst/>
                        </a:rPr>
                        <a:t>24/10/2022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Handling Authentication</a:t>
                      </a:r>
                    </a:p>
                  </a:txBody>
                  <a:tcPr/>
                </a:tc>
                <a:tc>
                  <a:txBody>
                    <a:bodyPr/>
                    <a:lstStyle/>
                    <a:p>
                      <a:r>
                        <a:rPr lang="en-GB" sz="1800" dirty="0"/>
                        <a:t>Handling Authentication</a:t>
                      </a:r>
                    </a:p>
                  </a:txBody>
                  <a:tcPr/>
                </a:tc>
                <a:extLst>
                  <a:ext uri="{0D108BD9-81ED-4DB2-BD59-A6C34878D82A}">
                    <a16:rowId xmlns:a16="http://schemas.microsoft.com/office/drawing/2014/main" val="1227419853"/>
                  </a:ext>
                </a:extLst>
              </a:tr>
              <a:tr h="370840">
                <a:tc>
                  <a:txBody>
                    <a:bodyPr/>
                    <a:lstStyle/>
                    <a:p>
                      <a:pPr algn="ctr"/>
                      <a:r>
                        <a:rPr lang="en-GB" sz="1800" dirty="0"/>
                        <a:t>5</a:t>
                      </a:r>
                      <a:endParaRPr lang="en-GB" sz="1800" dirty="0">
                        <a:latin typeface="+mn-lt"/>
                      </a:endParaRPr>
                    </a:p>
                  </a:txBody>
                  <a:tcPr/>
                </a:tc>
                <a:tc>
                  <a:txBody>
                    <a:bodyPr/>
                    <a:lstStyle/>
                    <a:p>
                      <a:pPr lvl="0" algn="ctr" fontAlgn="b"/>
                      <a:r>
                        <a:rPr lang="en-GB" sz="1800" b="0" u="none" strike="noStrike" dirty="0">
                          <a:solidFill>
                            <a:srgbClr val="000000"/>
                          </a:solidFill>
                          <a:effectLst/>
                        </a:rPr>
                        <a:t>31/10/2022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Version Control</a:t>
                      </a:r>
                    </a:p>
                  </a:txBody>
                  <a:tcPr/>
                </a:tc>
                <a:tc>
                  <a:txBody>
                    <a:bodyPr/>
                    <a:lstStyle/>
                    <a:p>
                      <a:r>
                        <a:rPr lang="en-GB" sz="1800" dirty="0"/>
                        <a:t>Assignment Support: Backend</a:t>
                      </a:r>
                    </a:p>
                  </a:txBody>
                  <a:tcPr/>
                </a:tc>
                <a:extLst>
                  <a:ext uri="{0D108BD9-81ED-4DB2-BD59-A6C34878D82A}">
                    <a16:rowId xmlns:a16="http://schemas.microsoft.com/office/drawing/2014/main" val="1309426636"/>
                  </a:ext>
                </a:extLst>
              </a:tr>
              <a:tr h="370840">
                <a:tc>
                  <a:txBody>
                    <a:bodyPr/>
                    <a:lstStyle/>
                    <a:p>
                      <a:pPr algn="ctr"/>
                      <a:r>
                        <a:rPr lang="en-GB" sz="1800" dirty="0"/>
                        <a:t>6</a:t>
                      </a:r>
                      <a:endParaRPr lang="en-GB" sz="1800" dirty="0">
                        <a:latin typeface="+mn-lt"/>
                      </a:endParaRPr>
                    </a:p>
                  </a:txBody>
                  <a:tcPr/>
                </a:tc>
                <a:tc>
                  <a:txBody>
                    <a:bodyPr/>
                    <a:lstStyle/>
                    <a:p>
                      <a:pPr lvl="0" algn="ctr" fontAlgn="b"/>
                      <a:r>
                        <a:rPr lang="en-GB" sz="1800" b="0" u="none" strike="noStrike">
                          <a:solidFill>
                            <a:srgbClr val="000000"/>
                          </a:solidFill>
                          <a:effectLst/>
                        </a:rPr>
                        <a:t>07/11/2022</a:t>
                      </a:r>
                      <a:endParaRPr lang="en-GB" sz="1800" b="0" i="0" u="none" strike="noStrike">
                        <a:solidFill>
                          <a:srgbClr val="000000"/>
                        </a:solidFill>
                        <a:effectLst/>
                        <a:latin typeface="+mn-lt"/>
                      </a:endParaRPr>
                    </a:p>
                  </a:txBody>
                  <a:tcPr marL="8313" marR="8313" marT="8313" marB="0" anchor="b"/>
                </a:tc>
                <a:tc>
                  <a:txBody>
                    <a:bodyPr/>
                    <a:lstStyle/>
                    <a:p>
                      <a:r>
                        <a:rPr lang="en-GB" sz="1800" b="1" u="sng" dirty="0"/>
                        <a:t>API Security and Scaling</a:t>
                      </a:r>
                    </a:p>
                  </a:txBody>
                  <a:tcPr/>
                </a:tc>
                <a:tc>
                  <a:txBody>
                    <a:bodyPr/>
                    <a:lstStyle/>
                    <a:p>
                      <a:r>
                        <a:rPr lang="en-GB" sz="1800" dirty="0"/>
                        <a:t>Assignment Support: Backend</a:t>
                      </a:r>
                    </a:p>
                  </a:txBody>
                  <a:tcPr/>
                </a:tc>
                <a:extLst>
                  <a:ext uri="{0D108BD9-81ED-4DB2-BD59-A6C34878D82A}">
                    <a16:rowId xmlns:a16="http://schemas.microsoft.com/office/drawing/2014/main" val="760975023"/>
                  </a:ext>
                </a:extLst>
              </a:tr>
              <a:tr h="370840">
                <a:tc>
                  <a:txBody>
                    <a:bodyPr/>
                    <a:lstStyle/>
                    <a:p>
                      <a:pPr algn="ctr"/>
                      <a:r>
                        <a:rPr lang="en-GB" sz="1800" dirty="0"/>
                        <a:t>7</a:t>
                      </a:r>
                      <a:endParaRPr lang="en-GB" sz="1800" dirty="0">
                        <a:latin typeface="+mn-lt"/>
                      </a:endParaRPr>
                    </a:p>
                  </a:txBody>
                  <a:tcPr/>
                </a:tc>
                <a:tc>
                  <a:txBody>
                    <a:bodyPr/>
                    <a:lstStyle/>
                    <a:p>
                      <a:pPr lvl="0" algn="ctr" fontAlgn="b"/>
                      <a:r>
                        <a:rPr lang="en-GB" sz="1800" b="0" u="none" strike="noStrike">
                          <a:solidFill>
                            <a:srgbClr val="000000"/>
                          </a:solidFill>
                          <a:effectLst/>
                        </a:rPr>
                        <a:t>14/11/2022</a:t>
                      </a:r>
                      <a:endParaRPr lang="en-GB" sz="1800" b="0" i="0" u="none" strike="noStrike">
                        <a:solidFill>
                          <a:srgbClr val="000000"/>
                        </a:solidFill>
                        <a:effectLst/>
                        <a:latin typeface="+mn-lt"/>
                      </a:endParaRPr>
                    </a:p>
                  </a:txBody>
                  <a:tcPr marL="8313" marR="8313" marT="8313" marB="0" anchor="b"/>
                </a:tc>
                <a:tc>
                  <a:txBody>
                    <a:bodyPr/>
                    <a:lstStyle/>
                    <a:p>
                      <a:r>
                        <a:rPr lang="en-GB" sz="1800" dirty="0"/>
                        <a:t>Introduction to </a:t>
                      </a:r>
                      <a:r>
                        <a:rPr lang="en-GB" sz="1800" dirty="0" err="1"/>
                        <a:t>VueJS</a:t>
                      </a:r>
                      <a:endParaRPr lang="en-GB" sz="1800" dirty="0"/>
                    </a:p>
                  </a:txBody>
                  <a:tcPr/>
                </a:tc>
                <a:tc>
                  <a:txBody>
                    <a:bodyPr/>
                    <a:lstStyle/>
                    <a:p>
                      <a:r>
                        <a:rPr lang="en-GB" sz="1800" dirty="0" err="1"/>
                        <a:t>VueJS</a:t>
                      </a:r>
                      <a:r>
                        <a:rPr lang="en-GB" sz="1800" dirty="0"/>
                        <a:t> Basics</a:t>
                      </a:r>
                    </a:p>
                  </a:txBody>
                  <a:tcPr/>
                </a:tc>
                <a:extLst>
                  <a:ext uri="{0D108BD9-81ED-4DB2-BD59-A6C34878D82A}">
                    <a16:rowId xmlns:a16="http://schemas.microsoft.com/office/drawing/2014/main" val="3174965893"/>
                  </a:ext>
                </a:extLst>
              </a:tr>
              <a:tr h="370840">
                <a:tc>
                  <a:txBody>
                    <a:bodyPr/>
                    <a:lstStyle/>
                    <a:p>
                      <a:pPr algn="ctr"/>
                      <a:r>
                        <a:rPr lang="en-GB" sz="1800" dirty="0"/>
                        <a:t>8</a:t>
                      </a:r>
                      <a:endParaRPr lang="en-GB" sz="1800" dirty="0">
                        <a:latin typeface="+mn-lt"/>
                      </a:endParaRPr>
                    </a:p>
                  </a:txBody>
                  <a:tcPr/>
                </a:tc>
                <a:tc>
                  <a:txBody>
                    <a:bodyPr/>
                    <a:lstStyle/>
                    <a:p>
                      <a:pPr lvl="0" algn="ctr" fontAlgn="b"/>
                      <a:r>
                        <a:rPr lang="en-GB" sz="1800" b="0" u="none" strike="noStrike">
                          <a:solidFill>
                            <a:srgbClr val="000000"/>
                          </a:solidFill>
                          <a:effectLst/>
                        </a:rPr>
                        <a:t>21/11/2022</a:t>
                      </a:r>
                      <a:endParaRPr lang="en-GB" sz="1800" b="0" i="0" u="none" strike="noStrike">
                        <a:solidFill>
                          <a:srgbClr val="000000"/>
                        </a:solidFill>
                        <a:effectLst/>
                        <a:latin typeface="+mn-lt"/>
                      </a:endParaRPr>
                    </a:p>
                  </a:txBody>
                  <a:tcPr marL="8313" marR="8313" marT="8313" marB="0" anchor="b"/>
                </a:tc>
                <a:tc>
                  <a:txBody>
                    <a:bodyPr/>
                    <a:lstStyle/>
                    <a:p>
                      <a:r>
                        <a:rPr lang="en-GB" sz="1800" dirty="0"/>
                        <a:t>Style, Layout, and Navigation</a:t>
                      </a:r>
                    </a:p>
                  </a:txBody>
                  <a:tcPr/>
                </a:tc>
                <a:tc>
                  <a:txBody>
                    <a:bodyPr/>
                    <a:lstStyle/>
                    <a:p>
                      <a:r>
                        <a:rPr lang="en-GB" sz="1800" dirty="0"/>
                        <a:t>Layout and Navigation</a:t>
                      </a:r>
                    </a:p>
                  </a:txBody>
                  <a:tcPr/>
                </a:tc>
                <a:extLst>
                  <a:ext uri="{0D108BD9-81ED-4DB2-BD59-A6C34878D82A}">
                    <a16:rowId xmlns:a16="http://schemas.microsoft.com/office/drawing/2014/main" val="2728491819"/>
                  </a:ext>
                </a:extLst>
              </a:tr>
              <a:tr h="370840">
                <a:tc>
                  <a:txBody>
                    <a:bodyPr/>
                    <a:lstStyle/>
                    <a:p>
                      <a:pPr algn="ctr"/>
                      <a:r>
                        <a:rPr lang="en-GB" sz="1800" dirty="0"/>
                        <a:t>9</a:t>
                      </a:r>
                      <a:endParaRPr lang="en-GB" sz="1800" dirty="0">
                        <a:latin typeface="+mn-lt"/>
                      </a:endParaRPr>
                    </a:p>
                  </a:txBody>
                  <a:tcPr/>
                </a:tc>
                <a:tc>
                  <a:txBody>
                    <a:bodyPr/>
                    <a:lstStyle/>
                    <a:p>
                      <a:pPr lvl="0" algn="ctr" fontAlgn="b"/>
                      <a:r>
                        <a:rPr lang="en-GB" sz="1800" b="0" u="none" strike="noStrike" dirty="0">
                          <a:solidFill>
                            <a:srgbClr val="000000"/>
                          </a:solidFill>
                          <a:effectLst/>
                        </a:rPr>
                        <a:t>28/11/2022</a:t>
                      </a:r>
                      <a:endParaRPr lang="en-GB" sz="1800" b="0" i="0" u="none" strike="noStrike" dirty="0">
                        <a:solidFill>
                          <a:srgbClr val="000000"/>
                        </a:solidFill>
                        <a:effectLst/>
                        <a:latin typeface="+mn-lt"/>
                      </a:endParaRPr>
                    </a:p>
                  </a:txBody>
                  <a:tcPr marL="8313" marR="8313" marT="8313" marB="0" anchor="b"/>
                </a:tc>
                <a:tc>
                  <a:txBody>
                    <a:bodyPr/>
                    <a:lstStyle/>
                    <a:p>
                      <a:r>
                        <a:rPr lang="en-GB" sz="1800" dirty="0"/>
                        <a:t>Networking</a:t>
                      </a:r>
                    </a:p>
                  </a:txBody>
                  <a:tcPr/>
                </a:tc>
                <a:tc>
                  <a:txBody>
                    <a:bodyPr/>
                    <a:lstStyle/>
                    <a:p>
                      <a:r>
                        <a:rPr lang="en-GB" sz="1800" dirty="0"/>
                        <a:t>Handling API requests</a:t>
                      </a:r>
                    </a:p>
                  </a:txBody>
                  <a:tcPr/>
                </a:tc>
                <a:extLst>
                  <a:ext uri="{0D108BD9-81ED-4DB2-BD59-A6C34878D82A}">
                    <a16:rowId xmlns:a16="http://schemas.microsoft.com/office/drawing/2014/main" val="4200895204"/>
                  </a:ext>
                </a:extLst>
              </a:tr>
              <a:tr h="370840">
                <a:tc>
                  <a:txBody>
                    <a:bodyPr/>
                    <a:lstStyle/>
                    <a:p>
                      <a:pPr algn="ctr"/>
                      <a:r>
                        <a:rPr lang="en-GB" sz="1800" dirty="0"/>
                        <a:t>10</a:t>
                      </a:r>
                      <a:endParaRPr lang="en-GB" sz="1800" dirty="0">
                        <a:latin typeface="+mn-lt"/>
                      </a:endParaRPr>
                    </a:p>
                  </a:txBody>
                  <a:tcPr/>
                </a:tc>
                <a:tc>
                  <a:txBody>
                    <a:bodyPr/>
                    <a:lstStyle/>
                    <a:p>
                      <a:pPr lvl="0" algn="ctr" fontAlgn="b"/>
                      <a:r>
                        <a:rPr lang="en-GB" sz="1800" b="0" u="none" strike="noStrike">
                          <a:solidFill>
                            <a:srgbClr val="000000"/>
                          </a:solidFill>
                          <a:effectLst/>
                        </a:rPr>
                        <a:t>05/12/2022</a:t>
                      </a:r>
                      <a:endParaRPr lang="en-GB" sz="1800" b="0" i="0" u="none" strike="noStrike">
                        <a:solidFill>
                          <a:srgbClr val="000000"/>
                        </a:solidFill>
                        <a:effectLst/>
                        <a:latin typeface="+mn-lt"/>
                      </a:endParaRPr>
                    </a:p>
                  </a:txBody>
                  <a:tcPr marL="8313" marR="8313" marT="8313" marB="0" anchor="b"/>
                </a:tc>
                <a:tc>
                  <a:txBody>
                    <a:bodyPr/>
                    <a:lstStyle/>
                    <a:p>
                      <a:r>
                        <a:rPr lang="en-GB" sz="1800" dirty="0"/>
                        <a:t>Structuring and Refactoring</a:t>
                      </a:r>
                    </a:p>
                  </a:txBody>
                  <a:tcPr/>
                </a:tc>
                <a:tc>
                  <a:txBody>
                    <a:bodyPr/>
                    <a:lstStyle/>
                    <a:p>
                      <a:r>
                        <a:rPr lang="en-GB" sz="1800" dirty="0"/>
                        <a:t>Assignment Support: Front-end</a:t>
                      </a:r>
                    </a:p>
                  </a:txBody>
                  <a:tcPr/>
                </a:tc>
                <a:extLst>
                  <a:ext uri="{0D108BD9-81ED-4DB2-BD59-A6C34878D82A}">
                    <a16:rowId xmlns:a16="http://schemas.microsoft.com/office/drawing/2014/main" val="3395518987"/>
                  </a:ext>
                </a:extLst>
              </a:tr>
              <a:tr h="370840">
                <a:tc>
                  <a:txBody>
                    <a:bodyPr/>
                    <a:lstStyle/>
                    <a:p>
                      <a:pPr algn="ctr"/>
                      <a:r>
                        <a:rPr lang="en-GB" sz="1800" dirty="0"/>
                        <a:t>11</a:t>
                      </a:r>
                      <a:endParaRPr lang="en-GB" sz="1800" dirty="0">
                        <a:latin typeface="+mn-lt"/>
                      </a:endParaRPr>
                    </a:p>
                  </a:txBody>
                  <a:tcPr/>
                </a:tc>
                <a:tc>
                  <a:txBody>
                    <a:bodyPr/>
                    <a:lstStyle/>
                    <a:p>
                      <a:pPr lvl="0" algn="ctr" fontAlgn="b"/>
                      <a:r>
                        <a:rPr lang="en-GB" sz="1800" b="0" u="none" strike="noStrike" dirty="0">
                          <a:solidFill>
                            <a:srgbClr val="000000"/>
                          </a:solidFill>
                          <a:effectLst/>
                        </a:rPr>
                        <a:t>12/12/2022</a:t>
                      </a:r>
                      <a:endParaRPr lang="en-GB" sz="1800" b="0" i="0" u="none" strike="noStrike" dirty="0">
                        <a:solidFill>
                          <a:srgbClr val="000000"/>
                        </a:solidFill>
                        <a:effectLst/>
                        <a:latin typeface="+mn-lt"/>
                      </a:endParaRPr>
                    </a:p>
                  </a:txBody>
                  <a:tcPr marL="8313" marR="8313" marT="8313" marB="0" anchor="b"/>
                </a:tc>
                <a:tc>
                  <a:txBody>
                    <a:bodyPr/>
                    <a:lstStyle/>
                    <a:p>
                      <a:r>
                        <a:rPr lang="en-GB" sz="1800" dirty="0"/>
                        <a:t>Code Quality</a:t>
                      </a:r>
                    </a:p>
                  </a:txBody>
                  <a:tcPr/>
                </a:tc>
                <a:tc>
                  <a:txBody>
                    <a:bodyPr/>
                    <a:lstStyle/>
                    <a:p>
                      <a:r>
                        <a:rPr lang="en-GB" sz="1800" dirty="0"/>
                        <a:t>Assignment Support: Front-end</a:t>
                      </a:r>
                    </a:p>
                  </a:txBody>
                  <a:tcPr/>
                </a:tc>
                <a:extLst>
                  <a:ext uri="{0D108BD9-81ED-4DB2-BD59-A6C34878D82A}">
                    <a16:rowId xmlns:a16="http://schemas.microsoft.com/office/drawing/2014/main" val="3580583978"/>
                  </a:ext>
                </a:extLst>
              </a:tr>
            </a:tbl>
          </a:graphicData>
        </a:graphic>
      </p:graphicFrame>
    </p:spTree>
    <p:extLst>
      <p:ext uri="{BB962C8B-B14F-4D97-AF65-F5344CB8AC3E}">
        <p14:creationId xmlns:p14="http://schemas.microsoft.com/office/powerpoint/2010/main" val="52527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Scaling the application: Load balancing between multiple instances</a:t>
            </a:r>
          </a:p>
        </p:txBody>
      </p:sp>
      <p:pic>
        <p:nvPicPr>
          <p:cNvPr id="5" name="Picture 4"/>
          <p:cNvPicPr>
            <a:picLocks noChangeAspect="1"/>
          </p:cNvPicPr>
          <p:nvPr/>
        </p:nvPicPr>
        <p:blipFill>
          <a:blip r:embed="rId2"/>
          <a:stretch>
            <a:fillRect/>
          </a:stretch>
        </p:blipFill>
        <p:spPr>
          <a:xfrm>
            <a:off x="5350705" y="2253747"/>
            <a:ext cx="6238875" cy="3981450"/>
          </a:xfrm>
          <a:prstGeom prst="rect">
            <a:avLst/>
          </a:prstGeom>
        </p:spPr>
      </p:pic>
      <p:sp>
        <p:nvSpPr>
          <p:cNvPr id="4" name="Text Placeholder 3"/>
          <p:cNvSpPr>
            <a:spLocks noGrp="1"/>
          </p:cNvSpPr>
          <p:nvPr>
            <p:ph type="body" sz="quarter" idx="13"/>
          </p:nvPr>
        </p:nvSpPr>
        <p:spPr>
          <a:xfrm>
            <a:off x="259552" y="2253747"/>
            <a:ext cx="4887635" cy="3705226"/>
          </a:xfrm>
        </p:spPr>
        <p:txBody>
          <a:bodyPr/>
          <a:lstStyle/>
          <a:p>
            <a:pPr>
              <a:lnSpc>
                <a:spcPct val="100000"/>
              </a:lnSpc>
              <a:spcBef>
                <a:spcPts val="0"/>
              </a:spcBef>
              <a:spcAft>
                <a:spcPts val="600"/>
              </a:spcAft>
            </a:pPr>
            <a:r>
              <a:rPr lang="en-GB" sz="2400" dirty="0"/>
              <a:t>Now send the incoming request to the instance with the next index using the ROUND_ROBIN function.</a:t>
            </a:r>
          </a:p>
        </p:txBody>
      </p:sp>
    </p:spTree>
    <p:extLst>
      <p:ext uri="{BB962C8B-B14F-4D97-AF65-F5344CB8AC3E}">
        <p14:creationId xmlns:p14="http://schemas.microsoft.com/office/powerpoint/2010/main" val="2088387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Scaling the application: Load balancing between multiple instances</a:t>
            </a:r>
          </a:p>
        </p:txBody>
      </p:sp>
      <p:sp>
        <p:nvSpPr>
          <p:cNvPr id="4" name="Text Placeholder 3"/>
          <p:cNvSpPr>
            <a:spLocks noGrp="1"/>
          </p:cNvSpPr>
          <p:nvPr>
            <p:ph type="body" sz="quarter" idx="13"/>
          </p:nvPr>
        </p:nvSpPr>
        <p:spPr>
          <a:xfrm>
            <a:off x="259552" y="2253747"/>
            <a:ext cx="5625054" cy="3705226"/>
          </a:xfrm>
        </p:spPr>
        <p:txBody>
          <a:bodyPr/>
          <a:lstStyle/>
          <a:p>
            <a:pPr>
              <a:lnSpc>
                <a:spcPct val="100000"/>
              </a:lnSpc>
              <a:spcBef>
                <a:spcPts val="0"/>
              </a:spcBef>
              <a:spcAft>
                <a:spcPts val="600"/>
              </a:spcAft>
            </a:pPr>
            <a:r>
              <a:rPr lang="en-GB" sz="2400" dirty="0"/>
              <a:t>To test, add some dummy instances and send the same request</a:t>
            </a:r>
          </a:p>
          <a:p>
            <a:pPr>
              <a:lnSpc>
                <a:spcPct val="100000"/>
              </a:lnSpc>
              <a:spcBef>
                <a:spcPts val="0"/>
              </a:spcBef>
              <a:spcAft>
                <a:spcPts val="600"/>
              </a:spcAft>
            </a:pPr>
            <a:r>
              <a:rPr lang="en-GB" sz="2400" dirty="0"/>
              <a:t>We log the URL to the console to check</a:t>
            </a:r>
          </a:p>
        </p:txBody>
      </p:sp>
      <p:pic>
        <p:nvPicPr>
          <p:cNvPr id="3" name="Picture 2"/>
          <p:cNvPicPr>
            <a:picLocks noChangeAspect="1"/>
          </p:cNvPicPr>
          <p:nvPr/>
        </p:nvPicPr>
        <p:blipFill>
          <a:blip r:embed="rId2"/>
          <a:stretch>
            <a:fillRect/>
          </a:stretch>
        </p:blipFill>
        <p:spPr>
          <a:xfrm>
            <a:off x="8271511" y="2151570"/>
            <a:ext cx="3068462" cy="4336183"/>
          </a:xfrm>
          <a:prstGeom prst="rect">
            <a:avLst/>
          </a:prstGeom>
        </p:spPr>
      </p:pic>
      <p:pic>
        <p:nvPicPr>
          <p:cNvPr id="6" name="Picture 5"/>
          <p:cNvPicPr>
            <a:picLocks noChangeAspect="1"/>
          </p:cNvPicPr>
          <p:nvPr/>
        </p:nvPicPr>
        <p:blipFill>
          <a:blip r:embed="rId3"/>
          <a:stretch>
            <a:fillRect/>
          </a:stretch>
        </p:blipFill>
        <p:spPr>
          <a:xfrm>
            <a:off x="1705416" y="4106360"/>
            <a:ext cx="4179190" cy="2120552"/>
          </a:xfrm>
          <a:prstGeom prst="rect">
            <a:avLst/>
          </a:prstGeom>
        </p:spPr>
      </p:pic>
    </p:spTree>
    <p:extLst>
      <p:ext uri="{BB962C8B-B14F-4D97-AF65-F5344CB8AC3E}">
        <p14:creationId xmlns:p14="http://schemas.microsoft.com/office/powerpoint/2010/main" val="203229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security concepts</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Some general steps you can take for securing an API:</a:t>
            </a:r>
          </a:p>
          <a:p>
            <a:pPr lvl="1">
              <a:spcAft>
                <a:spcPts val="600"/>
              </a:spcAft>
            </a:pPr>
            <a:r>
              <a:rPr lang="en-GB" sz="2400" dirty="0">
                <a:solidFill>
                  <a:srgbClr val="00B050"/>
                </a:solidFill>
              </a:rPr>
              <a:t>Use tokens for identification (e.g. API keys, authorisation)*</a:t>
            </a:r>
          </a:p>
          <a:p>
            <a:pPr lvl="1">
              <a:spcAft>
                <a:spcPts val="600"/>
              </a:spcAft>
            </a:pPr>
            <a:r>
              <a:rPr lang="en-GB" sz="2400" dirty="0">
                <a:solidFill>
                  <a:srgbClr val="00B050"/>
                </a:solidFill>
              </a:rPr>
              <a:t>Use an API gateway*</a:t>
            </a:r>
          </a:p>
          <a:p>
            <a:pPr lvl="1">
              <a:spcAft>
                <a:spcPts val="600"/>
              </a:spcAft>
            </a:pPr>
            <a:r>
              <a:rPr lang="en-GB" sz="2400" dirty="0"/>
              <a:t>Implement encryption and signatures (e.g. HTTPS)</a:t>
            </a:r>
          </a:p>
          <a:p>
            <a:pPr lvl="1">
              <a:spcAft>
                <a:spcPts val="600"/>
              </a:spcAft>
            </a:pPr>
            <a:r>
              <a:rPr lang="en-GB" sz="2400" dirty="0"/>
              <a:t>Test, sniff, hack, understand you application to identify vulnerabilities</a:t>
            </a:r>
          </a:p>
          <a:p>
            <a:pPr lvl="1">
              <a:spcAft>
                <a:spcPts val="600"/>
              </a:spcAft>
            </a:pPr>
            <a:r>
              <a:rPr lang="en-GB" sz="2400" dirty="0"/>
              <a:t>Use quotas and throttling to avoid </a:t>
            </a:r>
            <a:r>
              <a:rPr lang="en-GB" sz="2400" dirty="0" err="1"/>
              <a:t>DDoS</a:t>
            </a:r>
            <a:r>
              <a:rPr lang="en-GB" sz="2400" dirty="0"/>
              <a:t> attacks – implement logging</a:t>
            </a:r>
            <a:r>
              <a:rPr lang="en-GB" sz="2400" dirty="0">
                <a:solidFill>
                  <a:schemeClr val="tx2"/>
                </a:solidFill>
              </a:rPr>
              <a:t>*</a:t>
            </a:r>
          </a:p>
        </p:txBody>
      </p:sp>
    </p:spTree>
    <p:extLst>
      <p:ext uri="{BB962C8B-B14F-4D97-AF65-F5344CB8AC3E}">
        <p14:creationId xmlns:p14="http://schemas.microsoft.com/office/powerpoint/2010/main" val="3954876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Gateway</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Sits between the client and a collection of backend services</a:t>
            </a:r>
          </a:p>
          <a:p>
            <a:pPr lvl="1">
              <a:spcAft>
                <a:spcPts val="600"/>
              </a:spcAft>
            </a:pPr>
            <a:r>
              <a:rPr lang="en-GB" sz="2400" dirty="0"/>
              <a:t>Routes requests to the relevant service, sometimes multiple services</a:t>
            </a:r>
          </a:p>
          <a:p>
            <a:pPr lvl="1">
              <a:spcAft>
                <a:spcPts val="600"/>
              </a:spcAft>
            </a:pPr>
            <a:r>
              <a:rPr lang="en-GB" sz="2400" dirty="0"/>
              <a:t>Single point of entry for registering HTTPS</a:t>
            </a:r>
          </a:p>
          <a:p>
            <a:pPr lvl="1">
              <a:spcAft>
                <a:spcPts val="600"/>
              </a:spcAft>
            </a:pPr>
            <a:r>
              <a:rPr lang="en-GB" sz="2400" dirty="0"/>
              <a:t>Allows you to implement quotas and throttling in one place</a:t>
            </a:r>
            <a:r>
              <a:rPr lang="en-GB" sz="2400" dirty="0">
                <a:solidFill>
                  <a:schemeClr val="tx2"/>
                </a:solidFill>
              </a:rPr>
              <a:t>*</a:t>
            </a:r>
          </a:p>
          <a:p>
            <a:pPr lvl="1">
              <a:spcAft>
                <a:spcPts val="600"/>
              </a:spcAft>
            </a:pPr>
            <a:r>
              <a:rPr lang="en-GB" sz="2400" dirty="0"/>
              <a:t>Allows you to implement logging in one place</a:t>
            </a:r>
            <a:r>
              <a:rPr lang="en-GB" sz="2400" dirty="0">
                <a:solidFill>
                  <a:schemeClr val="tx2"/>
                </a:solidFill>
              </a:rPr>
              <a:t>*</a:t>
            </a:r>
          </a:p>
          <a:p>
            <a:pPr lvl="1">
              <a:spcAft>
                <a:spcPts val="600"/>
              </a:spcAft>
            </a:pPr>
            <a:r>
              <a:rPr lang="en-GB" sz="2400" dirty="0"/>
              <a:t>Allows you to implement billing for API requests in one place</a:t>
            </a:r>
          </a:p>
          <a:p>
            <a:pPr lvl="1">
              <a:spcAft>
                <a:spcPts val="600"/>
              </a:spcAft>
            </a:pPr>
            <a:r>
              <a:rPr lang="en-GB" sz="2400" dirty="0"/>
              <a:t>As you add new services and remove older services, the clients still see a consistent point of entry</a:t>
            </a:r>
          </a:p>
          <a:p>
            <a:pPr lvl="1">
              <a:spcAft>
                <a:spcPts val="600"/>
              </a:spcAft>
            </a:pPr>
            <a:r>
              <a:rPr lang="en-GB" sz="2400" dirty="0">
                <a:solidFill>
                  <a:srgbClr val="00B050"/>
                </a:solidFill>
              </a:rPr>
              <a:t>Allows you to implement load balancing when scaling*</a:t>
            </a:r>
          </a:p>
          <a:p>
            <a:pPr lvl="1">
              <a:spcAft>
                <a:spcPts val="600"/>
              </a:spcAft>
            </a:pPr>
            <a:endParaRPr lang="en-GB" sz="2400" dirty="0"/>
          </a:p>
        </p:txBody>
      </p:sp>
    </p:spTree>
    <p:extLst>
      <p:ext uri="{BB962C8B-B14F-4D97-AF65-F5344CB8AC3E}">
        <p14:creationId xmlns:p14="http://schemas.microsoft.com/office/powerpoint/2010/main" val="55221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Gateway</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Sits between the client and a collection of backend services</a:t>
            </a:r>
          </a:p>
          <a:p>
            <a:pPr lvl="1">
              <a:spcAft>
                <a:spcPts val="600"/>
              </a:spcAft>
            </a:pPr>
            <a:r>
              <a:rPr lang="en-GB" sz="2400" dirty="0">
                <a:solidFill>
                  <a:schemeClr val="accent1">
                    <a:lumMod val="75000"/>
                  </a:schemeClr>
                </a:solidFill>
              </a:rPr>
              <a:t>Routes requests to the relevant service, sometimes multiple services</a:t>
            </a:r>
          </a:p>
          <a:p>
            <a:pPr lvl="1">
              <a:spcAft>
                <a:spcPts val="600"/>
              </a:spcAft>
            </a:pPr>
            <a:r>
              <a:rPr lang="en-GB" sz="2400" dirty="0">
                <a:solidFill>
                  <a:schemeClr val="accent1">
                    <a:lumMod val="75000"/>
                  </a:schemeClr>
                </a:solidFill>
              </a:rPr>
              <a:t>Single point of entry for registering HTTPS</a:t>
            </a:r>
          </a:p>
          <a:p>
            <a:pPr lvl="1">
              <a:spcAft>
                <a:spcPts val="600"/>
              </a:spcAft>
            </a:pPr>
            <a:r>
              <a:rPr lang="en-GB" sz="2400" dirty="0"/>
              <a:t>Allows you to implement quotas and throttling in one place</a:t>
            </a:r>
            <a:r>
              <a:rPr lang="en-GB" sz="2400" dirty="0">
                <a:solidFill>
                  <a:schemeClr val="tx2"/>
                </a:solidFill>
              </a:rPr>
              <a:t>*</a:t>
            </a:r>
          </a:p>
          <a:p>
            <a:pPr lvl="1">
              <a:spcAft>
                <a:spcPts val="600"/>
              </a:spcAft>
            </a:pPr>
            <a:r>
              <a:rPr lang="en-GB" sz="2400" dirty="0"/>
              <a:t>Allows you to implement logging in one place</a:t>
            </a:r>
            <a:r>
              <a:rPr lang="en-GB" sz="2400" dirty="0">
                <a:solidFill>
                  <a:schemeClr val="tx2"/>
                </a:solidFill>
              </a:rPr>
              <a:t>*</a:t>
            </a:r>
          </a:p>
          <a:p>
            <a:pPr lvl="1">
              <a:spcAft>
                <a:spcPts val="600"/>
              </a:spcAft>
            </a:pPr>
            <a:r>
              <a:rPr lang="en-GB" sz="2400" dirty="0"/>
              <a:t>Allows you to implement billing for API requests in one place</a:t>
            </a:r>
          </a:p>
          <a:p>
            <a:pPr lvl="1">
              <a:spcAft>
                <a:spcPts val="600"/>
              </a:spcAft>
            </a:pPr>
            <a:r>
              <a:rPr lang="en-GB" sz="2400" dirty="0">
                <a:solidFill>
                  <a:schemeClr val="accent1">
                    <a:lumMod val="75000"/>
                  </a:schemeClr>
                </a:solidFill>
              </a:rPr>
              <a:t>As you add new services and remove older services, the clients still see a consistent point of entry</a:t>
            </a:r>
          </a:p>
          <a:p>
            <a:pPr lvl="1">
              <a:spcAft>
                <a:spcPts val="600"/>
              </a:spcAft>
            </a:pPr>
            <a:r>
              <a:rPr lang="en-GB" sz="2400" dirty="0">
                <a:solidFill>
                  <a:srgbClr val="00B050"/>
                </a:solidFill>
              </a:rPr>
              <a:t>Allows you to implement load balancing when scaling*</a:t>
            </a:r>
          </a:p>
          <a:p>
            <a:pPr lvl="1">
              <a:spcAft>
                <a:spcPts val="600"/>
              </a:spcAft>
            </a:pPr>
            <a:endParaRPr lang="en-GB" sz="2400" dirty="0"/>
          </a:p>
        </p:txBody>
      </p:sp>
    </p:spTree>
    <p:extLst>
      <p:ext uri="{BB962C8B-B14F-4D97-AF65-F5344CB8AC3E}">
        <p14:creationId xmlns:p14="http://schemas.microsoft.com/office/powerpoint/2010/main" val="547043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Logging Requests</a:t>
            </a:r>
          </a:p>
        </p:txBody>
      </p:sp>
      <p:sp>
        <p:nvSpPr>
          <p:cNvPr id="4" name="Text Placeholder 3"/>
          <p:cNvSpPr>
            <a:spLocks noGrp="1"/>
          </p:cNvSpPr>
          <p:nvPr>
            <p:ph type="body" sz="quarter" idx="13"/>
          </p:nvPr>
        </p:nvSpPr>
        <p:spPr>
          <a:xfrm>
            <a:off x="259552" y="2253747"/>
            <a:ext cx="7705643" cy="3705226"/>
          </a:xfrm>
        </p:spPr>
        <p:txBody>
          <a:bodyPr/>
          <a:lstStyle/>
          <a:p>
            <a:pPr>
              <a:spcAft>
                <a:spcPts val="600"/>
              </a:spcAft>
            </a:pPr>
            <a:r>
              <a:rPr lang="en-GB" sz="2400" dirty="0"/>
              <a:t>There’s a library for that…</a:t>
            </a:r>
          </a:p>
          <a:p>
            <a:pPr>
              <a:spcAft>
                <a:spcPts val="600"/>
              </a:spcAft>
            </a:pPr>
            <a:r>
              <a:rPr lang="en-GB" sz="2400" dirty="0"/>
              <a:t>Morgan allows us to log content in express applications</a:t>
            </a:r>
          </a:p>
          <a:p>
            <a:pPr>
              <a:spcAft>
                <a:spcPts val="600"/>
              </a:spcAft>
            </a:pPr>
            <a:r>
              <a:rPr lang="en-GB" sz="2400" dirty="0"/>
              <a:t>There are a lot of ways that you can tailor </a:t>
            </a:r>
            <a:r>
              <a:rPr lang="en-GB" sz="2400" dirty="0" err="1"/>
              <a:t>morgan</a:t>
            </a:r>
            <a:r>
              <a:rPr lang="en-GB" sz="2400" dirty="0"/>
              <a:t> to your specific needs, but it also works straight out of the box</a:t>
            </a:r>
          </a:p>
          <a:p>
            <a:pPr>
              <a:spcAft>
                <a:spcPts val="600"/>
              </a:spcAft>
            </a:pPr>
            <a:endParaRPr lang="en-GB" sz="2400" dirty="0"/>
          </a:p>
          <a:p>
            <a:pPr>
              <a:spcAft>
                <a:spcPts val="600"/>
              </a:spcAft>
            </a:pPr>
            <a:r>
              <a:rPr lang="en-GB" sz="2400" dirty="0"/>
              <a:t>The assignment code uses </a:t>
            </a:r>
            <a:r>
              <a:rPr lang="en-GB" sz="2400" dirty="0" err="1"/>
              <a:t>morgan</a:t>
            </a:r>
            <a:r>
              <a:rPr lang="en-GB" sz="2400" dirty="0"/>
              <a:t> to print to console</a:t>
            </a:r>
          </a:p>
          <a:p>
            <a:pPr>
              <a:spcAft>
                <a:spcPts val="600"/>
              </a:spcAft>
            </a:pPr>
            <a:endParaRPr lang="en-GB" sz="2400" dirty="0"/>
          </a:p>
          <a:p>
            <a:pPr>
              <a:spcAft>
                <a:spcPts val="600"/>
              </a:spcAft>
            </a:pPr>
            <a:endParaRPr lang="en-GB" sz="2400" dirty="0"/>
          </a:p>
          <a:p>
            <a:pPr lvl="1">
              <a:spcAft>
                <a:spcPts val="600"/>
              </a:spcAft>
            </a:pPr>
            <a:endParaRPr lang="en-GB" sz="2400" dirty="0"/>
          </a:p>
        </p:txBody>
      </p:sp>
      <p:pic>
        <p:nvPicPr>
          <p:cNvPr id="3" name="Picture 2"/>
          <p:cNvPicPr>
            <a:picLocks noChangeAspect="1"/>
          </p:cNvPicPr>
          <p:nvPr/>
        </p:nvPicPr>
        <p:blipFill>
          <a:blip r:embed="rId2"/>
          <a:stretch>
            <a:fillRect/>
          </a:stretch>
        </p:blipFill>
        <p:spPr>
          <a:xfrm>
            <a:off x="8302694" y="3004673"/>
            <a:ext cx="3209925" cy="2486025"/>
          </a:xfrm>
          <a:prstGeom prst="rect">
            <a:avLst/>
          </a:prstGeom>
        </p:spPr>
      </p:pic>
    </p:spTree>
    <p:extLst>
      <p:ext uri="{BB962C8B-B14F-4D97-AF65-F5344CB8AC3E}">
        <p14:creationId xmlns:p14="http://schemas.microsoft.com/office/powerpoint/2010/main" val="2863733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Logging Requests</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We’ll make a couple of changes so that we:</a:t>
            </a:r>
          </a:p>
          <a:p>
            <a:pPr lvl="1">
              <a:spcAft>
                <a:spcPts val="600"/>
              </a:spcAft>
            </a:pPr>
            <a:r>
              <a:rPr lang="en-GB" sz="2400" dirty="0"/>
              <a:t> log to a file each day,</a:t>
            </a:r>
          </a:p>
          <a:p>
            <a:pPr lvl="1">
              <a:spcAft>
                <a:spcPts val="600"/>
              </a:spcAft>
            </a:pPr>
            <a:r>
              <a:rPr lang="en-GB" sz="2400" dirty="0"/>
              <a:t>display errors in the console,</a:t>
            </a:r>
          </a:p>
          <a:p>
            <a:pPr lvl="1">
              <a:spcAft>
                <a:spcPts val="600"/>
              </a:spcAft>
            </a:pPr>
            <a:r>
              <a:rPr lang="en-GB" sz="2400" dirty="0"/>
              <a:t>and add a bit of additional information</a:t>
            </a:r>
          </a:p>
          <a:p>
            <a:pPr>
              <a:spcAft>
                <a:spcPts val="600"/>
              </a:spcAft>
            </a:pPr>
            <a:endParaRPr lang="en-GB" sz="2400" dirty="0"/>
          </a:p>
          <a:p>
            <a:pPr>
              <a:spcAft>
                <a:spcPts val="600"/>
              </a:spcAft>
            </a:pPr>
            <a:endParaRPr lang="en-GB" sz="2400" dirty="0"/>
          </a:p>
          <a:p>
            <a:pPr lvl="1">
              <a:spcAft>
                <a:spcPts val="600"/>
              </a:spcAft>
            </a:pPr>
            <a:endParaRPr lang="en-GB" sz="2400" dirty="0"/>
          </a:p>
        </p:txBody>
      </p:sp>
      <p:pic>
        <p:nvPicPr>
          <p:cNvPr id="5" name="Picture 4"/>
          <p:cNvPicPr>
            <a:picLocks noChangeAspect="1"/>
          </p:cNvPicPr>
          <p:nvPr/>
        </p:nvPicPr>
        <p:blipFill>
          <a:blip r:embed="rId2"/>
          <a:stretch>
            <a:fillRect/>
          </a:stretch>
        </p:blipFill>
        <p:spPr>
          <a:xfrm>
            <a:off x="6764037" y="2151571"/>
            <a:ext cx="4962525" cy="1952625"/>
          </a:xfrm>
          <a:prstGeom prst="rect">
            <a:avLst/>
          </a:prstGeom>
        </p:spPr>
      </p:pic>
      <p:pic>
        <p:nvPicPr>
          <p:cNvPr id="6" name="Picture 5"/>
          <p:cNvPicPr>
            <a:picLocks noChangeAspect="1"/>
          </p:cNvPicPr>
          <p:nvPr/>
        </p:nvPicPr>
        <p:blipFill>
          <a:blip r:embed="rId3"/>
          <a:stretch>
            <a:fillRect/>
          </a:stretch>
        </p:blipFill>
        <p:spPr>
          <a:xfrm>
            <a:off x="745715" y="4669709"/>
            <a:ext cx="5391150" cy="1028700"/>
          </a:xfrm>
          <a:prstGeom prst="rect">
            <a:avLst/>
          </a:prstGeom>
        </p:spPr>
      </p:pic>
      <p:pic>
        <p:nvPicPr>
          <p:cNvPr id="7" name="Picture 6"/>
          <p:cNvPicPr>
            <a:picLocks noChangeAspect="1"/>
          </p:cNvPicPr>
          <p:nvPr/>
        </p:nvPicPr>
        <p:blipFill>
          <a:blip r:embed="rId4"/>
          <a:stretch>
            <a:fillRect/>
          </a:stretch>
        </p:blipFill>
        <p:spPr>
          <a:xfrm>
            <a:off x="7568098" y="4544461"/>
            <a:ext cx="3295650" cy="1600200"/>
          </a:xfrm>
          <a:prstGeom prst="rect">
            <a:avLst/>
          </a:prstGeom>
        </p:spPr>
      </p:pic>
    </p:spTree>
    <p:extLst>
      <p:ext uri="{BB962C8B-B14F-4D97-AF65-F5344CB8AC3E}">
        <p14:creationId xmlns:p14="http://schemas.microsoft.com/office/powerpoint/2010/main" val="4126328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Logging Requests</a:t>
            </a:r>
          </a:p>
        </p:txBody>
      </p:sp>
      <p:pic>
        <p:nvPicPr>
          <p:cNvPr id="3" name="Picture 2"/>
          <p:cNvPicPr>
            <a:picLocks noChangeAspect="1"/>
          </p:cNvPicPr>
          <p:nvPr/>
        </p:nvPicPr>
        <p:blipFill>
          <a:blip r:embed="rId2"/>
          <a:stretch>
            <a:fillRect/>
          </a:stretch>
        </p:blipFill>
        <p:spPr>
          <a:xfrm>
            <a:off x="1259132" y="2267677"/>
            <a:ext cx="9467850" cy="4095750"/>
          </a:xfrm>
          <a:prstGeom prst="rect">
            <a:avLst/>
          </a:prstGeom>
        </p:spPr>
      </p:pic>
      <p:sp>
        <p:nvSpPr>
          <p:cNvPr id="4" name="Text Placeholder 3"/>
          <p:cNvSpPr>
            <a:spLocks noGrp="1"/>
          </p:cNvSpPr>
          <p:nvPr>
            <p:ph type="body" sz="quarter" idx="13"/>
          </p:nvPr>
        </p:nvSpPr>
        <p:spPr>
          <a:xfrm>
            <a:off x="259552" y="2253747"/>
            <a:ext cx="11467010" cy="3705226"/>
          </a:xfrm>
        </p:spPr>
        <p:txBody>
          <a:bodyPr/>
          <a:lstStyle/>
          <a:p>
            <a:pPr lvl="1">
              <a:spcAft>
                <a:spcPts val="600"/>
              </a:spcAft>
            </a:pPr>
            <a:endParaRPr lang="en-GB" sz="2400" dirty="0"/>
          </a:p>
        </p:txBody>
      </p:sp>
    </p:spTree>
    <p:extLst>
      <p:ext uri="{BB962C8B-B14F-4D97-AF65-F5344CB8AC3E}">
        <p14:creationId xmlns:p14="http://schemas.microsoft.com/office/powerpoint/2010/main" val="834151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Logging Requests</a:t>
            </a:r>
          </a:p>
        </p:txBody>
      </p:sp>
      <p:sp>
        <p:nvSpPr>
          <p:cNvPr id="4" name="Text Placeholder 3"/>
          <p:cNvSpPr>
            <a:spLocks noGrp="1"/>
          </p:cNvSpPr>
          <p:nvPr>
            <p:ph type="body" sz="quarter" idx="13"/>
          </p:nvPr>
        </p:nvSpPr>
        <p:spPr>
          <a:xfrm>
            <a:off x="259552" y="2253747"/>
            <a:ext cx="11467010" cy="3705226"/>
          </a:xfrm>
        </p:spPr>
        <p:txBody>
          <a:bodyPr/>
          <a:lstStyle/>
          <a:p>
            <a:pPr lvl="1">
              <a:spcAft>
                <a:spcPts val="600"/>
              </a:spcAft>
            </a:pPr>
            <a:endParaRPr lang="en-GB" sz="2400" dirty="0"/>
          </a:p>
        </p:txBody>
      </p:sp>
      <p:pic>
        <p:nvPicPr>
          <p:cNvPr id="5" name="Picture 4"/>
          <p:cNvPicPr>
            <a:picLocks noChangeAspect="1"/>
          </p:cNvPicPr>
          <p:nvPr/>
        </p:nvPicPr>
        <p:blipFill>
          <a:blip r:embed="rId2"/>
          <a:stretch>
            <a:fillRect/>
          </a:stretch>
        </p:blipFill>
        <p:spPr>
          <a:xfrm>
            <a:off x="992432" y="2639510"/>
            <a:ext cx="10001250" cy="2933700"/>
          </a:xfrm>
          <a:prstGeom prst="rect">
            <a:avLst/>
          </a:prstGeom>
        </p:spPr>
      </p:pic>
      <p:pic>
        <p:nvPicPr>
          <p:cNvPr id="6" name="Picture 5"/>
          <p:cNvPicPr>
            <a:picLocks noChangeAspect="1"/>
          </p:cNvPicPr>
          <p:nvPr/>
        </p:nvPicPr>
        <p:blipFill>
          <a:blip r:embed="rId3"/>
          <a:stretch>
            <a:fillRect/>
          </a:stretch>
        </p:blipFill>
        <p:spPr>
          <a:xfrm>
            <a:off x="5307421" y="5661317"/>
            <a:ext cx="5972175" cy="981075"/>
          </a:xfrm>
          <a:prstGeom prst="rect">
            <a:avLst/>
          </a:prstGeom>
        </p:spPr>
      </p:pic>
    </p:spTree>
    <p:extLst>
      <p:ext uri="{BB962C8B-B14F-4D97-AF65-F5344CB8AC3E}">
        <p14:creationId xmlns:p14="http://schemas.microsoft.com/office/powerpoint/2010/main" val="2168464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Gateway</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Sits between the client and a collection of backend services</a:t>
            </a:r>
          </a:p>
          <a:p>
            <a:pPr lvl="1">
              <a:spcAft>
                <a:spcPts val="600"/>
              </a:spcAft>
            </a:pPr>
            <a:r>
              <a:rPr lang="en-GB" sz="2400" dirty="0">
                <a:solidFill>
                  <a:schemeClr val="accent1">
                    <a:lumMod val="75000"/>
                  </a:schemeClr>
                </a:solidFill>
              </a:rPr>
              <a:t>Routes requests to the relevant service, sometimes multiple services</a:t>
            </a:r>
          </a:p>
          <a:p>
            <a:pPr lvl="1">
              <a:spcAft>
                <a:spcPts val="600"/>
              </a:spcAft>
            </a:pPr>
            <a:r>
              <a:rPr lang="en-GB" sz="2400" dirty="0">
                <a:solidFill>
                  <a:schemeClr val="accent1">
                    <a:lumMod val="75000"/>
                  </a:schemeClr>
                </a:solidFill>
              </a:rPr>
              <a:t>Single point of entry for registering HTTPS</a:t>
            </a:r>
          </a:p>
          <a:p>
            <a:pPr lvl="1">
              <a:spcAft>
                <a:spcPts val="600"/>
              </a:spcAft>
            </a:pPr>
            <a:r>
              <a:rPr lang="en-GB" sz="2400" dirty="0"/>
              <a:t>Allows you to implement quotas and throttling in one place</a:t>
            </a:r>
            <a:r>
              <a:rPr lang="en-GB" sz="2400" dirty="0">
                <a:solidFill>
                  <a:schemeClr val="tx2"/>
                </a:solidFill>
              </a:rPr>
              <a:t>*</a:t>
            </a:r>
          </a:p>
          <a:p>
            <a:pPr lvl="1">
              <a:spcAft>
                <a:spcPts val="600"/>
              </a:spcAft>
            </a:pPr>
            <a:r>
              <a:rPr lang="en-GB" sz="2400" dirty="0">
                <a:solidFill>
                  <a:srgbClr val="00B050"/>
                </a:solidFill>
              </a:rPr>
              <a:t>Allows you to implement logging in one place*</a:t>
            </a:r>
          </a:p>
          <a:p>
            <a:pPr lvl="1">
              <a:spcAft>
                <a:spcPts val="600"/>
              </a:spcAft>
            </a:pPr>
            <a:r>
              <a:rPr lang="en-GB" sz="2400" dirty="0"/>
              <a:t>Allows you to implement billing for API requests in one place</a:t>
            </a:r>
          </a:p>
          <a:p>
            <a:pPr lvl="1">
              <a:spcAft>
                <a:spcPts val="600"/>
              </a:spcAft>
            </a:pPr>
            <a:r>
              <a:rPr lang="en-GB" sz="2400" dirty="0">
                <a:solidFill>
                  <a:schemeClr val="accent1">
                    <a:lumMod val="75000"/>
                  </a:schemeClr>
                </a:solidFill>
              </a:rPr>
              <a:t>As you add new services and remove older services, the clients still see a consistent point of entry</a:t>
            </a:r>
          </a:p>
          <a:p>
            <a:pPr lvl="1">
              <a:spcAft>
                <a:spcPts val="600"/>
              </a:spcAft>
            </a:pPr>
            <a:r>
              <a:rPr lang="en-GB" sz="2400" dirty="0">
                <a:solidFill>
                  <a:srgbClr val="00B050"/>
                </a:solidFill>
              </a:rPr>
              <a:t>Allows you to implement load balancing when scaling*</a:t>
            </a:r>
          </a:p>
          <a:p>
            <a:pPr lvl="1">
              <a:spcAft>
                <a:spcPts val="600"/>
              </a:spcAft>
            </a:pPr>
            <a:endParaRPr lang="en-GB" sz="2400" dirty="0"/>
          </a:p>
        </p:txBody>
      </p:sp>
    </p:spTree>
    <p:extLst>
      <p:ext uri="{BB962C8B-B14F-4D97-AF65-F5344CB8AC3E}">
        <p14:creationId xmlns:p14="http://schemas.microsoft.com/office/powerpoint/2010/main" val="238247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first development</a:t>
            </a:r>
          </a:p>
        </p:txBody>
      </p:sp>
      <p:sp>
        <p:nvSpPr>
          <p:cNvPr id="3" name="Text Placeholder 2"/>
          <p:cNvSpPr>
            <a:spLocks noGrp="1"/>
          </p:cNvSpPr>
          <p:nvPr>
            <p:ph type="body" sz="quarter" idx="13"/>
          </p:nvPr>
        </p:nvSpPr>
        <p:spPr>
          <a:xfrm>
            <a:off x="383118" y="2151571"/>
            <a:ext cx="9040281" cy="3705226"/>
          </a:xfrm>
        </p:spPr>
        <p:txBody>
          <a:bodyPr/>
          <a:lstStyle/>
          <a:p>
            <a:r>
              <a:rPr lang="en-GB" sz="2000" dirty="0"/>
              <a:t>Many practitioners now advocate ‘</a:t>
            </a:r>
            <a:r>
              <a:rPr lang="en-GB" sz="2000" b="1" dirty="0"/>
              <a:t>API-first development</a:t>
            </a:r>
            <a:r>
              <a:rPr lang="en-GB" sz="2000" dirty="0"/>
              <a:t>.’</a:t>
            </a:r>
          </a:p>
          <a:p>
            <a:r>
              <a:rPr lang="en-GB" sz="2000" dirty="0"/>
              <a:t>Design and create the API first.</a:t>
            </a:r>
          </a:p>
          <a:p>
            <a:r>
              <a:rPr lang="en-GB" sz="2000" dirty="0"/>
              <a:t>Allows developers to focus from the start on how the overall application will be structured and the scope of its functionality</a:t>
            </a:r>
          </a:p>
          <a:p>
            <a:r>
              <a:rPr lang="en-GB" sz="2000" dirty="0"/>
              <a:t>Both front-end and back-end teams can begin to work on the project with a clear understanding of how the server and client will communicate.</a:t>
            </a:r>
          </a:p>
          <a:p>
            <a:r>
              <a:rPr lang="en-GB" sz="2000" dirty="0"/>
              <a:t>Security is planned and integrated from the outset.</a:t>
            </a:r>
          </a:p>
          <a:p>
            <a:endParaRPr lang="en-GB" sz="2000" dirty="0"/>
          </a:p>
          <a:p>
            <a:pPr marL="0" indent="0">
              <a:buNone/>
            </a:pPr>
            <a:endParaRPr lang="en-GB" sz="2000" dirty="0"/>
          </a:p>
          <a:p>
            <a:endParaRPr lang="en-GB" sz="2000" dirty="0"/>
          </a:p>
        </p:txBody>
      </p:sp>
      <p:sp>
        <p:nvSpPr>
          <p:cNvPr id="4" name="Rectangle 3"/>
          <p:cNvSpPr/>
          <p:nvPr/>
        </p:nvSpPr>
        <p:spPr>
          <a:xfrm>
            <a:off x="9766300" y="2151571"/>
            <a:ext cx="2044700" cy="9398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Backend</a:t>
            </a:r>
          </a:p>
        </p:txBody>
      </p:sp>
      <p:sp>
        <p:nvSpPr>
          <p:cNvPr id="5" name="Rectangle 4"/>
          <p:cNvSpPr/>
          <p:nvPr/>
        </p:nvSpPr>
        <p:spPr>
          <a:xfrm>
            <a:off x="9766300" y="4640771"/>
            <a:ext cx="2044700" cy="9398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Frontend</a:t>
            </a:r>
          </a:p>
        </p:txBody>
      </p:sp>
      <p:sp>
        <p:nvSpPr>
          <p:cNvPr id="6" name="Rectangle 5"/>
          <p:cNvSpPr/>
          <p:nvPr/>
        </p:nvSpPr>
        <p:spPr>
          <a:xfrm>
            <a:off x="9766300" y="3704655"/>
            <a:ext cx="2044700" cy="3048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API</a:t>
            </a:r>
          </a:p>
        </p:txBody>
      </p:sp>
      <p:cxnSp>
        <p:nvCxnSpPr>
          <p:cNvPr id="8" name="Straight Arrow Connector 7"/>
          <p:cNvCxnSpPr>
            <a:stCxn id="6" idx="2"/>
            <a:endCxn id="5" idx="0"/>
          </p:cNvCxnSpPr>
          <p:nvPr/>
        </p:nvCxnSpPr>
        <p:spPr>
          <a:xfrm>
            <a:off x="10788650" y="4009455"/>
            <a:ext cx="0" cy="631316"/>
          </a:xfrm>
          <a:prstGeom prst="straightConnector1">
            <a:avLst/>
          </a:prstGeom>
          <a:ln w="9525" cap="flat" cmpd="sng" algn="ctr">
            <a:solidFill>
              <a:schemeClr val="accent2">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p:cNvCxnSpPr>
            <a:stCxn id="4" idx="2"/>
            <a:endCxn id="6" idx="0"/>
          </p:cNvCxnSpPr>
          <p:nvPr/>
        </p:nvCxnSpPr>
        <p:spPr>
          <a:xfrm>
            <a:off x="10788650" y="3091371"/>
            <a:ext cx="0" cy="613284"/>
          </a:xfrm>
          <a:prstGeom prst="straightConnector1">
            <a:avLst/>
          </a:prstGeom>
          <a:ln w="9525" cap="flat" cmpd="sng" algn="ctr">
            <a:solidFill>
              <a:schemeClr val="accent2">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17610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Quotas and throttling</a:t>
            </a:r>
          </a:p>
        </p:txBody>
      </p:sp>
      <p:sp>
        <p:nvSpPr>
          <p:cNvPr id="4" name="Text Placeholder 3"/>
          <p:cNvSpPr>
            <a:spLocks noGrp="1"/>
          </p:cNvSpPr>
          <p:nvPr>
            <p:ph type="body" sz="quarter" idx="13"/>
          </p:nvPr>
        </p:nvSpPr>
        <p:spPr>
          <a:xfrm>
            <a:off x="259552" y="2253747"/>
            <a:ext cx="11467010" cy="3705226"/>
          </a:xfrm>
        </p:spPr>
        <p:txBody>
          <a:bodyPr/>
          <a:lstStyle/>
          <a:p>
            <a:pPr lvl="1">
              <a:spcAft>
                <a:spcPts val="600"/>
              </a:spcAft>
            </a:pPr>
            <a:r>
              <a:rPr lang="en-GB" sz="2400" dirty="0"/>
              <a:t>Again, there’s a library for that… express-rate-limit</a:t>
            </a:r>
          </a:p>
          <a:p>
            <a:pPr lvl="1">
              <a:spcAft>
                <a:spcPts val="600"/>
              </a:spcAft>
            </a:pPr>
            <a:endParaRPr lang="en-GB" sz="2400" dirty="0"/>
          </a:p>
          <a:p>
            <a:pPr lvl="1">
              <a:spcAft>
                <a:spcPts val="600"/>
              </a:spcAft>
            </a:pPr>
            <a:endParaRPr lang="en-GB" sz="2400" dirty="0"/>
          </a:p>
        </p:txBody>
      </p:sp>
      <p:pic>
        <p:nvPicPr>
          <p:cNvPr id="3" name="Picture 2"/>
          <p:cNvPicPr>
            <a:picLocks noChangeAspect="1"/>
          </p:cNvPicPr>
          <p:nvPr/>
        </p:nvPicPr>
        <p:blipFill>
          <a:blip r:embed="rId2"/>
          <a:stretch>
            <a:fillRect/>
          </a:stretch>
        </p:blipFill>
        <p:spPr>
          <a:xfrm>
            <a:off x="846897" y="3009367"/>
            <a:ext cx="3838575" cy="1724025"/>
          </a:xfrm>
          <a:prstGeom prst="rect">
            <a:avLst/>
          </a:prstGeom>
        </p:spPr>
      </p:pic>
      <p:pic>
        <p:nvPicPr>
          <p:cNvPr id="5" name="Picture 4"/>
          <p:cNvPicPr>
            <a:picLocks noChangeAspect="1"/>
          </p:cNvPicPr>
          <p:nvPr/>
        </p:nvPicPr>
        <p:blipFill>
          <a:blip r:embed="rId3"/>
          <a:stretch>
            <a:fillRect/>
          </a:stretch>
        </p:blipFill>
        <p:spPr>
          <a:xfrm>
            <a:off x="3374461" y="4895625"/>
            <a:ext cx="7743825" cy="1476375"/>
          </a:xfrm>
          <a:prstGeom prst="rect">
            <a:avLst/>
          </a:prstGeom>
        </p:spPr>
      </p:pic>
    </p:spTree>
    <p:extLst>
      <p:ext uri="{BB962C8B-B14F-4D97-AF65-F5344CB8AC3E}">
        <p14:creationId xmlns:p14="http://schemas.microsoft.com/office/powerpoint/2010/main" val="2824061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Quotas and throttling: Block specific actions</a:t>
            </a:r>
          </a:p>
        </p:txBody>
      </p:sp>
      <p:sp>
        <p:nvSpPr>
          <p:cNvPr id="4" name="Text Placeholder 3"/>
          <p:cNvSpPr>
            <a:spLocks noGrp="1"/>
          </p:cNvSpPr>
          <p:nvPr>
            <p:ph type="body" sz="quarter" idx="13"/>
          </p:nvPr>
        </p:nvSpPr>
        <p:spPr>
          <a:xfrm>
            <a:off x="259552" y="2253747"/>
            <a:ext cx="3649409" cy="3705226"/>
          </a:xfrm>
        </p:spPr>
        <p:txBody>
          <a:bodyPr/>
          <a:lstStyle/>
          <a:p>
            <a:pPr lvl="1">
              <a:spcAft>
                <a:spcPts val="600"/>
              </a:spcAft>
            </a:pPr>
            <a:r>
              <a:rPr lang="en-GB" sz="2400" dirty="0"/>
              <a:t>Block specific actions in the service</a:t>
            </a:r>
          </a:p>
          <a:p>
            <a:pPr lvl="1">
              <a:spcAft>
                <a:spcPts val="600"/>
              </a:spcAft>
            </a:pPr>
            <a:r>
              <a:rPr lang="en-GB" sz="2400" dirty="0"/>
              <a:t>Note that this is per instance</a:t>
            </a:r>
          </a:p>
          <a:p>
            <a:pPr lvl="1">
              <a:spcAft>
                <a:spcPts val="600"/>
              </a:spcAft>
            </a:pPr>
            <a:endParaRPr lang="en-GB" sz="2400" dirty="0"/>
          </a:p>
          <a:p>
            <a:pPr lvl="1">
              <a:spcAft>
                <a:spcPts val="600"/>
              </a:spcAft>
            </a:pPr>
            <a:endParaRPr lang="en-GB" sz="2400" dirty="0"/>
          </a:p>
        </p:txBody>
      </p:sp>
      <p:pic>
        <p:nvPicPr>
          <p:cNvPr id="6" name="Picture 5"/>
          <p:cNvPicPr>
            <a:picLocks noChangeAspect="1"/>
          </p:cNvPicPr>
          <p:nvPr/>
        </p:nvPicPr>
        <p:blipFill>
          <a:blip r:embed="rId2"/>
          <a:stretch>
            <a:fillRect/>
          </a:stretch>
        </p:blipFill>
        <p:spPr>
          <a:xfrm>
            <a:off x="4042311" y="2151571"/>
            <a:ext cx="7705725" cy="2752725"/>
          </a:xfrm>
          <a:prstGeom prst="rect">
            <a:avLst/>
          </a:prstGeom>
        </p:spPr>
      </p:pic>
      <p:pic>
        <p:nvPicPr>
          <p:cNvPr id="7" name="Picture 6"/>
          <p:cNvPicPr>
            <a:picLocks noChangeAspect="1"/>
          </p:cNvPicPr>
          <p:nvPr/>
        </p:nvPicPr>
        <p:blipFill>
          <a:blip r:embed="rId3"/>
          <a:stretch>
            <a:fillRect/>
          </a:stretch>
        </p:blipFill>
        <p:spPr>
          <a:xfrm>
            <a:off x="3908961" y="5137888"/>
            <a:ext cx="7839075" cy="1409700"/>
          </a:xfrm>
          <a:prstGeom prst="rect">
            <a:avLst/>
          </a:prstGeom>
        </p:spPr>
      </p:pic>
    </p:spTree>
    <p:extLst>
      <p:ext uri="{BB962C8B-B14F-4D97-AF65-F5344CB8AC3E}">
        <p14:creationId xmlns:p14="http://schemas.microsoft.com/office/powerpoint/2010/main" val="662904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Quotas and throttling: Block specific actions</a:t>
            </a:r>
          </a:p>
        </p:txBody>
      </p:sp>
      <p:sp>
        <p:nvSpPr>
          <p:cNvPr id="4" name="Text Placeholder 3"/>
          <p:cNvSpPr>
            <a:spLocks noGrp="1"/>
          </p:cNvSpPr>
          <p:nvPr>
            <p:ph type="body" sz="quarter" idx="13"/>
          </p:nvPr>
        </p:nvSpPr>
        <p:spPr>
          <a:xfrm>
            <a:off x="259552" y="2253747"/>
            <a:ext cx="9002435" cy="3705226"/>
          </a:xfrm>
        </p:spPr>
        <p:txBody>
          <a:bodyPr/>
          <a:lstStyle/>
          <a:p>
            <a:pPr lvl="1">
              <a:spcAft>
                <a:spcPts val="600"/>
              </a:spcAft>
            </a:pPr>
            <a:r>
              <a:rPr lang="en-GB" sz="2400" dirty="0"/>
              <a:t>Express-rate-limit defaults to using your IP as the key (</a:t>
            </a:r>
            <a:r>
              <a:rPr lang="en-GB" sz="2400" dirty="0" err="1"/>
              <a:t>req.ip</a:t>
            </a:r>
            <a:r>
              <a:rPr lang="en-GB" sz="2400" dirty="0"/>
              <a:t>)</a:t>
            </a:r>
          </a:p>
          <a:p>
            <a:pPr lvl="1">
              <a:spcAft>
                <a:spcPts val="600"/>
              </a:spcAft>
            </a:pPr>
            <a:r>
              <a:rPr lang="en-GB" sz="2400" dirty="0"/>
              <a:t>However, you can set it to use an API key if you wanted to throttle access to a particular application/group</a:t>
            </a:r>
          </a:p>
          <a:p>
            <a:pPr lvl="2">
              <a:spcAft>
                <a:spcPts val="600"/>
              </a:spcAft>
            </a:pPr>
            <a:r>
              <a:rPr lang="en-GB" sz="2400" dirty="0"/>
              <a:t>Get the client to send their API key in the headers? (</a:t>
            </a:r>
            <a:r>
              <a:rPr lang="en-GB" sz="2400" dirty="0" err="1"/>
              <a:t>req.headers</a:t>
            </a:r>
            <a:r>
              <a:rPr lang="en-GB" sz="2400" dirty="0"/>
              <a:t>)</a:t>
            </a:r>
          </a:p>
          <a:p>
            <a:pPr lvl="1">
              <a:spcAft>
                <a:spcPts val="600"/>
              </a:spcAft>
            </a:pPr>
            <a:r>
              <a:rPr lang="en-GB" sz="2400" dirty="0"/>
              <a:t>The limits/quotas/remaining requests are stored as headers. However, the library also allows you to hook up your limits/quotes to some store (e.g. Mongo) </a:t>
            </a:r>
          </a:p>
          <a:p>
            <a:pPr lvl="1">
              <a:spcAft>
                <a:spcPts val="600"/>
              </a:spcAft>
            </a:pPr>
            <a:r>
              <a:rPr lang="en-GB" sz="2400" dirty="0"/>
              <a:t>There are options to up quotas for specific users (e.g., if they buy more API requests)</a:t>
            </a:r>
          </a:p>
        </p:txBody>
      </p:sp>
      <p:pic>
        <p:nvPicPr>
          <p:cNvPr id="3" name="Picture 2"/>
          <p:cNvPicPr>
            <a:picLocks noChangeAspect="1"/>
          </p:cNvPicPr>
          <p:nvPr/>
        </p:nvPicPr>
        <p:blipFill>
          <a:blip r:embed="rId2"/>
          <a:stretch>
            <a:fillRect/>
          </a:stretch>
        </p:blipFill>
        <p:spPr>
          <a:xfrm>
            <a:off x="8759271" y="2967806"/>
            <a:ext cx="3024692" cy="1589446"/>
          </a:xfrm>
          <a:prstGeom prst="rect">
            <a:avLst/>
          </a:prstGeom>
        </p:spPr>
      </p:pic>
    </p:spTree>
    <p:extLst>
      <p:ext uri="{BB962C8B-B14F-4D97-AF65-F5344CB8AC3E}">
        <p14:creationId xmlns:p14="http://schemas.microsoft.com/office/powerpoint/2010/main" val="3699351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Gateway</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Sits between the client and a collection of backend services</a:t>
            </a:r>
          </a:p>
          <a:p>
            <a:pPr lvl="1">
              <a:spcAft>
                <a:spcPts val="600"/>
              </a:spcAft>
            </a:pPr>
            <a:r>
              <a:rPr lang="en-GB" sz="2400" dirty="0">
                <a:solidFill>
                  <a:schemeClr val="accent1">
                    <a:lumMod val="75000"/>
                  </a:schemeClr>
                </a:solidFill>
              </a:rPr>
              <a:t>Routes requests to the relevant service, sometimes multiple services</a:t>
            </a:r>
          </a:p>
          <a:p>
            <a:pPr lvl="1">
              <a:spcAft>
                <a:spcPts val="600"/>
              </a:spcAft>
            </a:pPr>
            <a:r>
              <a:rPr lang="en-GB" sz="2400" dirty="0">
                <a:solidFill>
                  <a:schemeClr val="accent1">
                    <a:lumMod val="75000"/>
                  </a:schemeClr>
                </a:solidFill>
              </a:rPr>
              <a:t>Single point of entry for registering HTTPS</a:t>
            </a:r>
          </a:p>
          <a:p>
            <a:pPr lvl="1">
              <a:spcAft>
                <a:spcPts val="600"/>
              </a:spcAft>
            </a:pPr>
            <a:r>
              <a:rPr lang="en-GB" sz="2400" dirty="0">
                <a:solidFill>
                  <a:srgbClr val="00B050"/>
                </a:solidFill>
              </a:rPr>
              <a:t>Allows you to implement quotas and throttling in one place*</a:t>
            </a:r>
          </a:p>
          <a:p>
            <a:pPr lvl="1">
              <a:spcAft>
                <a:spcPts val="600"/>
              </a:spcAft>
            </a:pPr>
            <a:r>
              <a:rPr lang="en-GB" sz="2400" dirty="0">
                <a:solidFill>
                  <a:srgbClr val="00B050"/>
                </a:solidFill>
              </a:rPr>
              <a:t>Allows you to implement logging in one place*</a:t>
            </a:r>
          </a:p>
          <a:p>
            <a:pPr lvl="1">
              <a:spcAft>
                <a:spcPts val="600"/>
              </a:spcAft>
            </a:pPr>
            <a:r>
              <a:rPr lang="en-GB" sz="2400" dirty="0"/>
              <a:t>Allows you to implement billing for API requests in one place</a:t>
            </a:r>
          </a:p>
          <a:p>
            <a:pPr lvl="1">
              <a:spcAft>
                <a:spcPts val="600"/>
              </a:spcAft>
            </a:pPr>
            <a:r>
              <a:rPr lang="en-GB" sz="2400" dirty="0">
                <a:solidFill>
                  <a:schemeClr val="accent1">
                    <a:lumMod val="75000"/>
                  </a:schemeClr>
                </a:solidFill>
              </a:rPr>
              <a:t>As you add new services and remove older services, the clients still see a consistent point of entry</a:t>
            </a:r>
          </a:p>
          <a:p>
            <a:pPr lvl="1">
              <a:spcAft>
                <a:spcPts val="600"/>
              </a:spcAft>
            </a:pPr>
            <a:r>
              <a:rPr lang="en-GB" sz="2400" dirty="0">
                <a:solidFill>
                  <a:srgbClr val="00B050"/>
                </a:solidFill>
              </a:rPr>
              <a:t>Allows you to implement load balancing when scaling*</a:t>
            </a:r>
          </a:p>
          <a:p>
            <a:pPr lvl="1">
              <a:spcAft>
                <a:spcPts val="600"/>
              </a:spcAft>
            </a:pPr>
            <a:endParaRPr lang="en-GB" sz="2400" dirty="0"/>
          </a:p>
        </p:txBody>
      </p:sp>
    </p:spTree>
    <p:extLst>
      <p:ext uri="{BB962C8B-B14F-4D97-AF65-F5344CB8AC3E}">
        <p14:creationId xmlns:p14="http://schemas.microsoft.com/office/powerpoint/2010/main" val="2801175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Additional security: helmet</a:t>
            </a:r>
          </a:p>
        </p:txBody>
      </p:sp>
      <p:sp>
        <p:nvSpPr>
          <p:cNvPr id="4" name="Text Placeholder 3"/>
          <p:cNvSpPr>
            <a:spLocks noGrp="1"/>
          </p:cNvSpPr>
          <p:nvPr>
            <p:ph type="body" sz="quarter" idx="13"/>
          </p:nvPr>
        </p:nvSpPr>
        <p:spPr>
          <a:xfrm>
            <a:off x="259552" y="2253747"/>
            <a:ext cx="4474680" cy="3705226"/>
          </a:xfrm>
        </p:spPr>
        <p:txBody>
          <a:bodyPr/>
          <a:lstStyle/>
          <a:p>
            <a:pPr>
              <a:lnSpc>
                <a:spcPct val="100000"/>
              </a:lnSpc>
              <a:spcBef>
                <a:spcPts val="0"/>
              </a:spcBef>
              <a:spcAft>
                <a:spcPts val="600"/>
              </a:spcAft>
            </a:pPr>
            <a:r>
              <a:rPr lang="en-GB" sz="2400" dirty="0"/>
              <a:t>There are a lot of pre-existing libraries for adding security to express.</a:t>
            </a:r>
          </a:p>
          <a:p>
            <a:pPr>
              <a:lnSpc>
                <a:spcPct val="100000"/>
              </a:lnSpc>
              <a:spcBef>
                <a:spcPts val="0"/>
              </a:spcBef>
              <a:spcAft>
                <a:spcPts val="600"/>
              </a:spcAft>
            </a:pPr>
            <a:r>
              <a:rPr lang="en-GB" sz="2400" dirty="0"/>
              <a:t>Helmet is one library that auto protects against a variety of common security flaws.</a:t>
            </a:r>
          </a:p>
        </p:txBody>
      </p:sp>
      <p:pic>
        <p:nvPicPr>
          <p:cNvPr id="5" name="Picture 4"/>
          <p:cNvPicPr>
            <a:picLocks noChangeAspect="1"/>
          </p:cNvPicPr>
          <p:nvPr/>
        </p:nvPicPr>
        <p:blipFill>
          <a:blip r:embed="rId2"/>
          <a:stretch>
            <a:fillRect/>
          </a:stretch>
        </p:blipFill>
        <p:spPr>
          <a:xfrm>
            <a:off x="567352" y="4968363"/>
            <a:ext cx="3476625" cy="1257300"/>
          </a:xfrm>
          <a:prstGeom prst="rect">
            <a:avLst/>
          </a:prstGeom>
        </p:spPr>
      </p:pic>
      <p:pic>
        <p:nvPicPr>
          <p:cNvPr id="6" name="Picture 5"/>
          <p:cNvPicPr>
            <a:picLocks noChangeAspect="1"/>
          </p:cNvPicPr>
          <p:nvPr/>
        </p:nvPicPr>
        <p:blipFill>
          <a:blip r:embed="rId3"/>
          <a:stretch>
            <a:fillRect/>
          </a:stretch>
        </p:blipFill>
        <p:spPr>
          <a:xfrm>
            <a:off x="6139918" y="1810758"/>
            <a:ext cx="4631977" cy="4591203"/>
          </a:xfrm>
          <a:prstGeom prst="rect">
            <a:avLst/>
          </a:prstGeom>
        </p:spPr>
      </p:pic>
    </p:spTree>
    <p:extLst>
      <p:ext uri="{BB962C8B-B14F-4D97-AF65-F5344CB8AC3E}">
        <p14:creationId xmlns:p14="http://schemas.microsoft.com/office/powerpoint/2010/main" val="311188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Additional security: </a:t>
            </a:r>
            <a:r>
              <a:rPr lang="en-GB" dirty="0" err="1">
                <a:solidFill>
                  <a:schemeClr val="tx2"/>
                </a:solidFill>
              </a:rPr>
              <a:t>cors</a:t>
            </a:r>
            <a:endParaRPr lang="en-GB" dirty="0">
              <a:solidFill>
                <a:schemeClr val="tx2"/>
              </a:solidFill>
            </a:endParaRPr>
          </a:p>
        </p:txBody>
      </p:sp>
      <p:sp>
        <p:nvSpPr>
          <p:cNvPr id="4" name="Text Placeholder 3"/>
          <p:cNvSpPr>
            <a:spLocks noGrp="1"/>
          </p:cNvSpPr>
          <p:nvPr>
            <p:ph type="body" sz="quarter" idx="13"/>
          </p:nvPr>
        </p:nvSpPr>
        <p:spPr>
          <a:xfrm>
            <a:off x="259551" y="2253747"/>
            <a:ext cx="11347429" cy="3705226"/>
          </a:xfrm>
        </p:spPr>
        <p:txBody>
          <a:bodyPr/>
          <a:lstStyle/>
          <a:p>
            <a:pPr>
              <a:lnSpc>
                <a:spcPct val="100000"/>
              </a:lnSpc>
              <a:spcBef>
                <a:spcPts val="0"/>
              </a:spcBef>
              <a:spcAft>
                <a:spcPts val="600"/>
              </a:spcAft>
            </a:pPr>
            <a:r>
              <a:rPr lang="en-GB" sz="2400" dirty="0"/>
              <a:t>Cross-Origin Resource Sharing</a:t>
            </a:r>
          </a:p>
          <a:p>
            <a:pPr>
              <a:lnSpc>
                <a:spcPct val="100000"/>
              </a:lnSpc>
              <a:spcBef>
                <a:spcPts val="0"/>
              </a:spcBef>
              <a:spcAft>
                <a:spcPts val="600"/>
              </a:spcAft>
            </a:pPr>
            <a:r>
              <a:rPr lang="en-GB" sz="2400" dirty="0"/>
              <a:t>“an HTTP-header based mechanism that allows a server to indicate any other origins (domain, scheme, or port) than its own from which a browser should permit loading of resources.”</a:t>
            </a:r>
          </a:p>
          <a:p>
            <a:pPr>
              <a:lnSpc>
                <a:spcPct val="100000"/>
              </a:lnSpc>
              <a:spcBef>
                <a:spcPts val="0"/>
              </a:spcBef>
              <a:spcAft>
                <a:spcPts val="600"/>
              </a:spcAft>
            </a:pPr>
            <a:r>
              <a:rPr lang="en-GB" sz="2400" dirty="0"/>
              <a:t>Allow requests from anyone</a:t>
            </a:r>
          </a:p>
          <a:p>
            <a:pPr>
              <a:lnSpc>
                <a:spcPct val="100000"/>
              </a:lnSpc>
              <a:spcBef>
                <a:spcPts val="0"/>
              </a:spcBef>
              <a:spcAft>
                <a:spcPts val="600"/>
              </a:spcAft>
            </a:pPr>
            <a:r>
              <a:rPr lang="en-GB" sz="2400" dirty="0"/>
              <a:t>Only allow certain methods/headers</a:t>
            </a:r>
          </a:p>
          <a:p>
            <a:pPr>
              <a:lnSpc>
                <a:spcPct val="100000"/>
              </a:lnSpc>
              <a:spcBef>
                <a:spcPts val="0"/>
              </a:spcBef>
              <a:spcAft>
                <a:spcPts val="600"/>
              </a:spcAft>
            </a:pPr>
            <a:endParaRPr lang="en-GB" sz="2400" dirty="0"/>
          </a:p>
        </p:txBody>
      </p:sp>
      <p:pic>
        <p:nvPicPr>
          <p:cNvPr id="3" name="Picture 2"/>
          <p:cNvPicPr>
            <a:picLocks noChangeAspect="1"/>
          </p:cNvPicPr>
          <p:nvPr/>
        </p:nvPicPr>
        <p:blipFill>
          <a:blip r:embed="rId2"/>
          <a:stretch>
            <a:fillRect/>
          </a:stretch>
        </p:blipFill>
        <p:spPr>
          <a:xfrm>
            <a:off x="6348105" y="4106360"/>
            <a:ext cx="4657725" cy="1485900"/>
          </a:xfrm>
          <a:prstGeom prst="rect">
            <a:avLst/>
          </a:prstGeom>
        </p:spPr>
      </p:pic>
    </p:spTree>
    <p:extLst>
      <p:ext uri="{BB962C8B-B14F-4D97-AF65-F5344CB8AC3E}">
        <p14:creationId xmlns:p14="http://schemas.microsoft.com/office/powerpoint/2010/main" val="792076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Repo</a:t>
            </a:r>
          </a:p>
        </p:txBody>
      </p:sp>
      <p:sp>
        <p:nvSpPr>
          <p:cNvPr id="4" name="Text Placeholder 3"/>
          <p:cNvSpPr>
            <a:spLocks noGrp="1"/>
          </p:cNvSpPr>
          <p:nvPr>
            <p:ph type="body" sz="quarter" idx="13"/>
          </p:nvPr>
        </p:nvSpPr>
        <p:spPr>
          <a:xfrm>
            <a:off x="259551" y="2253747"/>
            <a:ext cx="11347429" cy="3705226"/>
          </a:xfrm>
        </p:spPr>
        <p:txBody>
          <a:bodyPr/>
          <a:lstStyle/>
          <a:p>
            <a:pPr>
              <a:lnSpc>
                <a:spcPct val="100000"/>
              </a:lnSpc>
              <a:spcBef>
                <a:spcPts val="0"/>
              </a:spcBef>
              <a:spcAft>
                <a:spcPts val="600"/>
              </a:spcAft>
            </a:pPr>
            <a:r>
              <a:rPr lang="en-GB" sz="2400" dirty="0"/>
              <a:t>The code for this talk is available for anyone interested:</a:t>
            </a:r>
          </a:p>
          <a:p>
            <a:pPr lvl="1">
              <a:lnSpc>
                <a:spcPct val="100000"/>
              </a:lnSpc>
              <a:spcAft>
                <a:spcPts val="600"/>
              </a:spcAft>
            </a:pPr>
            <a:r>
              <a:rPr lang="en-GB" sz="2400" dirty="0"/>
              <a:t>https://github.com/ash-williams/MAD_microservices</a:t>
            </a:r>
          </a:p>
        </p:txBody>
      </p:sp>
    </p:spTree>
    <p:extLst>
      <p:ext uri="{BB962C8B-B14F-4D97-AF65-F5344CB8AC3E}">
        <p14:creationId xmlns:p14="http://schemas.microsoft.com/office/powerpoint/2010/main" val="1676009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EFB0-783B-4DEF-84F4-87A464771018}"/>
              </a:ext>
            </a:extLst>
          </p:cNvPr>
          <p:cNvSpPr>
            <a:spLocks noGrp="1"/>
          </p:cNvSpPr>
          <p:nvPr>
            <p:ph type="title"/>
          </p:nvPr>
        </p:nvSpPr>
        <p:spPr/>
        <p:txBody>
          <a:bodyPr/>
          <a:lstStyle/>
          <a:p>
            <a:r>
              <a:rPr lang="en-GB" dirty="0"/>
              <a:t>Optional advanced exercises based on this week’s lecture</a:t>
            </a:r>
          </a:p>
        </p:txBody>
      </p:sp>
      <p:sp>
        <p:nvSpPr>
          <p:cNvPr id="3" name="Text Placeholder 2">
            <a:extLst>
              <a:ext uri="{FF2B5EF4-FFF2-40B4-BE49-F238E27FC236}">
                <a16:creationId xmlns:a16="http://schemas.microsoft.com/office/drawing/2014/main" id="{59D58A92-2C39-459F-A45B-B5F7A73F5122}"/>
              </a:ext>
            </a:extLst>
          </p:cNvPr>
          <p:cNvSpPr>
            <a:spLocks noGrp="1"/>
          </p:cNvSpPr>
          <p:nvPr>
            <p:ph type="body" sz="quarter" idx="13"/>
          </p:nvPr>
        </p:nvSpPr>
        <p:spPr/>
        <p:txBody>
          <a:bodyPr/>
          <a:lstStyle/>
          <a:p>
            <a:pPr marL="0" indent="0">
              <a:lnSpc>
                <a:spcPct val="100000"/>
              </a:lnSpc>
              <a:spcAft>
                <a:spcPts val="600"/>
              </a:spcAft>
              <a:buNone/>
            </a:pPr>
            <a:r>
              <a:rPr lang="en-GB" sz="2000" dirty="0"/>
              <a:t>If you are interested and wanted to play around with the codebase, you could try:</a:t>
            </a:r>
          </a:p>
          <a:p>
            <a:pPr marL="1005840" lvl="1" indent="-457200">
              <a:lnSpc>
                <a:spcPct val="100000"/>
              </a:lnSpc>
              <a:spcBef>
                <a:spcPts val="600"/>
              </a:spcBef>
              <a:spcAft>
                <a:spcPts val="600"/>
              </a:spcAft>
              <a:buFont typeface="+mj-lt"/>
              <a:buAutoNum type="arabicPeriod"/>
            </a:pPr>
            <a:r>
              <a:rPr lang="en-GB" sz="2000" dirty="0"/>
              <a:t>Splitting out the movies and user management services, how would the movies service know that you are authenticated? (</a:t>
            </a:r>
            <a:r>
              <a:rPr lang="en-GB" sz="2000" b="1" dirty="0"/>
              <a:t>moderate</a:t>
            </a:r>
            <a:r>
              <a:rPr lang="en-GB" sz="2000" dirty="0"/>
              <a:t>)</a:t>
            </a:r>
          </a:p>
          <a:p>
            <a:pPr marL="1005840" lvl="1" indent="-457200">
              <a:lnSpc>
                <a:spcPct val="100000"/>
              </a:lnSpc>
              <a:spcBef>
                <a:spcPts val="600"/>
              </a:spcBef>
              <a:spcAft>
                <a:spcPts val="600"/>
              </a:spcAft>
              <a:buFont typeface="+mj-lt"/>
              <a:buAutoNum type="arabicPeriod"/>
            </a:pPr>
            <a:r>
              <a:rPr lang="en-GB" sz="2000" dirty="0"/>
              <a:t>Implement a new load balancer function which outperforms the ROUND_ROBIN (</a:t>
            </a:r>
            <a:r>
              <a:rPr lang="en-GB" sz="2000" b="1" dirty="0"/>
              <a:t>moderate</a:t>
            </a:r>
            <a:r>
              <a:rPr lang="en-GB" sz="2000" dirty="0"/>
              <a:t>)</a:t>
            </a:r>
          </a:p>
          <a:p>
            <a:pPr marL="1005840" lvl="1" indent="-457200">
              <a:lnSpc>
                <a:spcPct val="100000"/>
              </a:lnSpc>
              <a:spcBef>
                <a:spcPts val="600"/>
              </a:spcBef>
              <a:spcAft>
                <a:spcPts val="600"/>
              </a:spcAft>
              <a:buFont typeface="+mj-lt"/>
              <a:buAutoNum type="arabicPeriod"/>
            </a:pPr>
            <a:r>
              <a:rPr lang="en-GB" sz="2000" dirty="0"/>
              <a:t>Implement databases for the movies service, the user service and the gateway (</a:t>
            </a:r>
            <a:r>
              <a:rPr lang="en-GB" sz="2000" b="1" dirty="0"/>
              <a:t>moderate</a:t>
            </a:r>
            <a:r>
              <a:rPr lang="en-GB" sz="2000" dirty="0"/>
              <a:t>)</a:t>
            </a:r>
          </a:p>
          <a:p>
            <a:pPr marL="1005840" lvl="1" indent="-457200">
              <a:lnSpc>
                <a:spcPct val="100000"/>
              </a:lnSpc>
              <a:spcBef>
                <a:spcPts val="600"/>
              </a:spcBef>
              <a:spcAft>
                <a:spcPts val="600"/>
              </a:spcAft>
              <a:buFont typeface="+mj-lt"/>
              <a:buAutoNum type="arabicPeriod"/>
            </a:pPr>
            <a:r>
              <a:rPr lang="en-GB" sz="2000" dirty="0"/>
              <a:t>Throttle based on a stored API key – allow users to have different allowanced (based on how much money they pay us) (</a:t>
            </a:r>
            <a:r>
              <a:rPr lang="en-GB" sz="2000" b="1" dirty="0"/>
              <a:t>difficult</a:t>
            </a:r>
            <a:r>
              <a:rPr lang="en-GB" sz="2000" dirty="0"/>
              <a:t>)</a:t>
            </a:r>
          </a:p>
          <a:p>
            <a:pPr marL="1005840" lvl="1" indent="-457200">
              <a:lnSpc>
                <a:spcPct val="100000"/>
              </a:lnSpc>
              <a:spcBef>
                <a:spcPts val="600"/>
              </a:spcBef>
              <a:spcAft>
                <a:spcPts val="600"/>
              </a:spcAft>
              <a:buFont typeface="+mj-lt"/>
              <a:buAutoNum type="arabicPeriod"/>
            </a:pPr>
            <a:r>
              <a:rPr lang="en-GB" sz="2000" dirty="0"/>
              <a:t>Find a vulnerability, write a fix, submit a pull request (</a:t>
            </a:r>
            <a:r>
              <a:rPr lang="en-GB" sz="2000" b="1" dirty="0"/>
              <a:t>difficult – maybe not?</a:t>
            </a:r>
            <a:r>
              <a:rPr lang="en-GB" sz="2000" dirty="0"/>
              <a:t>)</a:t>
            </a:r>
          </a:p>
          <a:p>
            <a:pPr marL="1005840" lvl="1" indent="-457200">
              <a:lnSpc>
                <a:spcPct val="100000"/>
              </a:lnSpc>
              <a:spcBef>
                <a:spcPts val="600"/>
              </a:spcBef>
              <a:spcAft>
                <a:spcPts val="600"/>
              </a:spcAft>
              <a:buFont typeface="+mj-lt"/>
              <a:buAutoNum type="arabicPeriod"/>
            </a:pPr>
            <a:r>
              <a:rPr lang="en-GB" sz="2000" dirty="0"/>
              <a:t>Choose one of my final year projects, or do a masters after you graduate and choose one of my MSc projects </a:t>
            </a:r>
            <a:r>
              <a:rPr lang="en-GB" sz="2000" dirty="0">
                <a:sym typeface="Wingdings" panose="05000000000000000000" pitchFamily="2" charset="2"/>
              </a:rPr>
              <a:t></a:t>
            </a:r>
          </a:p>
          <a:p>
            <a:pPr marL="1005840" lvl="1" indent="-457200">
              <a:lnSpc>
                <a:spcPct val="100000"/>
              </a:lnSpc>
              <a:spcBef>
                <a:spcPts val="600"/>
              </a:spcBef>
              <a:spcAft>
                <a:spcPts val="600"/>
              </a:spcAft>
              <a:buFont typeface="+mj-lt"/>
              <a:buAutoNum type="arabicPeriod"/>
            </a:pPr>
            <a:r>
              <a:rPr lang="en-GB" sz="2000" dirty="0">
                <a:sym typeface="Wingdings" panose="05000000000000000000" pitchFamily="2" charset="2"/>
              </a:rPr>
              <a:t>Build a SaaS, become a millionaire, pay me lots </a:t>
            </a:r>
            <a:r>
              <a:rPr lang="en-GB" sz="2000">
                <a:sym typeface="Wingdings" panose="05000000000000000000" pitchFamily="2" charset="2"/>
              </a:rPr>
              <a:t>of money to come and work for you…</a:t>
            </a:r>
            <a:endParaRPr lang="en-GB" sz="2000" dirty="0"/>
          </a:p>
          <a:p>
            <a:pPr marL="457200" indent="-457200">
              <a:lnSpc>
                <a:spcPct val="100000"/>
              </a:lnSpc>
              <a:spcAft>
                <a:spcPts val="600"/>
              </a:spcAft>
              <a:buFont typeface="+mj-lt"/>
              <a:buAutoNum type="arabicPeriod"/>
            </a:pPr>
            <a:endParaRPr lang="en-GB" sz="2000" dirty="0"/>
          </a:p>
          <a:p>
            <a:endParaRPr lang="en-GB" sz="2000" dirty="0"/>
          </a:p>
        </p:txBody>
      </p:sp>
    </p:spTree>
    <p:extLst>
      <p:ext uri="{BB962C8B-B14F-4D97-AF65-F5344CB8AC3E}">
        <p14:creationId xmlns:p14="http://schemas.microsoft.com/office/powerpoint/2010/main" val="2901563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6A67-ECD2-4D94-B0E5-64C23D1AF5E9}"/>
              </a:ext>
            </a:extLst>
          </p:cNvPr>
          <p:cNvSpPr>
            <a:spLocks noGrp="1"/>
          </p:cNvSpPr>
          <p:nvPr>
            <p:ph type="title"/>
          </p:nvPr>
        </p:nvSpPr>
        <p:spPr/>
        <p:txBody>
          <a:bodyPr/>
          <a:lstStyle/>
          <a:p>
            <a:r>
              <a:rPr lang="en-GB" dirty="0"/>
              <a:t>This week’s lab</a:t>
            </a:r>
          </a:p>
        </p:txBody>
      </p:sp>
      <p:sp>
        <p:nvSpPr>
          <p:cNvPr id="3" name="Text Placeholder 2">
            <a:extLst>
              <a:ext uri="{FF2B5EF4-FFF2-40B4-BE49-F238E27FC236}">
                <a16:creationId xmlns:a16="http://schemas.microsoft.com/office/drawing/2014/main" id="{F1A3D1A6-39A2-4CB0-B22F-ED9222D121C9}"/>
              </a:ext>
            </a:extLst>
          </p:cNvPr>
          <p:cNvSpPr>
            <a:spLocks noGrp="1"/>
          </p:cNvSpPr>
          <p:nvPr>
            <p:ph type="body" sz="quarter" idx="13"/>
          </p:nvPr>
        </p:nvSpPr>
        <p:spPr/>
        <p:txBody>
          <a:bodyPr/>
          <a:lstStyle/>
          <a:p>
            <a:r>
              <a:rPr lang="en-GB" dirty="0"/>
              <a:t>In this week's lab, you will:</a:t>
            </a:r>
          </a:p>
          <a:p>
            <a:pPr lvl="1"/>
            <a:r>
              <a:rPr lang="en-GB" dirty="0"/>
              <a:t>Finish your assignment backend application</a:t>
            </a:r>
          </a:p>
          <a:p>
            <a:pPr lvl="1"/>
            <a:endParaRPr lang="en-GB" dirty="0"/>
          </a:p>
          <a:p>
            <a:r>
              <a:rPr lang="en-GB" dirty="0"/>
              <a:t>Assignment Checklist:</a:t>
            </a:r>
          </a:p>
          <a:p>
            <a:pPr lvl="1"/>
            <a:r>
              <a:rPr lang="en-GB" dirty="0"/>
              <a:t>Implement version control for your assignment (optional)</a:t>
            </a:r>
          </a:p>
          <a:p>
            <a:pPr lvl="1"/>
            <a:r>
              <a:rPr lang="en-GB" dirty="0"/>
              <a:t>Implement extension task 1</a:t>
            </a:r>
          </a:p>
        </p:txBody>
      </p:sp>
    </p:spTree>
    <p:extLst>
      <p:ext uri="{BB962C8B-B14F-4D97-AF65-F5344CB8AC3E}">
        <p14:creationId xmlns:p14="http://schemas.microsoft.com/office/powerpoint/2010/main" val="1143295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BCF1-595B-4F8E-A4EE-50C6E6CC4CB7}"/>
              </a:ext>
            </a:extLst>
          </p:cNvPr>
          <p:cNvSpPr>
            <a:spLocks noGrp="1"/>
          </p:cNvSpPr>
          <p:nvPr>
            <p:ph type="ctrTitle"/>
          </p:nvPr>
        </p:nvSpPr>
        <p:spPr/>
        <p:txBody>
          <a:bodyPr/>
          <a:lstStyle/>
          <a:p>
            <a:r>
              <a:rPr lang="en-GB" dirty="0"/>
              <a:t>Questions?</a:t>
            </a:r>
          </a:p>
        </p:txBody>
      </p:sp>
      <p:sp>
        <p:nvSpPr>
          <p:cNvPr id="3" name="Subtitle 2">
            <a:extLst>
              <a:ext uri="{FF2B5EF4-FFF2-40B4-BE49-F238E27FC236}">
                <a16:creationId xmlns:a16="http://schemas.microsoft.com/office/drawing/2014/main" id="{DD91A2AB-EEE3-467E-BBED-A8C4F95642D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8713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first development</a:t>
            </a:r>
          </a:p>
        </p:txBody>
      </p:sp>
      <p:sp>
        <p:nvSpPr>
          <p:cNvPr id="3" name="Text Placeholder 2"/>
          <p:cNvSpPr>
            <a:spLocks noGrp="1"/>
          </p:cNvSpPr>
          <p:nvPr>
            <p:ph type="body" sz="quarter" idx="13"/>
          </p:nvPr>
        </p:nvSpPr>
        <p:spPr/>
        <p:txBody>
          <a:bodyPr/>
          <a:lstStyle/>
          <a:p>
            <a:r>
              <a:rPr lang="en-GB" sz="2000" dirty="0"/>
              <a:t>Defining the API means knowing how the applications processes will work together. It becomes a tool for finding design flaws early in the development process.</a:t>
            </a:r>
          </a:p>
          <a:p>
            <a:r>
              <a:rPr lang="en-GB" sz="2000" dirty="0"/>
              <a:t>Self-documenting (e.g. Swagger)</a:t>
            </a:r>
          </a:p>
          <a:p>
            <a:r>
              <a:rPr lang="en-GB" sz="2000" dirty="0"/>
              <a:t>Aids backend database design by visualising the structure of the required data</a:t>
            </a:r>
          </a:p>
          <a:p>
            <a:r>
              <a:rPr lang="en-GB" sz="2000" dirty="0"/>
              <a:t>Fits naturally with agile development. Once the API is defined, developers can work iteratively on features in the order of priority</a:t>
            </a:r>
          </a:p>
          <a:p>
            <a:endParaRPr lang="en-GB" sz="2000" dirty="0"/>
          </a:p>
        </p:txBody>
      </p:sp>
    </p:spTree>
    <p:extLst>
      <p:ext uri="{BB962C8B-B14F-4D97-AF65-F5344CB8AC3E}">
        <p14:creationId xmlns:p14="http://schemas.microsoft.com/office/powerpoint/2010/main" val="2593142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Sources</a:t>
            </a:r>
          </a:p>
        </p:txBody>
      </p:sp>
      <p:sp>
        <p:nvSpPr>
          <p:cNvPr id="3" name="Text Placeholder 2"/>
          <p:cNvSpPr>
            <a:spLocks noGrp="1"/>
          </p:cNvSpPr>
          <p:nvPr>
            <p:ph type="body" sz="quarter" idx="13"/>
          </p:nvPr>
        </p:nvSpPr>
        <p:spPr/>
        <p:txBody>
          <a:bodyPr/>
          <a:lstStyle/>
          <a:p>
            <a:r>
              <a:rPr lang="en-GB" dirty="0">
                <a:hlinkClick r:id="rId2"/>
              </a:rPr>
              <a:t>https://martinfowler.com/articles/microservices.html</a:t>
            </a:r>
            <a:endParaRPr lang="en-GB" dirty="0"/>
          </a:p>
          <a:p>
            <a:r>
              <a:rPr lang="en-GB" dirty="0"/>
              <a:t>Channel for creating the API Gateway:</a:t>
            </a:r>
          </a:p>
          <a:p>
            <a:pPr lvl="1"/>
            <a:r>
              <a:rPr lang="en-GB" dirty="0">
                <a:hlinkClick r:id="rId3"/>
              </a:rPr>
              <a:t>https://www.youtube.com/channel/UCNb7FvgdoLhe0GCoLCZ5z0Q</a:t>
            </a:r>
            <a:endParaRPr lang="en-GB" dirty="0"/>
          </a:p>
          <a:p>
            <a:pPr lvl="1"/>
            <a:r>
              <a:rPr lang="en-GB" dirty="0"/>
              <a:t>This guy should have a lot more views then he does!</a:t>
            </a:r>
          </a:p>
        </p:txBody>
      </p:sp>
    </p:spTree>
    <p:extLst>
      <p:ext uri="{BB962C8B-B14F-4D97-AF65-F5344CB8AC3E}">
        <p14:creationId xmlns:p14="http://schemas.microsoft.com/office/powerpoint/2010/main" val="191294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2186" y="2305955"/>
            <a:ext cx="6224552" cy="4094845"/>
          </a:xfrm>
          <a:prstGeom prst="rect">
            <a:avLst/>
          </a:prstGeom>
        </p:spPr>
      </p:pic>
      <p:sp>
        <p:nvSpPr>
          <p:cNvPr id="2" name="Title 1"/>
          <p:cNvSpPr>
            <a:spLocks noGrp="1"/>
          </p:cNvSpPr>
          <p:nvPr>
            <p:ph type="title"/>
          </p:nvPr>
        </p:nvSpPr>
        <p:spPr/>
        <p:txBody>
          <a:bodyPr/>
          <a:lstStyle/>
          <a:p>
            <a:r>
              <a:rPr lang="en-GB" dirty="0">
                <a:solidFill>
                  <a:schemeClr val="tx2"/>
                </a:solidFill>
              </a:rPr>
              <a:t>Remember the </a:t>
            </a:r>
            <a:r>
              <a:rPr lang="en-GB" dirty="0" err="1">
                <a:solidFill>
                  <a:schemeClr val="tx2"/>
                </a:solidFill>
              </a:rPr>
              <a:t>MoviesDB</a:t>
            </a:r>
            <a:r>
              <a:rPr lang="en-GB" dirty="0">
                <a:solidFill>
                  <a:schemeClr val="tx2"/>
                </a:solidFill>
              </a:rPr>
              <a:t> server?</a:t>
            </a:r>
          </a:p>
        </p:txBody>
      </p:sp>
      <p:sp>
        <p:nvSpPr>
          <p:cNvPr id="3" name="TextBox 2">
            <a:extLst>
              <a:ext uri="{FF2B5EF4-FFF2-40B4-BE49-F238E27FC236}">
                <a16:creationId xmlns:a16="http://schemas.microsoft.com/office/drawing/2014/main" id="{62519DD4-0A8D-4956-BECA-96A4AA0B5975}"/>
              </a:ext>
            </a:extLst>
          </p:cNvPr>
          <p:cNvSpPr txBox="1"/>
          <p:nvPr/>
        </p:nvSpPr>
        <p:spPr>
          <a:xfrm>
            <a:off x="7513504" y="3153641"/>
            <a:ext cx="3745735" cy="2862322"/>
          </a:xfrm>
          <a:prstGeom prst="rect">
            <a:avLst/>
          </a:prstGeom>
          <a:noFill/>
        </p:spPr>
        <p:txBody>
          <a:bodyPr wrap="square" rtlCol="0">
            <a:spAutoFit/>
          </a:bodyPr>
          <a:lstStyle/>
          <a:p>
            <a:r>
              <a:rPr lang="en-GB" dirty="0"/>
              <a:t>Well since we deployed it, it’s blown up. Millions of people are using it every day and the servers are struggling to keep up. </a:t>
            </a:r>
          </a:p>
          <a:p>
            <a:endParaRPr lang="en-GB" dirty="0"/>
          </a:p>
          <a:p>
            <a:r>
              <a:rPr lang="en-GB" b="1" dirty="0"/>
              <a:t>We need to think about scaling and security!</a:t>
            </a:r>
          </a:p>
          <a:p>
            <a:endParaRPr lang="en-GB" b="1" dirty="0"/>
          </a:p>
          <a:p>
            <a:r>
              <a:rPr lang="en-GB" dirty="0"/>
              <a:t>(preferably before it has gotten to this point)</a:t>
            </a:r>
          </a:p>
        </p:txBody>
      </p:sp>
    </p:spTree>
    <p:extLst>
      <p:ext uri="{BB962C8B-B14F-4D97-AF65-F5344CB8AC3E}">
        <p14:creationId xmlns:p14="http://schemas.microsoft.com/office/powerpoint/2010/main" val="108549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What do we want to achieve?</a:t>
            </a:r>
          </a:p>
        </p:txBody>
      </p:sp>
      <p:sp>
        <p:nvSpPr>
          <p:cNvPr id="4" name="Text Placeholder 3"/>
          <p:cNvSpPr>
            <a:spLocks noGrp="1"/>
          </p:cNvSpPr>
          <p:nvPr>
            <p:ph type="body" sz="quarter" idx="13"/>
          </p:nvPr>
        </p:nvSpPr>
        <p:spPr>
          <a:xfrm>
            <a:off x="259552" y="2253747"/>
            <a:ext cx="11467010" cy="3705226"/>
          </a:xfrm>
        </p:spPr>
        <p:txBody>
          <a:bodyPr/>
          <a:lstStyle/>
          <a:p>
            <a:pPr marL="457200" indent="-457200">
              <a:spcAft>
                <a:spcPts val="600"/>
              </a:spcAft>
              <a:buFont typeface="+mj-lt"/>
              <a:buAutoNum type="arabicPeriod"/>
            </a:pPr>
            <a:r>
              <a:rPr lang="en-GB" sz="2000" dirty="0"/>
              <a:t>We want to secure our API so that those pesky hackers can’t misuse our data</a:t>
            </a:r>
          </a:p>
          <a:p>
            <a:pPr marL="457200" indent="-457200">
              <a:spcAft>
                <a:spcPts val="600"/>
              </a:spcAft>
              <a:buFont typeface="+mj-lt"/>
              <a:buAutoNum type="arabicPeriod"/>
            </a:pPr>
            <a:r>
              <a:rPr lang="en-GB" sz="2000" dirty="0"/>
              <a:t>We want the application to be scalable so that we can handle the traffic after we release it and all of the IMDB users start using our application instead</a:t>
            </a:r>
          </a:p>
          <a:p>
            <a:pPr>
              <a:spcAft>
                <a:spcPts val="600"/>
              </a:spcAft>
            </a:pPr>
            <a:endParaRPr lang="en-GB" sz="2000" dirty="0"/>
          </a:p>
          <a:p>
            <a:pPr marL="0" indent="0">
              <a:spcAft>
                <a:spcPts val="600"/>
              </a:spcAft>
              <a:buNone/>
            </a:pPr>
            <a:r>
              <a:rPr lang="en-GB" sz="2000" dirty="0"/>
              <a:t>Both, API security and building scalable web applications could be their own degree course – so we will just look at a few key concepts on each.</a:t>
            </a:r>
          </a:p>
        </p:txBody>
      </p:sp>
    </p:spTree>
    <p:extLst>
      <p:ext uri="{BB962C8B-B14F-4D97-AF65-F5344CB8AC3E}">
        <p14:creationId xmlns:p14="http://schemas.microsoft.com/office/powerpoint/2010/main" val="19302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API security concepts</a:t>
            </a:r>
          </a:p>
        </p:txBody>
      </p:sp>
      <p:sp>
        <p:nvSpPr>
          <p:cNvPr id="4" name="Text Placeholder 3"/>
          <p:cNvSpPr>
            <a:spLocks noGrp="1"/>
          </p:cNvSpPr>
          <p:nvPr>
            <p:ph type="body" sz="quarter" idx="13"/>
          </p:nvPr>
        </p:nvSpPr>
        <p:spPr>
          <a:xfrm>
            <a:off x="259552" y="2253747"/>
            <a:ext cx="11467010" cy="3705226"/>
          </a:xfrm>
        </p:spPr>
        <p:txBody>
          <a:bodyPr/>
          <a:lstStyle/>
          <a:p>
            <a:pPr>
              <a:spcAft>
                <a:spcPts val="600"/>
              </a:spcAft>
            </a:pPr>
            <a:r>
              <a:rPr lang="en-GB" sz="2400" dirty="0"/>
              <a:t>Some general steps you can take for securing an API:</a:t>
            </a:r>
          </a:p>
          <a:p>
            <a:pPr lvl="1">
              <a:spcAft>
                <a:spcPts val="600"/>
              </a:spcAft>
            </a:pPr>
            <a:r>
              <a:rPr lang="en-GB" sz="2400" dirty="0"/>
              <a:t>Use tokens for identification (e.g. API keys, authorisation)</a:t>
            </a:r>
            <a:r>
              <a:rPr lang="en-GB" sz="2400" dirty="0">
                <a:solidFill>
                  <a:schemeClr val="tx2"/>
                </a:solidFill>
              </a:rPr>
              <a:t>*</a:t>
            </a:r>
          </a:p>
          <a:p>
            <a:pPr lvl="1">
              <a:spcAft>
                <a:spcPts val="600"/>
              </a:spcAft>
            </a:pPr>
            <a:r>
              <a:rPr lang="en-GB" sz="2400" dirty="0"/>
              <a:t>Use an API gateway</a:t>
            </a:r>
            <a:r>
              <a:rPr lang="en-GB" sz="2400" dirty="0">
                <a:solidFill>
                  <a:schemeClr val="tx2"/>
                </a:solidFill>
              </a:rPr>
              <a:t>*</a:t>
            </a:r>
          </a:p>
          <a:p>
            <a:pPr lvl="1">
              <a:spcAft>
                <a:spcPts val="600"/>
              </a:spcAft>
            </a:pPr>
            <a:r>
              <a:rPr lang="en-GB" sz="2400" dirty="0"/>
              <a:t>Implement encryption and signatures (e.g. HTTPS)</a:t>
            </a:r>
          </a:p>
          <a:p>
            <a:pPr lvl="1">
              <a:spcAft>
                <a:spcPts val="600"/>
              </a:spcAft>
            </a:pPr>
            <a:r>
              <a:rPr lang="en-GB" sz="2400" dirty="0"/>
              <a:t>Test, sniff, hack, understand you application to identify vulnerabilities</a:t>
            </a:r>
          </a:p>
          <a:p>
            <a:pPr lvl="1">
              <a:spcAft>
                <a:spcPts val="600"/>
              </a:spcAft>
            </a:pPr>
            <a:r>
              <a:rPr lang="en-GB" sz="2400" dirty="0"/>
              <a:t>Use quotas and throttling to avoid </a:t>
            </a:r>
            <a:r>
              <a:rPr lang="en-GB" sz="2400" dirty="0" err="1"/>
              <a:t>DDoS</a:t>
            </a:r>
            <a:r>
              <a:rPr lang="en-GB" sz="2400" dirty="0"/>
              <a:t> attacks – implement logging</a:t>
            </a:r>
            <a:r>
              <a:rPr lang="en-GB" sz="2400" dirty="0">
                <a:solidFill>
                  <a:schemeClr val="tx2"/>
                </a:solidFill>
              </a:rPr>
              <a:t>*</a:t>
            </a:r>
          </a:p>
        </p:txBody>
      </p:sp>
    </p:spTree>
    <p:extLst>
      <p:ext uri="{BB962C8B-B14F-4D97-AF65-F5344CB8AC3E}">
        <p14:creationId xmlns:p14="http://schemas.microsoft.com/office/powerpoint/2010/main" val="159650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Tokens/API Keys</a:t>
            </a:r>
          </a:p>
        </p:txBody>
      </p:sp>
      <p:sp>
        <p:nvSpPr>
          <p:cNvPr id="4" name="Text Placeholder 3"/>
          <p:cNvSpPr>
            <a:spLocks noGrp="1"/>
          </p:cNvSpPr>
          <p:nvPr>
            <p:ph type="body" sz="quarter" idx="13"/>
          </p:nvPr>
        </p:nvSpPr>
        <p:spPr>
          <a:xfrm>
            <a:off x="259552" y="2253747"/>
            <a:ext cx="11467010" cy="3705226"/>
          </a:xfrm>
        </p:spPr>
        <p:txBody>
          <a:bodyPr/>
          <a:lstStyle/>
          <a:p>
            <a:pPr>
              <a:lnSpc>
                <a:spcPct val="100000"/>
              </a:lnSpc>
              <a:spcAft>
                <a:spcPts val="0"/>
              </a:spcAft>
            </a:pPr>
            <a:r>
              <a:rPr lang="en-GB" sz="2400" dirty="0"/>
              <a:t>Usually used as a unique identifier of an external entity requesting access to your application</a:t>
            </a:r>
          </a:p>
          <a:p>
            <a:pPr lvl="1">
              <a:lnSpc>
                <a:spcPct val="100000"/>
              </a:lnSpc>
              <a:spcAft>
                <a:spcPts val="0"/>
              </a:spcAft>
            </a:pPr>
            <a:r>
              <a:rPr lang="en-GB" sz="2400" dirty="0"/>
              <a:t>Applications</a:t>
            </a:r>
          </a:p>
          <a:p>
            <a:pPr lvl="1">
              <a:lnSpc>
                <a:spcPct val="100000"/>
              </a:lnSpc>
              <a:spcAft>
                <a:spcPts val="0"/>
              </a:spcAft>
            </a:pPr>
            <a:r>
              <a:rPr lang="en-GB" sz="2400" dirty="0"/>
              <a:t>Users</a:t>
            </a:r>
          </a:p>
          <a:p>
            <a:pPr lvl="1">
              <a:lnSpc>
                <a:spcPct val="100000"/>
              </a:lnSpc>
              <a:spcAft>
                <a:spcPts val="0"/>
              </a:spcAft>
            </a:pPr>
            <a:r>
              <a:rPr lang="en-GB" sz="2400" dirty="0"/>
              <a:t>Developers/other applications</a:t>
            </a:r>
          </a:p>
          <a:p>
            <a:pPr>
              <a:lnSpc>
                <a:spcPct val="100000"/>
              </a:lnSpc>
              <a:spcAft>
                <a:spcPts val="0"/>
              </a:spcAft>
            </a:pPr>
            <a:r>
              <a:rPr lang="en-GB" sz="2400" dirty="0"/>
              <a:t>Why?</a:t>
            </a:r>
          </a:p>
          <a:p>
            <a:pPr lvl="1">
              <a:lnSpc>
                <a:spcPct val="100000"/>
              </a:lnSpc>
              <a:spcAft>
                <a:spcPts val="0"/>
              </a:spcAft>
            </a:pPr>
            <a:r>
              <a:rPr lang="en-GB" sz="2400" dirty="0"/>
              <a:t>Enhanced security</a:t>
            </a:r>
          </a:p>
          <a:p>
            <a:pPr lvl="1">
              <a:lnSpc>
                <a:spcPct val="100000"/>
              </a:lnSpc>
              <a:spcAft>
                <a:spcPts val="0"/>
              </a:spcAft>
            </a:pPr>
            <a:r>
              <a:rPr lang="en-GB" sz="2400" dirty="0"/>
              <a:t>Enable throttling/quotas</a:t>
            </a:r>
          </a:p>
          <a:p>
            <a:pPr lvl="1">
              <a:lnSpc>
                <a:spcPct val="100000"/>
              </a:lnSpc>
              <a:spcAft>
                <a:spcPts val="0"/>
              </a:spcAft>
            </a:pPr>
            <a:r>
              <a:rPr lang="en-GB" sz="2400" dirty="0"/>
              <a:t>See where your traffic is coming from? Are specific users using specific parts of the app?</a:t>
            </a:r>
          </a:p>
        </p:txBody>
      </p:sp>
    </p:spTree>
    <p:extLst>
      <p:ext uri="{BB962C8B-B14F-4D97-AF65-F5344CB8AC3E}">
        <p14:creationId xmlns:p14="http://schemas.microsoft.com/office/powerpoint/2010/main" val="3396227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5831a89-4dee-47ab-b91e-48cd0114828b"/>
</p:tagLst>
</file>

<file path=ppt/theme/theme1.xml><?xml version="1.0" encoding="utf-8"?>
<a:theme xmlns:a="http://schemas.openxmlformats.org/drawingml/2006/main" name="MMU - Blue steel">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U - Blue steel" id="{5D74057E-3233-4C9D-BBB9-809B3909B2AF}" vid="{2A40B121-3B6E-40BB-BCC8-7C70531462E7}"/>
    </a:ext>
  </a:extLst>
</a:theme>
</file>

<file path=ppt/theme/theme2.xml><?xml version="1.0" encoding="utf-8"?>
<a:theme xmlns:a="http://schemas.openxmlformats.org/drawingml/2006/main" name="2_Aqua">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ack">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lue Steel ">
  <a:themeElements>
    <a:clrScheme name="MMU Heritage palette">
      <a:dk1>
        <a:sysClr val="windowText" lastClr="000000"/>
      </a:dk1>
      <a:lt1>
        <a:sysClr val="window" lastClr="FFFFFF"/>
      </a:lt1>
      <a:dk2>
        <a:srgbClr val="506D85"/>
      </a:dk2>
      <a:lt2>
        <a:srgbClr val="D1DDE6"/>
      </a:lt2>
      <a:accent1>
        <a:srgbClr val="EB0029"/>
      </a:accent1>
      <a:accent2>
        <a:srgbClr val="672146"/>
      </a:accent2>
      <a:accent3>
        <a:srgbClr val="D35E13"/>
      </a:accent3>
      <a:accent4>
        <a:srgbClr val="211551"/>
      </a:accent4>
      <a:accent5>
        <a:srgbClr val="004851"/>
      </a:accent5>
      <a:accent6>
        <a:srgbClr val="CDC400"/>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MMU - Blue steel">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U - Blue steel" id="{5D74057E-3233-4C9D-BBB9-809B3909B2AF}" vid="{2A40B121-3B6E-40BB-BCC8-7C70531462E7}"/>
    </a:ext>
  </a:extLst>
</a:theme>
</file>

<file path=ppt/theme/theme6.xml><?xml version="1.0" encoding="utf-8"?>
<a:theme xmlns:a="http://schemas.openxmlformats.org/drawingml/2006/main" name="3_Aqua">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Black">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Blue Steel ">
  <a:themeElements>
    <a:clrScheme name="MMU Heritage palette">
      <a:dk1>
        <a:sysClr val="windowText" lastClr="000000"/>
      </a:dk1>
      <a:lt1>
        <a:sysClr val="window" lastClr="FFFFFF"/>
      </a:lt1>
      <a:dk2>
        <a:srgbClr val="506D85"/>
      </a:dk2>
      <a:lt2>
        <a:srgbClr val="D1DDE6"/>
      </a:lt2>
      <a:accent1>
        <a:srgbClr val="EB0029"/>
      </a:accent1>
      <a:accent2>
        <a:srgbClr val="672146"/>
      </a:accent2>
      <a:accent3>
        <a:srgbClr val="D35E13"/>
      </a:accent3>
      <a:accent4>
        <a:srgbClr val="211551"/>
      </a:accent4>
      <a:accent5>
        <a:srgbClr val="004851"/>
      </a:accent5>
      <a:accent6>
        <a:srgbClr val="CDC400"/>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MMU - Blue steel</Template>
  <TotalTime>20287</TotalTime>
  <Words>2712</Words>
  <Application>Microsoft Office PowerPoint</Application>
  <PresentationFormat>Widescreen</PresentationFormat>
  <Paragraphs>300</Paragraphs>
  <Slides>50</Slides>
  <Notes>1</Notes>
  <HiddenSlides>0</HiddenSlides>
  <MMClips>0</MMClips>
  <ScaleCrop>false</ScaleCrop>
  <HeadingPairs>
    <vt:vector size="6" baseType="variant">
      <vt:variant>
        <vt:lpstr>Fonts Used</vt:lpstr>
      </vt:variant>
      <vt:variant>
        <vt:i4>2</vt:i4>
      </vt:variant>
      <vt:variant>
        <vt:lpstr>Theme</vt:lpstr>
      </vt:variant>
      <vt:variant>
        <vt:i4>8</vt:i4>
      </vt:variant>
      <vt:variant>
        <vt:lpstr>Slide Titles</vt:lpstr>
      </vt:variant>
      <vt:variant>
        <vt:i4>50</vt:i4>
      </vt:variant>
    </vt:vector>
  </HeadingPairs>
  <TitlesOfParts>
    <vt:vector size="60" baseType="lpstr">
      <vt:lpstr>Arial</vt:lpstr>
      <vt:lpstr>Calibri</vt:lpstr>
      <vt:lpstr>MMU - Blue steel</vt:lpstr>
      <vt:lpstr>2_Aqua</vt:lpstr>
      <vt:lpstr>3_Black</vt:lpstr>
      <vt:lpstr>4_Blue Steel </vt:lpstr>
      <vt:lpstr>1_MMU - Blue steel</vt:lpstr>
      <vt:lpstr>3_Aqua</vt:lpstr>
      <vt:lpstr>4_Black</vt:lpstr>
      <vt:lpstr>5_Blue Steel </vt:lpstr>
      <vt:lpstr>       Full-Stack Web Development Lecture 6: API security and scalable architectures   Ashley Williams Ashley.Williams@mmu.ac.uk</vt:lpstr>
      <vt:lpstr>Learning Objectives</vt:lpstr>
      <vt:lpstr>Unit Overview</vt:lpstr>
      <vt:lpstr>API first development</vt:lpstr>
      <vt:lpstr>API first development</vt:lpstr>
      <vt:lpstr>Remember the MoviesDB server?</vt:lpstr>
      <vt:lpstr>What do we want to achieve?</vt:lpstr>
      <vt:lpstr>API security concepts</vt:lpstr>
      <vt:lpstr>Tokens/API Keys</vt:lpstr>
      <vt:lpstr>Tokens/API Keys: The assignment server</vt:lpstr>
      <vt:lpstr>Tokens/API Keys: JWT tokens</vt:lpstr>
      <vt:lpstr>API security concepts</vt:lpstr>
      <vt:lpstr>API Gateway</vt:lpstr>
      <vt:lpstr>Before we go any further, a word on architectures….</vt:lpstr>
      <vt:lpstr>Before we go any further, a word on architectures….</vt:lpstr>
      <vt:lpstr>Before we go any further, a word on architectures….</vt:lpstr>
      <vt:lpstr>Who uses Microservices?</vt:lpstr>
      <vt:lpstr>Why am I now talking about Microservices?</vt:lpstr>
      <vt:lpstr>Implementing a basic API gateway</vt:lpstr>
      <vt:lpstr>Implementing a basic API gateway</vt:lpstr>
      <vt:lpstr>Create a registry for routing requests to different services</vt:lpstr>
      <vt:lpstr>Allow services to register themselves</vt:lpstr>
      <vt:lpstr>Make the service register itself on start</vt:lpstr>
      <vt:lpstr>Scaling the application</vt:lpstr>
      <vt:lpstr>Scaling the application: Multiple instances of a service</vt:lpstr>
      <vt:lpstr>Scaling the application: Multiple instances of a service</vt:lpstr>
      <vt:lpstr>Scaling the application: Multiple instances of a service</vt:lpstr>
      <vt:lpstr>Scaling the application: Load balancing between multiple instances</vt:lpstr>
      <vt:lpstr>Scaling the application: Load balancing between multiple instances</vt:lpstr>
      <vt:lpstr>Scaling the application: Load balancing between multiple instances</vt:lpstr>
      <vt:lpstr>Scaling the application: Load balancing between multiple instances</vt:lpstr>
      <vt:lpstr>API security concepts</vt:lpstr>
      <vt:lpstr>API Gateway</vt:lpstr>
      <vt:lpstr>API Gateway</vt:lpstr>
      <vt:lpstr>Logging Requests</vt:lpstr>
      <vt:lpstr>Logging Requests</vt:lpstr>
      <vt:lpstr>Logging Requests</vt:lpstr>
      <vt:lpstr>Logging Requests</vt:lpstr>
      <vt:lpstr>API Gateway</vt:lpstr>
      <vt:lpstr>Quotas and throttling</vt:lpstr>
      <vt:lpstr>Quotas and throttling: Block specific actions</vt:lpstr>
      <vt:lpstr>Quotas and throttling: Block specific actions</vt:lpstr>
      <vt:lpstr>API Gateway</vt:lpstr>
      <vt:lpstr>Additional security: helmet</vt:lpstr>
      <vt:lpstr>Additional security: cors</vt:lpstr>
      <vt:lpstr>Repo</vt:lpstr>
      <vt:lpstr>Optional advanced exercises based on this week’s lecture</vt:lpstr>
      <vt:lpstr>This week’s lab</vt:lpstr>
      <vt:lpstr>Questions?</vt:lpstr>
      <vt:lpstr>Sources</vt:lpstr>
    </vt:vector>
  </TitlesOfParts>
  <Company>MMU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Williams</dc:creator>
  <cp:lastModifiedBy>Ashley Williams</cp:lastModifiedBy>
  <cp:revision>53</cp:revision>
  <dcterms:created xsi:type="dcterms:W3CDTF">2019-09-23T10:03:52Z</dcterms:created>
  <dcterms:modified xsi:type="dcterms:W3CDTF">2022-11-08T18:02:11Z</dcterms:modified>
</cp:coreProperties>
</file>