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70" r:id="rId6"/>
    <p:sldId id="259" r:id="rId7"/>
    <p:sldId id="260" r:id="rId8"/>
    <p:sldId id="272" r:id="rId9"/>
    <p:sldId id="273" r:id="rId10"/>
    <p:sldId id="274" r:id="rId11"/>
    <p:sldId id="271" r:id="rId12"/>
    <p:sldId id="279" r:id="rId13"/>
    <p:sldId id="286" r:id="rId14"/>
    <p:sldId id="288" r:id="rId15"/>
    <p:sldId id="290" r:id="rId16"/>
    <p:sldId id="282" r:id="rId17"/>
    <p:sldId id="269" r:id="rId18"/>
    <p:sldId id="262" r:id="rId19"/>
    <p:sldId id="292" r:id="rId20"/>
    <p:sldId id="295" r:id="rId21"/>
    <p:sldId id="299" r:id="rId22"/>
    <p:sldId id="298" r:id="rId23"/>
    <p:sldId id="301" r:id="rId24"/>
    <p:sldId id="297" r:id="rId25"/>
    <p:sldId id="302" r:id="rId26"/>
    <p:sldId id="304" r:id="rId27"/>
    <p:sldId id="305" r:id="rId28"/>
    <p:sldId id="306"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ssnain Shabbir" initials="HS" lastIdx="1" clrIdx="0">
    <p:extLst>
      <p:ext uri="{19B8F6BF-5375-455C-9EA6-DF929625EA0E}">
        <p15:presenceInfo xmlns:p15="http://schemas.microsoft.com/office/powerpoint/2012/main" userId="c92dffb2519112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74" d="100"/>
          <a:sy n="74" d="100"/>
        </p:scale>
        <p:origin x="610" y="5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11/16/2020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11/16/2020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182880" y="-345298"/>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919789" y="1285000"/>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1231870" y="860454"/>
            <a:ext cx="4428523" cy="5137089"/>
          </a:xfrm>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162466" y="2326829"/>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024740" y="2428630"/>
            <a:ext cx="5606473" cy="2636144"/>
          </a:xfrm>
        </p:spPr>
        <p:txBody>
          <a:bodyPr>
            <a:noAutofit/>
          </a:bodyPr>
          <a:lstStyle/>
          <a:p>
            <a:pPr algn="ctr"/>
            <a:r>
              <a:rPr lang="en-US" sz="3600" dirty="0">
                <a:latin typeface="Bahnschrift Condensed" panose="020B0502040204020203" pitchFamily="34" charset="0"/>
              </a:rPr>
              <a:t>Comparison Analysis of log-normal, Gamma-gamma and Exponentiated Weibull fading model for free space terrestrial link</a:t>
            </a:r>
            <a:br>
              <a:rPr lang="en-PK" sz="1800" dirty="0">
                <a:solidFill>
                  <a:srgbClr val="404040"/>
                </a:solidFill>
                <a:effectLst/>
                <a:latin typeface="Calibri" panose="020F0502020204030204" pitchFamily="34" charset="0"/>
                <a:ea typeface="MS Mincho" panose="02020609040205080304" pitchFamily="49" charset="-128"/>
                <a:cs typeface="Arial" panose="020B0604020202020204" pitchFamily="34" charset="0"/>
              </a:rPr>
            </a:br>
            <a:endParaRPr lang="en-US" sz="4400" b="0" dirty="0">
              <a:latin typeface="Bahnschrift Condensed" panose="020B0502040204020203" pitchFamily="34" charset="0"/>
            </a:endParaRP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024740" y="4771109"/>
            <a:ext cx="5493005" cy="587329"/>
          </a:xfrm>
        </p:spPr>
        <p:txBody>
          <a:bodyPr/>
          <a:lstStyle/>
          <a:p>
            <a:pPr algn="ctr"/>
            <a:r>
              <a:rPr lang="en-US" b="1" dirty="0"/>
              <a:t>MS Thesis Final Defense</a:t>
            </a:r>
          </a:p>
        </p:txBody>
      </p:sp>
      <p:pic>
        <p:nvPicPr>
          <p:cNvPr id="4" name="Picture 3">
            <a:extLst>
              <a:ext uri="{FF2B5EF4-FFF2-40B4-BE49-F238E27FC236}">
                <a16:creationId xmlns:a16="http://schemas.microsoft.com/office/drawing/2014/main" id="{39316BBA-6AA3-4893-8532-129B032092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9020" y="2428630"/>
            <a:ext cx="1879887" cy="1876567"/>
          </a:xfrm>
          <a:prstGeom prst="ellipse">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3B8ACBE-6E7F-44DA-8458-292624A1C8DB}"/>
              </a:ext>
            </a:extLst>
          </p:cNvPr>
          <p:cNvSpPr txBox="1"/>
          <p:nvPr/>
        </p:nvSpPr>
        <p:spPr>
          <a:xfrm>
            <a:off x="563419" y="1597892"/>
            <a:ext cx="10344726" cy="46536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1969, D.A. DeWolf experimentally investigates the light propagation through turbulent air and proposed the log-normal statistics to model irradiance fluctuation [40].</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In 1974 T. </a:t>
            </a:r>
            <a:r>
              <a:rPr lang="en-US" sz="2000" dirty="0" err="1">
                <a:solidFill>
                  <a:schemeClr val="bg1"/>
                </a:solidFill>
                <a:latin typeface="Times New Roman" panose="02020603050405020304" pitchFamily="18" charset="0"/>
                <a:cs typeface="Times New Roman" panose="02020603050405020304" pitchFamily="18" charset="0"/>
              </a:rPr>
              <a:t>Wangt</a:t>
            </a:r>
            <a:r>
              <a:rPr lang="en-US" sz="2000" dirty="0">
                <a:solidFill>
                  <a:schemeClr val="bg1"/>
                </a:solidFill>
                <a:latin typeface="Times New Roman" panose="02020603050405020304" pitchFamily="18" charset="0"/>
                <a:cs typeface="Times New Roman" panose="02020603050405020304" pitchFamily="18" charset="0"/>
              </a:rPr>
              <a:t> and J.W. </a:t>
            </a:r>
            <a:r>
              <a:rPr lang="en-US" sz="2000" dirty="0" err="1">
                <a:solidFill>
                  <a:schemeClr val="bg1"/>
                </a:solidFill>
                <a:latin typeface="Times New Roman" panose="02020603050405020304" pitchFamily="18" charset="0"/>
                <a:cs typeface="Times New Roman" panose="02020603050405020304" pitchFamily="18" charset="0"/>
              </a:rPr>
              <a:t>Strohbehn</a:t>
            </a:r>
            <a:r>
              <a:rPr lang="en-US" sz="2000" dirty="0">
                <a:solidFill>
                  <a:schemeClr val="bg1"/>
                </a:solidFill>
                <a:latin typeface="Times New Roman" panose="02020603050405020304" pitchFamily="18" charset="0"/>
                <a:cs typeface="Times New Roman" panose="02020603050405020304" pitchFamily="18" charset="0"/>
              </a:rPr>
              <a:t> points out that the log-normal performs well in weak turbulence and does not fit with experimental data for strong turbulence [41]. </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1979 Parry and </a:t>
            </a:r>
            <a:r>
              <a:rPr lang="en-US" sz="2000" dirty="0" err="1">
                <a:solidFill>
                  <a:schemeClr val="bg1"/>
                </a:solidFill>
                <a:latin typeface="Times New Roman" panose="02020603050405020304" pitchFamily="18" charset="0"/>
                <a:cs typeface="Times New Roman" panose="02020603050405020304" pitchFamily="18" charset="0"/>
              </a:rPr>
              <a:t>Puaey</a:t>
            </a:r>
            <a:r>
              <a:rPr lang="en-US" sz="2000" dirty="0">
                <a:solidFill>
                  <a:schemeClr val="bg1"/>
                </a:solidFill>
                <a:latin typeface="Times New Roman" panose="02020603050405020304" pitchFamily="18" charset="0"/>
                <a:cs typeface="Times New Roman" panose="02020603050405020304" pitchFamily="18" charset="0"/>
              </a:rPr>
              <a:t> experimentally investigate the fluctuation in the light irradiance for various link distances [42]. They conclude that </a:t>
            </a:r>
            <a:endParaRPr lang="en-PK" sz="2000" dirty="0">
              <a:solidFill>
                <a:schemeClr val="bg1"/>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For link distances L ≲ 200 m, irradiance fluctuations follow log-normal distribution. </a:t>
            </a:r>
            <a:endParaRPr lang="en-PK" sz="2000" dirty="0">
              <a:solidFill>
                <a:schemeClr val="bg1"/>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For </a:t>
            </a:r>
            <a:r>
              <a:rPr lang="en-US" sz="2000" i="1" dirty="0">
                <a:solidFill>
                  <a:schemeClr val="bg1"/>
                </a:solidFill>
                <a:latin typeface="Times New Roman" panose="02020603050405020304" pitchFamily="18" charset="0"/>
                <a:cs typeface="Times New Roman" panose="02020603050405020304" pitchFamily="18" charset="0"/>
              </a:rPr>
              <a:t>L = </a:t>
            </a:r>
            <a:r>
              <a:rPr lang="en-US" sz="2000" dirty="0">
                <a:solidFill>
                  <a:schemeClr val="bg1"/>
                </a:solidFill>
                <a:latin typeface="Times New Roman" panose="02020603050405020304" pitchFamily="18" charset="0"/>
                <a:cs typeface="Times New Roman" panose="02020603050405020304" pitchFamily="18" charset="0"/>
              </a:rPr>
              <a:t>500-700 m, </a:t>
            </a:r>
            <a:r>
              <a:rPr lang="en-US" sz="2000" i="1" dirty="0">
                <a:solidFill>
                  <a:schemeClr val="bg1"/>
                </a:solidFill>
                <a:latin typeface="Times New Roman" panose="02020603050405020304" pitchFamily="18" charset="0"/>
                <a:cs typeface="Times New Roman" panose="02020603050405020304" pitchFamily="18" charset="0"/>
              </a:rPr>
              <a:t>P(I) </a:t>
            </a:r>
            <a:r>
              <a:rPr lang="en-US" sz="2000" dirty="0">
                <a:solidFill>
                  <a:schemeClr val="bg1"/>
                </a:solidFill>
                <a:latin typeface="Times New Roman" panose="02020603050405020304" pitchFamily="18" charset="0"/>
                <a:cs typeface="Times New Roman" panose="02020603050405020304" pitchFamily="18" charset="0"/>
              </a:rPr>
              <a:t>described by</a:t>
            </a:r>
            <a:r>
              <a:rPr lang="en-US" sz="2000" b="1" dirty="0">
                <a:solidFill>
                  <a:schemeClr val="bg1"/>
                </a:solidFill>
                <a:latin typeface="Times New Roman" panose="02020603050405020304" pitchFamily="18" charset="0"/>
                <a:cs typeface="Times New Roman" panose="02020603050405020304" pitchFamily="18" charset="0"/>
              </a:rPr>
              <a:t> </a:t>
            </a:r>
            <a:r>
              <a:rPr lang="en-US" sz="2000" i="1" dirty="0">
                <a:solidFill>
                  <a:schemeClr val="bg1"/>
                </a:solidFill>
                <a:latin typeface="Times New Roman" panose="02020603050405020304" pitchFamily="18" charset="0"/>
                <a:cs typeface="Times New Roman" panose="02020603050405020304" pitchFamily="18" charset="0"/>
              </a:rPr>
              <a:t>K-</a:t>
            </a:r>
            <a:r>
              <a:rPr lang="en-US" sz="2000" dirty="0">
                <a:solidFill>
                  <a:schemeClr val="bg1"/>
                </a:solidFill>
                <a:latin typeface="Times New Roman" panose="02020603050405020304" pitchFamily="18" charset="0"/>
                <a:cs typeface="Times New Roman" panose="02020603050405020304" pitchFamily="18" charset="0"/>
              </a:rPr>
              <a:t>distribution.</a:t>
            </a:r>
            <a:endParaRPr lang="en-PK" sz="2000" dirty="0">
              <a:solidFill>
                <a:schemeClr val="bg1"/>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For intermediate values of link distances, the distributions of irradiance fluctuations was fell between log-normal and </a:t>
            </a:r>
            <a:r>
              <a:rPr lang="en-US" sz="2000" i="1" dirty="0">
                <a:solidFill>
                  <a:schemeClr val="bg1"/>
                </a:solidFill>
                <a:latin typeface="Times New Roman" panose="02020603050405020304" pitchFamily="18" charset="0"/>
                <a:cs typeface="Times New Roman" panose="02020603050405020304" pitchFamily="18" charset="0"/>
              </a:rPr>
              <a:t>K-distribution.</a:t>
            </a:r>
            <a:endParaRPr lang="en-PK" sz="2000" dirty="0">
              <a:solidFill>
                <a:schemeClr val="bg1"/>
              </a:solidFill>
              <a:latin typeface="Times New Roman" panose="02020603050405020304" pitchFamily="18" charset="0"/>
              <a:cs typeface="Times New Roman" panose="02020603050405020304" pitchFamily="18" charset="0"/>
            </a:endParaRPr>
          </a:p>
        </p:txBody>
      </p:sp>
      <p:sp>
        <p:nvSpPr>
          <p:cNvPr id="20" name="Title 3">
            <a:extLst>
              <a:ext uri="{FF2B5EF4-FFF2-40B4-BE49-F238E27FC236}">
                <a16:creationId xmlns:a16="http://schemas.microsoft.com/office/drawing/2014/main" id="{53017B8A-A2A2-4079-A220-B6F3FEEAA738}"/>
              </a:ext>
            </a:extLst>
          </p:cNvPr>
          <p:cNvSpPr>
            <a:spLocks noGrp="1"/>
          </p:cNvSpPr>
          <p:nvPr>
            <p:ph type="title"/>
          </p:nvPr>
        </p:nvSpPr>
        <p:spPr>
          <a:xfrm>
            <a:off x="485196" y="-1140397"/>
            <a:ext cx="7342622" cy="2280794"/>
          </a:xfrm>
        </p:spPr>
        <p:txBody>
          <a:bodyPr/>
          <a:lstStyle/>
          <a:p>
            <a:r>
              <a:rPr lang="en-US" dirty="0"/>
              <a:t>Fading Models</a:t>
            </a:r>
          </a:p>
        </p:txBody>
      </p:sp>
      <p:sp>
        <p:nvSpPr>
          <p:cNvPr id="22" name="Text Placeholder 18">
            <a:extLst>
              <a:ext uri="{FF2B5EF4-FFF2-40B4-BE49-F238E27FC236}">
                <a16:creationId xmlns:a16="http://schemas.microsoft.com/office/drawing/2014/main" id="{31796346-9DB6-422A-A824-B528F5E48AC1}"/>
              </a:ext>
            </a:extLst>
          </p:cNvPr>
          <p:cNvSpPr>
            <a:spLocks noGrp="1"/>
          </p:cNvSpPr>
          <p:nvPr>
            <p:ph type="body" sz="quarter" idx="16"/>
          </p:nvPr>
        </p:nvSpPr>
        <p:spPr>
          <a:xfrm>
            <a:off x="563419" y="1173371"/>
            <a:ext cx="7368596" cy="608895"/>
          </a:xfrm>
        </p:spPr>
        <p:txBody>
          <a:bodyPr/>
          <a:lstStyle/>
          <a:p>
            <a:r>
              <a:rPr lang="en-US" dirty="0">
                <a:solidFill>
                  <a:srgbClr val="FFFF00"/>
                </a:solidFill>
              </a:rPr>
              <a:t>Literature Review</a:t>
            </a:r>
          </a:p>
        </p:txBody>
      </p:sp>
    </p:spTree>
    <p:extLst>
      <p:ext uri="{BB962C8B-B14F-4D97-AF65-F5344CB8AC3E}">
        <p14:creationId xmlns:p14="http://schemas.microsoft.com/office/powerpoint/2010/main" val="78227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D957300-3E68-4F58-905E-3B2DD780A576}"/>
              </a:ext>
            </a:extLst>
          </p:cNvPr>
          <p:cNvSpPr>
            <a:spLocks noGrp="1"/>
          </p:cNvSpPr>
          <p:nvPr>
            <p:ph type="title"/>
          </p:nvPr>
        </p:nvSpPr>
        <p:spPr>
          <a:xfrm>
            <a:off x="485196" y="-1140397"/>
            <a:ext cx="7342622" cy="2280794"/>
          </a:xfrm>
        </p:spPr>
        <p:txBody>
          <a:bodyPr/>
          <a:lstStyle/>
          <a:p>
            <a:r>
              <a:rPr lang="en-US" dirty="0"/>
              <a:t>Fading Models</a:t>
            </a:r>
          </a:p>
        </p:txBody>
      </p:sp>
      <p:sp>
        <p:nvSpPr>
          <p:cNvPr id="12" name="Text Placeholder 18">
            <a:extLst>
              <a:ext uri="{FF2B5EF4-FFF2-40B4-BE49-F238E27FC236}">
                <a16:creationId xmlns:a16="http://schemas.microsoft.com/office/drawing/2014/main" id="{7E2B1BA5-AA0B-461D-8253-B411E91CE527}"/>
              </a:ext>
            </a:extLst>
          </p:cNvPr>
          <p:cNvSpPr>
            <a:spLocks noGrp="1"/>
          </p:cNvSpPr>
          <p:nvPr>
            <p:ph type="body" sz="quarter" idx="16"/>
          </p:nvPr>
        </p:nvSpPr>
        <p:spPr>
          <a:xfrm>
            <a:off x="563419" y="1173371"/>
            <a:ext cx="7368596" cy="608895"/>
          </a:xfrm>
        </p:spPr>
        <p:txBody>
          <a:bodyPr/>
          <a:lstStyle/>
          <a:p>
            <a:r>
              <a:rPr lang="en-US" dirty="0">
                <a:solidFill>
                  <a:srgbClr val="FFFF00"/>
                </a:solidFill>
              </a:rPr>
              <a:t>Literature Review</a:t>
            </a:r>
          </a:p>
        </p:txBody>
      </p:sp>
      <p:sp>
        <p:nvSpPr>
          <p:cNvPr id="8" name="TextBox 7">
            <a:extLst>
              <a:ext uri="{FF2B5EF4-FFF2-40B4-BE49-F238E27FC236}">
                <a16:creationId xmlns:a16="http://schemas.microsoft.com/office/drawing/2014/main" id="{A275F1CB-857C-4BA8-9FBD-131A9DE13BD0}"/>
              </a:ext>
            </a:extLst>
          </p:cNvPr>
          <p:cNvSpPr txBox="1"/>
          <p:nvPr/>
        </p:nvSpPr>
        <p:spPr>
          <a:xfrm>
            <a:off x="563418" y="1708728"/>
            <a:ext cx="10298545"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1985 Andrews and Phillips introduced the I-K distributions as a generalization of K-distribution which is capable of described the statistics under all turbulence regimes[43].</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In 1987 </a:t>
            </a:r>
            <a:r>
              <a:rPr lang="en-US" sz="2000" dirty="0" err="1">
                <a:solidFill>
                  <a:schemeClr val="bg1"/>
                </a:solidFill>
                <a:latin typeface="Times New Roman" panose="02020603050405020304" pitchFamily="18" charset="0"/>
                <a:cs typeface="Times New Roman" panose="02020603050405020304" pitchFamily="18" charset="0"/>
              </a:rPr>
              <a:t>Churnside</a:t>
            </a:r>
            <a:r>
              <a:rPr lang="en-US" sz="2000" dirty="0">
                <a:solidFill>
                  <a:schemeClr val="bg1"/>
                </a:solidFill>
                <a:latin typeface="Times New Roman" panose="02020603050405020304" pitchFamily="18" charset="0"/>
                <a:cs typeface="Times New Roman" panose="02020603050405020304" pitchFamily="18" charset="0"/>
              </a:rPr>
              <a:t> and Clifford introduces the log-normal Rician distribution to model the optical scintillation which is also known as Beckmann’s distributions [44].</a:t>
            </a: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BC0B8C4-3B7A-4ADD-AA1F-BE2BB4C85C10}"/>
              </a:ext>
            </a:extLst>
          </p:cNvPr>
          <p:cNvSpPr txBox="1"/>
          <p:nvPr/>
        </p:nvSpPr>
        <p:spPr>
          <a:xfrm>
            <a:off x="1366982" y="4149307"/>
            <a:ext cx="9005455" cy="2215991"/>
          </a:xfrm>
          <a:prstGeom prst="rect">
            <a:avLst/>
          </a:prstGeom>
          <a:noFill/>
        </p:spPr>
        <p:txBody>
          <a:bodyPr wrap="square" rtlCol="0">
            <a:spAutoFit/>
          </a:bodyPr>
          <a:lstStyle/>
          <a:p>
            <a:pPr algn="just">
              <a:lnSpc>
                <a:spcPct val="150000"/>
              </a:lnSpc>
            </a:pPr>
            <a:r>
              <a:rPr lang="en-US" sz="2000" b="1" dirty="0">
                <a:solidFill>
                  <a:srgbClr val="FFFF00"/>
                </a:solidFill>
                <a:latin typeface="Times New Roman" panose="02020603050405020304" pitchFamily="18" charset="0"/>
                <a:ea typeface="Calibri" panose="020F0502020204030204" pitchFamily="34" charset="0"/>
                <a:cs typeface="Arial" panose="020B0604020202020204" pitchFamily="34" charset="0"/>
              </a:rPr>
              <a:t>All the above models are based on single-family of distribution but soon it was realized that the statistics of light irradiance could not be exactly described using a single family of distribution due to the non-stationary nature of the atmospheric turbulence.</a:t>
            </a:r>
          </a:p>
          <a:p>
            <a:endParaRPr lang="en-PK" dirty="0"/>
          </a:p>
        </p:txBody>
      </p:sp>
    </p:spTree>
    <p:extLst>
      <p:ext uri="{BB962C8B-B14F-4D97-AF65-F5344CB8AC3E}">
        <p14:creationId xmlns:p14="http://schemas.microsoft.com/office/powerpoint/2010/main" val="41387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D957300-3E68-4F58-905E-3B2DD780A576}"/>
              </a:ext>
            </a:extLst>
          </p:cNvPr>
          <p:cNvSpPr>
            <a:spLocks noGrp="1"/>
          </p:cNvSpPr>
          <p:nvPr>
            <p:ph type="title"/>
          </p:nvPr>
        </p:nvSpPr>
        <p:spPr>
          <a:xfrm>
            <a:off x="485196" y="-1140397"/>
            <a:ext cx="7342622" cy="2280794"/>
          </a:xfrm>
        </p:spPr>
        <p:txBody>
          <a:bodyPr/>
          <a:lstStyle/>
          <a:p>
            <a:r>
              <a:rPr lang="en-US" dirty="0"/>
              <a:t>Fading Models</a:t>
            </a:r>
          </a:p>
        </p:txBody>
      </p:sp>
      <p:sp>
        <p:nvSpPr>
          <p:cNvPr id="12" name="Text Placeholder 18">
            <a:extLst>
              <a:ext uri="{FF2B5EF4-FFF2-40B4-BE49-F238E27FC236}">
                <a16:creationId xmlns:a16="http://schemas.microsoft.com/office/drawing/2014/main" id="{7E2B1BA5-AA0B-461D-8253-B411E91CE527}"/>
              </a:ext>
            </a:extLst>
          </p:cNvPr>
          <p:cNvSpPr>
            <a:spLocks noGrp="1"/>
          </p:cNvSpPr>
          <p:nvPr>
            <p:ph type="body" sz="quarter" idx="16"/>
          </p:nvPr>
        </p:nvSpPr>
        <p:spPr>
          <a:xfrm>
            <a:off x="563419" y="1173371"/>
            <a:ext cx="7368596" cy="608895"/>
          </a:xfrm>
        </p:spPr>
        <p:txBody>
          <a:bodyPr/>
          <a:lstStyle/>
          <a:p>
            <a:r>
              <a:rPr lang="en-US" dirty="0">
                <a:solidFill>
                  <a:srgbClr val="FFFF00"/>
                </a:solidFill>
              </a:rPr>
              <a:t>Literature Review</a:t>
            </a:r>
          </a:p>
        </p:txBody>
      </p:sp>
      <p:sp>
        <p:nvSpPr>
          <p:cNvPr id="8" name="TextBox 7">
            <a:extLst>
              <a:ext uri="{FF2B5EF4-FFF2-40B4-BE49-F238E27FC236}">
                <a16:creationId xmlns:a16="http://schemas.microsoft.com/office/drawing/2014/main" id="{A275F1CB-857C-4BA8-9FBD-131A9DE13BD0}"/>
              </a:ext>
            </a:extLst>
          </p:cNvPr>
          <p:cNvSpPr txBox="1"/>
          <p:nvPr/>
        </p:nvSpPr>
        <p:spPr>
          <a:xfrm>
            <a:off x="563419" y="1708728"/>
            <a:ext cx="10344726" cy="3967112"/>
          </a:xfrm>
          <a:prstGeom prst="rect">
            <a:avLst/>
          </a:prstGeom>
          <a:noFill/>
        </p:spPr>
        <p:txBody>
          <a:bodyPr wrap="square">
            <a:spAutoFit/>
          </a:bodyPr>
          <a:lstStyle/>
          <a:p>
            <a:pPr marL="285750" indent="-285750" algn="just">
              <a:lnSpc>
                <a:spcPct val="150000"/>
              </a:lnSpc>
              <a:spcAft>
                <a:spcPts val="900"/>
              </a:spcAft>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In 2001 Al-</a:t>
            </a:r>
            <a:r>
              <a:rPr lang="en-US" sz="2000" dirty="0" err="1">
                <a:solidFill>
                  <a:schemeClr val="bg1"/>
                </a:solidFill>
                <a:latin typeface="Times New Roman" panose="02020603050405020304" pitchFamily="18" charset="0"/>
                <a:ea typeface="Calibri" panose="020F0502020204030204" pitchFamily="34" charset="0"/>
                <a:cs typeface="Arial" panose="020B0604020202020204" pitchFamily="34" charset="0"/>
              </a:rPr>
              <a:t>Habash</a:t>
            </a: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 Andrews and Phillips develop gamma-gamma(GG) model for the irradiance fluctuations based on doubly-stochastic theory of scintillation, in which both the small-scale and large-scale fluctuations are modeled by gamma distribution [45].</a:t>
            </a:r>
          </a:p>
          <a:p>
            <a:pPr marL="285750" indent="-285750" algn="just">
              <a:lnSpc>
                <a:spcPct val="150000"/>
              </a:lnSpc>
              <a:spcAft>
                <a:spcPts val="900"/>
              </a:spcAft>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 GG model is an accurate model for all turbulence regimes in case of point receiver but does not performs well under aperture averaging data [46]. </a:t>
            </a:r>
          </a:p>
          <a:p>
            <a:pPr marL="285750" indent="-285750" algn="just">
              <a:lnSpc>
                <a:spcPct val="150000"/>
              </a:lnSpc>
              <a:spcAft>
                <a:spcPts val="900"/>
              </a:spcAft>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In 2012, Barrios and Federico proposed Exponentiated Weibull distribution which shows an excellent fit to simulation and experimental data under all aperture averaging conditions as well as point aperture size under weak and moderate turbulence conditions [47].</a:t>
            </a:r>
            <a:endParaRPr lang="en-PK" sz="1200" dirty="0">
              <a:solidFill>
                <a:schemeClr val="bg1"/>
              </a:solidFill>
              <a:effectLst/>
              <a:latin typeface="Calibri" panose="020F050202020403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152850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normAutofit/>
          </a:bodyPr>
          <a:lstStyle/>
          <a:p>
            <a:r>
              <a:rPr lang="en-US" sz="3600" dirty="0"/>
              <a:t>Problem Statement</a:t>
            </a:r>
            <a:endParaRPr lang="en-US" sz="3600"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645623"/>
            <a:ext cx="6682221" cy="3511405"/>
          </a:xfrm>
        </p:spPr>
        <p:txBody>
          <a:bodyPr>
            <a:normAutofit lnSpcReduction="10000"/>
          </a:bodyPr>
          <a:lstStyle/>
          <a:p>
            <a:pPr indent="0" algn="just">
              <a:lnSpc>
                <a:spcPct val="150000"/>
              </a:lnSpc>
              <a:spcAft>
                <a:spcPts val="900"/>
              </a:spcAft>
              <a:buFont typeface="Arial" panose="020B0604020202020204" pitchFamily="34" charse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In this thesis we will compare the Gamma-gamma and Exponentiated Weibull Fading models and try to establish the accuracy of these models under various conditions of</a:t>
            </a: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Different operating wavelengths</a:t>
            </a: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Aperture sizes</a:t>
            </a: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Varying link distances</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a:xfrm>
            <a:off x="338530" y="6365586"/>
            <a:ext cx="4114800" cy="365125"/>
          </a:xfrm>
        </p:spPr>
        <p:txBody>
          <a:bodyPr/>
          <a:lstStyle/>
          <a:p>
            <a:r>
              <a:rPr lang="en-US" dirty="0"/>
              <a:t>MS Thesis final defense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13</a:t>
            </a:fld>
            <a:endParaRPr lang="en-US" dirty="0"/>
          </a:p>
        </p:txBody>
      </p:sp>
      <p:pic>
        <p:nvPicPr>
          <p:cNvPr id="2" name="Picture 1">
            <a:extLst>
              <a:ext uri="{FF2B5EF4-FFF2-40B4-BE49-F238E27FC236}">
                <a16:creationId xmlns:a16="http://schemas.microsoft.com/office/drawing/2014/main" id="{FCEC6FC9-1A91-41C1-B319-5658EF8D3A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724" y="437522"/>
            <a:ext cx="2022726" cy="2019153"/>
          </a:xfrm>
          <a:prstGeom prst="ellipse">
            <a:avLst/>
          </a:prstGeom>
        </p:spPr>
      </p:pic>
    </p:spTree>
    <p:extLst>
      <p:ext uri="{BB962C8B-B14F-4D97-AF65-F5344CB8AC3E}">
        <p14:creationId xmlns:p14="http://schemas.microsoft.com/office/powerpoint/2010/main" val="276724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Parameters</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a:solidFill>
                  <a:srgbClr val="FFFF00"/>
                </a:solidFill>
              </a:rPr>
              <a:t>Used in Fading Models</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9892" y="1722916"/>
            <a:ext cx="5475290" cy="781188"/>
          </a:xfrm>
        </p:spPr>
        <p:txBody>
          <a:bodyPr/>
          <a:lstStyle/>
          <a:p>
            <a:r>
              <a:rPr lang="en-US" dirty="0" err="1"/>
              <a:t>Rytov</a:t>
            </a:r>
            <a:r>
              <a:rPr lang="en-US" dirty="0"/>
              <a:t> Variance </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9891" y="2504105"/>
            <a:ext cx="5205847" cy="781188"/>
          </a:xfrm>
        </p:spPr>
        <p:txBody>
          <a:bodyPr>
            <a:normAutofit/>
          </a:bodyPr>
          <a:lstStyle/>
          <a:p>
            <a:pPr marL="0" indent="0">
              <a:buClr>
                <a:schemeClr val="accent2"/>
              </a:buClr>
              <a:buNone/>
            </a:pPr>
            <a:r>
              <a:rPr lang="en-US" sz="2000" dirty="0"/>
              <a:t>Measure of strength of turbulence fluctuations.</a:t>
            </a: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a:xfrm>
            <a:off x="6195907" y="1763781"/>
            <a:ext cx="5475600" cy="781188"/>
          </a:xfrm>
        </p:spPr>
        <p:txBody>
          <a:bodyPr/>
          <a:lstStyle/>
          <a:p>
            <a:r>
              <a:rPr lang="en-US" dirty="0"/>
              <a:t>Scintillation index</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a:xfrm>
            <a:off x="6195907" y="2504104"/>
            <a:ext cx="5090887" cy="781189"/>
          </a:xfrm>
        </p:spPr>
        <p:txBody>
          <a:bodyPr>
            <a:normAutofit/>
          </a:bodyPr>
          <a:lstStyle/>
          <a:p>
            <a:pPr marL="0" indent="0" algn="just">
              <a:lnSpc>
                <a:spcPct val="100000"/>
              </a:lnSpc>
              <a:spcBef>
                <a:spcPts val="0"/>
              </a:spcBef>
              <a:buNone/>
            </a:pPr>
            <a:r>
              <a:rPr lang="en-US" sz="2000" dirty="0">
                <a:solidFill>
                  <a:schemeClr val="bg1"/>
                </a:solidFill>
                <a:cs typeface="Times New Roman" panose="02020603050405020304" pitchFamily="18" charset="0"/>
              </a:rPr>
              <a:t>Normalized variance of intensity fluctuations.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04802" y="6487939"/>
            <a:ext cx="4114800" cy="365125"/>
          </a:xfrm>
        </p:spPr>
        <p:txBody>
          <a:bodyPr/>
          <a:lstStyle>
            <a:lvl1pPr algn="r">
              <a:defRPr sz="1200">
                <a:solidFill>
                  <a:schemeClr val="tx1">
                    <a:lumMod val="50000"/>
                    <a:lumOff val="50000"/>
                  </a:schemeClr>
                </a:solidFill>
              </a:defRPr>
            </a:lvl1pPr>
          </a:lstStyle>
          <a:p>
            <a:pPr algn="l"/>
            <a:r>
              <a:rPr lang="en-US" dirty="0"/>
              <a:t>MS thesis Final Defense</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14</a:t>
            </a:fld>
            <a:endParaRPr lang="en-US" dirty="0"/>
          </a:p>
        </p:txBody>
      </p:sp>
      <p:pic>
        <p:nvPicPr>
          <p:cNvPr id="2" name="Picture 1">
            <a:extLst>
              <a:ext uri="{FF2B5EF4-FFF2-40B4-BE49-F238E27FC236}">
                <a16:creationId xmlns:a16="http://schemas.microsoft.com/office/drawing/2014/main" id="{8AAA30D2-88AA-4F25-A348-66E3E093221A}"/>
              </a:ext>
            </a:extLst>
          </p:cNvPr>
          <p:cNvPicPr>
            <a:picLocks noChangeAspect="1"/>
          </p:cNvPicPr>
          <p:nvPr/>
        </p:nvPicPr>
        <p:blipFill>
          <a:blip r:embed="rId2"/>
          <a:stretch>
            <a:fillRect/>
          </a:stretch>
        </p:blipFill>
        <p:spPr>
          <a:xfrm>
            <a:off x="794283" y="3022382"/>
            <a:ext cx="4941455" cy="3465557"/>
          </a:xfrm>
          <a:prstGeom prst="rect">
            <a:avLst/>
          </a:prstGeom>
        </p:spPr>
      </p:pic>
      <p:pic>
        <p:nvPicPr>
          <p:cNvPr id="3" name="Picture 2">
            <a:extLst>
              <a:ext uri="{FF2B5EF4-FFF2-40B4-BE49-F238E27FC236}">
                <a16:creationId xmlns:a16="http://schemas.microsoft.com/office/drawing/2014/main" id="{77A0B11B-6C61-412F-81FA-E6304E20140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26199" y="3022381"/>
            <a:ext cx="4815016" cy="3465558"/>
          </a:xfrm>
          <a:prstGeom prst="rect">
            <a:avLst/>
          </a:prstGeom>
        </p:spPr>
      </p:pic>
      <p:sp>
        <p:nvSpPr>
          <p:cNvPr id="13" name="Footer Placeholder 34">
            <a:extLst>
              <a:ext uri="{FF2B5EF4-FFF2-40B4-BE49-F238E27FC236}">
                <a16:creationId xmlns:a16="http://schemas.microsoft.com/office/drawing/2014/main" id="{C5570192-A0A5-4A42-9126-EBA1097CE933}"/>
              </a:ext>
            </a:extLst>
          </p:cNvPr>
          <p:cNvSpPr txBox="1">
            <a:spLocks/>
          </p:cNvSpPr>
          <p:nvPr/>
        </p:nvSpPr>
        <p:spPr>
          <a:xfrm>
            <a:off x="490930" y="6508750"/>
            <a:ext cx="4114800" cy="365125"/>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100" dirty="0"/>
          </a:p>
        </p:txBody>
      </p:sp>
    </p:spTree>
    <p:extLst>
      <p:ext uri="{BB962C8B-B14F-4D97-AF65-F5344CB8AC3E}">
        <p14:creationId xmlns:p14="http://schemas.microsoft.com/office/powerpoint/2010/main" val="389151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Exponentiated Weibull Distribution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solidFill>
                  <a:srgbClr val="FFFF00"/>
                </a:solidFill>
              </a:rPr>
              <a:t>Fading Model</a:t>
            </a:r>
          </a:p>
        </p:txBody>
      </p:sp>
      <mc:AlternateContent xmlns:mc="http://schemas.openxmlformats.org/markup-compatibility/2006" xmlns:a14="http://schemas.microsoft.com/office/drawing/2010/main">
        <mc:Choice Requires="a14">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5028477" cy="1356274"/>
              </a:xfrm>
            </p:spPr>
            <p:txBody>
              <a:bodyPr/>
              <a:lstStyle/>
              <a:p>
                <a:pPr algn="just">
                  <a:buClr>
                    <a:schemeClr val="accent2"/>
                  </a:buClr>
                </a:pPr>
                <a:r>
                  <a:rPr lang="en-US" sz="2000" dirty="0"/>
                  <a:t>Consider the Gaussian beam of mono-chromatic light of wavelength </a:t>
                </a:r>
                <a14:m>
                  <m:oMath xmlns:m="http://schemas.openxmlformats.org/officeDocument/2006/math">
                    <m:r>
                      <a:rPr lang="en-US" sz="2000" b="0" i="1" smtClean="0">
                        <a:latin typeface="Cambria Math" panose="02040503050406030204" pitchFamily="18" charset="0"/>
                      </a:rPr>
                      <m:t>1550 </m:t>
                    </m:r>
                    <m:r>
                      <a:rPr lang="en-US" sz="2000" b="0" i="1" smtClean="0">
                        <a:latin typeface="Cambria Math" panose="02040503050406030204" pitchFamily="18" charset="0"/>
                      </a:rPr>
                      <m:t>𝑛𝑚</m:t>
                    </m:r>
                  </m:oMath>
                </a14:m>
                <a:r>
                  <a:rPr lang="en-US" sz="2000" dirty="0"/>
                  <a:t> propagating through a link distance of </a:t>
                </a:r>
                <a14:m>
                  <m:oMath xmlns:m="http://schemas.openxmlformats.org/officeDocument/2006/math">
                    <m:r>
                      <a:rPr lang="en-US" sz="2000" b="0" i="1" smtClean="0">
                        <a:latin typeface="Cambria Math" panose="02040503050406030204" pitchFamily="18" charset="0"/>
                      </a:rPr>
                      <m:t>1 </m:t>
                    </m:r>
                    <m:r>
                      <a:rPr lang="en-US" sz="2000" b="0" i="1" smtClean="0">
                        <a:latin typeface="Cambria Math" panose="02040503050406030204" pitchFamily="18" charset="0"/>
                      </a:rPr>
                      <m:t>𝑘𝑚</m:t>
                    </m:r>
                    <m:r>
                      <a:rPr lang="en-US" sz="2000" b="0" i="0" smtClean="0">
                        <a:latin typeface="Cambria Math" panose="02040503050406030204" pitchFamily="18" charset="0"/>
                      </a:rPr>
                      <m:t>.</m:t>
                    </m:r>
                  </m:oMath>
                </a14:m>
                <a:r>
                  <a:rPr lang="en-US" sz="2000" dirty="0">
                    <a:effectLst/>
                    <a:ea typeface="MS Mincho" panose="02020609040205080304" pitchFamily="49" charset="-128"/>
                    <a:cs typeface="Arial" panose="020B0604020202020204" pitchFamily="34" charset="0"/>
                  </a:rPr>
                  <a:t> </a:t>
                </a:r>
                <a:endParaRPr lang="en-PK" sz="2000" dirty="0">
                  <a:effectLst/>
                  <a:ea typeface="MS Mincho" panose="02020609040205080304" pitchFamily="49" charset="-128"/>
                  <a:cs typeface="Arial" panose="020B0604020202020204" pitchFamily="34" charset="0"/>
                </a:endParaRPr>
              </a:p>
              <a:p>
                <a:pPr>
                  <a:buClr>
                    <a:schemeClr val="accent2"/>
                  </a:buClr>
                </a:pPr>
                <a:endParaRPr lang="en-US" dirty="0"/>
              </a:p>
            </p:txBody>
          </p:sp>
        </mc:Choice>
        <mc:Fallback xmlns="">
          <p:sp>
            <p:nvSpPr>
              <p:cNvPr id="33" name="Text Placeholder 32">
                <a:extLst>
                  <a:ext uri="{FF2B5EF4-FFF2-40B4-BE49-F238E27FC236}">
                    <a16:creationId xmlns:a16="http://schemas.microsoft.com/office/drawing/2014/main" id="{7CFD0302-279C-8A48-9E27-AD5B08D6501E}"/>
                  </a:ext>
                </a:extLst>
              </p:cNvPr>
              <p:cNvSpPr>
                <a:spLocks noGrp="1" noRot="1" noChangeAspect="1" noMove="1" noResize="1" noEditPoints="1" noAdjustHandles="1" noChangeArrowheads="1" noChangeShapeType="1" noTextEdit="1"/>
              </p:cNvSpPr>
              <p:nvPr>
                <p:ph type="body" sz="quarter" idx="19"/>
              </p:nvPr>
            </p:nvSpPr>
            <p:spPr>
              <a:xfrm>
                <a:off x="531814" y="2005762"/>
                <a:ext cx="5028477" cy="1356274"/>
              </a:xfrm>
              <a:blipFill>
                <a:blip r:embed="rId2"/>
                <a:stretch>
                  <a:fillRect l="-1212" t="-4484" r="-1333"/>
                </a:stretch>
              </a:blipFill>
            </p:spPr>
            <p:txBody>
              <a:bodyPr/>
              <a:lstStyle/>
              <a:p>
                <a:r>
                  <a:rPr lang="en-PK">
                    <a:noFill/>
                  </a:rPr>
                  <a:t> </a:t>
                </a:r>
              </a:p>
            </p:txBody>
          </p:sp>
        </mc:Fallback>
      </mc:AlternateContent>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15</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p:sp>
        <p:nvSpPr>
          <p:cNvPr id="2" name="TextBox 1">
            <a:extLst>
              <a:ext uri="{FF2B5EF4-FFF2-40B4-BE49-F238E27FC236}">
                <a16:creationId xmlns:a16="http://schemas.microsoft.com/office/drawing/2014/main" id="{236433DD-C210-4BD4-88A4-5405ECCA48C9}"/>
              </a:ext>
            </a:extLst>
          </p:cNvPr>
          <p:cNvSpPr txBox="1"/>
          <p:nvPr/>
        </p:nvSpPr>
        <p:spPr>
          <a:xfrm>
            <a:off x="1052040" y="3104845"/>
            <a:ext cx="4070790" cy="984885"/>
          </a:xfrm>
          <a:prstGeom prst="rect">
            <a:avLst/>
          </a:prstGeom>
          <a:noFill/>
        </p:spPr>
        <p:txBody>
          <a:bodyPr wrap="square" rtlCol="0">
            <a:spAutoFit/>
          </a:bodyPr>
          <a:lstStyle/>
          <a:p>
            <a:r>
              <a:rPr lang="en-US" sz="2000" b="1" dirty="0">
                <a:solidFill>
                  <a:srgbClr val="FFFF00"/>
                </a:solidFill>
                <a:ea typeface="MS Mincho" panose="02020609040205080304" pitchFamily="49" charset="-128"/>
                <a:cs typeface="Arial" panose="020B0604020202020204" pitchFamily="34" charset="0"/>
              </a:rPr>
              <a:t>Note: </a:t>
            </a:r>
            <a:r>
              <a:rPr lang="en-US" sz="2000" b="1" dirty="0">
                <a:solidFill>
                  <a:srgbClr val="FFFF00"/>
                </a:solidFill>
                <a:effectLst/>
                <a:ea typeface="MS Mincho" panose="02020609040205080304" pitchFamily="49" charset="-128"/>
                <a:cs typeface="Arial" panose="020B0604020202020204" pitchFamily="34" charset="0"/>
              </a:rPr>
              <a:t>All results were plotted by assuming the point receiver. </a:t>
            </a:r>
          </a:p>
          <a:p>
            <a:endParaRPr lang="en-PK" dirty="0"/>
          </a:p>
        </p:txBody>
      </p:sp>
      <p:sp>
        <p:nvSpPr>
          <p:cNvPr id="5" name="TextBox 4">
            <a:extLst>
              <a:ext uri="{FF2B5EF4-FFF2-40B4-BE49-F238E27FC236}">
                <a16:creationId xmlns:a16="http://schemas.microsoft.com/office/drawing/2014/main" id="{C82757BA-BABC-4390-8E6D-9181404E8E83}"/>
              </a:ext>
            </a:extLst>
          </p:cNvPr>
          <p:cNvSpPr txBox="1"/>
          <p:nvPr/>
        </p:nvSpPr>
        <p:spPr>
          <a:xfrm>
            <a:off x="531814" y="4098966"/>
            <a:ext cx="5028477" cy="1938992"/>
          </a:xfrm>
          <a:prstGeom prst="rect">
            <a:avLst/>
          </a:prstGeom>
          <a:noFill/>
        </p:spPr>
        <p:txBody>
          <a:bodyPr wrap="square" rtlCol="0">
            <a:spAutoFit/>
          </a:bodyPr>
          <a:lstStyle/>
          <a:p>
            <a:pPr algn="just"/>
            <a:r>
              <a:rPr lang="en-US" sz="2000" dirty="0">
                <a:solidFill>
                  <a:schemeClr val="bg1"/>
                </a:solidFill>
                <a:effectLst/>
                <a:ea typeface="MS Mincho" panose="02020609040205080304" pitchFamily="49" charset="-128"/>
                <a:cs typeface="Arial" panose="020B0604020202020204" pitchFamily="34" charset="0"/>
              </a:rPr>
              <a:t>In case of weak turbulence regimes pdf curve looks like a parabola and for the increasing values of  turbulence the peak of probability density is shifted towards left side and in case of strong turbulence its right tail is looks like a negative exponential.</a:t>
            </a:r>
            <a:endParaRPr lang="en-PK" sz="2000" dirty="0">
              <a:solidFill>
                <a:schemeClr val="bg1"/>
              </a:solidFill>
              <a:effectLst/>
              <a:ea typeface="MS Mincho" panose="02020609040205080304" pitchFamily="49" charset="-128"/>
              <a:cs typeface="Arial" panose="020B0604020202020204" pitchFamily="34" charset="0"/>
            </a:endParaRPr>
          </a:p>
        </p:txBody>
      </p:sp>
      <p:pic>
        <p:nvPicPr>
          <p:cNvPr id="9" name="Picture 8">
            <a:extLst>
              <a:ext uri="{FF2B5EF4-FFF2-40B4-BE49-F238E27FC236}">
                <a16:creationId xmlns:a16="http://schemas.microsoft.com/office/drawing/2014/main" id="{74376347-0B3D-4D87-A75B-CE53686B276F}"/>
              </a:ext>
            </a:extLst>
          </p:cNvPr>
          <p:cNvPicPr/>
          <p:nvPr/>
        </p:nvPicPr>
        <p:blipFill>
          <a:blip r:embed="rId3">
            <a:extLst>
              <a:ext uri="{28A0092B-C50C-407E-A947-70E740481C1C}">
                <a14:useLocalDpi xmlns:a14="http://schemas.microsoft.com/office/drawing/2010/main" val="0"/>
              </a:ext>
            </a:extLst>
          </a:blip>
          <a:stretch>
            <a:fillRect/>
          </a:stretch>
        </p:blipFill>
        <p:spPr>
          <a:xfrm>
            <a:off x="6336146" y="1716700"/>
            <a:ext cx="4697415" cy="3761176"/>
          </a:xfrm>
          <a:prstGeom prst="rect">
            <a:avLst/>
          </a:prstGeom>
        </p:spPr>
      </p:pic>
      <p:sp>
        <p:nvSpPr>
          <p:cNvPr id="13" name="TextBox 12">
            <a:extLst>
              <a:ext uri="{FF2B5EF4-FFF2-40B4-BE49-F238E27FC236}">
                <a16:creationId xmlns:a16="http://schemas.microsoft.com/office/drawing/2014/main" id="{D8A6ACE1-9774-43D1-A30E-151190CE91F7}"/>
              </a:ext>
            </a:extLst>
          </p:cNvPr>
          <p:cNvSpPr txBox="1"/>
          <p:nvPr/>
        </p:nvSpPr>
        <p:spPr>
          <a:xfrm>
            <a:off x="6548944" y="5598405"/>
            <a:ext cx="4271818" cy="646331"/>
          </a:xfrm>
          <a:prstGeom prst="rect">
            <a:avLst/>
          </a:prstGeom>
          <a:noFill/>
        </p:spPr>
        <p:txBody>
          <a:bodyPr wrap="square" rtlCol="0">
            <a:spAutoFit/>
          </a:bodyPr>
          <a:lstStyle/>
          <a:p>
            <a:pPr algn="ctr"/>
            <a:r>
              <a:rPr lang="en-US" sz="1800" b="1" dirty="0">
                <a:solidFill>
                  <a:srgbClr val="FFFF00"/>
                </a:solidFill>
                <a:effectLst/>
                <a:ea typeface="MS Mincho" panose="02020609040205080304" pitchFamily="49" charset="-128"/>
                <a:cs typeface="Arial" panose="020B0604020202020204" pitchFamily="34" charset="0"/>
              </a:rPr>
              <a:t>Probability density function for the weak, moderate and strong turbulence regimes</a:t>
            </a:r>
            <a:r>
              <a:rPr lang="en-US" sz="1800" dirty="0">
                <a:solidFill>
                  <a:srgbClr val="FFFF00"/>
                </a:solidFill>
                <a:effectLst/>
                <a:ea typeface="MS Mincho" panose="02020609040205080304" pitchFamily="49" charset="-128"/>
                <a:cs typeface="Arial" panose="020B0604020202020204" pitchFamily="34" charset="0"/>
              </a:rPr>
              <a:t>.</a:t>
            </a:r>
            <a:endParaRPr lang="en-PK" dirty="0">
              <a:solidFill>
                <a:srgbClr val="FFFF00"/>
              </a:solidFill>
            </a:endParaRPr>
          </a:p>
        </p:txBody>
      </p:sp>
    </p:spTree>
    <p:extLst>
      <p:ext uri="{BB962C8B-B14F-4D97-AF65-F5344CB8AC3E}">
        <p14:creationId xmlns:p14="http://schemas.microsoft.com/office/powerpoint/2010/main" val="31004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Exponentiated Weibull Distribution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solidFill>
                  <a:srgbClr val="FFFF00"/>
                </a:solidFill>
              </a:rPr>
              <a:t>Fading Model</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5028477" cy="1356274"/>
          </a:xfrm>
        </p:spPr>
        <p:txBody>
          <a:bodyPr/>
          <a:lstStyle/>
          <a:p>
            <a:pPr algn="just"/>
            <a:r>
              <a:rPr lang="en-US" sz="2000" dirty="0"/>
              <a:t>The results are best shown on logarithmic scale where </a:t>
            </a:r>
            <a:r>
              <a:rPr lang="en-PK" sz="2000" dirty="0"/>
              <a:t>abscissa is the normalized irradiance</a:t>
            </a:r>
            <a:r>
              <a:rPr lang="en-US" sz="2000" dirty="0"/>
              <a:t> measured in decibel. </a:t>
            </a:r>
            <a:endParaRPr lang="en-PK" sz="2000" dirty="0"/>
          </a:p>
          <a:p>
            <a:pPr>
              <a:buClr>
                <a:schemeClr val="accent2"/>
              </a:buClr>
            </a:pP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16</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p:sp>
        <p:nvSpPr>
          <p:cNvPr id="2" name="TextBox 1">
            <a:extLst>
              <a:ext uri="{FF2B5EF4-FFF2-40B4-BE49-F238E27FC236}">
                <a16:creationId xmlns:a16="http://schemas.microsoft.com/office/drawing/2014/main" id="{236433DD-C210-4BD4-88A4-5405ECCA48C9}"/>
              </a:ext>
            </a:extLst>
          </p:cNvPr>
          <p:cNvSpPr txBox="1"/>
          <p:nvPr/>
        </p:nvSpPr>
        <p:spPr>
          <a:xfrm>
            <a:off x="1052040" y="3104845"/>
            <a:ext cx="4070790" cy="984885"/>
          </a:xfrm>
          <a:prstGeom prst="rect">
            <a:avLst/>
          </a:prstGeom>
          <a:noFill/>
        </p:spPr>
        <p:txBody>
          <a:bodyPr wrap="square" rtlCol="0">
            <a:spAutoFit/>
          </a:bodyPr>
          <a:lstStyle/>
          <a:p>
            <a:r>
              <a:rPr lang="en-US" sz="2000" b="1" dirty="0">
                <a:solidFill>
                  <a:srgbClr val="FFFF00"/>
                </a:solidFill>
                <a:ea typeface="MS Mincho" panose="02020609040205080304" pitchFamily="49" charset="-128"/>
                <a:cs typeface="Arial" panose="020B0604020202020204" pitchFamily="34" charset="0"/>
              </a:rPr>
              <a:t>Note: </a:t>
            </a:r>
            <a:r>
              <a:rPr lang="en-US" sz="2000" b="1" dirty="0">
                <a:solidFill>
                  <a:srgbClr val="FFFF00"/>
                </a:solidFill>
                <a:effectLst/>
                <a:ea typeface="MS Mincho" panose="02020609040205080304" pitchFamily="49" charset="-128"/>
                <a:cs typeface="Arial" panose="020B0604020202020204" pitchFamily="34" charset="0"/>
              </a:rPr>
              <a:t>All results were plotted by assuming the point receiver. </a:t>
            </a:r>
          </a:p>
          <a:p>
            <a:endParaRPr lang="en-PK" dirty="0"/>
          </a:p>
        </p:txBody>
      </p:sp>
      <p:sp>
        <p:nvSpPr>
          <p:cNvPr id="6" name="TextBox 5">
            <a:extLst>
              <a:ext uri="{FF2B5EF4-FFF2-40B4-BE49-F238E27FC236}">
                <a16:creationId xmlns:a16="http://schemas.microsoft.com/office/drawing/2014/main" id="{0D93D6C6-70C3-4F67-BC3F-996F1D705F45}"/>
              </a:ext>
            </a:extLst>
          </p:cNvPr>
          <p:cNvSpPr txBox="1"/>
          <p:nvPr/>
        </p:nvSpPr>
        <p:spPr>
          <a:xfrm>
            <a:off x="6548944" y="5598405"/>
            <a:ext cx="4271818" cy="646331"/>
          </a:xfrm>
          <a:prstGeom prst="rect">
            <a:avLst/>
          </a:prstGeom>
          <a:noFill/>
        </p:spPr>
        <p:txBody>
          <a:bodyPr wrap="square" rtlCol="0">
            <a:spAutoFit/>
          </a:bodyPr>
          <a:lstStyle/>
          <a:p>
            <a:pPr algn="ctr"/>
            <a:r>
              <a:rPr lang="en-US" sz="1800" b="1" dirty="0">
                <a:solidFill>
                  <a:srgbClr val="FFFF00"/>
                </a:solidFill>
                <a:effectLst/>
                <a:ea typeface="MS Mincho" panose="02020609040205080304" pitchFamily="49" charset="-128"/>
              </a:rPr>
              <a:t>Representation of </a:t>
            </a:r>
            <a:r>
              <a:rPr lang="en-US" sz="1800" b="1" dirty="0">
                <a:solidFill>
                  <a:srgbClr val="FFFF00"/>
                </a:solidFill>
                <a:effectLst/>
                <a:ea typeface="Calibri" panose="020F0502020204030204" pitchFamily="34" charset="0"/>
              </a:rPr>
              <a:t>Exponentiated Weibull</a:t>
            </a:r>
            <a:r>
              <a:rPr lang="en-US" sz="1800" b="1" dirty="0">
                <a:solidFill>
                  <a:srgbClr val="FFFF00"/>
                </a:solidFill>
                <a:effectLst/>
                <a:ea typeface="MS Mincho" panose="02020609040205080304" pitchFamily="49" charset="-128"/>
              </a:rPr>
              <a:t> Distribution on Log-log scale</a:t>
            </a:r>
            <a:endParaRPr lang="en-PK" dirty="0">
              <a:solidFill>
                <a:srgbClr val="FFFF00"/>
              </a:solidFill>
            </a:endParaRPr>
          </a:p>
        </p:txBody>
      </p:sp>
      <p:pic>
        <p:nvPicPr>
          <p:cNvPr id="7" name="Picture 6">
            <a:extLst>
              <a:ext uri="{FF2B5EF4-FFF2-40B4-BE49-F238E27FC236}">
                <a16:creationId xmlns:a16="http://schemas.microsoft.com/office/drawing/2014/main" id="{1C4BD936-B9CF-469F-91EF-2C9245E39078}"/>
              </a:ext>
            </a:extLst>
          </p:cNvPr>
          <p:cNvPicPr/>
          <p:nvPr/>
        </p:nvPicPr>
        <p:blipFill>
          <a:blip r:embed="rId2">
            <a:extLst>
              <a:ext uri="{28A0092B-C50C-407E-A947-70E740481C1C}">
                <a14:useLocalDpi xmlns:a14="http://schemas.microsoft.com/office/drawing/2010/main" val="0"/>
              </a:ext>
            </a:extLst>
          </a:blip>
          <a:stretch>
            <a:fillRect/>
          </a:stretch>
        </p:blipFill>
        <p:spPr>
          <a:xfrm>
            <a:off x="6336145" y="1719893"/>
            <a:ext cx="4697415" cy="3761175"/>
          </a:xfrm>
          <a:prstGeom prst="rect">
            <a:avLst/>
          </a:prstGeom>
        </p:spPr>
      </p:pic>
      <p:sp>
        <p:nvSpPr>
          <p:cNvPr id="9" name="TextBox 8">
            <a:extLst>
              <a:ext uri="{FF2B5EF4-FFF2-40B4-BE49-F238E27FC236}">
                <a16:creationId xmlns:a16="http://schemas.microsoft.com/office/drawing/2014/main" id="{A5D58066-CF65-48D0-913B-4B52505DE8A4}"/>
              </a:ext>
            </a:extLst>
          </p:cNvPr>
          <p:cNvSpPr txBox="1"/>
          <p:nvPr/>
        </p:nvSpPr>
        <p:spPr>
          <a:xfrm>
            <a:off x="531814" y="4089730"/>
            <a:ext cx="5028477" cy="1908215"/>
          </a:xfrm>
          <a:prstGeom prst="rect">
            <a:avLst/>
          </a:prstGeom>
          <a:noFill/>
        </p:spPr>
        <p:txBody>
          <a:bodyPr wrap="square" rtlCol="0">
            <a:spAutoFit/>
          </a:bodyPr>
          <a:lstStyle/>
          <a:p>
            <a:r>
              <a:rPr lang="en-US" sz="2000" dirty="0">
                <a:solidFill>
                  <a:schemeClr val="bg1"/>
                </a:solidFill>
                <a:effectLst/>
                <a:ea typeface="Calibri" panose="020F0502020204030204" pitchFamily="34" charset="0"/>
                <a:cs typeface="Arial" panose="020B0604020202020204" pitchFamily="34" charset="0"/>
              </a:rPr>
              <a:t>On log-log scale the pdf of the irradiance looks like a </a:t>
            </a:r>
            <a:r>
              <a:rPr lang="en-PK" sz="2000" dirty="0">
                <a:solidFill>
                  <a:schemeClr val="bg1"/>
                </a:solidFill>
                <a:effectLst/>
                <a:ea typeface="Calibri" panose="020F0502020204030204" pitchFamily="34" charset="0"/>
                <a:cs typeface="Arial" panose="020B0604020202020204" pitchFamily="34" charset="0"/>
              </a:rPr>
              <a:t>upside down</a:t>
            </a:r>
            <a:r>
              <a:rPr lang="en-US" sz="2000" dirty="0">
                <a:solidFill>
                  <a:schemeClr val="bg1"/>
                </a:solidFill>
                <a:effectLst/>
                <a:ea typeface="Calibri" panose="020F0502020204030204" pitchFamily="34" charset="0"/>
                <a:cs typeface="Arial" panose="020B0604020202020204" pitchFamily="34" charset="0"/>
              </a:rPr>
              <a:t> parabola which is </a:t>
            </a:r>
            <a:r>
              <a:rPr lang="en-PK" sz="2000" dirty="0">
                <a:solidFill>
                  <a:schemeClr val="bg1"/>
                </a:solidFill>
                <a:effectLst/>
                <a:ea typeface="Calibri" panose="020F0502020204030204" pitchFamily="34" charset="0"/>
                <a:cs typeface="Arial" panose="020B0604020202020204" pitchFamily="34" charset="0"/>
              </a:rPr>
              <a:t>physically </a:t>
            </a:r>
            <a:r>
              <a:rPr lang="en-US" sz="2000" dirty="0">
                <a:solidFill>
                  <a:schemeClr val="bg1"/>
                </a:solidFill>
                <a:effectLst/>
                <a:ea typeface="Calibri" panose="020F0502020204030204" pitchFamily="34" charset="0"/>
                <a:cs typeface="Arial" panose="020B0604020202020204" pitchFamily="34" charset="0"/>
              </a:rPr>
              <a:t>correct</a:t>
            </a:r>
            <a:r>
              <a:rPr lang="en-PK" sz="2000" dirty="0">
                <a:solidFill>
                  <a:schemeClr val="bg1"/>
                </a:solidFill>
                <a:effectLst/>
                <a:ea typeface="Calibri" panose="020F0502020204030204" pitchFamily="34" charset="0"/>
                <a:cs typeface="Arial" panose="020B0604020202020204" pitchFamily="34" charset="0"/>
              </a:rPr>
              <a:t>; the t</a:t>
            </a:r>
            <a:r>
              <a:rPr lang="en-US" sz="2000" dirty="0">
                <a:solidFill>
                  <a:schemeClr val="bg1"/>
                </a:solidFill>
                <a:effectLst/>
                <a:ea typeface="Calibri" panose="020F0502020204030204" pitchFamily="34" charset="0"/>
                <a:cs typeface="Arial" panose="020B0604020202020204" pitchFamily="34" charset="0"/>
              </a:rPr>
              <a:t>ails</a:t>
            </a:r>
            <a:r>
              <a:rPr lang="en-PK" sz="2000" dirty="0">
                <a:solidFill>
                  <a:schemeClr val="bg1"/>
                </a:solidFill>
                <a:effectLst/>
                <a:ea typeface="Calibri" panose="020F0502020204030204" pitchFamily="34" charset="0"/>
                <a:cs typeface="Arial" panose="020B0604020202020204" pitchFamily="34" charset="0"/>
              </a:rPr>
              <a:t> of the parabola represent low probability events</a:t>
            </a:r>
            <a:r>
              <a:rPr lang="en-US" sz="2000" dirty="0">
                <a:solidFill>
                  <a:schemeClr val="bg1"/>
                </a:solidFill>
                <a:effectLst/>
                <a:ea typeface="Calibri" panose="020F0502020204030204" pitchFamily="34" charset="0"/>
                <a:cs typeface="Arial" panose="020B0604020202020204" pitchFamily="34" charset="0"/>
              </a:rPr>
              <a:t> such as</a:t>
            </a:r>
            <a:r>
              <a:rPr lang="en-PK" sz="2000" dirty="0">
                <a:solidFill>
                  <a:schemeClr val="bg1"/>
                </a:solidFill>
                <a:effectLst/>
                <a:ea typeface="Calibri" panose="020F0502020204030204" pitchFamily="34" charset="0"/>
                <a:cs typeface="Arial" panose="020B0604020202020204" pitchFamily="34" charset="0"/>
              </a:rPr>
              <a:t> deep fades and peak surges</a:t>
            </a:r>
            <a:r>
              <a:rPr lang="en-US" sz="2000" dirty="0">
                <a:solidFill>
                  <a:schemeClr val="bg1"/>
                </a:solidFill>
                <a:effectLst/>
                <a:ea typeface="Calibri" panose="020F0502020204030204" pitchFamily="34" charset="0"/>
                <a:cs typeface="Arial" panose="020B0604020202020204" pitchFamily="34" charset="0"/>
              </a:rPr>
              <a:t>.</a:t>
            </a:r>
            <a:endParaRPr lang="en-PK" sz="2000" dirty="0">
              <a:solidFill>
                <a:schemeClr val="bg1"/>
              </a:solidFill>
              <a:effectLst/>
              <a:ea typeface="MS Mincho" panose="02020609040205080304" pitchFamily="49" charset="-128"/>
              <a:cs typeface="Arial" panose="020B0604020202020204" pitchFamily="34" charset="0"/>
            </a:endParaRPr>
          </a:p>
          <a:p>
            <a:endParaRPr lang="en-PK" dirty="0"/>
          </a:p>
        </p:txBody>
      </p:sp>
    </p:spTree>
    <p:extLst>
      <p:ext uri="{BB962C8B-B14F-4D97-AF65-F5344CB8AC3E}">
        <p14:creationId xmlns:p14="http://schemas.microsoft.com/office/powerpoint/2010/main" val="44212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17</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mc:AlternateContent xmlns:mc="http://schemas.openxmlformats.org/markup-compatibility/2006" xmlns:a14="http://schemas.microsoft.com/office/drawing/2010/main">
        <mc:Choice Requires="a14">
          <p:graphicFrame>
            <p:nvGraphicFramePr>
              <p:cNvPr id="15" name="Table Placeholder 10">
                <a:extLst>
                  <a:ext uri="{FF2B5EF4-FFF2-40B4-BE49-F238E27FC236}">
                    <a16:creationId xmlns:a16="http://schemas.microsoft.com/office/drawing/2014/main" id="{35C76E78-F4FE-4107-B170-61ECB7205A16}"/>
                  </a:ext>
                </a:extLst>
              </p:cNvPr>
              <p:cNvGraphicFramePr>
                <a:graphicFrameLocks/>
              </p:cNvGraphicFramePr>
              <p:nvPr>
                <p:extLst>
                  <p:ext uri="{D42A27DB-BD31-4B8C-83A1-F6EECF244321}">
                    <p14:modId xmlns:p14="http://schemas.microsoft.com/office/powerpoint/2010/main" val="4039626282"/>
                  </p:ext>
                </p:extLst>
              </p:nvPr>
            </p:nvGraphicFramePr>
            <p:xfrm>
              <a:off x="773854" y="2005761"/>
              <a:ext cx="10540694" cy="3905514"/>
            </p:xfrm>
            <a:graphic>
              <a:graphicData uri="http://schemas.openxmlformats.org/drawingml/2006/table">
                <a:tbl>
                  <a:tblPr firstRow="1" bandRow="1">
                    <a:tableStyleId>{21E4AEA4-8DFA-4A89-87EB-49C32662AFE0}</a:tableStyleId>
                  </a:tblPr>
                  <a:tblGrid>
                    <a:gridCol w="1984784">
                      <a:extLst>
                        <a:ext uri="{9D8B030D-6E8A-4147-A177-3AD203B41FA5}">
                          <a16:colId xmlns:a16="http://schemas.microsoft.com/office/drawing/2014/main" val="4235906612"/>
                        </a:ext>
                      </a:extLst>
                    </a:gridCol>
                    <a:gridCol w="1425985">
                      <a:extLst>
                        <a:ext uri="{9D8B030D-6E8A-4147-A177-3AD203B41FA5}">
                          <a16:colId xmlns:a16="http://schemas.microsoft.com/office/drawing/2014/main" val="284311610"/>
                        </a:ext>
                      </a:extLst>
                    </a:gridCol>
                    <a:gridCol w="1425985">
                      <a:extLst>
                        <a:ext uri="{9D8B030D-6E8A-4147-A177-3AD203B41FA5}">
                          <a16:colId xmlns:a16="http://schemas.microsoft.com/office/drawing/2014/main" val="1235871454"/>
                        </a:ext>
                      </a:extLst>
                    </a:gridCol>
                    <a:gridCol w="1425985">
                      <a:extLst>
                        <a:ext uri="{9D8B030D-6E8A-4147-A177-3AD203B41FA5}">
                          <a16:colId xmlns:a16="http://schemas.microsoft.com/office/drawing/2014/main" val="2126728798"/>
                        </a:ext>
                      </a:extLst>
                    </a:gridCol>
                    <a:gridCol w="1425985">
                      <a:extLst>
                        <a:ext uri="{9D8B030D-6E8A-4147-A177-3AD203B41FA5}">
                          <a16:colId xmlns:a16="http://schemas.microsoft.com/office/drawing/2014/main" val="2084617311"/>
                        </a:ext>
                      </a:extLst>
                    </a:gridCol>
                    <a:gridCol w="1322530">
                      <a:extLst>
                        <a:ext uri="{9D8B030D-6E8A-4147-A177-3AD203B41FA5}">
                          <a16:colId xmlns:a16="http://schemas.microsoft.com/office/drawing/2014/main" val="215992951"/>
                        </a:ext>
                      </a:extLst>
                    </a:gridCol>
                    <a:gridCol w="1529440">
                      <a:extLst>
                        <a:ext uri="{9D8B030D-6E8A-4147-A177-3AD203B41FA5}">
                          <a16:colId xmlns:a16="http://schemas.microsoft.com/office/drawing/2014/main" val="1610721734"/>
                        </a:ext>
                      </a:extLst>
                    </a:gridCol>
                  </a:tblGrid>
                  <a:tr h="650919">
                    <a:tc>
                      <a:txBody>
                        <a:bodyPr/>
                        <a:lstStyle/>
                        <a:p>
                          <a:pPr algn="ctr"/>
                          <a:endParaRPr lang="en-IN" sz="1600" dirty="0">
                            <a:solidFill>
                              <a:srgbClr val="3F3F3F"/>
                            </a:solidFill>
                          </a:endParaRPr>
                        </a:p>
                      </a:txBody>
                      <a:tcPr marL="94257" marR="94257" anchor="ctr"/>
                    </a:tc>
                    <a:tc gridSpan="3">
                      <a:txBody>
                        <a:bodyPr/>
                        <a:lstStyle/>
                        <a:p>
                          <a:pPr algn="ctr"/>
                          <a:r>
                            <a:rPr lang="en-US" sz="2000" b="1" kern="1200" dirty="0">
                              <a:solidFill>
                                <a:schemeClr val="lt1"/>
                              </a:solidFill>
                              <a:effectLst/>
                            </a:rPr>
                            <a:t>Exponentiated Weibull</a:t>
                          </a:r>
                          <a:endParaRPr lang="en-IN" sz="1800" dirty="0">
                            <a:solidFill>
                              <a:srgbClr val="3F3F3F"/>
                            </a:solidFill>
                          </a:endParaRPr>
                        </a:p>
                      </a:txBody>
                      <a:tcPr marL="94257" marR="94257" anchor="ctr"/>
                    </a:tc>
                    <a:tc hMerge="1">
                      <a:txBody>
                        <a:bodyPr/>
                        <a:lstStyle/>
                        <a:p>
                          <a:pPr algn="ctr"/>
                          <a:endParaRPr lang="en-IN" sz="1600" dirty="0">
                            <a:solidFill>
                              <a:srgbClr val="3F3F3F"/>
                            </a:solidFill>
                          </a:endParaRPr>
                        </a:p>
                      </a:txBody>
                      <a:tcPr marL="94257" marR="94257" anchor="ctr">
                        <a:solidFill>
                          <a:schemeClr val="accent2"/>
                        </a:solidFill>
                      </a:tcPr>
                    </a:tc>
                    <a:tc hMerge="1">
                      <a:txBody>
                        <a:bodyPr/>
                        <a:lstStyle/>
                        <a:p>
                          <a:pPr algn="ctr"/>
                          <a:endParaRPr lang="en-IN" sz="1600" dirty="0">
                            <a:solidFill>
                              <a:srgbClr val="3F3F3F"/>
                            </a:solidFill>
                          </a:endParaRPr>
                        </a:p>
                      </a:txBody>
                      <a:tcPr marL="94257" marR="94257" anchor="ctr">
                        <a:solidFill>
                          <a:schemeClr val="accent2"/>
                        </a:solidFill>
                      </a:tcPr>
                    </a:tc>
                    <a:tc gridSpan="2">
                      <a:txBody>
                        <a:bodyPr/>
                        <a:lstStyle/>
                        <a:p>
                          <a:pPr algn="ctr"/>
                          <a:r>
                            <a:rPr lang="en-US" sz="2000" b="1" kern="1200" dirty="0">
                              <a:solidFill>
                                <a:schemeClr val="lt1"/>
                              </a:solidFill>
                              <a:effectLst/>
                            </a:rPr>
                            <a:t>Gamma-Gamma</a:t>
                          </a:r>
                          <a:endParaRPr lang="en-IN" sz="1800" dirty="0">
                            <a:solidFill>
                              <a:srgbClr val="3F3F3F"/>
                            </a:solidFill>
                          </a:endParaRPr>
                        </a:p>
                      </a:txBody>
                      <a:tcPr marL="94257" marR="94257" anchor="ctr"/>
                    </a:tc>
                    <a:tc hMerge="1">
                      <a:txBody>
                        <a:bodyPr/>
                        <a:lstStyle/>
                        <a:p>
                          <a:pPr algn="ctr"/>
                          <a:endParaRPr lang="en-IN" sz="1600" dirty="0">
                            <a:solidFill>
                              <a:srgbClr val="3F3F3F"/>
                            </a:solidFill>
                          </a:endParaRPr>
                        </a:p>
                      </a:txBody>
                      <a:tcPr marL="94257" marR="94257" anchor="ctr">
                        <a:solidFill>
                          <a:schemeClr val="accent2"/>
                        </a:solidFill>
                      </a:tcPr>
                    </a:tc>
                    <a:tc>
                      <a:txBody>
                        <a:bodyPr/>
                        <a:lstStyle/>
                        <a:p>
                          <a:pPr algn="ctr"/>
                          <a:r>
                            <a:rPr lang="en-US" sz="1800" b="1" kern="1200" dirty="0">
                              <a:solidFill>
                                <a:schemeClr val="lt1"/>
                              </a:solidFill>
                              <a:effectLst/>
                            </a:rPr>
                            <a:t>Log-Normal</a:t>
                          </a:r>
                          <a:endParaRPr lang="en-IN" sz="1600" dirty="0">
                            <a:solidFill>
                              <a:srgbClr val="3F3F3F"/>
                            </a:solidFill>
                          </a:endParaRPr>
                        </a:p>
                      </a:txBody>
                      <a:tcPr marL="94257" marR="94257" anchor="ctr"/>
                    </a:tc>
                    <a:extLst>
                      <a:ext uri="{0D108BD9-81ED-4DB2-BD59-A6C34878D82A}">
                        <a16:rowId xmlns:a16="http://schemas.microsoft.com/office/drawing/2014/main" val="2215579220"/>
                      </a:ext>
                    </a:extLst>
                  </a:tr>
                  <a:tr h="650919">
                    <a:tc>
                      <a:txBody>
                        <a:bodyPr/>
                        <a:lstStyle/>
                        <a:p>
                          <a:pPr lvl="1" algn="l" rtl="1">
                            <a:lnSpc>
                              <a:spcPct val="120000"/>
                            </a:lnSpc>
                            <a:spcAft>
                              <a:spcPts val="900"/>
                            </a:spcAft>
                          </a:pPr>
                          <a14:m>
                            <m:oMathPara xmlns:m="http://schemas.openxmlformats.org/officeDocument/2006/math">
                              <m:oMathParaPr>
                                <m:jc m:val="centerGroup"/>
                              </m:oMathParaPr>
                              <m:oMath xmlns:m="http://schemas.openxmlformats.org/officeDocument/2006/math">
                                <m:sSub>
                                  <m:sSubPr>
                                    <m:ctrlPr>
                                      <a:rPr lang="en-PK" sz="1800" b="1" i="1">
                                        <a:solidFill>
                                          <a:srgbClr val="404040"/>
                                        </a:solidFill>
                                        <a:effectLst/>
                                        <a:latin typeface="Cambria Math" panose="02040503050406030204" pitchFamily="18" charset="0"/>
                                      </a:rPr>
                                    </m:ctrlPr>
                                  </m:sSubPr>
                                  <m:e>
                                    <m:r>
                                      <a:rPr lang="en-US" sz="1800" b="1">
                                        <a:solidFill>
                                          <a:srgbClr val="404040"/>
                                        </a:solidFill>
                                        <a:effectLst/>
                                        <a:latin typeface="Cambria Math" panose="02040503050406030204" pitchFamily="18" charset="0"/>
                                      </a:rPr>
                                      <m:t>𝑪</m:t>
                                    </m:r>
                                  </m:e>
                                  <m:sub>
                                    <m:r>
                                      <a:rPr lang="en-US" sz="1800" b="1">
                                        <a:solidFill>
                                          <a:srgbClr val="404040"/>
                                        </a:solidFill>
                                        <a:effectLst/>
                                        <a:latin typeface="Cambria Math" panose="02040503050406030204" pitchFamily="18" charset="0"/>
                                      </a:rPr>
                                      <m:t>𝒏</m:t>
                                    </m:r>
                                  </m:sub>
                                </m:sSub>
                                <m:r>
                                  <a:rPr lang="en-US" sz="1800" b="1">
                                    <a:solidFill>
                                      <a:srgbClr val="404040"/>
                                    </a:solidFill>
                                    <a:effectLst/>
                                    <a:latin typeface="Cambria Math" panose="02040503050406030204" pitchFamily="18" charset="0"/>
                                  </a:rPr>
                                  <m:t>(</m:t>
                                </m:r>
                                <m:sSup>
                                  <m:sSupPr>
                                    <m:ctrlPr>
                                      <a:rPr lang="en-PK" sz="1800" b="1" i="1">
                                        <a:solidFill>
                                          <a:srgbClr val="404040"/>
                                        </a:solidFill>
                                        <a:effectLst/>
                                        <a:latin typeface="Cambria Math" panose="02040503050406030204" pitchFamily="18" charset="0"/>
                                      </a:rPr>
                                    </m:ctrlPr>
                                  </m:sSupPr>
                                  <m:e>
                                    <m:r>
                                      <a:rPr lang="en-US" sz="1800" b="1">
                                        <a:solidFill>
                                          <a:srgbClr val="404040"/>
                                        </a:solidFill>
                                        <a:effectLst/>
                                        <a:latin typeface="Cambria Math" panose="02040503050406030204" pitchFamily="18" charset="0"/>
                                      </a:rPr>
                                      <m:t>𝒎</m:t>
                                    </m:r>
                                  </m:e>
                                  <m:sup>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𝟐</m:t>
                                    </m:r>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𝟑</m:t>
                                    </m:r>
                                  </m:sup>
                                </m:sSup>
                                <m:r>
                                  <a:rPr lang="en-US" sz="1800" b="1">
                                    <a:solidFill>
                                      <a:srgbClr val="404040"/>
                                    </a:solidFill>
                                    <a:effectLst/>
                                    <a:latin typeface="Cambria Math" panose="02040503050406030204" pitchFamily="18" charset="0"/>
                                  </a:rPr>
                                  <m:t>)</m:t>
                                </m:r>
                              </m:oMath>
                            </m:oMathPara>
                          </a14:m>
                          <a:endParaRPr lang="en-PK" sz="11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dirty="0">
                              <a:solidFill>
                                <a:srgbClr val="404040"/>
                              </a:solidFill>
                              <a:effectLst/>
                            </a:rPr>
                            <a:t>α</a:t>
                          </a:r>
                          <a:endParaRPr lang="en-PK" sz="11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dirty="0">
                              <a:solidFill>
                                <a:srgbClr val="404040"/>
                              </a:solidFill>
                              <a:effectLst/>
                            </a:rPr>
                            <a:t>β</a:t>
                          </a:r>
                          <a:endParaRPr lang="en-PK" sz="11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a:solidFill>
                                <a:srgbClr val="404040"/>
                              </a:solidFill>
                              <a:effectLst/>
                            </a:rPr>
                            <a:t>η</a:t>
                          </a:r>
                          <a:endParaRPr lang="en-PK" sz="1100" b="1">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a:solidFill>
                                <a:srgbClr val="404040"/>
                              </a:solidFill>
                              <a:effectLst/>
                            </a:rPr>
                            <a:t>α</a:t>
                          </a:r>
                          <a:endParaRPr lang="en-PK" sz="1100" b="1">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marL="457200" marR="0" lvl="1" indent="0" algn="ctr" defTabSz="914400" rtl="0" eaLnBrk="1" fontAlgn="auto" latinLnBrk="0" hangingPunct="1">
                            <a:lnSpc>
                              <a:spcPct val="120000"/>
                            </a:lnSpc>
                            <a:spcBef>
                              <a:spcPts val="0"/>
                            </a:spcBef>
                            <a:spcAft>
                              <a:spcPts val="900"/>
                            </a:spcAft>
                            <a:buClrTx/>
                            <a:buSzTx/>
                            <a:buFontTx/>
                            <a:buNone/>
                            <a:tabLst/>
                            <a:defRPr/>
                          </a:pPr>
                          <a:r>
                            <a:rPr lang="en-US" sz="2000" b="1" dirty="0">
                              <a:solidFill>
                                <a:srgbClr val="404040"/>
                              </a:solidFill>
                              <a:effectLst/>
                            </a:rPr>
                            <a:t>β</a:t>
                          </a:r>
                          <a:endParaRPr lang="en-PK" sz="20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14:m>
                            <m:oMathPara xmlns:m="http://schemas.openxmlformats.org/officeDocument/2006/math">
                              <m:oMathParaPr>
                                <m:jc m:val="centerGroup"/>
                              </m:oMathParaPr>
                              <m:oMath xmlns:m="http://schemas.openxmlformats.org/officeDocument/2006/math">
                                <m:sSubSup>
                                  <m:sSubSupPr>
                                    <m:ctrlPr>
                                      <a:rPr lang="en-PK" sz="1800" b="1" i="1">
                                        <a:solidFill>
                                          <a:srgbClr val="404040"/>
                                        </a:solidFill>
                                        <a:effectLst/>
                                        <a:latin typeface="Cambria Math" panose="02040503050406030204" pitchFamily="18" charset="0"/>
                                      </a:rPr>
                                    </m:ctrlPr>
                                  </m:sSubSupPr>
                                  <m:e>
                                    <m:r>
                                      <a:rPr lang="en-US" sz="1800" b="1">
                                        <a:solidFill>
                                          <a:srgbClr val="404040"/>
                                        </a:solidFill>
                                        <a:effectLst/>
                                        <a:latin typeface="Cambria Math" panose="02040503050406030204" pitchFamily="18" charset="0"/>
                                      </a:rPr>
                                      <m:t>𝝈</m:t>
                                    </m:r>
                                  </m:e>
                                  <m:sub>
                                    <m:r>
                                      <a:rPr lang="en-US" sz="1800" b="1">
                                        <a:solidFill>
                                          <a:srgbClr val="404040"/>
                                        </a:solidFill>
                                        <a:effectLst/>
                                        <a:latin typeface="Cambria Math" panose="02040503050406030204" pitchFamily="18" charset="0"/>
                                      </a:rPr>
                                      <m:t>𝒍𝒏</m:t>
                                    </m:r>
                                    <m:r>
                                      <a:rPr lang="en-US" sz="1800" b="1">
                                        <a:solidFill>
                                          <a:srgbClr val="404040"/>
                                        </a:solidFill>
                                        <a:effectLst/>
                                        <a:latin typeface="Cambria Math" panose="02040503050406030204" pitchFamily="18" charset="0"/>
                                      </a:rPr>
                                      <m:t> </m:t>
                                    </m:r>
                                    <m:r>
                                      <a:rPr lang="en-US" sz="1800" b="1">
                                        <a:solidFill>
                                          <a:srgbClr val="404040"/>
                                        </a:solidFill>
                                        <a:effectLst/>
                                        <a:latin typeface="Cambria Math" panose="02040503050406030204" pitchFamily="18" charset="0"/>
                                      </a:rPr>
                                      <m:t>𝑰</m:t>
                                    </m:r>
                                  </m:sub>
                                  <m:sup>
                                    <m:r>
                                      <a:rPr lang="en-US" sz="1800" b="1">
                                        <a:solidFill>
                                          <a:srgbClr val="404040"/>
                                        </a:solidFill>
                                        <a:effectLst/>
                                        <a:latin typeface="Cambria Math" panose="02040503050406030204" pitchFamily="18" charset="0"/>
                                      </a:rPr>
                                      <m:t>𝟐</m:t>
                                    </m:r>
                                  </m:sup>
                                </m:sSubSup>
                              </m:oMath>
                            </m:oMathPara>
                          </a14:m>
                          <a:endParaRPr lang="en-PK" sz="11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2516563405"/>
                      </a:ext>
                    </a:extLst>
                  </a:tr>
                  <a:tr h="650919">
                    <a:tc>
                      <a:txBody>
                        <a:bodyPr/>
                        <a:lstStyle/>
                        <a:p>
                          <a:pPr lvl="1"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800" b="1">
                                    <a:solidFill>
                                      <a:srgbClr val="404040"/>
                                    </a:solidFill>
                                    <a:effectLst/>
                                    <a:latin typeface="Cambria Math" panose="02040503050406030204" pitchFamily="18" charset="0"/>
                                  </a:rPr>
                                  <m:t>𝟏</m:t>
                                </m:r>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𝟎𝟎</m:t>
                                </m:r>
                                <m:r>
                                  <a:rPr lang="en-US" sz="1800" b="1">
                                    <a:solidFill>
                                      <a:srgbClr val="404040"/>
                                    </a:solidFill>
                                    <a:effectLst/>
                                    <a:latin typeface="Cambria Math" panose="02040503050406030204" pitchFamily="18" charset="0"/>
                                  </a:rPr>
                                  <m:t>×</m:t>
                                </m:r>
                                <m:sSup>
                                  <m:sSupPr>
                                    <m:ctrlPr>
                                      <a:rPr lang="en-PK" sz="1800" i="1">
                                        <a:solidFill>
                                          <a:srgbClr val="404040"/>
                                        </a:solidFill>
                                        <a:effectLst/>
                                        <a:latin typeface="Cambria Math" panose="02040503050406030204" pitchFamily="18" charset="0"/>
                                      </a:rPr>
                                    </m:ctrlPr>
                                  </m:sSupPr>
                                  <m:e>
                                    <m:r>
                                      <a:rPr lang="en-US" sz="1800" b="1">
                                        <a:solidFill>
                                          <a:srgbClr val="404040"/>
                                        </a:solidFill>
                                        <a:effectLst/>
                                        <a:latin typeface="Cambria Math" panose="02040503050406030204" pitchFamily="18" charset="0"/>
                                      </a:rPr>
                                      <m:t>𝟏𝟎</m:t>
                                    </m:r>
                                  </m:e>
                                  <m:sup>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𝟏𝟒</m:t>
                                    </m:r>
                                  </m:sup>
                                </m:sSup>
                              </m:oMath>
                            </m:oMathPara>
                          </a14:m>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4.845</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1.17</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0.504</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12.438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10.898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0.1707</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1907125693"/>
                      </a:ext>
                    </a:extLst>
                  </a:tr>
                  <a:tr h="650919">
                    <a:tc>
                      <a:txBody>
                        <a:bodyPr/>
                        <a:lstStyle/>
                        <a:p>
                          <a:pPr lvl="1"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800" b="1">
                                    <a:solidFill>
                                      <a:srgbClr val="404040"/>
                                    </a:solidFill>
                                    <a:effectLst/>
                                    <a:latin typeface="Cambria Math" panose="02040503050406030204" pitchFamily="18" charset="0"/>
                                  </a:rPr>
                                  <m:t>𝟑</m:t>
                                </m:r>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𝟑𝟑</m:t>
                                </m:r>
                                <m:r>
                                  <a:rPr lang="en-US" sz="1800" b="1">
                                    <a:solidFill>
                                      <a:srgbClr val="404040"/>
                                    </a:solidFill>
                                    <a:effectLst/>
                                    <a:latin typeface="Cambria Math" panose="02040503050406030204" pitchFamily="18" charset="0"/>
                                  </a:rPr>
                                  <m:t>×</m:t>
                                </m:r>
                                <m:sSup>
                                  <m:sSupPr>
                                    <m:ctrlPr>
                                      <a:rPr lang="en-PK" sz="1800" i="1">
                                        <a:solidFill>
                                          <a:srgbClr val="404040"/>
                                        </a:solidFill>
                                        <a:effectLst/>
                                        <a:latin typeface="Cambria Math" panose="02040503050406030204" pitchFamily="18" charset="0"/>
                                      </a:rPr>
                                    </m:ctrlPr>
                                  </m:sSupPr>
                                  <m:e>
                                    <m:r>
                                      <a:rPr lang="en-US" sz="1800" b="1">
                                        <a:solidFill>
                                          <a:srgbClr val="404040"/>
                                        </a:solidFill>
                                        <a:effectLst/>
                                        <a:latin typeface="Cambria Math" panose="02040503050406030204" pitchFamily="18" charset="0"/>
                                      </a:rPr>
                                      <m:t>𝟏𝟎</m:t>
                                    </m:r>
                                  </m:e>
                                  <m:sup>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𝟏𝟒</m:t>
                                    </m:r>
                                  </m:sup>
                                </m:sSup>
                              </m:oMath>
                            </m:oMathPara>
                          </a14:m>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5.768</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0.6467</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0.246</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5.331</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3.695</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0.454</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2955032543"/>
                      </a:ext>
                    </a:extLst>
                  </a:tr>
                  <a:tr h="650919">
                    <a:tc>
                      <a:txBody>
                        <a:bodyPr/>
                        <a:lstStyle/>
                        <a:p>
                          <a:pPr lvl="1"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800" b="1">
                                    <a:solidFill>
                                      <a:srgbClr val="404040"/>
                                    </a:solidFill>
                                    <a:effectLst/>
                                    <a:latin typeface="Cambria Math" panose="02040503050406030204" pitchFamily="18" charset="0"/>
                                  </a:rPr>
                                  <m:t>𝟔</m:t>
                                </m:r>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𝟔𝟕</m:t>
                                </m:r>
                                <m:r>
                                  <a:rPr lang="en-US" sz="1800" b="1">
                                    <a:solidFill>
                                      <a:srgbClr val="404040"/>
                                    </a:solidFill>
                                    <a:effectLst/>
                                    <a:latin typeface="Cambria Math" panose="02040503050406030204" pitchFamily="18" charset="0"/>
                                  </a:rPr>
                                  <m:t>×</m:t>
                                </m:r>
                                <m:sSup>
                                  <m:sSupPr>
                                    <m:ctrlPr>
                                      <a:rPr lang="en-PK" sz="1800" i="1">
                                        <a:solidFill>
                                          <a:srgbClr val="404040"/>
                                        </a:solidFill>
                                        <a:effectLst/>
                                        <a:latin typeface="Cambria Math" panose="02040503050406030204" pitchFamily="18" charset="0"/>
                                      </a:rPr>
                                    </m:ctrlPr>
                                  </m:sSupPr>
                                  <m:e>
                                    <m:r>
                                      <a:rPr lang="en-US" sz="1800" b="1">
                                        <a:solidFill>
                                          <a:srgbClr val="404040"/>
                                        </a:solidFill>
                                        <a:effectLst/>
                                        <a:latin typeface="Cambria Math" panose="02040503050406030204" pitchFamily="18" charset="0"/>
                                      </a:rPr>
                                      <m:t>𝟏𝟎</m:t>
                                    </m:r>
                                  </m:e>
                                  <m:sup>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𝟏𝟒</m:t>
                                    </m:r>
                                  </m:sup>
                                </m:sSup>
                              </m:oMath>
                            </m:oMathPara>
                          </a14:m>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5.947</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0.5106</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0.153</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4.174</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2.228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0.678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2684881273"/>
                      </a:ext>
                    </a:extLst>
                  </a:tr>
                  <a:tr h="650919">
                    <a:tc>
                      <a:txBody>
                        <a:bodyPr/>
                        <a:lstStyle/>
                        <a:p>
                          <a:pPr lvl="1"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800" b="1">
                                    <a:solidFill>
                                      <a:srgbClr val="404040"/>
                                    </a:solidFill>
                                    <a:effectLst/>
                                    <a:latin typeface="Cambria Math" panose="02040503050406030204" pitchFamily="18" charset="0"/>
                                  </a:rPr>
                                  <m:t>𝟏</m:t>
                                </m:r>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𝟎𝟎</m:t>
                                </m:r>
                                <m:r>
                                  <a:rPr lang="en-US" sz="1800" b="1">
                                    <a:solidFill>
                                      <a:srgbClr val="404040"/>
                                    </a:solidFill>
                                    <a:effectLst/>
                                    <a:latin typeface="Cambria Math" panose="02040503050406030204" pitchFamily="18" charset="0"/>
                                  </a:rPr>
                                  <m:t>×</m:t>
                                </m:r>
                                <m:sSup>
                                  <m:sSupPr>
                                    <m:ctrlPr>
                                      <a:rPr lang="en-PK" sz="1800" i="1">
                                        <a:solidFill>
                                          <a:srgbClr val="404040"/>
                                        </a:solidFill>
                                        <a:effectLst/>
                                        <a:latin typeface="Cambria Math" panose="02040503050406030204" pitchFamily="18" charset="0"/>
                                      </a:rPr>
                                    </m:ctrlPr>
                                  </m:sSupPr>
                                  <m:e>
                                    <m:r>
                                      <a:rPr lang="en-US" sz="1800" b="1">
                                        <a:solidFill>
                                          <a:srgbClr val="404040"/>
                                        </a:solidFill>
                                        <a:effectLst/>
                                        <a:latin typeface="Cambria Math" panose="02040503050406030204" pitchFamily="18" charset="0"/>
                                      </a:rPr>
                                      <m:t>𝟏𝟎</m:t>
                                    </m:r>
                                  </m:e>
                                  <m:sup>
                                    <m:r>
                                      <a:rPr lang="en-US" sz="1800" b="1">
                                        <a:solidFill>
                                          <a:srgbClr val="404040"/>
                                        </a:solidFill>
                                        <a:effectLst/>
                                        <a:latin typeface="Cambria Math" panose="02040503050406030204" pitchFamily="18" charset="0"/>
                                      </a:rPr>
                                      <m:t>−</m:t>
                                    </m:r>
                                    <m:r>
                                      <a:rPr lang="en-US" sz="1800" b="1">
                                        <a:solidFill>
                                          <a:srgbClr val="404040"/>
                                        </a:solidFill>
                                        <a:effectLst/>
                                        <a:latin typeface="Cambria Math" panose="02040503050406030204" pitchFamily="18" charset="0"/>
                                      </a:rPr>
                                      <m:t>𝟏𝟑</m:t>
                                    </m:r>
                                  </m:sup>
                                </m:sSup>
                              </m:oMath>
                            </m:oMathPara>
                          </a14:m>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5.958</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0.4653</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0.121</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3.995</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1.768</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0.796</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1262272676"/>
                      </a:ext>
                    </a:extLst>
                  </a:tr>
                </a:tbl>
              </a:graphicData>
            </a:graphic>
          </p:graphicFrame>
        </mc:Choice>
        <mc:Fallback xmlns="">
          <p:graphicFrame>
            <p:nvGraphicFramePr>
              <p:cNvPr id="15" name="Table Placeholder 10">
                <a:extLst>
                  <a:ext uri="{FF2B5EF4-FFF2-40B4-BE49-F238E27FC236}">
                    <a16:creationId xmlns:a16="http://schemas.microsoft.com/office/drawing/2014/main" id="{35C76E78-F4FE-4107-B170-61ECB7205A16}"/>
                  </a:ext>
                </a:extLst>
              </p:cNvPr>
              <p:cNvGraphicFramePr>
                <a:graphicFrameLocks/>
              </p:cNvGraphicFramePr>
              <p:nvPr>
                <p:extLst>
                  <p:ext uri="{D42A27DB-BD31-4B8C-83A1-F6EECF244321}">
                    <p14:modId xmlns:p14="http://schemas.microsoft.com/office/powerpoint/2010/main" val="4039626282"/>
                  </p:ext>
                </p:extLst>
              </p:nvPr>
            </p:nvGraphicFramePr>
            <p:xfrm>
              <a:off x="773854" y="2005761"/>
              <a:ext cx="10540694" cy="3905514"/>
            </p:xfrm>
            <a:graphic>
              <a:graphicData uri="http://schemas.openxmlformats.org/drawingml/2006/table">
                <a:tbl>
                  <a:tblPr firstRow="1" bandRow="1">
                    <a:tableStyleId>{21E4AEA4-8DFA-4A89-87EB-49C32662AFE0}</a:tableStyleId>
                  </a:tblPr>
                  <a:tblGrid>
                    <a:gridCol w="1984784">
                      <a:extLst>
                        <a:ext uri="{9D8B030D-6E8A-4147-A177-3AD203B41FA5}">
                          <a16:colId xmlns:a16="http://schemas.microsoft.com/office/drawing/2014/main" val="4235906612"/>
                        </a:ext>
                      </a:extLst>
                    </a:gridCol>
                    <a:gridCol w="1425985">
                      <a:extLst>
                        <a:ext uri="{9D8B030D-6E8A-4147-A177-3AD203B41FA5}">
                          <a16:colId xmlns:a16="http://schemas.microsoft.com/office/drawing/2014/main" val="284311610"/>
                        </a:ext>
                      </a:extLst>
                    </a:gridCol>
                    <a:gridCol w="1425985">
                      <a:extLst>
                        <a:ext uri="{9D8B030D-6E8A-4147-A177-3AD203B41FA5}">
                          <a16:colId xmlns:a16="http://schemas.microsoft.com/office/drawing/2014/main" val="1235871454"/>
                        </a:ext>
                      </a:extLst>
                    </a:gridCol>
                    <a:gridCol w="1425985">
                      <a:extLst>
                        <a:ext uri="{9D8B030D-6E8A-4147-A177-3AD203B41FA5}">
                          <a16:colId xmlns:a16="http://schemas.microsoft.com/office/drawing/2014/main" val="2126728798"/>
                        </a:ext>
                      </a:extLst>
                    </a:gridCol>
                    <a:gridCol w="1425985">
                      <a:extLst>
                        <a:ext uri="{9D8B030D-6E8A-4147-A177-3AD203B41FA5}">
                          <a16:colId xmlns:a16="http://schemas.microsoft.com/office/drawing/2014/main" val="2084617311"/>
                        </a:ext>
                      </a:extLst>
                    </a:gridCol>
                    <a:gridCol w="1322530">
                      <a:extLst>
                        <a:ext uri="{9D8B030D-6E8A-4147-A177-3AD203B41FA5}">
                          <a16:colId xmlns:a16="http://schemas.microsoft.com/office/drawing/2014/main" val="215992951"/>
                        </a:ext>
                      </a:extLst>
                    </a:gridCol>
                    <a:gridCol w="1529440">
                      <a:extLst>
                        <a:ext uri="{9D8B030D-6E8A-4147-A177-3AD203B41FA5}">
                          <a16:colId xmlns:a16="http://schemas.microsoft.com/office/drawing/2014/main" val="1610721734"/>
                        </a:ext>
                      </a:extLst>
                    </a:gridCol>
                  </a:tblGrid>
                  <a:tr h="650919">
                    <a:tc>
                      <a:txBody>
                        <a:bodyPr/>
                        <a:lstStyle/>
                        <a:p>
                          <a:pPr algn="ctr"/>
                          <a:endParaRPr lang="en-IN" sz="1600" dirty="0">
                            <a:solidFill>
                              <a:srgbClr val="3F3F3F"/>
                            </a:solidFill>
                          </a:endParaRPr>
                        </a:p>
                      </a:txBody>
                      <a:tcPr marL="94257" marR="94257" anchor="ctr"/>
                    </a:tc>
                    <a:tc gridSpan="3">
                      <a:txBody>
                        <a:bodyPr/>
                        <a:lstStyle/>
                        <a:p>
                          <a:pPr algn="ctr"/>
                          <a:r>
                            <a:rPr lang="en-US" sz="2000" b="1" kern="1200" dirty="0">
                              <a:solidFill>
                                <a:schemeClr val="lt1"/>
                              </a:solidFill>
                              <a:effectLst/>
                            </a:rPr>
                            <a:t>Exponentiated Weibull</a:t>
                          </a:r>
                          <a:endParaRPr lang="en-IN" sz="1800" dirty="0">
                            <a:solidFill>
                              <a:srgbClr val="3F3F3F"/>
                            </a:solidFill>
                          </a:endParaRPr>
                        </a:p>
                      </a:txBody>
                      <a:tcPr marL="94257" marR="94257" anchor="ctr"/>
                    </a:tc>
                    <a:tc hMerge="1">
                      <a:txBody>
                        <a:bodyPr/>
                        <a:lstStyle/>
                        <a:p>
                          <a:pPr algn="ctr"/>
                          <a:endParaRPr lang="en-IN" sz="1600" dirty="0">
                            <a:solidFill>
                              <a:srgbClr val="3F3F3F"/>
                            </a:solidFill>
                          </a:endParaRPr>
                        </a:p>
                      </a:txBody>
                      <a:tcPr marL="94257" marR="94257" anchor="ctr">
                        <a:solidFill>
                          <a:schemeClr val="accent2"/>
                        </a:solidFill>
                      </a:tcPr>
                    </a:tc>
                    <a:tc hMerge="1">
                      <a:txBody>
                        <a:bodyPr/>
                        <a:lstStyle/>
                        <a:p>
                          <a:pPr algn="ctr"/>
                          <a:endParaRPr lang="en-IN" sz="1600" dirty="0">
                            <a:solidFill>
                              <a:srgbClr val="3F3F3F"/>
                            </a:solidFill>
                          </a:endParaRPr>
                        </a:p>
                      </a:txBody>
                      <a:tcPr marL="94257" marR="94257" anchor="ctr">
                        <a:solidFill>
                          <a:schemeClr val="accent2"/>
                        </a:solidFill>
                      </a:tcPr>
                    </a:tc>
                    <a:tc gridSpan="2">
                      <a:txBody>
                        <a:bodyPr/>
                        <a:lstStyle/>
                        <a:p>
                          <a:pPr algn="ctr"/>
                          <a:r>
                            <a:rPr lang="en-US" sz="2000" b="1" kern="1200" dirty="0">
                              <a:solidFill>
                                <a:schemeClr val="lt1"/>
                              </a:solidFill>
                              <a:effectLst/>
                            </a:rPr>
                            <a:t>Gamma-Gamma</a:t>
                          </a:r>
                          <a:endParaRPr lang="en-IN" sz="1800" dirty="0">
                            <a:solidFill>
                              <a:srgbClr val="3F3F3F"/>
                            </a:solidFill>
                          </a:endParaRPr>
                        </a:p>
                      </a:txBody>
                      <a:tcPr marL="94257" marR="94257" anchor="ctr"/>
                    </a:tc>
                    <a:tc hMerge="1">
                      <a:txBody>
                        <a:bodyPr/>
                        <a:lstStyle/>
                        <a:p>
                          <a:pPr algn="ctr"/>
                          <a:endParaRPr lang="en-IN" sz="1600" dirty="0">
                            <a:solidFill>
                              <a:srgbClr val="3F3F3F"/>
                            </a:solidFill>
                          </a:endParaRPr>
                        </a:p>
                      </a:txBody>
                      <a:tcPr marL="94257" marR="94257" anchor="ctr">
                        <a:solidFill>
                          <a:schemeClr val="accent2"/>
                        </a:solidFill>
                      </a:tcPr>
                    </a:tc>
                    <a:tc>
                      <a:txBody>
                        <a:bodyPr/>
                        <a:lstStyle/>
                        <a:p>
                          <a:pPr algn="ctr"/>
                          <a:r>
                            <a:rPr lang="en-US" sz="1800" b="1" kern="1200" dirty="0">
                              <a:solidFill>
                                <a:schemeClr val="lt1"/>
                              </a:solidFill>
                              <a:effectLst/>
                            </a:rPr>
                            <a:t>Log-Normal</a:t>
                          </a:r>
                          <a:endParaRPr lang="en-IN" sz="1600" dirty="0">
                            <a:solidFill>
                              <a:srgbClr val="3F3F3F"/>
                            </a:solidFill>
                          </a:endParaRPr>
                        </a:p>
                      </a:txBody>
                      <a:tcPr marL="94257" marR="94257" anchor="ctr"/>
                    </a:tc>
                    <a:extLst>
                      <a:ext uri="{0D108BD9-81ED-4DB2-BD59-A6C34878D82A}">
                        <a16:rowId xmlns:a16="http://schemas.microsoft.com/office/drawing/2014/main" val="2215579220"/>
                      </a:ext>
                    </a:extLst>
                  </a:tr>
                  <a:tr h="650919">
                    <a:tc>
                      <a:txBody>
                        <a:bodyPr/>
                        <a:lstStyle/>
                        <a:p>
                          <a:endParaRPr lang="en-PK"/>
                        </a:p>
                      </a:txBody>
                      <a:tcPr marL="68580" marR="68580" marT="0" marB="0" anchor="ctr">
                        <a:blipFill>
                          <a:blip r:embed="rId2"/>
                          <a:stretch>
                            <a:fillRect l="-307" t="-101869" r="-432209" b="-400935"/>
                          </a:stretch>
                        </a:blipFill>
                      </a:tcPr>
                    </a:tc>
                    <a:tc>
                      <a:txBody>
                        <a:bodyPr/>
                        <a:lstStyle/>
                        <a:p>
                          <a:pPr lvl="1" algn="ctr">
                            <a:lnSpc>
                              <a:spcPct val="120000"/>
                            </a:lnSpc>
                            <a:spcAft>
                              <a:spcPts val="900"/>
                            </a:spcAft>
                          </a:pPr>
                          <a:r>
                            <a:rPr lang="en-US" sz="1800" b="1" dirty="0">
                              <a:solidFill>
                                <a:srgbClr val="404040"/>
                              </a:solidFill>
                              <a:effectLst/>
                            </a:rPr>
                            <a:t>α</a:t>
                          </a:r>
                          <a:endParaRPr lang="en-PK" sz="11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dirty="0">
                              <a:solidFill>
                                <a:srgbClr val="404040"/>
                              </a:solidFill>
                              <a:effectLst/>
                            </a:rPr>
                            <a:t>β</a:t>
                          </a:r>
                          <a:endParaRPr lang="en-PK" sz="11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a:solidFill>
                                <a:srgbClr val="404040"/>
                              </a:solidFill>
                              <a:effectLst/>
                            </a:rPr>
                            <a:t>η</a:t>
                          </a:r>
                          <a:endParaRPr lang="en-PK" sz="1100" b="1">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b="1">
                              <a:solidFill>
                                <a:srgbClr val="404040"/>
                              </a:solidFill>
                              <a:effectLst/>
                            </a:rPr>
                            <a:t>α</a:t>
                          </a:r>
                          <a:endParaRPr lang="en-PK" sz="1100" b="1">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marL="457200" marR="0" lvl="1" indent="0" algn="ctr" defTabSz="914400" rtl="0" eaLnBrk="1" fontAlgn="auto" latinLnBrk="0" hangingPunct="1">
                            <a:lnSpc>
                              <a:spcPct val="120000"/>
                            </a:lnSpc>
                            <a:spcBef>
                              <a:spcPts val="0"/>
                            </a:spcBef>
                            <a:spcAft>
                              <a:spcPts val="900"/>
                            </a:spcAft>
                            <a:buClrTx/>
                            <a:buSzTx/>
                            <a:buFontTx/>
                            <a:buNone/>
                            <a:tabLst/>
                            <a:defRPr/>
                          </a:pPr>
                          <a:r>
                            <a:rPr lang="en-US" sz="2000" b="1" dirty="0">
                              <a:solidFill>
                                <a:srgbClr val="404040"/>
                              </a:solidFill>
                              <a:effectLst/>
                            </a:rPr>
                            <a:t>β</a:t>
                          </a:r>
                          <a:endParaRPr lang="en-PK" sz="2000" b="1"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endParaRPr lang="en-PK"/>
                        </a:p>
                      </a:txBody>
                      <a:tcPr marL="68580" marR="68580" marT="0" marB="0" anchor="ctr">
                        <a:blipFill>
                          <a:blip r:embed="rId2"/>
                          <a:stretch>
                            <a:fillRect l="-590040" t="-101869" r="-1594" b="-400935"/>
                          </a:stretch>
                        </a:blipFill>
                      </a:tcPr>
                    </a:tc>
                    <a:extLst>
                      <a:ext uri="{0D108BD9-81ED-4DB2-BD59-A6C34878D82A}">
                        <a16:rowId xmlns:a16="http://schemas.microsoft.com/office/drawing/2014/main" val="2516563405"/>
                      </a:ext>
                    </a:extLst>
                  </a:tr>
                  <a:tr h="650919">
                    <a:tc>
                      <a:txBody>
                        <a:bodyPr/>
                        <a:lstStyle/>
                        <a:p>
                          <a:endParaRPr lang="en-PK"/>
                        </a:p>
                      </a:txBody>
                      <a:tcPr marL="68580" marR="68580" marT="0" marB="0" anchor="ctr">
                        <a:blipFill>
                          <a:blip r:embed="rId2"/>
                          <a:stretch>
                            <a:fillRect l="-307" t="-201869" r="-432209" b="-300935"/>
                          </a:stretch>
                        </a:blipFill>
                      </a:tcPr>
                    </a:tc>
                    <a:tc>
                      <a:txBody>
                        <a:bodyPr/>
                        <a:lstStyle/>
                        <a:p>
                          <a:pPr lvl="1" algn="ctr">
                            <a:lnSpc>
                              <a:spcPct val="120000"/>
                            </a:lnSpc>
                            <a:spcAft>
                              <a:spcPts val="900"/>
                            </a:spcAft>
                          </a:pPr>
                          <a:r>
                            <a:rPr lang="en-US" sz="1800" dirty="0">
                              <a:solidFill>
                                <a:srgbClr val="404040"/>
                              </a:solidFill>
                              <a:effectLst/>
                            </a:rPr>
                            <a:t>4.845</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1.17</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0.504</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12.438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10.898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0.1707</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1907125693"/>
                      </a:ext>
                    </a:extLst>
                  </a:tr>
                  <a:tr h="650919">
                    <a:tc>
                      <a:txBody>
                        <a:bodyPr/>
                        <a:lstStyle/>
                        <a:p>
                          <a:endParaRPr lang="en-PK"/>
                        </a:p>
                      </a:txBody>
                      <a:tcPr marL="68580" marR="68580" marT="0" marB="0" anchor="ctr">
                        <a:blipFill>
                          <a:blip r:embed="rId2"/>
                          <a:stretch>
                            <a:fillRect l="-307" t="-304717" r="-432209" b="-203774"/>
                          </a:stretch>
                        </a:blipFill>
                      </a:tcPr>
                    </a:tc>
                    <a:tc>
                      <a:txBody>
                        <a:bodyPr/>
                        <a:lstStyle/>
                        <a:p>
                          <a:pPr lvl="1" algn="ctr">
                            <a:lnSpc>
                              <a:spcPct val="120000"/>
                            </a:lnSpc>
                            <a:spcAft>
                              <a:spcPts val="900"/>
                            </a:spcAft>
                          </a:pPr>
                          <a:r>
                            <a:rPr lang="en-US" sz="1800" dirty="0">
                              <a:solidFill>
                                <a:srgbClr val="404040"/>
                              </a:solidFill>
                              <a:effectLst/>
                            </a:rPr>
                            <a:t>5.768</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0.6467</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0.246</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5.331</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3.695</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0.454</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2955032543"/>
                      </a:ext>
                    </a:extLst>
                  </a:tr>
                  <a:tr h="650919">
                    <a:tc>
                      <a:txBody>
                        <a:bodyPr/>
                        <a:lstStyle/>
                        <a:p>
                          <a:endParaRPr lang="en-PK"/>
                        </a:p>
                      </a:txBody>
                      <a:tcPr marL="68580" marR="68580" marT="0" marB="0" anchor="ctr">
                        <a:blipFill>
                          <a:blip r:embed="rId2"/>
                          <a:stretch>
                            <a:fillRect l="-307" t="-400935" r="-432209" b="-101869"/>
                          </a:stretch>
                        </a:blipFill>
                      </a:tcPr>
                    </a:tc>
                    <a:tc>
                      <a:txBody>
                        <a:bodyPr/>
                        <a:lstStyle/>
                        <a:p>
                          <a:pPr lvl="1" algn="ctr">
                            <a:lnSpc>
                              <a:spcPct val="120000"/>
                            </a:lnSpc>
                            <a:spcAft>
                              <a:spcPts val="900"/>
                            </a:spcAft>
                          </a:pPr>
                          <a:r>
                            <a:rPr lang="en-US" sz="1800" dirty="0">
                              <a:solidFill>
                                <a:srgbClr val="404040"/>
                              </a:solidFill>
                              <a:effectLst/>
                            </a:rPr>
                            <a:t>5.947</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0.5106</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0.153</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4.174</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2.228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a:solidFill>
                                <a:srgbClr val="404040"/>
                              </a:solidFill>
                              <a:effectLst/>
                            </a:rPr>
                            <a:t>0.678</a:t>
                          </a:r>
                          <a:endParaRPr lang="en-PK" sz="11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2684881273"/>
                      </a:ext>
                    </a:extLst>
                  </a:tr>
                  <a:tr h="650919">
                    <a:tc>
                      <a:txBody>
                        <a:bodyPr/>
                        <a:lstStyle/>
                        <a:p>
                          <a:endParaRPr lang="en-PK"/>
                        </a:p>
                      </a:txBody>
                      <a:tcPr marL="68580" marR="68580" marT="0" marB="0" anchor="ctr">
                        <a:blipFill>
                          <a:blip r:embed="rId2"/>
                          <a:stretch>
                            <a:fillRect l="-307" t="-500935" r="-432209" b="-1869"/>
                          </a:stretch>
                        </a:blipFill>
                      </a:tcPr>
                    </a:tc>
                    <a:tc>
                      <a:txBody>
                        <a:bodyPr/>
                        <a:lstStyle/>
                        <a:p>
                          <a:pPr lvl="1" algn="ctr">
                            <a:lnSpc>
                              <a:spcPct val="120000"/>
                            </a:lnSpc>
                            <a:spcAft>
                              <a:spcPts val="900"/>
                            </a:spcAft>
                          </a:pPr>
                          <a:r>
                            <a:rPr lang="en-US" sz="1800" dirty="0">
                              <a:solidFill>
                                <a:srgbClr val="404040"/>
                              </a:solidFill>
                              <a:effectLst/>
                            </a:rPr>
                            <a:t>5.958</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0.4653</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0.121</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3.995</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1.768</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tc>
                      <a:txBody>
                        <a:bodyPr/>
                        <a:lstStyle/>
                        <a:p>
                          <a:pPr lvl="1" algn="ctr">
                            <a:lnSpc>
                              <a:spcPct val="120000"/>
                            </a:lnSpc>
                            <a:spcAft>
                              <a:spcPts val="900"/>
                            </a:spcAft>
                          </a:pPr>
                          <a:r>
                            <a:rPr lang="en-US" sz="1800" dirty="0">
                              <a:solidFill>
                                <a:srgbClr val="404040"/>
                              </a:solidFill>
                              <a:effectLst/>
                            </a:rPr>
                            <a:t>0.796</a:t>
                          </a:r>
                          <a:endParaRPr lang="en-PK" sz="11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nchor="ctr"/>
                    </a:tc>
                    <a:extLst>
                      <a:ext uri="{0D108BD9-81ED-4DB2-BD59-A6C34878D82A}">
                        <a16:rowId xmlns:a16="http://schemas.microsoft.com/office/drawing/2014/main" val="1262272676"/>
                      </a:ext>
                    </a:extLst>
                  </a:tr>
                </a:tbl>
              </a:graphicData>
            </a:graphic>
          </p:graphicFrame>
        </mc:Fallback>
      </mc:AlternateContent>
      <p:sp>
        <p:nvSpPr>
          <p:cNvPr id="9" name="TextBox 8">
            <a:extLst>
              <a:ext uri="{FF2B5EF4-FFF2-40B4-BE49-F238E27FC236}">
                <a16:creationId xmlns:a16="http://schemas.microsoft.com/office/drawing/2014/main" id="{05E94F42-6C8D-42C7-92D9-B725ED947B24}"/>
              </a:ext>
            </a:extLst>
          </p:cNvPr>
          <p:cNvSpPr txBox="1"/>
          <p:nvPr/>
        </p:nvSpPr>
        <p:spPr>
          <a:xfrm>
            <a:off x="2954318" y="6002640"/>
            <a:ext cx="6437746" cy="646331"/>
          </a:xfrm>
          <a:prstGeom prst="rect">
            <a:avLst/>
          </a:prstGeom>
          <a:noFill/>
        </p:spPr>
        <p:txBody>
          <a:bodyPr wrap="square" rtlCol="0">
            <a:spAutoFit/>
          </a:bodyPr>
          <a:lstStyle/>
          <a:p>
            <a:pPr algn="ctr"/>
            <a:r>
              <a:rPr lang="en-US" b="1" dirty="0">
                <a:solidFill>
                  <a:srgbClr val="FFFF00"/>
                </a:solidFill>
                <a:latin typeface="Times New Roman" panose="02020603050405020304" pitchFamily="18" charset="0"/>
                <a:ea typeface="MS Mincho" panose="02020609040205080304" pitchFamily="49" charset="-128"/>
              </a:rPr>
              <a:t>PDF</a:t>
            </a:r>
            <a:r>
              <a:rPr lang="en-US" b="1" dirty="0">
                <a:solidFill>
                  <a:srgbClr val="FFFF00"/>
                </a:solidFill>
                <a:effectLst/>
                <a:latin typeface="Times New Roman" panose="02020603050405020304" pitchFamily="18" charset="0"/>
                <a:ea typeface="MS Mincho" panose="02020609040205080304" pitchFamily="49" charset="-128"/>
              </a:rPr>
              <a:t> parameters for Exponentiated Weibull, Gamma-gamma and Log-normal distribution</a:t>
            </a:r>
            <a:endParaRPr lang="en-PK" dirty="0">
              <a:solidFill>
                <a:srgbClr val="FFFF00"/>
              </a:solidFill>
            </a:endParaRPr>
          </a:p>
        </p:txBody>
      </p:sp>
      <p:sp>
        <p:nvSpPr>
          <p:cNvPr id="21" name="Title 13">
            <a:extLst>
              <a:ext uri="{FF2B5EF4-FFF2-40B4-BE49-F238E27FC236}">
                <a16:creationId xmlns:a16="http://schemas.microsoft.com/office/drawing/2014/main" id="{90046DC2-F6E8-473A-A942-B637A5F5AA7E}"/>
              </a:ext>
            </a:extLst>
          </p:cNvPr>
          <p:cNvSpPr>
            <a:spLocks noGrp="1"/>
          </p:cNvSpPr>
          <p:nvPr>
            <p:ph type="title"/>
          </p:nvPr>
        </p:nvSpPr>
        <p:spPr>
          <a:xfrm>
            <a:off x="518678" y="209028"/>
            <a:ext cx="8333222" cy="1147969"/>
          </a:xfrm>
        </p:spPr>
        <p:txBody>
          <a:bodyPr>
            <a:normAutofit/>
          </a:bodyPr>
          <a:lstStyle/>
          <a:p>
            <a:r>
              <a:rPr lang="en-US" sz="4000" dirty="0"/>
              <a:t>Comparison of Fading Models</a:t>
            </a:r>
          </a:p>
        </p:txBody>
      </p:sp>
      <p:sp>
        <p:nvSpPr>
          <p:cNvPr id="22" name="Text Placeholder 18">
            <a:extLst>
              <a:ext uri="{FF2B5EF4-FFF2-40B4-BE49-F238E27FC236}">
                <a16:creationId xmlns:a16="http://schemas.microsoft.com/office/drawing/2014/main" id="{F31F55A9-4930-4941-83A8-9ECAA54B49E7}"/>
              </a:ext>
            </a:extLst>
          </p:cNvPr>
          <p:cNvSpPr>
            <a:spLocks noGrp="1"/>
          </p:cNvSpPr>
          <p:nvPr>
            <p:ph type="body" sz="quarter" idx="16"/>
          </p:nvPr>
        </p:nvSpPr>
        <p:spPr>
          <a:xfrm>
            <a:off x="520493" y="1376932"/>
            <a:ext cx="7368596" cy="608895"/>
          </a:xfrm>
        </p:spPr>
        <p:txBody>
          <a:bodyPr/>
          <a:lstStyle/>
          <a:p>
            <a:r>
              <a:rPr lang="en-US" dirty="0">
                <a:solidFill>
                  <a:srgbClr val="FFFF00"/>
                </a:solidFill>
              </a:rPr>
              <a:t>PDF Parameters</a:t>
            </a:r>
          </a:p>
        </p:txBody>
      </p:sp>
    </p:spTree>
    <p:extLst>
      <p:ext uri="{BB962C8B-B14F-4D97-AF65-F5344CB8AC3E}">
        <p14:creationId xmlns:p14="http://schemas.microsoft.com/office/powerpoint/2010/main" val="23828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Comparison of Fading Models</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solidFill>
                  <a:srgbClr val="FFFF00"/>
                </a:solidFill>
              </a:rPr>
              <a:t>Under Various Turbulence levels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p:pic>
        <p:nvPicPr>
          <p:cNvPr id="9" name="Picture 8">
            <a:extLst>
              <a:ext uri="{FF2B5EF4-FFF2-40B4-BE49-F238E27FC236}">
                <a16:creationId xmlns:a16="http://schemas.microsoft.com/office/drawing/2014/main" id="{EE67B550-F9E3-4ABF-92A6-E53D97B684FF}"/>
              </a:ext>
            </a:extLst>
          </p:cNvPr>
          <p:cNvPicPr/>
          <p:nvPr/>
        </p:nvPicPr>
        <p:blipFill>
          <a:blip r:embed="rId2">
            <a:extLst>
              <a:ext uri="{28A0092B-C50C-407E-A947-70E740481C1C}">
                <a14:useLocalDpi xmlns:a14="http://schemas.microsoft.com/office/drawing/2010/main" val="0"/>
              </a:ext>
            </a:extLst>
          </a:blip>
          <a:stretch>
            <a:fillRect/>
          </a:stretch>
        </p:blipFill>
        <p:spPr>
          <a:xfrm>
            <a:off x="5536192" y="1535118"/>
            <a:ext cx="5731510" cy="4469626"/>
          </a:xfrm>
          <a:prstGeom prst="rect">
            <a:avLst/>
          </a:prstGeom>
        </p:spPr>
      </p:pic>
      <p:sp>
        <p:nvSpPr>
          <p:cNvPr id="11" name="Text Placeholder 32">
            <a:extLst>
              <a:ext uri="{FF2B5EF4-FFF2-40B4-BE49-F238E27FC236}">
                <a16:creationId xmlns:a16="http://schemas.microsoft.com/office/drawing/2014/main" id="{A1E3FA6D-4E3B-468C-8C8B-8D3E8D8A3D5C}"/>
              </a:ext>
            </a:extLst>
          </p:cNvPr>
          <p:cNvSpPr>
            <a:spLocks noGrp="1"/>
          </p:cNvSpPr>
          <p:nvPr>
            <p:ph type="body" sz="quarter" idx="19"/>
          </p:nvPr>
        </p:nvSpPr>
        <p:spPr>
          <a:xfrm>
            <a:off x="600483" y="2010154"/>
            <a:ext cx="4564930" cy="3106791"/>
          </a:xfrm>
        </p:spPr>
        <p:txBody>
          <a:bodyPr/>
          <a:lstStyle/>
          <a:p>
            <a:pPr algn="just">
              <a:buClr>
                <a:schemeClr val="accent2"/>
              </a:buClr>
            </a:pPr>
            <a:r>
              <a:rPr lang="en-US" sz="2200" dirty="0">
                <a:effectLst/>
                <a:ea typeface="Calibri" panose="020F0502020204030204" pitchFamily="34" charset="0"/>
                <a:cs typeface="Arial" panose="020B0604020202020204" pitchFamily="34" charset="0"/>
              </a:rPr>
              <a:t>	</a:t>
            </a:r>
            <a:r>
              <a:rPr lang="en-PK" sz="2200" dirty="0">
                <a:effectLst/>
                <a:ea typeface="Calibri" panose="020F0502020204030204" pitchFamily="34" charset="0"/>
                <a:cs typeface="Arial" panose="020B0604020202020204" pitchFamily="34" charset="0"/>
              </a:rPr>
              <a:t>It should be noted the </a:t>
            </a:r>
            <a:r>
              <a:rPr lang="en-US" sz="2200" dirty="0">
                <a:effectLst/>
                <a:ea typeface="Calibri" panose="020F0502020204030204" pitchFamily="34" charset="0"/>
                <a:cs typeface="Arial" panose="020B0604020202020204" pitchFamily="34" charset="0"/>
              </a:rPr>
              <a:t>Exponentiated Weibull</a:t>
            </a:r>
            <a:r>
              <a:rPr lang="en-PK" sz="2200" dirty="0">
                <a:effectLst/>
                <a:ea typeface="Calibri" panose="020F0502020204030204" pitchFamily="34" charset="0"/>
                <a:cs typeface="Arial" panose="020B0604020202020204" pitchFamily="34" charset="0"/>
              </a:rPr>
              <a:t> and </a:t>
            </a:r>
            <a:r>
              <a:rPr lang="en-US" sz="2200" dirty="0">
                <a:effectLst/>
                <a:ea typeface="Calibri" panose="020F0502020204030204" pitchFamily="34" charset="0"/>
                <a:cs typeface="Arial" panose="020B0604020202020204" pitchFamily="34" charset="0"/>
              </a:rPr>
              <a:t>gamma-gamma</a:t>
            </a:r>
            <a:r>
              <a:rPr lang="en-PK" sz="2200" dirty="0">
                <a:effectLst/>
                <a:ea typeface="Calibri" panose="020F0502020204030204" pitchFamily="34" charset="0"/>
                <a:cs typeface="Arial" panose="020B0604020202020204" pitchFamily="34" charset="0"/>
              </a:rPr>
              <a:t> models were</a:t>
            </a:r>
            <a:r>
              <a:rPr lang="en-US" sz="2200" dirty="0">
                <a:effectLst/>
                <a:ea typeface="Calibri" panose="020F0502020204030204" pitchFamily="34" charset="0"/>
                <a:cs typeface="Arial" panose="020B0604020202020204" pitchFamily="34" charset="0"/>
              </a:rPr>
              <a:t> very close on the other log-normal deviate from these curves and this deviation becomes large in case strong turbulence regimes specially the left tail that is why the log-normal is unable to explain the irradiance statistics in case of strong turbulence.</a:t>
            </a:r>
          </a:p>
        </p:txBody>
      </p:sp>
      <p:sp>
        <p:nvSpPr>
          <p:cNvPr id="5" name="TextBox 4">
            <a:extLst>
              <a:ext uri="{FF2B5EF4-FFF2-40B4-BE49-F238E27FC236}">
                <a16:creationId xmlns:a16="http://schemas.microsoft.com/office/drawing/2014/main" id="{747DA97F-33DE-4CD6-83BE-C23974365849}"/>
              </a:ext>
            </a:extLst>
          </p:cNvPr>
          <p:cNvSpPr txBox="1"/>
          <p:nvPr/>
        </p:nvSpPr>
        <p:spPr>
          <a:xfrm>
            <a:off x="5415460" y="6004744"/>
            <a:ext cx="5972975" cy="646331"/>
          </a:xfrm>
          <a:prstGeom prst="rect">
            <a:avLst/>
          </a:prstGeom>
          <a:noFill/>
        </p:spPr>
        <p:txBody>
          <a:bodyPr wrap="square" rtlCol="0">
            <a:spAutoFit/>
          </a:bodyPr>
          <a:lstStyle/>
          <a:p>
            <a:pPr algn="ctr">
              <a:buClr>
                <a:schemeClr val="accent2"/>
              </a:buClr>
            </a:pPr>
            <a:r>
              <a:rPr lang="en-US" dirty="0">
                <a:solidFill>
                  <a:srgbClr val="FFFF00"/>
                </a:solidFill>
                <a:latin typeface="Times New Roman" panose="02020603050405020304" pitchFamily="18" charset="0"/>
                <a:ea typeface="MS Mincho" panose="02020609040205080304" pitchFamily="49" charset="-128"/>
              </a:rPr>
              <a:t>C</a:t>
            </a:r>
            <a:r>
              <a:rPr lang="en-US" sz="1800" dirty="0">
                <a:solidFill>
                  <a:srgbClr val="FFFF00"/>
                </a:solidFill>
                <a:effectLst/>
                <a:latin typeface="Times New Roman" panose="02020603050405020304" pitchFamily="18" charset="0"/>
                <a:ea typeface="MS Mincho" panose="02020609040205080304" pitchFamily="49" charset="-128"/>
              </a:rPr>
              <a:t>omparison of log-normal, gamma-gamma and Exponentiated Weibull fading models under various Turbulence regimes.</a:t>
            </a:r>
            <a:endParaRPr lang="en-US" sz="2000" dirty="0">
              <a:solidFill>
                <a:srgbClr val="FFFF00"/>
              </a:solidFill>
              <a:effectLst/>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A5D0FC2D-FC23-41E7-A847-711A6F93ED1E}"/>
              </a:ext>
            </a:extLst>
          </p:cNvPr>
          <p:cNvSpPr txBox="1"/>
          <p:nvPr/>
        </p:nvSpPr>
        <p:spPr>
          <a:xfrm>
            <a:off x="600483" y="5246250"/>
            <a:ext cx="4564929" cy="1292662"/>
          </a:xfrm>
          <a:prstGeom prst="rect">
            <a:avLst/>
          </a:prstGeom>
          <a:noFill/>
        </p:spPr>
        <p:txBody>
          <a:bodyPr wrap="square" rtlCol="0">
            <a:spAutoFit/>
          </a:bodyPr>
          <a:lstStyle/>
          <a:p>
            <a:pPr algn="ctr"/>
            <a:r>
              <a:rPr lang="en-US" sz="2000" dirty="0">
                <a:solidFill>
                  <a:srgbClr val="FFFF00"/>
                </a:solidFill>
                <a:effectLst/>
                <a:ea typeface="Calibri" panose="020F0502020204030204" pitchFamily="34" charset="0"/>
                <a:cs typeface="Arial" panose="020B0604020202020204" pitchFamily="34" charset="0"/>
              </a:rPr>
              <a:t>It is noted that from the weak to strong turbulence the variance of irradiance intensity increases.</a:t>
            </a:r>
            <a:endParaRPr lang="en-PK" sz="2000" dirty="0">
              <a:solidFill>
                <a:srgbClr val="FFFF00"/>
              </a:solidFill>
              <a:effectLst/>
              <a:ea typeface="MS Mincho" panose="02020609040205080304" pitchFamily="49" charset="-128"/>
              <a:cs typeface="Arial" panose="020B0604020202020204" pitchFamily="34" charset="0"/>
            </a:endParaRPr>
          </a:p>
          <a:p>
            <a:endParaRPr lang="en-PK" dirty="0"/>
          </a:p>
        </p:txBody>
      </p:sp>
    </p:spTree>
    <p:extLst>
      <p:ext uri="{BB962C8B-B14F-4D97-AF65-F5344CB8AC3E}">
        <p14:creationId xmlns:p14="http://schemas.microsoft.com/office/powerpoint/2010/main" val="125891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Comparison of Fading Models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mc:AlternateContent xmlns:mc="http://schemas.openxmlformats.org/markup-compatibility/2006" xmlns:a14="http://schemas.microsoft.com/office/drawing/2010/main">
        <mc:Choice Requires="a14">
          <p:sp>
            <p:nvSpPr>
              <p:cNvPr id="11" name="Text Placeholder 32">
                <a:extLst>
                  <a:ext uri="{FF2B5EF4-FFF2-40B4-BE49-F238E27FC236}">
                    <a16:creationId xmlns:a16="http://schemas.microsoft.com/office/drawing/2014/main" id="{A1E3FA6D-4E3B-468C-8C8B-8D3E8D8A3D5C}"/>
                  </a:ext>
                </a:extLst>
              </p:cNvPr>
              <p:cNvSpPr>
                <a:spLocks noGrp="1"/>
              </p:cNvSpPr>
              <p:nvPr>
                <p:ph type="body" sz="quarter" idx="19"/>
              </p:nvPr>
            </p:nvSpPr>
            <p:spPr>
              <a:xfrm>
                <a:off x="600483" y="2010154"/>
                <a:ext cx="4564930" cy="3106791"/>
              </a:xfrm>
            </p:spPr>
            <p:txBody>
              <a:bodyPr/>
              <a:lstStyle/>
              <a:p>
                <a:pPr algn="just">
                  <a:buClr>
                    <a:schemeClr val="accent2"/>
                  </a:buClr>
                </a:pPr>
                <a:r>
                  <a:rPr lang="en-US" sz="2200" dirty="0">
                    <a:effectLst/>
                    <a:ea typeface="Calibri" panose="020F0502020204030204" pitchFamily="34" charset="0"/>
                    <a:cs typeface="Arial" panose="020B0604020202020204" pitchFamily="34" charset="0"/>
                  </a:rPr>
                  <a:t>	</a:t>
                </a:r>
                <a:r>
                  <a:rPr lang="en-US" sz="2200" dirty="0">
                    <a:solidFill>
                      <a:schemeClr val="bg1"/>
                    </a:solidFill>
                    <a:effectLst/>
                    <a:ea typeface="MS Mincho" panose="02020609040205080304" pitchFamily="49" charset="-128"/>
                  </a:rPr>
                  <a:t>Comparison is done for four operating wavelengths 550 nm, 850 nm, 1350 nm and 1550 nm. In order to compare the results all of the plots were created for fixed path length 1km and atmospheric structure parameter </a:t>
                </a:r>
                <a14:m>
                  <m:oMath xmlns:m="http://schemas.openxmlformats.org/officeDocument/2006/math">
                    <m:sSubSup>
                      <m:sSubSupPr>
                        <m:ctrlPr>
                          <a:rPr lang="en-PK" sz="2200" i="1">
                            <a:solidFill>
                              <a:schemeClr val="bg1"/>
                            </a:solidFill>
                            <a:effectLst/>
                            <a:latin typeface="Cambria Math" panose="02040503050406030204" pitchFamily="18" charset="0"/>
                            <a:cs typeface="Times New Roman" panose="02020603050405020304" pitchFamily="18" charset="0"/>
                          </a:rPr>
                        </m:ctrlPr>
                      </m:sSubSupPr>
                      <m:e>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𝐶</m:t>
                        </m:r>
                      </m:e>
                      <m:sub>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𝑛</m:t>
                        </m:r>
                      </m:sub>
                      <m:sup>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2</m:t>
                        </m:r>
                      </m:sup>
                    </m:sSubSup>
                  </m:oMath>
                </a14:m>
                <a:r>
                  <a:rPr lang="en-US" sz="2200" dirty="0">
                    <a:solidFill>
                      <a:schemeClr val="bg1"/>
                    </a:solidFill>
                    <a:effectLst/>
                    <a:ea typeface="Times New Roman" panose="02020603050405020304" pitchFamily="18" charset="0"/>
                  </a:rPr>
                  <a:t> </a:t>
                </a:r>
                <a14:m>
                  <m:oMath xmlns:m="http://schemas.openxmlformats.org/officeDocument/2006/math">
                    <m:sSup>
                      <m:sSupPr>
                        <m:ctrlPr>
                          <a:rPr lang="en-PK" sz="2200" i="1">
                            <a:solidFill>
                              <a:schemeClr val="bg1"/>
                            </a:solidFill>
                            <a:effectLst/>
                            <a:latin typeface="Cambria Math" panose="02040503050406030204" pitchFamily="18" charset="0"/>
                            <a:cs typeface="Times New Roman" panose="02020603050405020304" pitchFamily="18" charset="0"/>
                          </a:rPr>
                        </m:ctrlPr>
                      </m:sSupPr>
                      <m:e>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=10</m:t>
                        </m:r>
                      </m:e>
                      <m:sup>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−14</m:t>
                        </m:r>
                      </m:sup>
                    </m:sSup>
                    <m:sSup>
                      <m:sSupPr>
                        <m:ctrlPr>
                          <a:rPr lang="en-PK" sz="2200" i="1">
                            <a:solidFill>
                              <a:schemeClr val="bg1"/>
                            </a:solidFill>
                            <a:effectLst/>
                            <a:latin typeface="Cambria Math" panose="02040503050406030204" pitchFamily="18" charset="0"/>
                            <a:cs typeface="Times New Roman" panose="02020603050405020304" pitchFamily="18" charset="0"/>
                          </a:rPr>
                        </m:ctrlPr>
                      </m:sSupPr>
                      <m:e>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 </m:t>
                        </m:r>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𝑚</m:t>
                        </m:r>
                      </m:e>
                      <m:sup>
                        <m:f>
                          <m:fPr>
                            <m:type m:val="lin"/>
                            <m:ctrlPr>
                              <a:rPr lang="en-PK" sz="2200" i="1">
                                <a:solidFill>
                                  <a:schemeClr val="bg1"/>
                                </a:solidFill>
                                <a:effectLst/>
                                <a:latin typeface="Cambria Math" panose="02040503050406030204" pitchFamily="18" charset="0"/>
                                <a:cs typeface="Times New Roman" panose="02020603050405020304" pitchFamily="18" charset="0"/>
                              </a:rPr>
                            </m:ctrlPr>
                          </m:fPr>
                          <m:num>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−2</m:t>
                            </m:r>
                          </m:num>
                          <m:den>
                            <m:r>
                              <a:rPr lang="en-US" sz="2200" i="1">
                                <a:solidFill>
                                  <a:schemeClr val="bg1"/>
                                </a:solidFill>
                                <a:effectLst/>
                                <a:latin typeface="Cambria Math" panose="02040503050406030204" pitchFamily="18" charset="0"/>
                                <a:ea typeface="MS Mincho" panose="02020609040205080304" pitchFamily="49" charset="-128"/>
                                <a:cs typeface="Times New Roman" panose="02020603050405020304" pitchFamily="18" charset="0"/>
                              </a:rPr>
                              <m:t>3</m:t>
                            </m:r>
                          </m:den>
                        </m:f>
                      </m:sup>
                    </m:sSup>
                  </m:oMath>
                </a14:m>
                <a:r>
                  <a:rPr lang="en-US" sz="2200" dirty="0">
                    <a:solidFill>
                      <a:schemeClr val="bg1"/>
                    </a:solidFill>
                    <a:effectLst/>
                    <a:ea typeface="Times New Roman" panose="02020603050405020304" pitchFamily="18" charset="0"/>
                  </a:rPr>
                  <a:t>. </a:t>
                </a:r>
                <a:endParaRPr lang="en-US" sz="2200" dirty="0">
                  <a:effectLst/>
                  <a:ea typeface="Calibri" panose="020F0502020204030204" pitchFamily="34" charset="0"/>
                  <a:cs typeface="Arial" panose="020B0604020202020204" pitchFamily="34" charset="0"/>
                </a:endParaRPr>
              </a:p>
            </p:txBody>
          </p:sp>
        </mc:Choice>
        <mc:Fallback xmlns="">
          <p:sp>
            <p:nvSpPr>
              <p:cNvPr id="11" name="Text Placeholder 32">
                <a:extLst>
                  <a:ext uri="{FF2B5EF4-FFF2-40B4-BE49-F238E27FC236}">
                    <a16:creationId xmlns:a16="http://schemas.microsoft.com/office/drawing/2014/main" id="{A1E3FA6D-4E3B-468C-8C8B-8D3E8D8A3D5C}"/>
                  </a:ext>
                </a:extLst>
              </p:cNvPr>
              <p:cNvSpPr>
                <a:spLocks noGrp="1" noRot="1" noChangeAspect="1" noMove="1" noResize="1" noEditPoints="1" noAdjustHandles="1" noChangeArrowheads="1" noChangeShapeType="1" noTextEdit="1"/>
              </p:cNvSpPr>
              <p:nvPr>
                <p:ph type="body" sz="quarter" idx="19"/>
              </p:nvPr>
            </p:nvSpPr>
            <p:spPr>
              <a:xfrm>
                <a:off x="600483" y="2010154"/>
                <a:ext cx="4564930" cy="3106791"/>
              </a:xfrm>
              <a:blipFill>
                <a:blip r:embed="rId2"/>
                <a:stretch>
                  <a:fillRect l="-1738" t="-2554" r="-1872"/>
                </a:stretch>
              </a:blipFill>
            </p:spPr>
            <p:txBody>
              <a:bodyPr/>
              <a:lstStyle/>
              <a:p>
                <a:r>
                  <a:rPr lang="en-PK">
                    <a:noFill/>
                  </a:rPr>
                  <a:t> </a:t>
                </a:r>
              </a:p>
            </p:txBody>
          </p:sp>
        </mc:Fallback>
      </mc:AlternateContent>
      <p:sp>
        <p:nvSpPr>
          <p:cNvPr id="6" name="TextBox 5">
            <a:extLst>
              <a:ext uri="{FF2B5EF4-FFF2-40B4-BE49-F238E27FC236}">
                <a16:creationId xmlns:a16="http://schemas.microsoft.com/office/drawing/2014/main" id="{A5D0FC2D-FC23-41E7-A847-711A6F93ED1E}"/>
              </a:ext>
            </a:extLst>
          </p:cNvPr>
          <p:cNvSpPr txBox="1"/>
          <p:nvPr/>
        </p:nvSpPr>
        <p:spPr>
          <a:xfrm>
            <a:off x="600483" y="4417358"/>
            <a:ext cx="4564929" cy="1938992"/>
          </a:xfrm>
          <a:prstGeom prst="rect">
            <a:avLst/>
          </a:prstGeom>
          <a:noFill/>
        </p:spPr>
        <p:txBody>
          <a:bodyPr wrap="square" rtlCol="0">
            <a:spAutoFit/>
          </a:bodyPr>
          <a:lstStyle/>
          <a:p>
            <a:pPr algn="ctr"/>
            <a:r>
              <a:rPr lang="en-US" sz="2000" dirty="0">
                <a:solidFill>
                  <a:srgbClr val="FFFF00"/>
                </a:solidFill>
                <a:effectLst/>
                <a:latin typeface="Times New Roman" panose="02020603050405020304" pitchFamily="18" charset="0"/>
                <a:ea typeface="Times New Roman" panose="02020603050405020304" pitchFamily="18" charset="0"/>
              </a:rPr>
              <a:t>It is clear from the figure, with the increase of wavelength variance of irradiance intensity decreases which anticipated that higher wavelength is suitable for free space optical communication.</a:t>
            </a:r>
            <a:endParaRPr lang="en-PK" sz="2000" dirty="0">
              <a:solidFill>
                <a:srgbClr val="FFFF00"/>
              </a:solidFill>
            </a:endParaRPr>
          </a:p>
        </p:txBody>
      </p:sp>
      <p:pic>
        <p:nvPicPr>
          <p:cNvPr id="12" name="Picture 11">
            <a:extLst>
              <a:ext uri="{FF2B5EF4-FFF2-40B4-BE49-F238E27FC236}">
                <a16:creationId xmlns:a16="http://schemas.microsoft.com/office/drawing/2014/main" id="{BC830F87-7DD6-4431-BEB7-45DF49419475}"/>
              </a:ext>
            </a:extLst>
          </p:cNvPr>
          <p:cNvPicPr/>
          <p:nvPr/>
        </p:nvPicPr>
        <p:blipFill>
          <a:blip r:embed="rId3">
            <a:extLst>
              <a:ext uri="{28A0092B-C50C-407E-A947-70E740481C1C}">
                <a14:useLocalDpi xmlns:a14="http://schemas.microsoft.com/office/drawing/2010/main" val="0"/>
              </a:ext>
            </a:extLst>
          </a:blip>
          <a:stretch>
            <a:fillRect/>
          </a:stretch>
        </p:blipFill>
        <p:spPr>
          <a:xfrm>
            <a:off x="5536192" y="1502503"/>
            <a:ext cx="5731510" cy="4502241"/>
          </a:xfrm>
          <a:prstGeom prst="rect">
            <a:avLst/>
          </a:prstGeom>
        </p:spPr>
      </p:pic>
      <p:sp>
        <p:nvSpPr>
          <p:cNvPr id="13" name="Text Placeholder 18">
            <a:extLst>
              <a:ext uri="{FF2B5EF4-FFF2-40B4-BE49-F238E27FC236}">
                <a16:creationId xmlns:a16="http://schemas.microsoft.com/office/drawing/2014/main" id="{532FEB70-D796-400E-97E4-3F8DD5B18686}"/>
              </a:ext>
            </a:extLst>
          </p:cNvPr>
          <p:cNvSpPr>
            <a:spLocks noGrp="1"/>
          </p:cNvSpPr>
          <p:nvPr>
            <p:ph type="body" sz="quarter" idx="16"/>
          </p:nvPr>
        </p:nvSpPr>
        <p:spPr>
          <a:xfrm>
            <a:off x="520493" y="1376932"/>
            <a:ext cx="7368596" cy="608895"/>
          </a:xfrm>
        </p:spPr>
        <p:txBody>
          <a:bodyPr/>
          <a:lstStyle/>
          <a:p>
            <a:r>
              <a:rPr lang="en-US" dirty="0">
                <a:solidFill>
                  <a:srgbClr val="FFFF00"/>
                </a:solidFill>
              </a:rPr>
              <a:t>Under Wavelength Diversity</a:t>
            </a:r>
          </a:p>
        </p:txBody>
      </p:sp>
      <p:sp>
        <p:nvSpPr>
          <p:cNvPr id="14" name="TextBox 13">
            <a:extLst>
              <a:ext uri="{FF2B5EF4-FFF2-40B4-BE49-F238E27FC236}">
                <a16:creationId xmlns:a16="http://schemas.microsoft.com/office/drawing/2014/main" id="{4E314779-1FF5-4342-A2EA-CEFDD2C939FC}"/>
              </a:ext>
            </a:extLst>
          </p:cNvPr>
          <p:cNvSpPr txBox="1"/>
          <p:nvPr/>
        </p:nvSpPr>
        <p:spPr>
          <a:xfrm>
            <a:off x="5415460" y="6004744"/>
            <a:ext cx="5972975" cy="646331"/>
          </a:xfrm>
          <a:prstGeom prst="rect">
            <a:avLst/>
          </a:prstGeom>
          <a:noFill/>
        </p:spPr>
        <p:txBody>
          <a:bodyPr wrap="square" rtlCol="0">
            <a:spAutoFit/>
          </a:bodyPr>
          <a:lstStyle/>
          <a:p>
            <a:pPr algn="ctr">
              <a:buClr>
                <a:schemeClr val="accent2"/>
              </a:buClr>
            </a:pPr>
            <a:r>
              <a:rPr lang="en-US" dirty="0">
                <a:solidFill>
                  <a:srgbClr val="FFFF00"/>
                </a:solidFill>
                <a:ea typeface="MS Mincho" panose="02020609040205080304" pitchFamily="49" charset="-128"/>
              </a:rPr>
              <a:t>C</a:t>
            </a:r>
            <a:r>
              <a:rPr lang="en-US" sz="1800" dirty="0">
                <a:solidFill>
                  <a:srgbClr val="FFFF00"/>
                </a:solidFill>
                <a:effectLst/>
                <a:ea typeface="MS Mincho" panose="02020609040205080304" pitchFamily="49" charset="-128"/>
              </a:rPr>
              <a:t>omparison of log-normal, gamma-gamma and Exponentiated Weibull fading models under </a:t>
            </a:r>
            <a:r>
              <a:rPr lang="en-US" dirty="0">
                <a:solidFill>
                  <a:srgbClr val="FFFF00"/>
                </a:solidFill>
                <a:ea typeface="MS Mincho" panose="02020609040205080304" pitchFamily="49" charset="-128"/>
              </a:rPr>
              <a:t>wavelength diversity</a:t>
            </a:r>
            <a:r>
              <a:rPr lang="en-US" sz="1800" dirty="0">
                <a:solidFill>
                  <a:srgbClr val="FFFF00"/>
                </a:solidFill>
                <a:effectLst/>
                <a:ea typeface="MS Mincho" panose="02020609040205080304" pitchFamily="49" charset="-128"/>
              </a:rPr>
              <a:t>.</a:t>
            </a:r>
            <a:endParaRPr lang="en-US" sz="2000" dirty="0">
              <a:solidFill>
                <a:srgbClr val="FFFF00"/>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6819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2</a:t>
            </a:fld>
            <a:endParaRPr lang="en-US" dirty="0"/>
          </a:p>
        </p:txBody>
      </p:sp>
      <p:sp>
        <p:nvSpPr>
          <p:cNvPr id="11" name="Content Placeholder 2">
            <a:extLst>
              <a:ext uri="{FF2B5EF4-FFF2-40B4-BE49-F238E27FC236}">
                <a16:creationId xmlns:a16="http://schemas.microsoft.com/office/drawing/2014/main" id="{AD25D07E-A78E-40C6-BB1E-53E28477C26A}"/>
              </a:ext>
            </a:extLst>
          </p:cNvPr>
          <p:cNvSpPr txBox="1">
            <a:spLocks/>
          </p:cNvSpPr>
          <p:nvPr/>
        </p:nvSpPr>
        <p:spPr>
          <a:xfrm>
            <a:off x="1088397" y="1222598"/>
            <a:ext cx="7728492" cy="22235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cap="none" baseline="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000" b="1" u="sng" dirty="0">
                <a:solidFill>
                  <a:srgbClr val="FFFF00"/>
                </a:solidFill>
                <a:latin typeface="Calibri" panose="020F0502020204030204" pitchFamily="34" charset="0"/>
                <a:cs typeface="Calibri" panose="020F0502020204030204" pitchFamily="34" charset="0"/>
              </a:rPr>
              <a:t>The RF band</a:t>
            </a:r>
          </a:p>
          <a:p>
            <a:pPr marL="800080" lvl="1" indent="-342891"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lies between 30 kHz and 300 GHz</a:t>
            </a:r>
          </a:p>
          <a:p>
            <a:pPr marL="800080" lvl="1" indent="-342891"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licensed spectrum</a:t>
            </a:r>
          </a:p>
          <a:p>
            <a:pPr algn="just"/>
            <a:r>
              <a:rPr lang="en-US" sz="2000" b="1" u="sng" dirty="0">
                <a:solidFill>
                  <a:srgbClr val="FFFF00"/>
                </a:solidFill>
                <a:latin typeface="Calibri" panose="020F0502020204030204" pitchFamily="34" charset="0"/>
                <a:cs typeface="Calibri" panose="020F0502020204030204" pitchFamily="34" charset="0"/>
              </a:rPr>
              <a:t>Optical band</a:t>
            </a:r>
          </a:p>
          <a:p>
            <a:pPr marL="800080" lvl="1" indent="-342891"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lies between 300 GHz and 30 PHz</a:t>
            </a:r>
          </a:p>
          <a:p>
            <a:pPr marL="800080" lvl="1" indent="-342891"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license-free spectrum</a:t>
            </a:r>
          </a:p>
        </p:txBody>
      </p:sp>
      <p:sp>
        <p:nvSpPr>
          <p:cNvPr id="12" name="Rectangle 2">
            <a:extLst>
              <a:ext uri="{FF2B5EF4-FFF2-40B4-BE49-F238E27FC236}">
                <a16:creationId xmlns:a16="http://schemas.microsoft.com/office/drawing/2014/main" id="{A4FE8193-8A8A-458F-BB60-C85556F126A4}"/>
              </a:ext>
            </a:extLst>
          </p:cNvPr>
          <p:cNvSpPr>
            <a:spLocks noChangeArrowheads="1"/>
          </p:cNvSpPr>
          <p:nvPr/>
        </p:nvSpPr>
        <p:spPr bwMode="auto">
          <a:xfrm>
            <a:off x="4478048"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US"/>
          </a:p>
        </p:txBody>
      </p:sp>
      <p:sp>
        <p:nvSpPr>
          <p:cNvPr id="13" name="Rectangle 3">
            <a:extLst>
              <a:ext uri="{FF2B5EF4-FFF2-40B4-BE49-F238E27FC236}">
                <a16:creationId xmlns:a16="http://schemas.microsoft.com/office/drawing/2014/main" id="{1ACB26A2-DAE3-4FEC-A3D8-4596747FC13A}"/>
              </a:ext>
            </a:extLst>
          </p:cNvPr>
          <p:cNvSpPr>
            <a:spLocks noChangeArrowheads="1"/>
          </p:cNvSpPr>
          <p:nvPr/>
        </p:nvSpPr>
        <p:spPr bwMode="auto">
          <a:xfrm>
            <a:off x="3990198" y="6475511"/>
            <a:ext cx="3709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600" b="1" dirty="0">
                <a:solidFill>
                  <a:schemeClr val="bg1"/>
                </a:solidFill>
                <a:latin typeface="Arial" panose="020B0604020202020204" pitchFamily="34" charset="0"/>
                <a:ea typeface="Times New Roman" panose="02020603050405020304" pitchFamily="18" charset="0"/>
                <a:cs typeface="TimesNewRoman"/>
              </a:rPr>
              <a:t>Figure 1: Electromagnetic Spectrum</a:t>
            </a:r>
            <a:endParaRPr lang="en-US" sz="1600" dirty="0">
              <a:solidFill>
                <a:schemeClr val="bg1"/>
              </a:solidFill>
              <a:latin typeface="Arial" panose="020B0604020202020204" pitchFamily="34" charset="0"/>
            </a:endParaRPr>
          </a:p>
        </p:txBody>
      </p:sp>
      <p:pic>
        <p:nvPicPr>
          <p:cNvPr id="14" name="Picture 13">
            <a:extLst>
              <a:ext uri="{FF2B5EF4-FFF2-40B4-BE49-F238E27FC236}">
                <a16:creationId xmlns:a16="http://schemas.microsoft.com/office/drawing/2014/main" id="{063D1205-8818-4CB8-ADE0-430A109F4803}"/>
              </a:ext>
            </a:extLst>
          </p:cNvPr>
          <p:cNvPicPr/>
          <p:nvPr/>
        </p:nvPicPr>
        <p:blipFill>
          <a:blip r:embed="rId2">
            <a:extLst>
              <a:ext uri="{28A0092B-C50C-407E-A947-70E740481C1C}">
                <a14:useLocalDpi xmlns:a14="http://schemas.microsoft.com/office/drawing/2010/main" val="0"/>
              </a:ext>
            </a:extLst>
          </a:blip>
          <a:stretch>
            <a:fillRect/>
          </a:stretch>
        </p:blipFill>
        <p:spPr>
          <a:xfrm>
            <a:off x="1828800" y="3528329"/>
            <a:ext cx="8257309" cy="2935578"/>
          </a:xfrm>
          <a:prstGeom prst="rect">
            <a:avLst/>
          </a:prstGeom>
        </p:spPr>
      </p:pic>
      <p:sp>
        <p:nvSpPr>
          <p:cNvPr id="8" name="Title 3">
            <a:extLst>
              <a:ext uri="{FF2B5EF4-FFF2-40B4-BE49-F238E27FC236}">
                <a16:creationId xmlns:a16="http://schemas.microsoft.com/office/drawing/2014/main" id="{7C45C81F-5C01-4138-A390-522A37E804A4}"/>
              </a:ext>
            </a:extLst>
          </p:cNvPr>
          <p:cNvSpPr>
            <a:spLocks noGrp="1"/>
          </p:cNvSpPr>
          <p:nvPr>
            <p:ph type="title"/>
          </p:nvPr>
        </p:nvSpPr>
        <p:spPr>
          <a:xfrm>
            <a:off x="485196" y="-1"/>
            <a:ext cx="7342622" cy="1140397"/>
          </a:xfrm>
        </p:spPr>
        <p:txBody>
          <a:bodyPr/>
          <a:lstStyle/>
          <a:p>
            <a:r>
              <a:rPr lang="en-US" dirty="0"/>
              <a:t>Introduction</a:t>
            </a:r>
          </a:p>
        </p:txBody>
      </p:sp>
    </p:spTree>
    <p:extLst>
      <p:ext uri="{BB962C8B-B14F-4D97-AF65-F5344CB8AC3E}">
        <p14:creationId xmlns:p14="http://schemas.microsoft.com/office/powerpoint/2010/main" val="5958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Comparison of Fading Models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mc:AlternateContent xmlns:mc="http://schemas.openxmlformats.org/markup-compatibility/2006" xmlns:a14="http://schemas.microsoft.com/office/drawing/2010/main">
        <mc:Choice Requires="a14">
          <p:sp>
            <p:nvSpPr>
              <p:cNvPr id="11" name="Text Placeholder 32">
                <a:extLst>
                  <a:ext uri="{FF2B5EF4-FFF2-40B4-BE49-F238E27FC236}">
                    <a16:creationId xmlns:a16="http://schemas.microsoft.com/office/drawing/2014/main" id="{A1E3FA6D-4E3B-468C-8C8B-8D3E8D8A3D5C}"/>
                  </a:ext>
                </a:extLst>
              </p:cNvPr>
              <p:cNvSpPr>
                <a:spLocks noGrp="1"/>
              </p:cNvSpPr>
              <p:nvPr>
                <p:ph type="body" sz="quarter" idx="19"/>
              </p:nvPr>
            </p:nvSpPr>
            <p:spPr>
              <a:xfrm>
                <a:off x="600483" y="2010154"/>
                <a:ext cx="4564930" cy="3106791"/>
              </a:xfrm>
            </p:spPr>
            <p:txBody>
              <a:bodyPr/>
              <a:lstStyle/>
              <a:p>
                <a:pPr algn="just">
                  <a:buClr>
                    <a:schemeClr val="accent2"/>
                  </a:buClr>
                </a:pPr>
                <a:r>
                  <a:rPr lang="en-US" sz="2200" dirty="0">
                    <a:effectLst/>
                    <a:ea typeface="Calibri" panose="020F0502020204030204" pitchFamily="34" charset="0"/>
                    <a:cs typeface="Arial" panose="020B0604020202020204" pitchFamily="34" charset="0"/>
                  </a:rPr>
                  <a:t>	</a:t>
                </a:r>
                <a:r>
                  <a:rPr lang="en-US" sz="2200" dirty="0"/>
                  <a:t>Comparison is done for four link distances (1-4 km). In order to compare the results all of the plots were created for fixed wavelength of 1550 nm and atmospheric structure parameter </a:t>
                </a:r>
                <a14:m>
                  <m:oMath xmlns:m="http://schemas.openxmlformats.org/officeDocument/2006/math">
                    <m:sSubSup>
                      <m:sSubSupPr>
                        <m:ctrlPr>
                          <a:rPr lang="en-PK" sz="2200" i="1">
                            <a:latin typeface="Cambria Math" panose="02040503050406030204" pitchFamily="18" charset="0"/>
                          </a:rPr>
                        </m:ctrlPr>
                      </m:sSubSupPr>
                      <m:e>
                        <m:r>
                          <a:rPr lang="en-US" sz="2200" i="1">
                            <a:latin typeface="Cambria Math" panose="02040503050406030204" pitchFamily="18" charset="0"/>
                          </a:rPr>
                          <m:t>𝐶</m:t>
                        </m:r>
                      </m:e>
                      <m:sub>
                        <m:r>
                          <a:rPr lang="en-US" sz="2200" i="1">
                            <a:latin typeface="Cambria Math" panose="02040503050406030204" pitchFamily="18" charset="0"/>
                          </a:rPr>
                          <m:t>𝑛</m:t>
                        </m:r>
                      </m:sub>
                      <m:sup>
                        <m:r>
                          <a:rPr lang="en-US" sz="2200" i="1">
                            <a:latin typeface="Cambria Math" panose="02040503050406030204" pitchFamily="18" charset="0"/>
                          </a:rPr>
                          <m:t>2</m:t>
                        </m:r>
                      </m:sup>
                    </m:sSubSup>
                  </m:oMath>
                </a14:m>
                <a:r>
                  <a:rPr lang="en-US" sz="2200" dirty="0"/>
                  <a:t> </a:t>
                </a:r>
                <a14:m>
                  <m:oMath xmlns:m="http://schemas.openxmlformats.org/officeDocument/2006/math">
                    <m:sSup>
                      <m:sSupPr>
                        <m:ctrlPr>
                          <a:rPr lang="en-PK"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−14</m:t>
                        </m:r>
                      </m:sup>
                    </m:sSup>
                    <m:sSup>
                      <m:sSupPr>
                        <m:ctrlPr>
                          <a:rPr lang="en-PK"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𝑚</m:t>
                        </m:r>
                      </m:e>
                      <m:sup>
                        <m:f>
                          <m:fPr>
                            <m:type m:val="lin"/>
                            <m:ctrlPr>
                              <a:rPr lang="en-PK" sz="2200" i="1">
                                <a:latin typeface="Cambria Math" panose="02040503050406030204" pitchFamily="18" charset="0"/>
                              </a:rPr>
                            </m:ctrlPr>
                          </m:fPr>
                          <m:num>
                            <m:r>
                              <a:rPr lang="en-US" sz="2200" i="1">
                                <a:latin typeface="Cambria Math" panose="02040503050406030204" pitchFamily="18" charset="0"/>
                              </a:rPr>
                              <m:t>−2</m:t>
                            </m:r>
                          </m:num>
                          <m:den>
                            <m:r>
                              <a:rPr lang="en-US" sz="2200" i="1">
                                <a:latin typeface="Cambria Math" panose="02040503050406030204" pitchFamily="18" charset="0"/>
                              </a:rPr>
                              <m:t>3</m:t>
                            </m:r>
                          </m:den>
                        </m:f>
                      </m:sup>
                    </m:sSup>
                  </m:oMath>
                </a14:m>
                <a:r>
                  <a:rPr lang="en-US" sz="2200" dirty="0"/>
                  <a:t>. </a:t>
                </a:r>
                <a:endParaRPr lang="en-US" sz="2200" dirty="0">
                  <a:effectLst/>
                  <a:ea typeface="Calibri" panose="020F0502020204030204" pitchFamily="34" charset="0"/>
                  <a:cs typeface="Arial" panose="020B0604020202020204" pitchFamily="34" charset="0"/>
                </a:endParaRPr>
              </a:p>
            </p:txBody>
          </p:sp>
        </mc:Choice>
        <mc:Fallback xmlns="">
          <p:sp>
            <p:nvSpPr>
              <p:cNvPr id="11" name="Text Placeholder 32">
                <a:extLst>
                  <a:ext uri="{FF2B5EF4-FFF2-40B4-BE49-F238E27FC236}">
                    <a16:creationId xmlns:a16="http://schemas.microsoft.com/office/drawing/2014/main" id="{A1E3FA6D-4E3B-468C-8C8B-8D3E8D8A3D5C}"/>
                  </a:ext>
                </a:extLst>
              </p:cNvPr>
              <p:cNvSpPr>
                <a:spLocks noGrp="1" noRot="1" noChangeAspect="1" noMove="1" noResize="1" noEditPoints="1" noAdjustHandles="1" noChangeArrowheads="1" noChangeShapeType="1" noTextEdit="1"/>
              </p:cNvSpPr>
              <p:nvPr>
                <p:ph type="body" sz="quarter" idx="19"/>
              </p:nvPr>
            </p:nvSpPr>
            <p:spPr>
              <a:xfrm>
                <a:off x="600483" y="2010154"/>
                <a:ext cx="4564930" cy="3106791"/>
              </a:xfrm>
              <a:blipFill>
                <a:blip r:embed="rId2"/>
                <a:stretch>
                  <a:fillRect l="-1738" t="-2554" r="-1872"/>
                </a:stretch>
              </a:blipFill>
            </p:spPr>
            <p:txBody>
              <a:bodyPr/>
              <a:lstStyle/>
              <a:p>
                <a:r>
                  <a:rPr lang="en-PK">
                    <a:noFill/>
                  </a:rPr>
                  <a:t> </a:t>
                </a:r>
              </a:p>
            </p:txBody>
          </p:sp>
        </mc:Fallback>
      </mc:AlternateContent>
      <p:sp>
        <p:nvSpPr>
          <p:cNvPr id="6" name="TextBox 5">
            <a:extLst>
              <a:ext uri="{FF2B5EF4-FFF2-40B4-BE49-F238E27FC236}">
                <a16:creationId xmlns:a16="http://schemas.microsoft.com/office/drawing/2014/main" id="{A5D0FC2D-FC23-41E7-A847-711A6F93ED1E}"/>
              </a:ext>
            </a:extLst>
          </p:cNvPr>
          <p:cNvSpPr txBox="1"/>
          <p:nvPr/>
        </p:nvSpPr>
        <p:spPr>
          <a:xfrm>
            <a:off x="600484" y="4325664"/>
            <a:ext cx="4564929" cy="1631216"/>
          </a:xfrm>
          <a:prstGeom prst="rect">
            <a:avLst/>
          </a:prstGeom>
          <a:noFill/>
        </p:spPr>
        <p:txBody>
          <a:bodyPr wrap="square" rtlCol="0">
            <a:spAutoFit/>
          </a:bodyPr>
          <a:lstStyle/>
          <a:p>
            <a:pPr algn="ctr"/>
            <a:r>
              <a:rPr lang="en-US" sz="2000" dirty="0">
                <a:solidFill>
                  <a:srgbClr val="FFFF00"/>
                </a:solidFill>
                <a:effectLst/>
                <a:latin typeface="Times New Roman" panose="02020603050405020304" pitchFamily="18" charset="0"/>
                <a:ea typeface="Times New Roman" panose="02020603050405020304" pitchFamily="18" charset="0"/>
              </a:rPr>
              <a:t>It is clear from the figure, with the increase of link distance variance of irradiance intensity increases which is according to the fact that longer link distance will suffer more signal fading. </a:t>
            </a:r>
            <a:endParaRPr lang="en-PK" sz="2400" dirty="0">
              <a:solidFill>
                <a:srgbClr val="FFFF00"/>
              </a:solidFill>
            </a:endParaRPr>
          </a:p>
        </p:txBody>
      </p:sp>
      <p:pic>
        <p:nvPicPr>
          <p:cNvPr id="13" name="Picture 12">
            <a:extLst>
              <a:ext uri="{FF2B5EF4-FFF2-40B4-BE49-F238E27FC236}">
                <a16:creationId xmlns:a16="http://schemas.microsoft.com/office/drawing/2014/main" id="{B4332056-8AE6-4DE6-89C5-E5B54B8D32F8}"/>
              </a:ext>
            </a:extLst>
          </p:cNvPr>
          <p:cNvPicPr/>
          <p:nvPr/>
        </p:nvPicPr>
        <p:blipFill>
          <a:blip r:embed="rId3">
            <a:extLst>
              <a:ext uri="{28A0092B-C50C-407E-A947-70E740481C1C}">
                <a14:useLocalDpi xmlns:a14="http://schemas.microsoft.com/office/drawing/2010/main" val="0"/>
              </a:ext>
            </a:extLst>
          </a:blip>
          <a:stretch>
            <a:fillRect/>
          </a:stretch>
        </p:blipFill>
        <p:spPr>
          <a:xfrm>
            <a:off x="5536192" y="1514765"/>
            <a:ext cx="5731510" cy="4489980"/>
          </a:xfrm>
          <a:prstGeom prst="rect">
            <a:avLst/>
          </a:prstGeom>
        </p:spPr>
      </p:pic>
      <p:sp>
        <p:nvSpPr>
          <p:cNvPr id="12" name="Text Placeholder 18">
            <a:extLst>
              <a:ext uri="{FF2B5EF4-FFF2-40B4-BE49-F238E27FC236}">
                <a16:creationId xmlns:a16="http://schemas.microsoft.com/office/drawing/2014/main" id="{06DFA34E-51C5-40C0-B90D-FE5D12245DF8}"/>
              </a:ext>
            </a:extLst>
          </p:cNvPr>
          <p:cNvSpPr>
            <a:spLocks noGrp="1"/>
          </p:cNvSpPr>
          <p:nvPr>
            <p:ph type="body" sz="quarter" idx="16"/>
          </p:nvPr>
        </p:nvSpPr>
        <p:spPr>
          <a:xfrm>
            <a:off x="520493" y="1376932"/>
            <a:ext cx="7368596" cy="608895"/>
          </a:xfrm>
        </p:spPr>
        <p:txBody>
          <a:bodyPr/>
          <a:lstStyle/>
          <a:p>
            <a:r>
              <a:rPr lang="en-US" dirty="0">
                <a:solidFill>
                  <a:srgbClr val="FFFF00"/>
                </a:solidFill>
              </a:rPr>
              <a:t>Under Various link Distances</a:t>
            </a:r>
          </a:p>
        </p:txBody>
      </p:sp>
      <p:sp>
        <p:nvSpPr>
          <p:cNvPr id="14" name="TextBox 13">
            <a:extLst>
              <a:ext uri="{FF2B5EF4-FFF2-40B4-BE49-F238E27FC236}">
                <a16:creationId xmlns:a16="http://schemas.microsoft.com/office/drawing/2014/main" id="{0F6A8D69-886D-4CFE-8EF4-3C9C4D5779AF}"/>
              </a:ext>
            </a:extLst>
          </p:cNvPr>
          <p:cNvSpPr txBox="1"/>
          <p:nvPr/>
        </p:nvSpPr>
        <p:spPr>
          <a:xfrm>
            <a:off x="5415460" y="6004744"/>
            <a:ext cx="5972975" cy="646331"/>
          </a:xfrm>
          <a:prstGeom prst="rect">
            <a:avLst/>
          </a:prstGeom>
          <a:noFill/>
        </p:spPr>
        <p:txBody>
          <a:bodyPr wrap="square" rtlCol="0">
            <a:spAutoFit/>
          </a:bodyPr>
          <a:lstStyle/>
          <a:p>
            <a:pPr algn="ctr">
              <a:buClr>
                <a:schemeClr val="accent2"/>
              </a:buClr>
            </a:pPr>
            <a:r>
              <a:rPr lang="en-US" dirty="0">
                <a:solidFill>
                  <a:srgbClr val="FFFF00"/>
                </a:solidFill>
                <a:ea typeface="MS Mincho" panose="02020609040205080304" pitchFamily="49" charset="-128"/>
              </a:rPr>
              <a:t>C</a:t>
            </a:r>
            <a:r>
              <a:rPr lang="en-US" sz="1800" dirty="0">
                <a:solidFill>
                  <a:srgbClr val="FFFF00"/>
                </a:solidFill>
                <a:effectLst/>
                <a:ea typeface="MS Mincho" panose="02020609040205080304" pitchFamily="49" charset="-128"/>
              </a:rPr>
              <a:t>omparison of log-normal, gamma-gamma and Exponentiated Weibull fading models </a:t>
            </a:r>
            <a:r>
              <a:rPr lang="en-US" dirty="0">
                <a:solidFill>
                  <a:srgbClr val="FFFF00"/>
                </a:solidFill>
                <a:ea typeface="MS Mincho" panose="02020609040205080304" pitchFamily="49" charset="-128"/>
              </a:rPr>
              <a:t>for various</a:t>
            </a:r>
            <a:r>
              <a:rPr lang="en-US" sz="1800" dirty="0">
                <a:solidFill>
                  <a:srgbClr val="FFFF00"/>
                </a:solidFill>
                <a:effectLst/>
                <a:ea typeface="MS Mincho" panose="02020609040205080304" pitchFamily="49" charset="-128"/>
              </a:rPr>
              <a:t> link </a:t>
            </a:r>
            <a:r>
              <a:rPr lang="en-US" dirty="0">
                <a:solidFill>
                  <a:srgbClr val="FFFF00"/>
                </a:solidFill>
                <a:ea typeface="MS Mincho" panose="02020609040205080304" pitchFamily="49" charset="-128"/>
              </a:rPr>
              <a:t> distances</a:t>
            </a:r>
            <a:r>
              <a:rPr lang="en-US" sz="1800" dirty="0">
                <a:solidFill>
                  <a:srgbClr val="FFFF00"/>
                </a:solidFill>
                <a:effectLst/>
                <a:ea typeface="MS Mincho" panose="02020609040205080304" pitchFamily="49" charset="-128"/>
              </a:rPr>
              <a:t>.</a:t>
            </a:r>
            <a:endParaRPr lang="en-US" sz="2000" dirty="0">
              <a:solidFill>
                <a:srgbClr val="FFFF00"/>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626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Exponentiated Weibull Distribution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solidFill>
                  <a:srgbClr val="FFFF00"/>
                </a:solidFill>
              </a:rPr>
              <a:t>Using Aperture Averaging</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mc:AlternateContent xmlns:mc="http://schemas.openxmlformats.org/markup-compatibility/2006" xmlns:a14="http://schemas.microsoft.com/office/drawing/2010/main">
        <mc:Choice Requires="a14">
          <p:sp>
            <p:nvSpPr>
              <p:cNvPr id="9" name="Text Placeholder 32">
                <a:extLst>
                  <a:ext uri="{FF2B5EF4-FFF2-40B4-BE49-F238E27FC236}">
                    <a16:creationId xmlns:a16="http://schemas.microsoft.com/office/drawing/2014/main" id="{9A4D2C74-8D1E-45CF-9905-8AA72C15B6BF}"/>
                  </a:ext>
                </a:extLst>
              </p:cNvPr>
              <p:cNvSpPr>
                <a:spLocks noGrp="1"/>
              </p:cNvSpPr>
              <p:nvPr>
                <p:ph type="body" sz="quarter" idx="19"/>
              </p:nvPr>
            </p:nvSpPr>
            <p:spPr>
              <a:xfrm>
                <a:off x="600483" y="2010154"/>
                <a:ext cx="4451808" cy="3106791"/>
              </a:xfrm>
            </p:spPr>
            <p:txBody>
              <a:bodyPr/>
              <a:lstStyle/>
              <a:p>
                <a:pPr algn="just">
                  <a:buClr>
                    <a:schemeClr val="accent2"/>
                  </a:buClr>
                </a:pPr>
                <a:r>
                  <a:rPr lang="en-US" sz="2200" dirty="0">
                    <a:effectLst/>
                    <a:ea typeface="Calibri" panose="020F0502020204030204" pitchFamily="34" charset="0"/>
                    <a:cs typeface="Arial" panose="020B0604020202020204" pitchFamily="34" charset="0"/>
                  </a:rPr>
                  <a:t>	</a:t>
                </a:r>
                <a:r>
                  <a:rPr lang="en-US" sz="2200" dirty="0"/>
                  <a:t>Comparison is done for four aperture diameters (</a:t>
                </a:r>
                <a14:m>
                  <m:oMath xmlns:m="http://schemas.openxmlformats.org/officeDocument/2006/math">
                    <m:r>
                      <a:rPr lang="en-US" sz="2200" b="0" i="0" smtClean="0">
                        <a:latin typeface="Cambria Math" panose="02040503050406030204" pitchFamily="18" charset="0"/>
                      </a:rPr>
                      <m:t>0.</m:t>
                    </m:r>
                    <m:r>
                      <a:rPr lang="en-US" sz="2200" i="1">
                        <a:latin typeface="Cambria Math" panose="02040503050406030204" pitchFamily="18" charset="0"/>
                      </a:rPr>
                      <m:t>1</m:t>
                    </m:r>
                    <m:r>
                      <a:rPr lang="en-US" sz="2200" i="1">
                        <a:latin typeface="Cambria Math" panose="02040503050406030204" pitchFamily="18" charset="0"/>
                      </a:rPr>
                      <m:t>𝑚𝑚</m:t>
                    </m:r>
                  </m:oMath>
                </a14:m>
                <a:r>
                  <a:rPr lang="en-US" sz="2200" dirty="0"/>
                  <a:t>, </a:t>
                </a:r>
                <a14:m>
                  <m:oMath xmlns:m="http://schemas.openxmlformats.org/officeDocument/2006/math">
                    <m:r>
                      <a:rPr lang="en-US" sz="2200" i="1" dirty="0" smtClean="0">
                        <a:latin typeface="Cambria Math" panose="02040503050406030204" pitchFamily="18" charset="0"/>
                      </a:rPr>
                      <m:t>0</m:t>
                    </m:r>
                    <m:r>
                      <a:rPr lang="en-US" sz="2200" b="0" i="1" dirty="0" smtClean="0">
                        <a:latin typeface="Cambria Math" panose="02040503050406030204" pitchFamily="18" charset="0"/>
                      </a:rPr>
                      <m:t>.3</m:t>
                    </m:r>
                    <m:r>
                      <a:rPr lang="en-US" sz="2200" i="1">
                        <a:latin typeface="Cambria Math" panose="02040503050406030204" pitchFamily="18" charset="0"/>
                      </a:rPr>
                      <m:t>𝑚𝑚</m:t>
                    </m:r>
                  </m:oMath>
                </a14:m>
                <a:r>
                  <a:rPr lang="en-US" sz="2200" dirty="0"/>
                  <a:t>, </a:t>
                </a:r>
                <a14:m>
                  <m:oMath xmlns:m="http://schemas.openxmlformats.org/officeDocument/2006/math">
                    <m:r>
                      <a:rPr lang="en-US" sz="2200" i="1" dirty="0" smtClean="0">
                        <a:latin typeface="Cambria Math" panose="02040503050406030204" pitchFamily="18" charset="0"/>
                      </a:rPr>
                      <m:t>0</m:t>
                    </m:r>
                    <m:r>
                      <a:rPr lang="en-US" sz="2200" b="0" i="1" dirty="0" smtClean="0">
                        <a:latin typeface="Cambria Math" panose="02040503050406030204" pitchFamily="18" charset="0"/>
                      </a:rPr>
                      <m:t>.6</m:t>
                    </m:r>
                    <m:r>
                      <a:rPr lang="en-US" sz="2200" i="1">
                        <a:latin typeface="Cambria Math" panose="02040503050406030204" pitchFamily="18" charset="0"/>
                      </a:rPr>
                      <m:t>𝑚𝑚</m:t>
                    </m:r>
                  </m:oMath>
                </a14:m>
                <a:r>
                  <a:rPr lang="en-US" sz="2200" dirty="0"/>
                  <a:t> and </a:t>
                </a:r>
                <a14:m>
                  <m:oMath xmlns:m="http://schemas.openxmlformats.org/officeDocument/2006/math">
                    <m:r>
                      <a:rPr lang="en-US" sz="2200" b="0" i="1" smtClean="0">
                        <a:latin typeface="Cambria Math" panose="02040503050406030204" pitchFamily="18" charset="0"/>
                      </a:rPr>
                      <m:t>1</m:t>
                    </m:r>
                    <m:r>
                      <a:rPr lang="en-US" sz="2200" b="0" i="1" smtClean="0">
                        <a:latin typeface="Cambria Math" panose="02040503050406030204" pitchFamily="18" charset="0"/>
                      </a:rPr>
                      <m:t>𝑚𝑚</m:t>
                    </m:r>
                  </m:oMath>
                </a14:m>
                <a:r>
                  <a:rPr lang="en-US" sz="2200" dirty="0"/>
                  <a:t>). All of the plots were created for fixed wavelength of </a:t>
                </a:r>
                <a14:m>
                  <m:oMath xmlns:m="http://schemas.openxmlformats.org/officeDocument/2006/math">
                    <m:r>
                      <a:rPr lang="en-US" sz="2200" i="1" dirty="0" smtClean="0">
                        <a:latin typeface="Cambria Math" panose="02040503050406030204" pitchFamily="18" charset="0"/>
                      </a:rPr>
                      <m:t>1</m:t>
                    </m:r>
                    <m:r>
                      <a:rPr lang="en-US" sz="2200" b="0" i="1" dirty="0" smtClean="0">
                        <a:latin typeface="Cambria Math" panose="02040503050406030204" pitchFamily="18" charset="0"/>
                      </a:rPr>
                      <m:t>550</m:t>
                    </m:r>
                    <m:r>
                      <a:rPr lang="en-US" sz="2200" b="0" i="1" dirty="0" smtClean="0">
                        <a:latin typeface="Cambria Math" panose="02040503050406030204" pitchFamily="18" charset="0"/>
                      </a:rPr>
                      <m:t>𝑛𝑚</m:t>
                    </m:r>
                  </m:oMath>
                </a14:m>
                <a:r>
                  <a:rPr lang="en-US" sz="2200" dirty="0"/>
                  <a:t>, link distance of </a:t>
                </a:r>
                <a14:m>
                  <m:oMath xmlns:m="http://schemas.openxmlformats.org/officeDocument/2006/math">
                    <m:r>
                      <a:rPr lang="en-US" sz="2200" i="1">
                        <a:latin typeface="Cambria Math" panose="02040503050406030204" pitchFamily="18" charset="0"/>
                      </a:rPr>
                      <m:t>1</m:t>
                    </m:r>
                    <m:r>
                      <a:rPr lang="en-US" sz="2200" b="0" i="1" smtClean="0">
                        <a:latin typeface="Cambria Math" panose="02040503050406030204" pitchFamily="18" charset="0"/>
                      </a:rPr>
                      <m:t>𝑘𝑚</m:t>
                    </m:r>
                  </m:oMath>
                </a14:m>
                <a:r>
                  <a:rPr lang="en-US" sz="2200" dirty="0"/>
                  <a:t> and atmospheric structure parameter </a:t>
                </a:r>
                <a14:m>
                  <m:oMath xmlns:m="http://schemas.openxmlformats.org/officeDocument/2006/math">
                    <m:sSubSup>
                      <m:sSubSupPr>
                        <m:ctrlPr>
                          <a:rPr lang="en-PK" sz="2200" i="1">
                            <a:latin typeface="Cambria Math" panose="02040503050406030204" pitchFamily="18" charset="0"/>
                          </a:rPr>
                        </m:ctrlPr>
                      </m:sSubSupPr>
                      <m:e>
                        <m:r>
                          <a:rPr lang="en-US" sz="2200" i="1">
                            <a:latin typeface="Cambria Math" panose="02040503050406030204" pitchFamily="18" charset="0"/>
                          </a:rPr>
                          <m:t>𝐶</m:t>
                        </m:r>
                      </m:e>
                      <m:sub>
                        <m:r>
                          <a:rPr lang="en-US" sz="2200" i="1">
                            <a:latin typeface="Cambria Math" panose="02040503050406030204" pitchFamily="18" charset="0"/>
                          </a:rPr>
                          <m:t>𝑛</m:t>
                        </m:r>
                      </m:sub>
                      <m:sup>
                        <m:r>
                          <a:rPr lang="en-US" sz="2200" i="1">
                            <a:latin typeface="Cambria Math" panose="02040503050406030204" pitchFamily="18" charset="0"/>
                          </a:rPr>
                          <m:t>2</m:t>
                        </m:r>
                      </m:sup>
                    </m:sSubSup>
                  </m:oMath>
                </a14:m>
                <a:r>
                  <a:rPr lang="en-US" sz="2200" dirty="0"/>
                  <a:t> </a:t>
                </a:r>
                <a14:m>
                  <m:oMath xmlns:m="http://schemas.openxmlformats.org/officeDocument/2006/math">
                    <m:sSup>
                      <m:sSupPr>
                        <m:ctrlPr>
                          <a:rPr lang="en-PK"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−14</m:t>
                        </m:r>
                      </m:sup>
                    </m:sSup>
                    <m:sSup>
                      <m:sSupPr>
                        <m:ctrlPr>
                          <a:rPr lang="en-PK"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𝑚</m:t>
                        </m:r>
                      </m:e>
                      <m:sup>
                        <m:f>
                          <m:fPr>
                            <m:type m:val="lin"/>
                            <m:ctrlPr>
                              <a:rPr lang="en-PK" sz="2200" i="1">
                                <a:latin typeface="Cambria Math" panose="02040503050406030204" pitchFamily="18" charset="0"/>
                              </a:rPr>
                            </m:ctrlPr>
                          </m:fPr>
                          <m:num>
                            <m:r>
                              <a:rPr lang="en-US" sz="2200" i="1">
                                <a:latin typeface="Cambria Math" panose="02040503050406030204" pitchFamily="18" charset="0"/>
                              </a:rPr>
                              <m:t>−2</m:t>
                            </m:r>
                          </m:num>
                          <m:den>
                            <m:r>
                              <a:rPr lang="en-US" sz="2200" i="1">
                                <a:latin typeface="Cambria Math" panose="02040503050406030204" pitchFamily="18" charset="0"/>
                              </a:rPr>
                              <m:t>3</m:t>
                            </m:r>
                          </m:den>
                        </m:f>
                      </m:sup>
                    </m:sSup>
                  </m:oMath>
                </a14:m>
                <a:r>
                  <a:rPr lang="en-US" sz="2200" dirty="0"/>
                  <a:t>. </a:t>
                </a:r>
                <a:endParaRPr lang="en-US" sz="2200" dirty="0">
                  <a:effectLst/>
                  <a:ea typeface="Calibri" panose="020F0502020204030204" pitchFamily="34" charset="0"/>
                  <a:cs typeface="Arial" panose="020B0604020202020204" pitchFamily="34" charset="0"/>
                </a:endParaRPr>
              </a:p>
            </p:txBody>
          </p:sp>
        </mc:Choice>
        <mc:Fallback xmlns="">
          <p:sp>
            <p:nvSpPr>
              <p:cNvPr id="9" name="Text Placeholder 32">
                <a:extLst>
                  <a:ext uri="{FF2B5EF4-FFF2-40B4-BE49-F238E27FC236}">
                    <a16:creationId xmlns:a16="http://schemas.microsoft.com/office/drawing/2014/main" id="{9A4D2C74-8D1E-45CF-9905-8AA72C15B6BF}"/>
                  </a:ext>
                </a:extLst>
              </p:cNvPr>
              <p:cNvSpPr>
                <a:spLocks noGrp="1" noRot="1" noChangeAspect="1" noMove="1" noResize="1" noEditPoints="1" noAdjustHandles="1" noChangeArrowheads="1" noChangeShapeType="1" noTextEdit="1"/>
              </p:cNvSpPr>
              <p:nvPr>
                <p:ph type="body" sz="quarter" idx="19"/>
              </p:nvPr>
            </p:nvSpPr>
            <p:spPr>
              <a:xfrm>
                <a:off x="600483" y="2010154"/>
                <a:ext cx="4451808" cy="3106791"/>
              </a:xfrm>
              <a:blipFill>
                <a:blip r:embed="rId2"/>
                <a:stretch>
                  <a:fillRect l="-1781" t="-2554" r="-1781"/>
                </a:stretch>
              </a:blipFill>
            </p:spPr>
            <p:txBody>
              <a:bodyPr/>
              <a:lstStyle/>
              <a:p>
                <a:r>
                  <a:rPr lang="en-PK">
                    <a:noFill/>
                  </a:rPr>
                  <a:t> </a:t>
                </a:r>
              </a:p>
            </p:txBody>
          </p:sp>
        </mc:Fallback>
      </mc:AlternateContent>
      <p:sp>
        <p:nvSpPr>
          <p:cNvPr id="11" name="TextBox 10">
            <a:extLst>
              <a:ext uri="{FF2B5EF4-FFF2-40B4-BE49-F238E27FC236}">
                <a16:creationId xmlns:a16="http://schemas.microsoft.com/office/drawing/2014/main" id="{D6AC5A0A-A711-4CFF-9BCA-54F320C168F5}"/>
              </a:ext>
            </a:extLst>
          </p:cNvPr>
          <p:cNvSpPr txBox="1"/>
          <p:nvPr/>
        </p:nvSpPr>
        <p:spPr>
          <a:xfrm>
            <a:off x="600484" y="4325664"/>
            <a:ext cx="4564929" cy="1938992"/>
          </a:xfrm>
          <a:prstGeom prst="rect">
            <a:avLst/>
          </a:prstGeom>
          <a:noFill/>
        </p:spPr>
        <p:txBody>
          <a:bodyPr wrap="square" rtlCol="0">
            <a:spAutoFit/>
          </a:bodyPr>
          <a:lstStyle/>
          <a:p>
            <a:pPr algn="ctr"/>
            <a:r>
              <a:rPr lang="en-US" sz="2000" dirty="0">
                <a:solidFill>
                  <a:srgbClr val="FFFF00"/>
                </a:solidFill>
                <a:effectLst/>
                <a:latin typeface="Times New Roman" panose="02020603050405020304" pitchFamily="18" charset="0"/>
                <a:ea typeface="Times New Roman" panose="02020603050405020304" pitchFamily="18" charset="0"/>
              </a:rPr>
              <a:t>It is clear from the figure, with the increase of aperture diameter variance of irradiance intensity decreases which anticipated that larger aperture diameter is less effected by the atmospheric turbulence.</a:t>
            </a:r>
            <a:endParaRPr lang="en-PK" sz="2800" dirty="0">
              <a:solidFill>
                <a:srgbClr val="FFFF00"/>
              </a:solidFill>
            </a:endParaRPr>
          </a:p>
        </p:txBody>
      </p:sp>
      <p:sp>
        <p:nvSpPr>
          <p:cNvPr id="13" name="TextBox 12">
            <a:extLst>
              <a:ext uri="{FF2B5EF4-FFF2-40B4-BE49-F238E27FC236}">
                <a16:creationId xmlns:a16="http://schemas.microsoft.com/office/drawing/2014/main" id="{CE797971-CDA2-47D7-B748-66EDEBA8C840}"/>
              </a:ext>
            </a:extLst>
          </p:cNvPr>
          <p:cNvSpPr txBox="1"/>
          <p:nvPr/>
        </p:nvSpPr>
        <p:spPr>
          <a:xfrm>
            <a:off x="5415460" y="6004744"/>
            <a:ext cx="5972975" cy="369332"/>
          </a:xfrm>
          <a:prstGeom prst="rect">
            <a:avLst/>
          </a:prstGeom>
          <a:noFill/>
        </p:spPr>
        <p:txBody>
          <a:bodyPr wrap="square" rtlCol="0">
            <a:spAutoFit/>
          </a:bodyPr>
          <a:lstStyle/>
          <a:p>
            <a:pPr algn="ctr">
              <a:buClr>
                <a:schemeClr val="accent2"/>
              </a:buClr>
            </a:pPr>
            <a:r>
              <a:rPr lang="en-US" sz="1800" b="1" dirty="0">
                <a:solidFill>
                  <a:srgbClr val="FFFF00"/>
                </a:solidFill>
                <a:effectLst/>
                <a:latin typeface="Times New Roman" panose="02020603050405020304" pitchFamily="18" charset="0"/>
                <a:ea typeface="MS Mincho" panose="02020609040205080304" pitchFamily="49" charset="-128"/>
              </a:rPr>
              <a:t>Effect of Aperture Averaging</a:t>
            </a:r>
            <a:endParaRPr lang="en-US" sz="2000" dirty="0">
              <a:solidFill>
                <a:srgbClr val="FFFF00"/>
              </a:solidFill>
              <a:effectLst/>
              <a:ea typeface="Calibri" panose="020F050202020403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BE34807-A929-4682-B69D-0449AE61CEE0}"/>
              </a:ext>
            </a:extLst>
          </p:cNvPr>
          <p:cNvPicPr/>
          <p:nvPr/>
        </p:nvPicPr>
        <p:blipFill>
          <a:blip r:embed="rId3">
            <a:extLst>
              <a:ext uri="{28A0092B-C50C-407E-A947-70E740481C1C}">
                <a14:useLocalDpi xmlns:a14="http://schemas.microsoft.com/office/drawing/2010/main" val="0"/>
              </a:ext>
            </a:extLst>
          </a:blip>
          <a:stretch>
            <a:fillRect/>
          </a:stretch>
        </p:blipFill>
        <p:spPr>
          <a:xfrm>
            <a:off x="5536192" y="1514765"/>
            <a:ext cx="5731510" cy="4489979"/>
          </a:xfrm>
          <a:prstGeom prst="rect">
            <a:avLst/>
          </a:prstGeom>
        </p:spPr>
      </p:pic>
    </p:spTree>
    <p:extLst>
      <p:ext uri="{BB962C8B-B14F-4D97-AF65-F5344CB8AC3E}">
        <p14:creationId xmlns:p14="http://schemas.microsoft.com/office/powerpoint/2010/main" val="405627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sz="4000" dirty="0"/>
              <a:t>Exponentiated Weibull Distribution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solidFill>
                  <a:srgbClr val="FFFF00"/>
                </a:solidFill>
              </a:rPr>
              <a:t>Comparison using Experimental Data</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mc:AlternateContent xmlns:mc="http://schemas.openxmlformats.org/markup-compatibility/2006" xmlns:a14="http://schemas.microsoft.com/office/drawing/2010/main">
        <mc:Choice Requires="a14">
          <p:sp>
            <p:nvSpPr>
              <p:cNvPr id="9" name="Text Placeholder 32">
                <a:extLst>
                  <a:ext uri="{FF2B5EF4-FFF2-40B4-BE49-F238E27FC236}">
                    <a16:creationId xmlns:a16="http://schemas.microsoft.com/office/drawing/2014/main" id="{9A4D2C74-8D1E-45CF-9905-8AA72C15B6BF}"/>
                  </a:ext>
                </a:extLst>
              </p:cNvPr>
              <p:cNvSpPr>
                <a:spLocks noGrp="1"/>
              </p:cNvSpPr>
              <p:nvPr>
                <p:ph type="body" sz="quarter" idx="19"/>
              </p:nvPr>
            </p:nvSpPr>
            <p:spPr>
              <a:xfrm>
                <a:off x="600482" y="2010154"/>
                <a:ext cx="10787952" cy="3106791"/>
              </a:xfrm>
            </p:spPr>
            <p:txBody>
              <a:bodyPr/>
              <a:lstStyle/>
              <a:p>
                <a:pPr marL="342900" indent="-342900" algn="just">
                  <a:buClr>
                    <a:schemeClr val="accent2"/>
                  </a:buClr>
                  <a:buFont typeface="Arial" panose="020B0604020202020204" pitchFamily="34" charset="0"/>
                  <a:buChar char="•"/>
                </a:pPr>
                <a:r>
                  <a:rPr lang="en-US" sz="2200" dirty="0">
                    <a:solidFill>
                      <a:schemeClr val="bg1"/>
                    </a:solidFill>
                  </a:rPr>
                  <a:t>For completeness of this comparison study simulation results are compared with the experimental data which is extracted from Wayne et </a:t>
                </a:r>
                <a:r>
                  <a:rPr lang="en-US" sz="2200" dirty="0" err="1">
                    <a:solidFill>
                      <a:schemeClr val="bg1"/>
                    </a:solidFill>
                  </a:rPr>
                  <a:t>al’s</a:t>
                </a:r>
                <a:r>
                  <a:rPr lang="en-US" sz="2200" dirty="0">
                    <a:solidFill>
                      <a:schemeClr val="bg1"/>
                    </a:solidFill>
                  </a:rPr>
                  <a:t> paper [46]. </a:t>
                </a:r>
              </a:p>
              <a:p>
                <a:pPr marL="342900" indent="-342900" algn="just">
                  <a:buClr>
                    <a:schemeClr val="accent2"/>
                  </a:buClr>
                  <a:buFont typeface="Arial" panose="020B0604020202020204" pitchFamily="34" charset="0"/>
                  <a:buChar char="•"/>
                </a:pPr>
                <a:r>
                  <a:rPr lang="en-US" sz="2200" dirty="0">
                    <a:solidFill>
                      <a:schemeClr val="bg1"/>
                    </a:solidFill>
                  </a:rPr>
                  <a:t>The experiment was performed at Kennedy Space Centre, Florida. </a:t>
                </a:r>
              </a:p>
              <a:p>
                <a:pPr marL="342900" indent="-342900" algn="just">
                  <a:buClr>
                    <a:schemeClr val="accent2"/>
                  </a:buClr>
                  <a:buFont typeface="Arial" panose="020B0604020202020204" pitchFamily="34" charset="0"/>
                  <a:buChar char="•"/>
                </a:pPr>
                <a:r>
                  <a:rPr lang="en-US" sz="2200" dirty="0">
                    <a:solidFill>
                      <a:schemeClr val="bg1"/>
                    </a:solidFill>
                  </a:rPr>
                  <a:t>Link distance is </a:t>
                </a:r>
                <a14:m>
                  <m:oMath xmlns:m="http://schemas.openxmlformats.org/officeDocument/2006/math">
                    <m:r>
                      <a:rPr lang="en-US" sz="2200" b="0" i="1" smtClean="0">
                        <a:solidFill>
                          <a:schemeClr val="bg1"/>
                        </a:solidFill>
                        <a:latin typeface="Cambria Math" panose="02040503050406030204" pitchFamily="18" charset="0"/>
                      </a:rPr>
                      <m:t>980</m:t>
                    </m:r>
                    <m:r>
                      <a:rPr lang="en-US" sz="2200" b="0" i="1" smtClean="0">
                        <a:solidFill>
                          <a:schemeClr val="bg1"/>
                        </a:solidFill>
                        <a:latin typeface="Cambria Math" panose="02040503050406030204" pitchFamily="18" charset="0"/>
                      </a:rPr>
                      <m:t>𝑚</m:t>
                    </m:r>
                  </m:oMath>
                </a14:m>
                <a:r>
                  <a:rPr lang="en-US" sz="2200" dirty="0">
                    <a:solidFill>
                      <a:schemeClr val="bg1"/>
                    </a:solidFill>
                  </a:rPr>
                  <a:t>.</a:t>
                </a:r>
              </a:p>
              <a:p>
                <a:pPr marL="342900" indent="-342900" algn="just">
                  <a:buClr>
                    <a:schemeClr val="accent2"/>
                  </a:buClr>
                  <a:buFont typeface="Arial" panose="020B0604020202020204" pitchFamily="34" charset="0"/>
                  <a:buChar char="•"/>
                </a:pPr>
                <a:r>
                  <a:rPr lang="en-US" sz="2200" dirty="0">
                    <a:solidFill>
                      <a:schemeClr val="bg1"/>
                    </a:solidFill>
                    <a:effectLst/>
                    <a:ea typeface="Times New Roman" panose="02020603050405020304" pitchFamily="18" charset="0"/>
                    <a:cs typeface="Palatino-Roman"/>
                  </a:rPr>
                  <a:t>The transmitter end consists of a coherent solid-state continuous-wave laser of wavelength </a:t>
                </a:r>
                <a14:m>
                  <m:oMath xmlns:m="http://schemas.openxmlformats.org/officeDocument/2006/math">
                    <m:r>
                      <a:rPr lang="en-US" sz="2200" i="1">
                        <a:solidFill>
                          <a:schemeClr val="bg1"/>
                        </a:solidFill>
                        <a:latin typeface="Cambria Math" panose="02040503050406030204" pitchFamily="18" charset="0"/>
                      </a:rPr>
                      <m:t>5</m:t>
                    </m:r>
                    <m:r>
                      <a:rPr lang="en-US" sz="2200" b="0" i="1" smtClean="0">
                        <a:solidFill>
                          <a:schemeClr val="bg1"/>
                        </a:solidFill>
                        <a:latin typeface="Cambria Math" panose="02040503050406030204" pitchFamily="18" charset="0"/>
                      </a:rPr>
                      <m:t>32</m:t>
                    </m:r>
                    <m:r>
                      <a:rPr lang="en-US" sz="2200" b="0" i="1" smtClean="0">
                        <a:solidFill>
                          <a:schemeClr val="bg1"/>
                        </a:solidFill>
                        <a:latin typeface="Cambria Math" panose="02040503050406030204" pitchFamily="18" charset="0"/>
                      </a:rPr>
                      <m:t>𝑛𝑚</m:t>
                    </m:r>
                  </m:oMath>
                </a14:m>
                <a:r>
                  <a:rPr lang="en-US" sz="2200" dirty="0">
                    <a:solidFill>
                      <a:schemeClr val="bg1"/>
                    </a:solidFill>
                  </a:rPr>
                  <a:t>.</a:t>
                </a:r>
              </a:p>
              <a:p>
                <a:pPr marL="342900" indent="-342900" algn="just">
                  <a:buClr>
                    <a:schemeClr val="accent2"/>
                  </a:buClr>
                  <a:buFont typeface="Arial" panose="020B0604020202020204" pitchFamily="34" charset="0"/>
                  <a:buChar char="•"/>
                </a:pPr>
                <a:r>
                  <a:rPr lang="en-US" sz="2200" dirty="0">
                    <a:solidFill>
                      <a:schemeClr val="bg1"/>
                    </a:solidFill>
                  </a:rPr>
                  <a:t>Atmospheric Structure parameter </a:t>
                </a:r>
                <a14:m>
                  <m:oMath xmlns:m="http://schemas.openxmlformats.org/officeDocument/2006/math">
                    <m:sSub>
                      <m:sSubPr>
                        <m:ctrlPr>
                          <a:rPr lang="en-PK" sz="2200" i="1">
                            <a:solidFill>
                              <a:schemeClr val="bg1"/>
                            </a:solidFill>
                            <a:latin typeface="Cambria Math" panose="02040503050406030204" pitchFamily="18" charset="0"/>
                          </a:rPr>
                        </m:ctrlPr>
                      </m:sSubPr>
                      <m:e>
                        <m:r>
                          <a:rPr lang="en-US" sz="2200" b="0" i="0" smtClean="0">
                            <a:solidFill>
                              <a:schemeClr val="bg1"/>
                            </a:solidFill>
                            <a:latin typeface="Cambria Math" panose="02040503050406030204" pitchFamily="18" charset="0"/>
                          </a:rPr>
                          <m:t>(</m:t>
                        </m:r>
                        <m:r>
                          <a:rPr lang="en-US" sz="2200">
                            <a:solidFill>
                              <a:schemeClr val="bg1"/>
                            </a:solidFill>
                            <a:latin typeface="Cambria Math" panose="02040503050406030204" pitchFamily="18" charset="0"/>
                          </a:rPr>
                          <m:t>𝐶</m:t>
                        </m:r>
                      </m:e>
                      <m:sub>
                        <m:r>
                          <a:rPr lang="en-US" sz="2200">
                            <a:solidFill>
                              <a:schemeClr val="bg1"/>
                            </a:solidFill>
                            <a:latin typeface="Cambria Math" panose="02040503050406030204" pitchFamily="18" charset="0"/>
                          </a:rPr>
                          <m:t>𝑛</m:t>
                        </m:r>
                      </m:sub>
                    </m:sSub>
                    <m:r>
                      <a:rPr lang="en-US" sz="2200" b="0" i="1" smtClean="0">
                        <a:solidFill>
                          <a:schemeClr val="bg1"/>
                        </a:solidFill>
                        <a:latin typeface="Cambria Math" panose="02040503050406030204" pitchFamily="18" charset="0"/>
                      </a:rPr>
                      <m:t>)</m:t>
                    </m:r>
                  </m:oMath>
                </a14:m>
                <a:r>
                  <a:rPr lang="en-US" sz="2200" dirty="0">
                    <a:solidFill>
                      <a:schemeClr val="bg1"/>
                    </a:solidFill>
                  </a:rPr>
                  <a:t> ranges from </a:t>
                </a:r>
                <a14:m>
                  <m:oMath xmlns:m="http://schemas.openxmlformats.org/officeDocument/2006/math">
                    <m:r>
                      <a:rPr lang="en-US" sz="2200" smtClean="0">
                        <a:solidFill>
                          <a:schemeClr val="bg1"/>
                        </a:solidFill>
                        <a:effectLst/>
                        <a:latin typeface="Cambria Math" panose="02040503050406030204" pitchFamily="18" charset="0"/>
                      </a:rPr>
                      <m:t>5.00×</m:t>
                    </m:r>
                    <m:sSup>
                      <m:sSupPr>
                        <m:ctrlPr>
                          <a:rPr lang="en-PK" sz="2200" i="1">
                            <a:solidFill>
                              <a:schemeClr val="bg1"/>
                            </a:solidFill>
                            <a:effectLst/>
                            <a:latin typeface="Cambria Math" panose="02040503050406030204" pitchFamily="18" charset="0"/>
                          </a:rPr>
                        </m:ctrlPr>
                      </m:sSupPr>
                      <m:e>
                        <m:r>
                          <a:rPr lang="en-US" sz="2200">
                            <a:solidFill>
                              <a:schemeClr val="bg1"/>
                            </a:solidFill>
                            <a:effectLst/>
                            <a:latin typeface="Cambria Math" panose="02040503050406030204" pitchFamily="18" charset="0"/>
                          </a:rPr>
                          <m:t>10</m:t>
                        </m:r>
                      </m:e>
                      <m:sup>
                        <m:r>
                          <a:rPr lang="en-US" sz="2200">
                            <a:solidFill>
                              <a:schemeClr val="bg1"/>
                            </a:solidFill>
                            <a:effectLst/>
                            <a:latin typeface="Cambria Math" panose="02040503050406030204" pitchFamily="18" charset="0"/>
                          </a:rPr>
                          <m:t>−14</m:t>
                        </m:r>
                      </m:sup>
                    </m:sSup>
                  </m:oMath>
                </a14:m>
                <a:r>
                  <a:rPr lang="en-US" sz="2200" dirty="0">
                    <a:solidFill>
                      <a:schemeClr val="bg1"/>
                    </a:solidFill>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p>
                      <m:sSupPr>
                        <m:ctrlPr>
                          <a:rPr lang="en-PK" sz="2200" i="1">
                            <a:solidFill>
                              <a:schemeClr val="bg1"/>
                            </a:solidFill>
                            <a:latin typeface="Cambria Math" panose="02040503050406030204" pitchFamily="18" charset="0"/>
                          </a:rPr>
                        </m:ctrlPr>
                      </m:sSupPr>
                      <m:e>
                        <m:r>
                          <a:rPr lang="en-US" sz="2200">
                            <a:solidFill>
                              <a:schemeClr val="bg1"/>
                            </a:solidFill>
                            <a:latin typeface="Cambria Math" panose="02040503050406030204" pitchFamily="18" charset="0"/>
                          </a:rPr>
                          <m:t>𝑚</m:t>
                        </m:r>
                      </m:e>
                      <m:sup>
                        <m:r>
                          <a:rPr lang="en-US" sz="2200">
                            <a:solidFill>
                              <a:schemeClr val="bg1"/>
                            </a:solidFill>
                            <a:latin typeface="Cambria Math" panose="02040503050406030204" pitchFamily="18" charset="0"/>
                          </a:rPr>
                          <m:t>−2/3</m:t>
                        </m:r>
                      </m:sup>
                    </m:sSup>
                  </m:oMath>
                </a14:m>
                <a:r>
                  <a:rPr lang="en-US" sz="2200" dirty="0">
                    <a:solidFill>
                      <a:schemeClr val="bg1"/>
                    </a:solidFill>
                    <a:effectLst/>
                    <a:latin typeface="Calibri" panose="020F0502020204030204" pitchFamily="34" charset="0"/>
                    <a:ea typeface="MS Mincho" panose="02020609040205080304" pitchFamily="49" charset="-128"/>
                    <a:cs typeface="Arial" panose="020B0604020202020204" pitchFamily="34" charset="0"/>
                  </a:rPr>
                  <a:t> to </a:t>
                </a:r>
                <a14:m>
                  <m:oMath xmlns:m="http://schemas.openxmlformats.org/officeDocument/2006/math">
                    <m:r>
                      <a:rPr lang="en-US" sz="2200">
                        <a:solidFill>
                          <a:schemeClr val="bg1"/>
                        </a:solidFill>
                        <a:latin typeface="Cambria Math" panose="02040503050406030204" pitchFamily="18" charset="0"/>
                      </a:rPr>
                      <m:t>3.70×</m:t>
                    </m:r>
                    <m:sSup>
                      <m:sSupPr>
                        <m:ctrlPr>
                          <a:rPr lang="en-PK" sz="2200" i="1">
                            <a:solidFill>
                              <a:schemeClr val="bg1"/>
                            </a:solidFill>
                            <a:latin typeface="Cambria Math" panose="02040503050406030204" pitchFamily="18" charset="0"/>
                          </a:rPr>
                        </m:ctrlPr>
                      </m:sSupPr>
                      <m:e>
                        <m:r>
                          <a:rPr lang="en-US" sz="2200">
                            <a:solidFill>
                              <a:schemeClr val="bg1"/>
                            </a:solidFill>
                            <a:latin typeface="Cambria Math" panose="02040503050406030204" pitchFamily="18" charset="0"/>
                          </a:rPr>
                          <m:t>10</m:t>
                        </m:r>
                      </m:e>
                      <m:sup>
                        <m:r>
                          <a:rPr lang="en-US" sz="2200">
                            <a:solidFill>
                              <a:schemeClr val="bg1"/>
                            </a:solidFill>
                            <a:latin typeface="Cambria Math" panose="02040503050406030204" pitchFamily="18" charset="0"/>
                          </a:rPr>
                          <m:t>−13</m:t>
                        </m:r>
                      </m:sup>
                    </m:sSup>
                  </m:oMath>
                </a14:m>
                <a:r>
                  <a:rPr lang="en-PK" sz="2200" dirty="0"/>
                  <a:t> </a:t>
                </a:r>
                <a14:m>
                  <m:oMath xmlns:m="http://schemas.openxmlformats.org/officeDocument/2006/math">
                    <m:sSup>
                      <m:sSupPr>
                        <m:ctrlPr>
                          <a:rPr lang="en-PK" sz="2200" i="1">
                            <a:latin typeface="Cambria Math" panose="02040503050406030204" pitchFamily="18" charset="0"/>
                          </a:rPr>
                        </m:ctrlPr>
                      </m:sSupPr>
                      <m:e>
                        <m:r>
                          <a:rPr lang="en-US" sz="2200">
                            <a:latin typeface="Cambria Math" panose="02040503050406030204" pitchFamily="18" charset="0"/>
                          </a:rPr>
                          <m:t>𝑚</m:t>
                        </m:r>
                      </m:e>
                      <m:sup>
                        <m:r>
                          <a:rPr lang="en-US" sz="2200">
                            <a:latin typeface="Cambria Math" panose="02040503050406030204" pitchFamily="18" charset="0"/>
                          </a:rPr>
                          <m:t>−2/3</m:t>
                        </m:r>
                      </m:sup>
                    </m:sSup>
                  </m:oMath>
                </a14:m>
                <a:r>
                  <a:rPr lang="en-US" sz="2200" dirty="0">
                    <a:latin typeface="Calibri" panose="020F0502020204030204" pitchFamily="34" charset="0"/>
                    <a:ea typeface="MS Mincho" panose="02020609040205080304" pitchFamily="49" charset="-128"/>
                    <a:cs typeface="Arial" panose="020B0604020202020204" pitchFamily="34" charset="0"/>
                  </a:rPr>
                  <a:t>.</a:t>
                </a:r>
              </a:p>
              <a:p>
                <a:pPr marL="342900" indent="-342900" algn="just">
                  <a:buClr>
                    <a:schemeClr val="accent2"/>
                  </a:buClr>
                  <a:buFont typeface="Arial" panose="020B0604020202020204" pitchFamily="34" charset="0"/>
                  <a:buChar char="•"/>
                </a:pPr>
                <a:r>
                  <a:rPr lang="en-US" sz="2200" dirty="0">
                    <a:latin typeface="Calibri" panose="020F0502020204030204" pitchFamily="34" charset="0"/>
                    <a:ea typeface="MS Mincho" panose="02020609040205080304" pitchFamily="49" charset="-128"/>
                    <a:cs typeface="Arial" panose="020B0604020202020204" pitchFamily="34" charset="0"/>
                  </a:rPr>
                  <a:t> Aperture Diameter sizes vary from </a:t>
                </a:r>
                <a14:m>
                  <m:oMath xmlns:m="http://schemas.openxmlformats.org/officeDocument/2006/math">
                    <m:r>
                      <a:rPr lang="en-US" sz="2200" b="0" i="0" smtClean="0">
                        <a:solidFill>
                          <a:schemeClr val="bg1"/>
                        </a:solidFill>
                        <a:latin typeface="Cambria Math" panose="02040503050406030204" pitchFamily="18" charset="0"/>
                      </a:rPr>
                      <m:t>4</m:t>
                    </m:r>
                    <m:r>
                      <a:rPr lang="en-US" sz="2200" b="0" i="1" smtClean="0">
                        <a:solidFill>
                          <a:schemeClr val="bg1"/>
                        </a:solidFill>
                        <a:latin typeface="Cambria Math" panose="02040503050406030204" pitchFamily="18" charset="0"/>
                      </a:rPr>
                      <m:t>𝑚𝑚</m:t>
                    </m:r>
                  </m:oMath>
                </a14:m>
                <a:r>
                  <a:rPr lang="en-US" sz="2200" dirty="0">
                    <a:solidFill>
                      <a:schemeClr val="bg1"/>
                    </a:solidFill>
                  </a:rPr>
                  <a:t> to </a:t>
                </a:r>
                <a14:m>
                  <m:oMath xmlns:m="http://schemas.openxmlformats.org/officeDocument/2006/math">
                    <m:r>
                      <a:rPr lang="en-US" sz="2200" b="0" i="1" smtClean="0">
                        <a:latin typeface="Cambria Math" panose="02040503050406030204" pitchFamily="18" charset="0"/>
                      </a:rPr>
                      <m:t>154</m:t>
                    </m:r>
                    <m:r>
                      <a:rPr lang="en-US" sz="2200" b="0" i="1" smtClean="0">
                        <a:latin typeface="Cambria Math" panose="02040503050406030204" pitchFamily="18" charset="0"/>
                      </a:rPr>
                      <m:t>𝑚𝑚</m:t>
                    </m:r>
                  </m:oMath>
                </a14:m>
                <a:r>
                  <a:rPr lang="en-US" sz="2200" dirty="0"/>
                  <a:t>.</a:t>
                </a:r>
              </a:p>
              <a:p>
                <a:pPr marL="342900" indent="-342900" algn="just">
                  <a:buClr>
                    <a:schemeClr val="accent2"/>
                  </a:buClr>
                  <a:buFont typeface="Arial" panose="020B0604020202020204" pitchFamily="34" charset="0"/>
                  <a:buChar char="•"/>
                </a:pPr>
                <a:endParaRPr lang="en-US" sz="2000" dirty="0">
                  <a:solidFill>
                    <a:schemeClr val="bg1"/>
                  </a:solidFill>
                </a:endParaRPr>
              </a:p>
              <a:p>
                <a:pPr marL="342900" indent="-342900" algn="just">
                  <a:buClr>
                    <a:schemeClr val="accent2"/>
                  </a:buClr>
                  <a:buFont typeface="Arial" panose="020B0604020202020204" pitchFamily="34" charset="0"/>
                  <a:buChar char="•"/>
                </a:pPr>
                <a:endParaRPr lang="en-PK" sz="2000" dirty="0">
                  <a:solidFill>
                    <a:srgbClr val="404040"/>
                  </a:solidFill>
                  <a:latin typeface="Calibri" panose="020F0502020204030204" pitchFamily="34" charset="0"/>
                  <a:ea typeface="MS Mincho" panose="02020609040205080304" pitchFamily="49" charset="-128"/>
                  <a:cs typeface="Arial" panose="020B0604020202020204" pitchFamily="34" charset="0"/>
                </a:endParaRPr>
              </a:p>
              <a:p>
                <a:pPr marL="342900" indent="-342900" algn="just">
                  <a:buClr>
                    <a:schemeClr val="accent2"/>
                  </a:buClr>
                  <a:buFont typeface="Arial" panose="020B0604020202020204" pitchFamily="34" charset="0"/>
                  <a:buChar char="•"/>
                </a:pPr>
                <a:endParaRPr lang="en-PK" sz="2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p>
                <a:pPr marL="342900" indent="-342900" algn="just">
                  <a:buClr>
                    <a:schemeClr val="accent2"/>
                  </a:buClr>
                  <a:buFont typeface="Arial" panose="020B0604020202020204" pitchFamily="34" charset="0"/>
                  <a:buChar char="•"/>
                </a:pPr>
                <a:endParaRPr lang="en-US" dirty="0"/>
              </a:p>
            </p:txBody>
          </p:sp>
        </mc:Choice>
        <mc:Fallback xmlns="">
          <p:sp>
            <p:nvSpPr>
              <p:cNvPr id="9" name="Text Placeholder 32">
                <a:extLst>
                  <a:ext uri="{FF2B5EF4-FFF2-40B4-BE49-F238E27FC236}">
                    <a16:creationId xmlns:a16="http://schemas.microsoft.com/office/drawing/2014/main" id="{9A4D2C74-8D1E-45CF-9905-8AA72C15B6BF}"/>
                  </a:ext>
                </a:extLst>
              </p:cNvPr>
              <p:cNvSpPr>
                <a:spLocks noGrp="1" noRot="1" noChangeAspect="1" noMove="1" noResize="1" noEditPoints="1" noAdjustHandles="1" noChangeArrowheads="1" noChangeShapeType="1" noTextEdit="1"/>
              </p:cNvSpPr>
              <p:nvPr>
                <p:ph type="body" sz="quarter" idx="19"/>
              </p:nvPr>
            </p:nvSpPr>
            <p:spPr>
              <a:xfrm>
                <a:off x="600482" y="2010154"/>
                <a:ext cx="10787952" cy="3106791"/>
              </a:xfrm>
              <a:blipFill>
                <a:blip r:embed="rId2"/>
                <a:stretch>
                  <a:fillRect l="-678" t="-2554" r="-791" b="-15521"/>
                </a:stretch>
              </a:blipFill>
            </p:spPr>
            <p:txBody>
              <a:bodyPr/>
              <a:lstStyle/>
              <a:p>
                <a:r>
                  <a:rPr lang="en-PK">
                    <a:noFill/>
                  </a:rPr>
                  <a:t> </a:t>
                </a:r>
              </a:p>
            </p:txBody>
          </p:sp>
        </mc:Fallback>
      </mc:AlternateContent>
      <p:sp>
        <p:nvSpPr>
          <p:cNvPr id="2" name="TextBox 1">
            <a:extLst>
              <a:ext uri="{FF2B5EF4-FFF2-40B4-BE49-F238E27FC236}">
                <a16:creationId xmlns:a16="http://schemas.microsoft.com/office/drawing/2014/main" id="{B079817A-0E0E-450B-B0F5-A33ADE2D3715}"/>
              </a:ext>
            </a:extLst>
          </p:cNvPr>
          <p:cNvSpPr txBox="1"/>
          <p:nvPr/>
        </p:nvSpPr>
        <p:spPr>
          <a:xfrm>
            <a:off x="600482" y="5770102"/>
            <a:ext cx="10787952" cy="400110"/>
          </a:xfrm>
          <a:prstGeom prst="rect">
            <a:avLst/>
          </a:prstGeom>
          <a:noFill/>
        </p:spPr>
        <p:txBody>
          <a:bodyPr wrap="square" rtlCol="0">
            <a:spAutoFit/>
          </a:bodyPr>
          <a:lstStyle/>
          <a:p>
            <a:pPr algn="ctr"/>
            <a:r>
              <a:rPr lang="en-US" sz="2000" dirty="0">
                <a:solidFill>
                  <a:srgbClr val="FFFF00"/>
                </a:solidFill>
                <a:effectLst/>
                <a:latin typeface="Times New Roman" panose="02020603050405020304" pitchFamily="18" charset="0"/>
                <a:ea typeface="MS Mincho" panose="02020609040205080304" pitchFamily="49" charset="-128"/>
              </a:rPr>
              <a:t>The</a:t>
            </a:r>
            <a:r>
              <a:rPr lang="en-PK" sz="2000" dirty="0">
                <a:solidFill>
                  <a:srgbClr val="FFFF00"/>
                </a:solidFill>
                <a:effectLst/>
                <a:latin typeface="Times New Roman" panose="02020603050405020304" pitchFamily="18" charset="0"/>
                <a:ea typeface="MS Mincho" panose="02020609040205080304" pitchFamily="49" charset="-128"/>
              </a:rPr>
              <a:t> data w</a:t>
            </a:r>
            <a:r>
              <a:rPr lang="en-US" sz="2000" dirty="0">
                <a:solidFill>
                  <a:srgbClr val="FFFF00"/>
                </a:solidFill>
                <a:effectLst/>
                <a:latin typeface="Times New Roman" panose="02020603050405020304" pitchFamily="18" charset="0"/>
                <a:ea typeface="MS Mincho" panose="02020609040205080304" pitchFamily="49" charset="-128"/>
              </a:rPr>
              <a:t>as</a:t>
            </a:r>
            <a:r>
              <a:rPr lang="en-PK" sz="2000" dirty="0">
                <a:solidFill>
                  <a:srgbClr val="FFFF00"/>
                </a:solidFill>
                <a:effectLst/>
                <a:latin typeface="Times New Roman" panose="02020603050405020304" pitchFamily="18" charset="0"/>
                <a:ea typeface="MS Mincho" panose="02020609040205080304" pitchFamily="49" charset="-128"/>
              </a:rPr>
              <a:t> collected on Oct 2</a:t>
            </a:r>
            <a:r>
              <a:rPr lang="en-US" sz="2000" dirty="0">
                <a:solidFill>
                  <a:srgbClr val="FFFF00"/>
                </a:solidFill>
                <a:effectLst/>
                <a:latin typeface="Times New Roman" panose="02020603050405020304" pitchFamily="18" charset="0"/>
                <a:ea typeface="MS Mincho" panose="02020609040205080304" pitchFamily="49" charset="-128"/>
              </a:rPr>
              <a:t>,</a:t>
            </a:r>
            <a:r>
              <a:rPr lang="en-PK" sz="2000" dirty="0">
                <a:solidFill>
                  <a:srgbClr val="FFFF00"/>
                </a:solidFill>
                <a:effectLst/>
                <a:latin typeface="Times New Roman" panose="02020603050405020304" pitchFamily="18" charset="0"/>
                <a:ea typeface="MS Mincho" panose="02020609040205080304" pitchFamily="49" charset="-128"/>
              </a:rPr>
              <a:t> 2009 </a:t>
            </a:r>
            <a:r>
              <a:rPr lang="en-US" sz="2000" dirty="0">
                <a:solidFill>
                  <a:srgbClr val="FFFF00"/>
                </a:solidFill>
                <a:effectLst/>
                <a:latin typeface="Times New Roman" panose="02020603050405020304" pitchFamily="18" charset="0"/>
                <a:ea typeface="MS Mincho" panose="02020609040205080304" pitchFamily="49" charset="-128"/>
              </a:rPr>
              <a:t>from</a:t>
            </a:r>
            <a:r>
              <a:rPr lang="en-PK" sz="2000" dirty="0">
                <a:solidFill>
                  <a:srgbClr val="FFFF00"/>
                </a:solidFill>
                <a:effectLst/>
                <a:latin typeface="Times New Roman" panose="02020603050405020304" pitchFamily="18" charset="0"/>
                <a:ea typeface="MS Mincho" panose="02020609040205080304" pitchFamily="49" charset="-128"/>
              </a:rPr>
              <a:t> 13:00 EST </a:t>
            </a:r>
            <a:r>
              <a:rPr lang="en-US" sz="2000" dirty="0">
                <a:solidFill>
                  <a:srgbClr val="FFFF00"/>
                </a:solidFill>
                <a:effectLst/>
                <a:latin typeface="Times New Roman" panose="02020603050405020304" pitchFamily="18" charset="0"/>
                <a:ea typeface="MS Mincho" panose="02020609040205080304" pitchFamily="49" charset="-128"/>
              </a:rPr>
              <a:t>to</a:t>
            </a:r>
            <a:r>
              <a:rPr lang="en-US" sz="2000" i="1" dirty="0">
                <a:solidFill>
                  <a:srgbClr val="FFFF00"/>
                </a:solidFill>
                <a:effectLst/>
                <a:latin typeface="Times New Roman" panose="02020603050405020304" pitchFamily="18" charset="0"/>
                <a:ea typeface="MS Mincho" panose="02020609040205080304" pitchFamily="49" charset="-128"/>
              </a:rPr>
              <a:t> </a:t>
            </a:r>
            <a:r>
              <a:rPr lang="en-PK" sz="2000" dirty="0">
                <a:solidFill>
                  <a:srgbClr val="FFFF00"/>
                </a:solidFill>
                <a:effectLst/>
                <a:latin typeface="Times New Roman" panose="02020603050405020304" pitchFamily="18" charset="0"/>
                <a:ea typeface="MS Mincho" panose="02020609040205080304" pitchFamily="49" charset="-128"/>
              </a:rPr>
              <a:t>16:30 EST at the ISTEF laser range.</a:t>
            </a:r>
            <a:endParaRPr lang="en-PK" sz="2000" dirty="0">
              <a:solidFill>
                <a:srgbClr val="FFFF00"/>
              </a:solidFill>
            </a:endParaRPr>
          </a:p>
        </p:txBody>
      </p:sp>
    </p:spTree>
    <p:extLst>
      <p:ext uri="{BB962C8B-B14F-4D97-AF65-F5344CB8AC3E}">
        <p14:creationId xmlns:p14="http://schemas.microsoft.com/office/powerpoint/2010/main" val="250059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23</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F844527-E2CD-4F74-9F16-BFF1B85F2BE9}"/>
                  </a:ext>
                </a:extLst>
              </p:cNvPr>
              <p:cNvGraphicFramePr>
                <a:graphicFrameLocks noGrp="1"/>
              </p:cNvGraphicFramePr>
              <p:nvPr>
                <p:extLst>
                  <p:ext uri="{D42A27DB-BD31-4B8C-83A1-F6EECF244321}">
                    <p14:modId xmlns:p14="http://schemas.microsoft.com/office/powerpoint/2010/main" val="3362958509"/>
                  </p:ext>
                </p:extLst>
              </p:nvPr>
            </p:nvGraphicFramePr>
            <p:xfrm>
              <a:off x="891891" y="596291"/>
              <a:ext cx="10408218" cy="5361164"/>
            </p:xfrm>
            <a:graphic>
              <a:graphicData uri="http://schemas.openxmlformats.org/drawingml/2006/table">
                <a:tbl>
                  <a:tblPr firstRow="1" firstCol="1" bandRow="1">
                    <a:tableStyleId>{21E4AEA4-8DFA-4A89-87EB-49C32662AFE0}</a:tableStyleId>
                  </a:tblPr>
                  <a:tblGrid>
                    <a:gridCol w="1828800">
                      <a:extLst>
                        <a:ext uri="{9D8B030D-6E8A-4147-A177-3AD203B41FA5}">
                          <a16:colId xmlns:a16="http://schemas.microsoft.com/office/drawing/2014/main" val="3219910400"/>
                        </a:ext>
                      </a:extLst>
                    </a:gridCol>
                    <a:gridCol w="1217758">
                      <a:extLst>
                        <a:ext uri="{9D8B030D-6E8A-4147-A177-3AD203B41FA5}">
                          <a16:colId xmlns:a16="http://schemas.microsoft.com/office/drawing/2014/main" val="598887338"/>
                        </a:ext>
                      </a:extLst>
                    </a:gridCol>
                    <a:gridCol w="1763887">
                      <a:extLst>
                        <a:ext uri="{9D8B030D-6E8A-4147-A177-3AD203B41FA5}">
                          <a16:colId xmlns:a16="http://schemas.microsoft.com/office/drawing/2014/main" val="3515479069"/>
                        </a:ext>
                      </a:extLst>
                    </a:gridCol>
                    <a:gridCol w="863734">
                      <a:extLst>
                        <a:ext uri="{9D8B030D-6E8A-4147-A177-3AD203B41FA5}">
                          <a16:colId xmlns:a16="http://schemas.microsoft.com/office/drawing/2014/main" val="457195720"/>
                        </a:ext>
                      </a:extLst>
                    </a:gridCol>
                    <a:gridCol w="859183">
                      <a:extLst>
                        <a:ext uri="{9D8B030D-6E8A-4147-A177-3AD203B41FA5}">
                          <a16:colId xmlns:a16="http://schemas.microsoft.com/office/drawing/2014/main" val="1237271171"/>
                        </a:ext>
                      </a:extLst>
                    </a:gridCol>
                    <a:gridCol w="891044">
                      <a:extLst>
                        <a:ext uri="{9D8B030D-6E8A-4147-A177-3AD203B41FA5}">
                          <a16:colId xmlns:a16="http://schemas.microsoft.com/office/drawing/2014/main" val="3075884929"/>
                        </a:ext>
                      </a:extLst>
                    </a:gridCol>
                    <a:gridCol w="866011">
                      <a:extLst>
                        <a:ext uri="{9D8B030D-6E8A-4147-A177-3AD203B41FA5}">
                          <a16:colId xmlns:a16="http://schemas.microsoft.com/office/drawing/2014/main" val="617667740"/>
                        </a:ext>
                      </a:extLst>
                    </a:gridCol>
                    <a:gridCol w="837560">
                      <a:extLst>
                        <a:ext uri="{9D8B030D-6E8A-4147-A177-3AD203B41FA5}">
                          <a16:colId xmlns:a16="http://schemas.microsoft.com/office/drawing/2014/main" val="514070072"/>
                        </a:ext>
                      </a:extLst>
                    </a:gridCol>
                    <a:gridCol w="1280241">
                      <a:extLst>
                        <a:ext uri="{9D8B030D-6E8A-4147-A177-3AD203B41FA5}">
                          <a16:colId xmlns:a16="http://schemas.microsoft.com/office/drawing/2014/main" val="407914200"/>
                        </a:ext>
                      </a:extLst>
                    </a:gridCol>
                  </a:tblGrid>
                  <a:tr h="463209">
                    <a:tc>
                      <a:txBody>
                        <a:bodyPr/>
                        <a:lstStyle/>
                        <a:p>
                          <a:pPr algn="ctr">
                            <a:lnSpc>
                              <a:spcPct val="120000"/>
                            </a:lnSpc>
                            <a:spcAft>
                              <a:spcPts val="900"/>
                            </a:spcAft>
                          </a:pPr>
                          <a:r>
                            <a:rPr lang="en-US" sz="1400" dirty="0">
                              <a:effectLst/>
                            </a:rPr>
                            <a:t>Time for experiment</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Aperture diameter</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Structure Parameter</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gridSpan="3">
                      <a:txBody>
                        <a:bodyPr/>
                        <a:lstStyle/>
                        <a:p>
                          <a:pPr algn="ctr">
                            <a:lnSpc>
                              <a:spcPct val="120000"/>
                            </a:lnSpc>
                            <a:spcAft>
                              <a:spcPts val="900"/>
                            </a:spcAft>
                          </a:pPr>
                          <a:r>
                            <a:rPr lang="en-US" sz="1400" dirty="0">
                              <a:effectLst/>
                            </a:rPr>
                            <a:t>Exponentiated Weibull</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hMerge="1">
                      <a:txBody>
                        <a:bodyPr/>
                        <a:lstStyle/>
                        <a:p>
                          <a:endParaRPr lang="en-PK"/>
                        </a:p>
                      </a:txBody>
                      <a:tcPr/>
                    </a:tc>
                    <a:tc hMerge="1">
                      <a:txBody>
                        <a:bodyPr/>
                        <a:lstStyle/>
                        <a:p>
                          <a:endParaRPr lang="en-PK"/>
                        </a:p>
                      </a:txBody>
                      <a:tcPr/>
                    </a:tc>
                    <a:tc gridSpan="2">
                      <a:txBody>
                        <a:bodyPr/>
                        <a:lstStyle/>
                        <a:p>
                          <a:pPr algn="ctr">
                            <a:lnSpc>
                              <a:spcPct val="120000"/>
                            </a:lnSpc>
                            <a:spcAft>
                              <a:spcPts val="900"/>
                            </a:spcAft>
                          </a:pPr>
                          <a:r>
                            <a:rPr lang="en-US" sz="1400">
                              <a:effectLst/>
                            </a:rPr>
                            <a:t>Gamma-Gamma</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hMerge="1">
                      <a:txBody>
                        <a:bodyPr/>
                        <a:lstStyle/>
                        <a:p>
                          <a:endParaRPr lang="en-PK"/>
                        </a:p>
                      </a:txBody>
                      <a:tcPr/>
                    </a:tc>
                    <a:tc>
                      <a:txBody>
                        <a:bodyPr/>
                        <a:lstStyle/>
                        <a:p>
                          <a:pPr algn="ctr">
                            <a:lnSpc>
                              <a:spcPct val="120000"/>
                            </a:lnSpc>
                            <a:spcAft>
                              <a:spcPts val="900"/>
                            </a:spcAft>
                          </a:pPr>
                          <a:r>
                            <a:rPr lang="en-US" sz="1400" dirty="0">
                              <a:effectLst/>
                            </a:rPr>
                            <a:t>Log-Normal</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4115880143"/>
                      </a:ext>
                    </a:extLst>
                  </a:tr>
                  <a:tr h="373818">
                    <a:tc>
                      <a:txBody>
                        <a:bodyPr/>
                        <a:lstStyle/>
                        <a:p>
                          <a:pPr algn="ctr" rtl="1">
                            <a:lnSpc>
                              <a:spcPct val="120000"/>
                            </a:lnSpc>
                            <a:spcAft>
                              <a:spcPts val="900"/>
                            </a:spcAft>
                          </a:pPr>
                          <a:r>
                            <a:rPr lang="en-US" sz="1400" dirty="0">
                              <a:effectLst/>
                            </a:rPr>
                            <a:t>t (EST)</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rtl="1">
                            <a:lnSpc>
                              <a:spcPct val="120000"/>
                            </a:lnSpc>
                            <a:spcAft>
                              <a:spcPts val="900"/>
                            </a:spcAft>
                          </a:pPr>
                          <a:r>
                            <a:rPr lang="en-US" sz="1400" dirty="0">
                              <a:effectLst/>
                            </a:rPr>
                            <a:t>D (mm)</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rtl="1">
                            <a:lnSpc>
                              <a:spcPct val="120000"/>
                            </a:lnSpc>
                            <a:spcAft>
                              <a:spcPts val="900"/>
                            </a:spcAft>
                          </a:pPr>
                          <a14:m>
                            <m:oMathPara xmlns:m="http://schemas.openxmlformats.org/officeDocument/2006/math">
                              <m:oMathParaPr>
                                <m:jc m:val="centerGroup"/>
                              </m:oMathParaPr>
                              <m:oMath xmlns:m="http://schemas.openxmlformats.org/officeDocument/2006/math">
                                <m:sSub>
                                  <m:sSubPr>
                                    <m:ctrlPr>
                                      <a:rPr lang="en-PK" sz="1400" i="1" smtClean="0">
                                        <a:effectLst/>
                                        <a:latin typeface="Cambria Math" panose="02040503050406030204" pitchFamily="18" charset="0"/>
                                      </a:rPr>
                                    </m:ctrlPr>
                                  </m:sSubPr>
                                  <m:e>
                                    <m:r>
                                      <a:rPr lang="en-US" sz="1400">
                                        <a:effectLst/>
                                        <a:latin typeface="Cambria Math" panose="02040503050406030204" pitchFamily="18" charset="0"/>
                                      </a:rPr>
                                      <m:t>𝐶</m:t>
                                    </m:r>
                                  </m:e>
                                  <m:sub>
                                    <m:r>
                                      <a:rPr lang="en-US" sz="1400">
                                        <a:effectLst/>
                                        <a:latin typeface="Cambria Math" panose="02040503050406030204" pitchFamily="18" charset="0"/>
                                      </a:rPr>
                                      <m:t>𝑛</m:t>
                                    </m:r>
                                  </m:sub>
                                </m:sSub>
                                <m:r>
                                  <a:rPr lang="en-US" sz="1400">
                                    <a:effectLst/>
                                    <a:latin typeface="Cambria Math" panose="02040503050406030204" pitchFamily="18" charset="0"/>
                                  </a:rPr>
                                  <m:t>(</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𝑚</m:t>
                                    </m:r>
                                  </m:e>
                                  <m:sup>
                                    <m:r>
                                      <a:rPr lang="en-US" sz="1400">
                                        <a:effectLst/>
                                        <a:latin typeface="Cambria Math" panose="02040503050406030204" pitchFamily="18" charset="0"/>
                                      </a:rPr>
                                      <m:t>−2/3</m:t>
                                    </m:r>
                                  </m:sup>
                                </m:sSup>
                                <m:r>
                                  <a:rPr lang="en-US" sz="1400">
                                    <a:effectLst/>
                                    <a:latin typeface="Cambria Math" panose="02040503050406030204" pitchFamily="18" charset="0"/>
                                  </a:rPr>
                                  <m:t>)</m:t>
                                </m:r>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α_fit</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β_fit</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η_fit</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α</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β</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sSubSup>
                                  <m:sSubSupPr>
                                    <m:ctrlPr>
                                      <a:rPr lang="en-PK" sz="1400" i="1" smtClean="0">
                                        <a:effectLst/>
                                        <a:latin typeface="Cambria Math" panose="02040503050406030204" pitchFamily="18" charset="0"/>
                                      </a:rPr>
                                    </m:ctrlPr>
                                  </m:sSubSupPr>
                                  <m:e>
                                    <m:r>
                                      <a:rPr lang="en-US" sz="1400">
                                        <a:effectLst/>
                                        <a:latin typeface="Cambria Math" panose="02040503050406030204" pitchFamily="18" charset="0"/>
                                      </a:rPr>
                                      <m:t>𝜎</m:t>
                                    </m:r>
                                  </m:e>
                                  <m:sub>
                                    <m:r>
                                      <a:rPr lang="en-US" sz="1400">
                                        <a:effectLst/>
                                        <a:latin typeface="Cambria Math" panose="02040503050406030204" pitchFamily="18" charset="0"/>
                                      </a:rPr>
                                      <m:t>𝑙𝑛</m:t>
                                    </m:r>
                                    <m:r>
                                      <a:rPr lang="en-US" sz="1400">
                                        <a:effectLst/>
                                        <a:latin typeface="Cambria Math" panose="02040503050406030204" pitchFamily="18" charset="0"/>
                                      </a:rPr>
                                      <m:t> </m:t>
                                    </m:r>
                                    <m:r>
                                      <a:rPr lang="en-US" sz="1400">
                                        <a:effectLst/>
                                        <a:latin typeface="Cambria Math" panose="02040503050406030204" pitchFamily="18" charset="0"/>
                                      </a:rPr>
                                      <m:t>𝐼</m:t>
                                    </m:r>
                                  </m:sub>
                                  <m:sup>
                                    <m:r>
                                      <a:rPr lang="en-US" sz="1400">
                                        <a:effectLst/>
                                        <a:latin typeface="Cambria Math" panose="02040503050406030204" pitchFamily="18" charset="0"/>
                                      </a:rPr>
                                      <m:t>2</m:t>
                                    </m:r>
                                  </m:sup>
                                </m:sSubSup>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1256057261"/>
                      </a:ext>
                    </a:extLst>
                  </a:tr>
                  <a:tr h="373818">
                    <a:tc>
                      <a:txBody>
                        <a:bodyPr/>
                        <a:lstStyle/>
                        <a:p>
                          <a:pPr algn="ctr">
                            <a:lnSpc>
                              <a:spcPct val="120000"/>
                            </a:lnSpc>
                            <a:spcAft>
                              <a:spcPts val="900"/>
                            </a:spcAft>
                          </a:pPr>
                          <a:r>
                            <a:rPr lang="en-US" sz="1400">
                              <a:effectLst/>
                            </a:rPr>
                            <a:t>13:20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4.0</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3.44×</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−13</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0.34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875583272"/>
                      </a:ext>
                    </a:extLst>
                  </a:tr>
                  <a:tr h="373818">
                    <a:tc>
                      <a:txBody>
                        <a:bodyPr/>
                        <a:lstStyle/>
                        <a:p>
                          <a:pPr algn="ctr">
                            <a:lnSpc>
                              <a:spcPct val="120000"/>
                            </a:lnSpc>
                            <a:spcAft>
                              <a:spcPts val="900"/>
                            </a:spcAft>
                          </a:pPr>
                          <a:r>
                            <a:rPr lang="en-US" sz="1400">
                              <a:effectLst/>
                            </a:rPr>
                            <a:t>13:15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10.0</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3.56×</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−13</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1.8</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1.47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728404973"/>
                      </a:ext>
                    </a:extLst>
                  </a:tr>
                  <a:tr h="373818">
                    <a:tc>
                      <a:txBody>
                        <a:bodyPr/>
                        <a:lstStyle/>
                        <a:p>
                          <a:pPr algn="ctr">
                            <a:lnSpc>
                              <a:spcPct val="120000"/>
                            </a:lnSpc>
                            <a:spcAft>
                              <a:spcPts val="900"/>
                            </a:spcAft>
                          </a:pPr>
                          <a:r>
                            <a:rPr lang="en-US" sz="1400">
                              <a:effectLst/>
                            </a:rPr>
                            <a:t>13:11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3.70×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−13</m:t>
                                    </m:r>
                                  </m:sup>
                                </m:sSup>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9.12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0.046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916524803"/>
                      </a:ext>
                    </a:extLst>
                  </a:tr>
                  <a:tr h="373818">
                    <a:tc>
                      <a:txBody>
                        <a:bodyPr/>
                        <a:lstStyle/>
                        <a:p>
                          <a:pPr algn="ctr">
                            <a:lnSpc>
                              <a:spcPct val="120000"/>
                            </a:lnSpc>
                            <a:spcAft>
                              <a:spcPts val="900"/>
                            </a:spcAft>
                          </a:pPr>
                          <a:r>
                            <a:rPr lang="en-US" sz="1400">
                              <a:effectLst/>
                            </a:rPr>
                            <a:t>13:07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55.0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2.65×</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−13</m:t>
                                    </m:r>
                                  </m:sup>
                                </m:sSup>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7.46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3.7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3.7</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0.58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4059861146"/>
                      </a:ext>
                    </a:extLst>
                  </a:tr>
                  <a:tr h="373818">
                    <a:tc>
                      <a:txBody>
                        <a:bodyPr/>
                        <a:lstStyle/>
                        <a:p>
                          <a:pPr algn="ctr">
                            <a:lnSpc>
                              <a:spcPct val="120000"/>
                            </a:lnSpc>
                            <a:spcAft>
                              <a:spcPts val="900"/>
                            </a:spcAft>
                          </a:pPr>
                          <a:r>
                            <a:rPr lang="en-US" sz="1400">
                              <a:effectLst/>
                            </a:rPr>
                            <a:t>15:47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101.6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1.40×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−13</m:t>
                                    </m:r>
                                  </m:sup>
                                </m:sSup>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4.5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55.1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1790713165"/>
                      </a:ext>
                    </a:extLst>
                  </a:tr>
                  <a:tr h="373818">
                    <a:tc>
                      <a:txBody>
                        <a:bodyPr/>
                        <a:lstStyle/>
                        <a:p>
                          <a:pPr algn="ctr">
                            <a:lnSpc>
                              <a:spcPct val="120000"/>
                            </a:lnSpc>
                            <a:spcAft>
                              <a:spcPts val="900"/>
                            </a:spcAft>
                          </a:pPr>
                          <a:r>
                            <a:rPr lang="en-US" sz="1400">
                              <a:effectLst/>
                            </a:rPr>
                            <a:t>15:13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154.0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2.36×</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−13</m:t>
                                    </m:r>
                                  </m:sup>
                                </m:sSup>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4.4</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95.5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764354982"/>
                      </a:ext>
                    </a:extLst>
                  </a:tr>
                  <a:tr h="373818">
                    <a:tc>
                      <a:txBody>
                        <a:bodyPr/>
                        <a:lstStyle/>
                        <a:p>
                          <a:pPr algn="ctr">
                            <a:lnSpc>
                              <a:spcPct val="120000"/>
                            </a:lnSpc>
                            <a:spcAft>
                              <a:spcPts val="900"/>
                            </a:spcAft>
                          </a:pPr>
                          <a:r>
                            <a:rPr lang="en-US" sz="1400">
                              <a:effectLst/>
                            </a:rPr>
                            <a:t>16:01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5.00×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−14</m:t>
                                    </m:r>
                                  </m:sup>
                                </m:sSup>
                              </m:oMath>
                            </m:oMathPara>
                          </a14:m>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2.4</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1.02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929855092"/>
                      </a:ext>
                    </a:extLst>
                  </a:tr>
                  <a:tr h="373818">
                    <a:tc>
                      <a:txBody>
                        <a:bodyPr/>
                        <a:lstStyle/>
                        <a:p>
                          <a:pPr algn="ctr">
                            <a:lnSpc>
                              <a:spcPct val="120000"/>
                            </a:lnSpc>
                            <a:spcAft>
                              <a:spcPts val="900"/>
                            </a:spcAft>
                          </a:pPr>
                          <a:r>
                            <a:rPr lang="en-US" sz="1400">
                              <a:effectLst/>
                            </a:rPr>
                            <a:t>15:32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4.0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8.50×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−14</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0.33</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0.021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1.78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1554675690"/>
                      </a:ext>
                    </a:extLst>
                  </a:tr>
                  <a:tr h="373818">
                    <a:tc>
                      <a:txBody>
                        <a:bodyPr/>
                        <a:lstStyle/>
                        <a:p>
                          <a:pPr algn="ctr">
                            <a:lnSpc>
                              <a:spcPct val="120000"/>
                            </a:lnSpc>
                            <a:spcAft>
                              <a:spcPts val="900"/>
                            </a:spcAft>
                          </a:pPr>
                          <a:r>
                            <a:rPr lang="en-US" sz="1400">
                              <a:effectLst/>
                            </a:rPr>
                            <a:t>16:15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7.50×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−14</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0.06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1.39</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746049784"/>
                      </a:ext>
                    </a:extLst>
                  </a:tr>
                  <a:tr h="373818">
                    <a:tc>
                      <a:txBody>
                        <a:bodyPr/>
                        <a:lstStyle/>
                        <a:p>
                          <a:pPr algn="ctr">
                            <a:lnSpc>
                              <a:spcPct val="120000"/>
                            </a:lnSpc>
                            <a:spcAft>
                              <a:spcPts val="900"/>
                            </a:spcAft>
                          </a:pPr>
                          <a:r>
                            <a:rPr lang="en-US" sz="1400">
                              <a:effectLst/>
                            </a:rPr>
                            <a:t>16:11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10.0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7.27×</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−14</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0.046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1.27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3735883116"/>
                      </a:ext>
                    </a:extLst>
                  </a:tr>
                  <a:tr h="373818">
                    <a:tc>
                      <a:txBody>
                        <a:bodyPr/>
                        <a:lstStyle/>
                        <a:p>
                          <a:pPr algn="ctr">
                            <a:lnSpc>
                              <a:spcPct val="120000"/>
                            </a:lnSpc>
                            <a:spcAft>
                              <a:spcPts val="900"/>
                            </a:spcAft>
                          </a:pPr>
                          <a:r>
                            <a:rPr lang="en-US" sz="1400">
                              <a:effectLst/>
                            </a:rPr>
                            <a:t>15:56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7.00×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−14</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0.09</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0.73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602526762"/>
                      </a:ext>
                    </a:extLst>
                  </a:tr>
                  <a:tr h="373818">
                    <a:tc>
                      <a:txBody>
                        <a:bodyPr/>
                        <a:lstStyle/>
                        <a:p>
                          <a:pPr algn="ctr">
                            <a:lnSpc>
                              <a:spcPct val="120000"/>
                            </a:lnSpc>
                            <a:spcAft>
                              <a:spcPts val="900"/>
                            </a:spcAft>
                          </a:pPr>
                          <a:r>
                            <a:rPr lang="en-US" sz="1400" dirty="0">
                              <a:effectLst/>
                            </a:rPr>
                            <a:t>16:06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154.0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14:m>
                            <m:oMathPara xmlns:m="http://schemas.openxmlformats.org/officeDocument/2006/math">
                              <m:oMathParaPr>
                                <m:jc m:val="centerGroup"/>
                              </m:oMathParaPr>
                              <m:oMath xmlns:m="http://schemas.openxmlformats.org/officeDocument/2006/math">
                                <m:r>
                                  <a:rPr lang="en-US" sz="1400" smtClean="0">
                                    <a:effectLst/>
                                    <a:latin typeface="Cambria Math" panose="02040503050406030204" pitchFamily="18" charset="0"/>
                                  </a:rPr>
                                  <m:t>6.50×</m:t>
                                </m:r>
                                <m:sSup>
                                  <m:sSupPr>
                                    <m:ctrlPr>
                                      <a:rPr lang="en-PK" sz="1400" i="1">
                                        <a:effectLst/>
                                        <a:latin typeface="Cambria Math" panose="02040503050406030204" pitchFamily="18" charset="0"/>
                                      </a:rPr>
                                    </m:ctrlPr>
                                  </m:sSupPr>
                                  <m:e>
                                    <m:r>
                                      <a:rPr lang="en-US" sz="1400">
                                        <a:effectLst/>
                                        <a:latin typeface="Cambria Math" panose="02040503050406030204" pitchFamily="18" charset="0"/>
                                      </a:rPr>
                                      <m:t>10</m:t>
                                    </m:r>
                                  </m:e>
                                  <m:sup>
                                    <m:r>
                                      <a:rPr lang="en-US" sz="1400">
                                        <a:effectLst/>
                                        <a:latin typeface="Cambria Math" panose="02040503050406030204" pitchFamily="18" charset="0"/>
                                      </a:rPr>
                                      <m:t>−14</m:t>
                                    </m:r>
                                  </m:sup>
                                </m:sSup>
                              </m:oMath>
                            </m:oMathPara>
                          </a14:m>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1.8</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0.55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34.5</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34.5</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0.06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740235069"/>
                      </a:ext>
                    </a:extLst>
                  </a:tr>
                </a:tbl>
              </a:graphicData>
            </a:graphic>
          </p:graphicFrame>
        </mc:Choice>
        <mc:Fallback xmlns="">
          <p:graphicFrame>
            <p:nvGraphicFramePr>
              <p:cNvPr id="6" name="Table 5">
                <a:extLst>
                  <a:ext uri="{FF2B5EF4-FFF2-40B4-BE49-F238E27FC236}">
                    <a16:creationId xmlns:a16="http://schemas.microsoft.com/office/drawing/2014/main" id="{1F844527-E2CD-4F74-9F16-BFF1B85F2BE9}"/>
                  </a:ext>
                </a:extLst>
              </p:cNvPr>
              <p:cNvGraphicFramePr>
                <a:graphicFrameLocks noGrp="1"/>
              </p:cNvGraphicFramePr>
              <p:nvPr>
                <p:extLst>
                  <p:ext uri="{D42A27DB-BD31-4B8C-83A1-F6EECF244321}">
                    <p14:modId xmlns:p14="http://schemas.microsoft.com/office/powerpoint/2010/main" val="3362958509"/>
                  </p:ext>
                </p:extLst>
              </p:nvPr>
            </p:nvGraphicFramePr>
            <p:xfrm>
              <a:off x="891891" y="596291"/>
              <a:ext cx="10408218" cy="5399279"/>
            </p:xfrm>
            <a:graphic>
              <a:graphicData uri="http://schemas.openxmlformats.org/drawingml/2006/table">
                <a:tbl>
                  <a:tblPr firstRow="1" firstCol="1" bandRow="1">
                    <a:tableStyleId>{21E4AEA4-8DFA-4A89-87EB-49C32662AFE0}</a:tableStyleId>
                  </a:tblPr>
                  <a:tblGrid>
                    <a:gridCol w="1828800">
                      <a:extLst>
                        <a:ext uri="{9D8B030D-6E8A-4147-A177-3AD203B41FA5}">
                          <a16:colId xmlns:a16="http://schemas.microsoft.com/office/drawing/2014/main" val="3219910400"/>
                        </a:ext>
                      </a:extLst>
                    </a:gridCol>
                    <a:gridCol w="1217758">
                      <a:extLst>
                        <a:ext uri="{9D8B030D-6E8A-4147-A177-3AD203B41FA5}">
                          <a16:colId xmlns:a16="http://schemas.microsoft.com/office/drawing/2014/main" val="598887338"/>
                        </a:ext>
                      </a:extLst>
                    </a:gridCol>
                    <a:gridCol w="1763887">
                      <a:extLst>
                        <a:ext uri="{9D8B030D-6E8A-4147-A177-3AD203B41FA5}">
                          <a16:colId xmlns:a16="http://schemas.microsoft.com/office/drawing/2014/main" val="3515479069"/>
                        </a:ext>
                      </a:extLst>
                    </a:gridCol>
                    <a:gridCol w="863734">
                      <a:extLst>
                        <a:ext uri="{9D8B030D-6E8A-4147-A177-3AD203B41FA5}">
                          <a16:colId xmlns:a16="http://schemas.microsoft.com/office/drawing/2014/main" val="457195720"/>
                        </a:ext>
                      </a:extLst>
                    </a:gridCol>
                    <a:gridCol w="859183">
                      <a:extLst>
                        <a:ext uri="{9D8B030D-6E8A-4147-A177-3AD203B41FA5}">
                          <a16:colId xmlns:a16="http://schemas.microsoft.com/office/drawing/2014/main" val="1237271171"/>
                        </a:ext>
                      </a:extLst>
                    </a:gridCol>
                    <a:gridCol w="891044">
                      <a:extLst>
                        <a:ext uri="{9D8B030D-6E8A-4147-A177-3AD203B41FA5}">
                          <a16:colId xmlns:a16="http://schemas.microsoft.com/office/drawing/2014/main" val="3075884929"/>
                        </a:ext>
                      </a:extLst>
                    </a:gridCol>
                    <a:gridCol w="866011">
                      <a:extLst>
                        <a:ext uri="{9D8B030D-6E8A-4147-A177-3AD203B41FA5}">
                          <a16:colId xmlns:a16="http://schemas.microsoft.com/office/drawing/2014/main" val="617667740"/>
                        </a:ext>
                      </a:extLst>
                    </a:gridCol>
                    <a:gridCol w="837560">
                      <a:extLst>
                        <a:ext uri="{9D8B030D-6E8A-4147-A177-3AD203B41FA5}">
                          <a16:colId xmlns:a16="http://schemas.microsoft.com/office/drawing/2014/main" val="514070072"/>
                        </a:ext>
                      </a:extLst>
                    </a:gridCol>
                    <a:gridCol w="1280241">
                      <a:extLst>
                        <a:ext uri="{9D8B030D-6E8A-4147-A177-3AD203B41FA5}">
                          <a16:colId xmlns:a16="http://schemas.microsoft.com/office/drawing/2014/main" val="407914200"/>
                        </a:ext>
                      </a:extLst>
                    </a:gridCol>
                  </a:tblGrid>
                  <a:tr h="494983">
                    <a:tc>
                      <a:txBody>
                        <a:bodyPr/>
                        <a:lstStyle/>
                        <a:p>
                          <a:pPr algn="ctr">
                            <a:lnSpc>
                              <a:spcPct val="120000"/>
                            </a:lnSpc>
                            <a:spcAft>
                              <a:spcPts val="900"/>
                            </a:spcAft>
                          </a:pPr>
                          <a:r>
                            <a:rPr lang="en-US" sz="1400" dirty="0">
                              <a:effectLst/>
                            </a:rPr>
                            <a:t>Time for experiment</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Aperture diameter</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Structure Parameter</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gridSpan="3">
                      <a:txBody>
                        <a:bodyPr/>
                        <a:lstStyle/>
                        <a:p>
                          <a:pPr algn="ctr">
                            <a:lnSpc>
                              <a:spcPct val="120000"/>
                            </a:lnSpc>
                            <a:spcAft>
                              <a:spcPts val="900"/>
                            </a:spcAft>
                          </a:pPr>
                          <a:r>
                            <a:rPr lang="en-US" sz="1400" dirty="0">
                              <a:effectLst/>
                            </a:rPr>
                            <a:t>Exponentiated Weibull</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hMerge="1">
                      <a:txBody>
                        <a:bodyPr/>
                        <a:lstStyle/>
                        <a:p>
                          <a:endParaRPr lang="en-PK"/>
                        </a:p>
                      </a:txBody>
                      <a:tcPr/>
                    </a:tc>
                    <a:tc hMerge="1">
                      <a:txBody>
                        <a:bodyPr/>
                        <a:lstStyle/>
                        <a:p>
                          <a:endParaRPr lang="en-PK"/>
                        </a:p>
                      </a:txBody>
                      <a:tcPr/>
                    </a:tc>
                    <a:tc gridSpan="2">
                      <a:txBody>
                        <a:bodyPr/>
                        <a:lstStyle/>
                        <a:p>
                          <a:pPr algn="ctr">
                            <a:lnSpc>
                              <a:spcPct val="120000"/>
                            </a:lnSpc>
                            <a:spcAft>
                              <a:spcPts val="900"/>
                            </a:spcAft>
                          </a:pPr>
                          <a:r>
                            <a:rPr lang="en-US" sz="1400">
                              <a:effectLst/>
                            </a:rPr>
                            <a:t>Gamma-Gamma</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hMerge="1">
                      <a:txBody>
                        <a:bodyPr/>
                        <a:lstStyle/>
                        <a:p>
                          <a:endParaRPr lang="en-PK"/>
                        </a:p>
                      </a:txBody>
                      <a:tcPr/>
                    </a:tc>
                    <a:tc>
                      <a:txBody>
                        <a:bodyPr/>
                        <a:lstStyle/>
                        <a:p>
                          <a:pPr algn="ctr">
                            <a:lnSpc>
                              <a:spcPct val="120000"/>
                            </a:lnSpc>
                            <a:spcAft>
                              <a:spcPts val="900"/>
                            </a:spcAft>
                          </a:pPr>
                          <a:r>
                            <a:rPr lang="en-US" sz="1400" dirty="0">
                              <a:effectLst/>
                            </a:rPr>
                            <a:t>Log-Normal</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4115880143"/>
                      </a:ext>
                    </a:extLst>
                  </a:tr>
                  <a:tr h="391732">
                    <a:tc>
                      <a:txBody>
                        <a:bodyPr/>
                        <a:lstStyle/>
                        <a:p>
                          <a:pPr algn="ctr" rtl="1">
                            <a:lnSpc>
                              <a:spcPct val="120000"/>
                            </a:lnSpc>
                            <a:spcAft>
                              <a:spcPts val="900"/>
                            </a:spcAft>
                          </a:pPr>
                          <a:r>
                            <a:rPr lang="en-US" sz="1400" dirty="0">
                              <a:effectLst/>
                            </a:rPr>
                            <a:t>t (EST)</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rtl="1">
                            <a:lnSpc>
                              <a:spcPct val="120000"/>
                            </a:lnSpc>
                            <a:spcAft>
                              <a:spcPts val="900"/>
                            </a:spcAft>
                          </a:pPr>
                          <a:r>
                            <a:rPr lang="en-US" sz="1400" dirty="0">
                              <a:effectLst/>
                            </a:rPr>
                            <a:t>D (mm)</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129231" r="-319377" b="-1143077"/>
                          </a:stretch>
                        </a:blipFill>
                      </a:tcPr>
                    </a:tc>
                    <a:tc>
                      <a:txBody>
                        <a:bodyPr/>
                        <a:lstStyle/>
                        <a:p>
                          <a:pPr algn="ctr">
                            <a:lnSpc>
                              <a:spcPct val="120000"/>
                            </a:lnSpc>
                            <a:spcAft>
                              <a:spcPts val="900"/>
                            </a:spcAft>
                          </a:pPr>
                          <a:r>
                            <a:rPr lang="en-US" sz="1400">
                              <a:effectLst/>
                            </a:rPr>
                            <a:t>α_fit</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β_fit</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η_fit</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α</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β</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713810" t="-129231" r="-1905" b="-1143077"/>
                          </a:stretch>
                        </a:blipFill>
                      </a:tcPr>
                    </a:tc>
                    <a:extLst>
                      <a:ext uri="{0D108BD9-81ED-4DB2-BD59-A6C34878D82A}">
                        <a16:rowId xmlns:a16="http://schemas.microsoft.com/office/drawing/2014/main" val="1256057261"/>
                      </a:ext>
                    </a:extLst>
                  </a:tr>
                  <a:tr h="376047">
                    <a:tc>
                      <a:txBody>
                        <a:bodyPr/>
                        <a:lstStyle/>
                        <a:p>
                          <a:pPr algn="ctr">
                            <a:lnSpc>
                              <a:spcPct val="120000"/>
                            </a:lnSpc>
                            <a:spcAft>
                              <a:spcPts val="900"/>
                            </a:spcAft>
                          </a:pPr>
                          <a:r>
                            <a:rPr lang="en-US" sz="1400">
                              <a:effectLst/>
                            </a:rPr>
                            <a:t>13:20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4.0</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244262" r="-319377" b="-1118033"/>
                          </a:stretch>
                        </a:blipFill>
                      </a:tcPr>
                    </a:tc>
                    <a:tc>
                      <a:txBody>
                        <a:bodyPr/>
                        <a:lstStyle/>
                        <a:p>
                          <a:pPr algn="ctr">
                            <a:lnSpc>
                              <a:spcPct val="120000"/>
                            </a:lnSpc>
                            <a:spcAft>
                              <a:spcPts val="900"/>
                            </a:spcAft>
                          </a:pPr>
                          <a:r>
                            <a:rPr lang="en-US" sz="1400">
                              <a:effectLst/>
                            </a:rPr>
                            <a:t>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0.34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875583272"/>
                      </a:ext>
                    </a:extLst>
                  </a:tr>
                  <a:tr h="376047">
                    <a:tc>
                      <a:txBody>
                        <a:bodyPr/>
                        <a:lstStyle/>
                        <a:p>
                          <a:pPr algn="ctr">
                            <a:lnSpc>
                              <a:spcPct val="120000"/>
                            </a:lnSpc>
                            <a:spcAft>
                              <a:spcPts val="900"/>
                            </a:spcAft>
                          </a:pPr>
                          <a:r>
                            <a:rPr lang="en-US" sz="1400">
                              <a:effectLst/>
                            </a:rPr>
                            <a:t>13:15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10.0</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338710" r="-319377" b="-1000000"/>
                          </a:stretch>
                        </a:blipFill>
                      </a:tcPr>
                    </a:tc>
                    <a:tc>
                      <a:txBody>
                        <a:bodyPr/>
                        <a:lstStyle/>
                        <a:p>
                          <a:pPr algn="ctr">
                            <a:lnSpc>
                              <a:spcPct val="120000"/>
                            </a:lnSpc>
                            <a:spcAft>
                              <a:spcPts val="900"/>
                            </a:spcAft>
                          </a:pPr>
                          <a:r>
                            <a:rPr lang="en-US" sz="1400">
                              <a:effectLst/>
                            </a:rPr>
                            <a:t>7.2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1.8</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1.47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728404973"/>
                      </a:ext>
                    </a:extLst>
                  </a:tr>
                  <a:tr h="376047">
                    <a:tc>
                      <a:txBody>
                        <a:bodyPr/>
                        <a:lstStyle/>
                        <a:p>
                          <a:pPr algn="ctr">
                            <a:lnSpc>
                              <a:spcPct val="120000"/>
                            </a:lnSpc>
                            <a:spcAft>
                              <a:spcPts val="900"/>
                            </a:spcAft>
                          </a:pPr>
                          <a:r>
                            <a:rPr lang="en-US" sz="1400">
                              <a:effectLst/>
                            </a:rPr>
                            <a:t>13:11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438710" r="-319377" b="-900000"/>
                          </a:stretch>
                        </a:blipFill>
                      </a:tcPr>
                    </a:tc>
                    <a:tc>
                      <a:txBody>
                        <a:bodyPr/>
                        <a:lstStyle/>
                        <a:p>
                          <a:pPr algn="ctr">
                            <a:lnSpc>
                              <a:spcPct val="120000"/>
                            </a:lnSpc>
                            <a:spcAft>
                              <a:spcPts val="900"/>
                            </a:spcAft>
                          </a:pPr>
                          <a:r>
                            <a:rPr lang="en-US" sz="1400">
                              <a:effectLst/>
                            </a:rPr>
                            <a:t>9.12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0.046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916524803"/>
                      </a:ext>
                    </a:extLst>
                  </a:tr>
                  <a:tr h="376047">
                    <a:tc>
                      <a:txBody>
                        <a:bodyPr/>
                        <a:lstStyle/>
                        <a:p>
                          <a:pPr algn="ctr">
                            <a:lnSpc>
                              <a:spcPct val="120000"/>
                            </a:lnSpc>
                            <a:spcAft>
                              <a:spcPts val="900"/>
                            </a:spcAft>
                          </a:pPr>
                          <a:r>
                            <a:rPr lang="en-US" sz="1400">
                              <a:effectLst/>
                            </a:rPr>
                            <a:t>13:07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55.0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538710" r="-319377" b="-800000"/>
                          </a:stretch>
                        </a:blipFill>
                      </a:tcPr>
                    </a:tc>
                    <a:tc>
                      <a:txBody>
                        <a:bodyPr/>
                        <a:lstStyle/>
                        <a:p>
                          <a:pPr algn="ctr">
                            <a:lnSpc>
                              <a:spcPct val="120000"/>
                            </a:lnSpc>
                            <a:spcAft>
                              <a:spcPts val="900"/>
                            </a:spcAft>
                          </a:pPr>
                          <a:r>
                            <a:rPr lang="en-US" sz="1400">
                              <a:effectLst/>
                            </a:rPr>
                            <a:t>7.46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3.7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3.7</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0.58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4059861146"/>
                      </a:ext>
                    </a:extLst>
                  </a:tr>
                  <a:tr h="376047">
                    <a:tc>
                      <a:txBody>
                        <a:bodyPr/>
                        <a:lstStyle/>
                        <a:p>
                          <a:pPr algn="ctr">
                            <a:lnSpc>
                              <a:spcPct val="120000"/>
                            </a:lnSpc>
                            <a:spcAft>
                              <a:spcPts val="900"/>
                            </a:spcAft>
                          </a:pPr>
                          <a:r>
                            <a:rPr lang="en-US" sz="1400">
                              <a:effectLst/>
                            </a:rPr>
                            <a:t>15:47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101.6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638710" r="-319377" b="-700000"/>
                          </a:stretch>
                        </a:blipFill>
                      </a:tcPr>
                    </a:tc>
                    <a:tc>
                      <a:txBody>
                        <a:bodyPr/>
                        <a:lstStyle/>
                        <a:p>
                          <a:pPr algn="ctr">
                            <a:lnSpc>
                              <a:spcPct val="120000"/>
                            </a:lnSpc>
                            <a:spcAft>
                              <a:spcPts val="900"/>
                            </a:spcAft>
                          </a:pPr>
                          <a:r>
                            <a:rPr lang="en-US" sz="1400">
                              <a:effectLst/>
                            </a:rPr>
                            <a:t>4.5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55.1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1790713165"/>
                      </a:ext>
                    </a:extLst>
                  </a:tr>
                  <a:tr h="376047">
                    <a:tc>
                      <a:txBody>
                        <a:bodyPr/>
                        <a:lstStyle/>
                        <a:p>
                          <a:pPr algn="ctr">
                            <a:lnSpc>
                              <a:spcPct val="120000"/>
                            </a:lnSpc>
                            <a:spcAft>
                              <a:spcPts val="900"/>
                            </a:spcAft>
                          </a:pPr>
                          <a:r>
                            <a:rPr lang="en-US" sz="1400">
                              <a:effectLst/>
                            </a:rPr>
                            <a:t>15:13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154.0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750820" r="-319377" b="-611475"/>
                          </a:stretch>
                        </a:blipFill>
                      </a:tcPr>
                    </a:tc>
                    <a:tc>
                      <a:txBody>
                        <a:bodyPr/>
                        <a:lstStyle/>
                        <a:p>
                          <a:pPr algn="ctr">
                            <a:lnSpc>
                              <a:spcPct val="120000"/>
                            </a:lnSpc>
                            <a:spcAft>
                              <a:spcPts val="900"/>
                            </a:spcAft>
                          </a:pPr>
                          <a:r>
                            <a:rPr lang="en-US" sz="1400" dirty="0">
                              <a:effectLst/>
                            </a:rPr>
                            <a:t>4.4</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95.5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764354982"/>
                      </a:ext>
                    </a:extLst>
                  </a:tr>
                  <a:tr h="376047">
                    <a:tc>
                      <a:txBody>
                        <a:bodyPr/>
                        <a:lstStyle/>
                        <a:p>
                          <a:pPr algn="ctr">
                            <a:lnSpc>
                              <a:spcPct val="120000"/>
                            </a:lnSpc>
                            <a:spcAft>
                              <a:spcPts val="900"/>
                            </a:spcAft>
                          </a:pPr>
                          <a:r>
                            <a:rPr lang="en-US" sz="1400">
                              <a:effectLst/>
                            </a:rPr>
                            <a:t>16:01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837097" r="-319377" b="-501613"/>
                          </a:stretch>
                        </a:blipFill>
                      </a:tcPr>
                    </a:tc>
                    <a:tc>
                      <a:txBody>
                        <a:bodyPr/>
                        <a:lstStyle/>
                        <a:p>
                          <a:pPr algn="ctr">
                            <a:lnSpc>
                              <a:spcPct val="120000"/>
                            </a:lnSpc>
                            <a:spcAft>
                              <a:spcPts val="900"/>
                            </a:spcAft>
                          </a:pPr>
                          <a:r>
                            <a:rPr lang="en-US" sz="1400" dirty="0">
                              <a:effectLst/>
                            </a:rPr>
                            <a:t>2.4</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1.02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929855092"/>
                      </a:ext>
                    </a:extLst>
                  </a:tr>
                  <a:tr h="376047">
                    <a:tc>
                      <a:txBody>
                        <a:bodyPr/>
                        <a:lstStyle/>
                        <a:p>
                          <a:pPr algn="ctr">
                            <a:lnSpc>
                              <a:spcPct val="120000"/>
                            </a:lnSpc>
                            <a:spcAft>
                              <a:spcPts val="900"/>
                            </a:spcAft>
                          </a:pPr>
                          <a:r>
                            <a:rPr lang="en-US" sz="1400">
                              <a:effectLst/>
                            </a:rPr>
                            <a:t>15:32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4.0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937097" r="-319377" b="-401613"/>
                          </a:stretch>
                        </a:blipFill>
                      </a:tcPr>
                    </a:tc>
                    <a:tc>
                      <a:txBody>
                        <a:bodyPr/>
                        <a:lstStyle/>
                        <a:p>
                          <a:pPr algn="ctr">
                            <a:lnSpc>
                              <a:spcPct val="120000"/>
                            </a:lnSpc>
                            <a:spcAft>
                              <a:spcPts val="900"/>
                            </a:spcAft>
                          </a:pPr>
                          <a:r>
                            <a:rPr lang="en-US" sz="1400">
                              <a:effectLst/>
                            </a:rPr>
                            <a:t>9</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0.33</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0.021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1.78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1554675690"/>
                      </a:ext>
                    </a:extLst>
                  </a:tr>
                  <a:tr h="376047">
                    <a:tc>
                      <a:txBody>
                        <a:bodyPr/>
                        <a:lstStyle/>
                        <a:p>
                          <a:pPr algn="ctr">
                            <a:lnSpc>
                              <a:spcPct val="120000"/>
                            </a:lnSpc>
                            <a:spcAft>
                              <a:spcPts val="900"/>
                            </a:spcAft>
                          </a:pPr>
                          <a:r>
                            <a:rPr lang="en-US" sz="1400">
                              <a:effectLst/>
                            </a:rPr>
                            <a:t>16:15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7.0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1037097" r="-319377" b="-301613"/>
                          </a:stretch>
                        </a:blipFill>
                      </a:tcPr>
                    </a:tc>
                    <a:tc>
                      <a:txBody>
                        <a:bodyPr/>
                        <a:lstStyle/>
                        <a:p>
                          <a:pPr algn="ctr">
                            <a:lnSpc>
                              <a:spcPct val="120000"/>
                            </a:lnSpc>
                            <a:spcAft>
                              <a:spcPts val="900"/>
                            </a:spcAft>
                          </a:pPr>
                          <a:r>
                            <a:rPr lang="en-US" sz="1400">
                              <a:effectLst/>
                            </a:rPr>
                            <a:t>7.2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0.06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1.8</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1.39</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2746049784"/>
                      </a:ext>
                    </a:extLst>
                  </a:tr>
                  <a:tr h="376047">
                    <a:tc>
                      <a:txBody>
                        <a:bodyPr/>
                        <a:lstStyle/>
                        <a:p>
                          <a:pPr algn="ctr">
                            <a:lnSpc>
                              <a:spcPct val="120000"/>
                            </a:lnSpc>
                            <a:spcAft>
                              <a:spcPts val="900"/>
                            </a:spcAft>
                          </a:pPr>
                          <a:r>
                            <a:rPr lang="en-US" sz="1400">
                              <a:effectLst/>
                            </a:rPr>
                            <a:t>16:11</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10.0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1155738" r="-319377" b="-206557"/>
                          </a:stretch>
                        </a:blipFill>
                      </a:tcPr>
                    </a:tc>
                    <a:tc>
                      <a:txBody>
                        <a:bodyPr/>
                        <a:lstStyle/>
                        <a:p>
                          <a:pPr algn="ctr">
                            <a:lnSpc>
                              <a:spcPct val="120000"/>
                            </a:lnSpc>
                            <a:spcAft>
                              <a:spcPts val="900"/>
                            </a:spcAft>
                          </a:pPr>
                          <a:r>
                            <a:rPr lang="en-US" sz="1400">
                              <a:effectLst/>
                            </a:rPr>
                            <a:t>9.3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0.4</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0.046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1.27</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3735883116"/>
                      </a:ext>
                    </a:extLst>
                  </a:tr>
                  <a:tr h="376047">
                    <a:tc>
                      <a:txBody>
                        <a:bodyPr/>
                        <a:lstStyle/>
                        <a:p>
                          <a:pPr algn="ctr">
                            <a:lnSpc>
                              <a:spcPct val="120000"/>
                            </a:lnSpc>
                            <a:spcAft>
                              <a:spcPts val="900"/>
                            </a:spcAft>
                          </a:pPr>
                          <a:r>
                            <a:rPr lang="en-US" sz="1400">
                              <a:effectLst/>
                            </a:rPr>
                            <a:t>15:56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20.6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1235484" r="-319377" b="-103226"/>
                          </a:stretch>
                        </a:blipFill>
                      </a:tcPr>
                    </a:tc>
                    <a:tc>
                      <a:txBody>
                        <a:bodyPr/>
                        <a:lstStyle/>
                        <a:p>
                          <a:pPr algn="ctr">
                            <a:lnSpc>
                              <a:spcPct val="120000"/>
                            </a:lnSpc>
                            <a:spcAft>
                              <a:spcPts val="900"/>
                            </a:spcAft>
                          </a:pPr>
                          <a:r>
                            <a:rPr lang="en-US" sz="1400">
                              <a:effectLst/>
                            </a:rPr>
                            <a:t>9.6</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0.09</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0.73</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602526762"/>
                      </a:ext>
                    </a:extLst>
                  </a:tr>
                  <a:tr h="376047">
                    <a:tc>
                      <a:txBody>
                        <a:bodyPr/>
                        <a:lstStyle/>
                        <a:p>
                          <a:pPr algn="ctr">
                            <a:lnSpc>
                              <a:spcPct val="120000"/>
                            </a:lnSpc>
                            <a:spcAft>
                              <a:spcPts val="900"/>
                            </a:spcAft>
                          </a:pPr>
                          <a:r>
                            <a:rPr lang="en-US" sz="1400" dirty="0">
                              <a:effectLst/>
                            </a:rPr>
                            <a:t>16:06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154.0</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endParaRPr lang="en-PK"/>
                        </a:p>
                      </a:txBody>
                      <a:tcPr marL="56394" marR="56394" marT="0" marB="0">
                        <a:blipFill>
                          <a:blip r:embed="rId2"/>
                          <a:stretch>
                            <a:fillRect l="-173356" t="-1335484" r="-319377" b="-3226"/>
                          </a:stretch>
                        </a:blipFill>
                      </a:tcPr>
                    </a:tc>
                    <a:tc>
                      <a:txBody>
                        <a:bodyPr/>
                        <a:lstStyle/>
                        <a:p>
                          <a:pPr algn="ctr">
                            <a:lnSpc>
                              <a:spcPct val="120000"/>
                            </a:lnSpc>
                            <a:spcAft>
                              <a:spcPts val="900"/>
                            </a:spcAft>
                          </a:pPr>
                          <a:r>
                            <a:rPr lang="en-US" sz="1400">
                              <a:effectLst/>
                            </a:rPr>
                            <a:t>9.2</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1.8</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a:effectLst/>
                            </a:rPr>
                            <a:t>0.55</a:t>
                          </a:r>
                          <a:endParaRPr lang="en-PK" sz="140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34.5</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34.5</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tc>
                      <a:txBody>
                        <a:bodyPr/>
                        <a:lstStyle/>
                        <a:p>
                          <a:pPr algn="ctr">
                            <a:lnSpc>
                              <a:spcPct val="120000"/>
                            </a:lnSpc>
                            <a:spcAft>
                              <a:spcPts val="900"/>
                            </a:spcAft>
                          </a:pPr>
                          <a:r>
                            <a:rPr lang="en-US" sz="1400" dirty="0">
                              <a:effectLst/>
                            </a:rPr>
                            <a:t>0.06</a:t>
                          </a:r>
                          <a:endParaRPr lang="en-PK" sz="1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txBody>
                      <a:tcPr marL="56394" marR="56394" marT="0" marB="0"/>
                    </a:tc>
                    <a:extLst>
                      <a:ext uri="{0D108BD9-81ED-4DB2-BD59-A6C34878D82A}">
                        <a16:rowId xmlns:a16="http://schemas.microsoft.com/office/drawing/2014/main" val="740235069"/>
                      </a:ext>
                    </a:extLst>
                  </a:tr>
                </a:tbl>
              </a:graphicData>
            </a:graphic>
          </p:graphicFrame>
        </mc:Fallback>
      </mc:AlternateContent>
    </p:spTree>
    <p:extLst>
      <p:ext uri="{BB962C8B-B14F-4D97-AF65-F5344CB8AC3E}">
        <p14:creationId xmlns:p14="http://schemas.microsoft.com/office/powerpoint/2010/main" val="363825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p:pic>
        <p:nvPicPr>
          <p:cNvPr id="20" name="Picture 19">
            <a:extLst>
              <a:ext uri="{FF2B5EF4-FFF2-40B4-BE49-F238E27FC236}">
                <a16:creationId xmlns:a16="http://schemas.microsoft.com/office/drawing/2014/main" id="{ADC6606D-592D-47E8-A82F-2371AD73F424}"/>
              </a:ext>
            </a:extLst>
          </p:cNvPr>
          <p:cNvPicPr/>
          <p:nvPr/>
        </p:nvPicPr>
        <p:blipFill>
          <a:blip r:embed="rId2">
            <a:extLst>
              <a:ext uri="{28A0092B-C50C-407E-A947-70E740481C1C}">
                <a14:useLocalDpi xmlns:a14="http://schemas.microsoft.com/office/drawing/2010/main" val="0"/>
              </a:ext>
            </a:extLst>
          </a:blip>
          <a:stretch>
            <a:fillRect/>
          </a:stretch>
        </p:blipFill>
        <p:spPr>
          <a:xfrm>
            <a:off x="6096001" y="0"/>
            <a:ext cx="6096000" cy="6858000"/>
          </a:xfrm>
          <a:prstGeom prst="rect">
            <a:avLst/>
          </a:prstGeom>
        </p:spPr>
      </p:pic>
      <p:pic>
        <p:nvPicPr>
          <p:cNvPr id="21" name="Picture 20">
            <a:extLst>
              <a:ext uri="{FF2B5EF4-FFF2-40B4-BE49-F238E27FC236}">
                <a16:creationId xmlns:a16="http://schemas.microsoft.com/office/drawing/2014/main" id="{EF10825F-8FD9-45D3-9BA8-440C6706D522}"/>
              </a:ext>
            </a:extLst>
          </p:cNvPr>
          <p:cNvPicPr/>
          <p:nvPr/>
        </p:nvPicPr>
        <p:blipFill>
          <a:blip r:embed="rId3">
            <a:extLst>
              <a:ext uri="{28A0092B-C50C-407E-A947-70E740481C1C}">
                <a14:useLocalDpi xmlns:a14="http://schemas.microsoft.com/office/drawing/2010/main" val="0"/>
              </a:ext>
            </a:extLst>
          </a:blip>
          <a:stretch>
            <a:fillRect/>
          </a:stretch>
        </p:blipFill>
        <p:spPr>
          <a:xfrm>
            <a:off x="7617" y="0"/>
            <a:ext cx="6096000" cy="6858000"/>
          </a:xfrm>
          <a:prstGeom prst="rect">
            <a:avLst/>
          </a:prstGeom>
        </p:spPr>
      </p:pic>
    </p:spTree>
    <p:extLst>
      <p:ext uri="{BB962C8B-B14F-4D97-AF65-F5344CB8AC3E}">
        <p14:creationId xmlns:p14="http://schemas.microsoft.com/office/powerpoint/2010/main" val="569908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794326" y="209028"/>
            <a:ext cx="8057573" cy="1147969"/>
          </a:xfrm>
        </p:spPr>
        <p:txBody>
          <a:bodyPr>
            <a:normAutofit/>
          </a:bodyPr>
          <a:lstStyle/>
          <a:p>
            <a:r>
              <a:rPr lang="en-US" sz="4000" dirty="0">
                <a:solidFill>
                  <a:srgbClr val="FFFF00"/>
                </a:solidFill>
              </a:rPr>
              <a:t>Conclusion</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25</a:t>
            </a:fld>
            <a:endParaRPr lang="en-US" dirty="0"/>
          </a:p>
        </p:txBody>
      </p:sp>
      <p:sp>
        <p:nvSpPr>
          <p:cNvPr id="10" name="Footer Placeholder 4">
            <a:extLst>
              <a:ext uri="{FF2B5EF4-FFF2-40B4-BE49-F238E27FC236}">
                <a16:creationId xmlns:a16="http://schemas.microsoft.com/office/drawing/2014/main" id="{576BBEBF-FEB2-4E9C-ABE5-E60FD9A5111B}"/>
              </a:ext>
            </a:extLst>
          </p:cNvPr>
          <p:cNvSpPr txBox="1">
            <a:spLocks/>
          </p:cNvSpPr>
          <p:nvPr/>
        </p:nvSpPr>
        <p:spPr>
          <a:xfrm>
            <a:off x="304802" y="646640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MS thesis Final Defense</a:t>
            </a:r>
          </a:p>
        </p:txBody>
      </p:sp>
      <p:sp>
        <p:nvSpPr>
          <p:cNvPr id="9" name="Text Placeholder 32">
            <a:extLst>
              <a:ext uri="{FF2B5EF4-FFF2-40B4-BE49-F238E27FC236}">
                <a16:creationId xmlns:a16="http://schemas.microsoft.com/office/drawing/2014/main" id="{9A4D2C74-8D1E-45CF-9905-8AA72C15B6BF}"/>
              </a:ext>
            </a:extLst>
          </p:cNvPr>
          <p:cNvSpPr>
            <a:spLocks noGrp="1"/>
          </p:cNvSpPr>
          <p:nvPr>
            <p:ph type="body" sz="quarter" idx="19"/>
          </p:nvPr>
        </p:nvSpPr>
        <p:spPr>
          <a:xfrm>
            <a:off x="702024" y="1556913"/>
            <a:ext cx="10787952" cy="4529851"/>
          </a:xfrm>
        </p:spPr>
        <p:txBody>
          <a:bodyPr/>
          <a:lstStyle/>
          <a:p>
            <a:pPr marL="285750" indent="-285750" algn="just">
              <a:lnSpc>
                <a:spcPct val="120000"/>
              </a:lnSpc>
              <a:spcAft>
                <a:spcPts val="900"/>
              </a:spcAft>
              <a:buFont typeface="Arial" panose="020B0604020202020204" pitchFamily="34" charset="0"/>
              <a:buChar char="•"/>
            </a:pPr>
            <a:r>
              <a:rPr lang="en-US" sz="1800" dirty="0">
                <a:latin typeface="Times New Roman" panose="02020603050405020304" pitchFamily="18" charset="0"/>
                <a:ea typeface="MS Mincho" panose="02020609040205080304" pitchFamily="49" charset="-128"/>
                <a:cs typeface="Arial" panose="020B0604020202020204" pitchFamily="34" charset="0"/>
              </a:rPr>
              <a:t>T</a:t>
            </a:r>
            <a:r>
              <a:rPr lang="en-US" sz="1800" dirty="0">
                <a:effectLst/>
                <a:latin typeface="Times New Roman" panose="02020603050405020304" pitchFamily="18" charset="0"/>
                <a:ea typeface="MS Mincho" panose="02020609040205080304" pitchFamily="49" charset="-128"/>
                <a:cs typeface="Arial" panose="020B0604020202020204" pitchFamily="34" charset="0"/>
              </a:rPr>
              <a:t>he comparison of the results of Exponentiated Weibull fading model with the LN and GG models is done by assuming the same and varying conditions of turbulence level, wavelength, link distance. </a:t>
            </a:r>
            <a:r>
              <a:rPr lang="en-US" sz="1800" dirty="0">
                <a:effectLst/>
                <a:latin typeface="Times New Roman" panose="02020603050405020304" pitchFamily="18" charset="0"/>
                <a:ea typeface="Calibri" panose="020F0502020204030204" pitchFamily="34" charset="0"/>
                <a:cs typeface="Arial" panose="020B0604020202020204" pitchFamily="34" charset="0"/>
              </a:rPr>
              <a:t>It has been observed that the Exponentiated Weibull and gamma-gamma models were very close, while, log-normal deviate from these curves and this deviation becomes large in case strong turbulence regimes specially the left tail that is why the log-normal is unable to explain the irradiance statistics in case of strong turbulence.</a:t>
            </a:r>
            <a:endParaRPr lang="en-PK" sz="1800" dirty="0">
              <a:effectLst/>
              <a:latin typeface="Calibri" panose="020F0502020204030204" pitchFamily="34" charset="0"/>
              <a:ea typeface="MS Mincho" panose="02020609040205080304" pitchFamily="49" charset="-128"/>
              <a:cs typeface="Arial" panose="020B0604020202020204" pitchFamily="34" charset="0"/>
            </a:endParaRPr>
          </a:p>
          <a:p>
            <a:pPr marL="285750" indent="-285750" algn="just">
              <a:lnSpc>
                <a:spcPct val="120000"/>
              </a:lnSpc>
              <a:spcAft>
                <a:spcPts val="900"/>
              </a:spcAft>
              <a:buFont typeface="Arial" panose="020B0604020202020204" pitchFamily="34" charset="0"/>
              <a:buChar char="•"/>
            </a:pPr>
            <a:r>
              <a:rPr lang="en-US" sz="1800" dirty="0">
                <a:effectLst/>
                <a:latin typeface="Times New Roman" panose="02020603050405020304" pitchFamily="18" charset="0"/>
                <a:ea typeface="MS Mincho" panose="02020609040205080304" pitchFamily="49" charset="-128"/>
                <a:cs typeface="Arial" panose="020B0604020202020204" pitchFamily="34" charset="0"/>
              </a:rPr>
              <a:t>Moreover, the accuracy of log-normal, gamma-gamma and Exponentiated Weibull model is compared under varying conditions of link distance, wavelength and different aperture sizes. It has been observed that by increasing the link distance, decreasing wavelength and decreasing aperture size the variance of irradiance intensity increases and results in the reduced accuracy.</a:t>
            </a:r>
            <a:endParaRPr lang="en-US" sz="1800" dirty="0">
              <a:latin typeface="Calibri" panose="020F0502020204030204" pitchFamily="34" charset="0"/>
              <a:ea typeface="MS Mincho" panose="02020609040205080304" pitchFamily="49" charset="-128"/>
              <a:cs typeface="Arial" panose="020B0604020202020204" pitchFamily="34" charset="0"/>
            </a:endParaRPr>
          </a:p>
          <a:p>
            <a:pPr marL="285750" indent="-285750" algn="just">
              <a:lnSpc>
                <a:spcPct val="120000"/>
              </a:lnSpc>
              <a:spcAft>
                <a:spcPts val="900"/>
              </a:spcAft>
              <a:buFont typeface="Arial" panose="020B0604020202020204" pitchFamily="34" charset="0"/>
              <a:buChar char="•"/>
            </a:pPr>
            <a:r>
              <a:rPr lang="en-US" sz="1800" dirty="0">
                <a:effectLst/>
                <a:latin typeface="Times New Roman" panose="02020603050405020304" pitchFamily="18" charset="0"/>
                <a:ea typeface="MS Mincho" panose="02020609040205080304" pitchFamily="49" charset="-128"/>
                <a:cs typeface="Arial" panose="020B0604020202020204" pitchFamily="34" charset="0"/>
              </a:rPr>
              <a:t>In the last section, the results of Exponentiated Weibull, log-normal and gamma-gamma fading are analyzed with the experimental data extracted from the Wayne et </a:t>
            </a:r>
            <a:r>
              <a:rPr lang="en-US" sz="1800" dirty="0" err="1">
                <a:effectLst/>
                <a:latin typeface="Times New Roman" panose="02020603050405020304" pitchFamily="18" charset="0"/>
                <a:ea typeface="MS Mincho" panose="02020609040205080304" pitchFamily="49" charset="-128"/>
                <a:cs typeface="Arial" panose="020B0604020202020204" pitchFamily="34" charset="0"/>
              </a:rPr>
              <a:t>al’s</a:t>
            </a:r>
            <a:r>
              <a:rPr lang="en-US" sz="1800" dirty="0">
                <a:effectLst/>
                <a:latin typeface="Times New Roman" panose="02020603050405020304" pitchFamily="18" charset="0"/>
                <a:ea typeface="MS Mincho" panose="02020609040205080304" pitchFamily="49" charset="-128"/>
                <a:cs typeface="Arial" panose="020B0604020202020204" pitchFamily="34" charset="0"/>
              </a:rPr>
              <a:t> paper [46]. The results show that the EW fading model presents the better fit for data under different aperture averaging conditions.</a:t>
            </a:r>
            <a:endParaRPr lang="en-PK" sz="1800" dirty="0">
              <a:effectLst/>
              <a:latin typeface="Calibri" panose="020F0502020204030204" pitchFamily="34" charset="0"/>
              <a:ea typeface="MS Mincho" panose="02020609040205080304" pitchFamily="49" charset="-128"/>
              <a:cs typeface="Arial" panose="020B0604020202020204" pitchFamily="34" charset="0"/>
            </a:endParaRPr>
          </a:p>
          <a:p>
            <a:pPr marL="342900" indent="-342900" algn="just">
              <a:buClr>
                <a:schemeClr val="accent2"/>
              </a:buClr>
              <a:buFont typeface="Arial" panose="020B0604020202020204" pitchFamily="34" charset="0"/>
              <a:buChar char="•"/>
            </a:pPr>
            <a:endParaRPr lang="en-PK" sz="2000" dirty="0">
              <a:solidFill>
                <a:srgbClr val="404040"/>
              </a:solidFill>
              <a:latin typeface="Calibri" panose="020F0502020204030204" pitchFamily="34" charset="0"/>
              <a:ea typeface="MS Mincho" panose="02020609040205080304" pitchFamily="49" charset="-128"/>
              <a:cs typeface="Arial" panose="020B0604020202020204" pitchFamily="34" charset="0"/>
            </a:endParaRPr>
          </a:p>
          <a:p>
            <a:pPr marL="342900" indent="-342900" algn="just">
              <a:buClr>
                <a:schemeClr val="accent2"/>
              </a:buClr>
              <a:buFont typeface="Arial" panose="020B0604020202020204" pitchFamily="34" charset="0"/>
              <a:buChar char="•"/>
            </a:pPr>
            <a:endParaRPr lang="en-PK" sz="2400" dirty="0">
              <a:solidFill>
                <a:srgbClr val="404040"/>
              </a:solidFill>
              <a:effectLst/>
              <a:latin typeface="Calibri" panose="020F0502020204030204" pitchFamily="34" charset="0"/>
              <a:ea typeface="MS Mincho" panose="02020609040205080304" pitchFamily="49" charset="-128"/>
              <a:cs typeface="Arial" panose="020B0604020202020204" pitchFamily="34" charset="0"/>
            </a:endParaRPr>
          </a:p>
          <a:p>
            <a:pPr marL="342900" indent="-342900" algn="just">
              <a:buClr>
                <a:schemeClr val="accent2"/>
              </a:buClr>
              <a:buFont typeface="Arial" panose="020B0604020202020204" pitchFamily="34" charset="0"/>
              <a:buChar char="•"/>
            </a:pPr>
            <a:endParaRPr lang="en-US" dirty="0"/>
          </a:p>
        </p:txBody>
      </p:sp>
    </p:spTree>
    <p:extLst>
      <p:ext uri="{BB962C8B-B14F-4D97-AF65-F5344CB8AC3E}">
        <p14:creationId xmlns:p14="http://schemas.microsoft.com/office/powerpoint/2010/main" val="274867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You</a:t>
            </a:r>
            <a:endParaRPr lang="en-US" b="0" dirty="0"/>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Husnain Shabbir</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0332 7525600</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l175177@lhr.nu.edu.pk</a:t>
            </a:r>
          </a:p>
        </p:txBody>
      </p:sp>
      <p:pic>
        <p:nvPicPr>
          <p:cNvPr id="2" name="Picture 1">
            <a:extLst>
              <a:ext uri="{FF2B5EF4-FFF2-40B4-BE49-F238E27FC236}">
                <a16:creationId xmlns:a16="http://schemas.microsoft.com/office/drawing/2014/main" id="{ABC8ECC6-8851-4080-9C68-96F2BB797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715" y="2490715"/>
            <a:ext cx="1879887" cy="1876567"/>
          </a:xfrm>
          <a:prstGeom prst="ellipse">
            <a:avLst/>
          </a:prstGeom>
        </p:spPr>
      </p:pic>
    </p:spTree>
    <p:extLst>
      <p:ext uri="{BB962C8B-B14F-4D97-AF65-F5344CB8AC3E}">
        <p14:creationId xmlns:p14="http://schemas.microsoft.com/office/powerpoint/2010/main" val="226095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Advantages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937779" y="2715438"/>
            <a:ext cx="5056622" cy="3455987"/>
          </a:xfrm>
        </p:spPr>
        <p:txBody>
          <a:bodyPr>
            <a:normAutofit/>
          </a:bodyPr>
          <a:lstStyle/>
          <a:p>
            <a:pPr algn="just">
              <a:lnSpc>
                <a:spcPct val="110000"/>
              </a:lnSpc>
            </a:pPr>
            <a:r>
              <a:rPr lang="en-US" sz="2800" dirty="0">
                <a:cs typeface="Times New Roman" pitchFamily="18" charset="0"/>
              </a:rPr>
              <a:t>Large Bandwidth</a:t>
            </a:r>
          </a:p>
          <a:p>
            <a:pPr algn="just">
              <a:lnSpc>
                <a:spcPct val="110000"/>
              </a:lnSpc>
            </a:pPr>
            <a:r>
              <a:rPr lang="en-US" sz="2800" dirty="0">
                <a:cs typeface="Times New Roman" pitchFamily="18" charset="0"/>
              </a:rPr>
              <a:t>License-free spectrum</a:t>
            </a:r>
          </a:p>
          <a:p>
            <a:pPr algn="just">
              <a:lnSpc>
                <a:spcPct val="110000"/>
              </a:lnSpc>
            </a:pPr>
            <a:r>
              <a:rPr lang="en-US" sz="2800" dirty="0">
                <a:cs typeface="Times New Roman" pitchFamily="18" charset="0"/>
              </a:rPr>
              <a:t>Low Power consumption</a:t>
            </a:r>
          </a:p>
          <a:p>
            <a:pPr algn="just">
              <a:lnSpc>
                <a:spcPct val="110000"/>
              </a:lnSpc>
            </a:pPr>
            <a:r>
              <a:rPr lang="en-US" sz="2800" dirty="0">
                <a:cs typeface="Times New Roman" pitchFamily="18" charset="0"/>
              </a:rPr>
              <a:t>Reduced Antenna size</a:t>
            </a:r>
          </a:p>
          <a:p>
            <a:pPr algn="just">
              <a:lnSpc>
                <a:spcPct val="110000"/>
              </a:lnSpc>
            </a:pPr>
            <a:r>
              <a:rPr lang="en-US" sz="2800" dirty="0">
                <a:cs typeface="Times New Roman" pitchFamily="18" charset="0"/>
              </a:rPr>
              <a:t>Robust channel security </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MS Thesis Final Defense</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Applications</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Indoor Communication</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7" y="3120304"/>
            <a:ext cx="7273350" cy="2958275"/>
          </a:xfrm>
        </p:spPr>
        <p:txBody>
          <a:bodyPr>
            <a:normAutofit/>
          </a:bodyPr>
          <a:lstStyle/>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Inter-chip communication in super-computers</a:t>
            </a: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optical sensor-based communication </a:t>
            </a: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Wireless body-area-network (WBAN) </a:t>
            </a: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Visible Light Communication(VLC)</a:t>
            </a: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Passenger’s entertainment systems in vehicles</a:t>
            </a: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Light fidelity (Li-Fi) networks</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MS Thesis final defense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pic>
        <p:nvPicPr>
          <p:cNvPr id="2" name="Picture 1">
            <a:extLst>
              <a:ext uri="{FF2B5EF4-FFF2-40B4-BE49-F238E27FC236}">
                <a16:creationId xmlns:a16="http://schemas.microsoft.com/office/drawing/2014/main" id="{FCEC6FC9-1A91-41C1-B319-5658EF8D3A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724" y="437522"/>
            <a:ext cx="2022726" cy="2019153"/>
          </a:xfrm>
          <a:prstGeom prst="ellipse">
            <a:avLst/>
          </a:prstGeom>
        </p:spPr>
      </p:pic>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Applications</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Terrestrial Communication</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7" y="3120304"/>
            <a:ext cx="7273350" cy="2958275"/>
          </a:xfrm>
        </p:spPr>
        <p:txBody>
          <a:bodyPr>
            <a:normAutofit lnSpcReduction="10000"/>
          </a:bodyPr>
          <a:lstStyle/>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Metropolitan Area Network extension</a:t>
            </a:r>
          </a:p>
          <a:p>
            <a:pPr lvl="1" algn="just">
              <a:lnSpc>
                <a:spcPct val="100000"/>
              </a:lnSpc>
              <a:buFont typeface="Wingdings" panose="05000000000000000000" pitchFamily="2" charset="2"/>
              <a:buChar char="v"/>
            </a:pPr>
            <a:r>
              <a:rPr lang="en-US" sz="2400" dirty="0">
                <a:solidFill>
                  <a:srgbClr val="000000"/>
                </a:solidFill>
                <a:effectLst/>
                <a:latin typeface="Times New Roman" panose="02020603050405020304" pitchFamily="18" charset="0"/>
                <a:ea typeface="Calibri" panose="020F0502020204030204" pitchFamily="34" charset="0"/>
              </a:rPr>
              <a:t>Unmanned Aerial Vehicles(UAVs)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0000"/>
              </a:lnSpc>
              <a:buFont typeface="Wingdings" panose="05000000000000000000" pitchFamily="2" charset="2"/>
              <a:buChar char="v"/>
            </a:pPr>
            <a:r>
              <a:rPr lang="en-US" sz="2400" dirty="0">
                <a:solidFill>
                  <a:srgbClr val="000000"/>
                </a:solidFill>
                <a:latin typeface="Times New Roman" panose="02020603050405020304" pitchFamily="18" charset="0"/>
                <a:ea typeface="Calibri" panose="020F0502020204030204" pitchFamily="34" charset="0"/>
              </a:rPr>
              <a:t>I</a:t>
            </a:r>
            <a:r>
              <a:rPr lang="en-US" sz="2400" dirty="0">
                <a:solidFill>
                  <a:srgbClr val="000000"/>
                </a:solidFill>
                <a:effectLst/>
                <a:latin typeface="Times New Roman" panose="02020603050405020304" pitchFamily="18" charset="0"/>
                <a:ea typeface="Calibri" panose="020F0502020204030204" pitchFamily="34" charset="0"/>
              </a:rPr>
              <a:t>n Intelligent Transportation Systems (ITS) </a:t>
            </a:r>
            <a:endParaRPr lang="en-US" sz="24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v"/>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dirty="0">
                <a:solidFill>
                  <a:srgbClr val="000000"/>
                </a:solidFill>
                <a:effectLst/>
                <a:latin typeface="Times New Roman" panose="02020603050405020304" pitchFamily="18" charset="0"/>
                <a:ea typeface="Calibri" panose="020F0502020204030204" pitchFamily="34" charset="0"/>
              </a:rPr>
              <a:t>nterprise connectivity</a:t>
            </a:r>
          </a:p>
          <a:p>
            <a:pPr lvl="1" algn="just">
              <a:lnSpc>
                <a:spcPct val="100000"/>
              </a:lnSpc>
              <a:buFont typeface="Wingdings" panose="05000000000000000000" pitchFamily="2" charset="2"/>
              <a:buChar char="v"/>
            </a:pPr>
            <a:r>
              <a:rPr lang="en-US" sz="2400" dirty="0" err="1">
                <a:solidFill>
                  <a:srgbClr val="000000"/>
                </a:solidFill>
                <a:latin typeface="Times New Roman" panose="02020603050405020304" pitchFamily="18" charset="0"/>
                <a:ea typeface="Calibri" panose="020F0502020204030204" pitchFamily="34" charset="0"/>
              </a:rPr>
              <a:t>F</a:t>
            </a:r>
            <a:r>
              <a:rPr lang="en-US" sz="2400" dirty="0" err="1">
                <a:solidFill>
                  <a:srgbClr val="000000"/>
                </a:solidFill>
                <a:effectLst/>
                <a:latin typeface="Times New Roman" panose="02020603050405020304" pitchFamily="18" charset="0"/>
                <a:ea typeface="Calibri" panose="020F0502020204030204" pitchFamily="34" charset="0"/>
              </a:rPr>
              <a:t>ibre</a:t>
            </a:r>
            <a:r>
              <a:rPr lang="en-US" sz="2400" dirty="0">
                <a:solidFill>
                  <a:srgbClr val="000000"/>
                </a:solidFill>
                <a:effectLst/>
                <a:latin typeface="Times New Roman" panose="02020603050405020304" pitchFamily="18" charset="0"/>
                <a:ea typeface="Calibri" panose="020F0502020204030204" pitchFamily="34" charset="0"/>
              </a:rPr>
              <a:t> back-up</a:t>
            </a:r>
          </a:p>
          <a:p>
            <a:pPr lvl="1" algn="just">
              <a:lnSpc>
                <a:spcPct val="100000"/>
              </a:lnSpc>
              <a:buFont typeface="Wingdings" panose="05000000000000000000" pitchFamily="2" charset="2"/>
              <a:buChar char="v"/>
            </a:pPr>
            <a:r>
              <a:rPr lang="en-US" sz="2400" dirty="0">
                <a:solidFill>
                  <a:srgbClr val="000000"/>
                </a:solidFill>
                <a:latin typeface="Times New Roman" panose="02020603050405020304" pitchFamily="18" charset="0"/>
                <a:ea typeface="Calibri" panose="020F0502020204030204" pitchFamily="34" charset="0"/>
              </a:rPr>
              <a:t>B</a:t>
            </a:r>
            <a:r>
              <a:rPr lang="en-US" sz="2400" dirty="0">
                <a:solidFill>
                  <a:srgbClr val="000000"/>
                </a:solidFill>
                <a:effectLst/>
                <a:latin typeface="Times New Roman" panose="02020603050405020304" pitchFamily="18" charset="0"/>
                <a:ea typeface="Calibri" panose="020F0502020204030204" pitchFamily="34" charset="0"/>
              </a:rPr>
              <a:t>ack-haul for cellular networks</a:t>
            </a:r>
          </a:p>
          <a:p>
            <a:pPr lvl="1" algn="just">
              <a:lnSpc>
                <a:spcPct val="100000"/>
              </a:lnSpc>
              <a:buFont typeface="Wingdings" panose="05000000000000000000" pitchFamily="2" charset="2"/>
              <a:buChar char="v"/>
            </a:pPr>
            <a:r>
              <a:rPr lang="en-US" sz="2400" dirty="0">
                <a:solidFill>
                  <a:srgbClr val="000000"/>
                </a:solidFill>
                <a:latin typeface="Times New Roman" panose="02020603050405020304" pitchFamily="18" charset="0"/>
                <a:ea typeface="Calibri" panose="020F0502020204030204" pitchFamily="34" charset="0"/>
              </a:rPr>
              <a:t>N</a:t>
            </a:r>
            <a:r>
              <a:rPr lang="en-US" sz="2400" dirty="0">
                <a:solidFill>
                  <a:srgbClr val="000000"/>
                </a:solidFill>
                <a:effectLst/>
                <a:latin typeface="Times New Roman" panose="02020603050405020304" pitchFamily="18" charset="0"/>
                <a:ea typeface="Calibri" panose="020F0502020204030204" pitchFamily="34" charset="0"/>
              </a:rPr>
              <a:t>etwork disaster recovery </a:t>
            </a:r>
            <a:endParaRPr lang="en-US" sz="2400" dirty="0">
              <a:latin typeface="Times New Roman" panose="02020603050405020304" pitchFamily="18" charset="0"/>
              <a:cs typeface="Times New Roman" panose="02020603050405020304" pitchFamily="18" charset="0"/>
            </a:endParaRP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MS Thesis final defense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a:t>
            </a:fld>
            <a:endParaRPr lang="en-US" dirty="0"/>
          </a:p>
        </p:txBody>
      </p:sp>
      <p:pic>
        <p:nvPicPr>
          <p:cNvPr id="2" name="Picture 1">
            <a:extLst>
              <a:ext uri="{FF2B5EF4-FFF2-40B4-BE49-F238E27FC236}">
                <a16:creationId xmlns:a16="http://schemas.microsoft.com/office/drawing/2014/main" id="{FCEC6FC9-1A91-41C1-B319-5658EF8D3A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724" y="437522"/>
            <a:ext cx="2022726" cy="2019153"/>
          </a:xfrm>
          <a:prstGeom prst="ellipse">
            <a:avLst/>
          </a:prstGeom>
        </p:spPr>
      </p:pic>
    </p:spTree>
    <p:extLst>
      <p:ext uri="{BB962C8B-B14F-4D97-AF65-F5344CB8AC3E}">
        <p14:creationId xmlns:p14="http://schemas.microsoft.com/office/powerpoint/2010/main" val="35631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Applications</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Satellite Communication</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7" y="3120304"/>
            <a:ext cx="7273350" cy="2958275"/>
          </a:xfrm>
        </p:spPr>
        <p:txBody>
          <a:bodyPr>
            <a:normAutofit/>
          </a:bodyPr>
          <a:lstStyle/>
          <a:p>
            <a:pPr lvl="1" algn="just">
              <a:lnSpc>
                <a:spcPct val="100000"/>
              </a:lnSpc>
              <a:buFont typeface="Wingdings" panose="05000000000000000000" pitchFamily="2" charset="2"/>
              <a:buChar char="v"/>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Inter-satellite communication</a:t>
            </a:r>
            <a:endParaRPr lang="en-US" sz="24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Satellite to ground station</a:t>
            </a:r>
          </a:p>
          <a:p>
            <a:pPr lvl="1" algn="just">
              <a:lnSpc>
                <a:spcPct val="100000"/>
              </a:lnSpc>
              <a:buFont typeface="Wingdings" panose="05000000000000000000" pitchFamily="2" charset="2"/>
              <a:buChar char="v"/>
            </a:pPr>
            <a:r>
              <a:rPr lang="en-US" sz="2400" dirty="0">
                <a:solidFill>
                  <a:srgbClr val="000000"/>
                </a:solidFill>
                <a:effectLst/>
                <a:latin typeface="Times New Roman" panose="02020603050405020304" pitchFamily="18" charset="0"/>
                <a:ea typeface="Calibri" panose="020F0502020204030204" pitchFamily="34" charset="0"/>
              </a:rPr>
              <a:t>Ground to Satellite communication</a:t>
            </a:r>
          </a:p>
          <a:p>
            <a:pPr lvl="1" algn="just">
              <a:lnSpc>
                <a:spcPct val="100000"/>
              </a:lnSpc>
              <a:buFont typeface="Wingdings" panose="05000000000000000000" pitchFamily="2" charset="2"/>
              <a:buChar char="v"/>
            </a:pPr>
            <a:r>
              <a:rPr lang="en-US" sz="2400" dirty="0">
                <a:solidFill>
                  <a:srgbClr val="000000"/>
                </a:solidFill>
                <a:effectLst/>
                <a:latin typeface="Times New Roman" panose="02020603050405020304" pitchFamily="18" charset="0"/>
                <a:ea typeface="Calibri" panose="020F0502020204030204" pitchFamily="34" charset="0"/>
              </a:rPr>
              <a:t>Satellite to Unmanned Aerial Vehicles(UAVs)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Deep space communication</a:t>
            </a:r>
          </a:p>
          <a:p>
            <a:pPr lvl="1" algn="just">
              <a:lnSpc>
                <a:spcPct val="100000"/>
              </a:lnSpc>
            </a:pPr>
            <a:endParaRPr lang="en-US" dirty="0">
              <a:latin typeface="Times New Roman" panose="02020603050405020304" pitchFamily="18" charset="0"/>
              <a:cs typeface="Times New Roman" panose="02020603050405020304" pitchFamily="18" charset="0"/>
            </a:endParaRP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MS Thesis final defense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a:t>
            </a:fld>
            <a:endParaRPr lang="en-US" dirty="0"/>
          </a:p>
        </p:txBody>
      </p:sp>
      <p:pic>
        <p:nvPicPr>
          <p:cNvPr id="2" name="Picture 1">
            <a:extLst>
              <a:ext uri="{FF2B5EF4-FFF2-40B4-BE49-F238E27FC236}">
                <a16:creationId xmlns:a16="http://schemas.microsoft.com/office/drawing/2014/main" id="{FCEC6FC9-1A91-41C1-B319-5658EF8D3A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724" y="437522"/>
            <a:ext cx="2022726" cy="2019153"/>
          </a:xfrm>
          <a:prstGeom prst="ellipse">
            <a:avLst/>
          </a:prstGeom>
        </p:spPr>
      </p:pic>
    </p:spTree>
    <p:extLst>
      <p:ext uri="{BB962C8B-B14F-4D97-AF65-F5344CB8AC3E}">
        <p14:creationId xmlns:p14="http://schemas.microsoft.com/office/powerpoint/2010/main" val="56197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normAutofit/>
          </a:bodyPr>
          <a:lstStyle/>
          <a:p>
            <a:r>
              <a:rPr lang="en-US" sz="4000" dirty="0"/>
              <a:t>Challenges</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MS Thesis final defense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7</a:t>
            </a:fld>
            <a:endParaRPr lang="en-US" dirty="0"/>
          </a:p>
        </p:txBody>
      </p:sp>
      <p:pic>
        <p:nvPicPr>
          <p:cNvPr id="2" name="Picture 1">
            <a:extLst>
              <a:ext uri="{FF2B5EF4-FFF2-40B4-BE49-F238E27FC236}">
                <a16:creationId xmlns:a16="http://schemas.microsoft.com/office/drawing/2014/main" id="{FCEC6FC9-1A91-41C1-B319-5658EF8D3A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724" y="437522"/>
            <a:ext cx="2022726" cy="2019153"/>
          </a:xfrm>
          <a:prstGeom prst="ellipse">
            <a:avLst/>
          </a:prstGeom>
        </p:spPr>
      </p:pic>
      <p:sp>
        <p:nvSpPr>
          <p:cNvPr id="4" name="Content Placeholder 3">
            <a:extLst>
              <a:ext uri="{FF2B5EF4-FFF2-40B4-BE49-F238E27FC236}">
                <a16:creationId xmlns:a16="http://schemas.microsoft.com/office/drawing/2014/main" id="{438EB331-212A-4DA6-A497-A72CD22B57B9}"/>
              </a:ext>
            </a:extLst>
          </p:cNvPr>
          <p:cNvSpPr>
            <a:spLocks noGrp="1"/>
          </p:cNvSpPr>
          <p:nvPr>
            <p:ph idx="1"/>
          </p:nvPr>
        </p:nvSpPr>
        <p:spPr>
          <a:xfrm>
            <a:off x="420541" y="2803938"/>
            <a:ext cx="6192695" cy="2812954"/>
          </a:xfrm>
        </p:spPr>
        <p:txBody>
          <a:bodyPr>
            <a:noAutofit/>
          </a:bodyPr>
          <a:lstStyle/>
          <a:p>
            <a:pPr algn="just">
              <a:buFont typeface="Wingdings" panose="05000000000000000000" pitchFamily="2" charset="2"/>
              <a:buChar char="v"/>
            </a:pPr>
            <a:r>
              <a:rPr lang="en-US" sz="2000" b="1" u="sng" dirty="0">
                <a:solidFill>
                  <a:srgbClr val="0070C0"/>
                </a:solidFill>
                <a:latin typeface="Calibri" panose="020F0502020204030204" pitchFamily="34" charset="0"/>
                <a:cs typeface="Calibri" panose="020F0502020204030204" pitchFamily="34" charset="0"/>
              </a:rPr>
              <a:t>Adverse weather conditions</a:t>
            </a:r>
            <a:r>
              <a:rPr lang="en-US" sz="2000" b="1" dirty="0">
                <a:solidFill>
                  <a:srgbClr val="0070C0"/>
                </a:solidFill>
                <a:latin typeface="Calibri" panose="020F0502020204030204" pitchFamily="34" charset="0"/>
                <a:cs typeface="Calibri" panose="020F0502020204030204" pitchFamily="34" charset="0"/>
              </a:rPr>
              <a:t>: </a:t>
            </a:r>
            <a:r>
              <a:rPr lang="en-US" sz="2000" dirty="0">
                <a:latin typeface="Times New Roman" panose="02020603050405020304" pitchFamily="18" charset="0"/>
                <a:cs typeface="Times New Roman" panose="02020603050405020304" pitchFamily="18" charset="0"/>
              </a:rPr>
              <a:t>such as rain, snow sleet, fog, haze, smog and pollution which causes </a:t>
            </a:r>
            <a:r>
              <a:rPr lang="en-US" sz="2000" b="1" dirty="0">
                <a:latin typeface="Times New Roman" panose="02020603050405020304" pitchFamily="18" charset="0"/>
                <a:cs typeface="Times New Roman" panose="02020603050405020304" pitchFamily="18" charset="0"/>
              </a:rPr>
              <a:t>attenuations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scattering</a:t>
            </a:r>
            <a:r>
              <a:rPr lang="en-US" sz="2000" dirty="0">
                <a:latin typeface="Times New Roman" panose="02020603050405020304" pitchFamily="18" charset="0"/>
                <a:cs typeface="Times New Roman" panose="02020603050405020304" pitchFamily="18" charset="0"/>
              </a:rPr>
              <a:t> of the transmitted signal.</a:t>
            </a:r>
          </a:p>
          <a:p>
            <a:pPr algn="just">
              <a:buFont typeface="Wingdings" panose="05000000000000000000" pitchFamily="2" charset="2"/>
              <a:buChar char="v"/>
            </a:pPr>
            <a:r>
              <a:rPr lang="en-US" sz="2000" b="1" u="sng" dirty="0">
                <a:solidFill>
                  <a:srgbClr val="0070C0"/>
                </a:solidFill>
                <a:latin typeface="Calibri" panose="020F0502020204030204" pitchFamily="34" charset="0"/>
                <a:cs typeface="Calibri" panose="020F0502020204030204" pitchFamily="34" charset="0"/>
              </a:rPr>
              <a:t>Pointing errors</a:t>
            </a:r>
            <a:r>
              <a:rPr lang="en-US" sz="2000" b="1" dirty="0">
                <a:solidFill>
                  <a:srgbClr val="0070C0"/>
                </a:solidFill>
                <a:latin typeface="Calibri" panose="020F0502020204030204" pitchFamily="34" charset="0"/>
                <a:cs typeface="Calibri" panose="020F0502020204030204" pitchFamily="34" charset="0"/>
              </a:rPr>
              <a:t>: </a:t>
            </a:r>
            <a:r>
              <a:rPr lang="en-US" sz="2000" dirty="0">
                <a:latin typeface="Times New Roman" panose="02020603050405020304" pitchFamily="18" charset="0"/>
                <a:cs typeface="Times New Roman" panose="02020603050405020304" pitchFamily="18" charset="0"/>
              </a:rPr>
              <a:t>pointing and misalignment loss due to building sways.</a:t>
            </a:r>
          </a:p>
          <a:p>
            <a:pPr algn="just">
              <a:buFont typeface="Wingdings" panose="05000000000000000000" pitchFamily="2" charset="2"/>
              <a:buChar char="v"/>
            </a:pPr>
            <a:r>
              <a:rPr lang="en-US" sz="2000" b="1" u="sng" dirty="0">
                <a:solidFill>
                  <a:srgbClr val="0070C0"/>
                </a:solidFill>
                <a:latin typeface="Calibri" panose="020F0502020204030204" pitchFamily="34" charset="0"/>
                <a:cs typeface="Calibri" panose="020F0502020204030204" pitchFamily="34" charset="0"/>
              </a:rPr>
              <a:t>Atmospheric Turbulence</a:t>
            </a:r>
            <a:r>
              <a:rPr lang="en-US" sz="2000" b="1" dirty="0">
                <a:solidFill>
                  <a:srgbClr val="0070C0"/>
                </a:solidFill>
                <a:latin typeface="Calibri" panose="020F0502020204030204" pitchFamily="34" charset="0"/>
                <a:cs typeface="Calibri" panose="020F0502020204030204" pitchFamily="34" charset="0"/>
              </a:rPr>
              <a:t>: </a:t>
            </a:r>
            <a:r>
              <a:rPr lang="en-US" sz="2000" dirty="0">
                <a:latin typeface="Times New Roman" panose="02020603050405020304" pitchFamily="18" charset="0"/>
                <a:cs typeface="Times New Roman" panose="02020603050405020304" pitchFamily="18" charset="0"/>
              </a:rPr>
              <a:t>Random fluctuations in the refractive index, which causes the perturbation of the optical intensity as the signal propagate through the atmosphere.</a:t>
            </a:r>
            <a:endParaRPr lang="en-PK" sz="2000" dirty="0"/>
          </a:p>
        </p:txBody>
      </p:sp>
      <p:sp>
        <p:nvSpPr>
          <p:cNvPr id="3" name="TextBox 2">
            <a:extLst>
              <a:ext uri="{FF2B5EF4-FFF2-40B4-BE49-F238E27FC236}">
                <a16:creationId xmlns:a16="http://schemas.microsoft.com/office/drawing/2014/main" id="{B58BCD8C-41AC-4832-B70F-AEDF84DC8CA9}"/>
              </a:ext>
            </a:extLst>
          </p:cNvPr>
          <p:cNvSpPr txBox="1"/>
          <p:nvPr/>
        </p:nvSpPr>
        <p:spPr>
          <a:xfrm>
            <a:off x="748144" y="5737729"/>
            <a:ext cx="5865092" cy="338554"/>
          </a:xfrm>
          <a:prstGeom prst="rect">
            <a:avLst/>
          </a:prstGeom>
          <a:noFill/>
        </p:spPr>
        <p:txBody>
          <a:bodyPr wrap="square" rtlCol="0">
            <a:spAutoFit/>
          </a:bodyPr>
          <a:lstStyle/>
          <a:p>
            <a:r>
              <a:rPr lang="en-US" sz="1600" b="1" dirty="0">
                <a:solidFill>
                  <a:srgbClr val="FF0000"/>
                </a:solidFill>
              </a:rPr>
              <a:t>Note: In this thesis we will focus only on Atmospheric Turbulence.</a:t>
            </a:r>
            <a:endParaRPr lang="en-PK" sz="1600" b="1" dirty="0">
              <a:solidFill>
                <a:srgbClr val="FF0000"/>
              </a:solidFill>
            </a:endParaRPr>
          </a:p>
        </p:txBody>
      </p:sp>
    </p:spTree>
    <p:extLst>
      <p:ext uri="{BB962C8B-B14F-4D97-AF65-F5344CB8AC3E}">
        <p14:creationId xmlns:p14="http://schemas.microsoft.com/office/powerpoint/2010/main" val="408380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96DA3F-2F2F-4100-ABA1-48D45B3E5B12}"/>
              </a:ext>
            </a:extLst>
          </p:cNvPr>
          <p:cNvSpPr>
            <a:spLocks noGrp="1"/>
          </p:cNvSpPr>
          <p:nvPr>
            <p:ph type="title"/>
          </p:nvPr>
        </p:nvSpPr>
        <p:spPr>
          <a:xfrm>
            <a:off x="745811" y="192016"/>
            <a:ext cx="9782801" cy="965200"/>
          </a:xfrm>
        </p:spPr>
        <p:txBody>
          <a:bodyPr>
            <a:normAutofit/>
          </a:bodyPr>
          <a:lstStyle/>
          <a:p>
            <a:r>
              <a:rPr lang="en-US" sz="4000" b="1" dirty="0">
                <a:solidFill>
                  <a:srgbClr val="FFFF00"/>
                </a:solidFill>
                <a:latin typeface="Calibri" panose="020F0502020204030204" pitchFamily="34" charset="0"/>
                <a:cs typeface="Calibri" panose="020F0502020204030204" pitchFamily="34" charset="0"/>
              </a:rPr>
              <a:t>Atmospheric Turbulence</a:t>
            </a:r>
          </a:p>
        </p:txBody>
      </p:sp>
      <p:sp>
        <p:nvSpPr>
          <p:cNvPr id="10" name="Content Placeholder 2">
            <a:extLst>
              <a:ext uri="{FF2B5EF4-FFF2-40B4-BE49-F238E27FC236}">
                <a16:creationId xmlns:a16="http://schemas.microsoft.com/office/drawing/2014/main" id="{03C12FCA-F7B7-4405-BC40-3058B95B85CC}"/>
              </a:ext>
            </a:extLst>
          </p:cNvPr>
          <p:cNvSpPr txBox="1">
            <a:spLocks/>
          </p:cNvSpPr>
          <p:nvPr/>
        </p:nvSpPr>
        <p:spPr>
          <a:xfrm>
            <a:off x="585140" y="1013510"/>
            <a:ext cx="10104141" cy="1113958"/>
          </a:xfrm>
          <a:prstGeom prst="rect">
            <a:avLst/>
          </a:prstGeom>
        </p:spPr>
        <p:txBody>
          <a:bodyPr anchor="b">
            <a:normAutofit fontScale="925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3300" dirty="0">
                <a:solidFill>
                  <a:schemeClr val="tx2"/>
                </a:solidFill>
                <a:latin typeface="Times New Roman" panose="02020603050405020304" pitchFamily="18" charset="0"/>
                <a:cs typeface="Times New Roman" panose="02020603050405020304" pitchFamily="18" charset="0"/>
              </a:rPr>
              <a:t>	</a:t>
            </a:r>
            <a:r>
              <a:rPr lang="en-US" sz="2600" b="0" dirty="0">
                <a:solidFill>
                  <a:schemeClr val="tx2"/>
                </a:solidFill>
                <a:latin typeface="Times New Roman" panose="02020603050405020304" pitchFamily="18" charset="0"/>
                <a:cs typeface="Times New Roman" panose="02020603050405020304" pitchFamily="18" charset="0"/>
              </a:rPr>
              <a:t>When the laser beam is propagating through these eddies then they will act like a prism or a lenses causing it to deflect, spread along the different paths. </a:t>
            </a:r>
            <a:endParaRPr lang="en-US" sz="2600" b="0" dirty="0"/>
          </a:p>
        </p:txBody>
      </p:sp>
      <p:pic>
        <p:nvPicPr>
          <p:cNvPr id="12" name="Picture 11">
            <a:extLst>
              <a:ext uri="{FF2B5EF4-FFF2-40B4-BE49-F238E27FC236}">
                <a16:creationId xmlns:a16="http://schemas.microsoft.com/office/drawing/2014/main" id="{09B67648-910F-4237-8CAE-FF0E0568ECFB}"/>
              </a:ext>
            </a:extLst>
          </p:cNvPr>
          <p:cNvPicPr>
            <a:picLocks noChangeAspect="1"/>
          </p:cNvPicPr>
          <p:nvPr/>
        </p:nvPicPr>
        <p:blipFill>
          <a:blip r:embed="rId2"/>
          <a:stretch>
            <a:fillRect/>
          </a:stretch>
        </p:blipFill>
        <p:spPr>
          <a:xfrm>
            <a:off x="1507510" y="2462210"/>
            <a:ext cx="9131374" cy="3862749"/>
          </a:xfrm>
          <a:prstGeom prst="rect">
            <a:avLst/>
          </a:prstGeom>
        </p:spPr>
      </p:pic>
      <p:cxnSp>
        <p:nvCxnSpPr>
          <p:cNvPr id="14" name="Straight Arrow Connector 13">
            <a:extLst>
              <a:ext uri="{FF2B5EF4-FFF2-40B4-BE49-F238E27FC236}">
                <a16:creationId xmlns:a16="http://schemas.microsoft.com/office/drawing/2014/main" id="{7786D083-3B28-4530-ADEE-B45C80EC54BF}"/>
              </a:ext>
            </a:extLst>
          </p:cNvPr>
          <p:cNvCxnSpPr>
            <a:cxnSpLocks/>
          </p:cNvCxnSpPr>
          <p:nvPr/>
        </p:nvCxnSpPr>
        <p:spPr>
          <a:xfrm>
            <a:off x="2665412" y="4207164"/>
            <a:ext cx="838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420EA8-52FF-40F5-BBAD-9BDA8200B1EC}"/>
              </a:ext>
            </a:extLst>
          </p:cNvPr>
          <p:cNvCxnSpPr>
            <a:cxnSpLocks/>
          </p:cNvCxnSpPr>
          <p:nvPr/>
        </p:nvCxnSpPr>
        <p:spPr>
          <a:xfrm>
            <a:off x="3503612" y="4207164"/>
            <a:ext cx="304800" cy="76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F3AD19-FE4C-4642-930A-D5B6518E9506}"/>
              </a:ext>
            </a:extLst>
          </p:cNvPr>
          <p:cNvCxnSpPr>
            <a:cxnSpLocks/>
          </p:cNvCxnSpPr>
          <p:nvPr/>
        </p:nvCxnSpPr>
        <p:spPr>
          <a:xfrm flipV="1">
            <a:off x="3808412" y="4245264"/>
            <a:ext cx="228600" cy="381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588CE7-A3A4-48A4-BD4F-EA9BFD413714}"/>
              </a:ext>
            </a:extLst>
          </p:cNvPr>
          <p:cNvCxnSpPr>
            <a:cxnSpLocks/>
          </p:cNvCxnSpPr>
          <p:nvPr/>
        </p:nvCxnSpPr>
        <p:spPr>
          <a:xfrm flipV="1">
            <a:off x="4037012" y="4207164"/>
            <a:ext cx="304800" cy="381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D3E26D-1B17-4274-8272-A609A7B1C88E}"/>
              </a:ext>
            </a:extLst>
          </p:cNvPr>
          <p:cNvCxnSpPr>
            <a:cxnSpLocks/>
          </p:cNvCxnSpPr>
          <p:nvPr/>
        </p:nvCxnSpPr>
        <p:spPr>
          <a:xfrm flipV="1">
            <a:off x="4341812" y="4130963"/>
            <a:ext cx="533400" cy="762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91F6E6-E201-4B5C-841B-0E90EBBF249A}"/>
              </a:ext>
            </a:extLst>
          </p:cNvPr>
          <p:cNvCxnSpPr>
            <a:cxnSpLocks/>
          </p:cNvCxnSpPr>
          <p:nvPr/>
        </p:nvCxnSpPr>
        <p:spPr>
          <a:xfrm>
            <a:off x="4875212" y="4130963"/>
            <a:ext cx="7620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F0AEBD-DAAD-43FD-A0EE-8B1765563CF5}"/>
              </a:ext>
            </a:extLst>
          </p:cNvPr>
          <p:cNvCxnSpPr>
            <a:cxnSpLocks/>
          </p:cNvCxnSpPr>
          <p:nvPr/>
        </p:nvCxnSpPr>
        <p:spPr>
          <a:xfrm>
            <a:off x="5637212" y="4130963"/>
            <a:ext cx="762000" cy="1524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4B84E20-F683-4E4A-908B-B3EDA39E81D1}"/>
              </a:ext>
            </a:extLst>
          </p:cNvPr>
          <p:cNvCxnSpPr>
            <a:cxnSpLocks/>
          </p:cNvCxnSpPr>
          <p:nvPr/>
        </p:nvCxnSpPr>
        <p:spPr>
          <a:xfrm flipV="1">
            <a:off x="6399212" y="4207163"/>
            <a:ext cx="381000" cy="571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793664-DCAF-4DB3-B54E-F3CB2CD29DB0}"/>
              </a:ext>
            </a:extLst>
          </p:cNvPr>
          <p:cNvCxnSpPr>
            <a:cxnSpLocks/>
          </p:cNvCxnSpPr>
          <p:nvPr/>
        </p:nvCxnSpPr>
        <p:spPr>
          <a:xfrm>
            <a:off x="6780212" y="4169063"/>
            <a:ext cx="3048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7912D1-937B-4A11-861D-E0FC0EE064CD}"/>
              </a:ext>
            </a:extLst>
          </p:cNvPr>
          <p:cNvCxnSpPr>
            <a:cxnSpLocks/>
          </p:cNvCxnSpPr>
          <p:nvPr/>
        </p:nvCxnSpPr>
        <p:spPr>
          <a:xfrm>
            <a:off x="7085012" y="4130963"/>
            <a:ext cx="152400" cy="76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E72A45-2DEB-4299-8CEC-64BD137A95F4}"/>
              </a:ext>
            </a:extLst>
          </p:cNvPr>
          <p:cNvCxnSpPr>
            <a:cxnSpLocks/>
          </p:cNvCxnSpPr>
          <p:nvPr/>
        </p:nvCxnSpPr>
        <p:spPr>
          <a:xfrm flipV="1">
            <a:off x="7237412" y="4054764"/>
            <a:ext cx="457200" cy="1523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4685025-8AD1-4AE2-BA4E-60BB05A6741F}"/>
              </a:ext>
            </a:extLst>
          </p:cNvPr>
          <p:cNvCxnSpPr>
            <a:cxnSpLocks/>
          </p:cNvCxnSpPr>
          <p:nvPr/>
        </p:nvCxnSpPr>
        <p:spPr>
          <a:xfrm>
            <a:off x="7694612" y="4054764"/>
            <a:ext cx="228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4D065A-F144-451A-935F-2B411D107B02}"/>
              </a:ext>
            </a:extLst>
          </p:cNvPr>
          <p:cNvCxnSpPr>
            <a:cxnSpLocks/>
          </p:cNvCxnSpPr>
          <p:nvPr/>
        </p:nvCxnSpPr>
        <p:spPr>
          <a:xfrm>
            <a:off x="7923212" y="4054764"/>
            <a:ext cx="304800" cy="761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275EDC-15DB-4E03-9905-AF560B528B42}"/>
              </a:ext>
            </a:extLst>
          </p:cNvPr>
          <p:cNvCxnSpPr>
            <a:cxnSpLocks/>
          </p:cNvCxnSpPr>
          <p:nvPr/>
        </p:nvCxnSpPr>
        <p:spPr>
          <a:xfrm flipV="1">
            <a:off x="8228012" y="4054764"/>
            <a:ext cx="685800" cy="761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340880-7998-4A53-9FCD-7CFFC82FD3B9}"/>
              </a:ext>
            </a:extLst>
          </p:cNvPr>
          <p:cNvCxnSpPr>
            <a:cxnSpLocks/>
          </p:cNvCxnSpPr>
          <p:nvPr/>
        </p:nvCxnSpPr>
        <p:spPr>
          <a:xfrm>
            <a:off x="8913812" y="4054764"/>
            <a:ext cx="228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A8C5119-F11F-4B73-B4D3-37720269D893}"/>
              </a:ext>
            </a:extLst>
          </p:cNvPr>
          <p:cNvCxnSpPr>
            <a:cxnSpLocks/>
          </p:cNvCxnSpPr>
          <p:nvPr/>
        </p:nvCxnSpPr>
        <p:spPr>
          <a:xfrm>
            <a:off x="9142412" y="4054764"/>
            <a:ext cx="685800" cy="761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A08DA9-EBA1-413D-9476-84DCBC6B9DB8}"/>
              </a:ext>
            </a:extLst>
          </p:cNvPr>
          <p:cNvSpPr/>
          <p:nvPr/>
        </p:nvSpPr>
        <p:spPr>
          <a:xfrm>
            <a:off x="2606097" y="6416963"/>
            <a:ext cx="6934200" cy="369332"/>
          </a:xfrm>
          <a:prstGeom prst="rect">
            <a:avLst/>
          </a:prstGeom>
        </p:spPr>
        <p:txBody>
          <a:bodyPr wrap="square">
            <a:spAutoFit/>
          </a:bodyPr>
          <a:lstStyle/>
          <a:p>
            <a:pPr algn="ctr"/>
            <a:r>
              <a:rPr lang="en-US" b="1" dirty="0">
                <a:solidFill>
                  <a:srgbClr val="FFFF00"/>
                </a:solidFill>
                <a:latin typeface="Times New Roman" panose="02020603050405020304" pitchFamily="18" charset="0"/>
                <a:ea typeface="Times New Roman" panose="02020603050405020304" pitchFamily="18" charset="0"/>
              </a:rPr>
              <a:t>Laser beam propagating through turbulent atmosphere </a:t>
            </a:r>
            <a:endParaRPr lang="en-PK" dirty="0">
              <a:solidFill>
                <a:srgbClr val="FFFF00"/>
              </a:solidFill>
            </a:endParaRPr>
          </a:p>
        </p:txBody>
      </p:sp>
    </p:spTree>
    <p:extLst>
      <p:ext uri="{BB962C8B-B14F-4D97-AF65-F5344CB8AC3E}">
        <p14:creationId xmlns:p14="http://schemas.microsoft.com/office/powerpoint/2010/main" val="3669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130590"/>
            <a:ext cx="7342622" cy="1215566"/>
          </a:xfrm>
        </p:spPr>
        <p:txBody>
          <a:bodyPr>
            <a:normAutofit/>
          </a:bodyPr>
          <a:lstStyle/>
          <a:p>
            <a:r>
              <a:rPr lang="en-US" sz="3600" dirty="0"/>
              <a:t>Atmospheric Turbulence</a:t>
            </a:r>
            <a:endParaRPr lang="en-US" sz="3600"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388243"/>
            <a:ext cx="7342621" cy="608895"/>
          </a:xfrm>
        </p:spPr>
        <p:txBody>
          <a:bodyPr/>
          <a:lstStyle/>
          <a:p>
            <a:r>
              <a:rPr lang="en-US" dirty="0"/>
              <a:t>Effects</a:t>
            </a:r>
          </a:p>
        </p:txBody>
      </p:sp>
      <mc:AlternateContent xmlns:mc="http://schemas.openxmlformats.org/markup-compatibility/2006" xmlns:a14="http://schemas.microsoft.com/office/drawing/2010/main">
        <mc:Choice Requires="a14">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7" y="2756142"/>
                <a:ext cx="6257349" cy="3511405"/>
              </a:xfrm>
            </p:spPr>
            <p:txBody>
              <a:bodyPr>
                <a:normAutofit lnSpcReduction="10000"/>
              </a:bodyPr>
              <a:lstStyle/>
              <a:p>
                <a:pPr algn="just">
                  <a:lnSpc>
                    <a:spcPct val="110000"/>
                  </a:lnSpc>
                </a:pPr>
                <a:r>
                  <a:rPr lang="en-US" sz="1800" b="1" u="sng" dirty="0">
                    <a:solidFill>
                      <a:srgbClr val="0070C0"/>
                    </a:solidFill>
                    <a:latin typeface="Calibri" panose="020F0502020204030204" pitchFamily="34" charset="0"/>
                    <a:cs typeface="Calibri" panose="020F0502020204030204" pitchFamily="34" charset="0"/>
                  </a:rPr>
                  <a:t>Turbulence-Induced Beam Wander</a:t>
                </a:r>
                <a:r>
                  <a:rPr lang="en-US" sz="1800" b="1" dirty="0">
                    <a:solidFill>
                      <a:srgbClr val="0070C0"/>
                    </a:solidFill>
                    <a:latin typeface="Calibri" panose="020F0502020204030204" pitchFamily="34" charset="0"/>
                    <a:cs typeface="Calibri" panose="020F0502020204030204" pitchFamily="34" charset="0"/>
                  </a:rPr>
                  <a:t>:</a:t>
                </a:r>
                <a:r>
                  <a:rPr lang="en-US" sz="1800" dirty="0">
                    <a:solidFill>
                      <a:schemeClr val="tx2"/>
                    </a:solidFill>
                    <a:latin typeface="Times New Roman" panose="02020603050405020304" pitchFamily="18" charset="0"/>
                    <a:cs typeface="Times New Roman" panose="02020603050405020304" pitchFamily="18" charset="0"/>
                  </a:rPr>
                  <a:t> </a:t>
                </a:r>
              </a:p>
              <a:p>
                <a:pPr lvl="1" algn="just">
                  <a:lnSpc>
                    <a:spcPct val="11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Eddies size &gt; the transmitted beam size</a:t>
                </a:r>
              </a:p>
              <a:p>
                <a:pPr lvl="1" algn="just">
                  <a:lnSpc>
                    <a:spcPct val="11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Random deflection of the beam from its propagating path. </a:t>
                </a:r>
              </a:p>
              <a:p>
                <a:pPr algn="just">
                  <a:lnSpc>
                    <a:spcPct val="110000"/>
                  </a:lnSpc>
                </a:pPr>
                <a:r>
                  <a:rPr lang="en-US" sz="1800" b="1" u="sng" dirty="0">
                    <a:solidFill>
                      <a:srgbClr val="0070C0"/>
                    </a:solidFill>
                    <a:latin typeface="Calibri" panose="020F0502020204030204" pitchFamily="34" charset="0"/>
                    <a:cs typeface="Calibri" panose="020F0502020204030204" pitchFamily="34" charset="0"/>
                  </a:rPr>
                  <a:t>Turbulence-Induced Beam Spreading</a:t>
                </a:r>
                <a:r>
                  <a:rPr lang="en-US" sz="1800" b="1" dirty="0">
                    <a:solidFill>
                      <a:srgbClr val="0070C0"/>
                    </a:solidFill>
                    <a:latin typeface="Calibri" panose="020F0502020204030204" pitchFamily="34" charset="0"/>
                    <a:cs typeface="Calibri" panose="020F0502020204030204" pitchFamily="34" charset="0"/>
                  </a:rPr>
                  <a:t>: </a:t>
                </a:r>
              </a:p>
              <a:p>
                <a:pPr lvl="1" algn="just">
                  <a:lnSpc>
                    <a:spcPct val="11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Eddies size &lt; the transmitted beam size</a:t>
                </a:r>
              </a:p>
              <a:p>
                <a:pPr lvl="1" algn="just">
                  <a:lnSpc>
                    <a:spcPct val="11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Diffraction and scattering of light beam</a:t>
                </a:r>
              </a:p>
              <a:p>
                <a:pPr algn="just">
                  <a:lnSpc>
                    <a:spcPct val="110000"/>
                  </a:lnSpc>
                </a:pPr>
                <a:r>
                  <a:rPr lang="en-US" sz="1800" b="1" u="sng" dirty="0">
                    <a:solidFill>
                      <a:srgbClr val="0070C0"/>
                    </a:solidFill>
                    <a:latin typeface="Calibri" panose="020F0502020204030204" pitchFamily="34" charset="0"/>
                    <a:cs typeface="Calibri" panose="020F0502020204030204" pitchFamily="34" charset="0"/>
                  </a:rPr>
                  <a:t>Turbulence-Induced Beam Scintillation</a:t>
                </a:r>
                <a:r>
                  <a:rPr lang="en-US" sz="1800" b="1" dirty="0">
                    <a:solidFill>
                      <a:srgbClr val="0070C0"/>
                    </a:solidFill>
                    <a:latin typeface="Calibri" panose="020F0502020204030204" pitchFamily="34" charset="0"/>
                    <a:cs typeface="Calibri" panose="020F0502020204030204" pitchFamily="34" charset="0"/>
                  </a:rPr>
                  <a:t>:</a:t>
                </a:r>
              </a:p>
              <a:p>
                <a:pPr lvl="1" algn="just">
                  <a:lnSpc>
                    <a:spcPct val="110000"/>
                  </a:lnSpc>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Eddies size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the transmitted beam size</a:t>
                </a:r>
              </a:p>
              <a:p>
                <a:pPr lvl="1" algn="just">
                  <a:lnSpc>
                    <a:spcPct val="110000"/>
                  </a:lnSpc>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Temporal and spatial irradiance fluctuations in the received signal intensity</a:t>
                </a:r>
                <a:r>
                  <a:rPr lang="en-US" sz="1800" dirty="0">
                    <a:solidFill>
                      <a:schemeClr val="tx2"/>
                    </a:solidFill>
                    <a:latin typeface="Times New Roman" panose="02020603050405020304" pitchFamily="18" charset="0"/>
                    <a:cs typeface="Times New Roman" panose="02020603050405020304" pitchFamily="18" charset="0"/>
                  </a:rPr>
                  <a:t>.</a:t>
                </a:r>
              </a:p>
            </p:txBody>
          </p:sp>
        </mc:Choice>
        <mc:Fallback xmlns="">
          <p:sp>
            <p:nvSpPr>
              <p:cNvPr id="42" name="Content Placeholder 6">
                <a:extLst>
                  <a:ext uri="{FF2B5EF4-FFF2-40B4-BE49-F238E27FC236}">
                    <a16:creationId xmlns:a16="http://schemas.microsoft.com/office/drawing/2014/main" id="{55EACD59-7C51-4810-94C6-BCB4D12346DC}"/>
                  </a:ext>
                </a:extLst>
              </p:cNvPr>
              <p:cNvSpPr>
                <a:spLocks noGrp="1" noRot="1" noChangeAspect="1" noMove="1" noResize="1" noEditPoints="1" noAdjustHandles="1" noChangeArrowheads="1" noChangeShapeType="1" noTextEdit="1"/>
              </p:cNvSpPr>
              <p:nvPr>
                <p:ph idx="1"/>
              </p:nvPr>
            </p:nvSpPr>
            <p:spPr>
              <a:xfrm>
                <a:off x="531377" y="2756142"/>
                <a:ext cx="6257349" cy="3511405"/>
              </a:xfrm>
              <a:blipFill>
                <a:blip r:embed="rId2"/>
                <a:stretch>
                  <a:fillRect l="-584" t="-868" r="-779" b="-1563"/>
                </a:stretch>
              </a:blipFill>
            </p:spPr>
            <p:txBody>
              <a:bodyPr/>
              <a:lstStyle/>
              <a:p>
                <a:r>
                  <a:rPr lang="en-PK">
                    <a:noFill/>
                  </a:rPr>
                  <a:t> </a:t>
                </a:r>
              </a:p>
            </p:txBody>
          </p:sp>
        </mc:Fallback>
      </mc:AlternateContent>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MS Thesis final defense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pic>
        <p:nvPicPr>
          <p:cNvPr id="2" name="Picture 1">
            <a:extLst>
              <a:ext uri="{FF2B5EF4-FFF2-40B4-BE49-F238E27FC236}">
                <a16:creationId xmlns:a16="http://schemas.microsoft.com/office/drawing/2014/main" id="{FCEC6FC9-1A91-41C1-B319-5658EF8D3A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9724" y="437522"/>
            <a:ext cx="2022726" cy="2019153"/>
          </a:xfrm>
          <a:prstGeom prst="ellipse">
            <a:avLst/>
          </a:prstGeom>
        </p:spPr>
      </p:pic>
    </p:spTree>
    <p:extLst>
      <p:ext uri="{BB962C8B-B14F-4D97-AF65-F5344CB8AC3E}">
        <p14:creationId xmlns:p14="http://schemas.microsoft.com/office/powerpoint/2010/main" val="2659545971"/>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487</TotalTime>
  <Words>1955</Words>
  <Application>Microsoft Office PowerPoint</Application>
  <PresentationFormat>Widescreen</PresentationFormat>
  <Paragraphs>343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Bahnschrift Condensed</vt:lpstr>
      <vt:lpstr>Calibri</vt:lpstr>
      <vt:lpstr>Cambria Math</vt:lpstr>
      <vt:lpstr>Gill Sans SemiBold</vt:lpstr>
      <vt:lpstr>Times New Roman</vt:lpstr>
      <vt:lpstr>Wingdings</vt:lpstr>
      <vt:lpstr>Office Theme</vt:lpstr>
      <vt:lpstr>Comparison Analysis of log-normal, Gamma-gamma and Exponentiated Weibull fading model for free space terrestrial link </vt:lpstr>
      <vt:lpstr>Introduction</vt:lpstr>
      <vt:lpstr>Advantages</vt:lpstr>
      <vt:lpstr>Applications</vt:lpstr>
      <vt:lpstr>Applications</vt:lpstr>
      <vt:lpstr>Applications</vt:lpstr>
      <vt:lpstr>Challenges</vt:lpstr>
      <vt:lpstr>Atmospheric Turbulence</vt:lpstr>
      <vt:lpstr>Atmospheric Turbulence</vt:lpstr>
      <vt:lpstr>Fading Models</vt:lpstr>
      <vt:lpstr>Fading Models</vt:lpstr>
      <vt:lpstr>Fading Models</vt:lpstr>
      <vt:lpstr>Problem Statement</vt:lpstr>
      <vt:lpstr>Parameters</vt:lpstr>
      <vt:lpstr>Exponentiated Weibull Distribution</vt:lpstr>
      <vt:lpstr>Exponentiated Weibull Distribution</vt:lpstr>
      <vt:lpstr>Comparison of Fading Models</vt:lpstr>
      <vt:lpstr>Comparison of Fading Models</vt:lpstr>
      <vt:lpstr>Comparison of Fading Models</vt:lpstr>
      <vt:lpstr>Comparison of Fading Models</vt:lpstr>
      <vt:lpstr>Exponentiated Weibull Distribution</vt:lpstr>
      <vt:lpstr>Exponentiated Weibull Distribution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Hussnain Shabbir</dc:creator>
  <cp:lastModifiedBy>Hussnain Shabbir</cp:lastModifiedBy>
  <cp:revision>96</cp:revision>
  <dcterms:created xsi:type="dcterms:W3CDTF">2020-08-16T04:06:58Z</dcterms:created>
  <dcterms:modified xsi:type="dcterms:W3CDTF">2020-11-16T13:57:36Z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