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60" r:id="rId4"/>
    <p:sldId id="261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0DB"/>
    <a:srgbClr val="7C34B3"/>
    <a:srgbClr val="B582DC"/>
    <a:srgbClr val="7B32B2"/>
    <a:srgbClr val="9EE256"/>
    <a:srgbClr val="8BC74C"/>
    <a:srgbClr val="9DC3E6"/>
    <a:srgbClr val="007BD3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4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APB_SPI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TestBench Arch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9703435" y="1345565"/>
            <a:ext cx="262255" cy="1845945"/>
          </a:xfrm>
          <a:prstGeom prst="rect">
            <a:avLst/>
          </a:prstGeom>
          <a:gradFill>
            <a:gsLst>
              <a:gs pos="0">
                <a:srgbClr val="B480DB"/>
              </a:gs>
              <a:gs pos="100000">
                <a:srgbClr val="7C34B3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APB</a:t>
            </a:r>
            <a:endParaRPr lang="en-US" altLang="en-US" sz="1400"/>
          </a:p>
          <a:p>
            <a:pPr algn="ctr"/>
            <a:r>
              <a:rPr lang="en-US" altLang="en-US" sz="1400"/>
              <a:t> INTF</a:t>
            </a:r>
            <a:endParaRPr lang="en-US" altLang="en-US" sz="1400"/>
          </a:p>
        </p:txBody>
      </p:sp>
      <p:sp>
        <p:nvSpPr>
          <p:cNvPr id="7" name="Rectangle 6"/>
          <p:cNvSpPr/>
          <p:nvPr/>
        </p:nvSpPr>
        <p:spPr>
          <a:xfrm>
            <a:off x="382270" y="470535"/>
            <a:ext cx="8665845" cy="6120130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9000">
                <a:srgbClr val="9EE256"/>
              </a:gs>
              <a:gs pos="82000">
                <a:srgbClr val="9EE256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effectLst>
            <a:outerShdw blurRad="2794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21360" y="908685"/>
            <a:ext cx="8070850" cy="5434965"/>
          </a:xfrm>
          <a:prstGeom prst="rect">
            <a:avLst/>
          </a:prstGeom>
          <a:gradFill>
            <a:gsLst>
              <a:gs pos="65000">
                <a:srgbClr val="016DBB">
                  <a:alpha val="100000"/>
                </a:srgbClr>
              </a:gs>
              <a:gs pos="77000">
                <a:srgbClr val="025FA3">
                  <a:alpha val="100000"/>
                </a:srgbClr>
              </a:gs>
              <a:gs pos="0">
                <a:srgbClr val="9DC3E6"/>
              </a:gs>
              <a:gs pos="100000">
                <a:srgbClr val="007BD3"/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152400" dist="254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5070475" y="1022350"/>
            <a:ext cx="3563620" cy="25920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956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APB AGENT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3510" y="1083310"/>
            <a:ext cx="1380490" cy="9645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9560000" scaled="0"/>
          </a:gradFill>
          <a:effectLst>
            <a:outerShdw blurRad="889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APB SEQUENCER</a:t>
            </a:r>
            <a:endParaRPr lang="en-US" altLang="en-US" sz="1400">
              <a:solidFill>
                <a:schemeClr val="tx1"/>
              </a:solidFill>
            </a:endParaRPr>
          </a:p>
          <a:p>
            <a:pPr algn="ctr"/>
            <a:r>
              <a:rPr lang="en-US" altLang="en-US" sz="700">
                <a:solidFill>
                  <a:schemeClr val="tx1"/>
                </a:solidFill>
              </a:rPr>
              <a:t>(Generates </a:t>
            </a:r>
            <a:r>
              <a:rPr lang="en-US" altLang="en-US" sz="700" b="1" i="1">
                <a:solidFill>
                  <a:schemeClr val="tx1"/>
                </a:solidFill>
              </a:rPr>
              <a:t>Sequence</a:t>
            </a:r>
            <a:r>
              <a:rPr lang="en-US" altLang="en-US" sz="700">
                <a:solidFill>
                  <a:schemeClr val="tx1"/>
                </a:solidFill>
              </a:rPr>
              <a:t> as per test)</a:t>
            </a:r>
            <a:endParaRPr lang="en-US" altLang="en-US" sz="7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8040" y="1082675"/>
            <a:ext cx="1380490" cy="9645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9560000" scaled="0"/>
          </a:gradFill>
          <a:effectLst>
            <a:outerShdw blurRad="889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APB DRIVER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8040" y="2529205"/>
            <a:ext cx="1380490" cy="1003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9560000" scaled="0"/>
          </a:gradFill>
          <a:effectLst>
            <a:outerShdw blurRad="889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APB MONITOR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03365" y="1426210"/>
            <a:ext cx="574675" cy="2781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558530" y="1426210"/>
            <a:ext cx="1144905" cy="2520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noFill/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8558530" y="2794000"/>
            <a:ext cx="1110615" cy="25336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65200" y="1584325"/>
            <a:ext cx="1721485" cy="14636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9560000" scaled="0"/>
          </a:gradFill>
          <a:effectLst>
            <a:outerShdw blurRad="889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SCORE BOARD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9615" y="1583690"/>
            <a:ext cx="1380490" cy="14636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9560000" scaled="0"/>
          </a:gradFill>
          <a:effectLst>
            <a:outerShdw blurRad="889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PREDICTOR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>
            <a:off x="2686685" y="2245360"/>
            <a:ext cx="581660" cy="18796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6231255" y="3896995"/>
            <a:ext cx="1981835" cy="3492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9560000" scaled="0"/>
          </a:gradFill>
          <a:effectLst>
            <a:outerShdw blurRad="889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1"/>
                </a:solidFill>
              </a:rPr>
              <a:t>COVERAGE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>
            <a:off x="4649470" y="2723515"/>
            <a:ext cx="2528570" cy="15494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382270" y="470535"/>
            <a:ext cx="181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tx1"/>
                </a:solidFill>
              </a:rPr>
              <a:t>Test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721360" y="908685"/>
            <a:ext cx="1682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Environment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9703435" y="4497070"/>
            <a:ext cx="262255" cy="1845945"/>
          </a:xfrm>
          <a:prstGeom prst="rect">
            <a:avLst/>
          </a:prstGeom>
          <a:gradFill>
            <a:gsLst>
              <a:gs pos="0">
                <a:srgbClr val="B582DC"/>
              </a:gs>
              <a:gs pos="100000">
                <a:srgbClr val="7B32B2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SPI</a:t>
            </a:r>
            <a:endParaRPr lang="en-US" altLang="en-US" sz="1400"/>
          </a:p>
          <a:p>
            <a:pPr algn="ctr"/>
            <a:r>
              <a:rPr lang="en-US" altLang="en-US" sz="1400"/>
              <a:t> INTF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5054600" y="4450080"/>
            <a:ext cx="3563620" cy="17100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956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8558530" y="4787265"/>
            <a:ext cx="1110615" cy="25336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78040" y="4537075"/>
            <a:ext cx="1380490" cy="922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9560000" scaled="0"/>
          </a:gradFill>
          <a:effectLst>
            <a:outerShdw blurRad="889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SPI MONITOR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047605" y="1345565"/>
            <a:ext cx="1621790" cy="4997450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DUT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5054600" y="4450080"/>
            <a:ext cx="1682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SPI AGENT</a:t>
            </a:r>
            <a:endParaRPr lang="en-US" altLang="en-US" sz="1400"/>
          </a:p>
        </p:txBody>
      </p:sp>
      <p:sp>
        <p:nvSpPr>
          <p:cNvPr id="35" name="Up Arrow 34"/>
          <p:cNvSpPr/>
          <p:nvPr/>
        </p:nvSpPr>
        <p:spPr>
          <a:xfrm>
            <a:off x="7731760" y="4249420"/>
            <a:ext cx="204470" cy="287655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715885" y="3532505"/>
            <a:ext cx="220980" cy="36512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rot="10800000" flipV="1">
            <a:off x="1649095" y="3047365"/>
            <a:ext cx="5528945" cy="2106930"/>
          </a:xfrm>
          <a:prstGeom prst="bentUpArrow">
            <a:avLst>
              <a:gd name="adj1" fmla="val 4189"/>
              <a:gd name="adj2" fmla="val 5436"/>
              <a:gd name="adj3" fmla="val 996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Bent-Up Arrow 37"/>
          <p:cNvSpPr/>
          <p:nvPr/>
        </p:nvSpPr>
        <p:spPr>
          <a:xfrm rot="10800000" flipV="1">
            <a:off x="2129790" y="3048000"/>
            <a:ext cx="5048250" cy="403860"/>
          </a:xfrm>
          <a:prstGeom prst="bentUpArrow">
            <a:avLst>
              <a:gd name="adj1" fmla="val 16823"/>
              <a:gd name="adj2" fmla="val 26100"/>
              <a:gd name="adj3" fmla="val 4245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Bent-Up Arrow 38"/>
          <p:cNvSpPr/>
          <p:nvPr/>
        </p:nvSpPr>
        <p:spPr>
          <a:xfrm rot="10800000" flipV="1">
            <a:off x="3773805" y="3047365"/>
            <a:ext cx="3404235" cy="1880870"/>
          </a:xfrm>
          <a:prstGeom prst="bentUpArrow">
            <a:avLst>
              <a:gd name="adj1" fmla="val 4659"/>
              <a:gd name="adj2" fmla="val 5574"/>
              <a:gd name="adj3" fmla="val 114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382270" y="16383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TB_TOP</a:t>
            </a:r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7178040" y="5557520"/>
            <a:ext cx="1380490" cy="5321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9560000" scaled="0"/>
          </a:gradFill>
          <a:effectLst>
            <a:outerShdw blurRad="889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>
                <a:solidFill>
                  <a:schemeClr val="tx1"/>
                </a:solidFill>
              </a:rPr>
              <a:t>SPI </a:t>
            </a:r>
            <a:r>
              <a:rPr lang="en-US" altLang="en-US" sz="1400">
                <a:solidFill>
                  <a:schemeClr val="tx1"/>
                </a:solidFill>
              </a:rPr>
              <a:t>DRIVER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8558530" y="5697855"/>
            <a:ext cx="1144905" cy="2520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>
                <a:solidFill>
                  <a:schemeClr val="tx1"/>
                </a:solidFill>
              </a:rPr>
              <a:t>MISO</a:t>
            </a:r>
            <a:endParaRPr lang="en-US" altLang="en-US" sz="9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2725" y="5275580"/>
            <a:ext cx="1311275" cy="8140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9560000" scaled="0"/>
          </a:gradFill>
          <a:effectLst>
            <a:outerShdw blurRad="889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>
                <a:solidFill>
                  <a:schemeClr val="tx1"/>
                </a:solidFill>
              </a:rPr>
              <a:t>SPI</a:t>
            </a:r>
            <a:r>
              <a:rPr lang="en-US" altLang="en-US" sz="1400">
                <a:solidFill>
                  <a:schemeClr val="tx1"/>
                </a:solidFill>
              </a:rPr>
              <a:t> SEQUENCER</a:t>
            </a:r>
            <a:endParaRPr lang="en-US" altLang="en-US" sz="1400">
              <a:solidFill>
                <a:schemeClr val="tx1"/>
              </a:solidFill>
            </a:endParaRPr>
          </a:p>
          <a:p>
            <a:pPr algn="ctr"/>
            <a:r>
              <a:rPr lang="en-US" altLang="en-US" sz="700">
                <a:solidFill>
                  <a:schemeClr val="tx1"/>
                </a:solidFill>
              </a:rPr>
              <a:t>(Generates </a:t>
            </a:r>
            <a:r>
              <a:rPr lang="en-US" altLang="en-US" sz="700" b="1" i="1">
                <a:solidFill>
                  <a:schemeClr val="tx1"/>
                </a:solidFill>
              </a:rPr>
              <a:t>Sequence</a:t>
            </a:r>
            <a:r>
              <a:rPr lang="en-US" altLang="en-US" sz="700">
                <a:solidFill>
                  <a:schemeClr val="tx1"/>
                </a:solidFill>
              </a:rPr>
              <a:t> as per test)</a:t>
            </a:r>
            <a:endParaRPr lang="en-US" altLang="en-US" sz="70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728460" y="5619115"/>
            <a:ext cx="449580" cy="1974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532880" y="915670"/>
            <a:ext cx="4254500" cy="5027295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22235" y="4523105"/>
            <a:ext cx="2146935" cy="5118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Rx or Tx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1600" y="4011295"/>
            <a:ext cx="2146935" cy="511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CTRL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2235" y="3499485"/>
            <a:ext cx="2146935" cy="5118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DIVIDER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21600" y="2987675"/>
            <a:ext cx="2146935" cy="511810"/>
          </a:xfrm>
          <a:prstGeom prst="rect">
            <a:avLst/>
          </a:prstGeom>
          <a:solidFill>
            <a:srgbClr val="B2B2B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SS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6740" y="4513580"/>
            <a:ext cx="785495" cy="5213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‘h</a:t>
            </a:r>
            <a:r>
              <a:rPr lang="en-US" altLang="en-US" sz="1400">
                <a:solidFill>
                  <a:schemeClr val="tx1"/>
                </a:solidFill>
              </a:rPr>
              <a:t>0x00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6105" y="4001770"/>
            <a:ext cx="785495" cy="521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‘h</a:t>
            </a:r>
            <a:r>
              <a:rPr lang="en-US" altLang="en-US" sz="1400">
                <a:solidFill>
                  <a:schemeClr val="tx1"/>
                </a:solidFill>
              </a:rPr>
              <a:t>0x10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6740" y="3489960"/>
            <a:ext cx="785495" cy="5213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‘h</a:t>
            </a:r>
            <a:r>
              <a:rPr lang="en-US" altLang="en-US" sz="1400">
                <a:solidFill>
                  <a:schemeClr val="tx1"/>
                </a:solidFill>
              </a:rPr>
              <a:t>0x14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6105" y="2978150"/>
            <a:ext cx="785495" cy="521335"/>
          </a:xfrm>
          <a:prstGeom prst="rect">
            <a:avLst/>
          </a:prstGeom>
          <a:solidFill>
            <a:srgbClr val="B2B2B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‘h0x18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35425" y="1231265"/>
            <a:ext cx="1209675" cy="471170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APB</a:t>
            </a:r>
            <a:endParaRPr lang="en-US" altLang="en-US"/>
          </a:p>
        </p:txBody>
      </p:sp>
      <p:sp>
        <p:nvSpPr>
          <p:cNvPr id="20" name="Bent-Up Arrow 19"/>
          <p:cNvSpPr/>
          <p:nvPr/>
        </p:nvSpPr>
        <p:spPr>
          <a:xfrm flipV="1">
            <a:off x="3237230" y="2092960"/>
            <a:ext cx="4265295" cy="894715"/>
          </a:xfrm>
          <a:prstGeom prst="bentUpArrow">
            <a:avLst>
              <a:gd name="adj1" fmla="val 14336"/>
              <a:gd name="adj2" fmla="val 13555"/>
              <a:gd name="adj3" fmla="val 1696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1" name="Bent-Up Arrow 20"/>
          <p:cNvSpPr/>
          <p:nvPr/>
        </p:nvSpPr>
        <p:spPr>
          <a:xfrm flipV="1">
            <a:off x="3237230" y="2389505"/>
            <a:ext cx="5723890" cy="598170"/>
          </a:xfrm>
          <a:prstGeom prst="bentUpArrow">
            <a:avLst>
              <a:gd name="adj1" fmla="val 20709"/>
              <a:gd name="adj2" fmla="val 17848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2" name="Bent-Up Arrow 21"/>
          <p:cNvSpPr/>
          <p:nvPr/>
        </p:nvSpPr>
        <p:spPr>
          <a:xfrm rot="16200000" flipH="1">
            <a:off x="5821045" y="2547620"/>
            <a:ext cx="554990" cy="5528945"/>
          </a:xfrm>
          <a:prstGeom prst="bentUpArrow">
            <a:avLst>
              <a:gd name="adj1" fmla="val 20709"/>
              <a:gd name="adj2" fmla="val 17848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494280" y="2044700"/>
            <a:ext cx="742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PADDR</a:t>
            </a:r>
            <a:endParaRPr lang="en-US" alt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2385060" y="2320290"/>
            <a:ext cx="852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PWDATA</a:t>
            </a:r>
            <a:endParaRPr lang="en-US" altLang="en-US" sz="1200"/>
          </a:p>
        </p:txBody>
      </p:sp>
      <p:sp>
        <p:nvSpPr>
          <p:cNvPr id="25" name="Text Box 24"/>
          <p:cNvSpPr txBox="1"/>
          <p:nvPr/>
        </p:nvSpPr>
        <p:spPr>
          <a:xfrm>
            <a:off x="2550795" y="53143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PRDATA</a:t>
            </a:r>
            <a:endParaRPr lang="en-US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7521575" y="942340"/>
            <a:ext cx="1253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SPI REG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9869170" y="4523105"/>
            <a:ext cx="2007235" cy="1905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237865" y="1670050"/>
            <a:ext cx="4264025" cy="271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9556115" y="1670050"/>
            <a:ext cx="2237740" cy="21082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9868535" y="4792345"/>
            <a:ext cx="2007235" cy="182245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494280" y="1665605"/>
            <a:ext cx="742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PCLK</a:t>
            </a:r>
            <a:endParaRPr lang="en-US" altLang="en-US" sz="1200"/>
          </a:p>
        </p:txBody>
      </p:sp>
      <p:sp>
        <p:nvSpPr>
          <p:cNvPr id="32" name="Text Box 31"/>
          <p:cNvSpPr txBox="1"/>
          <p:nvPr/>
        </p:nvSpPr>
        <p:spPr>
          <a:xfrm>
            <a:off x="11050270" y="1390015"/>
            <a:ext cx="60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SCLK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11050905" y="4237990"/>
            <a:ext cx="742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MOSI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11050905" y="497459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MISO</a:t>
            </a:r>
            <a:endParaRPr lang="en-US" altLang="en-US" sz="1200"/>
          </a:p>
        </p:txBody>
      </p:sp>
      <p:sp>
        <p:nvSpPr>
          <p:cNvPr id="35" name="Rectangle 34"/>
          <p:cNvSpPr/>
          <p:nvPr/>
        </p:nvSpPr>
        <p:spPr>
          <a:xfrm>
            <a:off x="7565390" y="1471295"/>
            <a:ext cx="1906905" cy="632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CLK GEN</a:t>
            </a:r>
            <a:endParaRPr lang="en-US" altLang="en-US"/>
          </a:p>
        </p:txBody>
      </p:sp>
      <p:sp>
        <p:nvSpPr>
          <p:cNvPr id="36" name="Right Arrow 35"/>
          <p:cNvSpPr/>
          <p:nvPr/>
        </p:nvSpPr>
        <p:spPr>
          <a:xfrm>
            <a:off x="9868535" y="3168015"/>
            <a:ext cx="2007870" cy="211455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1261090" y="3379470"/>
            <a:ext cx="391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SS</a:t>
            </a:r>
            <a:endParaRPr lang="en-US" altLang="en-US" sz="1200"/>
          </a:p>
        </p:txBody>
      </p:sp>
      <p:cxnSp>
        <p:nvCxnSpPr>
          <p:cNvPr id="38" name="Curved Connector 37"/>
          <p:cNvCxnSpPr/>
          <p:nvPr/>
        </p:nvCxnSpPr>
        <p:spPr>
          <a:xfrm flipH="1" flipV="1">
            <a:off x="8519160" y="2044700"/>
            <a:ext cx="1350010" cy="1651635"/>
          </a:xfrm>
          <a:prstGeom prst="curvedConnector4">
            <a:avLst>
              <a:gd name="adj1" fmla="val -34007"/>
              <a:gd name="adj2" fmla="val 72318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2550160" y="2896870"/>
            <a:ext cx="1485265" cy="271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550795" y="3218815"/>
            <a:ext cx="1485265" cy="271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2550795" y="3615055"/>
            <a:ext cx="1485265" cy="271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697990" y="2892425"/>
            <a:ext cx="852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PWRITE</a:t>
            </a:r>
            <a:endParaRPr lang="en-US" alt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1590040" y="3223895"/>
            <a:ext cx="9607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PENABLE</a:t>
            </a:r>
            <a:endParaRPr lang="en-US" sz="1200"/>
          </a:p>
        </p:txBody>
      </p:sp>
      <p:sp>
        <p:nvSpPr>
          <p:cNvPr id="45" name="Text Box 44"/>
          <p:cNvSpPr txBox="1"/>
          <p:nvPr/>
        </p:nvSpPr>
        <p:spPr>
          <a:xfrm>
            <a:off x="1959610" y="3615055"/>
            <a:ext cx="590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PSEL</a:t>
            </a:r>
            <a:endParaRPr lang="en-US" altLang="en-US" sz="1200"/>
          </a:p>
        </p:txBody>
      </p:sp>
      <p:sp>
        <p:nvSpPr>
          <p:cNvPr id="46" name="Right Arrow 45"/>
          <p:cNvSpPr/>
          <p:nvPr/>
        </p:nvSpPr>
        <p:spPr>
          <a:xfrm>
            <a:off x="2550795" y="3966845"/>
            <a:ext cx="1485265" cy="271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1697990" y="3966845"/>
            <a:ext cx="852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PRESET</a:t>
            </a:r>
            <a:endParaRPr lang="en-U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Presentation</Application>
  <PresentationFormat>宽屏</PresentationFormat>
  <Paragraphs>91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Black</vt:lpstr>
      <vt:lpstr>微软雅黑</vt:lpstr>
      <vt:lpstr>Arial Unicode MS</vt:lpstr>
      <vt:lpstr>宋体</vt:lpstr>
      <vt:lpstr>Times New Roman</vt:lpstr>
      <vt:lpstr>Office Theme</vt:lpstr>
      <vt:lpstr>APB_SPI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husni</dc:creator>
  <cp:lastModifiedBy>husni</cp:lastModifiedBy>
  <cp:revision>31</cp:revision>
  <dcterms:created xsi:type="dcterms:W3CDTF">2022-09-01T07:35:21Z</dcterms:created>
  <dcterms:modified xsi:type="dcterms:W3CDTF">2022-09-01T07:35:21Z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