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08" r:id="rId2"/>
    <p:sldMasterId id="2147483732" r:id="rId3"/>
  </p:sldMasterIdLst>
  <p:notesMasterIdLst>
    <p:notesMasterId r:id="rId30"/>
  </p:notesMasterIdLst>
  <p:sldIdLst>
    <p:sldId id="256" r:id="rId4"/>
    <p:sldId id="258" r:id="rId5"/>
    <p:sldId id="274" r:id="rId6"/>
    <p:sldId id="259" r:id="rId7"/>
    <p:sldId id="260" r:id="rId8"/>
    <p:sldId id="261" r:id="rId9"/>
    <p:sldId id="262" r:id="rId10"/>
    <p:sldId id="273" r:id="rId11"/>
    <p:sldId id="275" r:id="rId12"/>
    <p:sldId id="276" r:id="rId13"/>
    <p:sldId id="277" r:id="rId14"/>
    <p:sldId id="278" r:id="rId15"/>
    <p:sldId id="279" r:id="rId16"/>
    <p:sldId id="280" r:id="rId17"/>
    <p:sldId id="263" r:id="rId18"/>
    <p:sldId id="264" r:id="rId19"/>
    <p:sldId id="265" r:id="rId20"/>
    <p:sldId id="266" r:id="rId21"/>
    <p:sldId id="267" r:id="rId22"/>
    <p:sldId id="268" r:id="rId23"/>
    <p:sldId id="269" r:id="rId24"/>
    <p:sldId id="281" r:id="rId25"/>
    <p:sldId id="270" r:id="rId26"/>
    <p:sldId id="271" r:id="rId27"/>
    <p:sldId id="272" r:id="rId28"/>
    <p:sldId id="28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FD3"/>
    <a:srgbClr val="F0A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29" autoAdjust="0"/>
    <p:restoredTop sz="94660"/>
  </p:normalViewPr>
  <p:slideViewPr>
    <p:cSldViewPr snapToGrid="0">
      <p:cViewPr varScale="1">
        <p:scale>
          <a:sx n="109" d="100"/>
          <a:sy n="109" d="100"/>
        </p:scale>
        <p:origin x="1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E460F0-B9DB-484A-89E5-A0DB55607E18}" type="datetimeFigureOut">
              <a:rPr lang="en-US" smtClean="0"/>
              <a:t>18-Apr-21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8FF584-1701-49E8-8138-0618B503B2C3}" type="slidenum">
              <a:rPr lang="en-US" smtClean="0"/>
              <a:t>‹#›</a:t>
            </a:fld>
            <a:endParaRPr lang="en-US"/>
          </a:p>
        </p:txBody>
      </p:sp>
    </p:spTree>
    <p:extLst>
      <p:ext uri="{BB962C8B-B14F-4D97-AF65-F5344CB8AC3E}">
        <p14:creationId xmlns:p14="http://schemas.microsoft.com/office/powerpoint/2010/main" val="3623787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nutshell, ABAP CDS Views is an important technology for modern application development on SAP systems and should not be overlooked. They provide enhancements in terms of data modelling and enable improved performance when combined with SAP HANA database.</a:t>
            </a:r>
          </a:p>
          <a:p>
            <a:endParaRPr lang="en-US" dirty="0" smtClean="0"/>
          </a:p>
          <a:p>
            <a:r>
              <a:rPr lang="en-US" dirty="0" smtClean="0"/>
              <a:t>ABAP CDS Views allow developers to create semantically rich data models which the application services expose to UI clients. It is the central pillar of S/4HANA development and is used as the core technology in most of SAP’s programming models.</a:t>
            </a:r>
          </a:p>
          <a:p>
            <a:endParaRPr lang="en-US" dirty="0" smtClean="0"/>
          </a:p>
          <a:p>
            <a:r>
              <a:rPr lang="en-US" dirty="0" smtClean="0"/>
              <a:t>Whether it is ABAP Programming Model for SAP Fiori, ABAP RESTful Application Programming Model,  SAP Cloud Application Programming Model or S/4HANA Embedded Analytics CDS Views is the main technology used for data querying and modelling.</a:t>
            </a:r>
          </a:p>
          <a:p>
            <a:endParaRPr lang="en-US" dirty="0" smtClean="0"/>
          </a:p>
          <a:p>
            <a:r>
              <a:rPr lang="en-US" dirty="0" smtClean="0"/>
              <a:t>Created using an enhanced version of </a:t>
            </a:r>
            <a:r>
              <a:rPr lang="en-US" dirty="0" err="1" smtClean="0"/>
              <a:t>openSQL</a:t>
            </a:r>
            <a:r>
              <a:rPr lang="en-US" dirty="0" smtClean="0"/>
              <a:t> syntax, ABAP CDS Views reside in the application server (data dictionary) but process the logic in the database.</a:t>
            </a:r>
          </a:p>
          <a:p>
            <a:endParaRPr lang="en-US" dirty="0" smtClean="0"/>
          </a:p>
          <a:p>
            <a:r>
              <a:rPr lang="en-US" dirty="0" smtClean="0"/>
              <a:t>While the data in SAP is still physically stored in transparent tables, CDS Views are an abstraction layer on top of the tables for data modelling purposes. They understand the relationship between database tables and hide the complexity from the ABAP programmer.</a:t>
            </a:r>
            <a:endParaRPr lang="en-US" dirty="0"/>
          </a:p>
        </p:txBody>
      </p:sp>
      <p:sp>
        <p:nvSpPr>
          <p:cNvPr id="4" name="Slide Number Placeholder 3"/>
          <p:cNvSpPr>
            <a:spLocks noGrp="1"/>
          </p:cNvSpPr>
          <p:nvPr>
            <p:ph type="sldNum" sz="quarter" idx="10"/>
          </p:nvPr>
        </p:nvSpPr>
        <p:spPr/>
        <p:txBody>
          <a:bodyPr/>
          <a:lstStyle/>
          <a:p>
            <a:fld id="{178FF584-1701-49E8-8138-0618B503B2C3}" type="slidenum">
              <a:rPr lang="en-US" smtClean="0"/>
              <a:t>2</a:t>
            </a:fld>
            <a:endParaRPr lang="en-US"/>
          </a:p>
        </p:txBody>
      </p:sp>
    </p:spTree>
    <p:extLst>
      <p:ext uri="{BB962C8B-B14F-4D97-AF65-F5344CB8AC3E}">
        <p14:creationId xmlns:p14="http://schemas.microsoft.com/office/powerpoint/2010/main" val="2333956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nutshell, ABAP CDS Views is an important technology for modern application development on SAP systems and should not be overlooked. They provide enhancements in terms of data modelling and enable improved performance when combined with SAP HANA database.</a:t>
            </a:r>
          </a:p>
          <a:p>
            <a:endParaRPr lang="en-US" dirty="0" smtClean="0"/>
          </a:p>
          <a:p>
            <a:r>
              <a:rPr lang="en-US" dirty="0" smtClean="0"/>
              <a:t>ABAP CDS Views allow developers to create semantically rich data models which the application services expose to UI clients. It is the central pillar of S/4HANA development and is used as the core technology in most of SAP’s programming models.</a:t>
            </a:r>
          </a:p>
          <a:p>
            <a:endParaRPr lang="en-US" dirty="0" smtClean="0"/>
          </a:p>
          <a:p>
            <a:r>
              <a:rPr lang="en-US" dirty="0" smtClean="0"/>
              <a:t>Whether it is ABAP Programming Model for SAP Fiori, ABAP RESTful Application Programming Model,  SAP Cloud Application Programming Model or S/4HANA Embedded Analytics CDS Views is the main technology used for data querying and modelling.</a:t>
            </a:r>
          </a:p>
          <a:p>
            <a:endParaRPr lang="en-US" dirty="0" smtClean="0"/>
          </a:p>
          <a:p>
            <a:r>
              <a:rPr lang="en-US" dirty="0" smtClean="0"/>
              <a:t>Created using an enhanced version of </a:t>
            </a:r>
            <a:r>
              <a:rPr lang="en-US" dirty="0" err="1" smtClean="0"/>
              <a:t>openSQL</a:t>
            </a:r>
            <a:r>
              <a:rPr lang="en-US" dirty="0" smtClean="0"/>
              <a:t> syntax, ABAP CDS Views reside in the application server (data dictionary) but process the logic in the database.</a:t>
            </a:r>
          </a:p>
          <a:p>
            <a:endParaRPr lang="en-US" dirty="0" smtClean="0"/>
          </a:p>
          <a:p>
            <a:r>
              <a:rPr lang="en-US" dirty="0" smtClean="0"/>
              <a:t>While the data in SAP is still physically stored in transparent tables, CDS Views are an abstraction layer on top of the tables for data modelling purposes. They understand the relationship between database tables and hide the complexity from the ABAP programmer.</a:t>
            </a:r>
            <a:endParaRPr lang="en-US" dirty="0"/>
          </a:p>
        </p:txBody>
      </p:sp>
      <p:sp>
        <p:nvSpPr>
          <p:cNvPr id="4" name="Slide Number Placeholder 3"/>
          <p:cNvSpPr>
            <a:spLocks noGrp="1"/>
          </p:cNvSpPr>
          <p:nvPr>
            <p:ph type="sldNum" sz="quarter" idx="10"/>
          </p:nvPr>
        </p:nvSpPr>
        <p:spPr/>
        <p:txBody>
          <a:bodyPr/>
          <a:lstStyle/>
          <a:p>
            <a:fld id="{178FF584-1701-49E8-8138-0618B503B2C3}" type="slidenum">
              <a:rPr lang="en-US" smtClean="0"/>
              <a:t>3</a:t>
            </a:fld>
            <a:endParaRPr lang="en-US"/>
          </a:p>
        </p:txBody>
      </p:sp>
    </p:spTree>
    <p:extLst>
      <p:ext uri="{BB962C8B-B14F-4D97-AF65-F5344CB8AC3E}">
        <p14:creationId xmlns:p14="http://schemas.microsoft.com/office/powerpoint/2010/main" val="1794765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classic SAP development approach has been to keep the unnecessary load away from the database. Developers would select the required data from a database and do further processing and manipulation on the application server. The code would become complex (as its majority has been built for performance reasons) through the use of indexes and added no value to core business functions.</a:t>
            </a:r>
          </a:p>
          <a:p>
            <a:endParaRPr lang="en-US" dirty="0" smtClean="0"/>
          </a:p>
          <a:p>
            <a:r>
              <a:rPr lang="en-US" dirty="0" smtClean="0"/>
              <a:t>With the invention of SAP HANA database and consequent introduction of ABAP CDS Views this approach has changed. The new programming paradigm is called ‘code pushdown’ or “code to data”. The rule-of-thumb is to ‘do as much as possible in the database to get the best performance’.</a:t>
            </a:r>
          </a:p>
          <a:p>
            <a:endParaRPr lang="en-US" dirty="0" smtClean="0"/>
          </a:p>
          <a:p>
            <a:r>
              <a:rPr lang="en-US" dirty="0" smtClean="0"/>
              <a:t>And “as much as possible” means: all expensive calculations, aggregations and string operations should be done on the database level with only the resulting sets to be transferred to the application layer. SAP HANA database is </a:t>
            </a:r>
            <a:r>
              <a:rPr lang="en-US" dirty="0" err="1" smtClean="0"/>
              <a:t>optimised</a:t>
            </a:r>
            <a:r>
              <a:rPr lang="en-US" dirty="0" smtClean="0"/>
              <a:t> to complete such tasks. This leads to performance gains and reduction of the </a:t>
            </a:r>
            <a:r>
              <a:rPr lang="en-US" dirty="0" err="1" smtClean="0"/>
              <a:t>the</a:t>
            </a:r>
            <a:r>
              <a:rPr lang="en-US" dirty="0" smtClean="0"/>
              <a:t> complex application code. For comparison – huge amounts of data had to be transferred for processing with the classic approach. In some cases this could cause short dumps due to memory consumption limits.</a:t>
            </a:r>
          </a:p>
          <a:p>
            <a:endParaRPr lang="en-US" dirty="0" smtClean="0"/>
          </a:p>
          <a:p>
            <a:r>
              <a:rPr lang="en-US" dirty="0" smtClean="0"/>
              <a:t>SAP HANA is capable of aggregating on the fly. There is no need for pre-built aggregates and indexes since the data is organized using column stores. Also, in an S/4HANA system the data model has been simplified, by getting rid of tables necessary for aggregations and indexes.</a:t>
            </a:r>
            <a:endParaRPr lang="en-US" dirty="0"/>
          </a:p>
        </p:txBody>
      </p:sp>
      <p:sp>
        <p:nvSpPr>
          <p:cNvPr id="4" name="Slide Number Placeholder 3"/>
          <p:cNvSpPr>
            <a:spLocks noGrp="1"/>
          </p:cNvSpPr>
          <p:nvPr>
            <p:ph type="sldNum" sz="quarter" idx="10"/>
          </p:nvPr>
        </p:nvSpPr>
        <p:spPr/>
        <p:txBody>
          <a:bodyPr/>
          <a:lstStyle/>
          <a:p>
            <a:fld id="{178FF584-1701-49E8-8138-0618B503B2C3}" type="slidenum">
              <a:rPr lang="en-US" smtClean="0"/>
              <a:t>5</a:t>
            </a:fld>
            <a:endParaRPr lang="en-US"/>
          </a:p>
        </p:txBody>
      </p:sp>
    </p:spTree>
    <p:extLst>
      <p:ext uri="{BB962C8B-B14F-4D97-AF65-F5344CB8AC3E}">
        <p14:creationId xmlns:p14="http://schemas.microsoft.com/office/powerpoint/2010/main" val="2193153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solidFill>
                <a:schemeClr val="tx1">
                  <a:lumMod val="50000"/>
                  <a:lumOff val="50000"/>
                </a:schemeClr>
              </a:solidFill>
              <a:latin typeface="Consolas" panose="020B0609020204030204" pitchFamily="49" charset="0"/>
            </a:endParaRPr>
          </a:p>
        </p:txBody>
      </p:sp>
      <p:sp>
        <p:nvSpPr>
          <p:cNvPr id="4" name="Slide Number Placeholder 3"/>
          <p:cNvSpPr>
            <a:spLocks noGrp="1"/>
          </p:cNvSpPr>
          <p:nvPr>
            <p:ph type="sldNum" sz="quarter" idx="10"/>
          </p:nvPr>
        </p:nvSpPr>
        <p:spPr/>
        <p:txBody>
          <a:bodyPr/>
          <a:lstStyle/>
          <a:p>
            <a:fld id="{178FF584-1701-49E8-8138-0618B503B2C3}" type="slidenum">
              <a:rPr lang="en-US" smtClean="0"/>
              <a:t>23</a:t>
            </a:fld>
            <a:endParaRPr lang="en-US"/>
          </a:p>
        </p:txBody>
      </p:sp>
    </p:spTree>
    <p:extLst>
      <p:ext uri="{BB962C8B-B14F-4D97-AF65-F5344CB8AC3E}">
        <p14:creationId xmlns:p14="http://schemas.microsoft.com/office/powerpoint/2010/main" val="2087216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8FF584-1701-49E8-8138-0618B503B2C3}" type="slidenum">
              <a:rPr lang="en-US" smtClean="0"/>
              <a:t>24</a:t>
            </a:fld>
            <a:endParaRPr lang="en-US"/>
          </a:p>
        </p:txBody>
      </p:sp>
    </p:spTree>
    <p:extLst>
      <p:ext uri="{BB962C8B-B14F-4D97-AF65-F5344CB8AC3E}">
        <p14:creationId xmlns:p14="http://schemas.microsoft.com/office/powerpoint/2010/main" val="980345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8FF584-1701-49E8-8138-0618B503B2C3}" type="slidenum">
              <a:rPr lang="en-US" smtClean="0"/>
              <a:t>25</a:t>
            </a:fld>
            <a:endParaRPr lang="en-US"/>
          </a:p>
        </p:txBody>
      </p:sp>
    </p:spTree>
    <p:extLst>
      <p:ext uri="{BB962C8B-B14F-4D97-AF65-F5344CB8AC3E}">
        <p14:creationId xmlns:p14="http://schemas.microsoft.com/office/powerpoint/2010/main" val="2514709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A56373-54B4-4E7B-896B-E2438FAA633E}" type="datetimeFigureOut">
              <a:rPr lang="en-US" smtClean="0"/>
              <a:t>18-Apr-21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6A204-446F-4DC6-9077-F5FA9E8F94CA}" type="slidenum">
              <a:rPr lang="en-US" smtClean="0"/>
              <a:t>‹#›</a:t>
            </a:fld>
            <a:endParaRPr lang="en-US"/>
          </a:p>
        </p:txBody>
      </p:sp>
    </p:spTree>
    <p:extLst>
      <p:ext uri="{BB962C8B-B14F-4D97-AF65-F5344CB8AC3E}">
        <p14:creationId xmlns:p14="http://schemas.microsoft.com/office/powerpoint/2010/main" val="1252839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A56373-54B4-4E7B-896B-E2438FAA633E}" type="datetimeFigureOut">
              <a:rPr lang="en-US" smtClean="0"/>
              <a:t>18-Apr-21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6A204-446F-4DC6-9077-F5FA9E8F94CA}" type="slidenum">
              <a:rPr lang="en-US" smtClean="0"/>
              <a:t>‹#›</a:t>
            </a:fld>
            <a:endParaRPr lang="en-US"/>
          </a:p>
        </p:txBody>
      </p:sp>
    </p:spTree>
    <p:extLst>
      <p:ext uri="{BB962C8B-B14F-4D97-AF65-F5344CB8AC3E}">
        <p14:creationId xmlns:p14="http://schemas.microsoft.com/office/powerpoint/2010/main" val="554198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A56373-54B4-4E7B-896B-E2438FAA633E}" type="datetimeFigureOut">
              <a:rPr lang="en-US" smtClean="0"/>
              <a:t>18-Apr-21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6A204-446F-4DC6-9077-F5FA9E8F94CA}" type="slidenum">
              <a:rPr lang="en-US" smtClean="0"/>
              <a:t>‹#›</a:t>
            </a:fld>
            <a:endParaRPr lang="en-US"/>
          </a:p>
        </p:txBody>
      </p:sp>
    </p:spTree>
    <p:extLst>
      <p:ext uri="{BB962C8B-B14F-4D97-AF65-F5344CB8AC3E}">
        <p14:creationId xmlns:p14="http://schemas.microsoft.com/office/powerpoint/2010/main" val="1731600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8A56373-54B4-4E7B-896B-E2438FAA633E}" type="datetimeFigureOut">
              <a:rPr lang="en-US" smtClean="0"/>
              <a:t>18-Apr-21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6A204-446F-4DC6-9077-F5FA9E8F94C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9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A56373-54B4-4E7B-896B-E2438FAA633E}" type="datetimeFigureOut">
              <a:rPr lang="en-US" smtClean="0"/>
              <a:t>18-Apr-21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6A204-446F-4DC6-9077-F5FA9E8F94CA}" type="slidenum">
              <a:rPr lang="en-US" smtClean="0"/>
              <a:t>‹#›</a:t>
            </a:fld>
            <a:endParaRPr lang="en-US"/>
          </a:p>
        </p:txBody>
      </p:sp>
    </p:spTree>
    <p:extLst>
      <p:ext uri="{BB962C8B-B14F-4D97-AF65-F5344CB8AC3E}">
        <p14:creationId xmlns:p14="http://schemas.microsoft.com/office/powerpoint/2010/main" val="14274320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8A56373-54B4-4E7B-896B-E2438FAA633E}" type="datetimeFigureOut">
              <a:rPr lang="en-US" smtClean="0"/>
              <a:t>18-Apr-21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6A204-446F-4DC6-9077-F5FA9E8F94C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1175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8A56373-54B4-4E7B-896B-E2438FAA633E}" type="datetimeFigureOut">
              <a:rPr lang="en-US" smtClean="0"/>
              <a:t>18-Apr-21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26A204-446F-4DC6-9077-F5FA9E8F94CA}" type="slidenum">
              <a:rPr lang="en-US" smtClean="0"/>
              <a:t>‹#›</a:t>
            </a:fld>
            <a:endParaRPr lang="en-US"/>
          </a:p>
        </p:txBody>
      </p:sp>
    </p:spTree>
    <p:extLst>
      <p:ext uri="{BB962C8B-B14F-4D97-AF65-F5344CB8AC3E}">
        <p14:creationId xmlns:p14="http://schemas.microsoft.com/office/powerpoint/2010/main" val="411110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8A56373-54B4-4E7B-896B-E2438FAA633E}" type="datetimeFigureOut">
              <a:rPr lang="en-US" smtClean="0"/>
              <a:t>18-Apr-21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26A204-446F-4DC6-9077-F5FA9E8F94CA}" type="slidenum">
              <a:rPr lang="en-US" smtClean="0"/>
              <a:t>‹#›</a:t>
            </a:fld>
            <a:endParaRPr lang="en-US"/>
          </a:p>
        </p:txBody>
      </p:sp>
    </p:spTree>
    <p:extLst>
      <p:ext uri="{BB962C8B-B14F-4D97-AF65-F5344CB8AC3E}">
        <p14:creationId xmlns:p14="http://schemas.microsoft.com/office/powerpoint/2010/main" val="1274748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8A56373-54B4-4E7B-896B-E2438FAA633E}" type="datetimeFigureOut">
              <a:rPr lang="en-US" smtClean="0"/>
              <a:t>18-Apr-21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26A204-446F-4DC6-9077-F5FA9E8F94CA}" type="slidenum">
              <a:rPr lang="en-US" smtClean="0"/>
              <a:t>‹#›</a:t>
            </a:fld>
            <a:endParaRPr lang="en-US"/>
          </a:p>
        </p:txBody>
      </p:sp>
    </p:spTree>
    <p:extLst>
      <p:ext uri="{BB962C8B-B14F-4D97-AF65-F5344CB8AC3E}">
        <p14:creationId xmlns:p14="http://schemas.microsoft.com/office/powerpoint/2010/main" val="32664485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A56373-54B4-4E7B-896B-E2438FAA633E}" type="datetimeFigureOut">
              <a:rPr lang="en-US" smtClean="0"/>
              <a:t>18-Apr-21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26A204-446F-4DC6-9077-F5FA9E8F94CA}" type="slidenum">
              <a:rPr lang="en-US" smtClean="0"/>
              <a:t>‹#›</a:t>
            </a:fld>
            <a:endParaRPr lang="en-US"/>
          </a:p>
        </p:txBody>
      </p:sp>
    </p:spTree>
    <p:extLst>
      <p:ext uri="{BB962C8B-B14F-4D97-AF65-F5344CB8AC3E}">
        <p14:creationId xmlns:p14="http://schemas.microsoft.com/office/powerpoint/2010/main" val="15882467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8A56373-54B4-4E7B-896B-E2438FAA633E}" type="datetimeFigureOut">
              <a:rPr lang="en-US" smtClean="0"/>
              <a:t>18-Apr-21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26A204-446F-4DC6-9077-F5FA9E8F94CA}" type="slidenum">
              <a:rPr lang="en-US" smtClean="0"/>
              <a:t>‹#›</a:t>
            </a:fld>
            <a:endParaRPr lang="en-US"/>
          </a:p>
        </p:txBody>
      </p:sp>
    </p:spTree>
    <p:extLst>
      <p:ext uri="{BB962C8B-B14F-4D97-AF65-F5344CB8AC3E}">
        <p14:creationId xmlns:p14="http://schemas.microsoft.com/office/powerpoint/2010/main" val="2335802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A56373-54B4-4E7B-896B-E2438FAA633E}" type="datetimeFigureOut">
              <a:rPr lang="en-US" smtClean="0"/>
              <a:t>18-Apr-21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6A204-446F-4DC6-9077-F5FA9E8F94CA}" type="slidenum">
              <a:rPr lang="en-US" smtClean="0"/>
              <a:t>‹#›</a:t>
            </a:fld>
            <a:endParaRPr lang="en-US"/>
          </a:p>
        </p:txBody>
      </p:sp>
    </p:spTree>
    <p:extLst>
      <p:ext uri="{BB962C8B-B14F-4D97-AF65-F5344CB8AC3E}">
        <p14:creationId xmlns:p14="http://schemas.microsoft.com/office/powerpoint/2010/main" val="21536793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A56373-54B4-4E7B-896B-E2438FAA633E}" type="datetimeFigureOut">
              <a:rPr lang="en-US" smtClean="0"/>
              <a:t>18-Apr-21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26A204-446F-4DC6-9077-F5FA9E8F94C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455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A56373-54B4-4E7B-896B-E2438FAA633E}" type="datetimeFigureOut">
              <a:rPr lang="en-US" smtClean="0"/>
              <a:t>18-Apr-21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6A204-446F-4DC6-9077-F5FA9E8F94CA}" type="slidenum">
              <a:rPr lang="en-US" smtClean="0"/>
              <a:t>‹#›</a:t>
            </a:fld>
            <a:endParaRPr lang="en-US"/>
          </a:p>
        </p:txBody>
      </p:sp>
    </p:spTree>
    <p:extLst>
      <p:ext uri="{BB962C8B-B14F-4D97-AF65-F5344CB8AC3E}">
        <p14:creationId xmlns:p14="http://schemas.microsoft.com/office/powerpoint/2010/main" val="30399354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A56373-54B4-4E7B-896B-E2438FAA633E}" type="datetimeFigureOut">
              <a:rPr lang="en-US" smtClean="0"/>
              <a:t>18-Apr-21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6A204-446F-4DC6-9077-F5FA9E8F94CA}"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73044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8A56373-54B4-4E7B-896B-E2438FAA633E}" type="datetimeFigureOut">
              <a:rPr lang="en-US" smtClean="0"/>
              <a:t>18-Apr-21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6A204-446F-4DC6-9077-F5FA9E8F94C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22692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A56373-54B4-4E7B-896B-E2438FAA633E}" type="datetimeFigureOut">
              <a:rPr lang="en-US" smtClean="0"/>
              <a:t>18-Apr-21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6A204-446F-4DC6-9077-F5FA9E8F94CA}" type="slidenum">
              <a:rPr lang="en-US" smtClean="0"/>
              <a:t>‹#›</a:t>
            </a:fld>
            <a:endParaRPr lang="en-US"/>
          </a:p>
        </p:txBody>
      </p:sp>
    </p:spTree>
    <p:extLst>
      <p:ext uri="{BB962C8B-B14F-4D97-AF65-F5344CB8AC3E}">
        <p14:creationId xmlns:p14="http://schemas.microsoft.com/office/powerpoint/2010/main" val="19628379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8A56373-54B4-4E7B-896B-E2438FAA633E}" type="datetimeFigureOut">
              <a:rPr lang="en-US" smtClean="0"/>
              <a:t>18-Apr-21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6A204-446F-4DC6-9077-F5FA9E8F94C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4202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8A56373-54B4-4E7B-896B-E2438FAA633E}" type="datetimeFigureOut">
              <a:rPr lang="en-US" smtClean="0"/>
              <a:t>18-Apr-21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26A204-446F-4DC6-9077-F5FA9E8F94CA}" type="slidenum">
              <a:rPr lang="en-US" smtClean="0"/>
              <a:t>‹#›</a:t>
            </a:fld>
            <a:endParaRPr lang="en-US"/>
          </a:p>
        </p:txBody>
      </p:sp>
    </p:spTree>
    <p:extLst>
      <p:ext uri="{BB962C8B-B14F-4D97-AF65-F5344CB8AC3E}">
        <p14:creationId xmlns:p14="http://schemas.microsoft.com/office/powerpoint/2010/main" val="10672252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8A56373-54B4-4E7B-896B-E2438FAA633E}" type="datetimeFigureOut">
              <a:rPr lang="en-US" smtClean="0"/>
              <a:t>18-Apr-21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26A204-446F-4DC6-9077-F5FA9E8F94CA}" type="slidenum">
              <a:rPr lang="en-US" smtClean="0"/>
              <a:t>‹#›</a:t>
            </a:fld>
            <a:endParaRPr lang="en-US"/>
          </a:p>
        </p:txBody>
      </p:sp>
    </p:spTree>
    <p:extLst>
      <p:ext uri="{BB962C8B-B14F-4D97-AF65-F5344CB8AC3E}">
        <p14:creationId xmlns:p14="http://schemas.microsoft.com/office/powerpoint/2010/main" val="36799420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8A56373-54B4-4E7B-896B-E2438FAA633E}" type="datetimeFigureOut">
              <a:rPr lang="en-US" smtClean="0"/>
              <a:t>18-Apr-21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26A204-446F-4DC6-9077-F5FA9E8F94CA}" type="slidenum">
              <a:rPr lang="en-US" smtClean="0"/>
              <a:t>‹#›</a:t>
            </a:fld>
            <a:endParaRPr lang="en-US"/>
          </a:p>
        </p:txBody>
      </p:sp>
    </p:spTree>
    <p:extLst>
      <p:ext uri="{BB962C8B-B14F-4D97-AF65-F5344CB8AC3E}">
        <p14:creationId xmlns:p14="http://schemas.microsoft.com/office/powerpoint/2010/main" val="13904168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8A56373-54B4-4E7B-896B-E2438FAA633E}" type="datetimeFigureOut">
              <a:rPr lang="en-US" smtClean="0"/>
              <a:t>18-Apr-21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E26A204-446F-4DC6-9077-F5FA9E8F94CA}" type="slidenum">
              <a:rPr lang="en-US" smtClean="0"/>
              <a:t>‹#›</a:t>
            </a:fld>
            <a:endParaRPr lang="en-US"/>
          </a:p>
        </p:txBody>
      </p:sp>
    </p:spTree>
    <p:extLst>
      <p:ext uri="{BB962C8B-B14F-4D97-AF65-F5344CB8AC3E}">
        <p14:creationId xmlns:p14="http://schemas.microsoft.com/office/powerpoint/2010/main" val="4095047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8A56373-54B4-4E7B-896B-E2438FAA633E}" type="datetimeFigureOut">
              <a:rPr lang="en-US" smtClean="0"/>
              <a:t>18-Apr-21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6A204-446F-4DC6-9077-F5FA9E8F94CA}" type="slidenum">
              <a:rPr lang="en-US" smtClean="0"/>
              <a:t>‹#›</a:t>
            </a:fld>
            <a:endParaRPr lang="en-US"/>
          </a:p>
        </p:txBody>
      </p:sp>
    </p:spTree>
    <p:extLst>
      <p:ext uri="{BB962C8B-B14F-4D97-AF65-F5344CB8AC3E}">
        <p14:creationId xmlns:p14="http://schemas.microsoft.com/office/powerpoint/2010/main" val="35364800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8A56373-54B4-4E7B-896B-E2438FAA633E}" type="datetimeFigureOut">
              <a:rPr lang="en-US" smtClean="0"/>
              <a:t>18-Apr-21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E26A204-446F-4DC6-9077-F5FA9E8F94CA}" type="slidenum">
              <a:rPr lang="en-US" smtClean="0"/>
              <a:t>‹#›</a:t>
            </a:fld>
            <a:endParaRPr lang="en-US"/>
          </a:p>
        </p:txBody>
      </p:sp>
    </p:spTree>
    <p:extLst>
      <p:ext uri="{BB962C8B-B14F-4D97-AF65-F5344CB8AC3E}">
        <p14:creationId xmlns:p14="http://schemas.microsoft.com/office/powerpoint/2010/main" val="32096970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8A56373-54B4-4E7B-896B-E2438FAA633E}" type="datetimeFigureOut">
              <a:rPr lang="en-US" smtClean="0"/>
              <a:t>18-Apr-21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26A204-446F-4DC6-9077-F5FA9E8F94CA}" type="slidenum">
              <a:rPr lang="en-US" smtClean="0"/>
              <a:t>‹#›</a:t>
            </a:fld>
            <a:endParaRPr lang="en-US"/>
          </a:p>
        </p:txBody>
      </p:sp>
    </p:spTree>
    <p:extLst>
      <p:ext uri="{BB962C8B-B14F-4D97-AF65-F5344CB8AC3E}">
        <p14:creationId xmlns:p14="http://schemas.microsoft.com/office/powerpoint/2010/main" val="34566113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A56373-54B4-4E7B-896B-E2438FAA633E}" type="datetimeFigureOut">
              <a:rPr lang="en-US" smtClean="0"/>
              <a:t>18-Apr-21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6A204-446F-4DC6-9077-F5FA9E8F94CA}" type="slidenum">
              <a:rPr lang="en-US" smtClean="0"/>
              <a:t>‹#›</a:t>
            </a:fld>
            <a:endParaRPr lang="en-US"/>
          </a:p>
        </p:txBody>
      </p:sp>
    </p:spTree>
    <p:extLst>
      <p:ext uri="{BB962C8B-B14F-4D97-AF65-F5344CB8AC3E}">
        <p14:creationId xmlns:p14="http://schemas.microsoft.com/office/powerpoint/2010/main" val="1146634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A56373-54B4-4E7B-896B-E2438FAA633E}" type="datetimeFigureOut">
              <a:rPr lang="en-US" smtClean="0"/>
              <a:t>18-Apr-21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6A204-446F-4DC6-9077-F5FA9E8F94CA}" type="slidenum">
              <a:rPr lang="en-US" smtClean="0"/>
              <a:t>‹#›</a:t>
            </a:fld>
            <a:endParaRPr lang="en-US"/>
          </a:p>
        </p:txBody>
      </p:sp>
    </p:spTree>
    <p:extLst>
      <p:ext uri="{BB962C8B-B14F-4D97-AF65-F5344CB8AC3E}">
        <p14:creationId xmlns:p14="http://schemas.microsoft.com/office/powerpoint/2010/main" val="695709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A56373-54B4-4E7B-896B-E2438FAA633E}" type="datetimeFigureOut">
              <a:rPr lang="en-US" smtClean="0"/>
              <a:t>18-Apr-21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26A204-446F-4DC6-9077-F5FA9E8F94CA}" type="slidenum">
              <a:rPr lang="en-US" smtClean="0"/>
              <a:t>‹#›</a:t>
            </a:fld>
            <a:endParaRPr lang="en-US"/>
          </a:p>
        </p:txBody>
      </p:sp>
    </p:spTree>
    <p:extLst>
      <p:ext uri="{BB962C8B-B14F-4D97-AF65-F5344CB8AC3E}">
        <p14:creationId xmlns:p14="http://schemas.microsoft.com/office/powerpoint/2010/main" val="1826098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A56373-54B4-4E7B-896B-E2438FAA633E}" type="datetimeFigureOut">
              <a:rPr lang="en-US" smtClean="0"/>
              <a:t>18-Apr-21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26A204-446F-4DC6-9077-F5FA9E8F94CA}" type="slidenum">
              <a:rPr lang="en-US" smtClean="0"/>
              <a:t>‹#›</a:t>
            </a:fld>
            <a:endParaRPr lang="en-US"/>
          </a:p>
        </p:txBody>
      </p:sp>
    </p:spTree>
    <p:extLst>
      <p:ext uri="{BB962C8B-B14F-4D97-AF65-F5344CB8AC3E}">
        <p14:creationId xmlns:p14="http://schemas.microsoft.com/office/powerpoint/2010/main" val="389344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A56373-54B4-4E7B-896B-E2438FAA633E}" type="datetimeFigureOut">
              <a:rPr lang="en-US" smtClean="0"/>
              <a:t>18-Apr-21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26A204-446F-4DC6-9077-F5FA9E8F94CA}" type="slidenum">
              <a:rPr lang="en-US" smtClean="0"/>
              <a:t>‹#›</a:t>
            </a:fld>
            <a:endParaRPr lang="en-US"/>
          </a:p>
        </p:txBody>
      </p:sp>
    </p:spTree>
    <p:extLst>
      <p:ext uri="{BB962C8B-B14F-4D97-AF65-F5344CB8AC3E}">
        <p14:creationId xmlns:p14="http://schemas.microsoft.com/office/powerpoint/2010/main" val="290403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A56373-54B4-4E7B-896B-E2438FAA633E}" type="datetimeFigureOut">
              <a:rPr lang="en-US" smtClean="0"/>
              <a:t>18-Apr-21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26A204-446F-4DC6-9077-F5FA9E8F94CA}" type="slidenum">
              <a:rPr lang="en-US" smtClean="0"/>
              <a:t>‹#›</a:t>
            </a:fld>
            <a:endParaRPr lang="en-US"/>
          </a:p>
        </p:txBody>
      </p:sp>
    </p:spTree>
    <p:extLst>
      <p:ext uri="{BB962C8B-B14F-4D97-AF65-F5344CB8AC3E}">
        <p14:creationId xmlns:p14="http://schemas.microsoft.com/office/powerpoint/2010/main" val="2229306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A56373-54B4-4E7B-896B-E2438FAA633E}" type="datetimeFigureOut">
              <a:rPr lang="en-US" smtClean="0"/>
              <a:t>18-Apr-21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26A204-446F-4DC6-9077-F5FA9E8F94CA}" type="slidenum">
              <a:rPr lang="en-US" smtClean="0"/>
              <a:t>‹#›</a:t>
            </a:fld>
            <a:endParaRPr lang="en-US"/>
          </a:p>
        </p:txBody>
      </p:sp>
    </p:spTree>
    <p:extLst>
      <p:ext uri="{BB962C8B-B14F-4D97-AF65-F5344CB8AC3E}">
        <p14:creationId xmlns:p14="http://schemas.microsoft.com/office/powerpoint/2010/main" val="1519178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A56373-54B4-4E7B-896B-E2438FAA633E}" type="datetimeFigureOut">
              <a:rPr lang="en-US" smtClean="0"/>
              <a:t>18-Apr-21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26A204-446F-4DC6-9077-F5FA9E8F94CA}" type="slidenum">
              <a:rPr lang="en-US" smtClean="0"/>
              <a:t>‹#›</a:t>
            </a:fld>
            <a:endParaRPr lang="en-US"/>
          </a:p>
        </p:txBody>
      </p:sp>
    </p:spTree>
    <p:extLst>
      <p:ext uri="{BB962C8B-B14F-4D97-AF65-F5344CB8AC3E}">
        <p14:creationId xmlns:p14="http://schemas.microsoft.com/office/powerpoint/2010/main" val="2945220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A56373-54B4-4E7B-896B-E2438FAA633E}" type="datetimeFigureOut">
              <a:rPr lang="en-US" smtClean="0"/>
              <a:t>18-Apr-21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26A204-446F-4DC6-9077-F5FA9E8F94CA}" type="slidenum">
              <a:rPr lang="en-US" smtClean="0"/>
              <a:t>‹#›</a:t>
            </a:fld>
            <a:endParaRPr lang="en-US"/>
          </a:p>
        </p:txBody>
      </p:sp>
    </p:spTree>
    <p:extLst>
      <p:ext uri="{BB962C8B-B14F-4D97-AF65-F5344CB8AC3E}">
        <p14:creationId xmlns:p14="http://schemas.microsoft.com/office/powerpoint/2010/main" val="4801766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8A56373-54B4-4E7B-896B-E2438FAA633E}" type="datetimeFigureOut">
              <a:rPr lang="en-US" smtClean="0"/>
              <a:t>18-Apr-21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E26A204-446F-4DC6-9077-F5FA9E8F94CA}"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31564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8A56373-54B4-4E7B-896B-E2438FAA633E}" type="datetimeFigureOut">
              <a:rPr lang="en-US" smtClean="0"/>
              <a:t>18-Apr-21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E26A204-446F-4DC6-9077-F5FA9E8F94C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331697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Montserrat" panose="00000500000000000000" pitchFamily="2" charset="0"/>
                <a:ea typeface="Roboto" panose="02000000000000000000" pitchFamily="2" charset="0"/>
                <a:cs typeface="Lexend Deca" pitchFamily="2" charset="0"/>
              </a:rPr>
              <a:t>CDS </a:t>
            </a:r>
            <a:endParaRPr lang="en-US" dirty="0">
              <a:latin typeface="Montserrat" panose="00000500000000000000" pitchFamily="2" charset="0"/>
              <a:ea typeface="Roboto" panose="02000000000000000000" pitchFamily="2" charset="0"/>
              <a:cs typeface="Lexend Deca" pitchFamily="2" charset="0"/>
            </a:endParaRPr>
          </a:p>
        </p:txBody>
      </p:sp>
      <p:sp>
        <p:nvSpPr>
          <p:cNvPr id="3" name="Subtitle 2"/>
          <p:cNvSpPr>
            <a:spLocks noGrp="1"/>
          </p:cNvSpPr>
          <p:nvPr>
            <p:ph type="subTitle" idx="1"/>
          </p:nvPr>
        </p:nvSpPr>
        <p:spPr/>
        <p:txBody>
          <a:bodyPr>
            <a:normAutofit/>
          </a:bodyPr>
          <a:lstStyle/>
          <a:p>
            <a:r>
              <a:rPr lang="en-US" sz="2000" dirty="0" smtClean="0">
                <a:latin typeface="Montserrat" panose="00000500000000000000" pitchFamily="2" charset="0"/>
                <a:ea typeface="Roboto" panose="02000000000000000000" pitchFamily="2" charset="0"/>
                <a:cs typeface="Lexend Deca" pitchFamily="2" charset="0"/>
              </a:rPr>
              <a:t>Core Data Services</a:t>
            </a:r>
          </a:p>
          <a:p>
            <a:r>
              <a:rPr lang="en-US" sz="2000" dirty="0" smtClean="0">
                <a:latin typeface="Montserrat" panose="00000500000000000000" pitchFamily="2" charset="0"/>
                <a:ea typeface="Roboto" panose="02000000000000000000" pitchFamily="2" charset="0"/>
                <a:cs typeface="Lexend Deca" pitchFamily="2" charset="0"/>
              </a:rPr>
              <a:t>Overview and Tutorial</a:t>
            </a:r>
            <a:endParaRPr lang="en-US" sz="2000" dirty="0">
              <a:latin typeface="Montserrat" panose="00000500000000000000" pitchFamily="2" charset="0"/>
              <a:ea typeface="Roboto" panose="02000000000000000000" pitchFamily="2" charset="0"/>
              <a:cs typeface="Lexend Deca" pitchFamily="2" charset="0"/>
            </a:endParaRPr>
          </a:p>
        </p:txBody>
      </p:sp>
    </p:spTree>
    <p:extLst>
      <p:ext uri="{BB962C8B-B14F-4D97-AF65-F5344CB8AC3E}">
        <p14:creationId xmlns:p14="http://schemas.microsoft.com/office/powerpoint/2010/main" val="42186445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Lexend Deca" pitchFamily="2" charset="0"/>
                <a:cs typeface="Lexend Deca" pitchFamily="2" charset="0"/>
              </a:rPr>
              <a:t>Installation - </a:t>
            </a:r>
            <a:r>
              <a:rPr lang="en-US" sz="4000" dirty="0" smtClean="0">
                <a:latin typeface="Lexend Deca" pitchFamily="2" charset="0"/>
                <a:cs typeface="Lexend Deca" pitchFamily="2" charset="0"/>
              </a:rPr>
              <a:t>ABAP Development Tools</a:t>
            </a:r>
            <a:endParaRPr lang="en-US" sz="4000" dirty="0">
              <a:latin typeface="Lexend Deca" pitchFamily="2" charset="0"/>
              <a:cs typeface="Lexend Deca" pitchFamily="2" charset="0"/>
            </a:endParaRPr>
          </a:p>
        </p:txBody>
      </p:sp>
      <p:sp>
        <p:nvSpPr>
          <p:cNvPr id="3" name="Content Placeholder 2"/>
          <p:cNvSpPr>
            <a:spLocks noGrp="1"/>
          </p:cNvSpPr>
          <p:nvPr>
            <p:ph idx="1"/>
          </p:nvPr>
        </p:nvSpPr>
        <p:spPr>
          <a:xfrm>
            <a:off x="4048034" y="1845733"/>
            <a:ext cx="4156892" cy="4023360"/>
          </a:xfrm>
        </p:spPr>
        <p:txBody>
          <a:bodyPr/>
          <a:lstStyle/>
          <a:p>
            <a:pPr algn="ctr"/>
            <a:r>
              <a:rPr lang="en-US" dirty="0" smtClean="0">
                <a:latin typeface="Roboto Light" panose="02000000000000000000" pitchFamily="2" charset="0"/>
                <a:ea typeface="Roboto Light" panose="02000000000000000000" pitchFamily="2" charset="0"/>
              </a:rPr>
              <a:t>Click Help &gt; Install New Software...</a:t>
            </a:r>
            <a:endParaRPr lang="en-US" dirty="0">
              <a:latin typeface="Roboto Light" panose="02000000000000000000" pitchFamily="2" charset="0"/>
              <a:ea typeface="Roboto Light" panose="02000000000000000000" pitchFamily="2" charset="0"/>
            </a:endParaRPr>
          </a:p>
        </p:txBody>
      </p:sp>
      <p:pic>
        <p:nvPicPr>
          <p:cNvPr id="5" name="Picture 4"/>
          <p:cNvPicPr>
            <a:picLocks noChangeAspect="1"/>
          </p:cNvPicPr>
          <p:nvPr/>
        </p:nvPicPr>
        <p:blipFill>
          <a:blip r:embed="rId2"/>
          <a:stretch>
            <a:fillRect/>
          </a:stretch>
        </p:blipFill>
        <p:spPr>
          <a:xfrm>
            <a:off x="3831242" y="2195508"/>
            <a:ext cx="4590476" cy="3323809"/>
          </a:xfrm>
          <a:prstGeom prst="rect">
            <a:avLst/>
          </a:prstGeom>
        </p:spPr>
      </p:pic>
    </p:spTree>
    <p:extLst>
      <p:ext uri="{BB962C8B-B14F-4D97-AF65-F5344CB8AC3E}">
        <p14:creationId xmlns:p14="http://schemas.microsoft.com/office/powerpoint/2010/main" val="12133202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Lexend Deca" pitchFamily="2" charset="0"/>
                <a:cs typeface="Lexend Deca" pitchFamily="2" charset="0"/>
              </a:rPr>
              <a:t>Installation - </a:t>
            </a:r>
            <a:r>
              <a:rPr lang="en-US" sz="4000" dirty="0" smtClean="0">
                <a:latin typeface="Lexend Deca" pitchFamily="2" charset="0"/>
                <a:cs typeface="Lexend Deca" pitchFamily="2" charset="0"/>
              </a:rPr>
              <a:t>ABAP Development Tools</a:t>
            </a:r>
            <a:endParaRPr lang="en-US" sz="4000" dirty="0">
              <a:latin typeface="Lexend Deca" pitchFamily="2" charset="0"/>
              <a:cs typeface="Lexend Deca" pitchFamily="2" charset="0"/>
            </a:endParaRPr>
          </a:p>
        </p:txBody>
      </p:sp>
      <p:sp>
        <p:nvSpPr>
          <p:cNvPr id="3" name="Content Placeholder 2"/>
          <p:cNvSpPr>
            <a:spLocks noGrp="1"/>
          </p:cNvSpPr>
          <p:nvPr>
            <p:ph idx="1"/>
          </p:nvPr>
        </p:nvSpPr>
        <p:spPr>
          <a:xfrm>
            <a:off x="1204686" y="1845734"/>
            <a:ext cx="9950993" cy="4023360"/>
          </a:xfrm>
        </p:spPr>
        <p:txBody>
          <a:bodyPr/>
          <a:lstStyle/>
          <a:p>
            <a:pPr algn="ctr"/>
            <a:r>
              <a:rPr lang="en-US" dirty="0" smtClean="0">
                <a:latin typeface="Roboto Light" panose="02000000000000000000" pitchFamily="2" charset="0"/>
                <a:ea typeface="Roboto Light" panose="02000000000000000000" pitchFamily="2" charset="0"/>
              </a:rPr>
              <a:t>Work with</a:t>
            </a:r>
            <a:r>
              <a:rPr lang="en-US" dirty="0">
                <a:latin typeface="Roboto Light" panose="02000000000000000000" pitchFamily="2" charset="0"/>
                <a:ea typeface="Roboto Light" panose="02000000000000000000" pitchFamily="2" charset="0"/>
              </a:rPr>
              <a:t>: https://tools.hana.ondemand.com/2020-09</a:t>
            </a:r>
          </a:p>
        </p:txBody>
      </p:sp>
      <p:pic>
        <p:nvPicPr>
          <p:cNvPr id="8" name="Picture 7"/>
          <p:cNvPicPr>
            <a:picLocks noChangeAspect="1"/>
          </p:cNvPicPr>
          <p:nvPr/>
        </p:nvPicPr>
        <p:blipFill rotWithShape="1">
          <a:blip r:embed="rId2"/>
          <a:srcRect b="45947"/>
          <a:stretch/>
        </p:blipFill>
        <p:spPr>
          <a:xfrm>
            <a:off x="1988385" y="2348182"/>
            <a:ext cx="8276190" cy="3629286"/>
          </a:xfrm>
          <a:prstGeom prst="rect">
            <a:avLst/>
          </a:prstGeom>
        </p:spPr>
      </p:pic>
    </p:spTree>
    <p:extLst>
      <p:ext uri="{BB962C8B-B14F-4D97-AF65-F5344CB8AC3E}">
        <p14:creationId xmlns:p14="http://schemas.microsoft.com/office/powerpoint/2010/main" val="3430378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Lexend Deca" pitchFamily="2" charset="0"/>
                <a:cs typeface="Lexend Deca" pitchFamily="2" charset="0"/>
              </a:rPr>
              <a:t>Add New Project</a:t>
            </a:r>
            <a:endParaRPr lang="en-US" sz="4000" dirty="0">
              <a:latin typeface="Lexend Deca" pitchFamily="2" charset="0"/>
              <a:cs typeface="Lexend Deca" pitchFamily="2" charset="0"/>
            </a:endParaRPr>
          </a:p>
        </p:txBody>
      </p:sp>
      <p:sp>
        <p:nvSpPr>
          <p:cNvPr id="3" name="Content Placeholder 2"/>
          <p:cNvSpPr>
            <a:spLocks noGrp="1"/>
          </p:cNvSpPr>
          <p:nvPr>
            <p:ph idx="1"/>
          </p:nvPr>
        </p:nvSpPr>
        <p:spPr>
          <a:xfrm>
            <a:off x="1204686" y="1845734"/>
            <a:ext cx="9950993" cy="4023360"/>
          </a:xfrm>
        </p:spPr>
        <p:txBody>
          <a:bodyPr/>
          <a:lstStyle/>
          <a:p>
            <a:pPr algn="ctr"/>
            <a:r>
              <a:rPr lang="en-US" dirty="0" smtClean="0">
                <a:latin typeface="Roboto Light" panose="02000000000000000000" pitchFamily="2" charset="0"/>
                <a:ea typeface="Roboto Light" panose="02000000000000000000" pitchFamily="2" charset="0"/>
              </a:rPr>
              <a:t>Right click on workbench panel then click New &gt; ABAP Project…</a:t>
            </a:r>
            <a:endParaRPr lang="en-US" dirty="0">
              <a:latin typeface="Roboto Light" panose="02000000000000000000" pitchFamily="2" charset="0"/>
              <a:ea typeface="Roboto Light" panose="02000000000000000000" pitchFamily="2" charset="0"/>
            </a:endParaRPr>
          </a:p>
        </p:txBody>
      </p:sp>
      <p:pic>
        <p:nvPicPr>
          <p:cNvPr id="5" name="Picture 4"/>
          <p:cNvPicPr>
            <a:picLocks noChangeAspect="1"/>
          </p:cNvPicPr>
          <p:nvPr/>
        </p:nvPicPr>
        <p:blipFill rotWithShape="1">
          <a:blip r:embed="rId2"/>
          <a:srcRect l="490" t="658"/>
          <a:stretch/>
        </p:blipFill>
        <p:spPr>
          <a:xfrm>
            <a:off x="3382840" y="2220686"/>
            <a:ext cx="5487280" cy="4039933"/>
          </a:xfrm>
          <a:prstGeom prst="rect">
            <a:avLst/>
          </a:prstGeom>
        </p:spPr>
      </p:pic>
    </p:spTree>
    <p:extLst>
      <p:ext uri="{BB962C8B-B14F-4D97-AF65-F5344CB8AC3E}">
        <p14:creationId xmlns:p14="http://schemas.microsoft.com/office/powerpoint/2010/main" val="19447181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Lexend Deca" pitchFamily="2" charset="0"/>
                <a:cs typeface="Lexend Deca" pitchFamily="2" charset="0"/>
              </a:rPr>
              <a:t>Add New Project</a:t>
            </a:r>
            <a:endParaRPr lang="en-US" sz="4000" dirty="0">
              <a:latin typeface="Lexend Deca" pitchFamily="2" charset="0"/>
              <a:cs typeface="Lexend Deca" pitchFamily="2" charset="0"/>
            </a:endParaRPr>
          </a:p>
        </p:txBody>
      </p:sp>
      <p:sp>
        <p:nvSpPr>
          <p:cNvPr id="3" name="Content Placeholder 2"/>
          <p:cNvSpPr>
            <a:spLocks noGrp="1"/>
          </p:cNvSpPr>
          <p:nvPr>
            <p:ph idx="1"/>
          </p:nvPr>
        </p:nvSpPr>
        <p:spPr>
          <a:xfrm>
            <a:off x="1150984" y="1954108"/>
            <a:ext cx="3149437" cy="4023360"/>
          </a:xfrm>
        </p:spPr>
        <p:txBody>
          <a:bodyPr/>
          <a:lstStyle/>
          <a:p>
            <a:r>
              <a:rPr lang="en-US" sz="1400" dirty="0" smtClean="0">
                <a:latin typeface="Roboto Light" panose="02000000000000000000" pitchFamily="2" charset="0"/>
                <a:ea typeface="Roboto Light" panose="02000000000000000000" pitchFamily="2" charset="0"/>
              </a:rPr>
              <a:t>Choose system connection</a:t>
            </a:r>
            <a:endParaRPr lang="en-US" sz="1400" dirty="0">
              <a:latin typeface="Roboto Light" panose="02000000000000000000" pitchFamily="2" charset="0"/>
              <a:ea typeface="Roboto Light" panose="02000000000000000000" pitchFamily="2" charset="0"/>
            </a:endParaRPr>
          </a:p>
        </p:txBody>
      </p:sp>
      <p:pic>
        <p:nvPicPr>
          <p:cNvPr id="7" name="Picture 6"/>
          <p:cNvPicPr>
            <a:picLocks noChangeAspect="1"/>
          </p:cNvPicPr>
          <p:nvPr/>
        </p:nvPicPr>
        <p:blipFill>
          <a:blip r:embed="rId2"/>
          <a:stretch>
            <a:fillRect/>
          </a:stretch>
        </p:blipFill>
        <p:spPr>
          <a:xfrm>
            <a:off x="4549272" y="2237858"/>
            <a:ext cx="3154415" cy="2580885"/>
          </a:xfrm>
          <a:prstGeom prst="rect">
            <a:avLst/>
          </a:prstGeom>
        </p:spPr>
      </p:pic>
      <p:pic>
        <p:nvPicPr>
          <p:cNvPr id="8" name="Picture 7"/>
          <p:cNvPicPr>
            <a:picLocks noChangeAspect="1"/>
          </p:cNvPicPr>
          <p:nvPr/>
        </p:nvPicPr>
        <p:blipFill>
          <a:blip r:embed="rId3"/>
          <a:stretch>
            <a:fillRect/>
          </a:stretch>
        </p:blipFill>
        <p:spPr>
          <a:xfrm>
            <a:off x="1150984" y="2241931"/>
            <a:ext cx="3149437" cy="2576812"/>
          </a:xfrm>
          <a:prstGeom prst="rect">
            <a:avLst/>
          </a:prstGeom>
        </p:spPr>
      </p:pic>
      <p:sp>
        <p:nvSpPr>
          <p:cNvPr id="9" name="Content Placeholder 2"/>
          <p:cNvSpPr txBox="1">
            <a:spLocks/>
          </p:cNvSpPr>
          <p:nvPr/>
        </p:nvSpPr>
        <p:spPr>
          <a:xfrm>
            <a:off x="4538554" y="1954108"/>
            <a:ext cx="3154218"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400" dirty="0" smtClean="0">
                <a:latin typeface="Roboto Light" panose="02000000000000000000" pitchFamily="2" charset="0"/>
                <a:ea typeface="Roboto Light" panose="02000000000000000000" pitchFamily="2" charset="0"/>
              </a:rPr>
              <a:t>Enter client, user, and password</a:t>
            </a:r>
            <a:endParaRPr lang="en-US" sz="1400" dirty="0">
              <a:latin typeface="Roboto Light" panose="02000000000000000000" pitchFamily="2" charset="0"/>
              <a:ea typeface="Roboto Light" panose="02000000000000000000" pitchFamily="2" charset="0"/>
            </a:endParaRPr>
          </a:p>
        </p:txBody>
      </p:sp>
      <p:sp>
        <p:nvSpPr>
          <p:cNvPr id="10" name="Right Arrow 9"/>
          <p:cNvSpPr/>
          <p:nvPr/>
        </p:nvSpPr>
        <p:spPr>
          <a:xfrm flipV="1">
            <a:off x="4321700" y="3433203"/>
            <a:ext cx="195379" cy="190194"/>
          </a:xfrm>
          <a:prstGeom prst="rightArrow">
            <a:avLst/>
          </a:prstGeom>
          <a:ln w="12700">
            <a:solidFill>
              <a:srgbClr val="F0AB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400"/>
          </a:p>
        </p:txBody>
      </p:sp>
      <p:pic>
        <p:nvPicPr>
          <p:cNvPr id="11" name="Picture 10"/>
          <p:cNvPicPr>
            <a:picLocks noChangeAspect="1"/>
          </p:cNvPicPr>
          <p:nvPr/>
        </p:nvPicPr>
        <p:blipFill>
          <a:blip r:embed="rId4"/>
          <a:stretch>
            <a:fillRect/>
          </a:stretch>
        </p:blipFill>
        <p:spPr>
          <a:xfrm>
            <a:off x="7952538" y="2237858"/>
            <a:ext cx="3149240" cy="2590616"/>
          </a:xfrm>
          <a:prstGeom prst="rect">
            <a:avLst/>
          </a:prstGeom>
        </p:spPr>
      </p:pic>
      <p:sp>
        <p:nvSpPr>
          <p:cNvPr id="12" name="Content Placeholder 2"/>
          <p:cNvSpPr txBox="1">
            <a:spLocks/>
          </p:cNvSpPr>
          <p:nvPr/>
        </p:nvSpPr>
        <p:spPr>
          <a:xfrm>
            <a:off x="7952538" y="1954108"/>
            <a:ext cx="3154218"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400" dirty="0" smtClean="0">
                <a:latin typeface="Roboto Light" panose="02000000000000000000" pitchFamily="2" charset="0"/>
                <a:ea typeface="Roboto Light" panose="02000000000000000000" pitchFamily="2" charset="0"/>
              </a:rPr>
              <a:t>Type in your Project Name</a:t>
            </a:r>
            <a:endParaRPr lang="en-US" sz="1400" dirty="0">
              <a:latin typeface="Roboto Light" panose="02000000000000000000" pitchFamily="2" charset="0"/>
              <a:ea typeface="Roboto Light" panose="02000000000000000000" pitchFamily="2" charset="0"/>
            </a:endParaRPr>
          </a:p>
        </p:txBody>
      </p:sp>
      <p:sp>
        <p:nvSpPr>
          <p:cNvPr id="14" name="Right Arrow 13"/>
          <p:cNvSpPr/>
          <p:nvPr/>
        </p:nvSpPr>
        <p:spPr>
          <a:xfrm flipV="1">
            <a:off x="7735526" y="3433203"/>
            <a:ext cx="195379" cy="190194"/>
          </a:xfrm>
          <a:prstGeom prst="rightArrow">
            <a:avLst/>
          </a:prstGeom>
          <a:ln w="12700">
            <a:solidFill>
              <a:srgbClr val="F0AB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400"/>
          </a:p>
        </p:txBody>
      </p:sp>
    </p:spTree>
    <p:extLst>
      <p:ext uri="{BB962C8B-B14F-4D97-AF65-F5344CB8AC3E}">
        <p14:creationId xmlns:p14="http://schemas.microsoft.com/office/powerpoint/2010/main" val="37839830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Lexend Deca" pitchFamily="2" charset="0"/>
                <a:cs typeface="Lexend Deca" pitchFamily="2" charset="0"/>
              </a:rPr>
              <a:t>Assign Favorite Package</a:t>
            </a:r>
            <a:endParaRPr lang="en-US" sz="4000" dirty="0">
              <a:latin typeface="Lexend Deca" pitchFamily="2" charset="0"/>
              <a:cs typeface="Lexend Deca" pitchFamily="2" charset="0"/>
            </a:endParaRPr>
          </a:p>
        </p:txBody>
      </p:sp>
      <p:sp>
        <p:nvSpPr>
          <p:cNvPr id="3" name="Content Placeholder 2"/>
          <p:cNvSpPr>
            <a:spLocks noGrp="1"/>
          </p:cNvSpPr>
          <p:nvPr>
            <p:ph idx="1"/>
          </p:nvPr>
        </p:nvSpPr>
        <p:spPr>
          <a:xfrm>
            <a:off x="1097280" y="1845734"/>
            <a:ext cx="5414952" cy="4023360"/>
          </a:xfrm>
        </p:spPr>
        <p:txBody>
          <a:bodyPr/>
          <a:lstStyle/>
          <a:p>
            <a:pPr>
              <a:lnSpc>
                <a:spcPct val="150000"/>
              </a:lnSpc>
            </a:pPr>
            <a:r>
              <a:rPr lang="en-US" dirty="0" smtClean="0">
                <a:latin typeface="Roboto Light" panose="02000000000000000000" pitchFamily="2" charset="0"/>
                <a:ea typeface="Roboto Light" panose="02000000000000000000" pitchFamily="2" charset="0"/>
              </a:rPr>
              <a:t>You need to assign your frequent package so you don’t need to scroll all the way down in system library every time you navigate the project.</a:t>
            </a:r>
          </a:p>
          <a:p>
            <a:pPr>
              <a:lnSpc>
                <a:spcPct val="150000"/>
              </a:lnSpc>
            </a:pPr>
            <a:r>
              <a:rPr lang="en-US" dirty="0" smtClean="0">
                <a:latin typeface="Roboto Light" panose="02000000000000000000" pitchFamily="2" charset="0"/>
                <a:ea typeface="Roboto Light" panose="02000000000000000000" pitchFamily="2" charset="0"/>
              </a:rPr>
              <a:t>Just right click on your desired package then click Add to Favorite Package</a:t>
            </a:r>
          </a:p>
          <a:p>
            <a:endParaRPr lang="en-US" dirty="0">
              <a:latin typeface="Roboto Light" panose="02000000000000000000" pitchFamily="2" charset="0"/>
              <a:ea typeface="Roboto Light" panose="02000000000000000000" pitchFamily="2" charset="0"/>
            </a:endParaRPr>
          </a:p>
        </p:txBody>
      </p:sp>
      <p:pic>
        <p:nvPicPr>
          <p:cNvPr id="4" name="Picture 3"/>
          <p:cNvPicPr>
            <a:picLocks noChangeAspect="1"/>
          </p:cNvPicPr>
          <p:nvPr/>
        </p:nvPicPr>
        <p:blipFill>
          <a:blip r:embed="rId2"/>
          <a:stretch>
            <a:fillRect/>
          </a:stretch>
        </p:blipFill>
        <p:spPr>
          <a:xfrm>
            <a:off x="6512232" y="1845734"/>
            <a:ext cx="4643448" cy="4023360"/>
          </a:xfrm>
          <a:prstGeom prst="rect">
            <a:avLst/>
          </a:prstGeom>
        </p:spPr>
      </p:pic>
      <p:pic>
        <p:nvPicPr>
          <p:cNvPr id="5" name="Picture 4"/>
          <p:cNvPicPr>
            <a:picLocks noChangeAspect="1"/>
          </p:cNvPicPr>
          <p:nvPr/>
        </p:nvPicPr>
        <p:blipFill>
          <a:blip r:embed="rId3"/>
          <a:stretch>
            <a:fillRect/>
          </a:stretch>
        </p:blipFill>
        <p:spPr>
          <a:xfrm>
            <a:off x="1760189" y="4384009"/>
            <a:ext cx="2985981" cy="417036"/>
          </a:xfrm>
          <a:prstGeom prst="rect">
            <a:avLst/>
          </a:prstGeom>
        </p:spPr>
      </p:pic>
    </p:spTree>
    <p:extLst>
      <p:ext uri="{BB962C8B-B14F-4D97-AF65-F5344CB8AC3E}">
        <p14:creationId xmlns:p14="http://schemas.microsoft.com/office/powerpoint/2010/main" val="9669784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latin typeface="Montserrat" panose="00000500000000000000" pitchFamily="2" charset="0"/>
              </a:rPr>
              <a:t>ABAP CDS</a:t>
            </a:r>
            <a:endParaRPr lang="en-US" dirty="0">
              <a:latin typeface="Montserrat" panose="00000500000000000000" pitchFamily="2" charset="0"/>
            </a:endParaRPr>
          </a:p>
        </p:txBody>
      </p:sp>
      <p:sp>
        <p:nvSpPr>
          <p:cNvPr id="5" name="Subtitle 4"/>
          <p:cNvSpPr>
            <a:spLocks noGrp="1"/>
          </p:cNvSpPr>
          <p:nvPr>
            <p:ph type="subTitle" idx="1"/>
          </p:nvPr>
        </p:nvSpPr>
        <p:spPr>
          <a:xfrm>
            <a:off x="2960914" y="3602038"/>
            <a:ext cx="6270172" cy="1655762"/>
          </a:xfrm>
        </p:spPr>
        <p:txBody>
          <a:bodyPr/>
          <a:lstStyle/>
          <a:p>
            <a:r>
              <a:rPr lang="en-US" dirty="0" smtClean="0">
                <a:latin typeface="Roboto Thin" panose="02000000000000000000" pitchFamily="2" charset="0"/>
                <a:ea typeface="Roboto Thin" panose="02000000000000000000" pitchFamily="2" charset="0"/>
              </a:rPr>
              <a:t>how </a:t>
            </a:r>
            <a:r>
              <a:rPr lang="en-US" dirty="0">
                <a:latin typeface="Roboto Thin" panose="02000000000000000000" pitchFamily="2" charset="0"/>
                <a:ea typeface="Roboto Thin" panose="02000000000000000000" pitchFamily="2" charset="0"/>
              </a:rPr>
              <a:t>to create a CDS (Core Data Services) view </a:t>
            </a:r>
            <a:r>
              <a:rPr lang="en-US" dirty="0" smtClean="0">
                <a:latin typeface="Roboto Thin" panose="02000000000000000000" pitchFamily="2" charset="0"/>
                <a:ea typeface="Roboto Thin" panose="02000000000000000000" pitchFamily="2" charset="0"/>
              </a:rPr>
              <a:t>using </a:t>
            </a:r>
            <a:r>
              <a:rPr lang="en-US" dirty="0">
                <a:latin typeface="Roboto Thin" panose="02000000000000000000" pitchFamily="2" charset="0"/>
                <a:ea typeface="Roboto Thin" panose="02000000000000000000" pitchFamily="2" charset="0"/>
              </a:rPr>
              <a:t>ABAP Development Tools (ADT).</a:t>
            </a:r>
          </a:p>
        </p:txBody>
      </p:sp>
      <p:cxnSp>
        <p:nvCxnSpPr>
          <p:cNvPr id="6" name="Straight Connector 5"/>
          <p:cNvCxnSpPr/>
          <p:nvPr/>
        </p:nvCxnSpPr>
        <p:spPr>
          <a:xfrm>
            <a:off x="3730171" y="3483431"/>
            <a:ext cx="4659086" cy="0"/>
          </a:xfrm>
          <a:prstGeom prst="line">
            <a:avLst/>
          </a:prstGeom>
          <a:ln w="38100">
            <a:solidFill>
              <a:srgbClr val="008FD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59440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 y="-1"/>
            <a:ext cx="11988800" cy="1144369"/>
          </a:xfrm>
        </p:spPr>
        <p:txBody>
          <a:bodyPr>
            <a:normAutofit/>
          </a:bodyPr>
          <a:lstStyle/>
          <a:p>
            <a:r>
              <a:rPr lang="en-US" sz="2200" dirty="0">
                <a:latin typeface="Montserrat" panose="00000500000000000000" pitchFamily="2" charset="0"/>
                <a:ea typeface="Roboto" panose="02000000000000000000" pitchFamily="2" charset="0"/>
                <a:cs typeface="Open Sans" panose="020B0606030504020204" pitchFamily="34" charset="0"/>
              </a:rPr>
              <a:t>Step 1: Create a CDS view</a:t>
            </a:r>
          </a:p>
        </p:txBody>
      </p:sp>
      <p:sp>
        <p:nvSpPr>
          <p:cNvPr id="3" name="Content Placeholder 2"/>
          <p:cNvSpPr>
            <a:spLocks noGrp="1"/>
          </p:cNvSpPr>
          <p:nvPr>
            <p:ph idx="1"/>
          </p:nvPr>
        </p:nvSpPr>
        <p:spPr>
          <a:xfrm>
            <a:off x="101600" y="1144369"/>
            <a:ext cx="11988800" cy="5032594"/>
          </a:xfrm>
        </p:spPr>
        <p:txBody>
          <a:bodyPr>
            <a:normAutofit/>
          </a:bodyPr>
          <a:lstStyle/>
          <a:p>
            <a:pPr marL="0" indent="0">
              <a:buNone/>
            </a:pPr>
            <a:r>
              <a:rPr lang="en-US" sz="1600" dirty="0" smtClean="0">
                <a:latin typeface="Montserrat" panose="00000500000000000000" pitchFamily="2" charset="0"/>
                <a:ea typeface="Roboto" panose="02000000000000000000" pitchFamily="2" charset="0"/>
                <a:cs typeface="Open Sans" panose="020B0606030504020204" pitchFamily="34" charset="0"/>
              </a:rPr>
              <a:t>1. In the context menu of your package choose </a:t>
            </a:r>
            <a:r>
              <a:rPr lang="en-US" sz="1600" b="1" dirty="0" smtClean="0">
                <a:latin typeface="Montserrat" panose="00000500000000000000" pitchFamily="2" charset="0"/>
                <a:ea typeface="Roboto" panose="02000000000000000000" pitchFamily="2" charset="0"/>
                <a:cs typeface="Open Sans" panose="020B0606030504020204" pitchFamily="34" charset="0"/>
              </a:rPr>
              <a:t>New</a:t>
            </a:r>
            <a:r>
              <a:rPr lang="en-US" sz="1600" dirty="0" smtClean="0">
                <a:latin typeface="Montserrat" panose="00000500000000000000" pitchFamily="2" charset="0"/>
                <a:ea typeface="Roboto" panose="02000000000000000000" pitchFamily="2" charset="0"/>
                <a:cs typeface="Open Sans" panose="020B0606030504020204" pitchFamily="34" charset="0"/>
              </a:rPr>
              <a:t> and then choose </a:t>
            </a:r>
            <a:r>
              <a:rPr lang="en-US" sz="1600" b="1" dirty="0" smtClean="0">
                <a:latin typeface="Montserrat" panose="00000500000000000000" pitchFamily="2" charset="0"/>
                <a:ea typeface="Roboto" panose="02000000000000000000" pitchFamily="2" charset="0"/>
                <a:cs typeface="Open Sans" panose="020B0606030504020204" pitchFamily="34" charset="0"/>
              </a:rPr>
              <a:t>Other ABAP Repository Object</a:t>
            </a:r>
            <a:r>
              <a:rPr lang="en-US" sz="1600" dirty="0" smtClean="0">
                <a:latin typeface="Montserrat" panose="00000500000000000000" pitchFamily="2" charset="0"/>
                <a:ea typeface="Roboto" panose="02000000000000000000" pitchFamily="2" charset="0"/>
                <a:cs typeface="Open Sans" panose="020B0606030504020204" pitchFamily="34" charset="0"/>
              </a:rPr>
              <a:t>.</a:t>
            </a:r>
            <a:endParaRPr lang="en-US" sz="1600" dirty="0">
              <a:latin typeface="Montserrat" panose="00000500000000000000" pitchFamily="2" charset="0"/>
              <a:ea typeface="Roboto" panose="02000000000000000000" pitchFamily="2" charset="0"/>
              <a:cs typeface="Open Sans" panose="020B0606030504020204" pitchFamily="34" charset="0"/>
            </a:endParaRPr>
          </a:p>
        </p:txBody>
      </p:sp>
      <p:cxnSp>
        <p:nvCxnSpPr>
          <p:cNvPr id="8" name="Straight Connector 7"/>
          <p:cNvCxnSpPr/>
          <p:nvPr/>
        </p:nvCxnSpPr>
        <p:spPr>
          <a:xfrm>
            <a:off x="101600" y="928915"/>
            <a:ext cx="11988800" cy="0"/>
          </a:xfrm>
          <a:prstGeom prst="line">
            <a:avLst/>
          </a:prstGeom>
          <a:ln w="38100">
            <a:solidFill>
              <a:srgbClr val="008FD3"/>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stretch>
            <a:fillRect/>
          </a:stretch>
        </p:blipFill>
        <p:spPr>
          <a:xfrm>
            <a:off x="359988" y="1625038"/>
            <a:ext cx="8977443" cy="3457150"/>
          </a:xfrm>
          <a:prstGeom prst="rect">
            <a:avLst/>
          </a:prstGeom>
        </p:spPr>
      </p:pic>
    </p:spTree>
    <p:extLst>
      <p:ext uri="{BB962C8B-B14F-4D97-AF65-F5344CB8AC3E}">
        <p14:creationId xmlns:p14="http://schemas.microsoft.com/office/powerpoint/2010/main" val="38804275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 y="-1"/>
            <a:ext cx="11988800" cy="1144369"/>
          </a:xfrm>
        </p:spPr>
        <p:txBody>
          <a:bodyPr>
            <a:normAutofit/>
          </a:bodyPr>
          <a:lstStyle/>
          <a:p>
            <a:r>
              <a:rPr lang="en-US" sz="2200" dirty="0">
                <a:latin typeface="Montserrat" panose="00000500000000000000" pitchFamily="2" charset="0"/>
                <a:ea typeface="Roboto" panose="02000000000000000000" pitchFamily="2" charset="0"/>
                <a:cs typeface="Open Sans" panose="020B0606030504020204" pitchFamily="34" charset="0"/>
              </a:rPr>
              <a:t>Step 1: Create a CDS view</a:t>
            </a:r>
          </a:p>
        </p:txBody>
      </p:sp>
      <p:sp>
        <p:nvSpPr>
          <p:cNvPr id="3" name="Content Placeholder 2"/>
          <p:cNvSpPr>
            <a:spLocks noGrp="1"/>
          </p:cNvSpPr>
          <p:nvPr>
            <p:ph idx="1"/>
          </p:nvPr>
        </p:nvSpPr>
        <p:spPr>
          <a:xfrm>
            <a:off x="101600" y="1144369"/>
            <a:ext cx="11988800" cy="5032594"/>
          </a:xfrm>
        </p:spPr>
        <p:txBody>
          <a:bodyPr>
            <a:normAutofit/>
          </a:bodyPr>
          <a:lstStyle/>
          <a:p>
            <a:pPr marL="0" indent="0">
              <a:buNone/>
            </a:pPr>
            <a:r>
              <a:rPr lang="en-US" sz="1600" dirty="0">
                <a:latin typeface="Montserrat" panose="00000500000000000000" pitchFamily="2" charset="0"/>
                <a:ea typeface="Roboto" panose="02000000000000000000" pitchFamily="2" charset="0"/>
                <a:cs typeface="Open Sans" panose="020B0606030504020204" pitchFamily="34" charset="0"/>
              </a:rPr>
              <a:t>2</a:t>
            </a:r>
            <a:r>
              <a:rPr lang="en-US" sz="1600" dirty="0" smtClean="0">
                <a:latin typeface="Montserrat" panose="00000500000000000000" pitchFamily="2" charset="0"/>
                <a:ea typeface="Roboto" panose="02000000000000000000" pitchFamily="2" charset="0"/>
                <a:cs typeface="Open Sans" panose="020B0606030504020204" pitchFamily="34" charset="0"/>
              </a:rPr>
              <a:t>. Select </a:t>
            </a:r>
            <a:r>
              <a:rPr lang="en-US" sz="1600" b="1" dirty="0" smtClean="0">
                <a:latin typeface="Montserrat" panose="00000500000000000000" pitchFamily="2" charset="0"/>
                <a:ea typeface="Roboto" panose="02000000000000000000" pitchFamily="2" charset="0"/>
                <a:cs typeface="Open Sans" panose="020B0606030504020204" pitchFamily="34" charset="0"/>
              </a:rPr>
              <a:t>Data Definition</a:t>
            </a:r>
            <a:r>
              <a:rPr lang="en-US" sz="1600" dirty="0" smtClean="0">
                <a:latin typeface="Montserrat" panose="00000500000000000000" pitchFamily="2" charset="0"/>
                <a:ea typeface="Roboto" panose="02000000000000000000" pitchFamily="2" charset="0"/>
                <a:cs typeface="Open Sans" panose="020B0606030504020204" pitchFamily="34" charset="0"/>
              </a:rPr>
              <a:t>, then choose </a:t>
            </a:r>
            <a:r>
              <a:rPr lang="en-US" sz="1600" b="1" dirty="0" smtClean="0">
                <a:latin typeface="Montserrat" panose="00000500000000000000" pitchFamily="2" charset="0"/>
                <a:ea typeface="Roboto" panose="02000000000000000000" pitchFamily="2" charset="0"/>
                <a:cs typeface="Open Sans" panose="020B0606030504020204" pitchFamily="34" charset="0"/>
              </a:rPr>
              <a:t>Next</a:t>
            </a:r>
            <a:r>
              <a:rPr lang="en-US" sz="1600" dirty="0" smtClean="0">
                <a:latin typeface="Montserrat" panose="00000500000000000000" pitchFamily="2" charset="0"/>
                <a:ea typeface="Roboto" panose="02000000000000000000" pitchFamily="2" charset="0"/>
                <a:cs typeface="Open Sans" panose="020B0606030504020204" pitchFamily="34" charset="0"/>
              </a:rPr>
              <a:t>.</a:t>
            </a:r>
            <a:endParaRPr lang="en-US" sz="1600" dirty="0">
              <a:latin typeface="Montserrat" panose="00000500000000000000" pitchFamily="2" charset="0"/>
              <a:ea typeface="Roboto" panose="02000000000000000000" pitchFamily="2" charset="0"/>
              <a:cs typeface="Open Sans" panose="020B0606030504020204" pitchFamily="34" charset="0"/>
            </a:endParaRPr>
          </a:p>
        </p:txBody>
      </p:sp>
      <p:cxnSp>
        <p:nvCxnSpPr>
          <p:cNvPr id="8" name="Straight Connector 7"/>
          <p:cNvCxnSpPr/>
          <p:nvPr/>
        </p:nvCxnSpPr>
        <p:spPr>
          <a:xfrm>
            <a:off x="101600" y="928915"/>
            <a:ext cx="11988800" cy="0"/>
          </a:xfrm>
          <a:prstGeom prst="line">
            <a:avLst/>
          </a:prstGeom>
          <a:ln w="38100">
            <a:solidFill>
              <a:srgbClr val="008FD3"/>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stretch>
            <a:fillRect/>
          </a:stretch>
        </p:blipFill>
        <p:spPr>
          <a:xfrm>
            <a:off x="420914" y="1606725"/>
            <a:ext cx="7590971" cy="4976467"/>
          </a:xfrm>
          <a:prstGeom prst="rect">
            <a:avLst/>
          </a:prstGeom>
        </p:spPr>
      </p:pic>
    </p:spTree>
    <p:extLst>
      <p:ext uri="{BB962C8B-B14F-4D97-AF65-F5344CB8AC3E}">
        <p14:creationId xmlns:p14="http://schemas.microsoft.com/office/powerpoint/2010/main" val="38150525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 y="-1"/>
            <a:ext cx="11988800" cy="1144369"/>
          </a:xfrm>
        </p:spPr>
        <p:txBody>
          <a:bodyPr>
            <a:normAutofit/>
          </a:bodyPr>
          <a:lstStyle/>
          <a:p>
            <a:r>
              <a:rPr lang="en-US" sz="2200" dirty="0">
                <a:latin typeface="Montserrat" panose="00000500000000000000" pitchFamily="2" charset="0"/>
                <a:ea typeface="Roboto" panose="02000000000000000000" pitchFamily="2" charset="0"/>
                <a:cs typeface="Open Sans" panose="020B0606030504020204" pitchFamily="34" charset="0"/>
              </a:rPr>
              <a:t>Step 1: Create a CDS view</a:t>
            </a:r>
          </a:p>
        </p:txBody>
      </p:sp>
      <p:sp>
        <p:nvSpPr>
          <p:cNvPr id="3" name="Content Placeholder 2"/>
          <p:cNvSpPr>
            <a:spLocks noGrp="1"/>
          </p:cNvSpPr>
          <p:nvPr>
            <p:ph idx="1"/>
          </p:nvPr>
        </p:nvSpPr>
        <p:spPr>
          <a:xfrm>
            <a:off x="101600" y="1144368"/>
            <a:ext cx="11988800" cy="5561231"/>
          </a:xfrm>
        </p:spPr>
        <p:txBody>
          <a:bodyPr>
            <a:normAutofit/>
          </a:bodyPr>
          <a:lstStyle/>
          <a:p>
            <a:pPr marL="0" indent="0">
              <a:buNone/>
            </a:pPr>
            <a:r>
              <a:rPr lang="en-US" sz="1600" dirty="0" smtClean="0">
                <a:latin typeface="Montserrat" panose="00000500000000000000" pitchFamily="2" charset="0"/>
                <a:ea typeface="Roboto" panose="02000000000000000000" pitchFamily="2" charset="0"/>
                <a:cs typeface="Open Sans" panose="020B0606030504020204" pitchFamily="34" charset="0"/>
              </a:rPr>
              <a:t>3. Enter the following values, then choose </a:t>
            </a:r>
            <a:r>
              <a:rPr lang="en-US" sz="1600" b="1" dirty="0" smtClean="0">
                <a:latin typeface="Montserrat" panose="00000500000000000000" pitchFamily="2" charset="0"/>
                <a:ea typeface="Roboto" panose="02000000000000000000" pitchFamily="2" charset="0"/>
                <a:cs typeface="Open Sans" panose="020B0606030504020204" pitchFamily="34" charset="0"/>
              </a:rPr>
              <a:t>Next</a:t>
            </a:r>
            <a:r>
              <a:rPr lang="en-US" sz="1600" dirty="0" smtClean="0">
                <a:latin typeface="Montserrat" panose="00000500000000000000" pitchFamily="2" charset="0"/>
                <a:ea typeface="Roboto" panose="02000000000000000000" pitchFamily="2" charset="0"/>
                <a:cs typeface="Open Sans" panose="020B0606030504020204" pitchFamily="34" charset="0"/>
              </a:rPr>
              <a:t>:</a:t>
            </a:r>
          </a:p>
          <a:p>
            <a:pPr lvl="1">
              <a:lnSpc>
                <a:spcPct val="150000"/>
              </a:lnSpc>
            </a:pPr>
            <a:r>
              <a:rPr lang="en-US" sz="1600" dirty="0" smtClean="0">
                <a:latin typeface="Montserrat" panose="00000500000000000000" pitchFamily="2" charset="0"/>
                <a:ea typeface="Roboto" panose="02000000000000000000" pitchFamily="2" charset="0"/>
                <a:cs typeface="Open Sans" panose="020B0606030504020204" pitchFamily="34" charset="0"/>
              </a:rPr>
              <a:t>Name = </a:t>
            </a:r>
            <a:r>
              <a:rPr lang="en-US" sz="1600" dirty="0" smtClean="0">
                <a:solidFill>
                  <a:srgbClr val="FF0000"/>
                </a:solidFill>
                <a:latin typeface="Consolas" panose="020B0609020204030204" pitchFamily="49" charset="0"/>
                <a:ea typeface="Roboto" panose="02000000000000000000" pitchFamily="2" charset="0"/>
                <a:cs typeface="Open Sans" panose="020B0606030504020204" pitchFamily="34" charset="0"/>
              </a:rPr>
              <a:t>Z_PURCHASING_XXX</a:t>
            </a:r>
          </a:p>
          <a:p>
            <a:pPr lvl="1">
              <a:lnSpc>
                <a:spcPct val="150000"/>
              </a:lnSpc>
            </a:pPr>
            <a:r>
              <a:rPr lang="en-US" sz="1600" dirty="0" smtClean="0">
                <a:latin typeface="Montserrat" panose="00000500000000000000" pitchFamily="2" charset="0"/>
                <a:ea typeface="Roboto" panose="02000000000000000000" pitchFamily="2" charset="0"/>
                <a:cs typeface="Open Sans" panose="020B0606030504020204" pitchFamily="34" charset="0"/>
              </a:rPr>
              <a:t>Description = </a:t>
            </a:r>
            <a:r>
              <a:rPr lang="en-US" sz="1600" b="1" dirty="0" smtClean="0">
                <a:latin typeface="Montserrat" panose="00000500000000000000" pitchFamily="2" charset="0"/>
                <a:ea typeface="Roboto" panose="02000000000000000000" pitchFamily="2" charset="0"/>
                <a:cs typeface="Open Sans" panose="020B0606030504020204" pitchFamily="34" charset="0"/>
              </a:rPr>
              <a:t>Purchasing Process</a:t>
            </a:r>
          </a:p>
          <a:p>
            <a:pPr marL="0" indent="0">
              <a:lnSpc>
                <a:spcPct val="100000"/>
              </a:lnSpc>
              <a:buNone/>
            </a:pPr>
            <a:endParaRPr lang="en-US" sz="1600" b="1" dirty="0">
              <a:latin typeface="Montserrat" panose="00000500000000000000" pitchFamily="2" charset="0"/>
              <a:ea typeface="Roboto" panose="02000000000000000000" pitchFamily="2" charset="0"/>
              <a:cs typeface="Open Sans" panose="020B0606030504020204" pitchFamily="34" charset="0"/>
            </a:endParaRPr>
          </a:p>
          <a:p>
            <a:pPr marL="0" indent="0">
              <a:lnSpc>
                <a:spcPct val="100000"/>
              </a:lnSpc>
              <a:buNone/>
            </a:pPr>
            <a:endParaRPr lang="en-US" sz="1600" b="1" dirty="0" smtClean="0">
              <a:latin typeface="Montserrat" panose="00000500000000000000" pitchFamily="2" charset="0"/>
              <a:ea typeface="Roboto" panose="02000000000000000000" pitchFamily="2" charset="0"/>
              <a:cs typeface="Open Sans" panose="020B0606030504020204" pitchFamily="34" charset="0"/>
            </a:endParaRPr>
          </a:p>
          <a:p>
            <a:pPr marL="0" indent="0">
              <a:lnSpc>
                <a:spcPct val="100000"/>
              </a:lnSpc>
              <a:buNone/>
            </a:pPr>
            <a:endParaRPr lang="en-US" sz="1600" b="1" dirty="0">
              <a:latin typeface="Montserrat" panose="00000500000000000000" pitchFamily="2" charset="0"/>
              <a:ea typeface="Roboto" panose="02000000000000000000" pitchFamily="2" charset="0"/>
              <a:cs typeface="Open Sans" panose="020B0606030504020204" pitchFamily="34" charset="0"/>
            </a:endParaRPr>
          </a:p>
          <a:p>
            <a:pPr marL="0" indent="0">
              <a:lnSpc>
                <a:spcPct val="100000"/>
              </a:lnSpc>
              <a:buNone/>
            </a:pPr>
            <a:endParaRPr lang="en-US" sz="1600" b="1" dirty="0" smtClean="0">
              <a:latin typeface="Montserrat" panose="00000500000000000000" pitchFamily="2" charset="0"/>
              <a:ea typeface="Roboto" panose="02000000000000000000" pitchFamily="2" charset="0"/>
              <a:cs typeface="Open Sans" panose="020B0606030504020204" pitchFamily="34" charset="0"/>
            </a:endParaRPr>
          </a:p>
          <a:p>
            <a:pPr marL="0" indent="0">
              <a:lnSpc>
                <a:spcPct val="100000"/>
              </a:lnSpc>
              <a:buNone/>
            </a:pPr>
            <a:endParaRPr lang="en-US" sz="1600" b="1" dirty="0">
              <a:latin typeface="Montserrat" panose="00000500000000000000" pitchFamily="2" charset="0"/>
              <a:ea typeface="Roboto" panose="02000000000000000000" pitchFamily="2" charset="0"/>
              <a:cs typeface="Open Sans" panose="020B0606030504020204" pitchFamily="34" charset="0"/>
            </a:endParaRPr>
          </a:p>
          <a:p>
            <a:pPr marL="0" indent="0">
              <a:lnSpc>
                <a:spcPct val="100000"/>
              </a:lnSpc>
              <a:buNone/>
            </a:pPr>
            <a:endParaRPr lang="en-US" sz="1600" dirty="0" smtClean="0">
              <a:latin typeface="Montserrat" panose="00000500000000000000" pitchFamily="2" charset="0"/>
              <a:ea typeface="Roboto" panose="02000000000000000000" pitchFamily="2" charset="0"/>
              <a:cs typeface="Open Sans" panose="020B0606030504020204" pitchFamily="34" charset="0"/>
            </a:endParaRPr>
          </a:p>
          <a:p>
            <a:pPr marL="0" indent="0">
              <a:lnSpc>
                <a:spcPct val="100000"/>
              </a:lnSpc>
              <a:buNone/>
            </a:pPr>
            <a:endParaRPr lang="en-US" sz="1600" dirty="0">
              <a:latin typeface="Montserrat" panose="00000500000000000000" pitchFamily="2" charset="0"/>
              <a:ea typeface="Roboto" panose="02000000000000000000" pitchFamily="2" charset="0"/>
              <a:cs typeface="Open Sans" panose="020B0606030504020204" pitchFamily="34" charset="0"/>
            </a:endParaRPr>
          </a:p>
          <a:p>
            <a:pPr marL="0" indent="0">
              <a:lnSpc>
                <a:spcPct val="100000"/>
              </a:lnSpc>
              <a:buNone/>
            </a:pPr>
            <a:endParaRPr lang="en-US" sz="1600" dirty="0" smtClean="0">
              <a:latin typeface="Montserrat" panose="00000500000000000000" pitchFamily="2" charset="0"/>
              <a:ea typeface="Roboto" panose="02000000000000000000" pitchFamily="2" charset="0"/>
              <a:cs typeface="Open Sans" panose="020B0606030504020204" pitchFamily="34" charset="0"/>
            </a:endParaRPr>
          </a:p>
          <a:p>
            <a:pPr marL="0" indent="0">
              <a:lnSpc>
                <a:spcPct val="100000"/>
              </a:lnSpc>
              <a:buNone/>
            </a:pPr>
            <a:endParaRPr lang="en-US" sz="1600" dirty="0">
              <a:latin typeface="Montserrat" panose="00000500000000000000" pitchFamily="2" charset="0"/>
              <a:ea typeface="Roboto" panose="02000000000000000000" pitchFamily="2" charset="0"/>
              <a:cs typeface="Open Sans" panose="020B0606030504020204" pitchFamily="34" charset="0"/>
            </a:endParaRPr>
          </a:p>
          <a:p>
            <a:pPr marL="0" indent="0">
              <a:lnSpc>
                <a:spcPct val="100000"/>
              </a:lnSpc>
              <a:buNone/>
            </a:pPr>
            <a:endParaRPr lang="en-US" sz="1600" dirty="0" smtClean="0">
              <a:latin typeface="Montserrat" panose="00000500000000000000" pitchFamily="2" charset="0"/>
              <a:ea typeface="Roboto" panose="02000000000000000000" pitchFamily="2" charset="0"/>
              <a:cs typeface="Open Sans" panose="020B0606030504020204" pitchFamily="34" charset="0"/>
            </a:endParaRPr>
          </a:p>
          <a:p>
            <a:pPr marL="0" indent="0">
              <a:lnSpc>
                <a:spcPct val="100000"/>
              </a:lnSpc>
              <a:buNone/>
            </a:pPr>
            <a:r>
              <a:rPr lang="en-US" sz="1600" dirty="0" smtClean="0">
                <a:latin typeface="Montserrat" panose="00000500000000000000" pitchFamily="2" charset="0"/>
                <a:ea typeface="Roboto" panose="02000000000000000000" pitchFamily="2" charset="0"/>
                <a:cs typeface="Open Sans" panose="020B0606030504020204" pitchFamily="34" charset="0"/>
              </a:rPr>
              <a:t>4. Choose previous request or Create a new request then click Next.</a:t>
            </a:r>
          </a:p>
        </p:txBody>
      </p:sp>
      <p:cxnSp>
        <p:nvCxnSpPr>
          <p:cNvPr id="8" name="Straight Connector 7"/>
          <p:cNvCxnSpPr/>
          <p:nvPr/>
        </p:nvCxnSpPr>
        <p:spPr>
          <a:xfrm>
            <a:off x="101600" y="928915"/>
            <a:ext cx="11988800" cy="0"/>
          </a:xfrm>
          <a:prstGeom prst="line">
            <a:avLst/>
          </a:prstGeom>
          <a:ln w="38100">
            <a:solidFill>
              <a:srgbClr val="008FD3"/>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stretch>
            <a:fillRect/>
          </a:stretch>
        </p:blipFill>
        <p:spPr>
          <a:xfrm>
            <a:off x="4601029" y="1533762"/>
            <a:ext cx="7489371" cy="4455560"/>
          </a:xfrm>
          <a:prstGeom prst="rect">
            <a:avLst/>
          </a:prstGeom>
        </p:spPr>
      </p:pic>
    </p:spTree>
    <p:extLst>
      <p:ext uri="{BB962C8B-B14F-4D97-AF65-F5344CB8AC3E}">
        <p14:creationId xmlns:p14="http://schemas.microsoft.com/office/powerpoint/2010/main" val="8944288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 y="-1"/>
            <a:ext cx="11988800" cy="1144369"/>
          </a:xfrm>
        </p:spPr>
        <p:txBody>
          <a:bodyPr>
            <a:normAutofit/>
          </a:bodyPr>
          <a:lstStyle/>
          <a:p>
            <a:r>
              <a:rPr lang="en-US" sz="2200" dirty="0">
                <a:latin typeface="Montserrat" panose="00000500000000000000" pitchFamily="2" charset="0"/>
                <a:ea typeface="Roboto" panose="02000000000000000000" pitchFamily="2" charset="0"/>
                <a:cs typeface="Open Sans" panose="020B0606030504020204" pitchFamily="34" charset="0"/>
              </a:rPr>
              <a:t>Step 1: Create a CDS view</a:t>
            </a:r>
          </a:p>
        </p:txBody>
      </p:sp>
      <p:sp>
        <p:nvSpPr>
          <p:cNvPr id="3" name="Content Placeholder 2"/>
          <p:cNvSpPr>
            <a:spLocks noGrp="1"/>
          </p:cNvSpPr>
          <p:nvPr>
            <p:ph idx="1"/>
          </p:nvPr>
        </p:nvSpPr>
        <p:spPr>
          <a:xfrm>
            <a:off x="101600" y="1144368"/>
            <a:ext cx="11988800" cy="5561231"/>
          </a:xfrm>
        </p:spPr>
        <p:txBody>
          <a:bodyPr>
            <a:normAutofit/>
          </a:bodyPr>
          <a:lstStyle/>
          <a:p>
            <a:pPr marL="0" indent="0">
              <a:buNone/>
            </a:pPr>
            <a:r>
              <a:rPr lang="en-US" sz="1600" dirty="0">
                <a:latin typeface="Montserrat" panose="00000500000000000000" pitchFamily="2" charset="0"/>
                <a:ea typeface="Roboto" panose="02000000000000000000" pitchFamily="2" charset="0"/>
                <a:cs typeface="Open Sans" panose="020B0606030504020204" pitchFamily="34" charset="0"/>
              </a:rPr>
              <a:t>5</a:t>
            </a:r>
            <a:r>
              <a:rPr lang="en-US" sz="1600" dirty="0" smtClean="0">
                <a:latin typeface="Montserrat" panose="00000500000000000000" pitchFamily="2" charset="0"/>
                <a:ea typeface="Roboto" panose="02000000000000000000" pitchFamily="2" charset="0"/>
                <a:cs typeface="Open Sans" panose="020B0606030504020204" pitchFamily="34" charset="0"/>
              </a:rPr>
              <a:t>. Select the entry </a:t>
            </a:r>
            <a:r>
              <a:rPr lang="en-US" sz="1600" b="1" dirty="0" smtClean="0">
                <a:latin typeface="Montserrat" panose="00000500000000000000" pitchFamily="2" charset="0"/>
                <a:ea typeface="Roboto" panose="02000000000000000000" pitchFamily="2" charset="0"/>
                <a:cs typeface="Open Sans" panose="020B0606030504020204" pitchFamily="34" charset="0"/>
              </a:rPr>
              <a:t>Define View</a:t>
            </a:r>
            <a:r>
              <a:rPr lang="en-US" sz="1600" dirty="0" smtClean="0">
                <a:latin typeface="Montserrat" panose="00000500000000000000" pitchFamily="2" charset="0"/>
                <a:ea typeface="Roboto" panose="02000000000000000000" pitchFamily="2" charset="0"/>
                <a:cs typeface="Open Sans" panose="020B0606030504020204" pitchFamily="34" charset="0"/>
              </a:rPr>
              <a:t>, then choose </a:t>
            </a:r>
            <a:r>
              <a:rPr lang="en-US" sz="1600" b="1" dirty="0" smtClean="0">
                <a:latin typeface="Montserrat" panose="00000500000000000000" pitchFamily="2" charset="0"/>
                <a:ea typeface="Roboto" panose="02000000000000000000" pitchFamily="2" charset="0"/>
                <a:cs typeface="Open Sans" panose="020B0606030504020204" pitchFamily="34" charset="0"/>
              </a:rPr>
              <a:t>Finish</a:t>
            </a:r>
          </a:p>
        </p:txBody>
      </p:sp>
      <p:cxnSp>
        <p:nvCxnSpPr>
          <p:cNvPr id="8" name="Straight Connector 7"/>
          <p:cNvCxnSpPr/>
          <p:nvPr/>
        </p:nvCxnSpPr>
        <p:spPr>
          <a:xfrm>
            <a:off x="101600" y="928915"/>
            <a:ext cx="11988800" cy="0"/>
          </a:xfrm>
          <a:prstGeom prst="line">
            <a:avLst/>
          </a:prstGeom>
          <a:ln w="38100">
            <a:solidFill>
              <a:srgbClr val="008FD3"/>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stretch>
            <a:fillRect/>
          </a:stretch>
        </p:blipFill>
        <p:spPr>
          <a:xfrm>
            <a:off x="413828" y="1597325"/>
            <a:ext cx="6371429" cy="4771429"/>
          </a:xfrm>
          <a:prstGeom prst="rect">
            <a:avLst/>
          </a:prstGeom>
        </p:spPr>
      </p:pic>
    </p:spTree>
    <p:extLst>
      <p:ext uri="{BB962C8B-B14F-4D97-AF65-F5344CB8AC3E}">
        <p14:creationId xmlns:p14="http://schemas.microsoft.com/office/powerpoint/2010/main" val="26303096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you will learn</a:t>
            </a:r>
          </a:p>
        </p:txBody>
      </p:sp>
      <p:sp>
        <p:nvSpPr>
          <p:cNvPr id="3" name="Content Placeholder 2"/>
          <p:cNvSpPr>
            <a:spLocks noGrp="1"/>
          </p:cNvSpPr>
          <p:nvPr>
            <p:ph idx="1"/>
          </p:nvPr>
        </p:nvSpPr>
        <p:spPr/>
        <p:txBody>
          <a:bodyPr>
            <a:normAutofit fontScale="92500" lnSpcReduction="10000"/>
          </a:bodyPr>
          <a:lstStyle/>
          <a:p>
            <a:pPr lvl="1">
              <a:lnSpc>
                <a:spcPct val="200000"/>
              </a:lnSpc>
            </a:pPr>
            <a:r>
              <a:rPr lang="en-US" sz="2400" dirty="0"/>
              <a:t>ABAP CDS Views </a:t>
            </a:r>
            <a:r>
              <a:rPr lang="en-US" sz="2400" dirty="0" smtClean="0"/>
              <a:t>Introduction</a:t>
            </a:r>
            <a:endParaRPr lang="en-US" sz="2400" dirty="0"/>
          </a:p>
          <a:p>
            <a:pPr lvl="1">
              <a:lnSpc>
                <a:spcPct val="200000"/>
              </a:lnSpc>
            </a:pPr>
            <a:r>
              <a:rPr lang="en-US" sz="2400" dirty="0"/>
              <a:t>How to use the new Core Data Services (CDS) tools in ABAP in Eclipse</a:t>
            </a:r>
            <a:r>
              <a:rPr lang="en-US" sz="2400" dirty="0" smtClean="0"/>
              <a:t>.</a:t>
            </a:r>
            <a:endParaRPr lang="en-US" sz="2400" dirty="0"/>
          </a:p>
          <a:p>
            <a:pPr lvl="1">
              <a:lnSpc>
                <a:spcPct val="200000"/>
              </a:lnSpc>
            </a:pPr>
            <a:r>
              <a:rPr lang="en-US" sz="2400" dirty="0"/>
              <a:t>How to use the following ABAP and SQL elements in a CDS view:</a:t>
            </a:r>
          </a:p>
          <a:p>
            <a:pPr lvl="2">
              <a:lnSpc>
                <a:spcPct val="170000"/>
              </a:lnSpc>
            </a:pPr>
            <a:r>
              <a:rPr lang="en-US" sz="2200" dirty="0"/>
              <a:t>SELECT statement</a:t>
            </a:r>
          </a:p>
          <a:p>
            <a:pPr lvl="2">
              <a:lnSpc>
                <a:spcPct val="170000"/>
              </a:lnSpc>
            </a:pPr>
            <a:r>
              <a:rPr lang="en-US" sz="2200" dirty="0"/>
              <a:t>CASE statement</a:t>
            </a:r>
          </a:p>
          <a:p>
            <a:pPr lvl="2">
              <a:lnSpc>
                <a:spcPct val="170000"/>
              </a:lnSpc>
            </a:pPr>
            <a:r>
              <a:rPr lang="en-US" sz="2200" dirty="0"/>
              <a:t>WHERE clause</a:t>
            </a:r>
          </a:p>
        </p:txBody>
      </p:sp>
    </p:spTree>
    <p:extLst>
      <p:ext uri="{BB962C8B-B14F-4D97-AF65-F5344CB8AC3E}">
        <p14:creationId xmlns:p14="http://schemas.microsoft.com/office/powerpoint/2010/main" val="10669055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 y="-1"/>
            <a:ext cx="11988800" cy="1144369"/>
          </a:xfrm>
        </p:spPr>
        <p:txBody>
          <a:bodyPr>
            <a:normAutofit/>
          </a:bodyPr>
          <a:lstStyle/>
          <a:p>
            <a:r>
              <a:rPr lang="en-US" sz="2200" dirty="0" smtClean="0">
                <a:latin typeface="Montserrat" panose="00000500000000000000" pitchFamily="2" charset="0"/>
                <a:ea typeface="Roboto" panose="02000000000000000000" pitchFamily="2" charset="0"/>
                <a:cs typeface="Open Sans" panose="020B0606030504020204" pitchFamily="34" charset="0"/>
              </a:rPr>
              <a:t>Step 2: Enter the data source</a:t>
            </a:r>
            <a:endParaRPr lang="en-US" sz="2200" dirty="0">
              <a:latin typeface="Montserrat" panose="00000500000000000000" pitchFamily="2" charset="0"/>
              <a:ea typeface="Roboto" panose="02000000000000000000" pitchFamily="2" charset="0"/>
              <a:cs typeface="Open Sans" panose="020B0606030504020204" pitchFamily="34" charset="0"/>
            </a:endParaRPr>
          </a:p>
        </p:txBody>
      </p:sp>
      <p:sp>
        <p:nvSpPr>
          <p:cNvPr id="3" name="Content Placeholder 2"/>
          <p:cNvSpPr>
            <a:spLocks noGrp="1"/>
          </p:cNvSpPr>
          <p:nvPr>
            <p:ph idx="1"/>
          </p:nvPr>
        </p:nvSpPr>
        <p:spPr>
          <a:xfrm>
            <a:off x="101600" y="1144368"/>
            <a:ext cx="11988800" cy="5561231"/>
          </a:xfrm>
        </p:spPr>
        <p:txBody>
          <a:bodyPr>
            <a:normAutofit/>
          </a:bodyPr>
          <a:lstStyle/>
          <a:p>
            <a:pPr marL="342900" indent="-342900">
              <a:lnSpc>
                <a:spcPct val="100000"/>
              </a:lnSpc>
              <a:buAutoNum type="arabicPeriod"/>
            </a:pPr>
            <a:r>
              <a:rPr lang="en-US" sz="1600" dirty="0" smtClean="0">
                <a:latin typeface="Montserrat" panose="00000500000000000000" pitchFamily="2" charset="0"/>
                <a:ea typeface="Roboto" panose="02000000000000000000" pitchFamily="2" charset="0"/>
                <a:cs typeface="Open Sans" panose="020B0606030504020204" pitchFamily="34" charset="0"/>
              </a:rPr>
              <a:t>Enter </a:t>
            </a:r>
            <a:r>
              <a:rPr lang="en-US" sz="1600" dirty="0" smtClean="0">
                <a:solidFill>
                  <a:srgbClr val="FF0000"/>
                </a:solidFill>
                <a:latin typeface="Consolas" panose="020B0609020204030204" pitchFamily="49" charset="0"/>
                <a:ea typeface="Roboto" panose="02000000000000000000" pitchFamily="2" charset="0"/>
                <a:cs typeface="Open Sans" panose="020B0606030504020204" pitchFamily="34" charset="0"/>
              </a:rPr>
              <a:t>ZPURXXX</a:t>
            </a:r>
            <a:r>
              <a:rPr lang="en-US" sz="1600" dirty="0" smtClean="0">
                <a:latin typeface="Montserrat" panose="00000500000000000000" pitchFamily="2" charset="0"/>
                <a:ea typeface="Roboto" panose="02000000000000000000" pitchFamily="2" charset="0"/>
                <a:cs typeface="Open Sans" panose="020B0606030504020204" pitchFamily="34" charset="0"/>
              </a:rPr>
              <a:t> as the SQL view name.</a:t>
            </a:r>
          </a:p>
          <a:p>
            <a:pPr marL="342900" indent="-342900">
              <a:lnSpc>
                <a:spcPct val="100000"/>
              </a:lnSpc>
              <a:buAutoNum type="arabicPeriod"/>
            </a:pPr>
            <a:r>
              <a:rPr lang="en-US" sz="1600" dirty="0" smtClean="0">
                <a:latin typeface="Montserrat" panose="00000500000000000000" pitchFamily="2" charset="0"/>
                <a:ea typeface="Roboto" panose="02000000000000000000" pitchFamily="2" charset="0"/>
                <a:cs typeface="Open Sans" panose="020B0606030504020204" pitchFamily="34" charset="0"/>
              </a:rPr>
              <a:t>Enter the CDS view </a:t>
            </a:r>
            <a:r>
              <a:rPr lang="en-US" sz="1600" dirty="0" smtClean="0">
                <a:solidFill>
                  <a:srgbClr val="FF0000"/>
                </a:solidFill>
                <a:latin typeface="Consolas" panose="020B0609020204030204" pitchFamily="49" charset="0"/>
                <a:ea typeface="Roboto" panose="02000000000000000000" pitchFamily="2" charset="0"/>
                <a:cs typeface="Open Sans" panose="020B0606030504020204" pitchFamily="34" charset="0"/>
              </a:rPr>
              <a:t>EBAN</a:t>
            </a:r>
            <a:r>
              <a:rPr lang="en-US" sz="1600" dirty="0" smtClean="0">
                <a:latin typeface="Montserrat" panose="00000500000000000000" pitchFamily="2" charset="0"/>
                <a:ea typeface="Roboto" panose="02000000000000000000" pitchFamily="2" charset="0"/>
                <a:cs typeface="Open Sans" panose="020B0606030504020204" pitchFamily="34" charset="0"/>
              </a:rPr>
              <a:t> as the data source for your view (in this case EBAN = Purchase Requisition Table). </a:t>
            </a:r>
          </a:p>
          <a:p>
            <a:pPr marL="342900" indent="-342900">
              <a:lnSpc>
                <a:spcPct val="100000"/>
              </a:lnSpc>
              <a:buAutoNum type="arabicPeriod"/>
            </a:pPr>
            <a:endParaRPr lang="en-US" sz="1600" dirty="0">
              <a:latin typeface="Montserrat" panose="00000500000000000000" pitchFamily="2" charset="0"/>
              <a:ea typeface="Roboto" panose="02000000000000000000" pitchFamily="2" charset="0"/>
              <a:cs typeface="Open Sans" panose="020B0606030504020204" pitchFamily="34" charset="0"/>
            </a:endParaRPr>
          </a:p>
          <a:p>
            <a:pPr marL="342900" indent="-342900">
              <a:lnSpc>
                <a:spcPct val="100000"/>
              </a:lnSpc>
              <a:buAutoNum type="arabicPeriod"/>
            </a:pPr>
            <a:endParaRPr lang="en-US" sz="1600" dirty="0" smtClean="0">
              <a:latin typeface="Montserrat" panose="00000500000000000000" pitchFamily="2" charset="0"/>
              <a:ea typeface="Roboto" panose="02000000000000000000" pitchFamily="2" charset="0"/>
              <a:cs typeface="Open Sans" panose="020B0606030504020204" pitchFamily="34" charset="0"/>
            </a:endParaRPr>
          </a:p>
          <a:p>
            <a:pPr marL="342900" indent="-342900">
              <a:lnSpc>
                <a:spcPct val="100000"/>
              </a:lnSpc>
              <a:buAutoNum type="arabicPeriod"/>
            </a:pPr>
            <a:endParaRPr lang="en-US" sz="1600" dirty="0">
              <a:latin typeface="Montserrat" panose="00000500000000000000" pitchFamily="2" charset="0"/>
              <a:ea typeface="Roboto" panose="02000000000000000000" pitchFamily="2" charset="0"/>
              <a:cs typeface="Open Sans" panose="020B0606030504020204" pitchFamily="34" charset="0"/>
            </a:endParaRPr>
          </a:p>
          <a:p>
            <a:pPr marL="342900" indent="-342900">
              <a:lnSpc>
                <a:spcPct val="100000"/>
              </a:lnSpc>
              <a:buAutoNum type="arabicPeriod"/>
            </a:pPr>
            <a:endParaRPr lang="en-US" sz="1600" dirty="0" smtClean="0">
              <a:latin typeface="Montserrat" panose="00000500000000000000" pitchFamily="2" charset="0"/>
              <a:ea typeface="Roboto" panose="02000000000000000000" pitchFamily="2" charset="0"/>
              <a:cs typeface="Open Sans" panose="020B0606030504020204" pitchFamily="34" charset="0"/>
            </a:endParaRPr>
          </a:p>
          <a:p>
            <a:pPr marL="342900" indent="-342900">
              <a:lnSpc>
                <a:spcPct val="100000"/>
              </a:lnSpc>
              <a:buAutoNum type="arabicPeriod"/>
            </a:pPr>
            <a:endParaRPr lang="en-US" sz="1600" dirty="0">
              <a:latin typeface="Montserrat" panose="00000500000000000000" pitchFamily="2" charset="0"/>
              <a:ea typeface="Roboto" panose="02000000000000000000" pitchFamily="2" charset="0"/>
              <a:cs typeface="Open Sans" panose="020B0606030504020204" pitchFamily="34" charset="0"/>
            </a:endParaRPr>
          </a:p>
          <a:p>
            <a:pPr marL="342900" indent="-342900">
              <a:lnSpc>
                <a:spcPct val="100000"/>
              </a:lnSpc>
              <a:buAutoNum type="arabicPeriod"/>
            </a:pPr>
            <a:endParaRPr lang="en-US" sz="1600" dirty="0" smtClean="0">
              <a:latin typeface="Montserrat" panose="00000500000000000000" pitchFamily="2" charset="0"/>
              <a:ea typeface="Roboto" panose="02000000000000000000" pitchFamily="2" charset="0"/>
              <a:cs typeface="Open Sans" panose="020B0606030504020204" pitchFamily="34" charset="0"/>
            </a:endParaRPr>
          </a:p>
          <a:p>
            <a:pPr marL="342900" indent="-342900">
              <a:lnSpc>
                <a:spcPct val="100000"/>
              </a:lnSpc>
              <a:buAutoNum type="arabicPeriod"/>
            </a:pPr>
            <a:endParaRPr lang="en-US" sz="1600" dirty="0">
              <a:latin typeface="Montserrat" panose="00000500000000000000" pitchFamily="2" charset="0"/>
              <a:ea typeface="Roboto" panose="02000000000000000000" pitchFamily="2" charset="0"/>
              <a:cs typeface="Open Sans" panose="020B0606030504020204" pitchFamily="34" charset="0"/>
            </a:endParaRPr>
          </a:p>
          <a:p>
            <a:pPr marL="342900" indent="-342900">
              <a:lnSpc>
                <a:spcPct val="100000"/>
              </a:lnSpc>
              <a:buAutoNum type="arabicPeriod"/>
            </a:pPr>
            <a:endParaRPr lang="en-US" sz="1600" dirty="0" smtClean="0">
              <a:latin typeface="Montserrat" panose="00000500000000000000" pitchFamily="2" charset="0"/>
              <a:ea typeface="Roboto" panose="02000000000000000000" pitchFamily="2" charset="0"/>
              <a:cs typeface="Open Sans" panose="020B0606030504020204" pitchFamily="34" charset="0"/>
            </a:endParaRPr>
          </a:p>
          <a:p>
            <a:pPr marL="342900" indent="-342900">
              <a:lnSpc>
                <a:spcPct val="100000"/>
              </a:lnSpc>
              <a:buFont typeface="Arial" panose="020B0604020202020204" pitchFamily="34" charset="0"/>
              <a:buAutoNum type="arabicPeriod"/>
            </a:pPr>
            <a:r>
              <a:rPr lang="en-US" sz="1600" dirty="0" smtClean="0">
                <a:latin typeface="Montserrat" panose="00000500000000000000" pitchFamily="2" charset="0"/>
              </a:rPr>
              <a:t>The </a:t>
            </a:r>
            <a:r>
              <a:rPr lang="en-US" sz="1600" dirty="0">
                <a:latin typeface="Montserrat" panose="00000500000000000000" pitchFamily="2" charset="0"/>
              </a:rPr>
              <a:t>SQL view name is the internal/technical name of the view which will be created in the database. </a:t>
            </a:r>
            <a:r>
              <a:rPr lang="en-US" sz="1600" dirty="0" smtClean="0">
                <a:solidFill>
                  <a:srgbClr val="FF0000"/>
                </a:solidFill>
                <a:latin typeface="Consolas" panose="020B0609020204030204" pitchFamily="49" charset="0"/>
              </a:rPr>
              <a:t>Z_PURCHASING_XXX</a:t>
            </a:r>
            <a:r>
              <a:rPr lang="en-US" sz="1600" dirty="0" smtClean="0">
                <a:latin typeface="Montserrat" panose="00000500000000000000" pitchFamily="2" charset="0"/>
              </a:rPr>
              <a:t> </a:t>
            </a:r>
            <a:r>
              <a:rPr lang="en-US" sz="1600" dirty="0">
                <a:latin typeface="Montserrat" panose="00000500000000000000" pitchFamily="2" charset="0"/>
              </a:rPr>
              <a:t>is the name of the CDS view which provides enhanced view-building capabilities in ABAP. You should always use the CDS view name in your ABAP applications.</a:t>
            </a:r>
          </a:p>
          <a:p>
            <a:pPr marL="342900" indent="-342900">
              <a:buAutoNum type="arabicPeriod"/>
            </a:pPr>
            <a:endParaRPr lang="en-US" sz="1600" dirty="0" smtClean="0">
              <a:latin typeface="Montserrat" panose="00000500000000000000" pitchFamily="2" charset="0"/>
              <a:ea typeface="Roboto" panose="02000000000000000000" pitchFamily="2" charset="0"/>
              <a:cs typeface="Open Sans" panose="020B0606030504020204" pitchFamily="34" charset="0"/>
            </a:endParaRPr>
          </a:p>
        </p:txBody>
      </p:sp>
      <p:cxnSp>
        <p:nvCxnSpPr>
          <p:cNvPr id="8" name="Straight Connector 7"/>
          <p:cNvCxnSpPr/>
          <p:nvPr/>
        </p:nvCxnSpPr>
        <p:spPr>
          <a:xfrm>
            <a:off x="101600" y="928915"/>
            <a:ext cx="11988800" cy="0"/>
          </a:xfrm>
          <a:prstGeom prst="line">
            <a:avLst/>
          </a:prstGeom>
          <a:ln w="38100">
            <a:solidFill>
              <a:srgbClr val="008FD3"/>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stretch>
            <a:fillRect/>
          </a:stretch>
        </p:blipFill>
        <p:spPr>
          <a:xfrm>
            <a:off x="555076" y="1968388"/>
            <a:ext cx="8280589" cy="2585058"/>
          </a:xfrm>
          <a:prstGeom prst="rect">
            <a:avLst/>
          </a:prstGeom>
        </p:spPr>
      </p:pic>
    </p:spTree>
    <p:extLst>
      <p:ext uri="{BB962C8B-B14F-4D97-AF65-F5344CB8AC3E}">
        <p14:creationId xmlns:p14="http://schemas.microsoft.com/office/powerpoint/2010/main" val="24765876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 y="-1"/>
            <a:ext cx="11988800" cy="1144369"/>
          </a:xfrm>
        </p:spPr>
        <p:txBody>
          <a:bodyPr>
            <a:normAutofit/>
          </a:bodyPr>
          <a:lstStyle/>
          <a:p>
            <a:r>
              <a:rPr lang="en-US" sz="2200" dirty="0" smtClean="0">
                <a:latin typeface="Montserrat" panose="00000500000000000000" pitchFamily="2" charset="0"/>
                <a:ea typeface="Roboto" panose="02000000000000000000" pitchFamily="2" charset="0"/>
                <a:cs typeface="Open Sans" panose="020B0606030504020204" pitchFamily="34" charset="0"/>
              </a:rPr>
              <a:t>Step 3: Edit the SELECT statement</a:t>
            </a:r>
            <a:endParaRPr lang="en-US" sz="2200" dirty="0">
              <a:latin typeface="Montserrat" panose="00000500000000000000" pitchFamily="2" charset="0"/>
              <a:ea typeface="Roboto" panose="02000000000000000000" pitchFamily="2" charset="0"/>
              <a:cs typeface="Open Sans" panose="020B0606030504020204" pitchFamily="34" charset="0"/>
            </a:endParaRPr>
          </a:p>
        </p:txBody>
      </p:sp>
      <p:sp>
        <p:nvSpPr>
          <p:cNvPr id="3" name="Content Placeholder 2"/>
          <p:cNvSpPr>
            <a:spLocks noGrp="1"/>
          </p:cNvSpPr>
          <p:nvPr>
            <p:ph idx="1"/>
          </p:nvPr>
        </p:nvSpPr>
        <p:spPr>
          <a:xfrm>
            <a:off x="101600" y="1144368"/>
            <a:ext cx="11988800" cy="5561231"/>
          </a:xfrm>
        </p:spPr>
        <p:txBody>
          <a:bodyPr>
            <a:normAutofit/>
          </a:bodyPr>
          <a:lstStyle/>
          <a:p>
            <a:pPr marL="0" indent="0">
              <a:buNone/>
            </a:pPr>
            <a:r>
              <a:rPr lang="en-US" sz="1600" dirty="0" smtClean="0">
                <a:latin typeface="Montserrat" panose="00000500000000000000" pitchFamily="2" charset="0"/>
                <a:ea typeface="Roboto" panose="02000000000000000000" pitchFamily="2" charset="0"/>
                <a:cs typeface="Open Sans" panose="020B0606030504020204" pitchFamily="34" charset="0"/>
              </a:rPr>
              <a:t>You will now join two tables </a:t>
            </a:r>
            <a:r>
              <a:rPr lang="en-US" sz="1600" dirty="0" smtClean="0">
                <a:solidFill>
                  <a:srgbClr val="FF0000"/>
                </a:solidFill>
                <a:latin typeface="Consolas" panose="020B0609020204030204" pitchFamily="49" charset="0"/>
                <a:ea typeface="Roboto" panose="02000000000000000000" pitchFamily="2" charset="0"/>
                <a:cs typeface="Open Sans" panose="020B0606030504020204" pitchFamily="34" charset="0"/>
              </a:rPr>
              <a:t>EBAN</a:t>
            </a:r>
            <a:r>
              <a:rPr lang="en-US" sz="1600" dirty="0" smtClean="0">
                <a:latin typeface="Montserrat" panose="00000500000000000000" pitchFamily="2" charset="0"/>
                <a:ea typeface="Roboto" panose="02000000000000000000" pitchFamily="2" charset="0"/>
                <a:cs typeface="Open Sans" panose="020B0606030504020204" pitchFamily="34" charset="0"/>
              </a:rPr>
              <a:t> and </a:t>
            </a:r>
            <a:r>
              <a:rPr lang="en-US" sz="1600" dirty="0" smtClean="0">
                <a:solidFill>
                  <a:srgbClr val="FF0000"/>
                </a:solidFill>
                <a:latin typeface="Consolas" panose="020B0609020204030204" pitchFamily="49" charset="0"/>
                <a:ea typeface="Roboto" panose="02000000000000000000" pitchFamily="2" charset="0"/>
                <a:cs typeface="Open Sans" panose="020B0606030504020204" pitchFamily="34" charset="0"/>
              </a:rPr>
              <a:t>EKPO </a:t>
            </a:r>
            <a:r>
              <a:rPr lang="en-US" sz="1600" dirty="0" smtClean="0">
                <a:latin typeface="Montserrat" panose="00000500000000000000" pitchFamily="2" charset="0"/>
                <a:ea typeface="Roboto" panose="02000000000000000000" pitchFamily="2" charset="0"/>
                <a:cs typeface="Open Sans" panose="020B0606030504020204" pitchFamily="34" charset="0"/>
              </a:rPr>
              <a:t>into the SELECT list as follows:</a:t>
            </a:r>
          </a:p>
          <a:p>
            <a:pPr marL="342900" indent="-342900">
              <a:buAutoNum type="arabicPeriod"/>
            </a:pPr>
            <a:r>
              <a:rPr lang="en-US" sz="1600" dirty="0" smtClean="0">
                <a:latin typeface="Montserrat" panose="00000500000000000000" pitchFamily="2" charset="0"/>
                <a:ea typeface="Roboto" panose="02000000000000000000" pitchFamily="2" charset="0"/>
                <a:cs typeface="Open Sans" panose="020B0606030504020204" pitchFamily="34" charset="0"/>
              </a:rPr>
              <a:t>Trigger code completion in the SELECT list (by using keyboard shortcut </a:t>
            </a:r>
            <a:r>
              <a:rPr lang="en-US" sz="1600" b="1" dirty="0" smtClean="0">
                <a:latin typeface="Montserrat" panose="00000500000000000000" pitchFamily="2" charset="0"/>
                <a:ea typeface="Roboto" panose="02000000000000000000" pitchFamily="2" charset="0"/>
                <a:cs typeface="Open Sans" panose="020B0606030504020204" pitchFamily="34" charset="0"/>
              </a:rPr>
              <a:t>CTRL+SPACE</a:t>
            </a:r>
            <a:r>
              <a:rPr lang="en-US" sz="1600" dirty="0" smtClean="0">
                <a:latin typeface="Montserrat" panose="00000500000000000000" pitchFamily="2" charset="0"/>
                <a:ea typeface="Roboto" panose="02000000000000000000" pitchFamily="2" charset="0"/>
                <a:cs typeface="Open Sans" panose="020B0606030504020204" pitchFamily="34" charset="0"/>
              </a:rPr>
              <a:t>).</a:t>
            </a:r>
          </a:p>
          <a:p>
            <a:pPr marL="342900" indent="-342900">
              <a:buAutoNum type="arabicPeriod"/>
            </a:pPr>
            <a:endParaRPr lang="en-US" sz="1600" dirty="0" smtClean="0">
              <a:latin typeface="Montserrat" panose="00000500000000000000" pitchFamily="2" charset="0"/>
              <a:ea typeface="Roboto" panose="02000000000000000000" pitchFamily="2" charset="0"/>
              <a:cs typeface="Open Sans" panose="020B0606030504020204" pitchFamily="34" charset="0"/>
            </a:endParaRPr>
          </a:p>
          <a:p>
            <a:pPr marL="342900" indent="-342900">
              <a:buAutoNum type="arabicPeriod"/>
            </a:pPr>
            <a:endParaRPr lang="en-US" sz="1600" dirty="0">
              <a:latin typeface="Montserrat" panose="00000500000000000000" pitchFamily="2" charset="0"/>
              <a:ea typeface="Roboto" panose="02000000000000000000" pitchFamily="2" charset="0"/>
              <a:cs typeface="Open Sans" panose="020B0606030504020204" pitchFamily="34" charset="0"/>
            </a:endParaRPr>
          </a:p>
          <a:p>
            <a:pPr marL="342900" indent="-342900">
              <a:buAutoNum type="arabicPeriod"/>
            </a:pPr>
            <a:endParaRPr lang="en-US" sz="1600" dirty="0" smtClean="0">
              <a:latin typeface="Montserrat" panose="00000500000000000000" pitchFamily="2" charset="0"/>
              <a:ea typeface="Roboto" panose="02000000000000000000" pitchFamily="2" charset="0"/>
              <a:cs typeface="Open Sans" panose="020B0606030504020204" pitchFamily="34" charset="0"/>
            </a:endParaRPr>
          </a:p>
          <a:p>
            <a:pPr marL="342900" indent="-342900">
              <a:buAutoNum type="arabicPeriod"/>
            </a:pPr>
            <a:endParaRPr lang="en-US" sz="1600" dirty="0">
              <a:latin typeface="Montserrat" panose="00000500000000000000" pitchFamily="2" charset="0"/>
              <a:ea typeface="Roboto" panose="02000000000000000000" pitchFamily="2" charset="0"/>
              <a:cs typeface="Open Sans" panose="020B0606030504020204" pitchFamily="34" charset="0"/>
            </a:endParaRPr>
          </a:p>
          <a:p>
            <a:pPr marL="342900" indent="-342900">
              <a:buAutoNum type="arabicPeriod"/>
            </a:pPr>
            <a:endParaRPr lang="en-US" sz="1600" dirty="0" smtClean="0">
              <a:latin typeface="Montserrat" panose="00000500000000000000" pitchFamily="2" charset="0"/>
              <a:ea typeface="Roboto" panose="02000000000000000000" pitchFamily="2" charset="0"/>
              <a:cs typeface="Open Sans" panose="020B0606030504020204" pitchFamily="34" charset="0"/>
            </a:endParaRPr>
          </a:p>
          <a:p>
            <a:pPr marL="342900" indent="-342900">
              <a:buAutoNum type="arabicPeriod"/>
            </a:pPr>
            <a:endParaRPr lang="en-US" sz="1600" dirty="0">
              <a:latin typeface="Montserrat" panose="00000500000000000000" pitchFamily="2" charset="0"/>
              <a:ea typeface="Roboto" panose="02000000000000000000" pitchFamily="2" charset="0"/>
              <a:cs typeface="Open Sans" panose="020B0606030504020204" pitchFamily="34" charset="0"/>
            </a:endParaRPr>
          </a:p>
          <a:p>
            <a:pPr marL="342900" indent="-342900">
              <a:buAutoNum type="arabicPeriod"/>
            </a:pPr>
            <a:endParaRPr lang="en-US" sz="1600" dirty="0" smtClean="0">
              <a:latin typeface="Montserrat" panose="00000500000000000000" pitchFamily="2" charset="0"/>
              <a:ea typeface="Roboto" panose="02000000000000000000" pitchFamily="2" charset="0"/>
              <a:cs typeface="Open Sans" panose="020B0606030504020204" pitchFamily="34" charset="0"/>
            </a:endParaRPr>
          </a:p>
          <a:p>
            <a:pPr marL="342900" indent="-342900">
              <a:buAutoNum type="arabicPeriod"/>
            </a:pPr>
            <a:endParaRPr lang="en-US" sz="1600" dirty="0" smtClean="0">
              <a:latin typeface="Montserrat" panose="00000500000000000000" pitchFamily="2" charset="0"/>
              <a:ea typeface="Roboto" panose="02000000000000000000" pitchFamily="2" charset="0"/>
              <a:cs typeface="Open Sans" panose="020B0606030504020204" pitchFamily="34" charset="0"/>
            </a:endParaRPr>
          </a:p>
          <a:p>
            <a:pPr marL="342900" indent="-342900">
              <a:buAutoNum type="arabicPeriod"/>
            </a:pPr>
            <a:endParaRPr lang="en-US" sz="1600" dirty="0">
              <a:latin typeface="Montserrat" panose="00000500000000000000" pitchFamily="2" charset="0"/>
              <a:ea typeface="Roboto" panose="02000000000000000000" pitchFamily="2" charset="0"/>
              <a:cs typeface="Open Sans" panose="020B0606030504020204" pitchFamily="34" charset="0"/>
            </a:endParaRPr>
          </a:p>
          <a:p>
            <a:pPr marL="342900" indent="-342900">
              <a:buAutoNum type="arabicPeriod"/>
            </a:pPr>
            <a:endParaRPr lang="en-US" sz="1600" dirty="0" smtClean="0">
              <a:latin typeface="Montserrat" panose="00000500000000000000" pitchFamily="2" charset="0"/>
              <a:ea typeface="Roboto" panose="02000000000000000000" pitchFamily="2" charset="0"/>
              <a:cs typeface="Open Sans" panose="020B0606030504020204" pitchFamily="34" charset="0"/>
            </a:endParaRPr>
          </a:p>
          <a:p>
            <a:pPr marL="342900" indent="-342900">
              <a:buAutoNum type="arabicPeriod"/>
            </a:pPr>
            <a:endParaRPr lang="en-US" sz="1600" dirty="0">
              <a:latin typeface="Montserrat" panose="00000500000000000000" pitchFamily="2" charset="0"/>
              <a:ea typeface="Roboto" panose="02000000000000000000" pitchFamily="2" charset="0"/>
              <a:cs typeface="Open Sans" panose="020B0606030504020204" pitchFamily="34" charset="0"/>
            </a:endParaRPr>
          </a:p>
          <a:p>
            <a:pPr marL="342900" indent="-342900">
              <a:buAutoNum type="arabicPeriod"/>
            </a:pPr>
            <a:endParaRPr lang="en-US" sz="1600" dirty="0" smtClean="0">
              <a:latin typeface="Montserrat" panose="00000500000000000000" pitchFamily="2" charset="0"/>
              <a:ea typeface="Roboto" panose="02000000000000000000" pitchFamily="2" charset="0"/>
              <a:cs typeface="Open Sans" panose="020B0606030504020204" pitchFamily="34" charset="0"/>
            </a:endParaRPr>
          </a:p>
          <a:p>
            <a:pPr marL="342900" indent="-342900">
              <a:buAutoNum type="arabicPeriod"/>
            </a:pPr>
            <a:endParaRPr lang="en-US" sz="1600" dirty="0" smtClean="0">
              <a:latin typeface="Montserrat" panose="00000500000000000000" pitchFamily="2" charset="0"/>
              <a:ea typeface="Roboto" panose="02000000000000000000" pitchFamily="2" charset="0"/>
              <a:cs typeface="Open Sans" panose="020B0606030504020204" pitchFamily="34" charset="0"/>
            </a:endParaRPr>
          </a:p>
          <a:p>
            <a:pPr marL="342900" indent="-342900">
              <a:buAutoNum type="arabicPeriod"/>
            </a:pPr>
            <a:r>
              <a:rPr lang="en-US" sz="1600" dirty="0" smtClean="0">
                <a:latin typeface="Montserrat" panose="00000500000000000000" pitchFamily="2" charset="0"/>
                <a:ea typeface="Roboto" panose="02000000000000000000" pitchFamily="2" charset="0"/>
                <a:cs typeface="Open Sans" panose="020B0606030504020204" pitchFamily="34" charset="0"/>
              </a:rPr>
              <a:t>Enter join keys and list the fields you want to output</a:t>
            </a:r>
          </a:p>
        </p:txBody>
      </p:sp>
      <p:cxnSp>
        <p:nvCxnSpPr>
          <p:cNvPr id="8" name="Straight Connector 7"/>
          <p:cNvCxnSpPr/>
          <p:nvPr/>
        </p:nvCxnSpPr>
        <p:spPr>
          <a:xfrm>
            <a:off x="101600" y="928915"/>
            <a:ext cx="11988800" cy="0"/>
          </a:xfrm>
          <a:prstGeom prst="line">
            <a:avLst/>
          </a:prstGeom>
          <a:ln w="38100">
            <a:solidFill>
              <a:srgbClr val="008FD3"/>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stretch>
            <a:fillRect/>
          </a:stretch>
        </p:blipFill>
        <p:spPr>
          <a:xfrm>
            <a:off x="546552" y="1857832"/>
            <a:ext cx="7238095" cy="3361905"/>
          </a:xfrm>
          <a:prstGeom prst="rect">
            <a:avLst/>
          </a:prstGeom>
        </p:spPr>
      </p:pic>
      <p:pic>
        <p:nvPicPr>
          <p:cNvPr id="6" name="Picture 5"/>
          <p:cNvPicPr>
            <a:picLocks noChangeAspect="1"/>
          </p:cNvPicPr>
          <p:nvPr/>
        </p:nvPicPr>
        <p:blipFill>
          <a:blip r:embed="rId3"/>
          <a:stretch>
            <a:fillRect/>
          </a:stretch>
        </p:blipFill>
        <p:spPr>
          <a:xfrm>
            <a:off x="7590971" y="3692824"/>
            <a:ext cx="4499429" cy="3012775"/>
          </a:xfrm>
          <a:prstGeom prst="rect">
            <a:avLst/>
          </a:prstGeom>
        </p:spPr>
      </p:pic>
    </p:spTree>
    <p:extLst>
      <p:ext uri="{BB962C8B-B14F-4D97-AF65-F5344CB8AC3E}">
        <p14:creationId xmlns:p14="http://schemas.microsoft.com/office/powerpoint/2010/main" val="21397832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 y="-1"/>
            <a:ext cx="11988800" cy="1144369"/>
          </a:xfrm>
        </p:spPr>
        <p:txBody>
          <a:bodyPr>
            <a:normAutofit/>
          </a:bodyPr>
          <a:lstStyle/>
          <a:p>
            <a:r>
              <a:rPr lang="en-US" sz="2200" dirty="0" smtClean="0">
                <a:latin typeface="Montserrat" panose="00000500000000000000" pitchFamily="2" charset="0"/>
                <a:ea typeface="Roboto" panose="02000000000000000000" pitchFamily="2" charset="0"/>
                <a:cs typeface="Open Sans" panose="020B0606030504020204" pitchFamily="34" charset="0"/>
              </a:rPr>
              <a:t>Step 4: Add Semantics Annotation</a:t>
            </a:r>
            <a:endParaRPr lang="en-US" sz="2200" dirty="0">
              <a:latin typeface="Montserrat" panose="00000500000000000000" pitchFamily="2" charset="0"/>
              <a:ea typeface="Roboto" panose="02000000000000000000" pitchFamily="2" charset="0"/>
              <a:cs typeface="Open Sans" panose="020B0606030504020204" pitchFamily="34" charset="0"/>
            </a:endParaRPr>
          </a:p>
        </p:txBody>
      </p:sp>
      <p:sp>
        <p:nvSpPr>
          <p:cNvPr id="3" name="Content Placeholder 2"/>
          <p:cNvSpPr>
            <a:spLocks noGrp="1"/>
          </p:cNvSpPr>
          <p:nvPr>
            <p:ph idx="1"/>
          </p:nvPr>
        </p:nvSpPr>
        <p:spPr>
          <a:xfrm>
            <a:off x="101600" y="1144368"/>
            <a:ext cx="11988800" cy="5561231"/>
          </a:xfrm>
        </p:spPr>
        <p:txBody>
          <a:bodyPr>
            <a:normAutofit/>
          </a:bodyPr>
          <a:lstStyle/>
          <a:p>
            <a:pPr marL="0" indent="0">
              <a:buNone/>
            </a:pPr>
            <a:r>
              <a:rPr lang="en-US" sz="1600" dirty="0" smtClean="0">
                <a:latin typeface="Montserrat" panose="00000500000000000000" pitchFamily="2" charset="0"/>
                <a:ea typeface="Roboto" panose="02000000000000000000" pitchFamily="2" charset="0"/>
                <a:cs typeface="Open Sans" panose="020B0606030504020204" pitchFamily="34" charset="0"/>
              </a:rPr>
              <a:t>You can add currency or quantity reference by annotations directly</a:t>
            </a:r>
          </a:p>
        </p:txBody>
      </p:sp>
      <p:cxnSp>
        <p:nvCxnSpPr>
          <p:cNvPr id="8" name="Straight Connector 7"/>
          <p:cNvCxnSpPr/>
          <p:nvPr/>
        </p:nvCxnSpPr>
        <p:spPr>
          <a:xfrm>
            <a:off x="101600" y="928915"/>
            <a:ext cx="11988800" cy="0"/>
          </a:xfrm>
          <a:prstGeom prst="line">
            <a:avLst/>
          </a:prstGeom>
          <a:ln w="38100">
            <a:solidFill>
              <a:srgbClr val="008FD3"/>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stretch>
            <a:fillRect/>
          </a:stretch>
        </p:blipFill>
        <p:spPr>
          <a:xfrm>
            <a:off x="203200" y="1511933"/>
            <a:ext cx="5776686" cy="5056693"/>
          </a:xfrm>
          <a:prstGeom prst="rect">
            <a:avLst/>
          </a:prstGeom>
        </p:spPr>
      </p:pic>
    </p:spTree>
    <p:extLst>
      <p:ext uri="{BB962C8B-B14F-4D97-AF65-F5344CB8AC3E}">
        <p14:creationId xmlns:p14="http://schemas.microsoft.com/office/powerpoint/2010/main" val="13060839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 y="-1"/>
            <a:ext cx="11988800" cy="1144369"/>
          </a:xfrm>
        </p:spPr>
        <p:txBody>
          <a:bodyPr>
            <a:normAutofit/>
          </a:bodyPr>
          <a:lstStyle/>
          <a:p>
            <a:r>
              <a:rPr lang="en-US" sz="2200" dirty="0" smtClean="0">
                <a:latin typeface="Montserrat" panose="00000500000000000000" pitchFamily="2" charset="0"/>
                <a:ea typeface="Roboto" panose="02000000000000000000" pitchFamily="2" charset="0"/>
                <a:cs typeface="Open Sans" panose="020B0606030504020204" pitchFamily="34" charset="0"/>
              </a:rPr>
              <a:t>Step 5: Add a CASE statement</a:t>
            </a:r>
            <a:endParaRPr lang="en-US" sz="2200" dirty="0">
              <a:latin typeface="Montserrat" panose="00000500000000000000" pitchFamily="2" charset="0"/>
              <a:ea typeface="Roboto" panose="02000000000000000000" pitchFamily="2" charset="0"/>
              <a:cs typeface="Open Sans" panose="020B0606030504020204" pitchFamily="34" charset="0"/>
            </a:endParaRPr>
          </a:p>
        </p:txBody>
      </p:sp>
      <p:sp>
        <p:nvSpPr>
          <p:cNvPr id="3" name="Content Placeholder 2"/>
          <p:cNvSpPr>
            <a:spLocks noGrp="1"/>
          </p:cNvSpPr>
          <p:nvPr>
            <p:ph idx="1"/>
          </p:nvPr>
        </p:nvSpPr>
        <p:spPr>
          <a:xfrm>
            <a:off x="6101413" y="3788229"/>
            <a:ext cx="4566588" cy="1756228"/>
          </a:xfrm>
          <a:ln>
            <a:solidFill>
              <a:srgbClr val="F0AB00"/>
            </a:solidFill>
          </a:ln>
        </p:spPr>
        <p:txBody>
          <a:bodyPr>
            <a:normAutofit/>
          </a:bodyPr>
          <a:lstStyle/>
          <a:p>
            <a:pPr marL="0" indent="0">
              <a:buNone/>
            </a:pPr>
            <a:endParaRPr lang="en-US" sz="1600" dirty="0" smtClean="0">
              <a:latin typeface="Montserrat" panose="00000500000000000000" pitchFamily="2" charset="0"/>
              <a:ea typeface="Roboto" panose="02000000000000000000" pitchFamily="2" charset="0"/>
              <a:cs typeface="Open Sans" panose="020B0606030504020204" pitchFamily="34" charset="0"/>
            </a:endParaRPr>
          </a:p>
          <a:p>
            <a:pPr marL="0" indent="0">
              <a:buNone/>
            </a:pPr>
            <a:r>
              <a:rPr lang="en-US" sz="1600" dirty="0" smtClean="0">
                <a:latin typeface="Montserrat" panose="00000500000000000000" pitchFamily="2" charset="0"/>
                <a:ea typeface="Roboto" panose="02000000000000000000" pitchFamily="2" charset="0"/>
                <a:cs typeface="Open Sans" panose="020B0606030504020204" pitchFamily="34" charset="0"/>
              </a:rPr>
              <a:t>If the requisition has been released, then released field is true.</a:t>
            </a:r>
          </a:p>
          <a:p>
            <a:pPr marL="0" indent="0">
              <a:buNone/>
            </a:pPr>
            <a:r>
              <a:rPr lang="en-US" sz="1600" dirty="0" smtClean="0">
                <a:latin typeface="Montserrat" panose="00000500000000000000" pitchFamily="2" charset="0"/>
                <a:ea typeface="Roboto" panose="02000000000000000000" pitchFamily="2" charset="0"/>
                <a:cs typeface="Open Sans" panose="020B0606030504020204" pitchFamily="34" charset="0"/>
              </a:rPr>
              <a:t>Remember to end with an alias because a statement in CDS needs a field name to contain the output</a:t>
            </a:r>
          </a:p>
        </p:txBody>
      </p:sp>
      <p:cxnSp>
        <p:nvCxnSpPr>
          <p:cNvPr id="8" name="Straight Connector 7"/>
          <p:cNvCxnSpPr/>
          <p:nvPr/>
        </p:nvCxnSpPr>
        <p:spPr>
          <a:xfrm>
            <a:off x="101600" y="928915"/>
            <a:ext cx="11988800" cy="0"/>
          </a:xfrm>
          <a:prstGeom prst="line">
            <a:avLst/>
          </a:prstGeom>
          <a:ln w="38100">
            <a:solidFill>
              <a:srgbClr val="008FD3"/>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stretch>
            <a:fillRect/>
          </a:stretch>
        </p:blipFill>
        <p:spPr>
          <a:xfrm>
            <a:off x="101600" y="1108106"/>
            <a:ext cx="5999813" cy="5597493"/>
          </a:xfrm>
          <a:prstGeom prst="rect">
            <a:avLst/>
          </a:prstGeom>
        </p:spPr>
      </p:pic>
    </p:spTree>
    <p:extLst>
      <p:ext uri="{BB962C8B-B14F-4D97-AF65-F5344CB8AC3E}">
        <p14:creationId xmlns:p14="http://schemas.microsoft.com/office/powerpoint/2010/main" val="34467361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 y="-1"/>
            <a:ext cx="11988800" cy="1144369"/>
          </a:xfrm>
        </p:spPr>
        <p:txBody>
          <a:bodyPr>
            <a:normAutofit/>
          </a:bodyPr>
          <a:lstStyle/>
          <a:p>
            <a:r>
              <a:rPr lang="en-US" sz="2200" dirty="0" smtClean="0">
                <a:latin typeface="Montserrat" panose="00000500000000000000" pitchFamily="2" charset="0"/>
                <a:ea typeface="Roboto" panose="02000000000000000000" pitchFamily="2" charset="0"/>
                <a:cs typeface="Open Sans" panose="020B0606030504020204" pitchFamily="34" charset="0"/>
              </a:rPr>
              <a:t>Step 6: Add a WHERE clause</a:t>
            </a:r>
            <a:endParaRPr lang="en-US" sz="2200" dirty="0">
              <a:latin typeface="Montserrat" panose="00000500000000000000" pitchFamily="2" charset="0"/>
              <a:ea typeface="Roboto" panose="02000000000000000000" pitchFamily="2" charset="0"/>
              <a:cs typeface="Open Sans" panose="020B0606030504020204" pitchFamily="34" charset="0"/>
            </a:endParaRPr>
          </a:p>
        </p:txBody>
      </p:sp>
      <p:sp>
        <p:nvSpPr>
          <p:cNvPr id="3" name="Content Placeholder 2"/>
          <p:cNvSpPr>
            <a:spLocks noGrp="1"/>
          </p:cNvSpPr>
          <p:nvPr>
            <p:ph idx="1"/>
          </p:nvPr>
        </p:nvSpPr>
        <p:spPr>
          <a:xfrm>
            <a:off x="101600" y="1144368"/>
            <a:ext cx="11988800" cy="5561231"/>
          </a:xfrm>
        </p:spPr>
        <p:txBody>
          <a:bodyPr>
            <a:normAutofit/>
          </a:bodyPr>
          <a:lstStyle/>
          <a:p>
            <a:pPr marL="0" indent="0">
              <a:buNone/>
            </a:pPr>
            <a:r>
              <a:rPr lang="en-US" sz="1600" dirty="0" smtClean="0">
                <a:latin typeface="Montserrat" panose="00000500000000000000" pitchFamily="2" charset="0"/>
                <a:ea typeface="Roboto" panose="02000000000000000000" pitchFamily="2" charset="0"/>
                <a:cs typeface="Open Sans" panose="020B0606030504020204" pitchFamily="34" charset="0"/>
              </a:rPr>
              <a:t>You will now filter the results so that only purchase order that hasn’t been deleted</a:t>
            </a:r>
            <a:r>
              <a:rPr lang="en-US" sz="1600" dirty="0">
                <a:latin typeface="Montserrat" panose="00000500000000000000" pitchFamily="2" charset="0"/>
                <a:ea typeface="Roboto" panose="02000000000000000000" pitchFamily="2" charset="0"/>
                <a:cs typeface="Open Sans" panose="020B0606030504020204" pitchFamily="34" charset="0"/>
              </a:rPr>
              <a:t>.  </a:t>
            </a:r>
            <a:endParaRPr lang="en-US" sz="1600" dirty="0" smtClean="0">
              <a:latin typeface="Montserrat" panose="00000500000000000000" pitchFamily="2" charset="0"/>
              <a:ea typeface="Roboto" panose="02000000000000000000" pitchFamily="2" charset="0"/>
              <a:cs typeface="Open Sans" panose="020B0606030504020204" pitchFamily="34" charset="0"/>
            </a:endParaRPr>
          </a:p>
          <a:p>
            <a:pPr marL="0" indent="0">
              <a:buNone/>
            </a:pPr>
            <a:r>
              <a:rPr lang="en-US" sz="1600" dirty="0" smtClean="0">
                <a:latin typeface="Montserrat" panose="00000500000000000000" pitchFamily="2" charset="0"/>
                <a:ea typeface="Roboto" panose="02000000000000000000" pitchFamily="2" charset="0"/>
                <a:cs typeface="Open Sans" panose="020B0606030504020204" pitchFamily="34" charset="0"/>
              </a:rPr>
              <a:t>Code </a:t>
            </a:r>
            <a:r>
              <a:rPr lang="en-US" sz="1600" dirty="0" smtClean="0">
                <a:solidFill>
                  <a:srgbClr val="FF0000"/>
                </a:solidFill>
                <a:latin typeface="Consolas" panose="020B0609020204030204" pitchFamily="49" charset="0"/>
                <a:ea typeface="Roboto" panose="02000000000000000000" pitchFamily="2" charset="0"/>
                <a:cs typeface="Open Sans" panose="020B0606030504020204" pitchFamily="34" charset="0"/>
              </a:rPr>
              <a:t>where </a:t>
            </a:r>
            <a:r>
              <a:rPr lang="en-US" sz="1600" dirty="0" err="1">
                <a:solidFill>
                  <a:srgbClr val="FF0000"/>
                </a:solidFill>
                <a:latin typeface="Consolas" panose="020B0609020204030204" pitchFamily="49" charset="0"/>
                <a:ea typeface="Roboto" panose="02000000000000000000" pitchFamily="2" charset="0"/>
                <a:cs typeface="Open Sans" panose="020B0606030504020204" pitchFamily="34" charset="0"/>
              </a:rPr>
              <a:t>ekpo.loekz</a:t>
            </a:r>
            <a:r>
              <a:rPr lang="en-US" sz="1600" dirty="0">
                <a:solidFill>
                  <a:srgbClr val="FF0000"/>
                </a:solidFill>
                <a:latin typeface="Consolas" panose="020B0609020204030204" pitchFamily="49" charset="0"/>
                <a:ea typeface="Roboto" panose="02000000000000000000" pitchFamily="2" charset="0"/>
                <a:cs typeface="Open Sans" panose="020B0606030504020204" pitchFamily="34" charset="0"/>
              </a:rPr>
              <a:t> &lt;&gt; </a:t>
            </a:r>
            <a:r>
              <a:rPr lang="en-US" sz="1600" dirty="0" smtClean="0">
                <a:solidFill>
                  <a:srgbClr val="FF0000"/>
                </a:solidFill>
                <a:latin typeface="Consolas" panose="020B0609020204030204" pitchFamily="49" charset="0"/>
                <a:ea typeface="Roboto" panose="02000000000000000000" pitchFamily="2" charset="0"/>
                <a:cs typeface="Open Sans" panose="020B0606030504020204" pitchFamily="34" charset="0"/>
              </a:rPr>
              <a:t>'X</a:t>
            </a:r>
            <a:r>
              <a:rPr lang="en-US" sz="1600" dirty="0" smtClean="0">
                <a:solidFill>
                  <a:srgbClr val="FF0000"/>
                </a:solidFill>
                <a:latin typeface="Consolas" panose="020B0609020204030204" pitchFamily="49" charset="0"/>
                <a:ea typeface="Roboto" panose="02000000000000000000" pitchFamily="2" charset="0"/>
                <a:cs typeface="Open Sans" panose="020B0606030504020204" pitchFamily="34" charset="0"/>
              </a:rPr>
              <a:t>'</a:t>
            </a:r>
            <a:r>
              <a:rPr lang="en-US" sz="1600" dirty="0" smtClean="0">
                <a:latin typeface="Montserrat" panose="00000500000000000000" pitchFamily="2" charset="0"/>
                <a:ea typeface="Roboto" panose="02000000000000000000" pitchFamily="2" charset="0"/>
                <a:cs typeface="Open Sans" panose="020B0606030504020204" pitchFamily="34" charset="0"/>
              </a:rPr>
              <a:t> </a:t>
            </a:r>
            <a:r>
              <a:rPr lang="en-US" sz="1600" dirty="0" smtClean="0">
                <a:latin typeface="Montserrat" panose="00000500000000000000" pitchFamily="2" charset="0"/>
                <a:ea typeface="Roboto" panose="02000000000000000000" pitchFamily="2" charset="0"/>
                <a:cs typeface="Open Sans" panose="020B0606030504020204" pitchFamily="34" charset="0"/>
              </a:rPr>
              <a:t>means to exclude items that has deletion indicator turned on.</a:t>
            </a:r>
          </a:p>
          <a:p>
            <a:pPr marL="342900" indent="-342900">
              <a:lnSpc>
                <a:spcPct val="150000"/>
              </a:lnSpc>
              <a:buFont typeface="+mj-lt"/>
              <a:buAutoNum type="arabicPeriod"/>
            </a:pPr>
            <a:r>
              <a:rPr lang="en-US" sz="1600" dirty="0" smtClean="0">
                <a:latin typeface="Montserrat" panose="00000500000000000000" pitchFamily="2" charset="0"/>
                <a:ea typeface="Roboto" panose="02000000000000000000" pitchFamily="2" charset="0"/>
                <a:cs typeface="Open Sans" panose="020B0606030504020204" pitchFamily="34" charset="0"/>
              </a:rPr>
              <a:t>Add a WHERE clause:</a:t>
            </a:r>
          </a:p>
          <a:p>
            <a:pPr marL="342900" indent="-342900">
              <a:lnSpc>
                <a:spcPct val="150000"/>
              </a:lnSpc>
              <a:buFont typeface="+mj-lt"/>
              <a:buAutoNum type="arabicPeriod"/>
            </a:pPr>
            <a:endParaRPr lang="en-US" sz="1600" dirty="0">
              <a:latin typeface="Montserrat" panose="00000500000000000000" pitchFamily="2" charset="0"/>
              <a:ea typeface="Roboto" panose="02000000000000000000" pitchFamily="2" charset="0"/>
              <a:cs typeface="Open Sans" panose="020B0606030504020204" pitchFamily="34" charset="0"/>
            </a:endParaRPr>
          </a:p>
          <a:p>
            <a:pPr marL="342900" indent="-342900">
              <a:lnSpc>
                <a:spcPct val="150000"/>
              </a:lnSpc>
              <a:buFont typeface="+mj-lt"/>
              <a:buAutoNum type="arabicPeriod"/>
            </a:pPr>
            <a:endParaRPr lang="en-US" sz="1600" dirty="0" smtClean="0">
              <a:latin typeface="Montserrat" panose="00000500000000000000" pitchFamily="2" charset="0"/>
              <a:ea typeface="Roboto" panose="02000000000000000000" pitchFamily="2" charset="0"/>
              <a:cs typeface="Open Sans" panose="020B0606030504020204" pitchFamily="34" charset="0"/>
            </a:endParaRPr>
          </a:p>
          <a:p>
            <a:pPr marL="342900" indent="-342900">
              <a:lnSpc>
                <a:spcPct val="150000"/>
              </a:lnSpc>
              <a:buFont typeface="+mj-lt"/>
              <a:buAutoNum type="arabicPeriod"/>
            </a:pPr>
            <a:endParaRPr lang="en-US" sz="1600" dirty="0">
              <a:latin typeface="Montserrat" panose="00000500000000000000" pitchFamily="2" charset="0"/>
              <a:ea typeface="Roboto" panose="02000000000000000000" pitchFamily="2" charset="0"/>
              <a:cs typeface="Open Sans" panose="020B0606030504020204" pitchFamily="34" charset="0"/>
            </a:endParaRPr>
          </a:p>
          <a:p>
            <a:pPr marL="342900" indent="-342900">
              <a:lnSpc>
                <a:spcPct val="150000"/>
              </a:lnSpc>
              <a:buFont typeface="+mj-lt"/>
              <a:buAutoNum type="arabicPeriod"/>
            </a:pPr>
            <a:endParaRPr lang="en-US" sz="1600" dirty="0" smtClean="0">
              <a:latin typeface="Montserrat" panose="00000500000000000000" pitchFamily="2" charset="0"/>
              <a:ea typeface="Roboto" panose="02000000000000000000" pitchFamily="2" charset="0"/>
              <a:cs typeface="Open Sans" panose="020B0606030504020204" pitchFamily="34" charset="0"/>
            </a:endParaRPr>
          </a:p>
          <a:p>
            <a:pPr marL="342900" indent="-342900">
              <a:lnSpc>
                <a:spcPct val="150000"/>
              </a:lnSpc>
              <a:buFont typeface="+mj-lt"/>
              <a:buAutoNum type="arabicPeriod"/>
            </a:pPr>
            <a:endParaRPr lang="en-US" sz="1600" dirty="0">
              <a:latin typeface="Montserrat" panose="00000500000000000000" pitchFamily="2" charset="0"/>
              <a:ea typeface="Roboto" panose="02000000000000000000" pitchFamily="2" charset="0"/>
              <a:cs typeface="Open Sans" panose="020B0606030504020204" pitchFamily="34" charset="0"/>
            </a:endParaRPr>
          </a:p>
          <a:p>
            <a:pPr marL="342900" indent="-342900">
              <a:lnSpc>
                <a:spcPct val="150000"/>
              </a:lnSpc>
              <a:buFont typeface="+mj-lt"/>
              <a:buAutoNum type="arabicPeriod"/>
            </a:pPr>
            <a:endParaRPr lang="en-US" sz="1600" dirty="0" smtClean="0">
              <a:latin typeface="Montserrat" panose="00000500000000000000" pitchFamily="2" charset="0"/>
              <a:ea typeface="Roboto" panose="02000000000000000000" pitchFamily="2" charset="0"/>
              <a:cs typeface="Open Sans" panose="020B0606030504020204" pitchFamily="34" charset="0"/>
            </a:endParaRPr>
          </a:p>
          <a:p>
            <a:pPr marL="342900" indent="-342900">
              <a:lnSpc>
                <a:spcPct val="150000"/>
              </a:lnSpc>
              <a:buFont typeface="+mj-lt"/>
              <a:buAutoNum type="arabicPeriod"/>
            </a:pPr>
            <a:r>
              <a:rPr lang="en-US" sz="1600" dirty="0" smtClean="0">
                <a:latin typeface="Montserrat" panose="00000500000000000000" pitchFamily="2" charset="0"/>
                <a:ea typeface="Roboto" panose="02000000000000000000" pitchFamily="2" charset="0"/>
                <a:cs typeface="Open Sans" panose="020B0606030504020204" pitchFamily="34" charset="0"/>
              </a:rPr>
              <a:t>Save and activate the data definition by choosing </a:t>
            </a:r>
            <a:r>
              <a:rPr lang="en-US" sz="1600" b="1" dirty="0" smtClean="0">
                <a:latin typeface="Montserrat" panose="00000500000000000000" pitchFamily="2" charset="0"/>
                <a:ea typeface="Roboto" panose="02000000000000000000" pitchFamily="2" charset="0"/>
                <a:cs typeface="Open Sans" panose="020B0606030504020204" pitchFamily="34" charset="0"/>
              </a:rPr>
              <a:t>Save</a:t>
            </a:r>
            <a:r>
              <a:rPr lang="en-US" sz="1600" dirty="0" smtClean="0">
                <a:latin typeface="Montserrat" panose="00000500000000000000" pitchFamily="2" charset="0"/>
                <a:ea typeface="Roboto" panose="02000000000000000000" pitchFamily="2" charset="0"/>
                <a:cs typeface="Open Sans" panose="020B0606030504020204" pitchFamily="34" charset="0"/>
              </a:rPr>
              <a:t> ( </a:t>
            </a:r>
            <a:r>
              <a:rPr lang="en-US" sz="1600" dirty="0" err="1" smtClean="0">
                <a:solidFill>
                  <a:srgbClr val="FF0000"/>
                </a:solidFill>
                <a:latin typeface="Consolas" panose="020B0609020204030204" pitchFamily="49" charset="0"/>
                <a:ea typeface="Roboto" panose="02000000000000000000" pitchFamily="2" charset="0"/>
                <a:cs typeface="Open Sans" panose="020B0606030504020204" pitchFamily="34" charset="0"/>
              </a:rPr>
              <a:t>Ctrl+S</a:t>
            </a:r>
            <a:r>
              <a:rPr lang="en-US" sz="1600" dirty="0" smtClean="0">
                <a:solidFill>
                  <a:srgbClr val="FF0000"/>
                </a:solidFill>
                <a:latin typeface="Consolas" panose="020B0609020204030204" pitchFamily="49" charset="0"/>
                <a:ea typeface="Roboto" panose="02000000000000000000" pitchFamily="2" charset="0"/>
                <a:cs typeface="Open Sans" panose="020B0606030504020204" pitchFamily="34" charset="0"/>
              </a:rPr>
              <a:t> </a:t>
            </a:r>
            <a:r>
              <a:rPr lang="en-US" sz="1600" dirty="0" smtClean="0">
                <a:latin typeface="Montserrat" panose="00000500000000000000" pitchFamily="2" charset="0"/>
                <a:ea typeface="Roboto" panose="02000000000000000000" pitchFamily="2" charset="0"/>
                <a:cs typeface="Open Sans" panose="020B0606030504020204" pitchFamily="34" charset="0"/>
              </a:rPr>
              <a:t>) and </a:t>
            </a:r>
            <a:r>
              <a:rPr lang="en-US" sz="1600" b="1" dirty="0" smtClean="0">
                <a:latin typeface="Montserrat" panose="00000500000000000000" pitchFamily="2" charset="0"/>
                <a:ea typeface="Roboto" panose="02000000000000000000" pitchFamily="2" charset="0"/>
                <a:cs typeface="Open Sans" panose="020B0606030504020204" pitchFamily="34" charset="0"/>
              </a:rPr>
              <a:t>Activate</a:t>
            </a:r>
            <a:r>
              <a:rPr lang="en-US" sz="1600" dirty="0" smtClean="0">
                <a:latin typeface="Montserrat" panose="00000500000000000000" pitchFamily="2" charset="0"/>
                <a:ea typeface="Roboto" panose="02000000000000000000" pitchFamily="2" charset="0"/>
                <a:cs typeface="Open Sans" panose="020B0606030504020204" pitchFamily="34" charset="0"/>
              </a:rPr>
              <a:t> ( </a:t>
            </a:r>
            <a:r>
              <a:rPr lang="en-US" sz="1600" dirty="0" smtClean="0">
                <a:solidFill>
                  <a:srgbClr val="FF0000"/>
                </a:solidFill>
                <a:latin typeface="Consolas" panose="020B0609020204030204" pitchFamily="49" charset="0"/>
                <a:ea typeface="Roboto" panose="02000000000000000000" pitchFamily="2" charset="0"/>
                <a:cs typeface="Open Sans" panose="020B0606030504020204" pitchFamily="34" charset="0"/>
              </a:rPr>
              <a:t>Ctrl+F3 </a:t>
            </a:r>
            <a:r>
              <a:rPr lang="en-US" sz="1600" dirty="0" smtClean="0">
                <a:latin typeface="Montserrat" panose="00000500000000000000" pitchFamily="2" charset="0"/>
                <a:ea typeface="Roboto" panose="02000000000000000000" pitchFamily="2" charset="0"/>
                <a:cs typeface="Open Sans" panose="020B0606030504020204" pitchFamily="34" charset="0"/>
              </a:rPr>
              <a:t>).</a:t>
            </a:r>
          </a:p>
        </p:txBody>
      </p:sp>
      <p:cxnSp>
        <p:nvCxnSpPr>
          <p:cNvPr id="8" name="Straight Connector 7"/>
          <p:cNvCxnSpPr/>
          <p:nvPr/>
        </p:nvCxnSpPr>
        <p:spPr>
          <a:xfrm>
            <a:off x="101600" y="928915"/>
            <a:ext cx="11988800" cy="0"/>
          </a:xfrm>
          <a:prstGeom prst="line">
            <a:avLst/>
          </a:prstGeom>
          <a:ln w="38100">
            <a:solidFill>
              <a:srgbClr val="008FD3"/>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stretch>
            <a:fillRect/>
          </a:stretch>
        </p:blipFill>
        <p:spPr>
          <a:xfrm>
            <a:off x="522515" y="2343514"/>
            <a:ext cx="4339771" cy="2948492"/>
          </a:xfrm>
          <a:prstGeom prst="rect">
            <a:avLst/>
          </a:prstGeom>
        </p:spPr>
      </p:pic>
      <p:pic>
        <p:nvPicPr>
          <p:cNvPr id="5" name="Picture 4"/>
          <p:cNvPicPr>
            <a:picLocks noChangeAspect="1"/>
          </p:cNvPicPr>
          <p:nvPr/>
        </p:nvPicPr>
        <p:blipFill>
          <a:blip r:embed="rId4"/>
          <a:stretch>
            <a:fillRect/>
          </a:stretch>
        </p:blipFill>
        <p:spPr>
          <a:xfrm>
            <a:off x="522515" y="5789278"/>
            <a:ext cx="11563624" cy="393808"/>
          </a:xfrm>
          <a:prstGeom prst="rect">
            <a:avLst/>
          </a:prstGeom>
        </p:spPr>
      </p:pic>
    </p:spTree>
    <p:extLst>
      <p:ext uri="{BB962C8B-B14F-4D97-AF65-F5344CB8AC3E}">
        <p14:creationId xmlns:p14="http://schemas.microsoft.com/office/powerpoint/2010/main" val="31653923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 y="-1"/>
            <a:ext cx="11988800" cy="1144369"/>
          </a:xfrm>
        </p:spPr>
        <p:txBody>
          <a:bodyPr>
            <a:normAutofit/>
          </a:bodyPr>
          <a:lstStyle/>
          <a:p>
            <a:r>
              <a:rPr lang="en-US" sz="2200" dirty="0" smtClean="0">
                <a:latin typeface="Montserrat" panose="00000500000000000000" pitchFamily="2" charset="0"/>
                <a:ea typeface="Roboto" panose="02000000000000000000" pitchFamily="2" charset="0"/>
                <a:cs typeface="Open Sans" panose="020B0606030504020204" pitchFamily="34" charset="0"/>
              </a:rPr>
              <a:t>Step 7: Check your code and view your changes</a:t>
            </a:r>
            <a:endParaRPr lang="en-US" sz="2200" dirty="0">
              <a:latin typeface="Montserrat" panose="00000500000000000000" pitchFamily="2" charset="0"/>
              <a:ea typeface="Roboto" panose="02000000000000000000" pitchFamily="2" charset="0"/>
              <a:cs typeface="Open Sans" panose="020B0606030504020204" pitchFamily="34" charset="0"/>
            </a:endParaRPr>
          </a:p>
        </p:txBody>
      </p:sp>
      <p:sp>
        <p:nvSpPr>
          <p:cNvPr id="3" name="Content Placeholder 2"/>
          <p:cNvSpPr>
            <a:spLocks noGrp="1"/>
          </p:cNvSpPr>
          <p:nvPr>
            <p:ph idx="1"/>
          </p:nvPr>
        </p:nvSpPr>
        <p:spPr>
          <a:xfrm>
            <a:off x="101600" y="1144368"/>
            <a:ext cx="11988800" cy="5561231"/>
          </a:xfrm>
        </p:spPr>
        <p:txBody>
          <a:bodyPr>
            <a:normAutofit/>
          </a:bodyPr>
          <a:lstStyle/>
          <a:p>
            <a:pPr marL="0" indent="0">
              <a:buNone/>
            </a:pPr>
            <a:r>
              <a:rPr lang="en-US" sz="1600" dirty="0" smtClean="0">
                <a:latin typeface="Montserrat" panose="00000500000000000000" pitchFamily="2" charset="0"/>
                <a:ea typeface="Roboto" panose="02000000000000000000" pitchFamily="2" charset="0"/>
                <a:cs typeface="Open Sans" panose="020B0606030504020204" pitchFamily="34" charset="0"/>
              </a:rPr>
              <a:t>Open the CDS View in the Data Preview by choosing F8. Your CDS View should look like this:</a:t>
            </a:r>
          </a:p>
        </p:txBody>
      </p:sp>
      <p:cxnSp>
        <p:nvCxnSpPr>
          <p:cNvPr id="8" name="Straight Connector 7"/>
          <p:cNvCxnSpPr/>
          <p:nvPr/>
        </p:nvCxnSpPr>
        <p:spPr>
          <a:xfrm>
            <a:off x="101600" y="928915"/>
            <a:ext cx="11988800" cy="0"/>
          </a:xfrm>
          <a:prstGeom prst="line">
            <a:avLst/>
          </a:prstGeom>
          <a:ln w="38100">
            <a:solidFill>
              <a:srgbClr val="008FD3"/>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rotWithShape="1">
          <a:blip r:embed="rId3"/>
          <a:srcRect t="12575" b="55258"/>
          <a:stretch/>
        </p:blipFill>
        <p:spPr>
          <a:xfrm>
            <a:off x="203200" y="1596572"/>
            <a:ext cx="8171543" cy="3002095"/>
          </a:xfrm>
          <a:prstGeom prst="rect">
            <a:avLst/>
          </a:prstGeom>
        </p:spPr>
      </p:pic>
    </p:spTree>
    <p:extLst>
      <p:ext uri="{BB962C8B-B14F-4D97-AF65-F5344CB8AC3E}">
        <p14:creationId xmlns:p14="http://schemas.microsoft.com/office/powerpoint/2010/main" val="33309385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4" name="TextBox 3"/>
          <p:cNvSpPr txBox="1"/>
          <p:nvPr/>
        </p:nvSpPr>
        <p:spPr>
          <a:xfrm>
            <a:off x="0" y="1901371"/>
            <a:ext cx="12192000" cy="3154710"/>
          </a:xfrm>
          <a:prstGeom prst="rect">
            <a:avLst/>
          </a:prstGeom>
          <a:noFill/>
        </p:spPr>
        <p:txBody>
          <a:bodyPr wrap="square" rtlCol="0">
            <a:spAutoFit/>
          </a:bodyPr>
          <a:lstStyle/>
          <a:p>
            <a:pPr algn="ctr"/>
            <a:r>
              <a:rPr lang="en-US" sz="19900" dirty="0" smtClean="0">
                <a:solidFill>
                  <a:schemeClr val="bg1"/>
                </a:solidFill>
                <a:latin typeface="Mistral" panose="03090702030407020403" pitchFamily="66" charset="0"/>
              </a:rPr>
              <a:t>Fin</a:t>
            </a:r>
            <a:endParaRPr lang="en-US" sz="19900" dirty="0">
              <a:solidFill>
                <a:schemeClr val="bg1"/>
              </a:solidFill>
              <a:latin typeface="Mistral" panose="03090702030407020403" pitchFamily="66" charset="0"/>
            </a:endParaRPr>
          </a:p>
        </p:txBody>
      </p:sp>
    </p:spTree>
    <p:extLst>
      <p:ext uri="{BB962C8B-B14F-4D97-AF65-F5344CB8AC3E}">
        <p14:creationId xmlns:p14="http://schemas.microsoft.com/office/powerpoint/2010/main" val="24229052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ABAP CDS Views</a:t>
            </a:r>
            <a:endParaRPr lang="en-US" dirty="0"/>
          </a:p>
        </p:txBody>
      </p:sp>
      <p:sp>
        <p:nvSpPr>
          <p:cNvPr id="3" name="Content Placeholder 2"/>
          <p:cNvSpPr>
            <a:spLocks noGrp="1"/>
          </p:cNvSpPr>
          <p:nvPr>
            <p:ph idx="1"/>
          </p:nvPr>
        </p:nvSpPr>
        <p:spPr/>
        <p:txBody>
          <a:bodyPr/>
          <a:lstStyle/>
          <a:p>
            <a:r>
              <a:rPr lang="en-US" dirty="0"/>
              <a:t>Created using an enhanced version of </a:t>
            </a:r>
            <a:r>
              <a:rPr lang="en-US" dirty="0" err="1"/>
              <a:t>openSQL</a:t>
            </a:r>
            <a:r>
              <a:rPr lang="en-US" dirty="0"/>
              <a:t> syntax, ABAP CDS Views reside in the application server (data dictionary) but process the logic in the database</a:t>
            </a:r>
            <a:r>
              <a:rPr lang="en-US" dirty="0" smtClean="0"/>
              <a:t>.</a:t>
            </a:r>
          </a:p>
          <a:p>
            <a:endParaRPr lang="en-US" dirty="0"/>
          </a:p>
          <a:p>
            <a:endParaRPr lang="en-US" dirty="0" smtClean="0"/>
          </a:p>
          <a:p>
            <a:endParaRPr lang="en-US" dirty="0"/>
          </a:p>
          <a:p>
            <a:endParaRPr lang="en-US" dirty="0" smtClean="0"/>
          </a:p>
          <a:p>
            <a:r>
              <a:rPr lang="en-US" dirty="0" smtClean="0"/>
              <a:t>While </a:t>
            </a:r>
            <a:r>
              <a:rPr lang="en-US" dirty="0"/>
              <a:t>the data in SAP is still physically stored in transparent tables, CDS Views are an abstraction layer on top of the tables for data modelling purposes. They understand the relationship between database tables and hide the complexity from the ABAP programmer.</a:t>
            </a:r>
            <a:endParaRPr lang="en-US" dirty="0" smtClean="0"/>
          </a:p>
        </p:txBody>
      </p:sp>
      <p:pic>
        <p:nvPicPr>
          <p:cNvPr id="8" name="Picture 7"/>
          <p:cNvPicPr>
            <a:picLocks noChangeAspect="1"/>
          </p:cNvPicPr>
          <p:nvPr/>
        </p:nvPicPr>
        <p:blipFill>
          <a:blip r:embed="rId3"/>
          <a:stretch>
            <a:fillRect/>
          </a:stretch>
        </p:blipFill>
        <p:spPr>
          <a:xfrm>
            <a:off x="2246957" y="3013184"/>
            <a:ext cx="7274414" cy="1988420"/>
          </a:xfrm>
          <a:prstGeom prst="rect">
            <a:avLst/>
          </a:prstGeom>
        </p:spPr>
      </p:pic>
    </p:spTree>
    <p:extLst>
      <p:ext uri="{BB962C8B-B14F-4D97-AF65-F5344CB8AC3E}">
        <p14:creationId xmlns:p14="http://schemas.microsoft.com/office/powerpoint/2010/main" val="23096201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ABAP </a:t>
            </a:r>
            <a:r>
              <a:rPr lang="en-US" dirty="0"/>
              <a:t>Dictionary Views vs. ABAP CDS </a:t>
            </a:r>
            <a:r>
              <a:rPr lang="en-US" dirty="0" smtClean="0"/>
              <a:t>Views</a:t>
            </a:r>
            <a:endParaRPr lang="en-US" dirty="0"/>
          </a:p>
        </p:txBody>
      </p:sp>
      <p:sp>
        <p:nvSpPr>
          <p:cNvPr id="3" name="Content Placeholder 2"/>
          <p:cNvSpPr>
            <a:spLocks noGrp="1"/>
          </p:cNvSpPr>
          <p:nvPr>
            <p:ph idx="1"/>
          </p:nvPr>
        </p:nvSpPr>
        <p:spPr>
          <a:xfrm>
            <a:off x="7410413" y="2286000"/>
            <a:ext cx="3322818" cy="4023360"/>
          </a:xfrm>
        </p:spPr>
        <p:txBody>
          <a:bodyPr/>
          <a:lstStyle/>
          <a:p>
            <a:r>
              <a:rPr lang="en-US" dirty="0"/>
              <a:t>ABAP Dictionary views just link database tables, whereas CDS views bring many more features. </a:t>
            </a:r>
            <a:endParaRPr lang="en-US" dirty="0" smtClean="0"/>
          </a:p>
          <a:p>
            <a:r>
              <a:rPr lang="en-US" dirty="0" smtClean="0"/>
              <a:t>Such </a:t>
            </a:r>
            <a:r>
              <a:rPr lang="en-US" dirty="0"/>
              <a:t>features include calculations, aggregations, more variations of table joins, and they can also be stacked with each other.</a:t>
            </a:r>
          </a:p>
        </p:txBody>
      </p:sp>
      <p:pic>
        <p:nvPicPr>
          <p:cNvPr id="5" name="Picture 4"/>
          <p:cNvPicPr>
            <a:picLocks noChangeAspect="1"/>
          </p:cNvPicPr>
          <p:nvPr/>
        </p:nvPicPr>
        <p:blipFill>
          <a:blip r:embed="rId2"/>
          <a:stretch>
            <a:fillRect/>
          </a:stretch>
        </p:blipFill>
        <p:spPr>
          <a:xfrm>
            <a:off x="1024128" y="2286000"/>
            <a:ext cx="6397255" cy="4023360"/>
          </a:xfrm>
          <a:prstGeom prst="rect">
            <a:avLst/>
          </a:prstGeom>
        </p:spPr>
      </p:pic>
    </p:spTree>
    <p:extLst>
      <p:ext uri="{BB962C8B-B14F-4D97-AF65-F5344CB8AC3E}">
        <p14:creationId xmlns:p14="http://schemas.microsoft.com/office/powerpoint/2010/main" val="2525003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ABAP CDS Views?</a:t>
            </a:r>
          </a:p>
        </p:txBody>
      </p:sp>
      <p:sp>
        <p:nvSpPr>
          <p:cNvPr id="3" name="Content Placeholder 2"/>
          <p:cNvSpPr>
            <a:spLocks noGrp="1"/>
          </p:cNvSpPr>
          <p:nvPr>
            <p:ph idx="1"/>
          </p:nvPr>
        </p:nvSpPr>
        <p:spPr/>
        <p:txBody>
          <a:bodyPr/>
          <a:lstStyle/>
          <a:p>
            <a:r>
              <a:rPr lang="en-US" dirty="0"/>
              <a:t>The </a:t>
            </a:r>
            <a:r>
              <a:rPr lang="en-US" dirty="0" smtClean="0"/>
              <a:t>classic way when developers </a:t>
            </a:r>
            <a:r>
              <a:rPr lang="en-US" dirty="0"/>
              <a:t>select the required data from a database and do further processing and manipulation on the application server. </a:t>
            </a:r>
            <a:endParaRPr lang="en-US" dirty="0" smtClean="0"/>
          </a:p>
          <a:p>
            <a:endParaRPr lang="en-US" dirty="0"/>
          </a:p>
          <a:p>
            <a:endParaRPr lang="en-US" dirty="0" smtClean="0"/>
          </a:p>
          <a:p>
            <a:endParaRPr lang="en-US" dirty="0"/>
          </a:p>
          <a:p>
            <a:endParaRPr lang="en-US" dirty="0" smtClean="0"/>
          </a:p>
          <a:p>
            <a:endParaRPr lang="en-US" dirty="0"/>
          </a:p>
          <a:p>
            <a:r>
              <a:rPr lang="en-US" dirty="0" smtClean="0"/>
              <a:t>all </a:t>
            </a:r>
            <a:r>
              <a:rPr lang="en-US" dirty="0"/>
              <a:t>expensive calculations, aggregations and string operations should be done on the database level with only the resulting sets to be transferred to the application layer.</a:t>
            </a:r>
          </a:p>
        </p:txBody>
      </p:sp>
      <p:pic>
        <p:nvPicPr>
          <p:cNvPr id="5" name="Picture 4"/>
          <p:cNvPicPr>
            <a:picLocks noChangeAspect="1"/>
          </p:cNvPicPr>
          <p:nvPr/>
        </p:nvPicPr>
        <p:blipFill>
          <a:blip r:embed="rId3"/>
          <a:stretch>
            <a:fillRect/>
          </a:stretch>
        </p:blipFill>
        <p:spPr>
          <a:xfrm>
            <a:off x="3112735" y="3064346"/>
            <a:ext cx="5542857" cy="2466667"/>
          </a:xfrm>
          <a:prstGeom prst="rect">
            <a:avLst/>
          </a:prstGeom>
        </p:spPr>
      </p:pic>
    </p:spTree>
    <p:extLst>
      <p:ext uri="{BB962C8B-B14F-4D97-AF65-F5344CB8AC3E}">
        <p14:creationId xmlns:p14="http://schemas.microsoft.com/office/powerpoint/2010/main" val="24108234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Pushdown – Example</a:t>
            </a:r>
          </a:p>
        </p:txBody>
      </p:sp>
      <p:sp>
        <p:nvSpPr>
          <p:cNvPr id="3" name="Content Placeholder 2"/>
          <p:cNvSpPr>
            <a:spLocks noGrp="1"/>
          </p:cNvSpPr>
          <p:nvPr>
            <p:ph idx="1"/>
          </p:nvPr>
        </p:nvSpPr>
        <p:spPr>
          <a:xfrm>
            <a:off x="6538414" y="2286000"/>
            <a:ext cx="4205787" cy="4023360"/>
          </a:xfrm>
        </p:spPr>
        <p:txBody>
          <a:bodyPr>
            <a:normAutofit fontScale="92500" lnSpcReduction="10000"/>
          </a:bodyPr>
          <a:lstStyle/>
          <a:p>
            <a:r>
              <a:rPr lang="en-US" dirty="0"/>
              <a:t>Apart from regular fields selection from database table SBOOK this CDS view</a:t>
            </a:r>
            <a:r>
              <a:rPr lang="en-US" dirty="0" smtClean="0"/>
              <a:t>:</a:t>
            </a:r>
            <a:endParaRPr lang="en-US" dirty="0"/>
          </a:p>
          <a:p>
            <a:pPr lvl="1"/>
            <a:r>
              <a:rPr lang="en-US" dirty="0"/>
              <a:t>Uses a cases statement, based on the value of CLASS field it will return a corresponding value: ‘Economy’, ‘Business’, ‘First’.</a:t>
            </a:r>
          </a:p>
          <a:p>
            <a:pPr lvl="1"/>
            <a:r>
              <a:rPr lang="en-US" dirty="0"/>
              <a:t>Does a currency conversion from source currency to USD using a built-in function</a:t>
            </a:r>
          </a:p>
          <a:p>
            <a:pPr lvl="1"/>
            <a:r>
              <a:rPr lang="en-US" dirty="0"/>
              <a:t>Calculates the difference between order date and flight date using a built-in function</a:t>
            </a:r>
          </a:p>
          <a:p>
            <a:r>
              <a:rPr lang="en-US" dirty="0">
                <a:solidFill>
                  <a:srgbClr val="008FD3"/>
                </a:solidFill>
              </a:rPr>
              <a:t>In the classic approach, all these calculations and conversions would have been done on the application server in ABAP. With CDS Views it is possible to do so on the database level.</a:t>
            </a:r>
          </a:p>
        </p:txBody>
      </p:sp>
      <p:pic>
        <p:nvPicPr>
          <p:cNvPr id="4" name="Picture 3"/>
          <p:cNvPicPr>
            <a:picLocks noChangeAspect="1"/>
          </p:cNvPicPr>
          <p:nvPr/>
        </p:nvPicPr>
        <p:blipFill>
          <a:blip r:embed="rId2"/>
          <a:stretch>
            <a:fillRect/>
          </a:stretch>
        </p:blipFill>
        <p:spPr>
          <a:xfrm>
            <a:off x="1024128" y="2286000"/>
            <a:ext cx="5514286" cy="3514286"/>
          </a:xfrm>
          <a:prstGeom prst="rect">
            <a:avLst/>
          </a:prstGeom>
        </p:spPr>
      </p:pic>
    </p:spTree>
    <p:extLst>
      <p:ext uri="{BB962C8B-B14F-4D97-AF65-F5344CB8AC3E}">
        <p14:creationId xmlns:p14="http://schemas.microsoft.com/office/powerpoint/2010/main" val="28722138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Environment</a:t>
            </a:r>
            <a:endParaRPr lang="en-US" dirty="0"/>
          </a:p>
        </p:txBody>
      </p:sp>
      <p:sp>
        <p:nvSpPr>
          <p:cNvPr id="3" name="Content Placeholder 2"/>
          <p:cNvSpPr>
            <a:spLocks noGrp="1"/>
          </p:cNvSpPr>
          <p:nvPr>
            <p:ph idx="1"/>
          </p:nvPr>
        </p:nvSpPr>
        <p:spPr/>
        <p:txBody>
          <a:bodyPr/>
          <a:lstStyle/>
          <a:p>
            <a:pPr algn="ctr"/>
            <a:endParaRPr lang="en-US" sz="2400" dirty="0" smtClean="0">
              <a:latin typeface="Montserrat" panose="00000500000000000000" pitchFamily="2" charset="0"/>
            </a:endParaRPr>
          </a:p>
          <a:p>
            <a:pPr algn="ctr"/>
            <a:r>
              <a:rPr lang="en-US" sz="2400" dirty="0" smtClean="0">
                <a:latin typeface="Montserrat" panose="00000500000000000000" pitchFamily="2" charset="0"/>
              </a:rPr>
              <a:t>“It </a:t>
            </a:r>
            <a:r>
              <a:rPr lang="en-US" sz="2400" dirty="0">
                <a:latin typeface="Montserrat" panose="00000500000000000000" pitchFamily="2" charset="0"/>
              </a:rPr>
              <a:t>is not possible to create CDS views in SAP GUI</a:t>
            </a:r>
            <a:r>
              <a:rPr lang="en-US" sz="2400" dirty="0" smtClean="0">
                <a:latin typeface="Montserrat" panose="00000500000000000000" pitchFamily="2" charset="0"/>
              </a:rPr>
              <a:t>.” </a:t>
            </a:r>
          </a:p>
          <a:p>
            <a:endParaRPr lang="en-US" dirty="0" smtClean="0"/>
          </a:p>
          <a:p>
            <a:r>
              <a:rPr lang="en-US" dirty="0" smtClean="0"/>
              <a:t>The </a:t>
            </a:r>
            <a:r>
              <a:rPr lang="en-US" dirty="0"/>
              <a:t>recommended tool for this task is Eclipse IDE with the ABAP Development Tools (ADT) plugin. This is a platform for modern ABAP related development. It is not limited to CDS views and can be used for developing other objects such as ABAP programs, classes, function modules etc.</a:t>
            </a:r>
          </a:p>
        </p:txBody>
      </p:sp>
    </p:spTree>
    <p:extLst>
      <p:ext uri="{BB962C8B-B14F-4D97-AF65-F5344CB8AC3E}">
        <p14:creationId xmlns:p14="http://schemas.microsoft.com/office/powerpoint/2010/main" val="1037077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HANA Studio</a:t>
            </a:r>
            <a:endParaRPr lang="en-US" dirty="0"/>
          </a:p>
        </p:txBody>
      </p:sp>
      <p:sp>
        <p:nvSpPr>
          <p:cNvPr id="5" name="Subtitle 4"/>
          <p:cNvSpPr>
            <a:spLocks noGrp="1"/>
          </p:cNvSpPr>
          <p:nvPr>
            <p:ph type="subTitle" idx="1"/>
          </p:nvPr>
        </p:nvSpPr>
        <p:spPr>
          <a:xfrm>
            <a:off x="1100051" y="4455621"/>
            <a:ext cx="6011949" cy="1143000"/>
          </a:xfrm>
        </p:spPr>
        <p:txBody>
          <a:bodyPr/>
          <a:lstStyle/>
          <a:p>
            <a:r>
              <a:rPr lang="en-US" dirty="0" smtClean="0"/>
              <a:t>Installing </a:t>
            </a:r>
            <a:r>
              <a:rPr lang="en-US" dirty="0" err="1" smtClean="0"/>
              <a:t>abap</a:t>
            </a:r>
            <a:r>
              <a:rPr lang="en-US" dirty="0" smtClean="0"/>
              <a:t> development tools</a:t>
            </a:r>
            <a:endParaRPr lang="en-US" dirty="0"/>
          </a:p>
        </p:txBody>
      </p:sp>
    </p:spTree>
    <p:extLst>
      <p:ext uri="{BB962C8B-B14F-4D97-AF65-F5344CB8AC3E}">
        <p14:creationId xmlns:p14="http://schemas.microsoft.com/office/powerpoint/2010/main" val="40014090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Lexend Deca" pitchFamily="2" charset="0"/>
                <a:cs typeface="Lexend Deca" pitchFamily="2" charset="0"/>
              </a:rPr>
              <a:t>Installation - </a:t>
            </a:r>
            <a:r>
              <a:rPr lang="en-US" sz="4000" dirty="0" smtClean="0">
                <a:latin typeface="Lexend Deca" pitchFamily="2" charset="0"/>
                <a:cs typeface="Lexend Deca" pitchFamily="2" charset="0"/>
              </a:rPr>
              <a:t>HANA Studio</a:t>
            </a:r>
            <a:endParaRPr lang="en-US" sz="4000" dirty="0">
              <a:latin typeface="Lexend Deca" pitchFamily="2" charset="0"/>
              <a:cs typeface="Lexend Deca" pitchFamily="2" charset="0"/>
            </a:endParaRPr>
          </a:p>
        </p:txBody>
      </p:sp>
      <p:sp>
        <p:nvSpPr>
          <p:cNvPr id="3" name="Content Placeholder 2"/>
          <p:cNvSpPr>
            <a:spLocks noGrp="1"/>
          </p:cNvSpPr>
          <p:nvPr>
            <p:ph idx="1"/>
          </p:nvPr>
        </p:nvSpPr>
        <p:spPr>
          <a:xfrm>
            <a:off x="1097280" y="1845734"/>
            <a:ext cx="5558972" cy="4023360"/>
          </a:xfrm>
        </p:spPr>
        <p:txBody>
          <a:bodyPr/>
          <a:lstStyle/>
          <a:p>
            <a:r>
              <a:rPr lang="en-US" dirty="0" smtClean="0">
                <a:latin typeface="Roboto Light" panose="02000000000000000000" pitchFamily="2" charset="0"/>
                <a:ea typeface="Roboto Light" panose="02000000000000000000" pitchFamily="2" charset="0"/>
              </a:rPr>
              <a:t>Make sure installation path is outside system folder.</a:t>
            </a:r>
          </a:p>
          <a:p>
            <a:r>
              <a:rPr lang="en-US" dirty="0" smtClean="0">
                <a:latin typeface="Roboto Light" panose="02000000000000000000" pitchFamily="2" charset="0"/>
                <a:ea typeface="Roboto Light" panose="02000000000000000000" pitchFamily="2" charset="0"/>
              </a:rPr>
              <a:t>For example, </a:t>
            </a:r>
            <a:r>
              <a:rPr lang="en-US" b="1" dirty="0" smtClean="0">
                <a:latin typeface="Roboto Light" panose="02000000000000000000" pitchFamily="2" charset="0"/>
                <a:ea typeface="Roboto Light" panose="02000000000000000000" pitchFamily="2" charset="0"/>
              </a:rPr>
              <a:t>C:\SAP</a:t>
            </a:r>
            <a:r>
              <a:rPr lang="en-US" dirty="0" smtClean="0">
                <a:latin typeface="Roboto Light" panose="02000000000000000000" pitchFamily="2" charset="0"/>
                <a:ea typeface="Roboto Light" panose="02000000000000000000" pitchFamily="2" charset="0"/>
              </a:rPr>
              <a:t> is okay.</a:t>
            </a:r>
            <a:endParaRPr lang="en-US" dirty="0">
              <a:latin typeface="Roboto Light" panose="02000000000000000000" pitchFamily="2" charset="0"/>
              <a:ea typeface="Roboto Light" panose="02000000000000000000" pitchFamily="2" charset="0"/>
            </a:endParaRPr>
          </a:p>
        </p:txBody>
      </p:sp>
      <p:pic>
        <p:nvPicPr>
          <p:cNvPr id="4" name="Picture 3"/>
          <p:cNvPicPr>
            <a:picLocks noChangeAspect="1"/>
          </p:cNvPicPr>
          <p:nvPr/>
        </p:nvPicPr>
        <p:blipFill>
          <a:blip r:embed="rId2"/>
          <a:stretch>
            <a:fillRect/>
          </a:stretch>
        </p:blipFill>
        <p:spPr>
          <a:xfrm>
            <a:off x="6656252" y="1873887"/>
            <a:ext cx="4499428" cy="3967054"/>
          </a:xfrm>
          <a:prstGeom prst="rect">
            <a:avLst/>
          </a:prstGeom>
        </p:spPr>
      </p:pic>
    </p:spTree>
    <p:extLst>
      <p:ext uri="{BB962C8B-B14F-4D97-AF65-F5344CB8AC3E}">
        <p14:creationId xmlns:p14="http://schemas.microsoft.com/office/powerpoint/2010/main" val="426710309"/>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3.xml><?xml version="1.0" encoding="utf-8"?>
<a:theme xmlns:a="http://schemas.openxmlformats.org/drawingml/2006/main" name="Retrospect">
  <a:themeElements>
    <a:clrScheme name="Custom 3">
      <a:dk1>
        <a:sysClr val="windowText" lastClr="000000"/>
      </a:dk1>
      <a:lt1>
        <a:sysClr val="window" lastClr="FFFFFF"/>
      </a:lt1>
      <a:dk2>
        <a:srgbClr val="344068"/>
      </a:dk2>
      <a:lt2>
        <a:srgbClr val="D9E0E6"/>
      </a:lt2>
      <a:accent1>
        <a:srgbClr val="F0AB00"/>
      </a:accent1>
      <a:accent2>
        <a:srgbClr val="FFFFFF"/>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349</TotalTime>
  <Words>1604</Words>
  <Application>Microsoft Office PowerPoint</Application>
  <PresentationFormat>Widescreen</PresentationFormat>
  <Paragraphs>160</Paragraphs>
  <Slides>26</Slides>
  <Notes>6</Notes>
  <HiddenSlides>0</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26</vt:i4>
      </vt:variant>
    </vt:vector>
  </HeadingPairs>
  <TitlesOfParts>
    <vt:vector size="43" baseType="lpstr">
      <vt:lpstr>Arial</vt:lpstr>
      <vt:lpstr>Calibri</vt:lpstr>
      <vt:lpstr>Calibri Light</vt:lpstr>
      <vt:lpstr>Consolas</vt:lpstr>
      <vt:lpstr>Lexend Deca</vt:lpstr>
      <vt:lpstr>Mistral</vt:lpstr>
      <vt:lpstr>Montserrat</vt:lpstr>
      <vt:lpstr>Open Sans</vt:lpstr>
      <vt:lpstr>Roboto</vt:lpstr>
      <vt:lpstr>Roboto Light</vt:lpstr>
      <vt:lpstr>Roboto Thin</vt:lpstr>
      <vt:lpstr>Tw Cen MT</vt:lpstr>
      <vt:lpstr>Tw Cen MT Condensed</vt:lpstr>
      <vt:lpstr>Wingdings 3</vt:lpstr>
      <vt:lpstr>Office Theme</vt:lpstr>
      <vt:lpstr>Integral</vt:lpstr>
      <vt:lpstr>Retrospect</vt:lpstr>
      <vt:lpstr>CDS </vt:lpstr>
      <vt:lpstr>What you will learn</vt:lpstr>
      <vt:lpstr>What Are ABAP CDS Views</vt:lpstr>
      <vt:lpstr>ABAP Dictionary Views vs. ABAP CDS Views</vt:lpstr>
      <vt:lpstr>Why ABAP CDS Views?</vt:lpstr>
      <vt:lpstr>Code Pushdown – Example</vt:lpstr>
      <vt:lpstr>Development Environment</vt:lpstr>
      <vt:lpstr>HANA Studio</vt:lpstr>
      <vt:lpstr>Installation - HANA Studio</vt:lpstr>
      <vt:lpstr>Installation - ABAP Development Tools</vt:lpstr>
      <vt:lpstr>Installation - ABAP Development Tools</vt:lpstr>
      <vt:lpstr>Add New Project</vt:lpstr>
      <vt:lpstr>Add New Project</vt:lpstr>
      <vt:lpstr>Assign Favorite Package</vt:lpstr>
      <vt:lpstr>ABAP CDS</vt:lpstr>
      <vt:lpstr>Step 1: Create a CDS view</vt:lpstr>
      <vt:lpstr>Step 1: Create a CDS view</vt:lpstr>
      <vt:lpstr>Step 1: Create a CDS view</vt:lpstr>
      <vt:lpstr>Step 1: Create a CDS view</vt:lpstr>
      <vt:lpstr>Step 2: Enter the data source</vt:lpstr>
      <vt:lpstr>Step 3: Edit the SELECT statement</vt:lpstr>
      <vt:lpstr>Step 4: Add Semantics Annotation</vt:lpstr>
      <vt:lpstr>Step 5: Add a CASE statement</vt:lpstr>
      <vt:lpstr>Step 6: Add a WHERE clause</vt:lpstr>
      <vt:lpstr>Step 7: Check your code and view your changes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Data Services</dc:title>
  <dc:creator>Dimas Zaky</dc:creator>
  <cp:lastModifiedBy>Dimas Zaky</cp:lastModifiedBy>
  <cp:revision>35</cp:revision>
  <dcterms:created xsi:type="dcterms:W3CDTF">2021-04-18T01:57:09Z</dcterms:created>
  <dcterms:modified xsi:type="dcterms:W3CDTF">2021-04-18T13:59:49Z</dcterms:modified>
</cp:coreProperties>
</file>