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y="5143500" cx="9144000"/>
  <p:notesSz cx="6858000" cy="9144000"/>
  <p:embeddedFontLst>
    <p:embeddedFont>
      <p:font typeface="Nunito"/>
      <p:regular r:id="rId61"/>
      <p:bold r:id="rId62"/>
      <p:italic r:id="rId63"/>
      <p:boldItalic r:id="rId64"/>
    </p:embeddedFont>
    <p:embeddedFont>
      <p:font typeface="Maven Pro"/>
      <p:regular r:id="rId65"/>
      <p:bold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Xavier Gordillo I Ramos"/>
  <p:cmAuthor clrIdx="1" id="1" initials="" lastIdx="1" name="Armando Rodriguez Ramo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D44033-FD4E-4B7C-ADCC-02B512D1C551}">
  <a:tblStyle styleId="{90D44033-FD4E-4B7C-ADCC-02B512D1C55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Nunito-bold.fntdata"/><Relationship Id="rId61" Type="http://schemas.openxmlformats.org/officeDocument/2006/relationships/font" Target="fonts/Nunito-regular.fntdata"/><Relationship Id="rId20" Type="http://schemas.openxmlformats.org/officeDocument/2006/relationships/slide" Target="slides/slide13.xml"/><Relationship Id="rId64" Type="http://schemas.openxmlformats.org/officeDocument/2006/relationships/font" Target="fonts/Nunito-boldItalic.fntdata"/><Relationship Id="rId63" Type="http://schemas.openxmlformats.org/officeDocument/2006/relationships/font" Target="fonts/Nunito-italic.fntdata"/><Relationship Id="rId22" Type="http://schemas.openxmlformats.org/officeDocument/2006/relationships/slide" Target="slides/slide15.xml"/><Relationship Id="rId66" Type="http://schemas.openxmlformats.org/officeDocument/2006/relationships/font" Target="fonts/MavenPro-bold.fntdata"/><Relationship Id="rId21" Type="http://schemas.openxmlformats.org/officeDocument/2006/relationships/slide" Target="slides/slide14.xml"/><Relationship Id="rId65" Type="http://schemas.openxmlformats.org/officeDocument/2006/relationships/font" Target="fonts/MavenPro-regular.fntdata"/><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1-06T19:48:59.454">
    <p:pos x="821" y="377"/>
    <p:text>crec que tuning va amb una N</p:text>
  </p:cm>
  <p:cm authorId="1" idx="1" dt="2022-01-06T19:37:48.432">
    <p:pos x="821" y="377"/>
    <p:text>this is so sad, ya esta grabado jaja</p:text>
  </p:cm>
  <p:cm authorId="0" idx="2" dt="2022-01-06T19:48:59.454">
    <p:pos x="821" y="377"/>
    <p:text>suda si yo creo que ni se miran los videos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ab19319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fab19319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a577f93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0a577f93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0b6dffd0d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0b6dffd0d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sz="1300">
              <a:solidFill>
                <a:srgbClr val="424242"/>
              </a:solidFill>
              <a:latin typeface="Nunito"/>
              <a:ea typeface="Nunito"/>
              <a:cs typeface="Nunito"/>
              <a:sym typeface="Nuni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0b6dffd0d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0b6dffd0d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0b6dffd0d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0b6dffd0d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0b6dffd0d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0b6dffd0d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0b6dffd0d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0b6dffd0d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0b6dffd0d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0b6dffd0d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Accuracy = 0.78</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0a656545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0a656545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Now we are going to talk about the K-Nearest Neighbors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0a656545b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0a656545b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What we start doing with this model was to apply one hot encoding and then normalize all the data as it works with distances. With the default configuration we obtain an accuracy of about 66% with the following confusion matrix where we can see some missclasifications specially in the rigth bottom part of it.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0a656545b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0a656545b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To improve these results we did a grid search changing the number of neighbors, the metric used and the ponderation of the samples.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ab19319e8_0_10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ab19319e8_0_1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0a656545b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0a656545b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With that we obtained the best results with 20 neighbors using manhatan metric and weighting the samples by distance. We obtained a test accuracy of 71% and taking a look to the classifcation report we can see that classical is obtaining the best results with 90% of the f1-score and hip and rock have major issues with the classification just obtaingin 60%</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0a656545b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0a656545b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To finalize with this model we tried to apply pca to reduce the dimensionality of the problem and obtain better results. However this didn’t work for us and we obtain the best accuracy using all the features. Meaning that all the features have an impact on the model.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0b6dffd0d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0b6dffd0d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sz="1300">
              <a:solidFill>
                <a:srgbClr val="424242"/>
              </a:solidFill>
              <a:latin typeface="Nunito"/>
              <a:ea typeface="Nunito"/>
              <a:cs typeface="Nunito"/>
              <a:sym typeface="Nuni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0b6dffd0d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0b6dffd0d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0b6dffd0d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0b6dffd0d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0a7b9c7b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0a7b9c7b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Now we will try to gain a deeper understanding of the decision tree that we trained. We will take a look at its shape and the decisions that it makes in order to classify samples. In the figure we can see the visual representation of the tree. We can see that it has at most 8 levels, meaning a sample will go through at most 8 decisions before getting classified into one of the four classes. More decision levels yield better training results, but the testing results were worse since the model was getting overfit to the data.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0a7b9c7be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0a7b9c7be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In this figure we can see the first three decision levels of the tree. Now we will take a random sample from the testing dataset, belonging to a Rock song. We will see  how the tree classifies the sample in the rock category</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0a7b9c7be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0a7b9c7be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In the first level, the tree looks at the popularity variable, determining a threshold of 46.5. When looking at the distribution of the popularity variable we can begin to see a clear separation between classes. Samples belonging to the rock and hip-hop </a:t>
            </a:r>
            <a:r>
              <a:rPr lang="ca"/>
              <a:t>genre</a:t>
            </a:r>
            <a:r>
              <a:rPr lang="ca"/>
              <a:t> will probably have a popularity above the threshold. This is the case of our sample, which belongs to the rock category.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0a7b9c7be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0a7b9c7be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The same process is repeated for the subsequent nodes until we get to the leaves. Now we will look at the right node starting from the root, and ask our sample about the speechiness variable. By analyzing its value with respect to the threshold, we can determine that the next node will be the left child of the current node.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0a7b9c7be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0a7b9c7be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Finally tree keeps asking questions to the sample’s features in order to determine its class. This process is repeated until we get to the leaves, where the class  of the sample is determined.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a511907b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a511907b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0b6dffd0d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0b6dffd0d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0a656545b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0a656545b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Now we are going to talk about the support vector machines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0a656545b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0a656545b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solidFill>
                  <a:schemeClr val="dk1"/>
                </a:solidFill>
              </a:rPr>
              <a:t>We will start talking about the SVM with the linear kernel. We firstly apply one hot encoding and then standarize all the data which is the correct thing to do using SVM’s. With the default configuration we obtain an accuracy of about 88% with the following confusion matrix where we can see a clear correct classified diagonal with many samples.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0a656545b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0a656545b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solidFill>
                  <a:schemeClr val="dk1"/>
                </a:solidFill>
              </a:rPr>
              <a:t>To improve these results we did a grid search changing the value C which works as a regularization parameter</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0a656545b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0a656545b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solidFill>
                  <a:schemeClr val="dk1"/>
                </a:solidFill>
              </a:rPr>
              <a:t>With that we obtained the best results with C equal to 1 (which is indeed the default value) so we obtain a test accuracy of about 88% and taking a look to the classifcation report we can see that all genres have a really good f1-scores. Moreover we obtained around 30% of supports with only 966 of them slacked which we consider a good result.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0a656545b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0a656545b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solidFill>
                  <a:schemeClr val="dk1"/>
                </a:solidFill>
              </a:rPr>
              <a:t>Now w</a:t>
            </a:r>
            <a:r>
              <a:rPr lang="ca">
                <a:solidFill>
                  <a:schemeClr val="dk1"/>
                </a:solidFill>
              </a:rPr>
              <a:t>e will talk about the SVM with the rbf kernel which is known to work better with low features. We apply the same preprcoessing, one hot encoding and then standarize all the data. With the default configuration we obtain an accuracy of about 88,4%.</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0a656545b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0a656545b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solidFill>
                  <a:schemeClr val="dk1"/>
                </a:solidFill>
              </a:rPr>
              <a:t>To improve these default results we did a grid search changing the value C and the parameter gamma, which is the coefficient of the kernel, and we obtain this green-yellow grid that shows us the validation accuracies modifiyng these parameters.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0a656545b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0a656545b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Overall the best results were obtained with C = 10 and gamma = 0.01 which increase the accuracy to 88.6%. </a:t>
            </a:r>
            <a:r>
              <a:rPr lang="ca">
                <a:solidFill>
                  <a:schemeClr val="dk1"/>
                </a:solidFill>
              </a:rPr>
              <a:t>We obtained around 30% of support with less slacked oned than before.</a:t>
            </a:r>
            <a:r>
              <a:rPr lang="ca"/>
              <a:t> In the classification report, again, we can see really good f1-scores. To conclude, using rbf kernel we could fit in a better way all our data.</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0b47f8af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0b47f8af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d199837e0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d199837e0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ab19319e8_0_1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fab19319e8_0_1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0"/>
              </a:spcAft>
              <a:buClr>
                <a:schemeClr val="dk1"/>
              </a:buClr>
              <a:buSzPts val="1100"/>
              <a:buFont typeface="Arial"/>
              <a:buNone/>
            </a:pPr>
            <a:r>
              <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1200"/>
              </a:spcAft>
              <a:buClr>
                <a:schemeClr val="dk1"/>
              </a:buClr>
              <a:buSzPts val="1100"/>
              <a:buFont typeface="Arial"/>
              <a:buNone/>
            </a:pPr>
            <a:r>
              <a:rPr lang="ca" sz="1300">
                <a:solidFill>
                  <a:srgbClr val="424242"/>
                </a:solidFill>
                <a:latin typeface="Nunito"/>
                <a:ea typeface="Nunito"/>
                <a:cs typeface="Nunito"/>
                <a:sym typeface="Nunito"/>
              </a:rPr>
              <a:t>The dataset contains information about hospital utilization, formatted in such a way where information is aggregated on a weekly basis. </a:t>
            </a:r>
            <a:endParaRPr sz="1300">
              <a:solidFill>
                <a:srgbClr val="424242"/>
              </a:solidFill>
              <a:latin typeface="Nunito"/>
              <a:ea typeface="Nunito"/>
              <a:cs typeface="Nunito"/>
              <a:sym typeface="Nuni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d199837e0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d199837e0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d199837e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d199837e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0b47f8afa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0b47f8afa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0b47f8afa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0b47f8afa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0b47f8afa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0b47f8afa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0b47f8afa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0b47f8afa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0b47f8afa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10b47f8afa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0b47f8afa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10b47f8afa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0a656545b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0a656545b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d199837e0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d199837e0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0a511907b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0a511907b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0"/>
              </a:spcAft>
              <a:buClr>
                <a:schemeClr val="dk1"/>
              </a:buClr>
              <a:buSzPts val="1100"/>
              <a:buFont typeface="Arial"/>
              <a:buNone/>
            </a:pPr>
            <a:r>
              <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1200"/>
              </a:spcAft>
              <a:buClr>
                <a:schemeClr val="dk1"/>
              </a:buClr>
              <a:buSzPts val="1100"/>
              <a:buFont typeface="Arial"/>
              <a:buNone/>
            </a:pPr>
            <a:r>
              <a:rPr lang="ca" sz="1300">
                <a:solidFill>
                  <a:srgbClr val="424242"/>
                </a:solidFill>
                <a:latin typeface="Nunito"/>
                <a:ea typeface="Nunito"/>
                <a:cs typeface="Nunito"/>
                <a:sym typeface="Nunito"/>
              </a:rPr>
              <a:t>The dataset contains information about hospital utilization, formatted in such a way where information is aggregated on a weekly basis. </a:t>
            </a:r>
            <a:endParaRPr sz="1300">
              <a:solidFill>
                <a:srgbClr val="424242"/>
              </a:solidFill>
              <a:latin typeface="Nunito"/>
              <a:ea typeface="Nunito"/>
              <a:cs typeface="Nunito"/>
              <a:sym typeface="Nuni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d199837e0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d199837e0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d199837e0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d199837e0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fab19319e8_0_1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fab19319e8_0_1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ca"/>
              <a:t>1:40 min: The following table gathers the accuracies that the models obtained for the testing data. </a:t>
            </a:r>
            <a:endParaRPr/>
          </a:p>
          <a:p>
            <a:pPr indent="0" lvl="0" marL="0" rtl="0" algn="l">
              <a:lnSpc>
                <a:spcPct val="115000"/>
              </a:lnSpc>
              <a:spcBef>
                <a:spcPts val="1200"/>
              </a:spcBef>
              <a:spcAft>
                <a:spcPts val="0"/>
              </a:spcAft>
              <a:buClr>
                <a:schemeClr val="dk1"/>
              </a:buClr>
              <a:buSzPts val="1100"/>
              <a:buFont typeface="Arial"/>
              <a:buNone/>
            </a:pPr>
            <a:r>
              <a:rPr lang="ca"/>
              <a:t>We can see that the KNN model performed the worst amongst all of them. We think that the problem is that the model couldn’t find a good metric to describe the distance between samples. </a:t>
            </a:r>
            <a:endParaRPr/>
          </a:p>
          <a:p>
            <a:pPr indent="0" lvl="0" marL="0" rtl="0" algn="l">
              <a:lnSpc>
                <a:spcPct val="115000"/>
              </a:lnSpc>
              <a:spcBef>
                <a:spcPts val="1200"/>
              </a:spcBef>
              <a:spcAft>
                <a:spcPts val="0"/>
              </a:spcAft>
              <a:buClr>
                <a:schemeClr val="dk1"/>
              </a:buClr>
              <a:buSzPts val="1100"/>
              <a:buFont typeface="Arial"/>
              <a:buNone/>
            </a:pPr>
            <a:r>
              <a:rPr lang="ca"/>
              <a:t>Then, the Naive Bayes model got slightly better results, with about 80% accuracy. These results are far from perfect, but we cannot expect the Naive Bayes model to perform much better with a dataset of this complexity.</a:t>
            </a:r>
            <a:endParaRPr/>
          </a:p>
          <a:p>
            <a:pPr indent="0" lvl="0" marL="0" rtl="0" algn="l">
              <a:lnSpc>
                <a:spcPct val="115000"/>
              </a:lnSpc>
              <a:spcBef>
                <a:spcPts val="1200"/>
              </a:spcBef>
              <a:spcAft>
                <a:spcPts val="0"/>
              </a:spcAft>
              <a:buClr>
                <a:schemeClr val="dk1"/>
              </a:buClr>
              <a:buSzPts val="1100"/>
              <a:buFont typeface="Arial"/>
              <a:buNone/>
            </a:pPr>
            <a:r>
              <a:rPr lang="ca"/>
              <a:t>Decision trees and Support Vector Machines performed much better. These more advanced models were able to to fit themselves to the dataset and get better results. </a:t>
            </a:r>
            <a:endParaRPr/>
          </a:p>
          <a:p>
            <a:pPr indent="0" lvl="0" marL="0" rtl="0" algn="l">
              <a:lnSpc>
                <a:spcPct val="115000"/>
              </a:lnSpc>
              <a:spcBef>
                <a:spcPts val="1200"/>
              </a:spcBef>
              <a:spcAft>
                <a:spcPts val="0"/>
              </a:spcAft>
              <a:buClr>
                <a:schemeClr val="dk1"/>
              </a:buClr>
              <a:buSzPts val="1100"/>
              <a:buFont typeface="Arial"/>
              <a:buNone/>
            </a:pPr>
            <a:r>
              <a:rPr lang="ca"/>
              <a:t>Finally, we performed experiments with ensembles, which, since they combine the results of the previous models, we expected to have the best results. Indeed, bagging models had the highest accuracies amongst all techniques used, being random forests the best of them. </a:t>
            </a:r>
            <a:endParaRPr/>
          </a:p>
          <a:p>
            <a:pPr indent="0" lvl="0" marL="0" rtl="0" algn="l">
              <a:lnSpc>
                <a:spcPct val="115000"/>
              </a:lnSpc>
              <a:spcBef>
                <a:spcPts val="1200"/>
              </a:spcBef>
              <a:spcAft>
                <a:spcPts val="0"/>
              </a:spcAft>
              <a:buClr>
                <a:schemeClr val="dk1"/>
              </a:buClr>
              <a:buSzPts val="1100"/>
              <a:buFont typeface="Arial"/>
              <a:buNone/>
            </a:pPr>
            <a:r>
              <a:rPr lang="ca"/>
              <a:t>We consider random forest to be the best model for our particular problem amongst all the models that we observed. </a:t>
            </a:r>
            <a:r>
              <a:rPr lang="ca"/>
              <a:t>Apart</a:t>
            </a:r>
            <a:r>
              <a:rPr lang="ca"/>
              <a:t> from having the best results, random forests are not particularly difficult to implement and interpret, and they require less preprocessing than some of the other models, since we do not need to normalize the data before applying the model. </a:t>
            </a:r>
            <a:endParaRPr/>
          </a:p>
          <a:p>
            <a:pPr indent="0" lvl="0" marL="0" rtl="0" algn="l">
              <a:lnSpc>
                <a:spcPct val="115000"/>
              </a:lnSpc>
              <a:spcBef>
                <a:spcPts val="1200"/>
              </a:spcBef>
              <a:spcAft>
                <a:spcPts val="1200"/>
              </a:spcAft>
              <a:buClr>
                <a:schemeClr val="dk1"/>
              </a:buClr>
              <a:buSzPts val="1100"/>
              <a:buFont typeface="Arial"/>
              <a:buNone/>
            </a:pPr>
            <a:r>
              <a:rPr lang="ca"/>
              <a:t>Thank you for your attention</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0a31a36c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0a31a36c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fab19319e8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fab19319e8_0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sz="1300">
              <a:solidFill>
                <a:srgbClr val="424242"/>
              </a:solidFill>
              <a:latin typeface="Nunito"/>
              <a:ea typeface="Nunito"/>
              <a:cs typeface="Nunito"/>
              <a:sym typeface="Nuni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0a511907b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0a511907b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0a577f93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0a577f93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0a577f933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0a577f933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625975" y="1699425"/>
            <a:ext cx="7898400" cy="3082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rgbClr val="000000"/>
              </a:buClr>
              <a:buSzPts val="1300"/>
              <a:buFont typeface="Calibri"/>
              <a:buChar char="●"/>
              <a:defRPr>
                <a:solidFill>
                  <a:srgbClr val="000000"/>
                </a:solidFill>
                <a:latin typeface="Calibri"/>
                <a:ea typeface="Calibri"/>
                <a:cs typeface="Calibri"/>
                <a:sym typeface="Calibri"/>
              </a:defRPr>
            </a:lvl1pPr>
            <a:lvl2pPr indent="-298450" lvl="1" marL="914400">
              <a:spcBef>
                <a:spcPts val="0"/>
              </a:spcBef>
              <a:spcAft>
                <a:spcPts val="0"/>
              </a:spcAft>
              <a:buClr>
                <a:srgbClr val="000000"/>
              </a:buClr>
              <a:buSzPts val="1100"/>
              <a:buFont typeface="Calibri"/>
              <a:buChar char="○"/>
              <a:defRPr>
                <a:solidFill>
                  <a:srgbClr val="000000"/>
                </a:solidFill>
                <a:latin typeface="Calibri"/>
                <a:ea typeface="Calibri"/>
                <a:cs typeface="Calibri"/>
                <a:sym typeface="Calibri"/>
              </a:defRPr>
            </a:lvl2pPr>
            <a:lvl3pPr indent="-298450" lvl="2" marL="1371600">
              <a:spcBef>
                <a:spcPts val="0"/>
              </a:spcBef>
              <a:spcAft>
                <a:spcPts val="0"/>
              </a:spcAft>
              <a:buClr>
                <a:srgbClr val="000000"/>
              </a:buClr>
              <a:buSzPts val="1100"/>
              <a:buFont typeface="Calibri"/>
              <a:buChar char="■"/>
              <a:defRPr>
                <a:solidFill>
                  <a:srgbClr val="000000"/>
                </a:solidFill>
                <a:latin typeface="Calibri"/>
                <a:ea typeface="Calibri"/>
                <a:cs typeface="Calibri"/>
                <a:sym typeface="Calibri"/>
              </a:defRPr>
            </a:lvl3pPr>
            <a:lvl4pPr indent="-298450" lvl="3" marL="1828800">
              <a:spcBef>
                <a:spcPts val="0"/>
              </a:spcBef>
              <a:spcAft>
                <a:spcPts val="0"/>
              </a:spcAft>
              <a:buClr>
                <a:srgbClr val="000000"/>
              </a:buClr>
              <a:buSzPts val="1100"/>
              <a:buFont typeface="Calibri"/>
              <a:buChar char="●"/>
              <a:defRPr>
                <a:solidFill>
                  <a:srgbClr val="000000"/>
                </a:solidFill>
                <a:latin typeface="Calibri"/>
                <a:ea typeface="Calibri"/>
                <a:cs typeface="Calibri"/>
                <a:sym typeface="Calibri"/>
              </a:defRPr>
            </a:lvl4pPr>
            <a:lvl5pPr indent="-298450" lvl="4" marL="2286000">
              <a:spcBef>
                <a:spcPts val="0"/>
              </a:spcBef>
              <a:spcAft>
                <a:spcPts val="0"/>
              </a:spcAft>
              <a:buClr>
                <a:srgbClr val="000000"/>
              </a:buClr>
              <a:buSzPts val="1100"/>
              <a:buFont typeface="Calibri"/>
              <a:buChar char="○"/>
              <a:defRPr>
                <a:solidFill>
                  <a:srgbClr val="000000"/>
                </a:solidFill>
                <a:latin typeface="Calibri"/>
                <a:ea typeface="Calibri"/>
                <a:cs typeface="Calibri"/>
                <a:sym typeface="Calibri"/>
              </a:defRPr>
            </a:lvl5pPr>
            <a:lvl6pPr indent="-298450" lvl="5" marL="2743200">
              <a:spcBef>
                <a:spcPts val="0"/>
              </a:spcBef>
              <a:spcAft>
                <a:spcPts val="0"/>
              </a:spcAft>
              <a:buClr>
                <a:srgbClr val="000000"/>
              </a:buClr>
              <a:buSzPts val="1100"/>
              <a:buFont typeface="Calibri"/>
              <a:buChar char="■"/>
              <a:defRPr>
                <a:solidFill>
                  <a:srgbClr val="000000"/>
                </a:solidFill>
                <a:latin typeface="Calibri"/>
                <a:ea typeface="Calibri"/>
                <a:cs typeface="Calibri"/>
                <a:sym typeface="Calibri"/>
              </a:defRPr>
            </a:lvl6pPr>
            <a:lvl7pPr indent="-298450" lvl="6" marL="3200400">
              <a:spcBef>
                <a:spcPts val="0"/>
              </a:spcBef>
              <a:spcAft>
                <a:spcPts val="0"/>
              </a:spcAft>
              <a:buClr>
                <a:srgbClr val="000000"/>
              </a:buClr>
              <a:buSzPts val="1100"/>
              <a:buFont typeface="Calibri"/>
              <a:buChar char="●"/>
              <a:defRPr>
                <a:solidFill>
                  <a:srgbClr val="000000"/>
                </a:solidFill>
                <a:latin typeface="Calibri"/>
                <a:ea typeface="Calibri"/>
                <a:cs typeface="Calibri"/>
                <a:sym typeface="Calibri"/>
              </a:defRPr>
            </a:lvl7pPr>
            <a:lvl8pPr indent="-298450" lvl="7" marL="3657600">
              <a:spcBef>
                <a:spcPts val="0"/>
              </a:spcBef>
              <a:spcAft>
                <a:spcPts val="0"/>
              </a:spcAft>
              <a:buClr>
                <a:srgbClr val="000000"/>
              </a:buClr>
              <a:buSzPts val="1100"/>
              <a:buFont typeface="Calibri"/>
              <a:buChar char="○"/>
              <a:defRPr>
                <a:solidFill>
                  <a:srgbClr val="000000"/>
                </a:solidFill>
                <a:latin typeface="Calibri"/>
                <a:ea typeface="Calibri"/>
                <a:cs typeface="Calibri"/>
                <a:sym typeface="Calibri"/>
              </a:defRPr>
            </a:lvl8pPr>
            <a:lvl9pPr indent="-298450" lvl="8" marL="4114800">
              <a:spcBef>
                <a:spcPts val="0"/>
              </a:spcBef>
              <a:spcAft>
                <a:spcPts val="0"/>
              </a:spcAft>
              <a:buClr>
                <a:srgbClr val="000000"/>
              </a:buClr>
              <a:buSzPts val="1100"/>
              <a:buFont typeface="Calibri"/>
              <a:buChar char="■"/>
              <a:defRPr>
                <a:solidFill>
                  <a:srgbClr val="000000"/>
                </a:solidFill>
                <a:latin typeface="Calibri"/>
                <a:ea typeface="Calibri"/>
                <a:cs typeface="Calibri"/>
                <a:sym typeface="Calibri"/>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Font typeface="Calibri"/>
              <a:buChar char="●"/>
              <a:defRPr>
                <a:latin typeface="Calibri"/>
                <a:ea typeface="Calibri"/>
                <a:cs typeface="Calibri"/>
                <a:sym typeface="Calibri"/>
              </a:defRPr>
            </a:lvl1pPr>
            <a:lvl2pPr indent="-298450" lvl="1" marL="914400">
              <a:spcBef>
                <a:spcPts val="0"/>
              </a:spcBef>
              <a:spcAft>
                <a:spcPts val="0"/>
              </a:spcAft>
              <a:buSzPts val="1100"/>
              <a:buFont typeface="Calibri"/>
              <a:buChar char="○"/>
              <a:defRPr>
                <a:latin typeface="Calibri"/>
                <a:ea typeface="Calibri"/>
                <a:cs typeface="Calibri"/>
                <a:sym typeface="Calibri"/>
              </a:defRPr>
            </a:lvl2pPr>
            <a:lvl3pPr indent="-298450" lvl="2" marL="1371600">
              <a:spcBef>
                <a:spcPts val="0"/>
              </a:spcBef>
              <a:spcAft>
                <a:spcPts val="0"/>
              </a:spcAft>
              <a:buSzPts val="1100"/>
              <a:buFont typeface="Calibri"/>
              <a:buChar char="■"/>
              <a:defRPr>
                <a:latin typeface="Calibri"/>
                <a:ea typeface="Calibri"/>
                <a:cs typeface="Calibri"/>
                <a:sym typeface="Calibri"/>
              </a:defRPr>
            </a:lvl3pPr>
            <a:lvl4pPr indent="-298450" lvl="3" marL="1828800">
              <a:spcBef>
                <a:spcPts val="0"/>
              </a:spcBef>
              <a:spcAft>
                <a:spcPts val="0"/>
              </a:spcAft>
              <a:buSzPts val="1100"/>
              <a:buFont typeface="Calibri"/>
              <a:buChar char="●"/>
              <a:defRPr>
                <a:latin typeface="Calibri"/>
                <a:ea typeface="Calibri"/>
                <a:cs typeface="Calibri"/>
                <a:sym typeface="Calibri"/>
              </a:defRPr>
            </a:lvl4pPr>
            <a:lvl5pPr indent="-298450" lvl="4" marL="2286000">
              <a:spcBef>
                <a:spcPts val="0"/>
              </a:spcBef>
              <a:spcAft>
                <a:spcPts val="0"/>
              </a:spcAft>
              <a:buSzPts val="1100"/>
              <a:buFont typeface="Calibri"/>
              <a:buChar char="○"/>
              <a:defRPr>
                <a:latin typeface="Calibri"/>
                <a:ea typeface="Calibri"/>
                <a:cs typeface="Calibri"/>
                <a:sym typeface="Calibri"/>
              </a:defRPr>
            </a:lvl5pPr>
            <a:lvl6pPr indent="-298450" lvl="5" marL="2743200">
              <a:spcBef>
                <a:spcPts val="0"/>
              </a:spcBef>
              <a:spcAft>
                <a:spcPts val="0"/>
              </a:spcAft>
              <a:buSzPts val="1100"/>
              <a:buFont typeface="Calibri"/>
              <a:buChar char="■"/>
              <a:defRPr>
                <a:latin typeface="Calibri"/>
                <a:ea typeface="Calibri"/>
                <a:cs typeface="Calibri"/>
                <a:sym typeface="Calibri"/>
              </a:defRPr>
            </a:lvl6pPr>
            <a:lvl7pPr indent="-298450" lvl="6" marL="3200400">
              <a:spcBef>
                <a:spcPts val="0"/>
              </a:spcBef>
              <a:spcAft>
                <a:spcPts val="0"/>
              </a:spcAft>
              <a:buSzPts val="1100"/>
              <a:buFont typeface="Calibri"/>
              <a:buChar char="●"/>
              <a:defRPr>
                <a:latin typeface="Calibri"/>
                <a:ea typeface="Calibri"/>
                <a:cs typeface="Calibri"/>
                <a:sym typeface="Calibri"/>
              </a:defRPr>
            </a:lvl7pPr>
            <a:lvl8pPr indent="-298450" lvl="7" marL="3657600">
              <a:spcBef>
                <a:spcPts val="0"/>
              </a:spcBef>
              <a:spcAft>
                <a:spcPts val="0"/>
              </a:spcAft>
              <a:buSzPts val="1100"/>
              <a:buFont typeface="Calibri"/>
              <a:buChar char="○"/>
              <a:defRPr>
                <a:latin typeface="Calibri"/>
                <a:ea typeface="Calibri"/>
                <a:cs typeface="Calibri"/>
                <a:sym typeface="Calibri"/>
              </a:defRPr>
            </a:lvl8pPr>
            <a:lvl9pPr indent="-298450" lvl="8" marL="4114800">
              <a:spcBef>
                <a:spcPts val="0"/>
              </a:spcBef>
              <a:spcAft>
                <a:spcPts val="0"/>
              </a:spcAft>
              <a:buSzPts val="1100"/>
              <a:buFont typeface="Calibri"/>
              <a:buChar char="■"/>
              <a:defRPr>
                <a:latin typeface="Calibri"/>
                <a:ea typeface="Calibri"/>
                <a:cs typeface="Calibri"/>
                <a:sym typeface="Calibri"/>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Font typeface="Calibri"/>
              <a:buChar char="●"/>
              <a:defRPr>
                <a:latin typeface="Calibri"/>
                <a:ea typeface="Calibri"/>
                <a:cs typeface="Calibri"/>
                <a:sym typeface="Calibri"/>
              </a:defRPr>
            </a:lvl1pPr>
            <a:lvl2pPr indent="-298450" lvl="1" marL="914400">
              <a:spcBef>
                <a:spcPts val="0"/>
              </a:spcBef>
              <a:spcAft>
                <a:spcPts val="0"/>
              </a:spcAft>
              <a:buSzPts val="1100"/>
              <a:buFont typeface="Calibri"/>
              <a:buChar char="○"/>
              <a:defRPr>
                <a:latin typeface="Calibri"/>
                <a:ea typeface="Calibri"/>
                <a:cs typeface="Calibri"/>
                <a:sym typeface="Calibri"/>
              </a:defRPr>
            </a:lvl2pPr>
            <a:lvl3pPr indent="-298450" lvl="2" marL="1371600">
              <a:spcBef>
                <a:spcPts val="0"/>
              </a:spcBef>
              <a:spcAft>
                <a:spcPts val="0"/>
              </a:spcAft>
              <a:buSzPts val="1100"/>
              <a:buFont typeface="Calibri"/>
              <a:buChar char="■"/>
              <a:defRPr>
                <a:latin typeface="Calibri"/>
                <a:ea typeface="Calibri"/>
                <a:cs typeface="Calibri"/>
                <a:sym typeface="Calibri"/>
              </a:defRPr>
            </a:lvl3pPr>
            <a:lvl4pPr indent="-298450" lvl="3" marL="1828800">
              <a:spcBef>
                <a:spcPts val="0"/>
              </a:spcBef>
              <a:spcAft>
                <a:spcPts val="0"/>
              </a:spcAft>
              <a:buSzPts val="1100"/>
              <a:buFont typeface="Calibri"/>
              <a:buChar char="●"/>
              <a:defRPr>
                <a:latin typeface="Calibri"/>
                <a:ea typeface="Calibri"/>
                <a:cs typeface="Calibri"/>
                <a:sym typeface="Calibri"/>
              </a:defRPr>
            </a:lvl4pPr>
            <a:lvl5pPr indent="-298450" lvl="4" marL="2286000">
              <a:spcBef>
                <a:spcPts val="0"/>
              </a:spcBef>
              <a:spcAft>
                <a:spcPts val="0"/>
              </a:spcAft>
              <a:buSzPts val="1100"/>
              <a:buFont typeface="Calibri"/>
              <a:buChar char="○"/>
              <a:defRPr>
                <a:latin typeface="Calibri"/>
                <a:ea typeface="Calibri"/>
                <a:cs typeface="Calibri"/>
                <a:sym typeface="Calibri"/>
              </a:defRPr>
            </a:lvl5pPr>
            <a:lvl6pPr indent="-298450" lvl="5" marL="2743200">
              <a:spcBef>
                <a:spcPts val="0"/>
              </a:spcBef>
              <a:spcAft>
                <a:spcPts val="0"/>
              </a:spcAft>
              <a:buSzPts val="1100"/>
              <a:buFont typeface="Calibri"/>
              <a:buChar char="■"/>
              <a:defRPr>
                <a:latin typeface="Calibri"/>
                <a:ea typeface="Calibri"/>
                <a:cs typeface="Calibri"/>
                <a:sym typeface="Calibri"/>
              </a:defRPr>
            </a:lvl6pPr>
            <a:lvl7pPr indent="-298450" lvl="6" marL="3200400">
              <a:spcBef>
                <a:spcPts val="0"/>
              </a:spcBef>
              <a:spcAft>
                <a:spcPts val="0"/>
              </a:spcAft>
              <a:buSzPts val="1100"/>
              <a:buFont typeface="Calibri"/>
              <a:buChar char="●"/>
              <a:defRPr>
                <a:latin typeface="Calibri"/>
                <a:ea typeface="Calibri"/>
                <a:cs typeface="Calibri"/>
                <a:sym typeface="Calibri"/>
              </a:defRPr>
            </a:lvl7pPr>
            <a:lvl8pPr indent="-298450" lvl="7" marL="3657600">
              <a:spcBef>
                <a:spcPts val="0"/>
              </a:spcBef>
              <a:spcAft>
                <a:spcPts val="0"/>
              </a:spcAft>
              <a:buSzPts val="1100"/>
              <a:buFont typeface="Calibri"/>
              <a:buChar char="○"/>
              <a:defRPr>
                <a:latin typeface="Calibri"/>
                <a:ea typeface="Calibri"/>
                <a:cs typeface="Calibri"/>
                <a:sym typeface="Calibri"/>
              </a:defRPr>
            </a:lvl8pPr>
            <a:lvl9pPr indent="-298450" lvl="8" marL="4114800">
              <a:spcBef>
                <a:spcPts val="0"/>
              </a:spcBef>
              <a:spcAft>
                <a:spcPts val="0"/>
              </a:spcAft>
              <a:buSzPts val="1100"/>
              <a:buFont typeface="Calibri"/>
              <a:buChar char="■"/>
              <a:defRPr>
                <a:latin typeface="Calibri"/>
                <a:ea typeface="Calibri"/>
                <a:cs typeface="Calibri"/>
                <a:sym typeface="Calibri"/>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comments" Target="../comments/commen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9.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vicsuperman/prediction-of-music-genre" TargetMode="Externa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vicsuperman/prediction-of-music-genre"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134425"/>
            <a:ext cx="48288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ca"/>
              <a:t>Data Mining</a:t>
            </a:r>
            <a:r>
              <a:rPr lang="ca" sz="3000"/>
              <a:t> project </a:t>
            </a:r>
            <a:r>
              <a:rPr b="0" lang="ca" sz="1500">
                <a:latin typeface="Nunito"/>
                <a:ea typeface="Nunito"/>
                <a:cs typeface="Nunito"/>
                <a:sym typeface="Nunito"/>
              </a:rPr>
              <a:t>Q1-Autumn-21-22</a:t>
            </a:r>
            <a:endParaRPr b="0" sz="1500">
              <a:latin typeface="Nunito"/>
              <a:ea typeface="Nunito"/>
              <a:cs typeface="Nunito"/>
              <a:sym typeface="Nunito"/>
            </a:endParaRPr>
          </a:p>
          <a:p>
            <a:pPr indent="0" lvl="0" marL="0" rtl="0" algn="l">
              <a:spcBef>
                <a:spcPts val="0"/>
              </a:spcBef>
              <a:spcAft>
                <a:spcPts val="0"/>
              </a:spcAft>
              <a:buNone/>
            </a:pPr>
            <a:r>
              <a:rPr lang="ca"/>
              <a:t>Music genre classifier</a:t>
            </a:r>
            <a:endParaRPr/>
          </a:p>
        </p:txBody>
      </p:sp>
      <p:sp>
        <p:nvSpPr>
          <p:cNvPr id="278" name="Google Shape;278;p13"/>
          <p:cNvSpPr txBox="1"/>
          <p:nvPr>
            <p:ph idx="1" type="subTitle"/>
          </p:nvPr>
        </p:nvSpPr>
        <p:spPr>
          <a:xfrm>
            <a:off x="824000" y="3306950"/>
            <a:ext cx="4589100" cy="13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ca" sz="1500"/>
              <a:t>29-12-2021</a:t>
            </a:r>
            <a:endParaRPr sz="1500"/>
          </a:p>
          <a:p>
            <a:pPr indent="0" lvl="0" marL="0" rtl="0" algn="l">
              <a:lnSpc>
                <a:spcPct val="115000"/>
              </a:lnSpc>
              <a:spcBef>
                <a:spcPts val="0"/>
              </a:spcBef>
              <a:spcAft>
                <a:spcPts val="0"/>
              </a:spcAft>
              <a:buSzPts val="605"/>
              <a:buNone/>
            </a:pPr>
            <a:r>
              <a:t/>
            </a:r>
            <a:endParaRPr sz="1500"/>
          </a:p>
          <a:p>
            <a:pPr indent="0" lvl="0" marL="0" rtl="0" algn="l">
              <a:lnSpc>
                <a:spcPct val="115000"/>
              </a:lnSpc>
              <a:spcBef>
                <a:spcPts val="0"/>
              </a:spcBef>
              <a:spcAft>
                <a:spcPts val="0"/>
              </a:spcAft>
              <a:buSzPts val="605"/>
              <a:buNone/>
            </a:pPr>
            <a:r>
              <a:rPr lang="ca" sz="1500"/>
              <a:t>Felipe Castro, Théo Fuhrmann, Xavier Gordillo,</a:t>
            </a:r>
            <a:endParaRPr sz="1500"/>
          </a:p>
          <a:p>
            <a:pPr indent="0" lvl="0" marL="0" rtl="0" algn="l">
              <a:lnSpc>
                <a:spcPct val="115000"/>
              </a:lnSpc>
              <a:spcBef>
                <a:spcPts val="0"/>
              </a:spcBef>
              <a:spcAft>
                <a:spcPts val="0"/>
              </a:spcAft>
              <a:buSzPts val="605"/>
              <a:buNone/>
            </a:pPr>
            <a:r>
              <a:rPr lang="ca" sz="1500"/>
              <a:t>Javier Rivera, Armando Rodríguez, Hasnain Shafqat</a:t>
            </a:r>
            <a:endParaRPr sz="1500"/>
          </a:p>
          <a:p>
            <a:pPr indent="0" lvl="0" marL="0" rtl="0" algn="l">
              <a:spcBef>
                <a:spcPts val="0"/>
              </a:spcBef>
              <a:spcAft>
                <a:spcPts val="0"/>
              </a:spcAft>
              <a:buSzPts val="605"/>
              <a:buNone/>
            </a:pPr>
            <a:r>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Model preparation</a:t>
            </a:r>
            <a:endParaRPr/>
          </a:p>
        </p:txBody>
      </p:sp>
      <p:sp>
        <p:nvSpPr>
          <p:cNvPr id="337" name="Google Shape;337;p22"/>
          <p:cNvSpPr txBox="1"/>
          <p:nvPr>
            <p:ph idx="1" type="body"/>
          </p:nvPr>
        </p:nvSpPr>
        <p:spPr>
          <a:xfrm>
            <a:off x="625975" y="1699425"/>
            <a:ext cx="7898400" cy="30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sz="1600"/>
              <a:t>Standardisation:</a:t>
            </a:r>
            <a:endParaRPr sz="1600"/>
          </a:p>
          <a:p>
            <a:pPr indent="-330200" lvl="0" marL="457200" rtl="0" algn="l">
              <a:spcBef>
                <a:spcPts val="1200"/>
              </a:spcBef>
              <a:spcAft>
                <a:spcPts val="0"/>
              </a:spcAft>
              <a:buSzPts val="1600"/>
              <a:buChar char="-"/>
            </a:pPr>
            <a:r>
              <a:rPr b="1" lang="ca" sz="1600"/>
              <a:t>KNN: </a:t>
            </a:r>
            <a:r>
              <a:rPr lang="ca" sz="1600"/>
              <a:t>distance-based model</a:t>
            </a:r>
            <a:endParaRPr sz="1600"/>
          </a:p>
          <a:p>
            <a:pPr indent="-330200" lvl="0" marL="457200" rtl="0" algn="l">
              <a:spcBef>
                <a:spcPts val="0"/>
              </a:spcBef>
              <a:spcAft>
                <a:spcPts val="0"/>
              </a:spcAft>
              <a:buSzPts val="1600"/>
              <a:buChar char="-"/>
            </a:pPr>
            <a:r>
              <a:rPr b="1" lang="ca" sz="1600"/>
              <a:t>Naive Bayes: </a:t>
            </a:r>
            <a:r>
              <a:rPr lang="ca" sz="1600"/>
              <a:t>gaussian naive bayes needs a gaussian distribution</a:t>
            </a:r>
            <a:endParaRPr sz="1600"/>
          </a:p>
          <a:p>
            <a:pPr indent="-330200" lvl="0" marL="457200" rtl="0" algn="l">
              <a:spcBef>
                <a:spcPts val="0"/>
              </a:spcBef>
              <a:spcAft>
                <a:spcPts val="0"/>
              </a:spcAft>
              <a:buSzPts val="1600"/>
              <a:buChar char="-"/>
            </a:pPr>
            <a:r>
              <a:rPr b="1" lang="ca" sz="1600"/>
              <a:t>SVM:</a:t>
            </a:r>
            <a:r>
              <a:rPr lang="ca" sz="1600"/>
              <a:t> distance-based kernels</a:t>
            </a:r>
            <a:endParaRPr sz="1600"/>
          </a:p>
          <a:p>
            <a:pPr indent="0" lvl="0" marL="0" rtl="0" algn="l">
              <a:spcBef>
                <a:spcPts val="1200"/>
              </a:spcBef>
              <a:spcAft>
                <a:spcPts val="1200"/>
              </a:spcAft>
              <a:buNone/>
            </a:pPr>
            <a:r>
              <a:rPr lang="ca" sz="1600"/>
              <a:t>One-Hot-Encoding to every model except for the mixed naive bayes.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Naive Bayes</a:t>
            </a:r>
            <a:endParaRPr/>
          </a:p>
        </p:txBody>
      </p:sp>
      <p:sp>
        <p:nvSpPr>
          <p:cNvPr id="343" name="Google Shape;343;p23"/>
          <p:cNvSpPr txBox="1"/>
          <p:nvPr/>
        </p:nvSpPr>
        <p:spPr>
          <a:xfrm>
            <a:off x="3671900" y="1365475"/>
            <a:ext cx="4839300" cy="415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t/>
            </a:r>
            <a:endParaRPr sz="15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Naive Bayes</a:t>
            </a:r>
            <a:endParaRPr/>
          </a:p>
        </p:txBody>
      </p:sp>
      <p:sp>
        <p:nvSpPr>
          <p:cNvPr id="349" name="Google Shape;349;p24"/>
          <p:cNvSpPr txBox="1"/>
          <p:nvPr>
            <p:ph idx="1" type="body"/>
          </p:nvPr>
        </p:nvSpPr>
        <p:spPr>
          <a:xfrm>
            <a:off x="706575" y="1874575"/>
            <a:ext cx="5330400" cy="1660500"/>
          </a:xfrm>
          <a:prstGeom prst="rect">
            <a:avLst/>
          </a:prstGeom>
        </p:spPr>
        <p:txBody>
          <a:bodyPr anchorCtr="0" anchor="t" bIns="91425" lIns="91425" spcFirstLastPara="1" rIns="91425" wrap="square" tIns="91425">
            <a:noAutofit/>
          </a:bodyPr>
          <a:lstStyle/>
          <a:p>
            <a:pPr indent="0" lvl="0" marL="457200" rtl="0" algn="just">
              <a:spcBef>
                <a:spcPts val="1000"/>
              </a:spcBef>
              <a:spcAft>
                <a:spcPts val="0"/>
              </a:spcAft>
              <a:buNone/>
            </a:pPr>
            <a:r>
              <a:t/>
            </a:r>
            <a:endParaRPr sz="1600"/>
          </a:p>
          <a:p>
            <a:pPr indent="0" lvl="0" marL="457200" rtl="0" algn="just">
              <a:spcBef>
                <a:spcPts val="1000"/>
              </a:spcBef>
              <a:spcAft>
                <a:spcPts val="0"/>
              </a:spcAft>
              <a:buNone/>
            </a:pPr>
            <a:r>
              <a:rPr lang="ca" sz="1600"/>
              <a:t>Mixed Data → </a:t>
            </a:r>
            <a:r>
              <a:rPr lang="ca" sz="1600"/>
              <a:t>Two different Approaches:</a:t>
            </a:r>
            <a:endParaRPr sz="1600"/>
          </a:p>
          <a:p>
            <a:pPr indent="0" lvl="0" marL="0" rtl="0" algn="just">
              <a:spcBef>
                <a:spcPts val="1000"/>
              </a:spcBef>
              <a:spcAft>
                <a:spcPts val="0"/>
              </a:spcAft>
              <a:buNone/>
            </a:pPr>
            <a:r>
              <a:rPr lang="ca" sz="1600"/>
              <a:t>		-Categorical Naive Bayes + Gaussian Naive Bayes</a:t>
            </a:r>
            <a:endParaRPr sz="1600"/>
          </a:p>
          <a:p>
            <a:pPr indent="0" lvl="0" marL="0" rtl="0" algn="just">
              <a:spcBef>
                <a:spcPts val="1000"/>
              </a:spcBef>
              <a:spcAft>
                <a:spcPts val="0"/>
              </a:spcAft>
              <a:buNone/>
            </a:pPr>
            <a:r>
              <a:rPr lang="ca" sz="1600"/>
              <a:t>		-Gaussian Naive Bayes with One Hot Encoding</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1260225" y="6565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ca" sz="2320"/>
              <a:t>Categorical Naive Bayes + Gaussian Naive Bayes</a:t>
            </a:r>
            <a:endParaRPr sz="2320"/>
          </a:p>
        </p:txBody>
      </p:sp>
      <p:sp>
        <p:nvSpPr>
          <p:cNvPr id="355" name="Google Shape;355;p25"/>
          <p:cNvSpPr txBox="1"/>
          <p:nvPr/>
        </p:nvSpPr>
        <p:spPr>
          <a:xfrm>
            <a:off x="1066125" y="2223275"/>
            <a:ext cx="7030500" cy="1665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lang="ca" sz="1600">
                <a:latin typeface="Calibri"/>
                <a:ea typeface="Calibri"/>
                <a:cs typeface="Calibri"/>
                <a:sym typeface="Calibri"/>
              </a:rPr>
              <a:t>-Split categorical attributes from the numerical attributes.</a:t>
            </a:r>
            <a:endParaRPr sz="1600">
              <a:latin typeface="Calibri"/>
              <a:ea typeface="Calibri"/>
              <a:cs typeface="Calibri"/>
              <a:sym typeface="Calibri"/>
            </a:endParaRPr>
          </a:p>
          <a:p>
            <a:pPr indent="0" lvl="0" marL="0" rtl="0" algn="just">
              <a:lnSpc>
                <a:spcPct val="115000"/>
              </a:lnSpc>
              <a:spcBef>
                <a:spcPts val="1000"/>
              </a:spcBef>
              <a:spcAft>
                <a:spcPts val="0"/>
              </a:spcAft>
              <a:buNone/>
            </a:pPr>
            <a:r>
              <a:rPr lang="ca" sz="1600">
                <a:latin typeface="Calibri"/>
                <a:ea typeface="Calibri"/>
                <a:cs typeface="Calibri"/>
                <a:sym typeface="Calibri"/>
              </a:rPr>
              <a:t>-Apply Categorical Naive Bayes to the Categorical data</a:t>
            </a:r>
            <a:endParaRPr sz="1600">
              <a:latin typeface="Calibri"/>
              <a:ea typeface="Calibri"/>
              <a:cs typeface="Calibri"/>
              <a:sym typeface="Calibri"/>
            </a:endParaRPr>
          </a:p>
          <a:p>
            <a:pPr indent="0" lvl="0" marL="0" rtl="0" algn="just">
              <a:lnSpc>
                <a:spcPct val="115000"/>
              </a:lnSpc>
              <a:spcBef>
                <a:spcPts val="1000"/>
              </a:spcBef>
              <a:spcAft>
                <a:spcPts val="0"/>
              </a:spcAft>
              <a:buNone/>
            </a:pPr>
            <a:r>
              <a:rPr lang="ca" sz="1600">
                <a:latin typeface="Calibri"/>
                <a:ea typeface="Calibri"/>
                <a:cs typeface="Calibri"/>
                <a:sym typeface="Calibri"/>
              </a:rPr>
              <a:t>-Apply Gaussian Naive Bayes to the Numerical data</a:t>
            </a:r>
            <a:endParaRPr sz="1600">
              <a:latin typeface="Calibri"/>
              <a:ea typeface="Calibri"/>
              <a:cs typeface="Calibri"/>
              <a:sym typeface="Calibri"/>
            </a:endParaRPr>
          </a:p>
          <a:p>
            <a:pPr indent="0" lvl="0" marL="0" rtl="0" algn="just">
              <a:lnSpc>
                <a:spcPct val="115000"/>
              </a:lnSpc>
              <a:spcBef>
                <a:spcPts val="1000"/>
              </a:spcBef>
              <a:spcAft>
                <a:spcPts val="0"/>
              </a:spcAft>
              <a:buNone/>
            </a:pPr>
            <a:r>
              <a:rPr lang="ca" sz="1600">
                <a:latin typeface="Calibri"/>
                <a:ea typeface="Calibri"/>
                <a:cs typeface="Calibri"/>
                <a:sym typeface="Calibri"/>
              </a:rPr>
              <a:t>-Get the combined prediction </a:t>
            </a:r>
            <a:endParaRPr sz="16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6"/>
          <p:cNvSpPr txBox="1"/>
          <p:nvPr>
            <p:ph type="title"/>
          </p:nvPr>
        </p:nvSpPr>
        <p:spPr>
          <a:xfrm>
            <a:off x="1260225" y="6565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ca" sz="2320"/>
              <a:t>Categorical Naive Bayes + Gaussian Naive Bayes</a:t>
            </a:r>
            <a:endParaRPr sz="2320"/>
          </a:p>
        </p:txBody>
      </p:sp>
      <p:pic>
        <p:nvPicPr>
          <p:cNvPr id="361" name="Google Shape;361;p26"/>
          <p:cNvPicPr preferRelativeResize="0"/>
          <p:nvPr/>
        </p:nvPicPr>
        <p:blipFill>
          <a:blip r:embed="rId3">
            <a:alphaModFix/>
          </a:blip>
          <a:stretch>
            <a:fillRect/>
          </a:stretch>
        </p:blipFill>
        <p:spPr>
          <a:xfrm>
            <a:off x="1114325" y="1993475"/>
            <a:ext cx="3381375" cy="2495550"/>
          </a:xfrm>
          <a:prstGeom prst="rect">
            <a:avLst/>
          </a:prstGeom>
          <a:noFill/>
          <a:ln>
            <a:noFill/>
          </a:ln>
        </p:spPr>
      </p:pic>
      <p:pic>
        <p:nvPicPr>
          <p:cNvPr id="362" name="Google Shape;362;p26"/>
          <p:cNvPicPr preferRelativeResize="0"/>
          <p:nvPr/>
        </p:nvPicPr>
        <p:blipFill>
          <a:blip r:embed="rId4">
            <a:alphaModFix/>
          </a:blip>
          <a:stretch>
            <a:fillRect/>
          </a:stretch>
        </p:blipFill>
        <p:spPr>
          <a:xfrm>
            <a:off x="4737325" y="2263650"/>
            <a:ext cx="3871499" cy="1606500"/>
          </a:xfrm>
          <a:prstGeom prst="rect">
            <a:avLst/>
          </a:prstGeom>
          <a:noFill/>
          <a:ln>
            <a:noFill/>
          </a:ln>
        </p:spPr>
      </p:pic>
      <p:sp>
        <p:nvSpPr>
          <p:cNvPr id="363" name="Google Shape;363;p26"/>
          <p:cNvSpPr txBox="1"/>
          <p:nvPr/>
        </p:nvSpPr>
        <p:spPr>
          <a:xfrm>
            <a:off x="3072000" y="1383800"/>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ca" sz="1600">
                <a:latin typeface="Maven Pro"/>
                <a:ea typeface="Maven Pro"/>
                <a:cs typeface="Maven Pro"/>
                <a:sym typeface="Maven Pro"/>
              </a:rPr>
              <a:t>Accuracy = </a:t>
            </a:r>
            <a:r>
              <a:rPr b="1" lang="ca" sz="1600">
                <a:latin typeface="Maven Pro"/>
                <a:ea typeface="Maven Pro"/>
                <a:cs typeface="Maven Pro"/>
                <a:sym typeface="Maven Pro"/>
              </a:rPr>
              <a:t>0.83</a:t>
            </a:r>
            <a:endParaRPr b="1" sz="1900">
              <a:latin typeface="Maven Pro"/>
              <a:ea typeface="Maven Pro"/>
              <a:cs typeface="Maven Pro"/>
              <a:sym typeface="Maven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7"/>
          <p:cNvSpPr txBox="1"/>
          <p:nvPr>
            <p:ph type="title"/>
          </p:nvPr>
        </p:nvSpPr>
        <p:spPr>
          <a:xfrm>
            <a:off x="1260225" y="6565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ca" sz="2320"/>
              <a:t>Gaussian Naive Bayes with One Hot Encoding</a:t>
            </a:r>
            <a:endParaRPr sz="2320"/>
          </a:p>
        </p:txBody>
      </p:sp>
      <p:sp>
        <p:nvSpPr>
          <p:cNvPr id="369" name="Google Shape;369;p27"/>
          <p:cNvSpPr txBox="1"/>
          <p:nvPr/>
        </p:nvSpPr>
        <p:spPr>
          <a:xfrm>
            <a:off x="1260225" y="2321350"/>
            <a:ext cx="6836400" cy="125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lang="ca" sz="1600">
                <a:latin typeface="Calibri"/>
                <a:ea typeface="Calibri"/>
                <a:cs typeface="Calibri"/>
                <a:sym typeface="Calibri"/>
              </a:rPr>
              <a:t>-Apply One Hot Encoding to the Categorical data</a:t>
            </a:r>
            <a:endParaRPr sz="1600">
              <a:latin typeface="Calibri"/>
              <a:ea typeface="Calibri"/>
              <a:cs typeface="Calibri"/>
              <a:sym typeface="Calibri"/>
            </a:endParaRPr>
          </a:p>
          <a:p>
            <a:pPr indent="0" lvl="0" marL="0" rtl="0" algn="just">
              <a:lnSpc>
                <a:spcPct val="115000"/>
              </a:lnSpc>
              <a:spcBef>
                <a:spcPts val="1000"/>
              </a:spcBef>
              <a:spcAft>
                <a:spcPts val="0"/>
              </a:spcAft>
              <a:buNone/>
            </a:pPr>
            <a:r>
              <a:rPr lang="ca" sz="1600">
                <a:latin typeface="Calibri"/>
                <a:ea typeface="Calibri"/>
                <a:cs typeface="Calibri"/>
                <a:sym typeface="Calibri"/>
              </a:rPr>
              <a:t>-</a:t>
            </a:r>
            <a:r>
              <a:rPr lang="ca" sz="1600">
                <a:latin typeface="Calibri"/>
                <a:ea typeface="Calibri"/>
                <a:cs typeface="Calibri"/>
                <a:sym typeface="Calibri"/>
              </a:rPr>
              <a:t>Standardize all the data</a:t>
            </a:r>
            <a:endParaRPr sz="1600">
              <a:latin typeface="Calibri"/>
              <a:ea typeface="Calibri"/>
              <a:cs typeface="Calibri"/>
              <a:sym typeface="Calibri"/>
            </a:endParaRPr>
          </a:p>
          <a:p>
            <a:pPr indent="0" lvl="0" marL="0" rtl="0" algn="just">
              <a:lnSpc>
                <a:spcPct val="115000"/>
              </a:lnSpc>
              <a:spcBef>
                <a:spcPts val="1000"/>
              </a:spcBef>
              <a:spcAft>
                <a:spcPts val="0"/>
              </a:spcAft>
              <a:buNone/>
            </a:pPr>
            <a:r>
              <a:rPr lang="ca" sz="1600">
                <a:latin typeface="Calibri"/>
                <a:ea typeface="Calibri"/>
                <a:cs typeface="Calibri"/>
                <a:sym typeface="Calibri"/>
              </a:rPr>
              <a:t>-Apply Gaussian Naive Bayes</a:t>
            </a:r>
            <a:r>
              <a:rPr lang="ca" sz="1600">
                <a:latin typeface="Calibri"/>
                <a:ea typeface="Calibri"/>
                <a:cs typeface="Calibri"/>
                <a:sym typeface="Calibri"/>
              </a:rPr>
              <a:t> </a:t>
            </a:r>
            <a:endParaRPr sz="16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8"/>
          <p:cNvSpPr txBox="1"/>
          <p:nvPr>
            <p:ph type="title"/>
          </p:nvPr>
        </p:nvSpPr>
        <p:spPr>
          <a:xfrm>
            <a:off x="1260225" y="6565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ca" sz="2320"/>
              <a:t>Categorical Naive Bayes + Gaussian Naive Bayes</a:t>
            </a:r>
            <a:endParaRPr sz="2320"/>
          </a:p>
        </p:txBody>
      </p:sp>
      <p:pic>
        <p:nvPicPr>
          <p:cNvPr id="375" name="Google Shape;375;p28"/>
          <p:cNvPicPr preferRelativeResize="0"/>
          <p:nvPr/>
        </p:nvPicPr>
        <p:blipFill>
          <a:blip r:embed="rId3">
            <a:alphaModFix/>
          </a:blip>
          <a:stretch>
            <a:fillRect/>
          </a:stretch>
        </p:blipFill>
        <p:spPr>
          <a:xfrm>
            <a:off x="1260213" y="1949900"/>
            <a:ext cx="3381375" cy="2495550"/>
          </a:xfrm>
          <a:prstGeom prst="rect">
            <a:avLst/>
          </a:prstGeom>
          <a:noFill/>
          <a:ln>
            <a:noFill/>
          </a:ln>
        </p:spPr>
      </p:pic>
      <p:pic>
        <p:nvPicPr>
          <p:cNvPr id="376" name="Google Shape;376;p28"/>
          <p:cNvPicPr preferRelativeResize="0"/>
          <p:nvPr/>
        </p:nvPicPr>
        <p:blipFill>
          <a:blip r:embed="rId4">
            <a:alphaModFix/>
          </a:blip>
          <a:stretch>
            <a:fillRect/>
          </a:stretch>
        </p:blipFill>
        <p:spPr>
          <a:xfrm>
            <a:off x="4846275" y="2259513"/>
            <a:ext cx="3991374" cy="1701975"/>
          </a:xfrm>
          <a:prstGeom prst="rect">
            <a:avLst/>
          </a:prstGeom>
          <a:noFill/>
          <a:ln>
            <a:noFill/>
          </a:ln>
        </p:spPr>
      </p:pic>
      <p:sp>
        <p:nvSpPr>
          <p:cNvPr id="377" name="Google Shape;377;p28"/>
          <p:cNvSpPr txBox="1"/>
          <p:nvPr/>
        </p:nvSpPr>
        <p:spPr>
          <a:xfrm>
            <a:off x="3072000" y="1383800"/>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ca" sz="1600">
                <a:latin typeface="Maven Pro"/>
                <a:ea typeface="Maven Pro"/>
                <a:cs typeface="Maven Pro"/>
                <a:sym typeface="Maven Pro"/>
              </a:rPr>
              <a:t>Accuracy = 0.78</a:t>
            </a:r>
            <a:endParaRPr b="1" sz="1900">
              <a:latin typeface="Maven Pro"/>
              <a:ea typeface="Maven Pro"/>
              <a:cs typeface="Maven Pro"/>
              <a:sym typeface="Maven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9"/>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K-Nearest Neighbors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ca"/>
              <a:t>K-Nearest Neighbors</a:t>
            </a:r>
            <a:endParaRPr/>
          </a:p>
        </p:txBody>
      </p:sp>
      <p:sp>
        <p:nvSpPr>
          <p:cNvPr id="388" name="Google Shape;388;p30"/>
          <p:cNvSpPr txBox="1"/>
          <p:nvPr>
            <p:ph idx="1" type="body"/>
          </p:nvPr>
        </p:nvSpPr>
        <p:spPr>
          <a:xfrm>
            <a:off x="625975" y="1699425"/>
            <a:ext cx="7898400" cy="3082500"/>
          </a:xfrm>
          <a:prstGeom prst="rect">
            <a:avLst/>
          </a:prstGeom>
        </p:spPr>
        <p:txBody>
          <a:bodyPr anchorCtr="0" anchor="t" bIns="91425" lIns="91425" spcFirstLastPara="1" rIns="91425" wrap="square" tIns="91425">
            <a:normAutofit/>
          </a:bodyPr>
          <a:lstStyle/>
          <a:p>
            <a:pPr indent="-330200" lvl="0" marL="457200" rtl="0" algn="just">
              <a:spcBef>
                <a:spcPts val="1000"/>
              </a:spcBef>
              <a:spcAft>
                <a:spcPts val="0"/>
              </a:spcAft>
              <a:buSzPts val="1600"/>
              <a:buChar char="-"/>
            </a:pPr>
            <a:r>
              <a:rPr lang="ca" sz="1600"/>
              <a:t>One hot encoding</a:t>
            </a:r>
            <a:endParaRPr sz="1600"/>
          </a:p>
          <a:p>
            <a:pPr indent="-330200" lvl="0" marL="457200" rtl="0" algn="just">
              <a:spcBef>
                <a:spcPts val="0"/>
              </a:spcBef>
              <a:spcAft>
                <a:spcPts val="0"/>
              </a:spcAft>
              <a:buSzPts val="1600"/>
              <a:buChar char="-"/>
            </a:pPr>
            <a:r>
              <a:rPr lang="ca" sz="1600"/>
              <a:t>Normalize all the data</a:t>
            </a:r>
            <a:endParaRPr sz="1600"/>
          </a:p>
          <a:p>
            <a:pPr indent="-330200" lvl="0" marL="457200" rtl="0" algn="just">
              <a:spcBef>
                <a:spcPts val="0"/>
              </a:spcBef>
              <a:spcAft>
                <a:spcPts val="0"/>
              </a:spcAft>
              <a:buSzPts val="1600"/>
              <a:buChar char="-"/>
            </a:pPr>
            <a:r>
              <a:rPr lang="ca" sz="1600"/>
              <a:t>Default configuration results:</a:t>
            </a:r>
            <a:endParaRPr sz="1600"/>
          </a:p>
          <a:p>
            <a:pPr indent="-330200" lvl="1" marL="914400" rtl="0" algn="just">
              <a:spcBef>
                <a:spcPts val="0"/>
              </a:spcBef>
              <a:spcAft>
                <a:spcPts val="0"/>
              </a:spcAft>
              <a:buSzPts val="1600"/>
              <a:buChar char="-"/>
            </a:pPr>
            <a:r>
              <a:rPr lang="ca" sz="1600"/>
              <a:t>Validation accuracy: 65,306%</a:t>
            </a:r>
            <a:endParaRPr sz="1600"/>
          </a:p>
          <a:p>
            <a:pPr indent="-330200" lvl="1" marL="914400" rtl="0" algn="just">
              <a:spcBef>
                <a:spcPts val="0"/>
              </a:spcBef>
              <a:spcAft>
                <a:spcPts val="0"/>
              </a:spcAft>
              <a:buSzPts val="1600"/>
              <a:buChar char="-"/>
            </a:pPr>
            <a:r>
              <a:rPr lang="ca" sz="1600"/>
              <a:t>Test accuracy: 66,225%</a:t>
            </a:r>
            <a:endParaRPr sz="1600"/>
          </a:p>
          <a:p>
            <a:pPr indent="0" lvl="0" marL="0" rtl="0" algn="just">
              <a:spcBef>
                <a:spcPts val="1000"/>
              </a:spcBef>
              <a:spcAft>
                <a:spcPts val="0"/>
              </a:spcAft>
              <a:buNone/>
            </a:pPr>
            <a:r>
              <a:t/>
            </a:r>
            <a:endParaRPr sz="1600"/>
          </a:p>
        </p:txBody>
      </p:sp>
      <p:graphicFrame>
        <p:nvGraphicFramePr>
          <p:cNvPr id="389" name="Google Shape;389;p30"/>
          <p:cNvGraphicFramePr/>
          <p:nvPr/>
        </p:nvGraphicFramePr>
        <p:xfrm>
          <a:off x="4224625" y="1754188"/>
          <a:ext cx="3000000" cy="3000000"/>
        </p:xfrm>
        <a:graphic>
          <a:graphicData uri="http://schemas.openxmlformats.org/drawingml/2006/table">
            <a:tbl>
              <a:tblPr>
                <a:noFill/>
                <a:tableStyleId>{90D44033-FD4E-4B7C-ADCC-02B512D1C551}</a:tableStyleId>
              </a:tblPr>
              <a:tblGrid>
                <a:gridCol w="1172625"/>
                <a:gridCol w="861300"/>
                <a:gridCol w="819825"/>
                <a:gridCol w="809450"/>
                <a:gridCol w="788675"/>
              </a:tblGrid>
              <a:tr h="12700">
                <a:tc>
                  <a:txBody>
                    <a:bodyPr/>
                    <a:lstStyle/>
                    <a:p>
                      <a:pPr indent="0" lvl="0" marL="0" rtl="0" algn="ctr">
                        <a:spcBef>
                          <a:spcPts val="0"/>
                        </a:spcBef>
                        <a:spcAft>
                          <a:spcPts val="0"/>
                        </a:spcAft>
                        <a:buNone/>
                      </a:pPr>
                      <a:r>
                        <a:rPr b="1" lang="ca" sz="1300">
                          <a:solidFill>
                            <a:srgbClr val="212121"/>
                          </a:solidFill>
                          <a:highlight>
                            <a:srgbClr val="FFFFFF"/>
                          </a:highlight>
                          <a:latin typeface="Calibri"/>
                          <a:ea typeface="Calibri"/>
                          <a:cs typeface="Calibri"/>
                          <a:sym typeface="Calibri"/>
                        </a:rPr>
                        <a:t>True\Predicted</a:t>
                      </a:r>
                      <a:endParaRPr b="1" sz="1300">
                        <a:solidFill>
                          <a:srgbClr val="212121"/>
                        </a:solidFill>
                        <a:highlight>
                          <a:srgbClr val="FFFFFF"/>
                        </a:highlight>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b="1" lang="ca" sz="1300">
                          <a:solidFill>
                            <a:srgbClr val="212121"/>
                          </a:solidFill>
                          <a:highlight>
                            <a:srgbClr val="FFFFFF"/>
                          </a:highlight>
                          <a:latin typeface="Calibri"/>
                          <a:ea typeface="Calibri"/>
                          <a:cs typeface="Calibri"/>
                          <a:sym typeface="Calibri"/>
                        </a:rPr>
                        <a:t>Classical</a:t>
                      </a:r>
                      <a:endParaRPr b="1" sz="1300">
                        <a:solidFill>
                          <a:srgbClr val="212121"/>
                        </a:solidFill>
                        <a:highlight>
                          <a:srgbClr val="FFFFFF"/>
                        </a:highlight>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b="1" lang="ca" sz="1300">
                          <a:latin typeface="Calibri"/>
                          <a:ea typeface="Calibri"/>
                          <a:cs typeface="Calibri"/>
                          <a:sym typeface="Calibri"/>
                        </a:rPr>
                        <a:t>Electronic</a:t>
                      </a:r>
                      <a:endParaRPr b="1" sz="1300">
                        <a:solidFill>
                          <a:srgbClr val="212121"/>
                        </a:solidFill>
                        <a:highlight>
                          <a:srgbClr val="FFFFFF"/>
                        </a:highlight>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b="1" lang="ca" sz="1300">
                          <a:latin typeface="Calibri"/>
                          <a:ea typeface="Calibri"/>
                          <a:cs typeface="Calibri"/>
                          <a:sym typeface="Calibri"/>
                        </a:rPr>
                        <a:t>Hip-Hop</a:t>
                      </a:r>
                      <a:endParaRPr b="1"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b="1" lang="ca" sz="1300">
                          <a:latin typeface="Calibri"/>
                          <a:ea typeface="Calibri"/>
                          <a:cs typeface="Calibri"/>
                          <a:sym typeface="Calibri"/>
                        </a:rPr>
                        <a:t>Rock</a:t>
                      </a:r>
                      <a:endParaRPr b="1" sz="1300">
                        <a:latin typeface="Calibri"/>
                        <a:ea typeface="Calibri"/>
                        <a:cs typeface="Calibri"/>
                        <a:sym typeface="Calibri"/>
                      </a:endParaRPr>
                    </a:p>
                  </a:txBody>
                  <a:tcPr marT="63500" marB="63500" marR="63500" marL="63500"/>
                </a:tc>
              </a:tr>
              <a:tr h="12700">
                <a:tc>
                  <a:txBody>
                    <a:bodyPr/>
                    <a:lstStyle/>
                    <a:p>
                      <a:pPr indent="0" lvl="0" marL="0" rtl="0" algn="ctr">
                        <a:spcBef>
                          <a:spcPts val="0"/>
                        </a:spcBef>
                        <a:spcAft>
                          <a:spcPts val="0"/>
                        </a:spcAft>
                        <a:buNone/>
                      </a:pPr>
                      <a:r>
                        <a:rPr b="1" lang="ca" sz="1300">
                          <a:solidFill>
                            <a:srgbClr val="212121"/>
                          </a:solidFill>
                          <a:highlight>
                            <a:srgbClr val="FFFFFF"/>
                          </a:highlight>
                          <a:latin typeface="Calibri"/>
                          <a:ea typeface="Calibri"/>
                          <a:cs typeface="Calibri"/>
                          <a:sym typeface="Calibri"/>
                        </a:rPr>
                        <a:t>Classical</a:t>
                      </a:r>
                      <a:endParaRPr b="1" sz="1300">
                        <a:solidFill>
                          <a:srgbClr val="212121"/>
                        </a:solidFill>
                        <a:highlight>
                          <a:srgbClr val="FFFFFF"/>
                        </a:highlight>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ca" sz="1300">
                          <a:solidFill>
                            <a:srgbClr val="212121"/>
                          </a:solidFill>
                          <a:highlight>
                            <a:srgbClr val="FFFFFF"/>
                          </a:highlight>
                          <a:latin typeface="Calibri"/>
                          <a:ea typeface="Calibri"/>
                          <a:cs typeface="Calibri"/>
                          <a:sym typeface="Calibri"/>
                        </a:rPr>
                        <a:t>858</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ca" sz="1300">
                          <a:solidFill>
                            <a:srgbClr val="212121"/>
                          </a:solidFill>
                          <a:highlight>
                            <a:srgbClr val="FFFFFF"/>
                          </a:highlight>
                          <a:latin typeface="Calibri"/>
                          <a:ea typeface="Calibri"/>
                          <a:cs typeface="Calibri"/>
                          <a:sym typeface="Calibri"/>
                        </a:rPr>
                        <a:t>116</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ca" sz="1300">
                          <a:latin typeface="Calibri"/>
                          <a:ea typeface="Calibri"/>
                          <a:cs typeface="Calibri"/>
                          <a:sym typeface="Calibri"/>
                        </a:rPr>
                        <a:t>9</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ca" sz="1300">
                          <a:latin typeface="Calibri"/>
                          <a:ea typeface="Calibri"/>
                          <a:cs typeface="Calibri"/>
                          <a:sym typeface="Calibri"/>
                        </a:rPr>
                        <a:t>17</a:t>
                      </a:r>
                      <a:endParaRPr sz="1300">
                        <a:latin typeface="Calibri"/>
                        <a:ea typeface="Calibri"/>
                        <a:cs typeface="Calibri"/>
                        <a:sym typeface="Calibri"/>
                      </a:endParaRPr>
                    </a:p>
                  </a:txBody>
                  <a:tcPr marT="63500" marB="63500" marR="63500" marL="63500"/>
                </a:tc>
              </a:tr>
              <a:tr h="12700">
                <a:tc>
                  <a:txBody>
                    <a:bodyPr/>
                    <a:lstStyle/>
                    <a:p>
                      <a:pPr indent="0" lvl="0" marL="0" rtl="0" algn="ctr">
                        <a:spcBef>
                          <a:spcPts val="0"/>
                        </a:spcBef>
                        <a:spcAft>
                          <a:spcPts val="0"/>
                        </a:spcAft>
                        <a:buNone/>
                      </a:pPr>
                      <a:r>
                        <a:rPr b="1" lang="ca" sz="1300">
                          <a:latin typeface="Calibri"/>
                          <a:ea typeface="Calibri"/>
                          <a:cs typeface="Calibri"/>
                          <a:sym typeface="Calibri"/>
                        </a:rPr>
                        <a:t>Electronic</a:t>
                      </a:r>
                      <a:endParaRPr b="1"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ca" sz="1300">
                          <a:latin typeface="Calibri"/>
                          <a:ea typeface="Calibri"/>
                          <a:cs typeface="Calibri"/>
                          <a:sym typeface="Calibri"/>
                        </a:rPr>
                        <a:t>65</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ca" sz="1300">
                          <a:latin typeface="Calibri"/>
                          <a:ea typeface="Calibri"/>
                          <a:cs typeface="Calibri"/>
                          <a:sym typeface="Calibri"/>
                        </a:rPr>
                        <a:t>775</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ca" sz="1300">
                          <a:latin typeface="Calibri"/>
                          <a:ea typeface="Calibri"/>
                          <a:cs typeface="Calibri"/>
                          <a:sym typeface="Calibri"/>
                        </a:rPr>
                        <a:t>100</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ca" sz="1300">
                          <a:latin typeface="Calibri"/>
                          <a:ea typeface="Calibri"/>
                          <a:cs typeface="Calibri"/>
                          <a:sym typeface="Calibri"/>
                        </a:rPr>
                        <a:t>60</a:t>
                      </a:r>
                      <a:endParaRPr sz="1300">
                        <a:latin typeface="Calibri"/>
                        <a:ea typeface="Calibri"/>
                        <a:cs typeface="Calibri"/>
                        <a:sym typeface="Calibri"/>
                      </a:endParaRPr>
                    </a:p>
                  </a:txBody>
                  <a:tcPr marT="63500" marB="63500" marR="63500" marL="63500"/>
                </a:tc>
              </a:tr>
              <a:tr h="12700">
                <a:tc>
                  <a:txBody>
                    <a:bodyPr/>
                    <a:lstStyle/>
                    <a:p>
                      <a:pPr indent="0" lvl="0" marL="0" rtl="0" algn="ctr">
                        <a:spcBef>
                          <a:spcPts val="0"/>
                        </a:spcBef>
                        <a:spcAft>
                          <a:spcPts val="0"/>
                        </a:spcAft>
                        <a:buNone/>
                      </a:pPr>
                      <a:r>
                        <a:rPr b="1" lang="ca" sz="1300">
                          <a:latin typeface="Calibri"/>
                          <a:ea typeface="Calibri"/>
                          <a:cs typeface="Calibri"/>
                          <a:sym typeface="Calibri"/>
                        </a:rPr>
                        <a:t>Hip-Hop</a:t>
                      </a:r>
                      <a:endParaRPr b="1"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ca" sz="1300">
                          <a:latin typeface="Calibri"/>
                          <a:ea typeface="Calibri"/>
                          <a:cs typeface="Calibri"/>
                          <a:sym typeface="Calibri"/>
                        </a:rPr>
                        <a:t>7</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ca" sz="1300">
                          <a:latin typeface="Calibri"/>
                          <a:ea typeface="Calibri"/>
                          <a:cs typeface="Calibri"/>
                          <a:sym typeface="Calibri"/>
                        </a:rPr>
                        <a:t>98</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ca" sz="1300">
                          <a:latin typeface="Calibri"/>
                          <a:ea typeface="Calibri"/>
                          <a:cs typeface="Calibri"/>
                          <a:sym typeface="Calibri"/>
                        </a:rPr>
                        <a:t>526</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ca" sz="1300">
                          <a:latin typeface="Calibri"/>
                          <a:ea typeface="Calibri"/>
                          <a:cs typeface="Calibri"/>
                          <a:sym typeface="Calibri"/>
                        </a:rPr>
                        <a:t>369</a:t>
                      </a:r>
                      <a:endParaRPr sz="1300">
                        <a:latin typeface="Calibri"/>
                        <a:ea typeface="Calibri"/>
                        <a:cs typeface="Calibri"/>
                        <a:sym typeface="Calibri"/>
                      </a:endParaRPr>
                    </a:p>
                  </a:txBody>
                  <a:tcPr marT="63500" marB="63500" marR="63500" marL="63500"/>
                </a:tc>
              </a:tr>
              <a:tr h="12700">
                <a:tc>
                  <a:txBody>
                    <a:bodyPr/>
                    <a:lstStyle/>
                    <a:p>
                      <a:pPr indent="0" lvl="0" marL="0" rtl="0" algn="ctr">
                        <a:spcBef>
                          <a:spcPts val="0"/>
                        </a:spcBef>
                        <a:spcAft>
                          <a:spcPts val="0"/>
                        </a:spcAft>
                        <a:buNone/>
                      </a:pPr>
                      <a:r>
                        <a:rPr b="1" lang="ca" sz="1300">
                          <a:latin typeface="Calibri"/>
                          <a:ea typeface="Calibri"/>
                          <a:cs typeface="Calibri"/>
                          <a:sym typeface="Calibri"/>
                        </a:rPr>
                        <a:t>Rock</a:t>
                      </a:r>
                      <a:endParaRPr b="1"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ca" sz="1300">
                          <a:latin typeface="Calibri"/>
                          <a:ea typeface="Calibri"/>
                          <a:cs typeface="Calibri"/>
                          <a:sym typeface="Calibri"/>
                        </a:rPr>
                        <a:t>14</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ca" sz="1300">
                          <a:latin typeface="Calibri"/>
                          <a:ea typeface="Calibri"/>
                          <a:cs typeface="Calibri"/>
                          <a:sym typeface="Calibri"/>
                        </a:rPr>
                        <a:t>95</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ca" sz="1300">
                          <a:latin typeface="Calibri"/>
                          <a:ea typeface="Calibri"/>
                          <a:cs typeface="Calibri"/>
                          <a:sym typeface="Calibri"/>
                        </a:rPr>
                        <a:t>401</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ca" sz="1300">
                          <a:latin typeface="Calibri"/>
                          <a:ea typeface="Calibri"/>
                          <a:cs typeface="Calibri"/>
                          <a:sym typeface="Calibri"/>
                        </a:rPr>
                        <a:t>490</a:t>
                      </a:r>
                      <a:endParaRPr sz="1300">
                        <a:latin typeface="Calibri"/>
                        <a:ea typeface="Calibri"/>
                        <a:cs typeface="Calibri"/>
                        <a:sym typeface="Calibri"/>
                      </a:endParaRPr>
                    </a:p>
                  </a:txBody>
                  <a:tcPr marT="63500" marB="63500" marR="63500" marL="6350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ca"/>
              <a:t>K-Nearest Neighbors: Tunning</a:t>
            </a:r>
            <a:endParaRPr/>
          </a:p>
        </p:txBody>
      </p:sp>
      <p:sp>
        <p:nvSpPr>
          <p:cNvPr id="395" name="Google Shape;395;p31"/>
          <p:cNvSpPr txBox="1"/>
          <p:nvPr>
            <p:ph idx="1" type="body"/>
          </p:nvPr>
        </p:nvSpPr>
        <p:spPr>
          <a:xfrm>
            <a:off x="625975" y="1699425"/>
            <a:ext cx="7898400" cy="3082500"/>
          </a:xfrm>
          <a:prstGeom prst="rect">
            <a:avLst/>
          </a:prstGeom>
        </p:spPr>
        <p:txBody>
          <a:bodyPr anchorCtr="0" anchor="t" bIns="91425" lIns="91425" spcFirstLastPara="1" rIns="91425" wrap="square" tIns="91425">
            <a:normAutofit/>
          </a:bodyPr>
          <a:lstStyle/>
          <a:p>
            <a:pPr indent="-330200" lvl="0" marL="457200" rtl="0" algn="just">
              <a:spcBef>
                <a:spcPts val="1000"/>
              </a:spcBef>
              <a:spcAft>
                <a:spcPts val="0"/>
              </a:spcAft>
              <a:buSzPts val="1600"/>
              <a:buChar char="-"/>
            </a:pPr>
            <a:r>
              <a:rPr lang="ca" sz="1600"/>
              <a:t>One hot encoding</a:t>
            </a:r>
            <a:endParaRPr sz="1600"/>
          </a:p>
          <a:p>
            <a:pPr indent="-330200" lvl="0" marL="457200" rtl="0" algn="just">
              <a:spcBef>
                <a:spcPts val="0"/>
              </a:spcBef>
              <a:spcAft>
                <a:spcPts val="0"/>
              </a:spcAft>
              <a:buSzPts val="1600"/>
              <a:buChar char="-"/>
            </a:pPr>
            <a:r>
              <a:rPr lang="ca" sz="1600"/>
              <a:t>Normalize all the data</a:t>
            </a:r>
            <a:endParaRPr sz="1600"/>
          </a:p>
          <a:p>
            <a:pPr indent="-330200" lvl="0" marL="457200" rtl="0" algn="just">
              <a:spcBef>
                <a:spcPts val="0"/>
              </a:spcBef>
              <a:spcAft>
                <a:spcPts val="0"/>
              </a:spcAft>
              <a:buSzPts val="1600"/>
              <a:buChar char="-"/>
            </a:pPr>
            <a:r>
              <a:rPr lang="ca" sz="1600"/>
              <a:t>Default configuration results:</a:t>
            </a:r>
            <a:endParaRPr sz="1600"/>
          </a:p>
          <a:p>
            <a:pPr indent="-330200" lvl="1" marL="914400" rtl="0" algn="just">
              <a:spcBef>
                <a:spcPts val="0"/>
              </a:spcBef>
              <a:spcAft>
                <a:spcPts val="0"/>
              </a:spcAft>
              <a:buSzPts val="1600"/>
              <a:buChar char="-"/>
            </a:pPr>
            <a:r>
              <a:rPr lang="ca" sz="1600"/>
              <a:t>Validation accuracy: 65,306%</a:t>
            </a:r>
            <a:endParaRPr sz="1600"/>
          </a:p>
          <a:p>
            <a:pPr indent="-330200" lvl="1" marL="914400" rtl="0" algn="just">
              <a:spcBef>
                <a:spcPts val="0"/>
              </a:spcBef>
              <a:spcAft>
                <a:spcPts val="0"/>
              </a:spcAft>
              <a:buSzPts val="1600"/>
              <a:buChar char="-"/>
            </a:pPr>
            <a:r>
              <a:rPr lang="ca" sz="1600"/>
              <a:t>Test accuracy: 66,225%</a:t>
            </a:r>
            <a:endParaRPr sz="1600"/>
          </a:p>
          <a:p>
            <a:pPr indent="0" lvl="0" marL="0" rtl="0" algn="just">
              <a:spcBef>
                <a:spcPts val="1000"/>
              </a:spcBef>
              <a:spcAft>
                <a:spcPts val="0"/>
              </a:spcAft>
              <a:buNone/>
            </a:pPr>
            <a:r>
              <a:t/>
            </a:r>
            <a:endParaRPr sz="1600"/>
          </a:p>
          <a:p>
            <a:pPr indent="-330200" lvl="0" marL="457200" rtl="0" algn="just">
              <a:spcBef>
                <a:spcPts val="1000"/>
              </a:spcBef>
              <a:spcAft>
                <a:spcPts val="0"/>
              </a:spcAft>
              <a:buSzPts val="1600"/>
              <a:buChar char="-"/>
            </a:pPr>
            <a:r>
              <a:rPr lang="ca" sz="1600"/>
              <a:t>Number of neighbors</a:t>
            </a:r>
            <a:endParaRPr sz="1600"/>
          </a:p>
          <a:p>
            <a:pPr indent="-330200" lvl="0" marL="457200" rtl="0" algn="just">
              <a:spcBef>
                <a:spcPts val="0"/>
              </a:spcBef>
              <a:spcAft>
                <a:spcPts val="0"/>
              </a:spcAft>
              <a:buSzPts val="1600"/>
              <a:buChar char="-"/>
            </a:pPr>
            <a:r>
              <a:rPr lang="ca" sz="1600"/>
              <a:t>Metric: Euclidean, Manhattan, Chebyshev, Minkowski</a:t>
            </a:r>
            <a:endParaRPr sz="1600"/>
          </a:p>
          <a:p>
            <a:pPr indent="-330200" lvl="0" marL="457200" rtl="0" algn="just">
              <a:spcBef>
                <a:spcPts val="0"/>
              </a:spcBef>
              <a:spcAft>
                <a:spcPts val="0"/>
              </a:spcAft>
              <a:buSzPts val="1600"/>
              <a:buChar char="-"/>
            </a:pPr>
            <a:r>
              <a:rPr lang="ca" sz="1600"/>
              <a:t>Weights: Uniform or Distance ponderation</a:t>
            </a:r>
            <a:endParaRPr sz="1600"/>
          </a:p>
        </p:txBody>
      </p:sp>
      <p:graphicFrame>
        <p:nvGraphicFramePr>
          <p:cNvPr id="396" name="Google Shape;396;p31"/>
          <p:cNvGraphicFramePr/>
          <p:nvPr/>
        </p:nvGraphicFramePr>
        <p:xfrm>
          <a:off x="4236800" y="1754188"/>
          <a:ext cx="3000000" cy="3000000"/>
        </p:xfrm>
        <a:graphic>
          <a:graphicData uri="http://schemas.openxmlformats.org/drawingml/2006/table">
            <a:tbl>
              <a:tblPr>
                <a:noFill/>
                <a:tableStyleId>{90D44033-FD4E-4B7C-ADCC-02B512D1C551}</a:tableStyleId>
              </a:tblPr>
              <a:tblGrid>
                <a:gridCol w="1169425"/>
                <a:gridCol w="858950"/>
                <a:gridCol w="817575"/>
                <a:gridCol w="807225"/>
                <a:gridCol w="786525"/>
              </a:tblGrid>
              <a:tr h="12700">
                <a:tc>
                  <a:txBody>
                    <a:bodyPr/>
                    <a:lstStyle/>
                    <a:p>
                      <a:pPr indent="0" lvl="0" marL="0" rtl="0" algn="ctr">
                        <a:spcBef>
                          <a:spcPts val="0"/>
                        </a:spcBef>
                        <a:spcAft>
                          <a:spcPts val="0"/>
                        </a:spcAft>
                        <a:buNone/>
                      </a:pPr>
                      <a:r>
                        <a:rPr b="1" lang="ca" sz="1300">
                          <a:solidFill>
                            <a:srgbClr val="212121"/>
                          </a:solidFill>
                          <a:highlight>
                            <a:srgbClr val="FFFFFF"/>
                          </a:highlight>
                          <a:latin typeface="Calibri"/>
                          <a:ea typeface="Calibri"/>
                          <a:cs typeface="Calibri"/>
                          <a:sym typeface="Calibri"/>
                        </a:rPr>
                        <a:t>True\Predicted</a:t>
                      </a:r>
                      <a:endParaRPr b="1" sz="1300">
                        <a:solidFill>
                          <a:srgbClr val="212121"/>
                        </a:solidFill>
                        <a:highlight>
                          <a:srgbClr val="FFFFFF"/>
                        </a:highlight>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b="1" lang="ca" sz="1300">
                          <a:solidFill>
                            <a:srgbClr val="212121"/>
                          </a:solidFill>
                          <a:highlight>
                            <a:srgbClr val="FFFFFF"/>
                          </a:highlight>
                          <a:latin typeface="Calibri"/>
                          <a:ea typeface="Calibri"/>
                          <a:cs typeface="Calibri"/>
                          <a:sym typeface="Calibri"/>
                        </a:rPr>
                        <a:t>Classical</a:t>
                      </a:r>
                      <a:endParaRPr b="1" sz="1300">
                        <a:solidFill>
                          <a:srgbClr val="212121"/>
                        </a:solidFill>
                        <a:highlight>
                          <a:srgbClr val="FFFFFF"/>
                        </a:highlight>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b="1" lang="ca" sz="1300">
                          <a:latin typeface="Calibri"/>
                          <a:ea typeface="Calibri"/>
                          <a:cs typeface="Calibri"/>
                          <a:sym typeface="Calibri"/>
                        </a:rPr>
                        <a:t>Electronic</a:t>
                      </a:r>
                      <a:endParaRPr b="1" sz="1300">
                        <a:solidFill>
                          <a:srgbClr val="212121"/>
                        </a:solidFill>
                        <a:highlight>
                          <a:srgbClr val="FFFFFF"/>
                        </a:highlight>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b="1" lang="ca" sz="1300">
                          <a:latin typeface="Calibri"/>
                          <a:ea typeface="Calibri"/>
                          <a:cs typeface="Calibri"/>
                          <a:sym typeface="Calibri"/>
                        </a:rPr>
                        <a:t>Hip-Hop</a:t>
                      </a:r>
                      <a:endParaRPr b="1"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b="1" lang="ca" sz="1300">
                          <a:latin typeface="Calibri"/>
                          <a:ea typeface="Calibri"/>
                          <a:cs typeface="Calibri"/>
                          <a:sym typeface="Calibri"/>
                        </a:rPr>
                        <a:t>Rock</a:t>
                      </a:r>
                      <a:endParaRPr b="1" sz="1300">
                        <a:latin typeface="Calibri"/>
                        <a:ea typeface="Calibri"/>
                        <a:cs typeface="Calibri"/>
                        <a:sym typeface="Calibri"/>
                      </a:endParaRPr>
                    </a:p>
                  </a:txBody>
                  <a:tcPr marT="63500" marB="63500" marR="63500" marL="63500"/>
                </a:tc>
              </a:tr>
              <a:tr h="12700">
                <a:tc>
                  <a:txBody>
                    <a:bodyPr/>
                    <a:lstStyle/>
                    <a:p>
                      <a:pPr indent="0" lvl="0" marL="0" rtl="0" algn="ctr">
                        <a:spcBef>
                          <a:spcPts val="0"/>
                        </a:spcBef>
                        <a:spcAft>
                          <a:spcPts val="0"/>
                        </a:spcAft>
                        <a:buNone/>
                      </a:pPr>
                      <a:r>
                        <a:rPr b="1" lang="ca" sz="1300">
                          <a:solidFill>
                            <a:srgbClr val="212121"/>
                          </a:solidFill>
                          <a:highlight>
                            <a:srgbClr val="FFFFFF"/>
                          </a:highlight>
                          <a:latin typeface="Calibri"/>
                          <a:ea typeface="Calibri"/>
                          <a:cs typeface="Calibri"/>
                          <a:sym typeface="Calibri"/>
                        </a:rPr>
                        <a:t>Classical</a:t>
                      </a:r>
                      <a:endParaRPr b="1" sz="1300">
                        <a:solidFill>
                          <a:srgbClr val="212121"/>
                        </a:solidFill>
                        <a:highlight>
                          <a:srgbClr val="FFFFFF"/>
                        </a:highlight>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ca" sz="1300">
                          <a:solidFill>
                            <a:srgbClr val="212121"/>
                          </a:solidFill>
                          <a:highlight>
                            <a:srgbClr val="FFFFFF"/>
                          </a:highlight>
                          <a:latin typeface="Calibri"/>
                          <a:ea typeface="Calibri"/>
                          <a:cs typeface="Calibri"/>
                          <a:sym typeface="Calibri"/>
                        </a:rPr>
                        <a:t>858</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ca" sz="1300">
                          <a:solidFill>
                            <a:srgbClr val="212121"/>
                          </a:solidFill>
                          <a:highlight>
                            <a:srgbClr val="FFFFFF"/>
                          </a:highlight>
                          <a:latin typeface="Calibri"/>
                          <a:ea typeface="Calibri"/>
                          <a:cs typeface="Calibri"/>
                          <a:sym typeface="Calibri"/>
                        </a:rPr>
                        <a:t>116</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ca" sz="1300">
                          <a:latin typeface="Calibri"/>
                          <a:ea typeface="Calibri"/>
                          <a:cs typeface="Calibri"/>
                          <a:sym typeface="Calibri"/>
                        </a:rPr>
                        <a:t>9</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ca" sz="1300">
                          <a:latin typeface="Calibri"/>
                          <a:ea typeface="Calibri"/>
                          <a:cs typeface="Calibri"/>
                          <a:sym typeface="Calibri"/>
                        </a:rPr>
                        <a:t>17</a:t>
                      </a:r>
                      <a:endParaRPr sz="1300">
                        <a:latin typeface="Calibri"/>
                        <a:ea typeface="Calibri"/>
                        <a:cs typeface="Calibri"/>
                        <a:sym typeface="Calibri"/>
                      </a:endParaRPr>
                    </a:p>
                  </a:txBody>
                  <a:tcPr marT="63500" marB="63500" marR="63500" marL="63500"/>
                </a:tc>
              </a:tr>
              <a:tr h="12700">
                <a:tc>
                  <a:txBody>
                    <a:bodyPr/>
                    <a:lstStyle/>
                    <a:p>
                      <a:pPr indent="0" lvl="0" marL="0" rtl="0" algn="ctr">
                        <a:spcBef>
                          <a:spcPts val="0"/>
                        </a:spcBef>
                        <a:spcAft>
                          <a:spcPts val="0"/>
                        </a:spcAft>
                        <a:buNone/>
                      </a:pPr>
                      <a:r>
                        <a:rPr b="1" lang="ca" sz="1300">
                          <a:latin typeface="Calibri"/>
                          <a:ea typeface="Calibri"/>
                          <a:cs typeface="Calibri"/>
                          <a:sym typeface="Calibri"/>
                        </a:rPr>
                        <a:t>Electronic</a:t>
                      </a:r>
                      <a:endParaRPr b="1"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ca" sz="1300">
                          <a:latin typeface="Calibri"/>
                          <a:ea typeface="Calibri"/>
                          <a:cs typeface="Calibri"/>
                          <a:sym typeface="Calibri"/>
                        </a:rPr>
                        <a:t>65</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ca" sz="1300">
                          <a:latin typeface="Calibri"/>
                          <a:ea typeface="Calibri"/>
                          <a:cs typeface="Calibri"/>
                          <a:sym typeface="Calibri"/>
                        </a:rPr>
                        <a:t>775</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ca" sz="1300">
                          <a:latin typeface="Calibri"/>
                          <a:ea typeface="Calibri"/>
                          <a:cs typeface="Calibri"/>
                          <a:sym typeface="Calibri"/>
                        </a:rPr>
                        <a:t>100</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ca" sz="1300">
                          <a:latin typeface="Calibri"/>
                          <a:ea typeface="Calibri"/>
                          <a:cs typeface="Calibri"/>
                          <a:sym typeface="Calibri"/>
                        </a:rPr>
                        <a:t>60</a:t>
                      </a:r>
                      <a:endParaRPr sz="1300">
                        <a:latin typeface="Calibri"/>
                        <a:ea typeface="Calibri"/>
                        <a:cs typeface="Calibri"/>
                        <a:sym typeface="Calibri"/>
                      </a:endParaRPr>
                    </a:p>
                  </a:txBody>
                  <a:tcPr marT="63500" marB="63500" marR="63500" marL="63500"/>
                </a:tc>
              </a:tr>
              <a:tr h="12700">
                <a:tc>
                  <a:txBody>
                    <a:bodyPr/>
                    <a:lstStyle/>
                    <a:p>
                      <a:pPr indent="0" lvl="0" marL="0" rtl="0" algn="ctr">
                        <a:spcBef>
                          <a:spcPts val="0"/>
                        </a:spcBef>
                        <a:spcAft>
                          <a:spcPts val="0"/>
                        </a:spcAft>
                        <a:buNone/>
                      </a:pPr>
                      <a:r>
                        <a:rPr b="1" lang="ca" sz="1300">
                          <a:latin typeface="Calibri"/>
                          <a:ea typeface="Calibri"/>
                          <a:cs typeface="Calibri"/>
                          <a:sym typeface="Calibri"/>
                        </a:rPr>
                        <a:t>Hip-Hop</a:t>
                      </a:r>
                      <a:endParaRPr b="1"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ca" sz="1300">
                          <a:latin typeface="Calibri"/>
                          <a:ea typeface="Calibri"/>
                          <a:cs typeface="Calibri"/>
                          <a:sym typeface="Calibri"/>
                        </a:rPr>
                        <a:t>7</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ca" sz="1300">
                          <a:latin typeface="Calibri"/>
                          <a:ea typeface="Calibri"/>
                          <a:cs typeface="Calibri"/>
                          <a:sym typeface="Calibri"/>
                        </a:rPr>
                        <a:t>98</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ca" sz="1300">
                          <a:latin typeface="Calibri"/>
                          <a:ea typeface="Calibri"/>
                          <a:cs typeface="Calibri"/>
                          <a:sym typeface="Calibri"/>
                        </a:rPr>
                        <a:t>526</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ca" sz="1300">
                          <a:latin typeface="Calibri"/>
                          <a:ea typeface="Calibri"/>
                          <a:cs typeface="Calibri"/>
                          <a:sym typeface="Calibri"/>
                        </a:rPr>
                        <a:t>369</a:t>
                      </a:r>
                      <a:endParaRPr sz="1300">
                        <a:latin typeface="Calibri"/>
                        <a:ea typeface="Calibri"/>
                        <a:cs typeface="Calibri"/>
                        <a:sym typeface="Calibri"/>
                      </a:endParaRPr>
                    </a:p>
                  </a:txBody>
                  <a:tcPr marT="63500" marB="63500" marR="63500" marL="63500"/>
                </a:tc>
              </a:tr>
              <a:tr h="12700">
                <a:tc>
                  <a:txBody>
                    <a:bodyPr/>
                    <a:lstStyle/>
                    <a:p>
                      <a:pPr indent="0" lvl="0" marL="0" rtl="0" algn="ctr">
                        <a:spcBef>
                          <a:spcPts val="0"/>
                        </a:spcBef>
                        <a:spcAft>
                          <a:spcPts val="0"/>
                        </a:spcAft>
                        <a:buNone/>
                      </a:pPr>
                      <a:r>
                        <a:rPr b="1" lang="ca" sz="1300">
                          <a:latin typeface="Calibri"/>
                          <a:ea typeface="Calibri"/>
                          <a:cs typeface="Calibri"/>
                          <a:sym typeface="Calibri"/>
                        </a:rPr>
                        <a:t>Rock</a:t>
                      </a:r>
                      <a:endParaRPr b="1"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ca" sz="1300">
                          <a:latin typeface="Calibri"/>
                          <a:ea typeface="Calibri"/>
                          <a:cs typeface="Calibri"/>
                          <a:sym typeface="Calibri"/>
                        </a:rPr>
                        <a:t>14</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ca" sz="1300">
                          <a:latin typeface="Calibri"/>
                          <a:ea typeface="Calibri"/>
                          <a:cs typeface="Calibri"/>
                          <a:sym typeface="Calibri"/>
                        </a:rPr>
                        <a:t>95</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ca" sz="1300">
                          <a:latin typeface="Calibri"/>
                          <a:ea typeface="Calibri"/>
                          <a:cs typeface="Calibri"/>
                          <a:sym typeface="Calibri"/>
                        </a:rPr>
                        <a:t>401</a:t>
                      </a:r>
                      <a:endParaRPr sz="13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ca" sz="1300">
                          <a:latin typeface="Calibri"/>
                          <a:ea typeface="Calibri"/>
                          <a:cs typeface="Calibri"/>
                          <a:sym typeface="Calibri"/>
                        </a:rPr>
                        <a:t>490</a:t>
                      </a:r>
                      <a:endParaRPr sz="1300">
                        <a:latin typeface="Calibri"/>
                        <a:ea typeface="Calibri"/>
                        <a:cs typeface="Calibri"/>
                        <a:sym typeface="Calibri"/>
                      </a:endParaRPr>
                    </a:p>
                  </a:txBody>
                  <a:tcPr marT="63500" marB="63500" marR="63500" marL="6350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Outline</a:t>
            </a:r>
            <a:endParaRPr/>
          </a:p>
        </p:txBody>
      </p:sp>
      <p:sp>
        <p:nvSpPr>
          <p:cNvPr id="284" name="Google Shape;284;p14"/>
          <p:cNvSpPr txBox="1"/>
          <p:nvPr>
            <p:ph idx="1" type="body"/>
          </p:nvPr>
        </p:nvSpPr>
        <p:spPr>
          <a:xfrm>
            <a:off x="616075" y="1433475"/>
            <a:ext cx="7315800" cy="3446700"/>
          </a:xfrm>
          <a:prstGeom prst="rect">
            <a:avLst/>
          </a:prstGeom>
        </p:spPr>
        <p:txBody>
          <a:bodyPr anchorCtr="0" anchor="t" bIns="91425" lIns="91425" spcFirstLastPara="1" rIns="91425" wrap="square" tIns="91425">
            <a:normAutofit/>
          </a:bodyPr>
          <a:lstStyle/>
          <a:p>
            <a:pPr indent="-327025" lvl="0" marL="457200" rtl="0" algn="l">
              <a:spcBef>
                <a:spcPts val="0"/>
              </a:spcBef>
              <a:spcAft>
                <a:spcPts val="0"/>
              </a:spcAft>
              <a:buSzPts val="1550"/>
              <a:buFont typeface="Calibri"/>
              <a:buAutoNum type="arabicPeriod"/>
            </a:pPr>
            <a:r>
              <a:rPr lang="ca" sz="1550"/>
              <a:t>Introduction</a:t>
            </a:r>
            <a:endParaRPr sz="1550"/>
          </a:p>
          <a:p>
            <a:pPr indent="-327025" lvl="0" marL="457200" rtl="0" algn="l">
              <a:spcBef>
                <a:spcPts val="0"/>
              </a:spcBef>
              <a:spcAft>
                <a:spcPts val="0"/>
              </a:spcAft>
              <a:buSzPts val="1550"/>
              <a:buFont typeface="Calibri"/>
              <a:buAutoNum type="arabicPeriod"/>
            </a:pPr>
            <a:r>
              <a:rPr lang="ca" sz="1550">
                <a:latin typeface="Calibri"/>
                <a:ea typeface="Calibri"/>
                <a:cs typeface="Calibri"/>
                <a:sym typeface="Calibri"/>
              </a:rPr>
              <a:t>Preprocessing</a:t>
            </a:r>
            <a:endParaRPr sz="1550">
              <a:latin typeface="Calibri"/>
              <a:ea typeface="Calibri"/>
              <a:cs typeface="Calibri"/>
              <a:sym typeface="Calibri"/>
            </a:endParaRPr>
          </a:p>
          <a:p>
            <a:pPr indent="-327025" lvl="0" marL="457200" rtl="0" algn="l">
              <a:spcBef>
                <a:spcPts val="0"/>
              </a:spcBef>
              <a:spcAft>
                <a:spcPts val="0"/>
              </a:spcAft>
              <a:buSzPts val="1550"/>
              <a:buFont typeface="Calibri"/>
              <a:buAutoNum type="arabicPeriod"/>
            </a:pPr>
            <a:r>
              <a:rPr lang="ca" sz="1550"/>
              <a:t>Naive bayes</a:t>
            </a:r>
            <a:endParaRPr sz="1550"/>
          </a:p>
          <a:p>
            <a:pPr indent="-327025" lvl="0" marL="457200" rtl="0" algn="l">
              <a:spcBef>
                <a:spcPts val="0"/>
              </a:spcBef>
              <a:spcAft>
                <a:spcPts val="0"/>
              </a:spcAft>
              <a:buSzPts val="1550"/>
              <a:buAutoNum type="arabicPeriod"/>
            </a:pPr>
            <a:r>
              <a:rPr lang="ca" sz="1550"/>
              <a:t>KNN</a:t>
            </a:r>
            <a:endParaRPr sz="1550"/>
          </a:p>
          <a:p>
            <a:pPr indent="-327025" lvl="0" marL="457200" rtl="0" algn="l">
              <a:spcBef>
                <a:spcPts val="0"/>
              </a:spcBef>
              <a:spcAft>
                <a:spcPts val="0"/>
              </a:spcAft>
              <a:buSzPts val="1550"/>
              <a:buAutoNum type="arabicPeriod"/>
            </a:pPr>
            <a:r>
              <a:rPr lang="ca" sz="1550"/>
              <a:t>Decision trees</a:t>
            </a:r>
            <a:endParaRPr sz="1550"/>
          </a:p>
          <a:p>
            <a:pPr indent="-327025" lvl="0" marL="457200" rtl="0" algn="l">
              <a:spcBef>
                <a:spcPts val="0"/>
              </a:spcBef>
              <a:spcAft>
                <a:spcPts val="0"/>
              </a:spcAft>
              <a:buSzPts val="1550"/>
              <a:buAutoNum type="arabicPeriod"/>
            </a:pPr>
            <a:r>
              <a:rPr lang="ca" sz="1550"/>
              <a:t>Support vector machines</a:t>
            </a:r>
            <a:endParaRPr sz="1550"/>
          </a:p>
          <a:p>
            <a:pPr indent="-327025" lvl="0" marL="457200" rtl="0" algn="l">
              <a:spcBef>
                <a:spcPts val="0"/>
              </a:spcBef>
              <a:spcAft>
                <a:spcPts val="0"/>
              </a:spcAft>
              <a:buSzPts val="1550"/>
              <a:buAutoNum type="arabicPeriod"/>
            </a:pPr>
            <a:r>
              <a:rPr lang="ca" sz="1500"/>
              <a:t>Ensembles</a:t>
            </a:r>
            <a:endParaRPr sz="1600"/>
          </a:p>
          <a:p>
            <a:pPr indent="-323850" lvl="0" marL="457200" rtl="0" algn="l">
              <a:spcBef>
                <a:spcPts val="0"/>
              </a:spcBef>
              <a:spcAft>
                <a:spcPts val="0"/>
              </a:spcAft>
              <a:buSzPts val="1500"/>
              <a:buFont typeface="Calibri"/>
              <a:buAutoNum type="arabicPeriod"/>
            </a:pPr>
            <a:r>
              <a:rPr lang="ca" sz="1500"/>
              <a:t>Comparison</a:t>
            </a:r>
            <a:endParaRPr sz="1500"/>
          </a:p>
          <a:p>
            <a:pPr indent="-323850" lvl="0" marL="457200" rtl="0" algn="l">
              <a:spcBef>
                <a:spcPts val="0"/>
              </a:spcBef>
              <a:spcAft>
                <a:spcPts val="0"/>
              </a:spcAft>
              <a:buSzPts val="1500"/>
              <a:buFont typeface="Calibri"/>
              <a:buAutoNum type="arabicPeriod"/>
            </a:pPr>
            <a:r>
              <a:rPr lang="ca" sz="1500">
                <a:latin typeface="Calibri"/>
                <a:ea typeface="Calibri"/>
                <a:cs typeface="Calibri"/>
                <a:sym typeface="Calibri"/>
              </a:rPr>
              <a:t>Conclusions</a:t>
            </a:r>
            <a:endParaRPr sz="1500">
              <a:latin typeface="Calibri"/>
              <a:ea typeface="Calibri"/>
              <a:cs typeface="Calibri"/>
              <a:sym typeface="Calibri"/>
            </a:endParaRPr>
          </a:p>
          <a:p>
            <a:pPr indent="0" lvl="0" marL="0" rtl="0" algn="l">
              <a:spcBef>
                <a:spcPts val="1200"/>
              </a:spcBef>
              <a:spcAft>
                <a:spcPts val="1200"/>
              </a:spcAft>
              <a:buNone/>
            </a:pPr>
            <a:r>
              <a:t/>
            </a: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K-Nearest Neighbors: Tunning</a:t>
            </a:r>
            <a:endParaRPr/>
          </a:p>
        </p:txBody>
      </p:sp>
      <p:sp>
        <p:nvSpPr>
          <p:cNvPr id="402" name="Google Shape;402;p32"/>
          <p:cNvSpPr txBox="1"/>
          <p:nvPr>
            <p:ph idx="1" type="body"/>
          </p:nvPr>
        </p:nvSpPr>
        <p:spPr>
          <a:xfrm>
            <a:off x="625975" y="1699425"/>
            <a:ext cx="7898400" cy="30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sz="1600"/>
              <a:t>Best parameters:</a:t>
            </a:r>
            <a:endParaRPr sz="1600"/>
          </a:p>
          <a:p>
            <a:pPr indent="-330200" lvl="0" marL="457200" rtl="0" algn="l">
              <a:spcBef>
                <a:spcPts val="1200"/>
              </a:spcBef>
              <a:spcAft>
                <a:spcPts val="0"/>
              </a:spcAft>
              <a:buSzPts val="1600"/>
              <a:buChar char="-"/>
            </a:pPr>
            <a:r>
              <a:rPr lang="ca" sz="1600"/>
              <a:t>20 neighbors</a:t>
            </a:r>
            <a:endParaRPr sz="1600"/>
          </a:p>
          <a:p>
            <a:pPr indent="-330200" lvl="0" marL="457200" rtl="0" algn="l">
              <a:spcBef>
                <a:spcPts val="0"/>
              </a:spcBef>
              <a:spcAft>
                <a:spcPts val="0"/>
              </a:spcAft>
              <a:buSzPts val="1600"/>
              <a:buChar char="-"/>
            </a:pPr>
            <a:r>
              <a:rPr lang="ca" sz="1600"/>
              <a:t>Manhattan metric</a:t>
            </a:r>
            <a:endParaRPr sz="1600"/>
          </a:p>
          <a:p>
            <a:pPr indent="-330200" lvl="0" marL="457200" rtl="0" algn="l">
              <a:spcBef>
                <a:spcPts val="0"/>
              </a:spcBef>
              <a:spcAft>
                <a:spcPts val="0"/>
              </a:spcAft>
              <a:buSzPts val="1600"/>
              <a:buChar char="-"/>
            </a:pPr>
            <a:r>
              <a:rPr lang="ca" sz="1600"/>
              <a:t>Samples weighted by distance</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ca" sz="1600"/>
              <a:t>Validation accuracy: 65,86%</a:t>
            </a:r>
            <a:endParaRPr sz="1600"/>
          </a:p>
          <a:p>
            <a:pPr indent="0" lvl="0" marL="0" rtl="0" algn="l">
              <a:spcBef>
                <a:spcPts val="1200"/>
              </a:spcBef>
              <a:spcAft>
                <a:spcPts val="1200"/>
              </a:spcAft>
              <a:buNone/>
            </a:pPr>
            <a:r>
              <a:rPr lang="ca" sz="1600"/>
              <a:t>Test accuracy: 71,23%</a:t>
            </a:r>
            <a:endParaRPr sz="1600"/>
          </a:p>
        </p:txBody>
      </p:sp>
      <p:pic>
        <p:nvPicPr>
          <p:cNvPr id="403" name="Google Shape;403;p32"/>
          <p:cNvPicPr preferRelativeResize="0"/>
          <p:nvPr/>
        </p:nvPicPr>
        <p:blipFill>
          <a:blip r:embed="rId3">
            <a:alphaModFix/>
          </a:blip>
          <a:stretch>
            <a:fillRect/>
          </a:stretch>
        </p:blipFill>
        <p:spPr>
          <a:xfrm>
            <a:off x="4044550" y="1962325"/>
            <a:ext cx="4771826" cy="2230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K-Nearest Neighbors with PCA</a:t>
            </a:r>
            <a:endParaRPr/>
          </a:p>
        </p:txBody>
      </p:sp>
      <p:sp>
        <p:nvSpPr>
          <p:cNvPr id="409" name="Google Shape;409;p33"/>
          <p:cNvSpPr txBox="1"/>
          <p:nvPr>
            <p:ph idx="1" type="body"/>
          </p:nvPr>
        </p:nvSpPr>
        <p:spPr>
          <a:xfrm>
            <a:off x="625975" y="1699425"/>
            <a:ext cx="7898400" cy="3082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0" name="Google Shape;410;p33"/>
          <p:cNvPicPr preferRelativeResize="0"/>
          <p:nvPr/>
        </p:nvPicPr>
        <p:blipFill>
          <a:blip r:embed="rId3">
            <a:alphaModFix/>
          </a:blip>
          <a:stretch>
            <a:fillRect/>
          </a:stretch>
        </p:blipFill>
        <p:spPr>
          <a:xfrm>
            <a:off x="2317690" y="1699413"/>
            <a:ext cx="4508627" cy="3024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Decision Trees</a:t>
            </a:r>
            <a:endParaRPr/>
          </a:p>
        </p:txBody>
      </p:sp>
      <p:sp>
        <p:nvSpPr>
          <p:cNvPr id="416" name="Google Shape;416;p34"/>
          <p:cNvSpPr txBox="1"/>
          <p:nvPr/>
        </p:nvSpPr>
        <p:spPr>
          <a:xfrm>
            <a:off x="3671900" y="1365475"/>
            <a:ext cx="4839300" cy="415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t/>
            </a:r>
            <a:endParaRPr sz="15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Decision Trees</a:t>
            </a:r>
            <a:endParaRPr/>
          </a:p>
        </p:txBody>
      </p:sp>
      <p:sp>
        <p:nvSpPr>
          <p:cNvPr id="422" name="Google Shape;422;p35"/>
          <p:cNvSpPr txBox="1"/>
          <p:nvPr>
            <p:ph idx="1" type="body"/>
          </p:nvPr>
        </p:nvSpPr>
        <p:spPr>
          <a:xfrm>
            <a:off x="706575" y="2142725"/>
            <a:ext cx="5330400" cy="1660500"/>
          </a:xfrm>
          <a:prstGeom prst="rect">
            <a:avLst/>
          </a:prstGeom>
        </p:spPr>
        <p:txBody>
          <a:bodyPr anchorCtr="0" anchor="t" bIns="91425" lIns="91425" spcFirstLastPara="1" rIns="91425" wrap="square" tIns="91425">
            <a:noAutofit/>
          </a:bodyPr>
          <a:lstStyle/>
          <a:p>
            <a:pPr indent="0" lvl="0" marL="457200" rtl="0" algn="just">
              <a:spcBef>
                <a:spcPts val="1000"/>
              </a:spcBef>
              <a:spcAft>
                <a:spcPts val="0"/>
              </a:spcAft>
              <a:buNone/>
            </a:pPr>
            <a:r>
              <a:t/>
            </a:r>
            <a:endParaRPr>
              <a:latin typeface="Arial"/>
              <a:ea typeface="Arial"/>
              <a:cs typeface="Arial"/>
              <a:sym typeface="Arial"/>
            </a:endParaRPr>
          </a:p>
          <a:p>
            <a:pPr indent="0" lvl="0" marL="0" rtl="0" algn="just">
              <a:spcBef>
                <a:spcPts val="1000"/>
              </a:spcBef>
              <a:spcAft>
                <a:spcPts val="0"/>
              </a:spcAft>
              <a:buNone/>
            </a:pPr>
            <a:r>
              <a:rPr lang="ca" sz="1600"/>
              <a:t>	Apply One Hot Encoding to the Categorical Data.</a:t>
            </a:r>
            <a:endParaRPr sz="1600"/>
          </a:p>
          <a:p>
            <a:pPr indent="0" lvl="0" marL="0" rtl="0" algn="just">
              <a:spcBef>
                <a:spcPts val="1000"/>
              </a:spcBef>
              <a:spcAft>
                <a:spcPts val="0"/>
              </a:spcAft>
              <a:buNone/>
            </a:pPr>
            <a:r>
              <a:rPr lang="ca" sz="1600"/>
              <a:t>	If we apply it with default parameters → </a:t>
            </a:r>
            <a:r>
              <a:rPr lang="ca" sz="1600"/>
              <a:t>Overfitting</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6"/>
          <p:cNvSpPr txBox="1"/>
          <p:nvPr>
            <p:ph type="title"/>
          </p:nvPr>
        </p:nvSpPr>
        <p:spPr>
          <a:xfrm>
            <a:off x="1260225" y="6565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ca" sz="2320"/>
              <a:t>Hyperparameter Tuning</a:t>
            </a:r>
            <a:endParaRPr sz="2320"/>
          </a:p>
        </p:txBody>
      </p:sp>
      <p:sp>
        <p:nvSpPr>
          <p:cNvPr id="428" name="Google Shape;428;p36"/>
          <p:cNvSpPr txBox="1"/>
          <p:nvPr/>
        </p:nvSpPr>
        <p:spPr>
          <a:xfrm>
            <a:off x="1260225" y="1722000"/>
            <a:ext cx="6836400" cy="3265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lang="ca" sz="1600">
                <a:latin typeface="Calibri"/>
                <a:ea typeface="Calibri"/>
                <a:cs typeface="Calibri"/>
                <a:sym typeface="Calibri"/>
              </a:rPr>
              <a:t>-In order to avoid overfitting → Prune the Tree</a:t>
            </a:r>
            <a:endParaRPr sz="1600">
              <a:latin typeface="Calibri"/>
              <a:ea typeface="Calibri"/>
              <a:cs typeface="Calibri"/>
              <a:sym typeface="Calibri"/>
            </a:endParaRPr>
          </a:p>
          <a:p>
            <a:pPr indent="0" lvl="0" marL="0" rtl="0" algn="just">
              <a:lnSpc>
                <a:spcPct val="115000"/>
              </a:lnSpc>
              <a:spcBef>
                <a:spcPts val="1000"/>
              </a:spcBef>
              <a:spcAft>
                <a:spcPts val="0"/>
              </a:spcAft>
              <a:buNone/>
            </a:pPr>
            <a:r>
              <a:rPr lang="ca" sz="1600">
                <a:latin typeface="Calibri"/>
                <a:ea typeface="Calibri"/>
                <a:cs typeface="Calibri"/>
                <a:sym typeface="Calibri"/>
              </a:rPr>
              <a:t>-Hyperparameter Tuning:</a:t>
            </a:r>
            <a:endParaRPr sz="1600">
              <a:latin typeface="Calibri"/>
              <a:ea typeface="Calibri"/>
              <a:cs typeface="Calibri"/>
              <a:sym typeface="Calibri"/>
            </a:endParaRPr>
          </a:p>
          <a:p>
            <a:pPr indent="0" lvl="0" marL="0" rtl="0" algn="just">
              <a:lnSpc>
                <a:spcPct val="115000"/>
              </a:lnSpc>
              <a:spcBef>
                <a:spcPts val="1000"/>
              </a:spcBef>
              <a:spcAft>
                <a:spcPts val="0"/>
              </a:spcAft>
              <a:buNone/>
            </a:pPr>
            <a:r>
              <a:rPr lang="ca" sz="1600">
                <a:latin typeface="Calibri"/>
                <a:ea typeface="Calibri"/>
                <a:cs typeface="Calibri"/>
                <a:sym typeface="Calibri"/>
              </a:rPr>
              <a:t>	-Criterion: Gini or Entropy</a:t>
            </a:r>
            <a:endParaRPr sz="1600">
              <a:latin typeface="Calibri"/>
              <a:ea typeface="Calibri"/>
              <a:cs typeface="Calibri"/>
              <a:sym typeface="Calibri"/>
            </a:endParaRPr>
          </a:p>
          <a:p>
            <a:pPr indent="0" lvl="0" marL="0" rtl="0" algn="just">
              <a:lnSpc>
                <a:spcPct val="115000"/>
              </a:lnSpc>
              <a:spcBef>
                <a:spcPts val="1000"/>
              </a:spcBef>
              <a:spcAft>
                <a:spcPts val="0"/>
              </a:spcAft>
              <a:buNone/>
            </a:pPr>
            <a:r>
              <a:rPr lang="ca" sz="1600">
                <a:latin typeface="Calibri"/>
                <a:ea typeface="Calibri"/>
                <a:cs typeface="Calibri"/>
                <a:sym typeface="Calibri"/>
              </a:rPr>
              <a:t>	-Maximum Depth</a:t>
            </a:r>
            <a:endParaRPr sz="1600">
              <a:latin typeface="Calibri"/>
              <a:ea typeface="Calibri"/>
              <a:cs typeface="Calibri"/>
              <a:sym typeface="Calibri"/>
            </a:endParaRPr>
          </a:p>
          <a:p>
            <a:pPr indent="0" lvl="0" marL="0" rtl="0" algn="just">
              <a:lnSpc>
                <a:spcPct val="115000"/>
              </a:lnSpc>
              <a:spcBef>
                <a:spcPts val="1000"/>
              </a:spcBef>
              <a:spcAft>
                <a:spcPts val="0"/>
              </a:spcAft>
              <a:buNone/>
            </a:pPr>
            <a:r>
              <a:rPr lang="ca" sz="1600">
                <a:latin typeface="Calibri"/>
                <a:ea typeface="Calibri"/>
                <a:cs typeface="Calibri"/>
                <a:sym typeface="Calibri"/>
              </a:rPr>
              <a:t>	-Minimum number of samples to be leaf</a:t>
            </a:r>
            <a:endParaRPr sz="1600">
              <a:latin typeface="Calibri"/>
              <a:ea typeface="Calibri"/>
              <a:cs typeface="Calibri"/>
              <a:sym typeface="Calibri"/>
            </a:endParaRPr>
          </a:p>
          <a:p>
            <a:pPr indent="0" lvl="0" marL="0" rtl="0" algn="just">
              <a:lnSpc>
                <a:spcPct val="115000"/>
              </a:lnSpc>
              <a:spcBef>
                <a:spcPts val="1000"/>
              </a:spcBef>
              <a:spcAft>
                <a:spcPts val="0"/>
              </a:spcAft>
              <a:buNone/>
            </a:pPr>
            <a:r>
              <a:rPr lang="ca" sz="1600">
                <a:latin typeface="Calibri"/>
                <a:ea typeface="Calibri"/>
                <a:cs typeface="Calibri"/>
                <a:sym typeface="Calibri"/>
              </a:rPr>
              <a:t>	-Minimum number of samples to split a node</a:t>
            </a:r>
            <a:endParaRPr sz="1600">
              <a:latin typeface="Calibri"/>
              <a:ea typeface="Calibri"/>
              <a:cs typeface="Calibri"/>
              <a:sym typeface="Calibri"/>
            </a:endParaRPr>
          </a:p>
          <a:p>
            <a:pPr indent="0" lvl="0" marL="0" rtl="0" algn="just">
              <a:lnSpc>
                <a:spcPct val="115000"/>
              </a:lnSpc>
              <a:spcBef>
                <a:spcPts val="1000"/>
              </a:spcBef>
              <a:spcAft>
                <a:spcPts val="0"/>
              </a:spcAft>
              <a:buNone/>
            </a:pPr>
            <a:r>
              <a:rPr lang="ca" sz="1600">
                <a:latin typeface="Calibri"/>
                <a:ea typeface="Calibri"/>
                <a:cs typeface="Calibri"/>
                <a:sym typeface="Calibri"/>
              </a:rPr>
              <a:t>	-Number of features to consider when looking for the best split</a:t>
            </a:r>
            <a:endParaRPr sz="1600">
              <a:latin typeface="Calibri"/>
              <a:ea typeface="Calibri"/>
              <a:cs typeface="Calibri"/>
              <a:sym typeface="Calibri"/>
            </a:endParaRPr>
          </a:p>
          <a:p>
            <a:pPr indent="0" lvl="0" marL="0" rtl="0" algn="just">
              <a:lnSpc>
                <a:spcPct val="115000"/>
              </a:lnSpc>
              <a:spcBef>
                <a:spcPts val="1000"/>
              </a:spcBef>
              <a:spcAft>
                <a:spcPts val="0"/>
              </a:spcAft>
              <a:buNone/>
            </a:pPr>
            <a:r>
              <a:rPr lang="ca" sz="1300"/>
              <a:t>	</a:t>
            </a:r>
            <a:endParaRPr sz="13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7"/>
          <p:cNvSpPr txBox="1"/>
          <p:nvPr>
            <p:ph type="title"/>
          </p:nvPr>
        </p:nvSpPr>
        <p:spPr>
          <a:xfrm>
            <a:off x="1260225" y="6565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ca" sz="2320"/>
              <a:t>Understanding the decision tree</a:t>
            </a:r>
            <a:endParaRPr sz="2320"/>
          </a:p>
        </p:txBody>
      </p:sp>
      <p:sp>
        <p:nvSpPr>
          <p:cNvPr id="434" name="Google Shape;434;p37"/>
          <p:cNvSpPr txBox="1"/>
          <p:nvPr/>
        </p:nvSpPr>
        <p:spPr>
          <a:xfrm>
            <a:off x="413050" y="2629363"/>
            <a:ext cx="2654100" cy="842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lang="ca" sz="1600">
                <a:latin typeface="Calibri"/>
                <a:ea typeface="Calibri"/>
                <a:cs typeface="Calibri"/>
                <a:sym typeface="Calibri"/>
              </a:rPr>
              <a:t>max_depth = 8</a:t>
            </a:r>
            <a:endParaRPr sz="1600">
              <a:latin typeface="Calibri"/>
              <a:ea typeface="Calibri"/>
              <a:cs typeface="Calibri"/>
              <a:sym typeface="Calibri"/>
            </a:endParaRPr>
          </a:p>
          <a:p>
            <a:pPr indent="0" lvl="0" marL="0" rtl="0" algn="just">
              <a:lnSpc>
                <a:spcPct val="115000"/>
              </a:lnSpc>
              <a:spcBef>
                <a:spcPts val="1000"/>
              </a:spcBef>
              <a:spcAft>
                <a:spcPts val="0"/>
              </a:spcAft>
              <a:buNone/>
            </a:pPr>
            <a:r>
              <a:rPr lang="ca" sz="1600">
                <a:latin typeface="Calibri"/>
                <a:ea typeface="Calibri"/>
                <a:cs typeface="Calibri"/>
                <a:sym typeface="Calibri"/>
              </a:rPr>
              <a:t>at most 8 decisions are made</a:t>
            </a:r>
            <a:endParaRPr sz="1300"/>
          </a:p>
        </p:txBody>
      </p:sp>
      <p:pic>
        <p:nvPicPr>
          <p:cNvPr id="435" name="Google Shape;435;p37"/>
          <p:cNvPicPr preferRelativeResize="0"/>
          <p:nvPr/>
        </p:nvPicPr>
        <p:blipFill>
          <a:blip r:embed="rId3">
            <a:alphaModFix/>
          </a:blip>
          <a:stretch>
            <a:fillRect/>
          </a:stretch>
        </p:blipFill>
        <p:spPr>
          <a:xfrm>
            <a:off x="3067150" y="1226814"/>
            <a:ext cx="5710950" cy="3415186"/>
          </a:xfrm>
          <a:prstGeom prst="rect">
            <a:avLst/>
          </a:prstGeom>
          <a:noFill/>
          <a:ln>
            <a:noFill/>
          </a:ln>
        </p:spPr>
      </p:pic>
      <p:sp>
        <p:nvSpPr>
          <p:cNvPr id="436" name="Google Shape;436;p37"/>
          <p:cNvSpPr txBox="1"/>
          <p:nvPr/>
        </p:nvSpPr>
        <p:spPr>
          <a:xfrm>
            <a:off x="3309038" y="4504475"/>
            <a:ext cx="5143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ca" sz="1200">
                <a:latin typeface="Nunito"/>
                <a:ea typeface="Nunito"/>
                <a:cs typeface="Nunito"/>
                <a:sym typeface="Nunito"/>
              </a:rPr>
              <a:t>Visual representation of the entire tree.</a:t>
            </a:r>
            <a:endParaRPr i="1" sz="1200">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8"/>
          <p:cNvSpPr txBox="1"/>
          <p:nvPr>
            <p:ph type="title"/>
          </p:nvPr>
        </p:nvSpPr>
        <p:spPr>
          <a:xfrm>
            <a:off x="1260225" y="6565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ca" sz="2320"/>
              <a:t>Analyzing the first decision levels</a:t>
            </a:r>
            <a:endParaRPr sz="2320"/>
          </a:p>
        </p:txBody>
      </p:sp>
      <p:sp>
        <p:nvSpPr>
          <p:cNvPr id="442" name="Google Shape;442;p38"/>
          <p:cNvSpPr txBox="1"/>
          <p:nvPr/>
        </p:nvSpPr>
        <p:spPr>
          <a:xfrm>
            <a:off x="413050" y="2629363"/>
            <a:ext cx="2654100" cy="38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t/>
            </a:r>
            <a:endParaRPr sz="1300"/>
          </a:p>
        </p:txBody>
      </p:sp>
      <p:pic>
        <p:nvPicPr>
          <p:cNvPr id="443" name="Google Shape;443;p38"/>
          <p:cNvPicPr preferRelativeResize="0"/>
          <p:nvPr/>
        </p:nvPicPr>
        <p:blipFill>
          <a:blip r:embed="rId3">
            <a:alphaModFix/>
          </a:blip>
          <a:stretch>
            <a:fillRect/>
          </a:stretch>
        </p:blipFill>
        <p:spPr>
          <a:xfrm>
            <a:off x="1704975" y="1283363"/>
            <a:ext cx="5734050" cy="3514725"/>
          </a:xfrm>
          <a:prstGeom prst="rect">
            <a:avLst/>
          </a:prstGeom>
          <a:noFill/>
          <a:ln>
            <a:noFill/>
          </a:ln>
        </p:spPr>
      </p:pic>
      <p:sp>
        <p:nvSpPr>
          <p:cNvPr id="444" name="Google Shape;444;p38"/>
          <p:cNvSpPr txBox="1"/>
          <p:nvPr/>
        </p:nvSpPr>
        <p:spPr>
          <a:xfrm>
            <a:off x="2203713" y="4583150"/>
            <a:ext cx="5143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ca" sz="1200">
                <a:latin typeface="Nunito"/>
                <a:ea typeface="Nunito"/>
                <a:cs typeface="Nunito"/>
                <a:sym typeface="Nunito"/>
              </a:rPr>
              <a:t>First three decision levels of the tree.</a:t>
            </a:r>
            <a:endParaRPr i="1" sz="1200">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9"/>
          <p:cNvSpPr txBox="1"/>
          <p:nvPr>
            <p:ph type="title"/>
          </p:nvPr>
        </p:nvSpPr>
        <p:spPr>
          <a:xfrm>
            <a:off x="1260225" y="6565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ca" sz="2320"/>
              <a:t>First decision level</a:t>
            </a:r>
            <a:endParaRPr sz="2320"/>
          </a:p>
        </p:txBody>
      </p:sp>
      <p:sp>
        <p:nvSpPr>
          <p:cNvPr id="450" name="Google Shape;450;p39"/>
          <p:cNvSpPr txBox="1"/>
          <p:nvPr/>
        </p:nvSpPr>
        <p:spPr>
          <a:xfrm>
            <a:off x="413050" y="2629363"/>
            <a:ext cx="2654100" cy="38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t/>
            </a:r>
            <a:endParaRPr sz="1300"/>
          </a:p>
        </p:txBody>
      </p:sp>
      <p:pic>
        <p:nvPicPr>
          <p:cNvPr id="451" name="Google Shape;451;p39"/>
          <p:cNvPicPr preferRelativeResize="0"/>
          <p:nvPr/>
        </p:nvPicPr>
        <p:blipFill>
          <a:blip r:embed="rId3">
            <a:alphaModFix/>
          </a:blip>
          <a:stretch>
            <a:fillRect/>
          </a:stretch>
        </p:blipFill>
        <p:spPr>
          <a:xfrm>
            <a:off x="82300" y="1390300"/>
            <a:ext cx="3568700" cy="1451900"/>
          </a:xfrm>
          <a:prstGeom prst="rect">
            <a:avLst/>
          </a:prstGeom>
          <a:noFill/>
          <a:ln>
            <a:noFill/>
          </a:ln>
        </p:spPr>
      </p:pic>
      <p:pic>
        <p:nvPicPr>
          <p:cNvPr id="452" name="Google Shape;452;p39"/>
          <p:cNvPicPr preferRelativeResize="0"/>
          <p:nvPr/>
        </p:nvPicPr>
        <p:blipFill>
          <a:blip r:embed="rId4">
            <a:alphaModFix/>
          </a:blip>
          <a:stretch>
            <a:fillRect/>
          </a:stretch>
        </p:blipFill>
        <p:spPr>
          <a:xfrm>
            <a:off x="4622125" y="1640725"/>
            <a:ext cx="3924300" cy="2362200"/>
          </a:xfrm>
          <a:prstGeom prst="rect">
            <a:avLst/>
          </a:prstGeom>
          <a:noFill/>
          <a:ln>
            <a:noFill/>
          </a:ln>
        </p:spPr>
      </p:pic>
      <p:sp>
        <p:nvSpPr>
          <p:cNvPr id="453" name="Google Shape;453;p39"/>
          <p:cNvSpPr txBox="1"/>
          <p:nvPr/>
        </p:nvSpPr>
        <p:spPr>
          <a:xfrm>
            <a:off x="4295275" y="4002925"/>
            <a:ext cx="5143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ca" sz="1200">
                <a:latin typeface="Nunito"/>
                <a:ea typeface="Nunito"/>
                <a:cs typeface="Nunito"/>
                <a:sym typeface="Nunito"/>
              </a:rPr>
              <a:t>Distribution of the popularity variable against the target classes</a:t>
            </a:r>
            <a:endParaRPr i="1" sz="1200">
              <a:latin typeface="Nunito"/>
              <a:ea typeface="Nunito"/>
              <a:cs typeface="Nunito"/>
              <a:sym typeface="Nunito"/>
            </a:endParaRPr>
          </a:p>
        </p:txBody>
      </p:sp>
      <p:pic>
        <p:nvPicPr>
          <p:cNvPr id="454" name="Google Shape;454;p39"/>
          <p:cNvPicPr preferRelativeResize="0"/>
          <p:nvPr/>
        </p:nvPicPr>
        <p:blipFill>
          <a:blip r:embed="rId5">
            <a:alphaModFix/>
          </a:blip>
          <a:stretch>
            <a:fillRect/>
          </a:stretch>
        </p:blipFill>
        <p:spPr>
          <a:xfrm>
            <a:off x="82300" y="2948150"/>
            <a:ext cx="4257124" cy="1188050"/>
          </a:xfrm>
          <a:prstGeom prst="rect">
            <a:avLst/>
          </a:prstGeom>
          <a:noFill/>
          <a:ln>
            <a:noFill/>
          </a:ln>
        </p:spPr>
      </p:pic>
      <p:sp>
        <p:nvSpPr>
          <p:cNvPr id="455" name="Google Shape;455;p39"/>
          <p:cNvSpPr/>
          <p:nvPr/>
        </p:nvSpPr>
        <p:spPr>
          <a:xfrm>
            <a:off x="118025" y="3196250"/>
            <a:ext cx="2527500" cy="127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0"/>
          <p:cNvSpPr txBox="1"/>
          <p:nvPr>
            <p:ph type="title"/>
          </p:nvPr>
        </p:nvSpPr>
        <p:spPr>
          <a:xfrm>
            <a:off x="1260225" y="6565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ca" sz="2320"/>
              <a:t>Second decision level</a:t>
            </a:r>
            <a:endParaRPr sz="2320"/>
          </a:p>
        </p:txBody>
      </p:sp>
      <p:sp>
        <p:nvSpPr>
          <p:cNvPr id="461" name="Google Shape;461;p40"/>
          <p:cNvSpPr txBox="1"/>
          <p:nvPr/>
        </p:nvSpPr>
        <p:spPr>
          <a:xfrm>
            <a:off x="413050" y="2629363"/>
            <a:ext cx="2654100" cy="38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t/>
            </a:r>
            <a:endParaRPr sz="1300"/>
          </a:p>
        </p:txBody>
      </p:sp>
      <p:sp>
        <p:nvSpPr>
          <p:cNvPr id="462" name="Google Shape;462;p40"/>
          <p:cNvSpPr txBox="1"/>
          <p:nvPr/>
        </p:nvSpPr>
        <p:spPr>
          <a:xfrm>
            <a:off x="4000500" y="4159275"/>
            <a:ext cx="5143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ca" sz="1200">
                <a:latin typeface="Nunito"/>
                <a:ea typeface="Nunito"/>
                <a:cs typeface="Nunito"/>
                <a:sym typeface="Nunito"/>
              </a:rPr>
              <a:t>Distribution of the accousticness and spechiness variables against the target classes</a:t>
            </a:r>
            <a:endParaRPr i="1" sz="1200">
              <a:latin typeface="Nunito"/>
              <a:ea typeface="Nunito"/>
              <a:cs typeface="Nunito"/>
              <a:sym typeface="Nunito"/>
            </a:endParaRPr>
          </a:p>
        </p:txBody>
      </p:sp>
      <p:pic>
        <p:nvPicPr>
          <p:cNvPr id="463" name="Google Shape;463;p40"/>
          <p:cNvPicPr preferRelativeResize="0"/>
          <p:nvPr/>
        </p:nvPicPr>
        <p:blipFill>
          <a:blip r:embed="rId3">
            <a:alphaModFix/>
          </a:blip>
          <a:stretch>
            <a:fillRect/>
          </a:stretch>
        </p:blipFill>
        <p:spPr>
          <a:xfrm>
            <a:off x="0" y="1564225"/>
            <a:ext cx="3295650" cy="917692"/>
          </a:xfrm>
          <a:prstGeom prst="rect">
            <a:avLst/>
          </a:prstGeom>
          <a:noFill/>
          <a:ln>
            <a:noFill/>
          </a:ln>
        </p:spPr>
      </p:pic>
      <p:pic>
        <p:nvPicPr>
          <p:cNvPr id="464" name="Google Shape;464;p40"/>
          <p:cNvPicPr preferRelativeResize="0"/>
          <p:nvPr/>
        </p:nvPicPr>
        <p:blipFill>
          <a:blip r:embed="rId4">
            <a:alphaModFix/>
          </a:blip>
          <a:stretch>
            <a:fillRect/>
          </a:stretch>
        </p:blipFill>
        <p:spPr>
          <a:xfrm>
            <a:off x="82300" y="2948150"/>
            <a:ext cx="4257124" cy="1188050"/>
          </a:xfrm>
          <a:prstGeom prst="rect">
            <a:avLst/>
          </a:prstGeom>
          <a:noFill/>
          <a:ln>
            <a:noFill/>
          </a:ln>
        </p:spPr>
      </p:pic>
      <p:pic>
        <p:nvPicPr>
          <p:cNvPr id="465" name="Google Shape;465;p40"/>
          <p:cNvPicPr preferRelativeResize="0"/>
          <p:nvPr/>
        </p:nvPicPr>
        <p:blipFill>
          <a:blip r:embed="rId5">
            <a:alphaModFix/>
          </a:blip>
          <a:stretch>
            <a:fillRect/>
          </a:stretch>
        </p:blipFill>
        <p:spPr>
          <a:xfrm>
            <a:off x="3295650" y="1812175"/>
            <a:ext cx="5848350" cy="2190750"/>
          </a:xfrm>
          <a:prstGeom prst="rect">
            <a:avLst/>
          </a:prstGeom>
          <a:noFill/>
          <a:ln>
            <a:noFill/>
          </a:ln>
        </p:spPr>
      </p:pic>
      <p:sp>
        <p:nvSpPr>
          <p:cNvPr id="466" name="Google Shape;466;p40"/>
          <p:cNvSpPr/>
          <p:nvPr/>
        </p:nvSpPr>
        <p:spPr>
          <a:xfrm>
            <a:off x="118025" y="3324100"/>
            <a:ext cx="3599400" cy="98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1"/>
          <p:cNvSpPr txBox="1"/>
          <p:nvPr>
            <p:ph type="title"/>
          </p:nvPr>
        </p:nvSpPr>
        <p:spPr>
          <a:xfrm>
            <a:off x="1250375" y="2729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ca" sz="2320"/>
              <a:t>Third decision level</a:t>
            </a:r>
            <a:endParaRPr sz="2320"/>
          </a:p>
        </p:txBody>
      </p:sp>
      <p:sp>
        <p:nvSpPr>
          <p:cNvPr id="472" name="Google Shape;472;p41"/>
          <p:cNvSpPr txBox="1"/>
          <p:nvPr/>
        </p:nvSpPr>
        <p:spPr>
          <a:xfrm>
            <a:off x="413050" y="2629363"/>
            <a:ext cx="2654100" cy="38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t/>
            </a:r>
            <a:endParaRPr sz="1300"/>
          </a:p>
        </p:txBody>
      </p:sp>
      <p:sp>
        <p:nvSpPr>
          <p:cNvPr id="473" name="Google Shape;473;p41"/>
          <p:cNvSpPr txBox="1"/>
          <p:nvPr/>
        </p:nvSpPr>
        <p:spPr>
          <a:xfrm>
            <a:off x="4000488" y="4405125"/>
            <a:ext cx="5143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ca" sz="1100">
                <a:latin typeface="Nunito"/>
                <a:ea typeface="Nunito"/>
                <a:cs typeface="Nunito"/>
                <a:sym typeface="Nunito"/>
              </a:rPr>
              <a:t>Distribution of the danceability and energy variables against the target classes</a:t>
            </a:r>
            <a:endParaRPr i="1" sz="1100">
              <a:latin typeface="Nunito"/>
              <a:ea typeface="Nunito"/>
              <a:cs typeface="Nunito"/>
              <a:sym typeface="Nunito"/>
            </a:endParaRPr>
          </a:p>
        </p:txBody>
      </p:sp>
      <p:pic>
        <p:nvPicPr>
          <p:cNvPr id="474" name="Google Shape;474;p41"/>
          <p:cNvPicPr preferRelativeResize="0"/>
          <p:nvPr/>
        </p:nvPicPr>
        <p:blipFill>
          <a:blip r:embed="rId3">
            <a:alphaModFix/>
          </a:blip>
          <a:stretch>
            <a:fillRect/>
          </a:stretch>
        </p:blipFill>
        <p:spPr>
          <a:xfrm>
            <a:off x="82300" y="3217075"/>
            <a:ext cx="4257124" cy="1188050"/>
          </a:xfrm>
          <a:prstGeom prst="rect">
            <a:avLst/>
          </a:prstGeom>
          <a:noFill/>
          <a:ln>
            <a:noFill/>
          </a:ln>
        </p:spPr>
      </p:pic>
      <p:pic>
        <p:nvPicPr>
          <p:cNvPr id="475" name="Google Shape;475;p41"/>
          <p:cNvPicPr preferRelativeResize="0"/>
          <p:nvPr/>
        </p:nvPicPr>
        <p:blipFill>
          <a:blip r:embed="rId4">
            <a:alphaModFix/>
          </a:blip>
          <a:stretch>
            <a:fillRect/>
          </a:stretch>
        </p:blipFill>
        <p:spPr>
          <a:xfrm>
            <a:off x="4690025" y="833650"/>
            <a:ext cx="3915251" cy="1600924"/>
          </a:xfrm>
          <a:prstGeom prst="rect">
            <a:avLst/>
          </a:prstGeom>
          <a:noFill/>
          <a:ln>
            <a:noFill/>
          </a:ln>
        </p:spPr>
      </p:pic>
      <p:pic>
        <p:nvPicPr>
          <p:cNvPr id="476" name="Google Shape;476;p41"/>
          <p:cNvPicPr preferRelativeResize="0"/>
          <p:nvPr/>
        </p:nvPicPr>
        <p:blipFill>
          <a:blip r:embed="rId5">
            <a:alphaModFix/>
          </a:blip>
          <a:stretch>
            <a:fillRect/>
          </a:stretch>
        </p:blipFill>
        <p:spPr>
          <a:xfrm>
            <a:off x="4797100" y="2434575"/>
            <a:ext cx="3808174" cy="1877450"/>
          </a:xfrm>
          <a:prstGeom prst="rect">
            <a:avLst/>
          </a:prstGeom>
          <a:noFill/>
          <a:ln>
            <a:noFill/>
          </a:ln>
        </p:spPr>
      </p:pic>
      <p:sp>
        <p:nvSpPr>
          <p:cNvPr id="477" name="Google Shape;477;p41"/>
          <p:cNvSpPr/>
          <p:nvPr/>
        </p:nvSpPr>
        <p:spPr>
          <a:xfrm>
            <a:off x="82300" y="3712550"/>
            <a:ext cx="3599400" cy="98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8" name="Google Shape;478;p41"/>
          <p:cNvPicPr preferRelativeResize="0"/>
          <p:nvPr/>
        </p:nvPicPr>
        <p:blipFill>
          <a:blip r:embed="rId6">
            <a:alphaModFix/>
          </a:blip>
          <a:stretch>
            <a:fillRect/>
          </a:stretch>
        </p:blipFill>
        <p:spPr>
          <a:xfrm>
            <a:off x="186875" y="1229325"/>
            <a:ext cx="4339423" cy="1663400"/>
          </a:xfrm>
          <a:prstGeom prst="rect">
            <a:avLst/>
          </a:prstGeom>
          <a:noFill/>
          <a:ln>
            <a:noFill/>
          </a:ln>
        </p:spPr>
      </p:pic>
      <p:cxnSp>
        <p:nvCxnSpPr>
          <p:cNvPr id="479" name="Google Shape;479;p41"/>
          <p:cNvCxnSpPr/>
          <p:nvPr/>
        </p:nvCxnSpPr>
        <p:spPr>
          <a:xfrm rot="10800000">
            <a:off x="5910525" y="943900"/>
            <a:ext cx="9900" cy="1386900"/>
          </a:xfrm>
          <a:prstGeom prst="straightConnector1">
            <a:avLst/>
          </a:prstGeom>
          <a:noFill/>
          <a:ln cap="flat" cmpd="sng" w="9525">
            <a:solidFill>
              <a:srgbClr val="FF0000"/>
            </a:solidFill>
            <a:prstDash val="solid"/>
            <a:round/>
            <a:headEnd len="med" w="med" type="none"/>
            <a:tailEnd len="med" w="med" type="none"/>
          </a:ln>
        </p:spPr>
      </p:cxnSp>
      <p:cxnSp>
        <p:nvCxnSpPr>
          <p:cNvPr id="480" name="Google Shape;480;p41"/>
          <p:cNvCxnSpPr/>
          <p:nvPr/>
        </p:nvCxnSpPr>
        <p:spPr>
          <a:xfrm flipH="1" rot="10800000">
            <a:off x="7474300" y="944100"/>
            <a:ext cx="4800" cy="1357200"/>
          </a:xfrm>
          <a:prstGeom prst="straightConnector1">
            <a:avLst/>
          </a:prstGeom>
          <a:noFill/>
          <a:ln cap="flat" cmpd="sng" w="9525">
            <a:solidFill>
              <a:srgbClr val="FF0000"/>
            </a:solidFill>
            <a:prstDash val="solid"/>
            <a:round/>
            <a:headEnd len="med" w="med" type="none"/>
            <a:tailEnd len="med" w="med" type="none"/>
          </a:ln>
        </p:spPr>
      </p:cxnSp>
      <p:cxnSp>
        <p:nvCxnSpPr>
          <p:cNvPr id="481" name="Google Shape;481;p41"/>
          <p:cNvCxnSpPr/>
          <p:nvPr/>
        </p:nvCxnSpPr>
        <p:spPr>
          <a:xfrm rot="10800000">
            <a:off x="6097700" y="2586575"/>
            <a:ext cx="9600" cy="1612800"/>
          </a:xfrm>
          <a:prstGeom prst="straightConnector1">
            <a:avLst/>
          </a:prstGeom>
          <a:noFill/>
          <a:ln cap="flat" cmpd="sng" w="9525">
            <a:solidFill>
              <a:srgbClr val="FF0000"/>
            </a:solidFill>
            <a:prstDash val="solid"/>
            <a:round/>
            <a:headEnd len="med" w="med" type="none"/>
            <a:tailEnd len="med" w="med" type="none"/>
          </a:ln>
        </p:spPr>
      </p:cxnSp>
      <p:cxnSp>
        <p:nvCxnSpPr>
          <p:cNvPr id="482" name="Google Shape;482;p41"/>
          <p:cNvCxnSpPr/>
          <p:nvPr/>
        </p:nvCxnSpPr>
        <p:spPr>
          <a:xfrm rot="10800000">
            <a:off x="8280750" y="2576675"/>
            <a:ext cx="0" cy="16227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2"/>
          <p:cNvSpPr txBox="1"/>
          <p:nvPr>
            <p:ph type="title"/>
          </p:nvPr>
        </p:nvSpPr>
        <p:spPr>
          <a:xfrm>
            <a:off x="1260225" y="6565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ca" sz="2320"/>
              <a:t>Hyperparameter Tuning</a:t>
            </a:r>
            <a:endParaRPr sz="2320"/>
          </a:p>
        </p:txBody>
      </p:sp>
      <p:pic>
        <p:nvPicPr>
          <p:cNvPr id="488" name="Google Shape;488;p42"/>
          <p:cNvPicPr preferRelativeResize="0"/>
          <p:nvPr/>
        </p:nvPicPr>
        <p:blipFill>
          <a:blip r:embed="rId3">
            <a:alphaModFix/>
          </a:blip>
          <a:stretch>
            <a:fillRect/>
          </a:stretch>
        </p:blipFill>
        <p:spPr>
          <a:xfrm>
            <a:off x="1347400" y="2691612"/>
            <a:ext cx="2670000" cy="1970525"/>
          </a:xfrm>
          <a:prstGeom prst="rect">
            <a:avLst/>
          </a:prstGeom>
          <a:noFill/>
          <a:ln>
            <a:noFill/>
          </a:ln>
        </p:spPr>
      </p:pic>
      <p:pic>
        <p:nvPicPr>
          <p:cNvPr id="489" name="Google Shape;489;p42"/>
          <p:cNvPicPr preferRelativeResize="0"/>
          <p:nvPr/>
        </p:nvPicPr>
        <p:blipFill>
          <a:blip r:embed="rId4">
            <a:alphaModFix/>
          </a:blip>
          <a:stretch>
            <a:fillRect/>
          </a:stretch>
        </p:blipFill>
        <p:spPr>
          <a:xfrm>
            <a:off x="4847400" y="2932312"/>
            <a:ext cx="3233600" cy="1336550"/>
          </a:xfrm>
          <a:prstGeom prst="rect">
            <a:avLst/>
          </a:prstGeom>
          <a:noFill/>
          <a:ln>
            <a:noFill/>
          </a:ln>
        </p:spPr>
      </p:pic>
      <p:sp>
        <p:nvSpPr>
          <p:cNvPr id="490" name="Google Shape;490;p42"/>
          <p:cNvSpPr txBox="1"/>
          <p:nvPr/>
        </p:nvSpPr>
        <p:spPr>
          <a:xfrm>
            <a:off x="1347400" y="1362150"/>
            <a:ext cx="3000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ca">
                <a:latin typeface="Maven Pro"/>
                <a:ea typeface="Maven Pro"/>
                <a:cs typeface="Maven Pro"/>
                <a:sym typeface="Maven Pro"/>
              </a:rPr>
              <a:t>Best Configuration: </a:t>
            </a:r>
            <a:endParaRPr b="1">
              <a:latin typeface="Maven Pro"/>
              <a:ea typeface="Maven Pro"/>
              <a:cs typeface="Maven Pro"/>
              <a:sym typeface="Maven Pro"/>
            </a:endParaRPr>
          </a:p>
          <a:p>
            <a:pPr indent="0" lvl="0" marL="0" rtl="0" algn="l">
              <a:spcBef>
                <a:spcPts val="0"/>
              </a:spcBef>
              <a:spcAft>
                <a:spcPts val="0"/>
              </a:spcAft>
              <a:buNone/>
            </a:pPr>
            <a:r>
              <a:rPr lang="ca">
                <a:latin typeface="Maven Pro"/>
                <a:ea typeface="Maven Pro"/>
                <a:cs typeface="Maven Pro"/>
                <a:sym typeface="Maven Pro"/>
              </a:rPr>
              <a:t>'criterion': 'entropy',</a:t>
            </a:r>
            <a:endParaRPr>
              <a:latin typeface="Maven Pro"/>
              <a:ea typeface="Maven Pro"/>
              <a:cs typeface="Maven Pro"/>
              <a:sym typeface="Maven Pro"/>
            </a:endParaRPr>
          </a:p>
          <a:p>
            <a:pPr indent="0" lvl="0" marL="0" rtl="0" algn="l">
              <a:spcBef>
                <a:spcPts val="0"/>
              </a:spcBef>
              <a:spcAft>
                <a:spcPts val="0"/>
              </a:spcAft>
              <a:buNone/>
            </a:pPr>
            <a:r>
              <a:rPr lang="ca">
                <a:latin typeface="Maven Pro"/>
                <a:ea typeface="Maven Pro"/>
                <a:cs typeface="Maven Pro"/>
                <a:sym typeface="Maven Pro"/>
              </a:rPr>
              <a:t>'max_depth': 8,</a:t>
            </a:r>
            <a:endParaRPr>
              <a:latin typeface="Maven Pro"/>
              <a:ea typeface="Maven Pro"/>
              <a:cs typeface="Maven Pro"/>
              <a:sym typeface="Maven Pro"/>
            </a:endParaRPr>
          </a:p>
          <a:p>
            <a:pPr indent="0" lvl="0" marL="0" rtl="0" algn="l">
              <a:spcBef>
                <a:spcPts val="0"/>
              </a:spcBef>
              <a:spcAft>
                <a:spcPts val="0"/>
              </a:spcAft>
              <a:buNone/>
            </a:pPr>
            <a:r>
              <a:rPr lang="ca">
                <a:latin typeface="Maven Pro"/>
                <a:ea typeface="Maven Pro"/>
                <a:cs typeface="Maven Pro"/>
                <a:sym typeface="Maven Pro"/>
              </a:rPr>
              <a:t>'min_samples_leaf': 6,</a:t>
            </a:r>
            <a:endParaRPr>
              <a:latin typeface="Maven Pro"/>
              <a:ea typeface="Maven Pro"/>
              <a:cs typeface="Maven Pro"/>
              <a:sym typeface="Maven Pro"/>
            </a:endParaRPr>
          </a:p>
          <a:p>
            <a:pPr indent="0" lvl="0" marL="0" rtl="0" algn="l">
              <a:spcBef>
                <a:spcPts val="0"/>
              </a:spcBef>
              <a:spcAft>
                <a:spcPts val="0"/>
              </a:spcAft>
              <a:buNone/>
            </a:pPr>
            <a:r>
              <a:rPr lang="ca">
                <a:latin typeface="Maven Pro"/>
                <a:ea typeface="Maven Pro"/>
                <a:cs typeface="Maven Pro"/>
                <a:sym typeface="Maven Pro"/>
              </a:rPr>
              <a:t>'min_samples_split': 15</a:t>
            </a:r>
            <a:endParaRPr>
              <a:latin typeface="Maven Pro"/>
              <a:ea typeface="Maven Pro"/>
              <a:cs typeface="Maven Pro"/>
              <a:sym typeface="Maven Pro"/>
            </a:endParaRPr>
          </a:p>
        </p:txBody>
      </p:sp>
      <p:sp>
        <p:nvSpPr>
          <p:cNvPr id="491" name="Google Shape;491;p42"/>
          <p:cNvSpPr txBox="1"/>
          <p:nvPr/>
        </p:nvSpPr>
        <p:spPr>
          <a:xfrm>
            <a:off x="4964188" y="1777650"/>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ca" sz="1600">
                <a:latin typeface="Maven Pro"/>
                <a:ea typeface="Maven Pro"/>
                <a:cs typeface="Maven Pro"/>
                <a:sym typeface="Maven Pro"/>
              </a:rPr>
              <a:t>Accuracy = 0.87</a:t>
            </a:r>
            <a:endParaRPr b="1" sz="1900">
              <a:latin typeface="Maven Pro"/>
              <a:ea typeface="Maven Pro"/>
              <a:cs typeface="Maven Pro"/>
              <a:sym typeface="Maven Pr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Support Vector Machines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SVM with linear kernel</a:t>
            </a:r>
            <a:endParaRPr/>
          </a:p>
        </p:txBody>
      </p:sp>
      <p:sp>
        <p:nvSpPr>
          <p:cNvPr id="502" name="Google Shape;502;p44"/>
          <p:cNvSpPr txBox="1"/>
          <p:nvPr>
            <p:ph idx="1" type="body"/>
          </p:nvPr>
        </p:nvSpPr>
        <p:spPr>
          <a:xfrm>
            <a:off x="625975" y="1699425"/>
            <a:ext cx="7898400" cy="3082500"/>
          </a:xfrm>
          <a:prstGeom prst="rect">
            <a:avLst/>
          </a:prstGeom>
        </p:spPr>
        <p:txBody>
          <a:bodyPr anchorCtr="0" anchor="t" bIns="91425" lIns="91425" spcFirstLastPara="1" rIns="91425" wrap="square" tIns="91425">
            <a:normAutofit/>
          </a:bodyPr>
          <a:lstStyle/>
          <a:p>
            <a:pPr indent="-330200" lvl="0" marL="457200" rtl="0" algn="just">
              <a:spcBef>
                <a:spcPts val="1000"/>
              </a:spcBef>
              <a:spcAft>
                <a:spcPts val="0"/>
              </a:spcAft>
              <a:buSzPts val="1600"/>
              <a:buChar char="-"/>
            </a:pPr>
            <a:r>
              <a:rPr lang="ca" sz="1600"/>
              <a:t>One hot encoding</a:t>
            </a:r>
            <a:endParaRPr sz="1600"/>
          </a:p>
          <a:p>
            <a:pPr indent="-330200" lvl="0" marL="457200" rtl="0" algn="just">
              <a:spcBef>
                <a:spcPts val="0"/>
              </a:spcBef>
              <a:spcAft>
                <a:spcPts val="0"/>
              </a:spcAft>
              <a:buSzPts val="1600"/>
              <a:buChar char="-"/>
            </a:pPr>
            <a:r>
              <a:rPr lang="ca" sz="1600"/>
              <a:t>Standardize</a:t>
            </a:r>
            <a:r>
              <a:rPr lang="ca" sz="1600"/>
              <a:t> all the data</a:t>
            </a:r>
            <a:endParaRPr sz="1600"/>
          </a:p>
          <a:p>
            <a:pPr indent="-330200" lvl="0" marL="457200" rtl="0" algn="just">
              <a:spcBef>
                <a:spcPts val="0"/>
              </a:spcBef>
              <a:spcAft>
                <a:spcPts val="0"/>
              </a:spcAft>
              <a:buSzPts val="1600"/>
              <a:buChar char="-"/>
            </a:pPr>
            <a:r>
              <a:rPr lang="ca" sz="1600"/>
              <a:t>Default configuration results:</a:t>
            </a:r>
            <a:endParaRPr sz="1600"/>
          </a:p>
          <a:p>
            <a:pPr indent="-330200" lvl="1" marL="914400" rtl="0" algn="just">
              <a:spcBef>
                <a:spcPts val="0"/>
              </a:spcBef>
              <a:spcAft>
                <a:spcPts val="0"/>
              </a:spcAft>
              <a:buSzPts val="1600"/>
              <a:buChar char="-"/>
            </a:pPr>
            <a:r>
              <a:rPr lang="ca" sz="1600"/>
              <a:t>Validation accuracy: 87,77%</a:t>
            </a:r>
            <a:endParaRPr sz="1600"/>
          </a:p>
          <a:p>
            <a:pPr indent="-330200" lvl="1" marL="914400" rtl="0" algn="just">
              <a:spcBef>
                <a:spcPts val="0"/>
              </a:spcBef>
              <a:spcAft>
                <a:spcPts val="0"/>
              </a:spcAft>
              <a:buSzPts val="1600"/>
              <a:buChar char="-"/>
            </a:pPr>
            <a:r>
              <a:rPr lang="ca" sz="1600"/>
              <a:t>Test accuracy: 87,92%</a:t>
            </a:r>
            <a:endParaRPr sz="1600"/>
          </a:p>
          <a:p>
            <a:pPr indent="0" lvl="0" marL="0" rtl="0" algn="just">
              <a:spcBef>
                <a:spcPts val="1000"/>
              </a:spcBef>
              <a:spcAft>
                <a:spcPts val="0"/>
              </a:spcAft>
              <a:buNone/>
            </a:pPr>
            <a:r>
              <a:t/>
            </a:r>
            <a:endParaRPr sz="1600"/>
          </a:p>
        </p:txBody>
      </p:sp>
      <p:graphicFrame>
        <p:nvGraphicFramePr>
          <p:cNvPr id="503" name="Google Shape;503;p44"/>
          <p:cNvGraphicFramePr/>
          <p:nvPr/>
        </p:nvGraphicFramePr>
        <p:xfrm>
          <a:off x="4224625" y="1754188"/>
          <a:ext cx="3000000" cy="3000000"/>
        </p:xfrm>
        <a:graphic>
          <a:graphicData uri="http://schemas.openxmlformats.org/drawingml/2006/table">
            <a:tbl>
              <a:tblPr>
                <a:noFill/>
                <a:tableStyleId>{90D44033-FD4E-4B7C-ADCC-02B512D1C551}</a:tableStyleId>
              </a:tblPr>
              <a:tblGrid>
                <a:gridCol w="1172625"/>
                <a:gridCol w="861300"/>
                <a:gridCol w="819825"/>
                <a:gridCol w="809450"/>
                <a:gridCol w="788675"/>
              </a:tblGrid>
              <a:tr h="12700">
                <a:tc>
                  <a:txBody>
                    <a:bodyPr/>
                    <a:lstStyle/>
                    <a:p>
                      <a:pPr indent="0" lvl="0" marL="0" rtl="0" algn="ctr">
                        <a:spcBef>
                          <a:spcPts val="0"/>
                        </a:spcBef>
                        <a:spcAft>
                          <a:spcPts val="0"/>
                        </a:spcAft>
                        <a:buNone/>
                      </a:pPr>
                      <a:r>
                        <a:rPr b="1" lang="ca" sz="1300">
                          <a:solidFill>
                            <a:srgbClr val="212121"/>
                          </a:solidFill>
                          <a:highlight>
                            <a:srgbClr val="FFFFFF"/>
                          </a:highlight>
                          <a:latin typeface="Calibri"/>
                          <a:ea typeface="Calibri"/>
                          <a:cs typeface="Calibri"/>
                          <a:sym typeface="Calibri"/>
                        </a:rPr>
                        <a:t>True\Predicted</a:t>
                      </a:r>
                      <a:endParaRPr b="1" sz="1300">
                        <a:solidFill>
                          <a:srgbClr val="212121"/>
                        </a:solidFill>
                        <a:highlight>
                          <a:srgbClr val="FFFFFF"/>
                        </a:highlight>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ca" sz="1300">
                          <a:solidFill>
                            <a:srgbClr val="212121"/>
                          </a:solidFill>
                          <a:highlight>
                            <a:srgbClr val="FFFFFF"/>
                          </a:highlight>
                          <a:latin typeface="Calibri"/>
                          <a:ea typeface="Calibri"/>
                          <a:cs typeface="Calibri"/>
                          <a:sym typeface="Calibri"/>
                        </a:rPr>
                        <a:t>Classical</a:t>
                      </a:r>
                      <a:endParaRPr b="1" sz="1300">
                        <a:solidFill>
                          <a:srgbClr val="212121"/>
                        </a:solidFill>
                        <a:highlight>
                          <a:srgbClr val="FFFFFF"/>
                        </a:highlight>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ca" sz="1300">
                          <a:latin typeface="Calibri"/>
                          <a:ea typeface="Calibri"/>
                          <a:cs typeface="Calibri"/>
                          <a:sym typeface="Calibri"/>
                        </a:rPr>
                        <a:t>Electronic</a:t>
                      </a:r>
                      <a:endParaRPr b="1" sz="1300">
                        <a:solidFill>
                          <a:srgbClr val="212121"/>
                        </a:solidFill>
                        <a:highlight>
                          <a:srgbClr val="FFFFFF"/>
                        </a:highlight>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ca" sz="1300">
                          <a:latin typeface="Calibri"/>
                          <a:ea typeface="Calibri"/>
                          <a:cs typeface="Calibri"/>
                          <a:sym typeface="Calibri"/>
                        </a:rPr>
                        <a:t>Hip-Hop</a:t>
                      </a:r>
                      <a:endParaRPr b="1"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ca" sz="1300">
                          <a:latin typeface="Calibri"/>
                          <a:ea typeface="Calibri"/>
                          <a:cs typeface="Calibri"/>
                          <a:sym typeface="Calibri"/>
                        </a:rPr>
                        <a:t>Rock</a:t>
                      </a:r>
                      <a:endParaRPr b="1"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ctr">
                        <a:spcBef>
                          <a:spcPts val="0"/>
                        </a:spcBef>
                        <a:spcAft>
                          <a:spcPts val="0"/>
                        </a:spcAft>
                        <a:buNone/>
                      </a:pPr>
                      <a:r>
                        <a:rPr b="1" lang="ca" sz="1300">
                          <a:solidFill>
                            <a:srgbClr val="212121"/>
                          </a:solidFill>
                          <a:highlight>
                            <a:srgbClr val="FFFFFF"/>
                          </a:highlight>
                          <a:latin typeface="Calibri"/>
                          <a:ea typeface="Calibri"/>
                          <a:cs typeface="Calibri"/>
                          <a:sym typeface="Calibri"/>
                        </a:rPr>
                        <a:t>Classical</a:t>
                      </a:r>
                      <a:endParaRPr b="1" sz="1300">
                        <a:solidFill>
                          <a:srgbClr val="212121"/>
                        </a:solidFill>
                        <a:highlight>
                          <a:srgbClr val="FFFFFF"/>
                        </a:highlight>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300">
                          <a:solidFill>
                            <a:srgbClr val="212121"/>
                          </a:solidFill>
                          <a:highlight>
                            <a:srgbClr val="FFFFFF"/>
                          </a:highlight>
                          <a:latin typeface="Calibri"/>
                          <a:ea typeface="Calibri"/>
                          <a:cs typeface="Calibri"/>
                          <a:sym typeface="Calibri"/>
                        </a:rPr>
                        <a:t>2278</a:t>
                      </a:r>
                      <a:endParaRPr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300">
                          <a:solidFill>
                            <a:srgbClr val="212121"/>
                          </a:solidFill>
                          <a:highlight>
                            <a:srgbClr val="FFFFFF"/>
                          </a:highlight>
                          <a:latin typeface="Calibri"/>
                          <a:ea typeface="Calibri"/>
                          <a:cs typeface="Calibri"/>
                          <a:sym typeface="Calibri"/>
                        </a:rPr>
                        <a:t>177</a:t>
                      </a:r>
                      <a:endParaRPr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300">
                          <a:latin typeface="Calibri"/>
                          <a:ea typeface="Calibri"/>
                          <a:cs typeface="Calibri"/>
                          <a:sym typeface="Calibri"/>
                        </a:rPr>
                        <a:t>2</a:t>
                      </a:r>
                      <a:endParaRPr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300">
                          <a:latin typeface="Calibri"/>
                          <a:ea typeface="Calibri"/>
                          <a:cs typeface="Calibri"/>
                          <a:sym typeface="Calibri"/>
                        </a:rPr>
                        <a:t>43</a:t>
                      </a:r>
                      <a:endParaRPr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ctr">
                        <a:spcBef>
                          <a:spcPts val="0"/>
                        </a:spcBef>
                        <a:spcAft>
                          <a:spcPts val="0"/>
                        </a:spcAft>
                        <a:buNone/>
                      </a:pPr>
                      <a:r>
                        <a:rPr b="1" lang="ca" sz="1300">
                          <a:latin typeface="Calibri"/>
                          <a:ea typeface="Calibri"/>
                          <a:cs typeface="Calibri"/>
                          <a:sym typeface="Calibri"/>
                        </a:rPr>
                        <a:t>Electronic</a:t>
                      </a:r>
                      <a:endParaRPr b="1"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300">
                          <a:latin typeface="Calibri"/>
                          <a:ea typeface="Calibri"/>
                          <a:cs typeface="Calibri"/>
                          <a:sym typeface="Calibri"/>
                        </a:rPr>
                        <a:t>101</a:t>
                      </a:r>
                      <a:endParaRPr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300">
                          <a:latin typeface="Calibri"/>
                          <a:ea typeface="Calibri"/>
                          <a:cs typeface="Calibri"/>
                          <a:sym typeface="Calibri"/>
                        </a:rPr>
                        <a:t>2123</a:t>
                      </a:r>
                      <a:endParaRPr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300">
                          <a:latin typeface="Calibri"/>
                          <a:ea typeface="Calibri"/>
                          <a:cs typeface="Calibri"/>
                          <a:sym typeface="Calibri"/>
                        </a:rPr>
                        <a:t>131</a:t>
                      </a:r>
                      <a:endParaRPr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300">
                          <a:latin typeface="Calibri"/>
                          <a:ea typeface="Calibri"/>
                          <a:cs typeface="Calibri"/>
                          <a:sym typeface="Calibri"/>
                        </a:rPr>
                        <a:t>145</a:t>
                      </a:r>
                      <a:endParaRPr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ctr">
                        <a:spcBef>
                          <a:spcPts val="0"/>
                        </a:spcBef>
                        <a:spcAft>
                          <a:spcPts val="0"/>
                        </a:spcAft>
                        <a:buNone/>
                      </a:pPr>
                      <a:r>
                        <a:rPr b="1" lang="ca" sz="1300">
                          <a:latin typeface="Calibri"/>
                          <a:ea typeface="Calibri"/>
                          <a:cs typeface="Calibri"/>
                          <a:sym typeface="Calibri"/>
                        </a:rPr>
                        <a:t>Hip-Hop</a:t>
                      </a:r>
                      <a:endParaRPr b="1"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300">
                          <a:latin typeface="Calibri"/>
                          <a:ea typeface="Calibri"/>
                          <a:cs typeface="Calibri"/>
                          <a:sym typeface="Calibri"/>
                        </a:rPr>
                        <a:t>2</a:t>
                      </a:r>
                      <a:endParaRPr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300">
                          <a:latin typeface="Calibri"/>
                          <a:ea typeface="Calibri"/>
                          <a:cs typeface="Calibri"/>
                          <a:sym typeface="Calibri"/>
                        </a:rPr>
                        <a:t>80</a:t>
                      </a:r>
                      <a:endParaRPr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300">
                          <a:latin typeface="Calibri"/>
                          <a:ea typeface="Calibri"/>
                          <a:cs typeface="Calibri"/>
                          <a:sym typeface="Calibri"/>
                        </a:rPr>
                        <a:t>2150</a:t>
                      </a:r>
                      <a:endParaRPr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300">
                          <a:latin typeface="Calibri"/>
                          <a:ea typeface="Calibri"/>
                          <a:cs typeface="Calibri"/>
                          <a:sym typeface="Calibri"/>
                        </a:rPr>
                        <a:t>268</a:t>
                      </a:r>
                      <a:endParaRPr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ctr">
                        <a:spcBef>
                          <a:spcPts val="0"/>
                        </a:spcBef>
                        <a:spcAft>
                          <a:spcPts val="0"/>
                        </a:spcAft>
                        <a:buNone/>
                      </a:pPr>
                      <a:r>
                        <a:rPr b="1" lang="ca" sz="1300">
                          <a:latin typeface="Calibri"/>
                          <a:ea typeface="Calibri"/>
                          <a:cs typeface="Calibri"/>
                          <a:sym typeface="Calibri"/>
                        </a:rPr>
                        <a:t>Rock</a:t>
                      </a:r>
                      <a:endParaRPr b="1"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300">
                          <a:latin typeface="Calibri"/>
                          <a:ea typeface="Calibri"/>
                          <a:cs typeface="Calibri"/>
                          <a:sym typeface="Calibri"/>
                        </a:rPr>
                        <a:t>13</a:t>
                      </a:r>
                      <a:endParaRPr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300">
                          <a:latin typeface="Calibri"/>
                          <a:ea typeface="Calibri"/>
                          <a:cs typeface="Calibri"/>
                          <a:sym typeface="Calibri"/>
                        </a:rPr>
                        <a:t>59</a:t>
                      </a:r>
                      <a:endParaRPr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300">
                          <a:latin typeface="Calibri"/>
                          <a:ea typeface="Calibri"/>
                          <a:cs typeface="Calibri"/>
                          <a:sym typeface="Calibri"/>
                        </a:rPr>
                        <a:t>187</a:t>
                      </a:r>
                      <a:endParaRPr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300">
                          <a:latin typeface="Calibri"/>
                          <a:ea typeface="Calibri"/>
                          <a:cs typeface="Calibri"/>
                          <a:sym typeface="Calibri"/>
                        </a:rPr>
                        <a:t>2241</a:t>
                      </a:r>
                      <a:endParaRPr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SVM with linear kernel: </a:t>
            </a:r>
            <a:r>
              <a:rPr lang="ca"/>
              <a:t>Tuning</a:t>
            </a:r>
            <a:endParaRPr/>
          </a:p>
        </p:txBody>
      </p:sp>
      <p:sp>
        <p:nvSpPr>
          <p:cNvPr id="509" name="Google Shape;509;p45"/>
          <p:cNvSpPr txBox="1"/>
          <p:nvPr>
            <p:ph idx="1" type="body"/>
          </p:nvPr>
        </p:nvSpPr>
        <p:spPr>
          <a:xfrm>
            <a:off x="625975" y="1699425"/>
            <a:ext cx="7898400" cy="3082500"/>
          </a:xfrm>
          <a:prstGeom prst="rect">
            <a:avLst/>
          </a:prstGeom>
        </p:spPr>
        <p:txBody>
          <a:bodyPr anchorCtr="0" anchor="t" bIns="91425" lIns="91425" spcFirstLastPara="1" rIns="91425" wrap="square" tIns="91425">
            <a:normAutofit/>
          </a:bodyPr>
          <a:lstStyle/>
          <a:p>
            <a:pPr indent="-330200" lvl="0" marL="457200" rtl="0" algn="just">
              <a:spcBef>
                <a:spcPts val="1000"/>
              </a:spcBef>
              <a:spcAft>
                <a:spcPts val="0"/>
              </a:spcAft>
              <a:buSzPts val="1600"/>
              <a:buChar char="-"/>
            </a:pPr>
            <a:r>
              <a:rPr lang="ca" sz="1600"/>
              <a:t>One hot encoding</a:t>
            </a:r>
            <a:endParaRPr sz="1600"/>
          </a:p>
          <a:p>
            <a:pPr indent="-330200" lvl="0" marL="457200" rtl="0" algn="just">
              <a:spcBef>
                <a:spcPts val="0"/>
              </a:spcBef>
              <a:spcAft>
                <a:spcPts val="0"/>
              </a:spcAft>
              <a:buSzPts val="1600"/>
              <a:buChar char="-"/>
            </a:pPr>
            <a:r>
              <a:rPr lang="ca" sz="1600"/>
              <a:t>Standardize all the data</a:t>
            </a:r>
            <a:endParaRPr sz="1600"/>
          </a:p>
          <a:p>
            <a:pPr indent="-330200" lvl="0" marL="457200" rtl="0" algn="just">
              <a:spcBef>
                <a:spcPts val="0"/>
              </a:spcBef>
              <a:spcAft>
                <a:spcPts val="0"/>
              </a:spcAft>
              <a:buSzPts val="1600"/>
              <a:buChar char="-"/>
            </a:pPr>
            <a:r>
              <a:rPr lang="ca" sz="1600"/>
              <a:t>Default configuration results:</a:t>
            </a:r>
            <a:endParaRPr sz="1600"/>
          </a:p>
          <a:p>
            <a:pPr indent="-330200" lvl="1" marL="914400" rtl="0" algn="just">
              <a:spcBef>
                <a:spcPts val="0"/>
              </a:spcBef>
              <a:spcAft>
                <a:spcPts val="0"/>
              </a:spcAft>
              <a:buSzPts val="1600"/>
              <a:buChar char="-"/>
            </a:pPr>
            <a:r>
              <a:rPr lang="ca" sz="1600"/>
              <a:t>Validation accuracy: 87,77%</a:t>
            </a:r>
            <a:endParaRPr sz="1600"/>
          </a:p>
          <a:p>
            <a:pPr indent="-330200" lvl="1" marL="914400" rtl="0" algn="just">
              <a:spcBef>
                <a:spcPts val="0"/>
              </a:spcBef>
              <a:spcAft>
                <a:spcPts val="0"/>
              </a:spcAft>
              <a:buSzPts val="1600"/>
              <a:buChar char="-"/>
            </a:pPr>
            <a:r>
              <a:rPr lang="ca" sz="1600"/>
              <a:t>Test accuracy: 87,92%</a:t>
            </a:r>
            <a:endParaRPr sz="1600"/>
          </a:p>
          <a:p>
            <a:pPr indent="0" lvl="0" marL="0" rtl="0" algn="just">
              <a:spcBef>
                <a:spcPts val="1000"/>
              </a:spcBef>
              <a:spcAft>
                <a:spcPts val="0"/>
              </a:spcAft>
              <a:buNone/>
            </a:pPr>
            <a:r>
              <a:t/>
            </a:r>
            <a:endParaRPr sz="1600"/>
          </a:p>
          <a:p>
            <a:pPr indent="-330200" lvl="0" marL="457200" rtl="0" algn="just">
              <a:spcBef>
                <a:spcPts val="1000"/>
              </a:spcBef>
              <a:spcAft>
                <a:spcPts val="0"/>
              </a:spcAft>
              <a:buSzPts val="1600"/>
              <a:buChar char="-"/>
            </a:pPr>
            <a:r>
              <a:rPr lang="ca" sz="1600"/>
              <a:t>C: Regularization parameter</a:t>
            </a:r>
            <a:endParaRPr sz="1600"/>
          </a:p>
        </p:txBody>
      </p:sp>
      <p:graphicFrame>
        <p:nvGraphicFramePr>
          <p:cNvPr id="510" name="Google Shape;510;p45"/>
          <p:cNvGraphicFramePr/>
          <p:nvPr/>
        </p:nvGraphicFramePr>
        <p:xfrm>
          <a:off x="4224625" y="1754188"/>
          <a:ext cx="3000000" cy="3000000"/>
        </p:xfrm>
        <a:graphic>
          <a:graphicData uri="http://schemas.openxmlformats.org/drawingml/2006/table">
            <a:tbl>
              <a:tblPr>
                <a:noFill/>
                <a:tableStyleId>{90D44033-FD4E-4B7C-ADCC-02B512D1C551}</a:tableStyleId>
              </a:tblPr>
              <a:tblGrid>
                <a:gridCol w="1172625"/>
                <a:gridCol w="861300"/>
                <a:gridCol w="819825"/>
                <a:gridCol w="809450"/>
                <a:gridCol w="788675"/>
              </a:tblGrid>
              <a:tr h="12700">
                <a:tc>
                  <a:txBody>
                    <a:bodyPr/>
                    <a:lstStyle/>
                    <a:p>
                      <a:pPr indent="0" lvl="0" marL="0" rtl="0" algn="ctr">
                        <a:spcBef>
                          <a:spcPts val="0"/>
                        </a:spcBef>
                        <a:spcAft>
                          <a:spcPts val="0"/>
                        </a:spcAft>
                        <a:buNone/>
                      </a:pPr>
                      <a:r>
                        <a:rPr b="1" lang="ca" sz="1300">
                          <a:solidFill>
                            <a:srgbClr val="212121"/>
                          </a:solidFill>
                          <a:highlight>
                            <a:srgbClr val="FFFFFF"/>
                          </a:highlight>
                          <a:latin typeface="Calibri"/>
                          <a:ea typeface="Calibri"/>
                          <a:cs typeface="Calibri"/>
                          <a:sym typeface="Calibri"/>
                        </a:rPr>
                        <a:t>True\Predicted</a:t>
                      </a:r>
                      <a:endParaRPr b="1" sz="1300">
                        <a:solidFill>
                          <a:srgbClr val="212121"/>
                        </a:solidFill>
                        <a:highlight>
                          <a:srgbClr val="FFFFFF"/>
                        </a:highlight>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ca" sz="1300">
                          <a:solidFill>
                            <a:srgbClr val="212121"/>
                          </a:solidFill>
                          <a:highlight>
                            <a:srgbClr val="FFFFFF"/>
                          </a:highlight>
                          <a:latin typeface="Calibri"/>
                          <a:ea typeface="Calibri"/>
                          <a:cs typeface="Calibri"/>
                          <a:sym typeface="Calibri"/>
                        </a:rPr>
                        <a:t>Classical</a:t>
                      </a:r>
                      <a:endParaRPr b="1" sz="1300">
                        <a:solidFill>
                          <a:srgbClr val="212121"/>
                        </a:solidFill>
                        <a:highlight>
                          <a:srgbClr val="FFFFFF"/>
                        </a:highlight>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ca" sz="1300">
                          <a:latin typeface="Calibri"/>
                          <a:ea typeface="Calibri"/>
                          <a:cs typeface="Calibri"/>
                          <a:sym typeface="Calibri"/>
                        </a:rPr>
                        <a:t>Electronic</a:t>
                      </a:r>
                      <a:endParaRPr b="1" sz="1300">
                        <a:solidFill>
                          <a:srgbClr val="212121"/>
                        </a:solidFill>
                        <a:highlight>
                          <a:srgbClr val="FFFFFF"/>
                        </a:highlight>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ca" sz="1300">
                          <a:latin typeface="Calibri"/>
                          <a:ea typeface="Calibri"/>
                          <a:cs typeface="Calibri"/>
                          <a:sym typeface="Calibri"/>
                        </a:rPr>
                        <a:t>Hip-Hop</a:t>
                      </a:r>
                      <a:endParaRPr b="1"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ca" sz="1300">
                          <a:latin typeface="Calibri"/>
                          <a:ea typeface="Calibri"/>
                          <a:cs typeface="Calibri"/>
                          <a:sym typeface="Calibri"/>
                        </a:rPr>
                        <a:t>Rock</a:t>
                      </a:r>
                      <a:endParaRPr b="1"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ctr">
                        <a:spcBef>
                          <a:spcPts val="0"/>
                        </a:spcBef>
                        <a:spcAft>
                          <a:spcPts val="0"/>
                        </a:spcAft>
                        <a:buNone/>
                      </a:pPr>
                      <a:r>
                        <a:rPr b="1" lang="ca" sz="1300">
                          <a:solidFill>
                            <a:srgbClr val="212121"/>
                          </a:solidFill>
                          <a:highlight>
                            <a:srgbClr val="FFFFFF"/>
                          </a:highlight>
                          <a:latin typeface="Calibri"/>
                          <a:ea typeface="Calibri"/>
                          <a:cs typeface="Calibri"/>
                          <a:sym typeface="Calibri"/>
                        </a:rPr>
                        <a:t>Classical</a:t>
                      </a:r>
                      <a:endParaRPr b="1" sz="1300">
                        <a:solidFill>
                          <a:srgbClr val="212121"/>
                        </a:solidFill>
                        <a:highlight>
                          <a:srgbClr val="FFFFFF"/>
                        </a:highlight>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300">
                          <a:solidFill>
                            <a:srgbClr val="212121"/>
                          </a:solidFill>
                          <a:highlight>
                            <a:srgbClr val="FFFFFF"/>
                          </a:highlight>
                          <a:latin typeface="Calibri"/>
                          <a:ea typeface="Calibri"/>
                          <a:cs typeface="Calibri"/>
                          <a:sym typeface="Calibri"/>
                        </a:rPr>
                        <a:t>2278</a:t>
                      </a:r>
                      <a:endParaRPr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300">
                          <a:solidFill>
                            <a:srgbClr val="212121"/>
                          </a:solidFill>
                          <a:highlight>
                            <a:srgbClr val="FFFFFF"/>
                          </a:highlight>
                          <a:latin typeface="Calibri"/>
                          <a:ea typeface="Calibri"/>
                          <a:cs typeface="Calibri"/>
                          <a:sym typeface="Calibri"/>
                        </a:rPr>
                        <a:t>177</a:t>
                      </a:r>
                      <a:endParaRPr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300">
                          <a:latin typeface="Calibri"/>
                          <a:ea typeface="Calibri"/>
                          <a:cs typeface="Calibri"/>
                          <a:sym typeface="Calibri"/>
                        </a:rPr>
                        <a:t>2</a:t>
                      </a:r>
                      <a:endParaRPr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300">
                          <a:latin typeface="Calibri"/>
                          <a:ea typeface="Calibri"/>
                          <a:cs typeface="Calibri"/>
                          <a:sym typeface="Calibri"/>
                        </a:rPr>
                        <a:t>43</a:t>
                      </a:r>
                      <a:endParaRPr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ctr">
                        <a:spcBef>
                          <a:spcPts val="0"/>
                        </a:spcBef>
                        <a:spcAft>
                          <a:spcPts val="0"/>
                        </a:spcAft>
                        <a:buNone/>
                      </a:pPr>
                      <a:r>
                        <a:rPr b="1" lang="ca" sz="1300">
                          <a:latin typeface="Calibri"/>
                          <a:ea typeface="Calibri"/>
                          <a:cs typeface="Calibri"/>
                          <a:sym typeface="Calibri"/>
                        </a:rPr>
                        <a:t>Electronic</a:t>
                      </a:r>
                      <a:endParaRPr b="1"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300">
                          <a:latin typeface="Calibri"/>
                          <a:ea typeface="Calibri"/>
                          <a:cs typeface="Calibri"/>
                          <a:sym typeface="Calibri"/>
                        </a:rPr>
                        <a:t>101</a:t>
                      </a:r>
                      <a:endParaRPr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300">
                          <a:latin typeface="Calibri"/>
                          <a:ea typeface="Calibri"/>
                          <a:cs typeface="Calibri"/>
                          <a:sym typeface="Calibri"/>
                        </a:rPr>
                        <a:t>2123</a:t>
                      </a:r>
                      <a:endParaRPr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300">
                          <a:latin typeface="Calibri"/>
                          <a:ea typeface="Calibri"/>
                          <a:cs typeface="Calibri"/>
                          <a:sym typeface="Calibri"/>
                        </a:rPr>
                        <a:t>131</a:t>
                      </a:r>
                      <a:endParaRPr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300">
                          <a:latin typeface="Calibri"/>
                          <a:ea typeface="Calibri"/>
                          <a:cs typeface="Calibri"/>
                          <a:sym typeface="Calibri"/>
                        </a:rPr>
                        <a:t>145</a:t>
                      </a:r>
                      <a:endParaRPr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ctr">
                        <a:spcBef>
                          <a:spcPts val="0"/>
                        </a:spcBef>
                        <a:spcAft>
                          <a:spcPts val="0"/>
                        </a:spcAft>
                        <a:buNone/>
                      </a:pPr>
                      <a:r>
                        <a:rPr b="1" lang="ca" sz="1300">
                          <a:latin typeface="Calibri"/>
                          <a:ea typeface="Calibri"/>
                          <a:cs typeface="Calibri"/>
                          <a:sym typeface="Calibri"/>
                        </a:rPr>
                        <a:t>Hip-Hop</a:t>
                      </a:r>
                      <a:endParaRPr b="1"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300">
                          <a:latin typeface="Calibri"/>
                          <a:ea typeface="Calibri"/>
                          <a:cs typeface="Calibri"/>
                          <a:sym typeface="Calibri"/>
                        </a:rPr>
                        <a:t>2</a:t>
                      </a:r>
                      <a:endParaRPr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300">
                          <a:latin typeface="Calibri"/>
                          <a:ea typeface="Calibri"/>
                          <a:cs typeface="Calibri"/>
                          <a:sym typeface="Calibri"/>
                        </a:rPr>
                        <a:t>80</a:t>
                      </a:r>
                      <a:endParaRPr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300">
                          <a:latin typeface="Calibri"/>
                          <a:ea typeface="Calibri"/>
                          <a:cs typeface="Calibri"/>
                          <a:sym typeface="Calibri"/>
                        </a:rPr>
                        <a:t>2150</a:t>
                      </a:r>
                      <a:endParaRPr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300">
                          <a:latin typeface="Calibri"/>
                          <a:ea typeface="Calibri"/>
                          <a:cs typeface="Calibri"/>
                          <a:sym typeface="Calibri"/>
                        </a:rPr>
                        <a:t>268</a:t>
                      </a:r>
                      <a:endParaRPr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ctr">
                        <a:spcBef>
                          <a:spcPts val="0"/>
                        </a:spcBef>
                        <a:spcAft>
                          <a:spcPts val="0"/>
                        </a:spcAft>
                        <a:buNone/>
                      </a:pPr>
                      <a:r>
                        <a:rPr b="1" lang="ca" sz="1300">
                          <a:latin typeface="Calibri"/>
                          <a:ea typeface="Calibri"/>
                          <a:cs typeface="Calibri"/>
                          <a:sym typeface="Calibri"/>
                        </a:rPr>
                        <a:t>Rock</a:t>
                      </a:r>
                      <a:endParaRPr b="1"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300">
                          <a:latin typeface="Calibri"/>
                          <a:ea typeface="Calibri"/>
                          <a:cs typeface="Calibri"/>
                          <a:sym typeface="Calibri"/>
                        </a:rPr>
                        <a:t>13</a:t>
                      </a:r>
                      <a:endParaRPr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300">
                          <a:latin typeface="Calibri"/>
                          <a:ea typeface="Calibri"/>
                          <a:cs typeface="Calibri"/>
                          <a:sym typeface="Calibri"/>
                        </a:rPr>
                        <a:t>59</a:t>
                      </a:r>
                      <a:endParaRPr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300">
                          <a:latin typeface="Calibri"/>
                          <a:ea typeface="Calibri"/>
                          <a:cs typeface="Calibri"/>
                          <a:sym typeface="Calibri"/>
                        </a:rPr>
                        <a:t>187</a:t>
                      </a:r>
                      <a:endParaRPr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300">
                          <a:latin typeface="Calibri"/>
                          <a:ea typeface="Calibri"/>
                          <a:cs typeface="Calibri"/>
                          <a:sym typeface="Calibri"/>
                        </a:rPr>
                        <a:t>2241</a:t>
                      </a:r>
                      <a:endParaRPr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4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SVM with linear kernel:</a:t>
            </a:r>
            <a:r>
              <a:rPr lang="ca"/>
              <a:t> Tuning</a:t>
            </a:r>
            <a:endParaRPr/>
          </a:p>
        </p:txBody>
      </p:sp>
      <p:sp>
        <p:nvSpPr>
          <p:cNvPr id="516" name="Google Shape;516;p46"/>
          <p:cNvSpPr txBox="1"/>
          <p:nvPr>
            <p:ph idx="1" type="body"/>
          </p:nvPr>
        </p:nvSpPr>
        <p:spPr>
          <a:xfrm>
            <a:off x="622800" y="1480050"/>
            <a:ext cx="7898400" cy="30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sz="1600"/>
              <a:t>Best parameter C = 1.0 </a:t>
            </a:r>
            <a:endParaRPr sz="1600"/>
          </a:p>
          <a:p>
            <a:pPr indent="0" lvl="0" marL="0" rtl="0" algn="l">
              <a:spcBef>
                <a:spcPts val="1200"/>
              </a:spcBef>
              <a:spcAft>
                <a:spcPts val="0"/>
              </a:spcAft>
              <a:buNone/>
            </a:pPr>
            <a:r>
              <a:rPr lang="ca" sz="1600"/>
              <a:t>Validation accuracy: </a:t>
            </a:r>
            <a:r>
              <a:rPr lang="ca" sz="1600"/>
              <a:t>87,77</a:t>
            </a:r>
            <a:r>
              <a:rPr lang="ca" sz="1600"/>
              <a:t>%</a:t>
            </a:r>
            <a:endParaRPr sz="1600"/>
          </a:p>
          <a:p>
            <a:pPr indent="0" lvl="0" marL="0" rtl="0" algn="l">
              <a:spcBef>
                <a:spcPts val="1200"/>
              </a:spcBef>
              <a:spcAft>
                <a:spcPts val="1200"/>
              </a:spcAft>
              <a:buNone/>
            </a:pPr>
            <a:r>
              <a:rPr lang="ca" sz="1600"/>
              <a:t>Test accuracy: </a:t>
            </a:r>
            <a:r>
              <a:rPr lang="ca" sz="1600"/>
              <a:t>87,92</a:t>
            </a:r>
            <a:r>
              <a:rPr lang="ca" sz="1600"/>
              <a:t>%</a:t>
            </a:r>
            <a:endParaRPr sz="1600"/>
          </a:p>
        </p:txBody>
      </p:sp>
      <p:pic>
        <p:nvPicPr>
          <p:cNvPr id="517" name="Google Shape;517;p46"/>
          <p:cNvPicPr preferRelativeResize="0"/>
          <p:nvPr/>
        </p:nvPicPr>
        <p:blipFill>
          <a:blip r:embed="rId3">
            <a:alphaModFix/>
          </a:blip>
          <a:stretch>
            <a:fillRect/>
          </a:stretch>
        </p:blipFill>
        <p:spPr>
          <a:xfrm>
            <a:off x="622800" y="2874575"/>
            <a:ext cx="3131225" cy="2054850"/>
          </a:xfrm>
          <a:prstGeom prst="rect">
            <a:avLst/>
          </a:prstGeom>
          <a:noFill/>
          <a:ln>
            <a:noFill/>
          </a:ln>
        </p:spPr>
      </p:pic>
      <p:pic>
        <p:nvPicPr>
          <p:cNvPr id="518" name="Google Shape;518;p46"/>
          <p:cNvPicPr preferRelativeResize="0"/>
          <p:nvPr/>
        </p:nvPicPr>
        <p:blipFill>
          <a:blip r:embed="rId4">
            <a:alphaModFix/>
          </a:blip>
          <a:stretch>
            <a:fillRect/>
          </a:stretch>
        </p:blipFill>
        <p:spPr>
          <a:xfrm>
            <a:off x="3936950" y="1365100"/>
            <a:ext cx="4978325" cy="2149175"/>
          </a:xfrm>
          <a:prstGeom prst="rect">
            <a:avLst/>
          </a:prstGeom>
          <a:noFill/>
          <a:ln>
            <a:noFill/>
          </a:ln>
        </p:spPr>
      </p:pic>
      <p:sp>
        <p:nvSpPr>
          <p:cNvPr id="519" name="Google Shape;519;p46"/>
          <p:cNvSpPr txBox="1"/>
          <p:nvPr/>
        </p:nvSpPr>
        <p:spPr>
          <a:xfrm>
            <a:off x="4622213" y="4065050"/>
            <a:ext cx="36078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ca" sz="1500">
                <a:latin typeface="Calibri"/>
                <a:ea typeface="Calibri"/>
                <a:cs typeface="Calibri"/>
                <a:sym typeface="Calibri"/>
              </a:rPr>
              <a:t>2954 supports (29,54%) with 966 slacked</a:t>
            </a:r>
            <a:endParaRPr sz="1500">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SVM with RBF kernel</a:t>
            </a:r>
            <a:endParaRPr/>
          </a:p>
        </p:txBody>
      </p:sp>
      <p:sp>
        <p:nvSpPr>
          <p:cNvPr id="525" name="Google Shape;525;p47"/>
          <p:cNvSpPr txBox="1"/>
          <p:nvPr>
            <p:ph idx="1" type="body"/>
          </p:nvPr>
        </p:nvSpPr>
        <p:spPr>
          <a:xfrm>
            <a:off x="625975" y="1699425"/>
            <a:ext cx="7898400" cy="3082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ca" sz="1600"/>
              <a:t>Same preparation of the data (one hot + standardize)</a:t>
            </a:r>
            <a:endParaRPr sz="1600"/>
          </a:p>
          <a:p>
            <a:pPr indent="-330200" lvl="0" marL="457200" rtl="0" algn="just">
              <a:spcBef>
                <a:spcPts val="0"/>
              </a:spcBef>
              <a:spcAft>
                <a:spcPts val="0"/>
              </a:spcAft>
              <a:buSzPts val="1600"/>
              <a:buChar char="-"/>
            </a:pPr>
            <a:r>
              <a:rPr lang="ca" sz="1600"/>
              <a:t>Default configuration results:</a:t>
            </a:r>
            <a:endParaRPr sz="1600"/>
          </a:p>
          <a:p>
            <a:pPr indent="-330200" lvl="1" marL="914400" rtl="0" algn="just">
              <a:spcBef>
                <a:spcPts val="0"/>
              </a:spcBef>
              <a:spcAft>
                <a:spcPts val="0"/>
              </a:spcAft>
              <a:buSzPts val="1600"/>
              <a:buChar char="-"/>
            </a:pPr>
            <a:r>
              <a:rPr lang="ca" sz="1600"/>
              <a:t>Validation accuracy: 88,369%</a:t>
            </a:r>
            <a:endParaRPr sz="1600"/>
          </a:p>
          <a:p>
            <a:pPr indent="-330200" lvl="1" marL="914400" rtl="0" algn="just">
              <a:spcBef>
                <a:spcPts val="0"/>
              </a:spcBef>
              <a:spcAft>
                <a:spcPts val="0"/>
              </a:spcAft>
              <a:buSzPts val="1600"/>
              <a:buChar char="-"/>
            </a:pPr>
            <a:r>
              <a:rPr lang="ca" sz="1600"/>
              <a:t>Test accuracy: 88,39%</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SVM with RBF kernel: Tuning</a:t>
            </a:r>
            <a:endParaRPr/>
          </a:p>
        </p:txBody>
      </p:sp>
      <p:sp>
        <p:nvSpPr>
          <p:cNvPr id="531" name="Google Shape;531;p48"/>
          <p:cNvSpPr txBox="1"/>
          <p:nvPr>
            <p:ph idx="1" type="body"/>
          </p:nvPr>
        </p:nvSpPr>
        <p:spPr>
          <a:xfrm>
            <a:off x="625975" y="1699425"/>
            <a:ext cx="7898400" cy="3082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ca" sz="1600"/>
              <a:t>Same preparation of the data (one hot + standardize)</a:t>
            </a:r>
            <a:endParaRPr sz="1600"/>
          </a:p>
          <a:p>
            <a:pPr indent="-330200" lvl="0" marL="457200" rtl="0" algn="just">
              <a:spcBef>
                <a:spcPts val="0"/>
              </a:spcBef>
              <a:spcAft>
                <a:spcPts val="0"/>
              </a:spcAft>
              <a:buSzPts val="1600"/>
              <a:buChar char="-"/>
            </a:pPr>
            <a:r>
              <a:rPr lang="ca" sz="1600"/>
              <a:t>Default configuration results:</a:t>
            </a:r>
            <a:endParaRPr sz="1600"/>
          </a:p>
          <a:p>
            <a:pPr indent="-330200" lvl="1" marL="914400" rtl="0" algn="just">
              <a:spcBef>
                <a:spcPts val="0"/>
              </a:spcBef>
              <a:spcAft>
                <a:spcPts val="0"/>
              </a:spcAft>
              <a:buSzPts val="1600"/>
              <a:buChar char="-"/>
            </a:pPr>
            <a:r>
              <a:rPr lang="ca" sz="1600"/>
              <a:t>Validation accuracy: 88,369%</a:t>
            </a:r>
            <a:endParaRPr sz="1600"/>
          </a:p>
          <a:p>
            <a:pPr indent="-330200" lvl="1" marL="914400" rtl="0" algn="just">
              <a:spcBef>
                <a:spcPts val="0"/>
              </a:spcBef>
              <a:spcAft>
                <a:spcPts val="0"/>
              </a:spcAft>
              <a:buSzPts val="1600"/>
              <a:buChar char="-"/>
            </a:pPr>
            <a:r>
              <a:rPr lang="ca" sz="1600"/>
              <a:t>Test accuracy: 88,39%</a:t>
            </a:r>
            <a:endParaRPr sz="1600"/>
          </a:p>
          <a:p>
            <a:pPr indent="0" lvl="0" marL="0" rtl="0" algn="just">
              <a:spcBef>
                <a:spcPts val="1000"/>
              </a:spcBef>
              <a:spcAft>
                <a:spcPts val="0"/>
              </a:spcAft>
              <a:buNone/>
            </a:pPr>
            <a:r>
              <a:t/>
            </a:r>
            <a:endParaRPr sz="1600"/>
          </a:p>
          <a:p>
            <a:pPr indent="0" lvl="0" marL="0" rtl="0" algn="just">
              <a:spcBef>
                <a:spcPts val="1000"/>
              </a:spcBef>
              <a:spcAft>
                <a:spcPts val="0"/>
              </a:spcAft>
              <a:buNone/>
            </a:pPr>
            <a:r>
              <a:t/>
            </a:r>
            <a:endParaRPr sz="1600"/>
          </a:p>
          <a:p>
            <a:pPr indent="-330200" lvl="0" marL="457200" rtl="0" algn="just">
              <a:spcBef>
                <a:spcPts val="1000"/>
              </a:spcBef>
              <a:spcAft>
                <a:spcPts val="0"/>
              </a:spcAft>
              <a:buSzPts val="1600"/>
              <a:buChar char="-"/>
            </a:pPr>
            <a:r>
              <a:rPr lang="ca" sz="1600"/>
              <a:t>C: Regularization parameter</a:t>
            </a:r>
            <a:endParaRPr sz="1600"/>
          </a:p>
          <a:p>
            <a:pPr indent="-330200" lvl="0" marL="457200" rtl="0" algn="just">
              <a:spcBef>
                <a:spcPts val="0"/>
              </a:spcBef>
              <a:spcAft>
                <a:spcPts val="0"/>
              </a:spcAft>
              <a:buSzPts val="1600"/>
              <a:buChar char="-"/>
            </a:pPr>
            <a:r>
              <a:rPr lang="ca" sz="1600"/>
              <a:t>Gamma: Coefficient of the kernel</a:t>
            </a:r>
            <a:endParaRPr sz="1600"/>
          </a:p>
        </p:txBody>
      </p:sp>
      <p:pic>
        <p:nvPicPr>
          <p:cNvPr id="532" name="Google Shape;532;p48"/>
          <p:cNvPicPr preferRelativeResize="0"/>
          <p:nvPr/>
        </p:nvPicPr>
        <p:blipFill>
          <a:blip r:embed="rId3">
            <a:alphaModFix/>
          </a:blip>
          <a:stretch>
            <a:fillRect/>
          </a:stretch>
        </p:blipFill>
        <p:spPr>
          <a:xfrm>
            <a:off x="4208550" y="2043402"/>
            <a:ext cx="4315825" cy="288474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SVM with linear kernel: Tuning</a:t>
            </a:r>
            <a:endParaRPr/>
          </a:p>
        </p:txBody>
      </p:sp>
      <p:sp>
        <p:nvSpPr>
          <p:cNvPr id="538" name="Google Shape;538;p49"/>
          <p:cNvSpPr txBox="1"/>
          <p:nvPr>
            <p:ph idx="1" type="body"/>
          </p:nvPr>
        </p:nvSpPr>
        <p:spPr>
          <a:xfrm>
            <a:off x="622800" y="1480050"/>
            <a:ext cx="7898400" cy="30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sz="1600"/>
              <a:t>Best parameters:</a:t>
            </a:r>
            <a:endParaRPr sz="1600"/>
          </a:p>
          <a:p>
            <a:pPr indent="-330200" lvl="0" marL="457200" rtl="0" algn="l">
              <a:spcBef>
                <a:spcPts val="1200"/>
              </a:spcBef>
              <a:spcAft>
                <a:spcPts val="0"/>
              </a:spcAft>
              <a:buSzPts val="1600"/>
              <a:buChar char="-"/>
            </a:pPr>
            <a:r>
              <a:rPr lang="ca" sz="1600"/>
              <a:t>C = 10.0</a:t>
            </a:r>
            <a:endParaRPr sz="1600"/>
          </a:p>
          <a:p>
            <a:pPr indent="-330200" lvl="0" marL="457200" rtl="0" algn="l">
              <a:spcBef>
                <a:spcPts val="0"/>
              </a:spcBef>
              <a:spcAft>
                <a:spcPts val="0"/>
              </a:spcAft>
              <a:buSzPts val="1600"/>
              <a:buChar char="-"/>
            </a:pPr>
            <a:r>
              <a:rPr lang="ca" sz="1600"/>
              <a:t>Gamma = 0.01</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ca" sz="1600"/>
              <a:t>Validation accuracy: 88,59%</a:t>
            </a:r>
            <a:endParaRPr sz="1600"/>
          </a:p>
          <a:p>
            <a:pPr indent="0" lvl="0" marL="0" rtl="0" algn="l">
              <a:spcBef>
                <a:spcPts val="1200"/>
              </a:spcBef>
              <a:spcAft>
                <a:spcPts val="1200"/>
              </a:spcAft>
              <a:buNone/>
            </a:pPr>
            <a:r>
              <a:rPr lang="ca" sz="1600"/>
              <a:t>Test accuracy: 88,62%</a:t>
            </a:r>
            <a:endParaRPr sz="1600"/>
          </a:p>
        </p:txBody>
      </p:sp>
      <p:pic>
        <p:nvPicPr>
          <p:cNvPr id="539" name="Google Shape;539;p49"/>
          <p:cNvPicPr preferRelativeResize="0"/>
          <p:nvPr/>
        </p:nvPicPr>
        <p:blipFill>
          <a:blip r:embed="rId3">
            <a:alphaModFix/>
          </a:blip>
          <a:stretch>
            <a:fillRect/>
          </a:stretch>
        </p:blipFill>
        <p:spPr>
          <a:xfrm>
            <a:off x="3589500" y="1573200"/>
            <a:ext cx="4686400" cy="1997100"/>
          </a:xfrm>
          <a:prstGeom prst="rect">
            <a:avLst/>
          </a:prstGeom>
          <a:noFill/>
          <a:ln>
            <a:noFill/>
          </a:ln>
        </p:spPr>
      </p:pic>
      <p:sp>
        <p:nvSpPr>
          <p:cNvPr id="540" name="Google Shape;540;p49"/>
          <p:cNvSpPr txBox="1"/>
          <p:nvPr/>
        </p:nvSpPr>
        <p:spPr>
          <a:xfrm>
            <a:off x="4202150" y="4082675"/>
            <a:ext cx="34611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ca" sz="1500">
                <a:latin typeface="Calibri"/>
                <a:ea typeface="Calibri"/>
                <a:cs typeface="Calibri"/>
                <a:sym typeface="Calibri"/>
              </a:rPr>
              <a:t>3040 </a:t>
            </a:r>
            <a:r>
              <a:rPr lang="ca" sz="1500">
                <a:latin typeface="Calibri"/>
                <a:ea typeface="Calibri"/>
                <a:cs typeface="Calibri"/>
                <a:sym typeface="Calibri"/>
              </a:rPr>
              <a:t>supports (30,40%) with 883 slacked</a:t>
            </a:r>
            <a:endParaRPr>
              <a:latin typeface="Nunito"/>
              <a:ea typeface="Nunito"/>
              <a:cs typeface="Nunito"/>
              <a:sym typeface="Nuni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50"/>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Ensembles: Voting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Voting:</a:t>
            </a:r>
            <a:r>
              <a:rPr lang="ca"/>
              <a:t> </a:t>
            </a:r>
            <a:r>
              <a:rPr lang="ca"/>
              <a:t>Hyperparameter Tuning</a:t>
            </a:r>
            <a:r>
              <a:rPr lang="ca"/>
              <a:t> </a:t>
            </a:r>
            <a:endParaRPr/>
          </a:p>
        </p:txBody>
      </p:sp>
      <p:sp>
        <p:nvSpPr>
          <p:cNvPr id="551" name="Google Shape;551;p51"/>
          <p:cNvSpPr txBox="1"/>
          <p:nvPr>
            <p:ph idx="1" type="body"/>
          </p:nvPr>
        </p:nvSpPr>
        <p:spPr>
          <a:xfrm>
            <a:off x="625975" y="1699425"/>
            <a:ext cx="7898400" cy="3082500"/>
          </a:xfrm>
          <a:prstGeom prst="rect">
            <a:avLst/>
          </a:prstGeom>
        </p:spPr>
        <p:txBody>
          <a:bodyPr anchorCtr="0" anchor="t" bIns="91425" lIns="91425" spcFirstLastPara="1" rIns="91425" wrap="square" tIns="91425">
            <a:normAutofit lnSpcReduction="20000"/>
          </a:bodyPr>
          <a:lstStyle/>
          <a:p>
            <a:pPr indent="-330200" lvl="0" marL="457200" rtl="0" algn="just">
              <a:spcBef>
                <a:spcPts val="1000"/>
              </a:spcBef>
              <a:spcAft>
                <a:spcPts val="0"/>
              </a:spcAft>
              <a:buSzPts val="1600"/>
              <a:buChar char="-"/>
            </a:pPr>
            <a:r>
              <a:rPr lang="ca" sz="1600"/>
              <a:t>Classifiers:</a:t>
            </a:r>
            <a:endParaRPr sz="1600"/>
          </a:p>
          <a:p>
            <a:pPr indent="-330200" lvl="0" marL="914400" rtl="0" algn="just">
              <a:spcBef>
                <a:spcPts val="0"/>
              </a:spcBef>
              <a:spcAft>
                <a:spcPts val="0"/>
              </a:spcAft>
              <a:buSzPts val="1600"/>
              <a:buChar char="-"/>
            </a:pPr>
            <a:r>
              <a:rPr lang="ca" sz="1600"/>
              <a:t>Knn</a:t>
            </a:r>
            <a:endParaRPr sz="1600"/>
          </a:p>
          <a:p>
            <a:pPr indent="-330200" lvl="0" marL="914400" rtl="0" algn="just">
              <a:spcBef>
                <a:spcPts val="0"/>
              </a:spcBef>
              <a:spcAft>
                <a:spcPts val="0"/>
              </a:spcAft>
              <a:buSzPts val="1600"/>
              <a:buChar char="-"/>
            </a:pPr>
            <a:r>
              <a:rPr lang="ca" sz="1600"/>
              <a:t>F</a:t>
            </a:r>
            <a:r>
              <a:rPr lang="ca" sz="1600"/>
              <a:t>ine-tuned d</a:t>
            </a:r>
            <a:r>
              <a:rPr lang="ca" sz="1600"/>
              <a:t>ecision Tree </a:t>
            </a:r>
            <a:endParaRPr sz="1600"/>
          </a:p>
          <a:p>
            <a:pPr indent="-330200" lvl="0" marL="914400" rtl="0" algn="just">
              <a:spcBef>
                <a:spcPts val="0"/>
              </a:spcBef>
              <a:spcAft>
                <a:spcPts val="0"/>
              </a:spcAft>
              <a:buSzPts val="1600"/>
              <a:buChar char="-"/>
            </a:pPr>
            <a:r>
              <a:rPr lang="ca" sz="1600"/>
              <a:t>Base decision tree</a:t>
            </a:r>
            <a:endParaRPr sz="1600"/>
          </a:p>
          <a:p>
            <a:pPr indent="-330200" lvl="0" marL="914400" rtl="0" algn="just">
              <a:spcBef>
                <a:spcPts val="0"/>
              </a:spcBef>
              <a:spcAft>
                <a:spcPts val="0"/>
              </a:spcAft>
              <a:buSzPts val="1600"/>
              <a:buChar char="-"/>
            </a:pPr>
            <a:r>
              <a:rPr lang="ca" sz="1600"/>
              <a:t>Naive Bayes</a:t>
            </a:r>
            <a:endParaRPr sz="1600"/>
          </a:p>
          <a:p>
            <a:pPr indent="0" lvl="0" marL="457200" rtl="0" algn="just">
              <a:spcBef>
                <a:spcPts val="1000"/>
              </a:spcBef>
              <a:spcAft>
                <a:spcPts val="0"/>
              </a:spcAft>
              <a:buNone/>
            </a:pPr>
            <a:r>
              <a:t/>
            </a:r>
            <a:endParaRPr sz="1600"/>
          </a:p>
          <a:p>
            <a:pPr indent="-330200" lvl="0" marL="457200" rtl="0" algn="just">
              <a:spcBef>
                <a:spcPts val="1000"/>
              </a:spcBef>
              <a:spcAft>
                <a:spcPts val="0"/>
              </a:spcAft>
              <a:buSzPts val="1600"/>
              <a:buChar char="-"/>
            </a:pPr>
            <a:r>
              <a:rPr lang="ca" sz="1600"/>
              <a:t>Hyperparameter:</a:t>
            </a:r>
            <a:endParaRPr sz="1600"/>
          </a:p>
          <a:p>
            <a:pPr indent="-330200" lvl="1" marL="914400" rtl="0" algn="just">
              <a:spcBef>
                <a:spcPts val="0"/>
              </a:spcBef>
              <a:spcAft>
                <a:spcPts val="0"/>
              </a:spcAft>
              <a:buSzPts val="1600"/>
              <a:buChar char="-"/>
            </a:pPr>
            <a:r>
              <a:rPr lang="ca" sz="1600"/>
              <a:t>Type of voting</a:t>
            </a:r>
            <a:endParaRPr sz="1600"/>
          </a:p>
          <a:p>
            <a:pPr indent="0" lvl="0" marL="0" rtl="0" algn="just">
              <a:spcBef>
                <a:spcPts val="1000"/>
              </a:spcBef>
              <a:spcAft>
                <a:spcPts val="0"/>
              </a:spcAft>
              <a:buNone/>
            </a:pPr>
            <a:r>
              <a:t/>
            </a:r>
            <a:endParaRPr sz="1600"/>
          </a:p>
          <a:p>
            <a:pPr indent="0" lvl="0" marL="0" rtl="0" algn="just">
              <a:spcBef>
                <a:spcPts val="1000"/>
              </a:spcBef>
              <a:spcAft>
                <a:spcPts val="0"/>
              </a:spcAft>
              <a:buNone/>
            </a:pPr>
            <a:r>
              <a:t/>
            </a:r>
            <a:endParaRPr sz="1600"/>
          </a:p>
        </p:txBody>
      </p:sp>
      <p:pic>
        <p:nvPicPr>
          <p:cNvPr id="552" name="Google Shape;552;p51"/>
          <p:cNvPicPr preferRelativeResize="0"/>
          <p:nvPr/>
        </p:nvPicPr>
        <p:blipFill>
          <a:blip r:embed="rId3">
            <a:alphaModFix/>
          </a:blip>
          <a:stretch>
            <a:fillRect/>
          </a:stretch>
        </p:blipFill>
        <p:spPr>
          <a:xfrm>
            <a:off x="4686550" y="1454500"/>
            <a:ext cx="3760951" cy="2234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Dataset</a:t>
            </a:r>
            <a:endParaRPr/>
          </a:p>
        </p:txBody>
      </p:sp>
      <p:sp>
        <p:nvSpPr>
          <p:cNvPr id="295" name="Google Shape;295;p16"/>
          <p:cNvSpPr txBox="1"/>
          <p:nvPr>
            <p:ph idx="1" type="body"/>
          </p:nvPr>
        </p:nvSpPr>
        <p:spPr>
          <a:xfrm>
            <a:off x="795100" y="1460100"/>
            <a:ext cx="7539300" cy="198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ca" sz="2000"/>
              <a:t>About:</a:t>
            </a:r>
            <a:r>
              <a:rPr lang="ca" sz="2000"/>
              <a:t> music features (danceability, energy, loudness, tempo, etc.)</a:t>
            </a:r>
            <a:endParaRPr sz="2000"/>
          </a:p>
          <a:p>
            <a:pPr indent="0" lvl="0" marL="0" rtl="0" algn="l">
              <a:spcBef>
                <a:spcPts val="1200"/>
              </a:spcBef>
              <a:spcAft>
                <a:spcPts val="1200"/>
              </a:spcAft>
              <a:buNone/>
            </a:pPr>
            <a:r>
              <a:rPr b="1" lang="ca" sz="2000"/>
              <a:t>Size:</a:t>
            </a:r>
            <a:r>
              <a:rPr lang="ca" sz="2000"/>
              <a:t> 50k samples and 18 columns</a:t>
            </a:r>
            <a:endParaRPr sz="2000"/>
          </a:p>
        </p:txBody>
      </p:sp>
      <p:sp>
        <p:nvSpPr>
          <p:cNvPr id="296" name="Google Shape;296;p16"/>
          <p:cNvSpPr txBox="1"/>
          <p:nvPr/>
        </p:nvSpPr>
        <p:spPr>
          <a:xfrm>
            <a:off x="138900" y="4669938"/>
            <a:ext cx="88662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000"/>
              </a:spcBef>
              <a:spcAft>
                <a:spcPts val="0"/>
              </a:spcAft>
              <a:buNone/>
            </a:pPr>
            <a:r>
              <a:rPr lang="ca" sz="1300">
                <a:latin typeface="Calibri"/>
                <a:ea typeface="Calibri"/>
                <a:cs typeface="Calibri"/>
                <a:sym typeface="Calibri"/>
              </a:rPr>
              <a:t>Dataset url: </a:t>
            </a:r>
            <a:r>
              <a:rPr lang="ca" sz="1100" u="sng">
                <a:solidFill>
                  <a:srgbClr val="1155CC"/>
                </a:solidFill>
                <a:hlinkClick r:id="rId3">
                  <a:extLst>
                    <a:ext uri="{A12FA001-AC4F-418D-AE19-62706E023703}">
                      <ahyp:hlinkClr val="tx"/>
                    </a:ext>
                  </a:extLst>
                </a:hlinkClick>
              </a:rPr>
              <a:t>https://www.kaggle.com/vicsuperman/prediction-of-music-genre</a:t>
            </a:r>
            <a:endParaRPr sz="1300">
              <a:latin typeface="Calibri"/>
              <a:ea typeface="Calibri"/>
              <a:cs typeface="Calibri"/>
              <a:sym typeface="Calibri"/>
            </a:endParaRPr>
          </a:p>
        </p:txBody>
      </p:sp>
      <p:pic>
        <p:nvPicPr>
          <p:cNvPr id="297" name="Google Shape;297;p16"/>
          <p:cNvPicPr preferRelativeResize="0"/>
          <p:nvPr/>
        </p:nvPicPr>
        <p:blipFill>
          <a:blip r:embed="rId4">
            <a:alphaModFix/>
          </a:blip>
          <a:stretch>
            <a:fillRect/>
          </a:stretch>
        </p:blipFill>
        <p:spPr>
          <a:xfrm>
            <a:off x="2908100" y="3088400"/>
            <a:ext cx="3327790" cy="9993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Soft Voting</a:t>
            </a:r>
            <a:endParaRPr/>
          </a:p>
        </p:txBody>
      </p:sp>
      <p:sp>
        <p:nvSpPr>
          <p:cNvPr id="558" name="Google Shape;558;p52"/>
          <p:cNvSpPr txBox="1"/>
          <p:nvPr>
            <p:ph idx="1" type="body"/>
          </p:nvPr>
        </p:nvSpPr>
        <p:spPr>
          <a:xfrm>
            <a:off x="625975" y="1699425"/>
            <a:ext cx="3166200" cy="3082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ca" sz="1200">
                <a:latin typeface="Arial"/>
                <a:ea typeface="Arial"/>
                <a:cs typeface="Arial"/>
                <a:sym typeface="Arial"/>
              </a:rPr>
              <a:t>Accuracy: 0.617 [Naive Bayes]</a:t>
            </a:r>
            <a:endParaRPr sz="1200">
              <a:latin typeface="Arial"/>
              <a:ea typeface="Arial"/>
              <a:cs typeface="Arial"/>
              <a:sym typeface="Arial"/>
            </a:endParaRPr>
          </a:p>
          <a:p>
            <a:pPr indent="0" lvl="0" marL="0" rtl="0" algn="just">
              <a:spcBef>
                <a:spcPts val="1000"/>
              </a:spcBef>
              <a:spcAft>
                <a:spcPts val="0"/>
              </a:spcAft>
              <a:buNone/>
            </a:pPr>
            <a:r>
              <a:rPr lang="ca" sz="1200">
                <a:latin typeface="Arial"/>
                <a:ea typeface="Arial"/>
                <a:cs typeface="Arial"/>
                <a:sym typeface="Arial"/>
              </a:rPr>
              <a:t>Accuracy: 0.710 [Knn]</a:t>
            </a:r>
            <a:endParaRPr sz="1200">
              <a:latin typeface="Arial"/>
              <a:ea typeface="Arial"/>
              <a:cs typeface="Arial"/>
              <a:sym typeface="Arial"/>
            </a:endParaRPr>
          </a:p>
          <a:p>
            <a:pPr indent="0" lvl="0" marL="0" rtl="0" algn="just">
              <a:spcBef>
                <a:spcPts val="1000"/>
              </a:spcBef>
              <a:spcAft>
                <a:spcPts val="0"/>
              </a:spcAft>
              <a:buNone/>
            </a:pPr>
            <a:r>
              <a:rPr lang="ca" sz="1200">
                <a:latin typeface="Arial"/>
                <a:ea typeface="Arial"/>
                <a:cs typeface="Arial"/>
                <a:sym typeface="Arial"/>
              </a:rPr>
              <a:t>Accuracy: 0.714 [Dec. Tree with param]</a:t>
            </a:r>
            <a:endParaRPr sz="1200">
              <a:latin typeface="Arial"/>
              <a:ea typeface="Arial"/>
              <a:cs typeface="Arial"/>
              <a:sym typeface="Arial"/>
            </a:endParaRPr>
          </a:p>
          <a:p>
            <a:pPr indent="0" lvl="0" marL="0" rtl="0" algn="just">
              <a:spcBef>
                <a:spcPts val="1000"/>
              </a:spcBef>
              <a:spcAft>
                <a:spcPts val="0"/>
              </a:spcAft>
              <a:buNone/>
            </a:pPr>
            <a:r>
              <a:rPr lang="ca" sz="1200">
                <a:latin typeface="Arial"/>
                <a:ea typeface="Arial"/>
                <a:cs typeface="Arial"/>
                <a:sym typeface="Arial"/>
              </a:rPr>
              <a:t>Accuracy: 0.769 [Dec. Tree]</a:t>
            </a:r>
            <a:endParaRPr sz="1200">
              <a:latin typeface="Arial"/>
              <a:ea typeface="Arial"/>
              <a:cs typeface="Arial"/>
              <a:sym typeface="Arial"/>
            </a:endParaRPr>
          </a:p>
          <a:p>
            <a:pPr indent="0" lvl="0" marL="0" rtl="0" algn="just">
              <a:spcBef>
                <a:spcPts val="1000"/>
              </a:spcBef>
              <a:spcAft>
                <a:spcPts val="0"/>
              </a:spcAft>
              <a:buNone/>
            </a:pPr>
            <a:r>
              <a:rPr lang="ca" sz="1200">
                <a:latin typeface="Arial"/>
                <a:ea typeface="Arial"/>
                <a:cs typeface="Arial"/>
                <a:sym typeface="Arial"/>
              </a:rPr>
              <a:t>Weights [1,2,2,2]</a:t>
            </a:r>
            <a:endParaRPr sz="1200">
              <a:latin typeface="Arial"/>
              <a:ea typeface="Arial"/>
              <a:cs typeface="Arial"/>
              <a:sym typeface="Arial"/>
            </a:endParaRPr>
          </a:p>
          <a:p>
            <a:pPr indent="0" lvl="0" marL="0" rtl="0" algn="l">
              <a:spcBef>
                <a:spcPts val="1000"/>
              </a:spcBef>
              <a:spcAft>
                <a:spcPts val="1200"/>
              </a:spcAft>
              <a:buNone/>
            </a:pPr>
            <a:r>
              <a:t/>
            </a:r>
            <a:endParaRPr/>
          </a:p>
        </p:txBody>
      </p:sp>
      <p:pic>
        <p:nvPicPr>
          <p:cNvPr id="559" name="Google Shape;559;p52"/>
          <p:cNvPicPr preferRelativeResize="0"/>
          <p:nvPr/>
        </p:nvPicPr>
        <p:blipFill>
          <a:blip r:embed="rId3">
            <a:alphaModFix/>
          </a:blip>
          <a:stretch>
            <a:fillRect/>
          </a:stretch>
        </p:blipFill>
        <p:spPr>
          <a:xfrm>
            <a:off x="4000575" y="1356975"/>
            <a:ext cx="4220525" cy="24766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Ensembles: Bagging</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5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Bagging: Two approaches</a:t>
            </a:r>
            <a:endParaRPr/>
          </a:p>
        </p:txBody>
      </p:sp>
      <p:sp>
        <p:nvSpPr>
          <p:cNvPr id="570" name="Google Shape;570;p54"/>
          <p:cNvSpPr txBox="1"/>
          <p:nvPr>
            <p:ph idx="1" type="body"/>
          </p:nvPr>
        </p:nvSpPr>
        <p:spPr>
          <a:xfrm>
            <a:off x="625975" y="1699425"/>
            <a:ext cx="7898400" cy="3082500"/>
          </a:xfrm>
          <a:prstGeom prst="rect">
            <a:avLst/>
          </a:prstGeom>
        </p:spPr>
        <p:txBody>
          <a:bodyPr anchorCtr="0" anchor="t" bIns="91425" lIns="91425" spcFirstLastPara="1" rIns="91425" wrap="square" tIns="91425">
            <a:normAutofit fontScale="92500" lnSpcReduction="20000"/>
          </a:bodyPr>
          <a:lstStyle/>
          <a:p>
            <a:pPr indent="-322580" lvl="0" marL="457200" rtl="0" algn="just">
              <a:spcBef>
                <a:spcPts val="1000"/>
              </a:spcBef>
              <a:spcAft>
                <a:spcPts val="0"/>
              </a:spcAft>
              <a:buSzPct val="100000"/>
              <a:buChar char="-"/>
            </a:pPr>
            <a:r>
              <a:rPr lang="ca" sz="1600"/>
              <a:t>Classifiers:</a:t>
            </a:r>
            <a:endParaRPr sz="1600"/>
          </a:p>
          <a:p>
            <a:pPr indent="-322580" lvl="0" marL="914400" rtl="0" algn="just">
              <a:spcBef>
                <a:spcPts val="0"/>
              </a:spcBef>
              <a:spcAft>
                <a:spcPts val="0"/>
              </a:spcAft>
              <a:buSzPct val="100000"/>
              <a:buChar char="-"/>
            </a:pPr>
            <a:r>
              <a:rPr lang="ca" sz="1600"/>
              <a:t>Knn</a:t>
            </a:r>
            <a:endParaRPr sz="1600"/>
          </a:p>
          <a:p>
            <a:pPr indent="-322580" lvl="0" marL="914400" rtl="0" algn="just">
              <a:spcBef>
                <a:spcPts val="0"/>
              </a:spcBef>
              <a:spcAft>
                <a:spcPts val="0"/>
              </a:spcAft>
              <a:buSzPct val="100000"/>
              <a:buChar char="-"/>
            </a:pPr>
            <a:r>
              <a:rPr lang="ca" sz="1600"/>
              <a:t>Decision Trees</a:t>
            </a:r>
            <a:endParaRPr sz="1600"/>
          </a:p>
          <a:p>
            <a:pPr indent="0" lvl="0" marL="457200" rtl="0" algn="just">
              <a:spcBef>
                <a:spcPts val="1000"/>
              </a:spcBef>
              <a:spcAft>
                <a:spcPts val="0"/>
              </a:spcAft>
              <a:buNone/>
            </a:pPr>
            <a:r>
              <a:t/>
            </a:r>
            <a:endParaRPr sz="1600"/>
          </a:p>
          <a:p>
            <a:pPr indent="-322580" lvl="0" marL="457200" rtl="0" algn="just">
              <a:spcBef>
                <a:spcPts val="1000"/>
              </a:spcBef>
              <a:spcAft>
                <a:spcPts val="0"/>
              </a:spcAft>
              <a:buSzPct val="100000"/>
              <a:buChar char="-"/>
            </a:pPr>
            <a:r>
              <a:rPr lang="ca" sz="1600"/>
              <a:t>Hyperparameter:</a:t>
            </a:r>
            <a:endParaRPr sz="1600"/>
          </a:p>
          <a:p>
            <a:pPr indent="-322580" lvl="1" marL="914400" rtl="0" algn="just">
              <a:spcBef>
                <a:spcPts val="0"/>
              </a:spcBef>
              <a:spcAft>
                <a:spcPts val="0"/>
              </a:spcAft>
              <a:buSzPct val="100000"/>
              <a:buChar char="-"/>
            </a:pPr>
            <a:r>
              <a:rPr lang="ca" sz="1600"/>
              <a:t>Number of estimators</a:t>
            </a:r>
            <a:endParaRPr sz="1600"/>
          </a:p>
          <a:p>
            <a:pPr indent="0" lvl="0" marL="0" rtl="0" algn="just">
              <a:spcBef>
                <a:spcPts val="1000"/>
              </a:spcBef>
              <a:spcAft>
                <a:spcPts val="0"/>
              </a:spcAft>
              <a:buNone/>
            </a:pPr>
            <a:r>
              <a:t/>
            </a:r>
            <a:endParaRPr sz="1600"/>
          </a:p>
          <a:p>
            <a:pPr indent="-322580" lvl="0" marL="457200" rtl="0" algn="just">
              <a:spcBef>
                <a:spcPts val="1000"/>
              </a:spcBef>
              <a:spcAft>
                <a:spcPts val="0"/>
              </a:spcAft>
              <a:buSzPct val="100000"/>
              <a:buChar char="-"/>
            </a:pPr>
            <a:r>
              <a:rPr lang="ca" sz="1600"/>
              <a:t>How we will find it?</a:t>
            </a:r>
            <a:endParaRPr sz="1600"/>
          </a:p>
          <a:p>
            <a:pPr indent="-322580" lvl="1" marL="914400" rtl="0" algn="just">
              <a:spcBef>
                <a:spcPts val="0"/>
              </a:spcBef>
              <a:spcAft>
                <a:spcPts val="0"/>
              </a:spcAft>
              <a:buSzPct val="100000"/>
              <a:buChar char="-"/>
            </a:pPr>
            <a:r>
              <a:rPr lang="ca" sz="1600"/>
              <a:t>Grid Search</a:t>
            </a:r>
            <a:endParaRPr sz="1600"/>
          </a:p>
          <a:p>
            <a:pPr indent="0" lvl="0" marL="0" rtl="0" algn="just">
              <a:spcBef>
                <a:spcPts val="1000"/>
              </a:spcBef>
              <a:spcAft>
                <a:spcPts val="0"/>
              </a:spcAft>
              <a:buNone/>
            </a:pPr>
            <a:r>
              <a:t/>
            </a:r>
            <a:endParaRPr sz="1600"/>
          </a:p>
        </p:txBody>
      </p:sp>
      <p:pic>
        <p:nvPicPr>
          <p:cNvPr id="571" name="Google Shape;571;p54"/>
          <p:cNvPicPr preferRelativeResize="0"/>
          <p:nvPr/>
        </p:nvPicPr>
        <p:blipFill rotWithShape="1">
          <a:blip r:embed="rId3">
            <a:alphaModFix/>
          </a:blip>
          <a:srcRect b="31856" l="0" r="0" t="0"/>
          <a:stretch/>
        </p:blipFill>
        <p:spPr>
          <a:xfrm>
            <a:off x="4292050" y="1664604"/>
            <a:ext cx="4042250" cy="20517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5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Bagging with Knn</a:t>
            </a:r>
            <a:endParaRPr/>
          </a:p>
        </p:txBody>
      </p:sp>
      <p:sp>
        <p:nvSpPr>
          <p:cNvPr id="577" name="Google Shape;577;p55"/>
          <p:cNvSpPr txBox="1"/>
          <p:nvPr>
            <p:ph idx="1" type="body"/>
          </p:nvPr>
        </p:nvSpPr>
        <p:spPr>
          <a:xfrm>
            <a:off x="625975" y="1699425"/>
            <a:ext cx="7898400" cy="3082500"/>
          </a:xfrm>
          <a:prstGeom prst="rect">
            <a:avLst/>
          </a:prstGeom>
        </p:spPr>
        <p:txBody>
          <a:bodyPr anchorCtr="0" anchor="t" bIns="91425" lIns="91425" spcFirstLastPara="1" rIns="91425" wrap="square" tIns="91425">
            <a:normAutofit/>
          </a:bodyPr>
          <a:lstStyle/>
          <a:p>
            <a:pPr indent="-330200" lvl="0" marL="457200" rtl="0" algn="just">
              <a:spcBef>
                <a:spcPts val="1000"/>
              </a:spcBef>
              <a:spcAft>
                <a:spcPts val="0"/>
              </a:spcAft>
              <a:buSzPts val="1600"/>
              <a:buChar char="-"/>
            </a:pPr>
            <a:r>
              <a:rPr lang="ca" sz="1600"/>
              <a:t>Normalize all the data</a:t>
            </a:r>
            <a:endParaRPr sz="1600"/>
          </a:p>
          <a:p>
            <a:pPr indent="-330200" lvl="0" marL="457200" rtl="0" algn="just">
              <a:spcBef>
                <a:spcPts val="0"/>
              </a:spcBef>
              <a:spcAft>
                <a:spcPts val="0"/>
              </a:spcAft>
              <a:buSzPts val="1600"/>
              <a:buChar char="-"/>
            </a:pPr>
            <a:r>
              <a:rPr lang="ca" sz="1600"/>
              <a:t>Best number of estimators: 350</a:t>
            </a:r>
            <a:endParaRPr sz="1600"/>
          </a:p>
          <a:p>
            <a:pPr indent="-330200" lvl="0" marL="457200" rtl="0" algn="just">
              <a:spcBef>
                <a:spcPts val="0"/>
              </a:spcBef>
              <a:spcAft>
                <a:spcPts val="0"/>
              </a:spcAft>
              <a:buSzPts val="1600"/>
              <a:buChar char="-"/>
            </a:pPr>
            <a:r>
              <a:rPr lang="ca" sz="1600"/>
              <a:t>Accuracy obtained: 72.1%</a:t>
            </a:r>
            <a:endParaRPr sz="1600"/>
          </a:p>
          <a:p>
            <a:pPr indent="0" lvl="0" marL="0" rtl="0" algn="just">
              <a:spcBef>
                <a:spcPts val="1000"/>
              </a:spcBef>
              <a:spcAft>
                <a:spcPts val="0"/>
              </a:spcAft>
              <a:buNone/>
            </a:pPr>
            <a:r>
              <a:t/>
            </a:r>
            <a:endParaRPr sz="16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Bagging with decision trees</a:t>
            </a:r>
            <a:endParaRPr/>
          </a:p>
        </p:txBody>
      </p:sp>
      <p:sp>
        <p:nvSpPr>
          <p:cNvPr id="583" name="Google Shape;583;p56"/>
          <p:cNvSpPr txBox="1"/>
          <p:nvPr>
            <p:ph idx="1" type="body"/>
          </p:nvPr>
        </p:nvSpPr>
        <p:spPr>
          <a:xfrm>
            <a:off x="625975" y="1699425"/>
            <a:ext cx="7898400" cy="3082500"/>
          </a:xfrm>
          <a:prstGeom prst="rect">
            <a:avLst/>
          </a:prstGeom>
        </p:spPr>
        <p:txBody>
          <a:bodyPr anchorCtr="0" anchor="t" bIns="91425" lIns="91425" spcFirstLastPara="1" rIns="91425" wrap="square" tIns="91425">
            <a:normAutofit/>
          </a:bodyPr>
          <a:lstStyle/>
          <a:p>
            <a:pPr indent="-330200" lvl="0" marL="457200" rtl="0" algn="just">
              <a:spcBef>
                <a:spcPts val="1000"/>
              </a:spcBef>
              <a:spcAft>
                <a:spcPts val="0"/>
              </a:spcAft>
              <a:buSzPts val="1600"/>
              <a:buChar char="-"/>
            </a:pPr>
            <a:r>
              <a:rPr lang="ca" sz="1600"/>
              <a:t>Best number of estimators: 315</a:t>
            </a:r>
            <a:endParaRPr sz="1600"/>
          </a:p>
          <a:p>
            <a:pPr indent="-330200" lvl="0" marL="457200" rtl="0" algn="just">
              <a:spcBef>
                <a:spcPts val="0"/>
              </a:spcBef>
              <a:spcAft>
                <a:spcPts val="0"/>
              </a:spcAft>
              <a:buSzPts val="1600"/>
              <a:buChar char="-"/>
            </a:pPr>
            <a:r>
              <a:rPr lang="ca" sz="1600"/>
              <a:t>Accuracy obtained: 89.9%</a:t>
            </a:r>
            <a:endParaRPr sz="1600"/>
          </a:p>
          <a:p>
            <a:pPr indent="0" lvl="0" marL="0" rtl="0" algn="just">
              <a:spcBef>
                <a:spcPts val="1000"/>
              </a:spcBef>
              <a:spcAft>
                <a:spcPts val="0"/>
              </a:spcAft>
              <a:buNone/>
            </a:pPr>
            <a:r>
              <a:t/>
            </a:r>
            <a:endParaRPr sz="1600"/>
          </a:p>
        </p:txBody>
      </p:sp>
      <p:graphicFrame>
        <p:nvGraphicFramePr>
          <p:cNvPr id="584" name="Google Shape;584;p56"/>
          <p:cNvGraphicFramePr/>
          <p:nvPr/>
        </p:nvGraphicFramePr>
        <p:xfrm>
          <a:off x="435500" y="2692975"/>
          <a:ext cx="3000000" cy="3000000"/>
        </p:xfrm>
        <a:graphic>
          <a:graphicData uri="http://schemas.openxmlformats.org/drawingml/2006/table">
            <a:tbl>
              <a:tblPr>
                <a:noFill/>
                <a:tableStyleId>{90D44033-FD4E-4B7C-ADCC-02B512D1C551}</a:tableStyleId>
              </a:tblPr>
              <a:tblGrid>
                <a:gridCol w="1179625"/>
                <a:gridCol w="738450"/>
                <a:gridCol w="811200"/>
                <a:gridCol w="773325"/>
                <a:gridCol w="633900"/>
              </a:tblGrid>
              <a:tr h="489500">
                <a:tc>
                  <a:txBody>
                    <a:bodyPr/>
                    <a:lstStyle/>
                    <a:p>
                      <a:pPr indent="0" lvl="0" marL="0" rtl="0" algn="ctr">
                        <a:spcBef>
                          <a:spcPts val="0"/>
                        </a:spcBef>
                        <a:spcAft>
                          <a:spcPts val="0"/>
                        </a:spcAft>
                        <a:buNone/>
                      </a:pPr>
                      <a:r>
                        <a:rPr b="1" lang="ca" sz="1300">
                          <a:solidFill>
                            <a:srgbClr val="212121"/>
                          </a:solidFill>
                          <a:highlight>
                            <a:srgbClr val="FFFFFF"/>
                          </a:highlight>
                          <a:latin typeface="Calibri"/>
                          <a:ea typeface="Calibri"/>
                          <a:cs typeface="Calibri"/>
                          <a:sym typeface="Calibri"/>
                        </a:rPr>
                        <a:t>True\Predicted</a:t>
                      </a:r>
                      <a:endParaRPr b="1" sz="1300">
                        <a:solidFill>
                          <a:srgbClr val="212121"/>
                        </a:solidFill>
                        <a:highlight>
                          <a:srgbClr val="FFFFFF"/>
                        </a:highlight>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ca" sz="1300">
                          <a:solidFill>
                            <a:srgbClr val="212121"/>
                          </a:solidFill>
                          <a:highlight>
                            <a:srgbClr val="FFFFFF"/>
                          </a:highlight>
                          <a:latin typeface="Calibri"/>
                          <a:ea typeface="Calibri"/>
                          <a:cs typeface="Calibri"/>
                          <a:sym typeface="Calibri"/>
                        </a:rPr>
                        <a:t>Classical</a:t>
                      </a:r>
                      <a:endParaRPr b="1" sz="1300">
                        <a:solidFill>
                          <a:srgbClr val="212121"/>
                        </a:solidFill>
                        <a:highlight>
                          <a:srgbClr val="FFFFFF"/>
                        </a:highlight>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ca" sz="1300">
                          <a:latin typeface="Calibri"/>
                          <a:ea typeface="Calibri"/>
                          <a:cs typeface="Calibri"/>
                          <a:sym typeface="Calibri"/>
                        </a:rPr>
                        <a:t>Electronic</a:t>
                      </a:r>
                      <a:endParaRPr b="1" sz="1300">
                        <a:solidFill>
                          <a:srgbClr val="212121"/>
                        </a:solidFill>
                        <a:highlight>
                          <a:srgbClr val="FFFFFF"/>
                        </a:highlight>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ca" sz="1300">
                          <a:latin typeface="Calibri"/>
                          <a:ea typeface="Calibri"/>
                          <a:cs typeface="Calibri"/>
                          <a:sym typeface="Calibri"/>
                        </a:rPr>
                        <a:t>Hip-Hop</a:t>
                      </a:r>
                      <a:endParaRPr b="1"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ca" sz="1300">
                          <a:latin typeface="Calibri"/>
                          <a:ea typeface="Calibri"/>
                          <a:cs typeface="Calibri"/>
                          <a:sym typeface="Calibri"/>
                        </a:rPr>
                        <a:t>Rock</a:t>
                      </a:r>
                      <a:endParaRPr b="1"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3725">
                <a:tc>
                  <a:txBody>
                    <a:bodyPr/>
                    <a:lstStyle/>
                    <a:p>
                      <a:pPr indent="0" lvl="0" marL="0" rtl="0" algn="ctr">
                        <a:spcBef>
                          <a:spcPts val="0"/>
                        </a:spcBef>
                        <a:spcAft>
                          <a:spcPts val="0"/>
                        </a:spcAft>
                        <a:buNone/>
                      </a:pPr>
                      <a:r>
                        <a:rPr b="1" lang="ca" sz="1300">
                          <a:solidFill>
                            <a:srgbClr val="212121"/>
                          </a:solidFill>
                          <a:highlight>
                            <a:srgbClr val="FFFFFF"/>
                          </a:highlight>
                          <a:latin typeface="Calibri"/>
                          <a:ea typeface="Calibri"/>
                          <a:cs typeface="Calibri"/>
                          <a:sym typeface="Calibri"/>
                        </a:rPr>
                        <a:t>Classical</a:t>
                      </a:r>
                      <a:endParaRPr b="1" sz="1300">
                        <a:solidFill>
                          <a:srgbClr val="212121"/>
                        </a:solidFill>
                        <a:highlight>
                          <a:srgbClr val="FFFFFF"/>
                        </a:highlight>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ca" sz="1200">
                          <a:solidFill>
                            <a:srgbClr val="212121"/>
                          </a:solidFill>
                          <a:highlight>
                            <a:srgbClr val="FFFFFF"/>
                          </a:highlight>
                        </a:rPr>
                        <a:t>903</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200">
                          <a:solidFill>
                            <a:srgbClr val="212121"/>
                          </a:solidFill>
                          <a:highlight>
                            <a:srgbClr val="FFFFFF"/>
                          </a:highlight>
                        </a:rPr>
                        <a:t>46</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200"/>
                        <a:t>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200"/>
                        <a:t>5</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3725">
                <a:tc>
                  <a:txBody>
                    <a:bodyPr/>
                    <a:lstStyle/>
                    <a:p>
                      <a:pPr indent="0" lvl="0" marL="0" rtl="0" algn="ctr">
                        <a:spcBef>
                          <a:spcPts val="0"/>
                        </a:spcBef>
                        <a:spcAft>
                          <a:spcPts val="0"/>
                        </a:spcAft>
                        <a:buNone/>
                      </a:pPr>
                      <a:r>
                        <a:rPr b="1" lang="ca" sz="1300">
                          <a:latin typeface="Calibri"/>
                          <a:ea typeface="Calibri"/>
                          <a:cs typeface="Calibri"/>
                          <a:sym typeface="Calibri"/>
                        </a:rPr>
                        <a:t>Electronic</a:t>
                      </a:r>
                      <a:endParaRPr b="1"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200"/>
                        <a:t>17</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ca" sz="1200"/>
                        <a:t>940</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200"/>
                        <a:t>42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200"/>
                        <a:t>58</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3725">
                <a:tc>
                  <a:txBody>
                    <a:bodyPr/>
                    <a:lstStyle/>
                    <a:p>
                      <a:pPr indent="0" lvl="0" marL="0" rtl="0" algn="ctr">
                        <a:spcBef>
                          <a:spcPts val="0"/>
                        </a:spcBef>
                        <a:spcAft>
                          <a:spcPts val="0"/>
                        </a:spcAft>
                        <a:buNone/>
                      </a:pPr>
                      <a:r>
                        <a:rPr b="1" lang="ca" sz="1300">
                          <a:latin typeface="Calibri"/>
                          <a:ea typeface="Calibri"/>
                          <a:cs typeface="Calibri"/>
                          <a:sym typeface="Calibri"/>
                        </a:rPr>
                        <a:t>Hip-Hop</a:t>
                      </a:r>
                      <a:endParaRPr b="1"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200"/>
                        <a:t>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200"/>
                        <a:t>16</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ca" sz="1200"/>
                        <a:t>888</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200"/>
                        <a:t>90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3725">
                <a:tc>
                  <a:txBody>
                    <a:bodyPr/>
                    <a:lstStyle/>
                    <a:p>
                      <a:pPr indent="0" lvl="0" marL="0" rtl="0" algn="ctr">
                        <a:spcBef>
                          <a:spcPts val="0"/>
                        </a:spcBef>
                        <a:spcAft>
                          <a:spcPts val="0"/>
                        </a:spcAft>
                        <a:buNone/>
                      </a:pPr>
                      <a:r>
                        <a:rPr b="1" lang="ca" sz="1300">
                          <a:latin typeface="Calibri"/>
                          <a:ea typeface="Calibri"/>
                          <a:cs typeface="Calibri"/>
                          <a:sym typeface="Calibri"/>
                        </a:rPr>
                        <a:t>Rock</a:t>
                      </a:r>
                      <a:endParaRPr b="1"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200"/>
                        <a:t>10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200"/>
                        <a:t>30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200"/>
                        <a:t>91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ca" sz="1200"/>
                        <a:t>862</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id="585" name="Google Shape;585;p56"/>
          <p:cNvPicPr preferRelativeResize="0"/>
          <p:nvPr/>
        </p:nvPicPr>
        <p:blipFill>
          <a:blip r:embed="rId3">
            <a:alphaModFix/>
          </a:blip>
          <a:stretch>
            <a:fillRect/>
          </a:stretch>
        </p:blipFill>
        <p:spPr>
          <a:xfrm>
            <a:off x="4734587" y="2829500"/>
            <a:ext cx="3789800" cy="15621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7"/>
          <p:cNvSpPr txBox="1"/>
          <p:nvPr>
            <p:ph type="title"/>
          </p:nvPr>
        </p:nvSpPr>
        <p:spPr>
          <a:xfrm>
            <a:off x="824000" y="1613825"/>
            <a:ext cx="63684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Ensembles: Random Forest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5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Random Forest</a:t>
            </a:r>
            <a:endParaRPr/>
          </a:p>
        </p:txBody>
      </p:sp>
      <p:sp>
        <p:nvSpPr>
          <p:cNvPr id="596" name="Google Shape;596;p58"/>
          <p:cNvSpPr txBox="1"/>
          <p:nvPr>
            <p:ph idx="1" type="body"/>
          </p:nvPr>
        </p:nvSpPr>
        <p:spPr>
          <a:xfrm>
            <a:off x="625975" y="1699425"/>
            <a:ext cx="7708200" cy="3082500"/>
          </a:xfrm>
          <a:prstGeom prst="rect">
            <a:avLst/>
          </a:prstGeom>
        </p:spPr>
        <p:txBody>
          <a:bodyPr anchorCtr="0" anchor="t" bIns="91425" lIns="91425" spcFirstLastPara="1" rIns="91425" wrap="square" tIns="91425">
            <a:normAutofit/>
          </a:bodyPr>
          <a:lstStyle/>
          <a:p>
            <a:pPr indent="-330200" lvl="0" marL="457200" rtl="0" algn="just">
              <a:spcBef>
                <a:spcPts val="1000"/>
              </a:spcBef>
              <a:spcAft>
                <a:spcPts val="0"/>
              </a:spcAft>
              <a:buSzPts val="1600"/>
              <a:buChar char="-"/>
            </a:pPr>
            <a:r>
              <a:rPr lang="ca" sz="1600"/>
              <a:t>Hyperparameter:</a:t>
            </a:r>
            <a:endParaRPr sz="1600"/>
          </a:p>
          <a:p>
            <a:pPr indent="-330200" lvl="1" marL="914400" rtl="0" algn="just">
              <a:spcBef>
                <a:spcPts val="0"/>
              </a:spcBef>
              <a:spcAft>
                <a:spcPts val="0"/>
              </a:spcAft>
              <a:buSzPts val="1600"/>
              <a:buChar char="-"/>
            </a:pPr>
            <a:r>
              <a:rPr lang="ca" sz="1600"/>
              <a:t>Number of estimators</a:t>
            </a:r>
            <a:endParaRPr sz="1600"/>
          </a:p>
          <a:p>
            <a:pPr indent="-330200" lvl="1" marL="914400" rtl="0" algn="just">
              <a:spcBef>
                <a:spcPts val="0"/>
              </a:spcBef>
              <a:spcAft>
                <a:spcPts val="0"/>
              </a:spcAft>
              <a:buSzPts val="1600"/>
              <a:buChar char="-"/>
            </a:pPr>
            <a:r>
              <a:rPr lang="ca" sz="1600"/>
              <a:t>Criterion</a:t>
            </a:r>
            <a:endParaRPr sz="1600"/>
          </a:p>
          <a:p>
            <a:pPr indent="-330200" lvl="1" marL="914400" rtl="0" algn="just">
              <a:spcBef>
                <a:spcPts val="0"/>
              </a:spcBef>
              <a:spcAft>
                <a:spcPts val="0"/>
              </a:spcAft>
              <a:buSzPts val="1600"/>
              <a:buChar char="-"/>
            </a:pPr>
            <a:r>
              <a:rPr lang="ca" sz="1600"/>
              <a:t>maximum depth</a:t>
            </a:r>
            <a:endParaRPr sz="1600"/>
          </a:p>
          <a:p>
            <a:pPr indent="-330200" lvl="1" marL="914400" rtl="0" algn="just">
              <a:spcBef>
                <a:spcPts val="0"/>
              </a:spcBef>
              <a:spcAft>
                <a:spcPts val="0"/>
              </a:spcAft>
              <a:buSzPts val="1600"/>
              <a:buChar char="-"/>
            </a:pPr>
            <a:r>
              <a:rPr lang="ca" sz="1600"/>
              <a:t>maximum features</a:t>
            </a:r>
            <a:endParaRPr sz="1600"/>
          </a:p>
          <a:p>
            <a:pPr indent="0" lvl="0" marL="0" rtl="0" algn="just">
              <a:spcBef>
                <a:spcPts val="1000"/>
              </a:spcBef>
              <a:spcAft>
                <a:spcPts val="0"/>
              </a:spcAft>
              <a:buNone/>
            </a:pPr>
            <a:r>
              <a:t/>
            </a:r>
            <a:endParaRPr sz="1600"/>
          </a:p>
          <a:p>
            <a:pPr indent="-330200" lvl="0" marL="457200" rtl="0" algn="just">
              <a:spcBef>
                <a:spcPts val="1000"/>
              </a:spcBef>
              <a:spcAft>
                <a:spcPts val="0"/>
              </a:spcAft>
              <a:buSzPts val="1600"/>
              <a:buChar char="-"/>
            </a:pPr>
            <a:r>
              <a:rPr lang="ca" sz="1600"/>
              <a:t>How we will find it?</a:t>
            </a:r>
            <a:endParaRPr sz="1600"/>
          </a:p>
          <a:p>
            <a:pPr indent="-330200" lvl="1" marL="914400" rtl="0" algn="just">
              <a:spcBef>
                <a:spcPts val="0"/>
              </a:spcBef>
              <a:spcAft>
                <a:spcPts val="0"/>
              </a:spcAft>
              <a:buSzPts val="1600"/>
              <a:buChar char="-"/>
            </a:pPr>
            <a:r>
              <a:rPr lang="ca" sz="1600"/>
              <a:t>Grid Search</a:t>
            </a:r>
            <a:endParaRPr sz="1600"/>
          </a:p>
          <a:p>
            <a:pPr indent="0" lvl="0" marL="0" rtl="0" algn="just">
              <a:spcBef>
                <a:spcPts val="1000"/>
              </a:spcBef>
              <a:spcAft>
                <a:spcPts val="0"/>
              </a:spcAft>
              <a:buNone/>
            </a:pPr>
            <a:r>
              <a:t/>
            </a:r>
            <a:endParaRPr sz="16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5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Random Forest: results</a:t>
            </a:r>
            <a:endParaRPr/>
          </a:p>
        </p:txBody>
      </p:sp>
      <p:sp>
        <p:nvSpPr>
          <p:cNvPr id="602" name="Google Shape;602;p59"/>
          <p:cNvSpPr txBox="1"/>
          <p:nvPr>
            <p:ph idx="1" type="body"/>
          </p:nvPr>
        </p:nvSpPr>
        <p:spPr>
          <a:xfrm>
            <a:off x="625975" y="1699425"/>
            <a:ext cx="7898400" cy="3082500"/>
          </a:xfrm>
          <a:prstGeom prst="rect">
            <a:avLst/>
          </a:prstGeom>
        </p:spPr>
        <p:txBody>
          <a:bodyPr anchorCtr="0" anchor="t" bIns="91425" lIns="91425" spcFirstLastPara="1" rIns="91425" wrap="square" tIns="91425">
            <a:normAutofit/>
          </a:bodyPr>
          <a:lstStyle/>
          <a:p>
            <a:pPr indent="-330200" lvl="0" marL="457200" rtl="0" algn="just">
              <a:spcBef>
                <a:spcPts val="1000"/>
              </a:spcBef>
              <a:spcAft>
                <a:spcPts val="0"/>
              </a:spcAft>
              <a:buSzPts val="1600"/>
              <a:buChar char="-"/>
            </a:pPr>
            <a:r>
              <a:rPr lang="ca" sz="1600"/>
              <a:t>Best parameters:</a:t>
            </a:r>
            <a:endParaRPr sz="1600"/>
          </a:p>
          <a:p>
            <a:pPr indent="-330200" lvl="1" marL="914400" rtl="0" algn="just">
              <a:spcBef>
                <a:spcPts val="0"/>
              </a:spcBef>
              <a:spcAft>
                <a:spcPts val="0"/>
              </a:spcAft>
              <a:buSzPts val="1600"/>
              <a:buChar char="-"/>
            </a:pPr>
            <a:r>
              <a:rPr lang="ca" sz="1600">
                <a:highlight>
                  <a:srgbClr val="FFFFFF"/>
                </a:highlight>
              </a:rPr>
              <a:t>criterion : entropy </a:t>
            </a:r>
            <a:endParaRPr sz="1600">
              <a:highlight>
                <a:srgbClr val="FFFFFF"/>
              </a:highlight>
            </a:endParaRPr>
          </a:p>
          <a:p>
            <a:pPr indent="-330200" lvl="1" marL="914400" rtl="0" algn="just">
              <a:spcBef>
                <a:spcPts val="1000"/>
              </a:spcBef>
              <a:spcAft>
                <a:spcPts val="0"/>
              </a:spcAft>
              <a:buSzPts val="1600"/>
              <a:buChar char="-"/>
            </a:pPr>
            <a:r>
              <a:rPr lang="ca" sz="1600">
                <a:highlight>
                  <a:srgbClr val="FFFFFF"/>
                </a:highlight>
              </a:rPr>
              <a:t>maximum depth : 90</a:t>
            </a:r>
            <a:endParaRPr sz="1600">
              <a:highlight>
                <a:srgbClr val="FFFFFF"/>
              </a:highlight>
            </a:endParaRPr>
          </a:p>
          <a:p>
            <a:pPr indent="-330200" lvl="1" marL="914400" rtl="0" algn="just">
              <a:spcBef>
                <a:spcPts val="1000"/>
              </a:spcBef>
              <a:spcAft>
                <a:spcPts val="0"/>
              </a:spcAft>
              <a:buSzPts val="1600"/>
              <a:buChar char="-"/>
            </a:pPr>
            <a:r>
              <a:rPr lang="ca" sz="1600">
                <a:highlight>
                  <a:srgbClr val="FFFFFF"/>
                </a:highlight>
              </a:rPr>
              <a:t>maximum features : sqrt</a:t>
            </a:r>
            <a:endParaRPr sz="1600">
              <a:highlight>
                <a:srgbClr val="FFFFFF"/>
              </a:highlight>
            </a:endParaRPr>
          </a:p>
          <a:p>
            <a:pPr indent="-330200" lvl="1" marL="914400" rtl="0" algn="just">
              <a:spcBef>
                <a:spcPts val="1000"/>
              </a:spcBef>
              <a:spcAft>
                <a:spcPts val="0"/>
              </a:spcAft>
              <a:buSzPts val="1600"/>
              <a:buChar char="-"/>
            </a:pPr>
            <a:r>
              <a:rPr lang="ca" sz="1600">
                <a:highlight>
                  <a:srgbClr val="FFFFFF"/>
                </a:highlight>
              </a:rPr>
              <a:t>number of estimators : 250</a:t>
            </a:r>
            <a:endParaRPr sz="1600"/>
          </a:p>
          <a:p>
            <a:pPr indent="-330200" lvl="0" marL="457200" rtl="0" algn="just">
              <a:spcBef>
                <a:spcPts val="1000"/>
              </a:spcBef>
              <a:spcAft>
                <a:spcPts val="0"/>
              </a:spcAft>
              <a:buSzPts val="1600"/>
              <a:buChar char="-"/>
            </a:pPr>
            <a:r>
              <a:rPr lang="ca" sz="1600"/>
              <a:t>Accuracy obtained: 90.35 %</a:t>
            </a:r>
            <a:endParaRPr sz="1600"/>
          </a:p>
          <a:p>
            <a:pPr indent="0" lvl="0" marL="0" rtl="0" algn="just">
              <a:spcBef>
                <a:spcPts val="1000"/>
              </a:spcBef>
              <a:spcAft>
                <a:spcPts val="0"/>
              </a:spcAft>
              <a:buNone/>
            </a:pPr>
            <a:r>
              <a:t/>
            </a:r>
            <a:endParaRPr sz="1600"/>
          </a:p>
        </p:txBody>
      </p:sp>
      <p:pic>
        <p:nvPicPr>
          <p:cNvPr id="603" name="Google Shape;603;p59"/>
          <p:cNvPicPr preferRelativeResize="0"/>
          <p:nvPr/>
        </p:nvPicPr>
        <p:blipFill>
          <a:blip r:embed="rId3">
            <a:alphaModFix/>
          </a:blip>
          <a:stretch>
            <a:fillRect/>
          </a:stretch>
        </p:blipFill>
        <p:spPr>
          <a:xfrm>
            <a:off x="4346763" y="3327950"/>
            <a:ext cx="3838575" cy="1581150"/>
          </a:xfrm>
          <a:prstGeom prst="rect">
            <a:avLst/>
          </a:prstGeom>
          <a:noFill/>
          <a:ln>
            <a:noFill/>
          </a:ln>
        </p:spPr>
      </p:pic>
      <p:graphicFrame>
        <p:nvGraphicFramePr>
          <p:cNvPr id="604" name="Google Shape;604;p59"/>
          <p:cNvGraphicFramePr/>
          <p:nvPr/>
        </p:nvGraphicFramePr>
        <p:xfrm>
          <a:off x="4169550" y="1365625"/>
          <a:ext cx="3000000" cy="3000000"/>
        </p:xfrm>
        <a:graphic>
          <a:graphicData uri="http://schemas.openxmlformats.org/drawingml/2006/table">
            <a:tbl>
              <a:tblPr>
                <a:noFill/>
                <a:tableStyleId>{90D44033-FD4E-4B7C-ADCC-02B512D1C551}</a:tableStyleId>
              </a:tblPr>
              <a:tblGrid>
                <a:gridCol w="1158425"/>
                <a:gridCol w="759650"/>
                <a:gridCol w="832400"/>
                <a:gridCol w="780375"/>
                <a:gridCol w="633900"/>
              </a:tblGrid>
              <a:tr h="489500">
                <a:tc>
                  <a:txBody>
                    <a:bodyPr/>
                    <a:lstStyle/>
                    <a:p>
                      <a:pPr indent="0" lvl="0" marL="0" rtl="0" algn="ctr">
                        <a:spcBef>
                          <a:spcPts val="0"/>
                        </a:spcBef>
                        <a:spcAft>
                          <a:spcPts val="0"/>
                        </a:spcAft>
                        <a:buNone/>
                      </a:pPr>
                      <a:r>
                        <a:rPr b="1" lang="ca" sz="1300">
                          <a:solidFill>
                            <a:srgbClr val="212121"/>
                          </a:solidFill>
                          <a:highlight>
                            <a:srgbClr val="FFFFFF"/>
                          </a:highlight>
                          <a:latin typeface="Calibri"/>
                          <a:ea typeface="Calibri"/>
                          <a:cs typeface="Calibri"/>
                          <a:sym typeface="Calibri"/>
                        </a:rPr>
                        <a:t>True\Predicted</a:t>
                      </a:r>
                      <a:endParaRPr b="1" sz="1300">
                        <a:solidFill>
                          <a:srgbClr val="212121"/>
                        </a:solidFill>
                        <a:highlight>
                          <a:srgbClr val="FFFFFF"/>
                        </a:highlight>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ca" sz="1300">
                          <a:solidFill>
                            <a:srgbClr val="212121"/>
                          </a:solidFill>
                          <a:highlight>
                            <a:srgbClr val="FFFFFF"/>
                          </a:highlight>
                          <a:latin typeface="Calibri"/>
                          <a:ea typeface="Calibri"/>
                          <a:cs typeface="Calibri"/>
                          <a:sym typeface="Calibri"/>
                        </a:rPr>
                        <a:t>Classical</a:t>
                      </a:r>
                      <a:endParaRPr b="1" sz="1300">
                        <a:solidFill>
                          <a:srgbClr val="212121"/>
                        </a:solidFill>
                        <a:highlight>
                          <a:srgbClr val="FFFFFF"/>
                        </a:highlight>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ca" sz="1300">
                          <a:latin typeface="Calibri"/>
                          <a:ea typeface="Calibri"/>
                          <a:cs typeface="Calibri"/>
                          <a:sym typeface="Calibri"/>
                        </a:rPr>
                        <a:t>Electronic</a:t>
                      </a:r>
                      <a:endParaRPr b="1" sz="1300">
                        <a:solidFill>
                          <a:srgbClr val="212121"/>
                        </a:solidFill>
                        <a:highlight>
                          <a:srgbClr val="FFFFFF"/>
                        </a:highlight>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ca" sz="1300">
                          <a:latin typeface="Calibri"/>
                          <a:ea typeface="Calibri"/>
                          <a:cs typeface="Calibri"/>
                          <a:sym typeface="Calibri"/>
                        </a:rPr>
                        <a:t>Hip-Hop</a:t>
                      </a:r>
                      <a:endParaRPr b="1"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ca" sz="1300">
                          <a:latin typeface="Calibri"/>
                          <a:ea typeface="Calibri"/>
                          <a:cs typeface="Calibri"/>
                          <a:sym typeface="Calibri"/>
                        </a:rPr>
                        <a:t>Rock</a:t>
                      </a:r>
                      <a:endParaRPr b="1"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3725">
                <a:tc>
                  <a:txBody>
                    <a:bodyPr/>
                    <a:lstStyle/>
                    <a:p>
                      <a:pPr indent="0" lvl="0" marL="0" rtl="0" algn="ctr">
                        <a:spcBef>
                          <a:spcPts val="0"/>
                        </a:spcBef>
                        <a:spcAft>
                          <a:spcPts val="0"/>
                        </a:spcAft>
                        <a:buNone/>
                      </a:pPr>
                      <a:r>
                        <a:rPr b="1" lang="ca" sz="1300">
                          <a:solidFill>
                            <a:srgbClr val="212121"/>
                          </a:solidFill>
                          <a:highlight>
                            <a:srgbClr val="FFFFFF"/>
                          </a:highlight>
                          <a:latin typeface="Calibri"/>
                          <a:ea typeface="Calibri"/>
                          <a:cs typeface="Calibri"/>
                          <a:sym typeface="Calibri"/>
                        </a:rPr>
                        <a:t>Classical</a:t>
                      </a:r>
                      <a:endParaRPr b="1" sz="1300">
                        <a:solidFill>
                          <a:srgbClr val="212121"/>
                        </a:solidFill>
                        <a:highlight>
                          <a:srgbClr val="FFFFFF"/>
                        </a:highlight>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ca" sz="1200">
                          <a:solidFill>
                            <a:srgbClr val="212121"/>
                          </a:solidFill>
                          <a:highlight>
                            <a:srgbClr val="FFFFFF"/>
                          </a:highlight>
                        </a:rPr>
                        <a:t>893</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200">
                          <a:solidFill>
                            <a:srgbClr val="212121"/>
                          </a:solidFill>
                          <a:highlight>
                            <a:srgbClr val="FFFFFF"/>
                          </a:highlight>
                        </a:rPr>
                        <a:t>55</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200"/>
                        <a:t>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200"/>
                        <a:t>6</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3725">
                <a:tc>
                  <a:txBody>
                    <a:bodyPr/>
                    <a:lstStyle/>
                    <a:p>
                      <a:pPr indent="0" lvl="0" marL="0" rtl="0" algn="ctr">
                        <a:spcBef>
                          <a:spcPts val="0"/>
                        </a:spcBef>
                        <a:spcAft>
                          <a:spcPts val="0"/>
                        </a:spcAft>
                        <a:buNone/>
                      </a:pPr>
                      <a:r>
                        <a:rPr b="1" lang="ca" sz="1300">
                          <a:latin typeface="Calibri"/>
                          <a:ea typeface="Calibri"/>
                          <a:cs typeface="Calibri"/>
                          <a:sym typeface="Calibri"/>
                        </a:rPr>
                        <a:t>Electronic</a:t>
                      </a:r>
                      <a:endParaRPr b="1"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200"/>
                        <a:t>18</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ca" sz="1200"/>
                        <a:t>939</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200"/>
                        <a:t>39</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200"/>
                        <a:t>61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3725">
                <a:tc>
                  <a:txBody>
                    <a:bodyPr/>
                    <a:lstStyle/>
                    <a:p>
                      <a:pPr indent="0" lvl="0" marL="0" rtl="0" algn="ctr">
                        <a:spcBef>
                          <a:spcPts val="0"/>
                        </a:spcBef>
                        <a:spcAft>
                          <a:spcPts val="0"/>
                        </a:spcAft>
                        <a:buNone/>
                      </a:pPr>
                      <a:r>
                        <a:rPr b="1" lang="ca" sz="1300">
                          <a:latin typeface="Calibri"/>
                          <a:ea typeface="Calibri"/>
                          <a:cs typeface="Calibri"/>
                          <a:sym typeface="Calibri"/>
                        </a:rPr>
                        <a:t>Hip-Hop</a:t>
                      </a:r>
                      <a:endParaRPr b="1"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200"/>
                        <a:t>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200"/>
                        <a:t>9</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ca" sz="1200"/>
                        <a:t>897</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200"/>
                        <a:t>89</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3725">
                <a:tc>
                  <a:txBody>
                    <a:bodyPr/>
                    <a:lstStyle/>
                    <a:p>
                      <a:pPr indent="0" lvl="0" marL="0" rtl="0" algn="ctr">
                        <a:spcBef>
                          <a:spcPts val="0"/>
                        </a:spcBef>
                        <a:spcAft>
                          <a:spcPts val="0"/>
                        </a:spcAft>
                        <a:buNone/>
                      </a:pPr>
                      <a:r>
                        <a:rPr b="1" lang="ca" sz="1300">
                          <a:latin typeface="Calibri"/>
                          <a:ea typeface="Calibri"/>
                          <a:cs typeface="Calibri"/>
                          <a:sym typeface="Calibri"/>
                        </a:rPr>
                        <a:t>Rock</a:t>
                      </a:r>
                      <a:endParaRPr b="1" sz="13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200"/>
                        <a:t>8</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200"/>
                        <a:t>19</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ca" sz="1200"/>
                        <a:t>83</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ca" sz="1200"/>
                        <a:t>883</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60"/>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Ensembles: Boosting</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6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Boosting</a:t>
            </a:r>
            <a:endParaRPr/>
          </a:p>
        </p:txBody>
      </p:sp>
      <p:sp>
        <p:nvSpPr>
          <p:cNvPr id="615" name="Google Shape;615;p61"/>
          <p:cNvSpPr txBox="1"/>
          <p:nvPr>
            <p:ph idx="1" type="body"/>
          </p:nvPr>
        </p:nvSpPr>
        <p:spPr>
          <a:xfrm>
            <a:off x="583525" y="1706500"/>
            <a:ext cx="3909000" cy="3082500"/>
          </a:xfrm>
          <a:prstGeom prst="rect">
            <a:avLst/>
          </a:prstGeom>
        </p:spPr>
        <p:txBody>
          <a:bodyPr anchorCtr="0" anchor="t" bIns="91425" lIns="91425" spcFirstLastPara="1" rIns="91425" wrap="square" tIns="91425">
            <a:normAutofit/>
          </a:bodyPr>
          <a:lstStyle/>
          <a:p>
            <a:pPr indent="-330200" lvl="0" marL="457200" rtl="0" algn="just">
              <a:spcBef>
                <a:spcPts val="1000"/>
              </a:spcBef>
              <a:spcAft>
                <a:spcPts val="0"/>
              </a:spcAft>
              <a:buSzPts val="1600"/>
              <a:buChar char="-"/>
            </a:pPr>
            <a:r>
              <a:rPr lang="ca" sz="1600"/>
              <a:t>Hyperparameter:</a:t>
            </a:r>
            <a:endParaRPr sz="1600"/>
          </a:p>
          <a:p>
            <a:pPr indent="-330200" lvl="1" marL="914400" rtl="0" algn="just">
              <a:spcBef>
                <a:spcPts val="0"/>
              </a:spcBef>
              <a:spcAft>
                <a:spcPts val="0"/>
              </a:spcAft>
              <a:buSzPts val="1600"/>
              <a:buChar char="-"/>
            </a:pPr>
            <a:r>
              <a:rPr lang="ca" sz="1600"/>
              <a:t>Estimator used</a:t>
            </a:r>
            <a:endParaRPr sz="1600"/>
          </a:p>
          <a:p>
            <a:pPr indent="-330200" lvl="2" marL="1371600" rtl="0" algn="just">
              <a:spcBef>
                <a:spcPts val="0"/>
              </a:spcBef>
              <a:spcAft>
                <a:spcPts val="0"/>
              </a:spcAft>
              <a:buSzPts val="1600"/>
              <a:buChar char="-"/>
            </a:pPr>
            <a:r>
              <a:rPr lang="ca" sz="1600"/>
              <a:t>Base decision tree</a:t>
            </a:r>
            <a:endParaRPr sz="1600"/>
          </a:p>
          <a:p>
            <a:pPr indent="-330200" lvl="2" marL="1371600" rtl="0" algn="just">
              <a:spcBef>
                <a:spcPts val="0"/>
              </a:spcBef>
              <a:spcAft>
                <a:spcPts val="0"/>
              </a:spcAft>
              <a:buSzPts val="1600"/>
              <a:buChar char="-"/>
            </a:pPr>
            <a:r>
              <a:rPr lang="ca" sz="1600"/>
              <a:t>Fine </a:t>
            </a:r>
            <a:r>
              <a:rPr lang="ca" sz="1600"/>
              <a:t>tuned</a:t>
            </a:r>
            <a:r>
              <a:rPr lang="ca" sz="1600"/>
              <a:t> decision tree</a:t>
            </a:r>
            <a:endParaRPr sz="1600"/>
          </a:p>
          <a:p>
            <a:pPr indent="-330200" lvl="2" marL="1371600" rtl="0" algn="just">
              <a:spcBef>
                <a:spcPts val="0"/>
              </a:spcBef>
              <a:spcAft>
                <a:spcPts val="0"/>
              </a:spcAft>
              <a:buSzPts val="1600"/>
              <a:buChar char="-"/>
            </a:pPr>
            <a:r>
              <a:rPr lang="ca" sz="1600"/>
              <a:t>Naive bayes</a:t>
            </a:r>
            <a:endParaRPr sz="1600"/>
          </a:p>
          <a:p>
            <a:pPr indent="-330200" lvl="1" marL="914400" rtl="0" algn="just">
              <a:spcBef>
                <a:spcPts val="0"/>
              </a:spcBef>
              <a:spcAft>
                <a:spcPts val="0"/>
              </a:spcAft>
              <a:buSzPts val="1600"/>
              <a:buChar char="-"/>
            </a:pPr>
            <a:r>
              <a:rPr lang="ca" sz="1600"/>
              <a:t>Number of estimators</a:t>
            </a:r>
            <a:endParaRPr sz="1600"/>
          </a:p>
          <a:p>
            <a:pPr indent="-330200" lvl="0" marL="457200" rtl="0" algn="just">
              <a:spcBef>
                <a:spcPts val="0"/>
              </a:spcBef>
              <a:spcAft>
                <a:spcPts val="0"/>
              </a:spcAft>
              <a:buSzPts val="1600"/>
              <a:buChar char="-"/>
            </a:pPr>
            <a:r>
              <a:rPr lang="ca" sz="1600"/>
              <a:t>How we will find it?</a:t>
            </a:r>
            <a:endParaRPr sz="1600"/>
          </a:p>
          <a:p>
            <a:pPr indent="-330200" lvl="1" marL="914400" rtl="0" algn="just">
              <a:spcBef>
                <a:spcPts val="0"/>
              </a:spcBef>
              <a:spcAft>
                <a:spcPts val="0"/>
              </a:spcAft>
              <a:buSzPts val="1600"/>
              <a:buChar char="-"/>
            </a:pPr>
            <a:r>
              <a:rPr lang="ca" sz="1600"/>
              <a:t>Grid Search</a:t>
            </a:r>
            <a:endParaRPr sz="1600"/>
          </a:p>
          <a:p>
            <a:pPr indent="0" lvl="0" marL="0" rtl="0" algn="just">
              <a:spcBef>
                <a:spcPts val="1000"/>
              </a:spcBef>
              <a:spcAft>
                <a:spcPts val="0"/>
              </a:spcAft>
              <a:buNone/>
            </a:pPr>
            <a:r>
              <a:t/>
            </a:r>
            <a:endParaRPr sz="1600"/>
          </a:p>
        </p:txBody>
      </p:sp>
      <p:pic>
        <p:nvPicPr>
          <p:cNvPr id="616" name="Google Shape;616;p61"/>
          <p:cNvPicPr preferRelativeResize="0"/>
          <p:nvPr/>
        </p:nvPicPr>
        <p:blipFill>
          <a:blip r:embed="rId3">
            <a:alphaModFix/>
          </a:blip>
          <a:stretch>
            <a:fillRect/>
          </a:stretch>
        </p:blipFill>
        <p:spPr>
          <a:xfrm>
            <a:off x="4701000" y="1424825"/>
            <a:ext cx="3633300" cy="3240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Goal</a:t>
            </a:r>
            <a:endParaRPr/>
          </a:p>
        </p:txBody>
      </p:sp>
      <p:sp>
        <p:nvSpPr>
          <p:cNvPr id="303" name="Google Shape;303;p17"/>
          <p:cNvSpPr txBox="1"/>
          <p:nvPr>
            <p:ph idx="1" type="body"/>
          </p:nvPr>
        </p:nvSpPr>
        <p:spPr>
          <a:xfrm>
            <a:off x="795100" y="1460100"/>
            <a:ext cx="7539300" cy="272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sz="2000"/>
              <a:t>Classify a song among one of the following genres:</a:t>
            </a:r>
            <a:endParaRPr sz="2000"/>
          </a:p>
          <a:p>
            <a:pPr indent="-355600" lvl="0" marL="457200" rtl="0" algn="l">
              <a:spcBef>
                <a:spcPts val="1200"/>
              </a:spcBef>
              <a:spcAft>
                <a:spcPts val="0"/>
              </a:spcAft>
              <a:buSzPts val="2000"/>
              <a:buChar char="-"/>
            </a:pPr>
            <a:r>
              <a:rPr lang="ca" sz="2000"/>
              <a:t>Classical</a:t>
            </a:r>
            <a:endParaRPr sz="2000"/>
          </a:p>
          <a:p>
            <a:pPr indent="-355600" lvl="0" marL="457200" rtl="0" algn="l">
              <a:spcBef>
                <a:spcPts val="0"/>
              </a:spcBef>
              <a:spcAft>
                <a:spcPts val="0"/>
              </a:spcAft>
              <a:buSzPts val="2000"/>
              <a:buChar char="-"/>
            </a:pPr>
            <a:r>
              <a:rPr lang="ca" sz="2000"/>
              <a:t>Electronic</a:t>
            </a:r>
            <a:endParaRPr sz="2000"/>
          </a:p>
          <a:p>
            <a:pPr indent="-355600" lvl="0" marL="457200" rtl="0" algn="l">
              <a:spcBef>
                <a:spcPts val="0"/>
              </a:spcBef>
              <a:spcAft>
                <a:spcPts val="0"/>
              </a:spcAft>
              <a:buSzPts val="2000"/>
              <a:buChar char="-"/>
            </a:pPr>
            <a:r>
              <a:rPr lang="ca" sz="2000"/>
              <a:t>Hip-hop</a:t>
            </a:r>
            <a:endParaRPr sz="2000"/>
          </a:p>
          <a:p>
            <a:pPr indent="-355600" lvl="0" marL="457200" rtl="0" algn="l">
              <a:spcBef>
                <a:spcPts val="0"/>
              </a:spcBef>
              <a:spcAft>
                <a:spcPts val="0"/>
              </a:spcAft>
              <a:buSzPts val="2000"/>
              <a:buChar char="-"/>
            </a:pPr>
            <a:r>
              <a:rPr lang="ca" sz="2000"/>
              <a:t>Rock</a:t>
            </a:r>
            <a:endParaRPr sz="2000"/>
          </a:p>
          <a:p>
            <a:pPr indent="0" lvl="0" marL="0" rtl="0" algn="l">
              <a:spcBef>
                <a:spcPts val="1200"/>
              </a:spcBef>
              <a:spcAft>
                <a:spcPts val="1200"/>
              </a:spcAft>
              <a:buNone/>
            </a:pPr>
            <a:r>
              <a:t/>
            </a:r>
            <a:endParaRPr b="1"/>
          </a:p>
        </p:txBody>
      </p:sp>
      <p:sp>
        <p:nvSpPr>
          <p:cNvPr id="304" name="Google Shape;304;p17"/>
          <p:cNvSpPr txBox="1"/>
          <p:nvPr/>
        </p:nvSpPr>
        <p:spPr>
          <a:xfrm>
            <a:off x="138900" y="4669938"/>
            <a:ext cx="88662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000"/>
              </a:spcBef>
              <a:spcAft>
                <a:spcPts val="0"/>
              </a:spcAft>
              <a:buNone/>
            </a:pPr>
            <a:r>
              <a:rPr lang="ca" sz="1300">
                <a:latin typeface="Calibri"/>
                <a:ea typeface="Calibri"/>
                <a:cs typeface="Calibri"/>
                <a:sym typeface="Calibri"/>
              </a:rPr>
              <a:t>Dataset url: </a:t>
            </a:r>
            <a:r>
              <a:rPr lang="ca" sz="1100" u="sng">
                <a:solidFill>
                  <a:srgbClr val="1155CC"/>
                </a:solidFill>
                <a:hlinkClick r:id="rId3">
                  <a:extLst>
                    <a:ext uri="{A12FA001-AC4F-418D-AE19-62706E023703}">
                      <ahyp:hlinkClr val="tx"/>
                    </a:ext>
                  </a:extLst>
                </a:hlinkClick>
              </a:rPr>
              <a:t>https://www.kaggle.com/vicsuperman/prediction-of-music-genre</a:t>
            </a:r>
            <a:endParaRPr sz="1300">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6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Boosting</a:t>
            </a:r>
            <a:endParaRPr/>
          </a:p>
        </p:txBody>
      </p:sp>
      <p:sp>
        <p:nvSpPr>
          <p:cNvPr id="622" name="Google Shape;622;p62"/>
          <p:cNvSpPr txBox="1"/>
          <p:nvPr/>
        </p:nvSpPr>
        <p:spPr>
          <a:xfrm>
            <a:off x="674125" y="1627250"/>
            <a:ext cx="4023600" cy="2771700"/>
          </a:xfrm>
          <a:prstGeom prst="rect">
            <a:avLst/>
          </a:prstGeom>
          <a:noFill/>
          <a:ln>
            <a:noFill/>
          </a:ln>
        </p:spPr>
        <p:txBody>
          <a:bodyPr anchorCtr="0" anchor="ctr" bIns="91425" lIns="91425" spcFirstLastPara="1" rIns="91425" wrap="square" tIns="91425">
            <a:spAutoFit/>
          </a:bodyPr>
          <a:lstStyle/>
          <a:p>
            <a:pPr indent="-330200" lvl="0" marL="457200" rtl="0" algn="just">
              <a:lnSpc>
                <a:spcPct val="115000"/>
              </a:lnSpc>
              <a:spcBef>
                <a:spcPts val="0"/>
              </a:spcBef>
              <a:spcAft>
                <a:spcPts val="0"/>
              </a:spcAft>
              <a:buSzPts val="1600"/>
              <a:buFont typeface="Calibri"/>
              <a:buChar char="-"/>
            </a:pPr>
            <a:r>
              <a:rPr lang="ca" sz="1600">
                <a:latin typeface="Calibri"/>
                <a:ea typeface="Calibri"/>
                <a:cs typeface="Calibri"/>
                <a:sym typeface="Calibri"/>
              </a:rPr>
              <a:t>Best parameters:</a:t>
            </a:r>
            <a:endParaRPr sz="1600">
              <a:latin typeface="Calibri"/>
              <a:ea typeface="Calibri"/>
              <a:cs typeface="Calibri"/>
              <a:sym typeface="Calibri"/>
            </a:endParaRPr>
          </a:p>
          <a:p>
            <a:pPr indent="-330200" lvl="1" marL="914400" marR="0" rtl="0" algn="just">
              <a:lnSpc>
                <a:spcPct val="115000"/>
              </a:lnSpc>
              <a:spcBef>
                <a:spcPts val="0"/>
              </a:spcBef>
              <a:spcAft>
                <a:spcPts val="0"/>
              </a:spcAft>
              <a:buSzPts val="1600"/>
              <a:buFont typeface="Calibri"/>
              <a:buChar char="-"/>
            </a:pPr>
            <a:r>
              <a:rPr lang="ca" sz="1600">
                <a:highlight>
                  <a:srgbClr val="FFFFFF"/>
                </a:highlight>
                <a:latin typeface="Calibri"/>
                <a:ea typeface="Calibri"/>
                <a:cs typeface="Calibri"/>
                <a:sym typeface="Calibri"/>
              </a:rPr>
              <a:t>Fine-tuned decision tree:</a:t>
            </a:r>
            <a:endParaRPr sz="1600">
              <a:highlight>
                <a:srgbClr val="FFFFFF"/>
              </a:highlight>
              <a:latin typeface="Calibri"/>
              <a:ea typeface="Calibri"/>
              <a:cs typeface="Calibri"/>
              <a:sym typeface="Calibri"/>
            </a:endParaRPr>
          </a:p>
          <a:p>
            <a:pPr indent="-330200" lvl="2" marL="1371600" marR="0" rtl="0" algn="just">
              <a:lnSpc>
                <a:spcPct val="115000"/>
              </a:lnSpc>
              <a:spcBef>
                <a:spcPts val="1000"/>
              </a:spcBef>
              <a:spcAft>
                <a:spcPts val="0"/>
              </a:spcAft>
              <a:buSzPts val="1600"/>
              <a:buFont typeface="Calibri"/>
              <a:buChar char="-"/>
            </a:pPr>
            <a:r>
              <a:rPr lang="ca" sz="1600">
                <a:highlight>
                  <a:srgbClr val="FFFFFF"/>
                </a:highlight>
                <a:latin typeface="Calibri"/>
                <a:ea typeface="Calibri"/>
                <a:cs typeface="Calibri"/>
                <a:sym typeface="Calibri"/>
              </a:rPr>
              <a:t>Number of estimators: 200</a:t>
            </a:r>
            <a:endParaRPr sz="1600">
              <a:highlight>
                <a:srgbClr val="FFFFFF"/>
              </a:highlight>
              <a:latin typeface="Calibri"/>
              <a:ea typeface="Calibri"/>
              <a:cs typeface="Calibri"/>
              <a:sym typeface="Calibri"/>
            </a:endParaRPr>
          </a:p>
          <a:p>
            <a:pPr indent="-330200" lvl="2" marL="1371600" marR="0" rtl="0" algn="just">
              <a:lnSpc>
                <a:spcPct val="115000"/>
              </a:lnSpc>
              <a:spcBef>
                <a:spcPts val="1000"/>
              </a:spcBef>
              <a:spcAft>
                <a:spcPts val="0"/>
              </a:spcAft>
              <a:buSzPts val="1600"/>
              <a:buFont typeface="Calibri"/>
              <a:buChar char="-"/>
            </a:pPr>
            <a:r>
              <a:rPr lang="ca" sz="1600">
                <a:highlight>
                  <a:srgbClr val="FFFFFF"/>
                </a:highlight>
                <a:latin typeface="Calibri"/>
                <a:ea typeface="Calibri"/>
                <a:cs typeface="Calibri"/>
                <a:sym typeface="Calibri"/>
              </a:rPr>
              <a:t>Acuraccy: </a:t>
            </a:r>
            <a:r>
              <a:rPr lang="ca" sz="1600">
                <a:highlight>
                  <a:schemeClr val="lt1"/>
                </a:highlight>
                <a:latin typeface="Calibri"/>
                <a:ea typeface="Calibri"/>
                <a:cs typeface="Calibri"/>
                <a:sym typeface="Calibri"/>
              </a:rPr>
              <a:t>0.89075</a:t>
            </a:r>
            <a:endParaRPr sz="1600">
              <a:highlight>
                <a:srgbClr val="FFFFFF"/>
              </a:highlight>
              <a:latin typeface="Calibri"/>
              <a:ea typeface="Calibri"/>
              <a:cs typeface="Calibri"/>
              <a:sym typeface="Calibri"/>
            </a:endParaRPr>
          </a:p>
          <a:p>
            <a:pPr indent="-330200" lvl="1" marL="914400" marR="0" rtl="0" algn="just">
              <a:lnSpc>
                <a:spcPct val="115000"/>
              </a:lnSpc>
              <a:spcBef>
                <a:spcPts val="1000"/>
              </a:spcBef>
              <a:spcAft>
                <a:spcPts val="0"/>
              </a:spcAft>
              <a:buSzPts val="1600"/>
              <a:buFont typeface="Calibri"/>
              <a:buChar char="-"/>
            </a:pPr>
            <a:r>
              <a:rPr lang="ca" sz="1600">
                <a:highlight>
                  <a:srgbClr val="FFFFFF"/>
                </a:highlight>
                <a:latin typeface="Calibri"/>
                <a:ea typeface="Calibri"/>
                <a:cs typeface="Calibri"/>
                <a:sym typeface="Calibri"/>
              </a:rPr>
              <a:t>Base decision tree:</a:t>
            </a:r>
            <a:endParaRPr sz="1600">
              <a:highlight>
                <a:srgbClr val="FFFFFF"/>
              </a:highlight>
              <a:latin typeface="Calibri"/>
              <a:ea typeface="Calibri"/>
              <a:cs typeface="Calibri"/>
              <a:sym typeface="Calibri"/>
            </a:endParaRPr>
          </a:p>
          <a:p>
            <a:pPr indent="-330200" lvl="2" marL="1371600" rtl="0" algn="just">
              <a:lnSpc>
                <a:spcPct val="115000"/>
              </a:lnSpc>
              <a:spcBef>
                <a:spcPts val="1000"/>
              </a:spcBef>
              <a:spcAft>
                <a:spcPts val="0"/>
              </a:spcAft>
              <a:buSzPts val="1600"/>
              <a:buFont typeface="Calibri"/>
              <a:buChar char="-"/>
            </a:pPr>
            <a:r>
              <a:rPr lang="ca" sz="1600">
                <a:highlight>
                  <a:schemeClr val="lt1"/>
                </a:highlight>
                <a:latin typeface="Calibri"/>
                <a:ea typeface="Calibri"/>
                <a:cs typeface="Calibri"/>
                <a:sym typeface="Calibri"/>
              </a:rPr>
              <a:t>Number of estimators: 200</a:t>
            </a:r>
            <a:endParaRPr sz="1600">
              <a:highlight>
                <a:schemeClr val="lt1"/>
              </a:highlight>
              <a:latin typeface="Calibri"/>
              <a:ea typeface="Calibri"/>
              <a:cs typeface="Calibri"/>
              <a:sym typeface="Calibri"/>
            </a:endParaRPr>
          </a:p>
          <a:p>
            <a:pPr indent="-330200" lvl="2" marL="1371600" rtl="0" algn="just">
              <a:lnSpc>
                <a:spcPct val="115000"/>
              </a:lnSpc>
              <a:spcBef>
                <a:spcPts val="1000"/>
              </a:spcBef>
              <a:spcAft>
                <a:spcPts val="1000"/>
              </a:spcAft>
              <a:buSzPts val="1600"/>
              <a:buFont typeface="Calibri"/>
              <a:buChar char="-"/>
            </a:pPr>
            <a:r>
              <a:rPr lang="ca" sz="1600">
                <a:highlight>
                  <a:schemeClr val="lt1"/>
                </a:highlight>
                <a:latin typeface="Calibri"/>
                <a:ea typeface="Calibri"/>
                <a:cs typeface="Calibri"/>
                <a:sym typeface="Calibri"/>
              </a:rPr>
              <a:t>Acuraccy: 0.9015</a:t>
            </a:r>
            <a:endParaRPr sz="1600">
              <a:highlight>
                <a:srgbClr val="FFFFFF"/>
              </a:highlight>
              <a:latin typeface="Calibri"/>
              <a:ea typeface="Calibri"/>
              <a:cs typeface="Calibri"/>
              <a:sym typeface="Calibri"/>
            </a:endParaRPr>
          </a:p>
        </p:txBody>
      </p:sp>
      <p:pic>
        <p:nvPicPr>
          <p:cNvPr id="623" name="Google Shape;623;p62"/>
          <p:cNvPicPr preferRelativeResize="0"/>
          <p:nvPr/>
        </p:nvPicPr>
        <p:blipFill>
          <a:blip r:embed="rId3">
            <a:alphaModFix/>
          </a:blip>
          <a:stretch>
            <a:fillRect/>
          </a:stretch>
        </p:blipFill>
        <p:spPr>
          <a:xfrm>
            <a:off x="4642950" y="1995150"/>
            <a:ext cx="3691350" cy="2184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6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General conclusions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General conclusions</a:t>
            </a:r>
            <a:endParaRPr/>
          </a:p>
        </p:txBody>
      </p:sp>
      <p:pic>
        <p:nvPicPr>
          <p:cNvPr id="634" name="Google Shape;634;p64"/>
          <p:cNvPicPr preferRelativeResize="0"/>
          <p:nvPr/>
        </p:nvPicPr>
        <p:blipFill>
          <a:blip r:embed="rId3">
            <a:alphaModFix/>
          </a:blip>
          <a:stretch>
            <a:fillRect/>
          </a:stretch>
        </p:blipFill>
        <p:spPr>
          <a:xfrm>
            <a:off x="724200" y="2105608"/>
            <a:ext cx="3301174" cy="1841436"/>
          </a:xfrm>
          <a:prstGeom prst="rect">
            <a:avLst/>
          </a:prstGeom>
          <a:noFill/>
          <a:ln>
            <a:noFill/>
          </a:ln>
        </p:spPr>
      </p:pic>
      <p:graphicFrame>
        <p:nvGraphicFramePr>
          <p:cNvPr id="635" name="Google Shape;635;p64"/>
          <p:cNvGraphicFramePr/>
          <p:nvPr/>
        </p:nvGraphicFramePr>
        <p:xfrm>
          <a:off x="5189825" y="787663"/>
          <a:ext cx="3000000" cy="3000000"/>
        </p:xfrm>
        <a:graphic>
          <a:graphicData uri="http://schemas.openxmlformats.org/drawingml/2006/table">
            <a:tbl>
              <a:tblPr>
                <a:noFill/>
                <a:tableStyleId>{90D44033-FD4E-4B7C-ADCC-02B512D1C551}</a:tableStyleId>
              </a:tblPr>
              <a:tblGrid>
                <a:gridCol w="2285150"/>
                <a:gridCol w="1213600"/>
              </a:tblGrid>
              <a:tr h="282575">
                <a:tc>
                  <a:txBody>
                    <a:bodyPr/>
                    <a:lstStyle/>
                    <a:p>
                      <a:pPr indent="0" lvl="0" marL="0" rtl="0" algn="ctr">
                        <a:spcBef>
                          <a:spcPts val="0"/>
                        </a:spcBef>
                        <a:spcAft>
                          <a:spcPts val="0"/>
                        </a:spcAft>
                        <a:buNone/>
                      </a:pPr>
                      <a:r>
                        <a:rPr b="1" lang="ca" sz="1200"/>
                        <a:t>Classifier</a:t>
                      </a:r>
                      <a:endParaRPr b="1" sz="1200"/>
                    </a:p>
                  </a:txBody>
                  <a:tcPr marT="63500" marB="63500" marR="63500" marL="63500"/>
                </a:tc>
                <a:tc>
                  <a:txBody>
                    <a:bodyPr/>
                    <a:lstStyle/>
                    <a:p>
                      <a:pPr indent="0" lvl="0" marL="0" rtl="0" algn="ctr">
                        <a:spcBef>
                          <a:spcPts val="0"/>
                        </a:spcBef>
                        <a:spcAft>
                          <a:spcPts val="0"/>
                        </a:spcAft>
                        <a:buNone/>
                      </a:pPr>
                      <a:r>
                        <a:rPr b="1" lang="ca" sz="1200"/>
                        <a:t>Test accuracy</a:t>
                      </a:r>
                      <a:endParaRPr b="1" sz="1200"/>
                    </a:p>
                  </a:txBody>
                  <a:tcPr marT="63500" marB="63500" marR="63500" marL="63500"/>
                </a:tc>
              </a:tr>
              <a:tr h="431125">
                <a:tc>
                  <a:txBody>
                    <a:bodyPr/>
                    <a:lstStyle/>
                    <a:p>
                      <a:pPr indent="0" lvl="0" marL="0" rtl="0" algn="ctr">
                        <a:spcBef>
                          <a:spcPts val="0"/>
                        </a:spcBef>
                        <a:spcAft>
                          <a:spcPts val="0"/>
                        </a:spcAft>
                        <a:buNone/>
                      </a:pPr>
                      <a:r>
                        <a:rPr lang="ca" sz="1100"/>
                        <a:t>Categorical Naive Bayes + Gaussian Naive Bayes</a:t>
                      </a:r>
                      <a:endParaRPr sz="1100"/>
                    </a:p>
                  </a:txBody>
                  <a:tcPr marT="63500" marB="63500" marR="63500" marL="63500"/>
                </a:tc>
                <a:tc>
                  <a:txBody>
                    <a:bodyPr/>
                    <a:lstStyle/>
                    <a:p>
                      <a:pPr indent="0" lvl="0" marL="0" rtl="0" algn="ctr">
                        <a:spcBef>
                          <a:spcPts val="0"/>
                        </a:spcBef>
                        <a:spcAft>
                          <a:spcPts val="0"/>
                        </a:spcAft>
                        <a:buNone/>
                      </a:pPr>
                      <a:r>
                        <a:rPr lang="ca" sz="1100"/>
                        <a:t>83%</a:t>
                      </a:r>
                      <a:endParaRPr sz="1100"/>
                    </a:p>
                  </a:txBody>
                  <a:tcPr marT="63500" marB="63500" marR="63500" marL="63500"/>
                </a:tc>
              </a:tr>
              <a:tr h="431125">
                <a:tc>
                  <a:txBody>
                    <a:bodyPr/>
                    <a:lstStyle/>
                    <a:p>
                      <a:pPr indent="0" lvl="0" marL="0" rtl="0" algn="ctr">
                        <a:spcBef>
                          <a:spcPts val="0"/>
                        </a:spcBef>
                        <a:spcAft>
                          <a:spcPts val="0"/>
                        </a:spcAft>
                        <a:buNone/>
                      </a:pPr>
                      <a:r>
                        <a:rPr lang="ca" sz="1100"/>
                        <a:t>One Hot Encodig + Gaussian Naive Bayes</a:t>
                      </a:r>
                      <a:endParaRPr sz="1100"/>
                    </a:p>
                  </a:txBody>
                  <a:tcPr marT="63500" marB="63500" marR="63500" marL="63500"/>
                </a:tc>
                <a:tc>
                  <a:txBody>
                    <a:bodyPr/>
                    <a:lstStyle/>
                    <a:p>
                      <a:pPr indent="0" lvl="0" marL="0" rtl="0" algn="ctr">
                        <a:spcBef>
                          <a:spcPts val="0"/>
                        </a:spcBef>
                        <a:spcAft>
                          <a:spcPts val="0"/>
                        </a:spcAft>
                        <a:buNone/>
                      </a:pPr>
                      <a:r>
                        <a:rPr lang="ca" sz="1100"/>
                        <a:t>78,6%</a:t>
                      </a:r>
                      <a:endParaRPr sz="1100"/>
                    </a:p>
                  </a:txBody>
                  <a:tcPr marT="63500" marB="63500" marR="63500" marL="63500"/>
                </a:tc>
              </a:tr>
              <a:tr h="273825">
                <a:tc>
                  <a:txBody>
                    <a:bodyPr/>
                    <a:lstStyle/>
                    <a:p>
                      <a:pPr indent="0" lvl="0" marL="0" rtl="0" algn="ctr">
                        <a:spcBef>
                          <a:spcPts val="0"/>
                        </a:spcBef>
                        <a:spcAft>
                          <a:spcPts val="0"/>
                        </a:spcAft>
                        <a:buNone/>
                      </a:pPr>
                      <a:r>
                        <a:rPr lang="ca" sz="1100"/>
                        <a:t>KNN</a:t>
                      </a:r>
                      <a:endParaRPr sz="1100"/>
                    </a:p>
                  </a:txBody>
                  <a:tcPr marT="63500" marB="63500" marR="63500" marL="63500"/>
                </a:tc>
                <a:tc>
                  <a:txBody>
                    <a:bodyPr/>
                    <a:lstStyle/>
                    <a:p>
                      <a:pPr indent="0" lvl="0" marL="0" rtl="0" algn="ctr">
                        <a:spcBef>
                          <a:spcPts val="0"/>
                        </a:spcBef>
                        <a:spcAft>
                          <a:spcPts val="0"/>
                        </a:spcAft>
                        <a:buNone/>
                      </a:pPr>
                      <a:r>
                        <a:rPr lang="ca" sz="1100"/>
                        <a:t>71,23%</a:t>
                      </a:r>
                      <a:endParaRPr sz="1100"/>
                    </a:p>
                  </a:txBody>
                  <a:tcPr marT="63500" marB="63500" marR="63500" marL="63500"/>
                </a:tc>
              </a:tr>
              <a:tr h="273825">
                <a:tc>
                  <a:txBody>
                    <a:bodyPr/>
                    <a:lstStyle/>
                    <a:p>
                      <a:pPr indent="0" lvl="0" marL="0" rtl="0" algn="ctr">
                        <a:spcBef>
                          <a:spcPts val="0"/>
                        </a:spcBef>
                        <a:spcAft>
                          <a:spcPts val="0"/>
                        </a:spcAft>
                        <a:buNone/>
                      </a:pPr>
                      <a:r>
                        <a:rPr lang="ca" sz="1100"/>
                        <a:t>Decision trees</a:t>
                      </a:r>
                      <a:endParaRPr sz="1100"/>
                    </a:p>
                  </a:txBody>
                  <a:tcPr marT="63500" marB="63500" marR="63500" marL="63500"/>
                </a:tc>
                <a:tc>
                  <a:txBody>
                    <a:bodyPr/>
                    <a:lstStyle/>
                    <a:p>
                      <a:pPr indent="0" lvl="0" marL="0" rtl="0" algn="ctr">
                        <a:spcBef>
                          <a:spcPts val="0"/>
                        </a:spcBef>
                        <a:spcAft>
                          <a:spcPts val="0"/>
                        </a:spcAft>
                        <a:buNone/>
                      </a:pPr>
                      <a:r>
                        <a:rPr lang="ca" sz="1100"/>
                        <a:t>87%</a:t>
                      </a:r>
                      <a:endParaRPr sz="1100"/>
                    </a:p>
                  </a:txBody>
                  <a:tcPr marT="63500" marB="63500" marR="63500" marL="63500"/>
                </a:tc>
              </a:tr>
              <a:tr h="273825">
                <a:tc>
                  <a:txBody>
                    <a:bodyPr/>
                    <a:lstStyle/>
                    <a:p>
                      <a:pPr indent="0" lvl="0" marL="0" rtl="0" algn="ctr">
                        <a:spcBef>
                          <a:spcPts val="0"/>
                        </a:spcBef>
                        <a:spcAft>
                          <a:spcPts val="0"/>
                        </a:spcAft>
                        <a:buNone/>
                      </a:pPr>
                      <a:r>
                        <a:rPr lang="ca" sz="1100"/>
                        <a:t>SVM linear</a:t>
                      </a:r>
                      <a:endParaRPr sz="1100"/>
                    </a:p>
                  </a:txBody>
                  <a:tcPr marT="63500" marB="63500" marR="63500" marL="63500"/>
                </a:tc>
                <a:tc>
                  <a:txBody>
                    <a:bodyPr/>
                    <a:lstStyle/>
                    <a:p>
                      <a:pPr indent="0" lvl="0" marL="0" rtl="0" algn="ctr">
                        <a:spcBef>
                          <a:spcPts val="0"/>
                        </a:spcBef>
                        <a:spcAft>
                          <a:spcPts val="0"/>
                        </a:spcAft>
                        <a:buNone/>
                      </a:pPr>
                      <a:r>
                        <a:rPr lang="ca" sz="1100"/>
                        <a:t>87,92%</a:t>
                      </a:r>
                      <a:endParaRPr sz="1100"/>
                    </a:p>
                  </a:txBody>
                  <a:tcPr marT="63500" marB="63500" marR="63500" marL="63500"/>
                </a:tc>
              </a:tr>
              <a:tr h="273825">
                <a:tc>
                  <a:txBody>
                    <a:bodyPr/>
                    <a:lstStyle/>
                    <a:p>
                      <a:pPr indent="0" lvl="0" marL="0" rtl="0" algn="ctr">
                        <a:spcBef>
                          <a:spcPts val="0"/>
                        </a:spcBef>
                        <a:spcAft>
                          <a:spcPts val="0"/>
                        </a:spcAft>
                        <a:buNone/>
                      </a:pPr>
                      <a:r>
                        <a:rPr lang="ca" sz="1100"/>
                        <a:t>SVM RBF</a:t>
                      </a:r>
                      <a:endParaRPr sz="1100"/>
                    </a:p>
                  </a:txBody>
                  <a:tcPr marT="63500" marB="63500" marR="63500" marL="63500"/>
                </a:tc>
                <a:tc>
                  <a:txBody>
                    <a:bodyPr/>
                    <a:lstStyle/>
                    <a:p>
                      <a:pPr indent="0" lvl="0" marL="0" rtl="0" algn="ctr">
                        <a:spcBef>
                          <a:spcPts val="0"/>
                        </a:spcBef>
                        <a:spcAft>
                          <a:spcPts val="0"/>
                        </a:spcAft>
                        <a:buNone/>
                      </a:pPr>
                      <a:r>
                        <a:rPr lang="ca" sz="1100"/>
                        <a:t>88,62%</a:t>
                      </a:r>
                      <a:endParaRPr sz="1100"/>
                    </a:p>
                  </a:txBody>
                  <a:tcPr marT="63500" marB="63500" marR="63500" marL="63500"/>
                </a:tc>
              </a:tr>
              <a:tr h="273825">
                <a:tc>
                  <a:txBody>
                    <a:bodyPr/>
                    <a:lstStyle/>
                    <a:p>
                      <a:pPr indent="0" lvl="0" marL="0" rtl="0" algn="ctr">
                        <a:spcBef>
                          <a:spcPts val="0"/>
                        </a:spcBef>
                        <a:spcAft>
                          <a:spcPts val="0"/>
                        </a:spcAft>
                        <a:buNone/>
                      </a:pPr>
                      <a:r>
                        <a:rPr lang="ca" sz="1100"/>
                        <a:t>Voting</a:t>
                      </a:r>
                      <a:endParaRPr sz="1100"/>
                    </a:p>
                  </a:txBody>
                  <a:tcPr marT="63500" marB="63500" marR="63500" marL="63500"/>
                </a:tc>
                <a:tc>
                  <a:txBody>
                    <a:bodyPr/>
                    <a:lstStyle/>
                    <a:p>
                      <a:pPr indent="0" lvl="0" marL="0" rtl="0" algn="ctr">
                        <a:spcBef>
                          <a:spcPts val="0"/>
                        </a:spcBef>
                        <a:spcAft>
                          <a:spcPts val="0"/>
                        </a:spcAft>
                        <a:buNone/>
                      </a:pPr>
                      <a:r>
                        <a:rPr lang="ca" sz="1100"/>
                        <a:t>80%</a:t>
                      </a:r>
                      <a:endParaRPr sz="1100"/>
                    </a:p>
                  </a:txBody>
                  <a:tcPr marT="63500" marB="63500" marR="63500" marL="63500"/>
                </a:tc>
              </a:tr>
              <a:tr h="273825">
                <a:tc>
                  <a:txBody>
                    <a:bodyPr/>
                    <a:lstStyle/>
                    <a:p>
                      <a:pPr indent="0" lvl="0" marL="0" rtl="0" algn="ctr">
                        <a:spcBef>
                          <a:spcPts val="0"/>
                        </a:spcBef>
                        <a:spcAft>
                          <a:spcPts val="0"/>
                        </a:spcAft>
                        <a:buNone/>
                      </a:pPr>
                      <a:r>
                        <a:rPr lang="ca" sz="1100"/>
                        <a:t>Bagging</a:t>
                      </a:r>
                      <a:endParaRPr sz="1100"/>
                    </a:p>
                  </a:txBody>
                  <a:tcPr marT="63500" marB="63500" marR="63500" marL="63500"/>
                </a:tc>
                <a:tc>
                  <a:txBody>
                    <a:bodyPr/>
                    <a:lstStyle/>
                    <a:p>
                      <a:pPr indent="0" lvl="0" marL="0" rtl="0" algn="ctr">
                        <a:spcBef>
                          <a:spcPts val="0"/>
                        </a:spcBef>
                        <a:spcAft>
                          <a:spcPts val="0"/>
                        </a:spcAft>
                        <a:buNone/>
                      </a:pPr>
                      <a:r>
                        <a:rPr lang="ca" sz="1100"/>
                        <a:t>89.9%</a:t>
                      </a:r>
                      <a:endParaRPr sz="1100"/>
                    </a:p>
                  </a:txBody>
                  <a:tcPr marT="63500" marB="63500" marR="63500" marL="63500"/>
                </a:tc>
              </a:tr>
              <a:tr h="273825">
                <a:tc>
                  <a:txBody>
                    <a:bodyPr/>
                    <a:lstStyle/>
                    <a:p>
                      <a:pPr indent="0" lvl="0" marL="0" rtl="0" algn="ctr">
                        <a:spcBef>
                          <a:spcPts val="0"/>
                        </a:spcBef>
                        <a:spcAft>
                          <a:spcPts val="0"/>
                        </a:spcAft>
                        <a:buNone/>
                      </a:pPr>
                      <a:r>
                        <a:rPr lang="ca" sz="1100"/>
                        <a:t>Random Forests</a:t>
                      </a:r>
                      <a:endParaRPr sz="1100"/>
                    </a:p>
                  </a:txBody>
                  <a:tcPr marT="63500" marB="63500" marR="63500" marL="63500"/>
                </a:tc>
                <a:tc>
                  <a:txBody>
                    <a:bodyPr/>
                    <a:lstStyle/>
                    <a:p>
                      <a:pPr indent="0" lvl="0" marL="0" rtl="0" algn="ctr">
                        <a:spcBef>
                          <a:spcPts val="0"/>
                        </a:spcBef>
                        <a:spcAft>
                          <a:spcPts val="0"/>
                        </a:spcAft>
                        <a:buNone/>
                      </a:pPr>
                      <a:r>
                        <a:rPr lang="ca" sz="1100"/>
                        <a:t>90.35%</a:t>
                      </a:r>
                      <a:endParaRPr sz="1100"/>
                    </a:p>
                  </a:txBody>
                  <a:tcPr marT="63500" marB="63500" marR="63500" marL="63500"/>
                </a:tc>
              </a:tr>
              <a:tr h="273825">
                <a:tc>
                  <a:txBody>
                    <a:bodyPr/>
                    <a:lstStyle/>
                    <a:p>
                      <a:pPr indent="0" lvl="0" marL="0" rtl="0" algn="ctr">
                        <a:spcBef>
                          <a:spcPts val="0"/>
                        </a:spcBef>
                        <a:spcAft>
                          <a:spcPts val="0"/>
                        </a:spcAft>
                        <a:buNone/>
                      </a:pPr>
                      <a:r>
                        <a:rPr lang="ca" sz="1100"/>
                        <a:t>Boosting</a:t>
                      </a:r>
                      <a:endParaRPr sz="1100"/>
                    </a:p>
                  </a:txBody>
                  <a:tcPr marT="63500" marB="63500" marR="63500" marL="63500"/>
                </a:tc>
                <a:tc>
                  <a:txBody>
                    <a:bodyPr/>
                    <a:lstStyle/>
                    <a:p>
                      <a:pPr indent="0" lvl="0" marL="0" rtl="0" algn="ctr">
                        <a:spcBef>
                          <a:spcPts val="0"/>
                        </a:spcBef>
                        <a:spcAft>
                          <a:spcPts val="0"/>
                        </a:spcAft>
                        <a:buNone/>
                      </a:pPr>
                      <a:r>
                        <a:rPr lang="ca" sz="1100"/>
                        <a:t>90%</a:t>
                      </a:r>
                      <a:endParaRPr sz="1100"/>
                    </a:p>
                  </a:txBody>
                  <a:tcPr marT="63500" marB="63500" marR="63500" marL="63500"/>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65"/>
          <p:cNvSpPr txBox="1"/>
          <p:nvPr>
            <p:ph type="ctrTitle"/>
          </p:nvPr>
        </p:nvSpPr>
        <p:spPr>
          <a:xfrm>
            <a:off x="824000" y="1134425"/>
            <a:ext cx="48288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ca"/>
              <a:t>Data Mining</a:t>
            </a:r>
            <a:r>
              <a:rPr lang="ca" sz="3000"/>
              <a:t> project </a:t>
            </a:r>
            <a:r>
              <a:rPr b="0" lang="ca" sz="1500">
                <a:latin typeface="Nunito"/>
                <a:ea typeface="Nunito"/>
                <a:cs typeface="Nunito"/>
                <a:sym typeface="Nunito"/>
              </a:rPr>
              <a:t>Q1-Autumn-21-22</a:t>
            </a:r>
            <a:endParaRPr b="0" sz="1500">
              <a:latin typeface="Nunito"/>
              <a:ea typeface="Nunito"/>
              <a:cs typeface="Nunito"/>
              <a:sym typeface="Nunito"/>
            </a:endParaRPr>
          </a:p>
          <a:p>
            <a:pPr indent="0" lvl="0" marL="0" rtl="0" algn="l">
              <a:spcBef>
                <a:spcPts val="0"/>
              </a:spcBef>
              <a:spcAft>
                <a:spcPts val="0"/>
              </a:spcAft>
              <a:buNone/>
            </a:pPr>
            <a:r>
              <a:rPr lang="ca"/>
              <a:t>Music genre classifier</a:t>
            </a:r>
            <a:endParaRPr/>
          </a:p>
        </p:txBody>
      </p:sp>
      <p:sp>
        <p:nvSpPr>
          <p:cNvPr id="641" name="Google Shape;641;p65"/>
          <p:cNvSpPr txBox="1"/>
          <p:nvPr>
            <p:ph idx="1" type="subTitle"/>
          </p:nvPr>
        </p:nvSpPr>
        <p:spPr>
          <a:xfrm>
            <a:off x="824000" y="3306950"/>
            <a:ext cx="4589100" cy="13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ca" sz="1500"/>
              <a:t>29-12-2021</a:t>
            </a:r>
            <a:endParaRPr sz="1500"/>
          </a:p>
          <a:p>
            <a:pPr indent="0" lvl="0" marL="0" rtl="0" algn="l">
              <a:lnSpc>
                <a:spcPct val="115000"/>
              </a:lnSpc>
              <a:spcBef>
                <a:spcPts val="0"/>
              </a:spcBef>
              <a:spcAft>
                <a:spcPts val="0"/>
              </a:spcAft>
              <a:buSzPts val="605"/>
              <a:buNone/>
            </a:pPr>
            <a:r>
              <a:t/>
            </a:r>
            <a:endParaRPr sz="1500"/>
          </a:p>
          <a:p>
            <a:pPr indent="0" lvl="0" marL="0" rtl="0" algn="l">
              <a:lnSpc>
                <a:spcPct val="115000"/>
              </a:lnSpc>
              <a:spcBef>
                <a:spcPts val="0"/>
              </a:spcBef>
              <a:spcAft>
                <a:spcPts val="0"/>
              </a:spcAft>
              <a:buSzPts val="605"/>
              <a:buNone/>
            </a:pPr>
            <a:r>
              <a:rPr lang="ca" sz="1500"/>
              <a:t>Felipe Castro, Théo Fuhrmann, Xavier Gordillo,</a:t>
            </a:r>
            <a:endParaRPr sz="1500"/>
          </a:p>
          <a:p>
            <a:pPr indent="0" lvl="0" marL="0" rtl="0" algn="l">
              <a:lnSpc>
                <a:spcPct val="115000"/>
              </a:lnSpc>
              <a:spcBef>
                <a:spcPts val="0"/>
              </a:spcBef>
              <a:spcAft>
                <a:spcPts val="0"/>
              </a:spcAft>
              <a:buSzPts val="605"/>
              <a:buNone/>
            </a:pPr>
            <a:r>
              <a:rPr lang="ca" sz="1500"/>
              <a:t>Javier Rivera, Armando Rodríguez, Hasnain Shafqat</a:t>
            </a:r>
            <a:endParaRPr sz="1500"/>
          </a:p>
          <a:p>
            <a:pPr indent="0" lvl="0" marL="0" rtl="0" algn="l">
              <a:spcBef>
                <a:spcPts val="0"/>
              </a:spcBef>
              <a:spcAft>
                <a:spcPts val="0"/>
              </a:spcAft>
              <a:buSzPts val="605"/>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Preprocessing</a:t>
            </a:r>
            <a:endParaRPr/>
          </a:p>
        </p:txBody>
      </p:sp>
      <p:sp>
        <p:nvSpPr>
          <p:cNvPr id="310" name="Google Shape;310;p18"/>
          <p:cNvSpPr txBox="1"/>
          <p:nvPr/>
        </p:nvSpPr>
        <p:spPr>
          <a:xfrm>
            <a:off x="3671900" y="1365475"/>
            <a:ext cx="4839300" cy="415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t/>
            </a:r>
            <a:endParaRPr sz="15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Dataset simplification</a:t>
            </a:r>
            <a:endParaRPr/>
          </a:p>
        </p:txBody>
      </p:sp>
      <p:sp>
        <p:nvSpPr>
          <p:cNvPr id="316" name="Google Shape;316;p19"/>
          <p:cNvSpPr txBox="1"/>
          <p:nvPr>
            <p:ph idx="1" type="body"/>
          </p:nvPr>
        </p:nvSpPr>
        <p:spPr>
          <a:xfrm>
            <a:off x="1730625" y="1872025"/>
            <a:ext cx="1871100" cy="21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sz="1800">
                <a:highlight>
                  <a:srgbClr val="FFFFFF"/>
                </a:highlight>
              </a:rPr>
              <a:t>Electronic, Anime</a:t>
            </a:r>
            <a:endParaRPr sz="1800">
              <a:highlight>
                <a:srgbClr val="FFFFFF"/>
              </a:highlight>
            </a:endParaRPr>
          </a:p>
          <a:p>
            <a:pPr indent="0" lvl="0" marL="0" rtl="0" algn="l">
              <a:spcBef>
                <a:spcPts val="1200"/>
              </a:spcBef>
              <a:spcAft>
                <a:spcPts val="0"/>
              </a:spcAft>
              <a:buNone/>
            </a:pPr>
            <a:r>
              <a:rPr lang="ca" sz="1800">
                <a:highlight>
                  <a:srgbClr val="FFFFFF"/>
                </a:highlight>
              </a:rPr>
              <a:t>Jazz, Alternative</a:t>
            </a:r>
            <a:endParaRPr sz="1800">
              <a:highlight>
                <a:srgbClr val="FFFFFF"/>
              </a:highlight>
            </a:endParaRPr>
          </a:p>
          <a:p>
            <a:pPr indent="0" lvl="0" marL="0" rtl="0" algn="l">
              <a:spcBef>
                <a:spcPts val="1200"/>
              </a:spcBef>
              <a:spcAft>
                <a:spcPts val="0"/>
              </a:spcAft>
              <a:buNone/>
            </a:pPr>
            <a:r>
              <a:rPr lang="ca" sz="1800">
                <a:highlight>
                  <a:srgbClr val="FFFFFF"/>
                </a:highlight>
              </a:rPr>
              <a:t>Country, Rap</a:t>
            </a:r>
            <a:endParaRPr sz="1800">
              <a:highlight>
                <a:srgbClr val="FFFFFF"/>
              </a:highlight>
            </a:endParaRPr>
          </a:p>
          <a:p>
            <a:pPr indent="0" lvl="0" marL="0" rtl="0" algn="l">
              <a:spcBef>
                <a:spcPts val="1200"/>
              </a:spcBef>
              <a:spcAft>
                <a:spcPts val="0"/>
              </a:spcAft>
              <a:buNone/>
            </a:pPr>
            <a:r>
              <a:rPr lang="ca" sz="1800">
                <a:highlight>
                  <a:srgbClr val="FFFFFF"/>
                </a:highlight>
              </a:rPr>
              <a:t>Blues, Rock</a:t>
            </a:r>
            <a:endParaRPr sz="1800">
              <a:highlight>
                <a:srgbClr val="FFFFFF"/>
              </a:highlight>
            </a:endParaRPr>
          </a:p>
          <a:p>
            <a:pPr indent="0" lvl="0" marL="0" rtl="0" algn="l">
              <a:spcBef>
                <a:spcPts val="1200"/>
              </a:spcBef>
              <a:spcAft>
                <a:spcPts val="1200"/>
              </a:spcAft>
              <a:buNone/>
            </a:pPr>
            <a:r>
              <a:rPr lang="ca" sz="1800">
                <a:highlight>
                  <a:srgbClr val="FFFFFF"/>
                </a:highlight>
              </a:rPr>
              <a:t>Classical, Hip-Hop</a:t>
            </a:r>
            <a:endParaRPr sz="1800"/>
          </a:p>
        </p:txBody>
      </p:sp>
      <p:sp>
        <p:nvSpPr>
          <p:cNvPr id="317" name="Google Shape;317;p19"/>
          <p:cNvSpPr txBox="1"/>
          <p:nvPr>
            <p:ph idx="1" type="body"/>
          </p:nvPr>
        </p:nvSpPr>
        <p:spPr>
          <a:xfrm>
            <a:off x="4828875" y="2461525"/>
            <a:ext cx="17673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sz="1700">
                <a:highlight>
                  <a:srgbClr val="FFFFFF"/>
                </a:highlight>
              </a:rPr>
              <a:t>Electronic, Rock</a:t>
            </a:r>
            <a:endParaRPr sz="1700">
              <a:highlight>
                <a:srgbClr val="FFFFFF"/>
              </a:highlight>
            </a:endParaRPr>
          </a:p>
          <a:p>
            <a:pPr indent="0" lvl="0" marL="0" rtl="0" algn="l">
              <a:spcBef>
                <a:spcPts val="1200"/>
              </a:spcBef>
              <a:spcAft>
                <a:spcPts val="1200"/>
              </a:spcAft>
              <a:buNone/>
            </a:pPr>
            <a:r>
              <a:rPr lang="ca" sz="1700">
                <a:highlight>
                  <a:srgbClr val="FFFFFF"/>
                </a:highlight>
              </a:rPr>
              <a:t>Classical, Hip-Hop</a:t>
            </a:r>
            <a:endParaRPr sz="1700"/>
          </a:p>
        </p:txBody>
      </p:sp>
      <p:cxnSp>
        <p:nvCxnSpPr>
          <p:cNvPr id="318" name="Google Shape;318;p19"/>
          <p:cNvCxnSpPr/>
          <p:nvPr/>
        </p:nvCxnSpPr>
        <p:spPr>
          <a:xfrm>
            <a:off x="3858600" y="2961175"/>
            <a:ext cx="7134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Treatment of missings</a:t>
            </a:r>
            <a:endParaRPr/>
          </a:p>
        </p:txBody>
      </p:sp>
      <p:graphicFrame>
        <p:nvGraphicFramePr>
          <p:cNvPr id="324" name="Google Shape;324;p20"/>
          <p:cNvGraphicFramePr/>
          <p:nvPr/>
        </p:nvGraphicFramePr>
        <p:xfrm>
          <a:off x="1706400" y="2109788"/>
          <a:ext cx="3000000" cy="3000000"/>
        </p:xfrm>
        <a:graphic>
          <a:graphicData uri="http://schemas.openxmlformats.org/drawingml/2006/table">
            <a:tbl>
              <a:tblPr>
                <a:noFill/>
                <a:tableStyleId>{90D44033-FD4E-4B7C-ADCC-02B512D1C551}</a:tableStyleId>
              </a:tblPr>
              <a:tblGrid>
                <a:gridCol w="1910400"/>
                <a:gridCol w="1910400"/>
                <a:gridCol w="1910400"/>
              </a:tblGrid>
              <a:tr h="12700">
                <a:tc>
                  <a:txBody>
                    <a:bodyPr/>
                    <a:lstStyle/>
                    <a:p>
                      <a:pPr indent="0" lvl="0" marL="0" rtl="0" algn="l">
                        <a:spcBef>
                          <a:spcPts val="0"/>
                        </a:spcBef>
                        <a:spcAft>
                          <a:spcPts val="0"/>
                        </a:spcAft>
                        <a:buNone/>
                      </a:pPr>
                      <a:r>
                        <a:rPr lang="ca" sz="1200">
                          <a:latin typeface="Calibri"/>
                          <a:ea typeface="Calibri"/>
                          <a:cs typeface="Calibri"/>
                          <a:sym typeface="Calibri"/>
                        </a:rPr>
                        <a:t>Feature</a:t>
                      </a:r>
                      <a:endParaRPr sz="1200">
                        <a:latin typeface="Calibri"/>
                        <a:ea typeface="Calibri"/>
                        <a:cs typeface="Calibri"/>
                        <a:sym typeface="Calibri"/>
                      </a:endParaRPr>
                    </a:p>
                  </a:txBody>
                  <a:tcPr marT="63500" marB="63500" marR="63500" marL="63500">
                    <a:solidFill>
                      <a:srgbClr val="CCCCCC"/>
                    </a:solidFill>
                  </a:tcPr>
                </a:tc>
                <a:tc>
                  <a:txBody>
                    <a:bodyPr/>
                    <a:lstStyle/>
                    <a:p>
                      <a:pPr indent="0" lvl="0" marL="0" rtl="0" algn="l">
                        <a:spcBef>
                          <a:spcPts val="0"/>
                        </a:spcBef>
                        <a:spcAft>
                          <a:spcPts val="0"/>
                        </a:spcAft>
                        <a:buNone/>
                      </a:pPr>
                      <a:r>
                        <a:rPr lang="ca" sz="1200">
                          <a:latin typeface="Calibri"/>
                          <a:ea typeface="Calibri"/>
                          <a:cs typeface="Calibri"/>
                          <a:sym typeface="Calibri"/>
                        </a:rPr>
                        <a:t>Encoded missing</a:t>
                      </a:r>
                      <a:endParaRPr sz="1200">
                        <a:latin typeface="Calibri"/>
                        <a:ea typeface="Calibri"/>
                        <a:cs typeface="Calibri"/>
                        <a:sym typeface="Calibri"/>
                      </a:endParaRPr>
                    </a:p>
                  </a:txBody>
                  <a:tcPr marT="63500" marB="63500" marR="63500" marL="63500">
                    <a:solidFill>
                      <a:srgbClr val="CCCCCC"/>
                    </a:solidFill>
                  </a:tcPr>
                </a:tc>
                <a:tc>
                  <a:txBody>
                    <a:bodyPr/>
                    <a:lstStyle/>
                    <a:p>
                      <a:pPr indent="0" lvl="0" marL="0" rtl="0" algn="l">
                        <a:spcBef>
                          <a:spcPts val="0"/>
                        </a:spcBef>
                        <a:spcAft>
                          <a:spcPts val="0"/>
                        </a:spcAft>
                        <a:buNone/>
                      </a:pPr>
                      <a:r>
                        <a:rPr lang="ca" sz="1200">
                          <a:latin typeface="Calibri"/>
                          <a:ea typeface="Calibri"/>
                          <a:cs typeface="Calibri"/>
                          <a:sym typeface="Calibri"/>
                        </a:rPr>
                        <a:t># of missings</a:t>
                      </a:r>
                      <a:endParaRPr sz="1200">
                        <a:latin typeface="Calibri"/>
                        <a:ea typeface="Calibri"/>
                        <a:cs typeface="Calibri"/>
                        <a:sym typeface="Calibri"/>
                      </a:endParaRPr>
                    </a:p>
                  </a:txBody>
                  <a:tcPr marT="63500" marB="63500" marR="63500" marL="63500">
                    <a:solidFill>
                      <a:srgbClr val="CCCCCC"/>
                    </a:solidFill>
                  </a:tcPr>
                </a:tc>
              </a:tr>
              <a:tr h="12700">
                <a:tc>
                  <a:txBody>
                    <a:bodyPr/>
                    <a:lstStyle/>
                    <a:p>
                      <a:pPr indent="0" lvl="0" marL="0" rtl="0" algn="l">
                        <a:spcBef>
                          <a:spcPts val="0"/>
                        </a:spcBef>
                        <a:spcAft>
                          <a:spcPts val="0"/>
                        </a:spcAft>
                        <a:buNone/>
                      </a:pPr>
                      <a:r>
                        <a:rPr lang="ca" sz="1200">
                          <a:latin typeface="Calibri"/>
                          <a:ea typeface="Calibri"/>
                          <a:cs typeface="Calibri"/>
                          <a:sym typeface="Calibri"/>
                        </a:rPr>
                        <a:t>duration_ms</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ca" sz="1200">
                          <a:latin typeface="Calibri"/>
                          <a:ea typeface="Calibri"/>
                          <a:cs typeface="Calibri"/>
                          <a:sym typeface="Calibri"/>
                        </a:rPr>
                        <a:t>-1</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ca" sz="1200">
                          <a:latin typeface="Calibri"/>
                          <a:ea typeface="Calibri"/>
                          <a:cs typeface="Calibri"/>
                          <a:sym typeface="Calibri"/>
                        </a:rPr>
                        <a:t>1991</a:t>
                      </a:r>
                      <a:endParaRPr sz="1200">
                        <a:latin typeface="Calibri"/>
                        <a:ea typeface="Calibri"/>
                        <a:cs typeface="Calibri"/>
                        <a:sym typeface="Calibri"/>
                      </a:endParaRPr>
                    </a:p>
                  </a:txBody>
                  <a:tcPr marT="63500" marB="63500" marR="63500" marL="63500"/>
                </a:tc>
              </a:tr>
              <a:tr h="12700">
                <a:tc>
                  <a:txBody>
                    <a:bodyPr/>
                    <a:lstStyle/>
                    <a:p>
                      <a:pPr indent="0" lvl="0" marL="0" rtl="0" algn="l">
                        <a:spcBef>
                          <a:spcPts val="0"/>
                        </a:spcBef>
                        <a:spcAft>
                          <a:spcPts val="0"/>
                        </a:spcAft>
                        <a:buNone/>
                      </a:pPr>
                      <a:r>
                        <a:rPr lang="ca" sz="1200">
                          <a:latin typeface="Calibri"/>
                          <a:ea typeface="Calibri"/>
                          <a:cs typeface="Calibri"/>
                          <a:sym typeface="Calibri"/>
                        </a:rPr>
                        <a:t>tempo</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ca" sz="1200">
                          <a:latin typeface="Calibri"/>
                          <a:ea typeface="Calibri"/>
                          <a:cs typeface="Calibri"/>
                          <a:sym typeface="Calibri"/>
                        </a:rPr>
                        <a:t>‘?’</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ca" sz="1200">
                          <a:latin typeface="Calibri"/>
                          <a:ea typeface="Calibri"/>
                          <a:cs typeface="Calibri"/>
                          <a:sym typeface="Calibri"/>
                        </a:rPr>
                        <a:t>1953</a:t>
                      </a:r>
                      <a:endParaRPr sz="1200">
                        <a:latin typeface="Calibri"/>
                        <a:ea typeface="Calibri"/>
                        <a:cs typeface="Calibri"/>
                        <a:sym typeface="Calibri"/>
                      </a:endParaRPr>
                    </a:p>
                  </a:txBody>
                  <a:tcPr marT="63500" marB="63500" marR="63500" marL="63500"/>
                </a:tc>
              </a:tr>
            </a:tbl>
          </a:graphicData>
        </a:graphic>
      </p:graphicFrame>
      <p:sp>
        <p:nvSpPr>
          <p:cNvPr id="325" name="Google Shape;325;p20"/>
          <p:cNvSpPr txBox="1"/>
          <p:nvPr/>
        </p:nvSpPr>
        <p:spPr>
          <a:xfrm>
            <a:off x="3024450" y="3359950"/>
            <a:ext cx="309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a:latin typeface="Calibri"/>
                <a:ea typeface="Calibri"/>
                <a:cs typeface="Calibri"/>
                <a:sym typeface="Calibri"/>
              </a:rPr>
              <a:t>Imputation with the mean per genre</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Feature selection</a:t>
            </a:r>
            <a:endParaRPr/>
          </a:p>
        </p:txBody>
      </p:sp>
      <p:sp>
        <p:nvSpPr>
          <p:cNvPr id="331" name="Google Shape;331;p21"/>
          <p:cNvSpPr txBox="1"/>
          <p:nvPr>
            <p:ph idx="1" type="body"/>
          </p:nvPr>
        </p:nvSpPr>
        <p:spPr>
          <a:xfrm>
            <a:off x="625975" y="1699425"/>
            <a:ext cx="7898400" cy="1760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ca" sz="2000"/>
              <a:t>instance_id:</a:t>
            </a:r>
            <a:r>
              <a:rPr lang="ca" sz="2000"/>
              <a:t> no correlation</a:t>
            </a:r>
            <a:endParaRPr sz="2000"/>
          </a:p>
          <a:p>
            <a:pPr indent="-355600" lvl="0" marL="457200" rtl="0" algn="l">
              <a:spcBef>
                <a:spcPts val="0"/>
              </a:spcBef>
              <a:spcAft>
                <a:spcPts val="0"/>
              </a:spcAft>
              <a:buSzPts val="2000"/>
              <a:buChar char="-"/>
            </a:pPr>
            <a:r>
              <a:rPr b="1" lang="ca" sz="2000"/>
              <a:t>obtained_date: </a:t>
            </a:r>
            <a:r>
              <a:rPr lang="ca" sz="2000"/>
              <a:t>no correlation</a:t>
            </a:r>
            <a:endParaRPr sz="2000"/>
          </a:p>
          <a:p>
            <a:pPr indent="-355600" lvl="0" marL="457200" rtl="0" algn="l">
              <a:spcBef>
                <a:spcPts val="0"/>
              </a:spcBef>
              <a:spcAft>
                <a:spcPts val="0"/>
              </a:spcAft>
              <a:buSzPts val="2000"/>
              <a:buChar char="-"/>
            </a:pPr>
            <a:r>
              <a:rPr b="1" lang="ca" sz="2000"/>
              <a:t>artist_name:</a:t>
            </a:r>
            <a:r>
              <a:rPr lang="ca" sz="2000"/>
              <a:t> to avoid overfitting</a:t>
            </a:r>
            <a:endParaRPr sz="2000"/>
          </a:p>
          <a:p>
            <a:pPr indent="-355600" lvl="0" marL="457200" rtl="0" algn="l">
              <a:spcBef>
                <a:spcPts val="0"/>
              </a:spcBef>
              <a:spcAft>
                <a:spcPts val="0"/>
              </a:spcAft>
              <a:buSzPts val="2000"/>
              <a:buChar char="-"/>
            </a:pPr>
            <a:r>
              <a:rPr b="1" lang="ca" sz="2000"/>
              <a:t>track_name:</a:t>
            </a:r>
            <a:r>
              <a:rPr lang="ca" sz="2000"/>
              <a:t> no correlation</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