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4"/>
  </p:notesMasterIdLst>
  <p:sldIdLst>
    <p:sldId id="256" r:id="rId2"/>
    <p:sldId id="297" r:id="rId3"/>
    <p:sldId id="298" r:id="rId4"/>
    <p:sldId id="305" r:id="rId5"/>
    <p:sldId id="306" r:id="rId6"/>
    <p:sldId id="309" r:id="rId7"/>
    <p:sldId id="302" r:id="rId8"/>
    <p:sldId id="303" r:id="rId9"/>
    <p:sldId id="308" r:id="rId10"/>
    <p:sldId id="257" r:id="rId11"/>
    <p:sldId id="300" r:id="rId12"/>
    <p:sldId id="301" r:id="rId13"/>
    <p:sldId id="304" r:id="rId14"/>
    <p:sldId id="311" r:id="rId15"/>
    <p:sldId id="312" r:id="rId16"/>
    <p:sldId id="330" r:id="rId17"/>
    <p:sldId id="331" r:id="rId18"/>
    <p:sldId id="332" r:id="rId19"/>
    <p:sldId id="315" r:id="rId20"/>
    <p:sldId id="314" r:id="rId21"/>
    <p:sldId id="327" r:id="rId22"/>
    <p:sldId id="328" r:id="rId23"/>
    <p:sldId id="333" r:id="rId24"/>
    <p:sldId id="329" r:id="rId25"/>
    <p:sldId id="334" r:id="rId26"/>
    <p:sldId id="335" r:id="rId27"/>
    <p:sldId id="323" r:id="rId28"/>
    <p:sldId id="336" r:id="rId29"/>
    <p:sldId id="337" r:id="rId30"/>
    <p:sldId id="324" r:id="rId31"/>
    <p:sldId id="325" r:id="rId32"/>
    <p:sldId id="326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45"/>
      <p:bold r:id="rId46"/>
      <p:italic r:id="rId47"/>
      <p:boldItalic r:id="rId48"/>
    </p:embeddedFont>
    <p:embeddedFont>
      <p:font typeface="Arimo" panose="020B0604020202020204" charset="0"/>
      <p:regular r:id="rId49"/>
      <p:bold r:id="rId50"/>
      <p:italic r:id="rId51"/>
      <p:boldItalic r:id="rId52"/>
    </p:embeddedFont>
    <p:embeddedFont>
      <p:font typeface="Artifakt Element Medium" panose="020B0603050000020004" charset="0"/>
      <p:bold r:id="rId53"/>
      <p:boldItalic r:id="rId54"/>
    </p:embeddedFont>
    <p:embeddedFont>
      <p:font typeface="Candara" panose="020E0502030303020204" pitchFamily="34" charset="0"/>
      <p:regular r:id="rId55"/>
      <p:bold r:id="rId56"/>
      <p:italic r:id="rId57"/>
      <p:boldItalic r:id="rId58"/>
    </p:embeddedFont>
    <p:embeddedFont>
      <p:font typeface="Crete Round" panose="020B0604020202020204" charset="0"/>
      <p:regular r:id="rId59"/>
      <p:italic r:id="rId60"/>
    </p:embeddedFont>
    <p:embeddedFont>
      <p:font typeface="Nunito Light" pitchFamily="2" charset="0"/>
      <p:regular r:id="rId61"/>
      <p: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27AC1-2209-9719-9CB5-E703C46F1D30}" v="3" dt="2025-09-15T10:04:39.999"/>
    <p1510:client id="{185586AF-546F-FD33-A094-1724D6ADC61D}" v="108" dt="2025-09-14T21:36:05.386"/>
    <p1510:client id="{27DEE22C-7DD4-1266-C3E5-5C4066F65C8A}" v="17" dt="2025-09-15T07:02:06.606"/>
    <p1510:client id="{415226C0-F08D-3F49-A491-B5EC1CEEE2E5}" v="87" dt="2025-09-14T22:45:20.922"/>
    <p1510:client id="{DB9EE9E1-2DAB-33FE-B581-86A6FA65D91B}" v="84" dt="2025-09-15T10:46:23.687"/>
    <p1510:client id="{EADCD30B-A5E0-46F7-AC98-4E56D70A0197}" v="228" dt="2025-09-15T10:28:04.357"/>
    <p1510:client id="{F013D798-AA93-46CA-B261-0BB717AA0C4C}" v="26" dt="2025-09-15T10:08:51.798"/>
  </p1510:revLst>
</p1510:revInfo>
</file>

<file path=ppt/tableStyles.xml><?xml version="1.0" encoding="utf-8"?>
<a:tblStyleLst xmlns:a="http://schemas.openxmlformats.org/drawingml/2006/main" def="{A0E0FFF3-2E01-4068-8449-5AA301092A6B}">
  <a:tblStyle styleId="{A0E0FFF3-2E01-4068-8449-5AA301092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A3942D-E707-43BB-A7A4-AB06AD227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sain\Downloads\gp\olist_order_pay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%20(version%203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sain\Downloads\olist_order_price%20(version%20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[olist_order_payments.xlsx]prefered payment type!PivotTable7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Most prefered installment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6056561392555572E-2"/>
          <c:y val="0.15301181757577986"/>
          <c:w val="0.96788687721488886"/>
          <c:h val="0.791407421311841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'prefered payment type'!$B$3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'prefered payment type'!$A$4:$A$27</c:f>
              <c:strCache>
                <c:ptCount val="2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</c:strCache>
            </c:strRef>
          </c:cat>
          <c:val>
            <c:numRef>
              <c:f>'prefered payment type'!$B$4:$B$27</c:f>
              <c:numCache>
                <c:formatCode>General</c:formatCode>
                <c:ptCount val="23"/>
                <c:pt idx="0">
                  <c:v>25457</c:v>
                </c:pt>
                <c:pt idx="1">
                  <c:v>12413</c:v>
                </c:pt>
                <c:pt idx="2">
                  <c:v>10461</c:v>
                </c:pt>
                <c:pt idx="3">
                  <c:v>7098</c:v>
                </c:pt>
                <c:pt idx="4">
                  <c:v>5239</c:v>
                </c:pt>
                <c:pt idx="5">
                  <c:v>3920</c:v>
                </c:pt>
                <c:pt idx="6">
                  <c:v>1626</c:v>
                </c:pt>
                <c:pt idx="7">
                  <c:v>4268</c:v>
                </c:pt>
                <c:pt idx="8">
                  <c:v>644</c:v>
                </c:pt>
                <c:pt idx="9">
                  <c:v>5328</c:v>
                </c:pt>
                <c:pt idx="10">
                  <c:v>23</c:v>
                </c:pt>
                <c:pt idx="11">
                  <c:v>133</c:v>
                </c:pt>
                <c:pt idx="12">
                  <c:v>16</c:v>
                </c:pt>
                <c:pt idx="13">
                  <c:v>15</c:v>
                </c:pt>
                <c:pt idx="14">
                  <c:v>74</c:v>
                </c:pt>
                <c:pt idx="15">
                  <c:v>5</c:v>
                </c:pt>
                <c:pt idx="16">
                  <c:v>8</c:v>
                </c:pt>
                <c:pt idx="17">
                  <c:v>27</c:v>
                </c:pt>
                <c:pt idx="18">
                  <c:v>17</c:v>
                </c:pt>
                <c:pt idx="19">
                  <c:v>3</c:v>
                </c:pt>
                <c:pt idx="20">
                  <c:v>1</c:v>
                </c:pt>
                <c:pt idx="21">
                  <c:v>1</c:v>
                </c:pt>
                <c:pt idx="2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3-4FF4-8406-5EB70FE916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449711"/>
        <c:axId val="797914623"/>
      </c:barChart>
      <c:catAx>
        <c:axId val="796449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Installment</a:t>
                </a:r>
                <a:r>
                  <a:rPr lang="en-US" sz="1400" baseline="0"/>
                  <a:t> month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41555346346465655"/>
              <c:y val="0.911372660505648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7914623"/>
        <c:crosses val="autoZero"/>
        <c:auto val="1"/>
        <c:lblAlgn val="ctr"/>
        <c:lblOffset val="100"/>
        <c:noMultiLvlLbl val="0"/>
      </c:catAx>
      <c:valAx>
        <c:axId val="797914623"/>
        <c:scaling>
          <c:orientation val="minMax"/>
          <c:max val="26000"/>
        </c:scaling>
        <c:delete val="1"/>
        <c:axPos val="l"/>
        <c:numFmt formatCode="General" sourceLinked="1"/>
        <c:majorTickMark val="none"/>
        <c:minorTickMark val="none"/>
        <c:tickLblPos val="nextTo"/>
        <c:crossAx val="79644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 % of Discount Over</a:t>
            </a:r>
            <a:r>
              <a:rPr lang="en-US" sz="1600" baseline="0"/>
              <a:t> the Months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44516928787595"/>
          <c:y val="0.18410175166167753"/>
          <c:w val="0.87820566624422602"/>
          <c:h val="0.71171505893048681"/>
        </c:manualLayout>
      </c:layout>
      <c:lineChart>
        <c:grouping val="standard"/>
        <c:varyColors val="0"/>
        <c:ser>
          <c:idx val="0"/>
          <c:order val="0"/>
          <c:tx>
            <c:strRef>
              <c:f>Sheet2!$H$12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Sheet2!$G$13:$G$25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Sheet2!$H$13:$H$25</c:f>
              <c:numCache>
                <c:formatCode>0.00%</c:formatCode>
                <c:ptCount val="12"/>
                <c:pt idx="0">
                  <c:v>3.4885016999361342E-2</c:v>
                </c:pt>
                <c:pt idx="1">
                  <c:v>2.9143055450283277E-2</c:v>
                </c:pt>
                <c:pt idx="2">
                  <c:v>2.932064311506204E-2</c:v>
                </c:pt>
                <c:pt idx="3">
                  <c:v>3.0421062554300958E-2</c:v>
                </c:pt>
                <c:pt idx="4">
                  <c:v>2.7364157328757521E-2</c:v>
                </c:pt>
                <c:pt idx="5">
                  <c:v>3.0626245291485523E-2</c:v>
                </c:pt>
                <c:pt idx="6">
                  <c:v>3.1776460706650439E-2</c:v>
                </c:pt>
                <c:pt idx="7">
                  <c:v>2.7993684207803727E-2</c:v>
                </c:pt>
                <c:pt idx="8">
                  <c:v>3.4650795059567342E-2</c:v>
                </c:pt>
                <c:pt idx="9">
                  <c:v>3.0356079735854056E-2</c:v>
                </c:pt>
                <c:pt idx="10">
                  <c:v>2.7267079462650657E-2</c:v>
                </c:pt>
                <c:pt idx="11">
                  <c:v>2.7241145144777375E-2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99-43A2-9765-68A4A9B41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580471"/>
        <c:axId val="58578311"/>
      </c:lineChart>
      <c:catAx>
        <c:axId val="58580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78311"/>
        <c:crosses val="autoZero"/>
        <c:auto val="1"/>
        <c:lblAlgn val="ctr"/>
        <c:lblOffset val="100"/>
        <c:noMultiLvlLbl val="0"/>
      </c:catAx>
      <c:valAx>
        <c:axId val="58578311"/>
        <c:scaling>
          <c:orientation val="minMax"/>
          <c:min val="2.400000000000000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80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Discount by Vouchers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Sheet2!$G$30:$G$42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Sheet2!$H$30:$H$42</c:f>
              <c:numCache>
                <c:formatCode>0</c:formatCode>
                <c:ptCount val="12"/>
                <c:pt idx="0">
                  <c:v>8173</c:v>
                </c:pt>
                <c:pt idx="1">
                  <c:v>9243</c:v>
                </c:pt>
                <c:pt idx="2">
                  <c:v>11510</c:v>
                </c:pt>
                <c:pt idx="3">
                  <c:v>10003</c:v>
                </c:pt>
                <c:pt idx="4">
                  <c:v>12915</c:v>
                </c:pt>
                <c:pt idx="5">
                  <c:v>10698</c:v>
                </c:pt>
                <c:pt idx="6">
                  <c:v>10788</c:v>
                </c:pt>
                <c:pt idx="7">
                  <c:v>13857</c:v>
                </c:pt>
                <c:pt idx="8">
                  <c:v>4827</c:v>
                </c:pt>
                <c:pt idx="9">
                  <c:v>5554</c:v>
                </c:pt>
                <c:pt idx="10">
                  <c:v>7355</c:v>
                </c:pt>
                <c:pt idx="11">
                  <c:v>7727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0-46B4-8BE1-BA1021BE2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20671"/>
        <c:axId val="114428591"/>
      </c:lineChart>
      <c:catAx>
        <c:axId val="11442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8591"/>
        <c:crosses val="autoZero"/>
        <c:auto val="1"/>
        <c:lblAlgn val="ctr"/>
        <c:lblOffset val="100"/>
        <c:noMultiLvlLbl val="0"/>
      </c:catAx>
      <c:valAx>
        <c:axId val="11442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Discount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formatCode>General</c:formatCode>
              <c:ptCount val="12"/>
              <c:pt idx="0">
                <c:v>8130</c:v>
              </c:pt>
              <c:pt idx="1">
                <c:v>9220</c:v>
              </c:pt>
              <c:pt idx="2">
                <c:v>11463</c:v>
              </c:pt>
              <c:pt idx="3">
                <c:v>9975</c:v>
              </c:pt>
              <c:pt idx="4">
                <c:v>12863</c:v>
              </c:pt>
              <c:pt idx="5">
                <c:v>10675</c:v>
              </c:pt>
              <c:pt idx="6">
                <c:v>10759</c:v>
              </c:pt>
              <c:pt idx="7">
                <c:v>13822</c:v>
              </c:pt>
              <c:pt idx="8">
                <c:v>4810</c:v>
              </c:pt>
              <c:pt idx="9">
                <c:v>5515</c:v>
              </c:pt>
              <c:pt idx="10">
                <c:v>7322</c:v>
              </c:pt>
              <c:pt idx="11">
                <c:v>7705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BE2-4100-9292-9E4A1B351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478663"/>
        <c:axId val="604488383"/>
      </c:lineChart>
      <c:catAx>
        <c:axId val="604478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88383"/>
        <c:crosses val="autoZero"/>
        <c:auto val="1"/>
        <c:lblAlgn val="ctr"/>
        <c:lblOffset val="100"/>
        <c:noMultiLvlLbl val="0"/>
      </c:catAx>
      <c:valAx>
        <c:axId val="60448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78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Discount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Sheet2!$G$30:$G$42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Sheet2!$H$30:$H$42</c:f>
              <c:numCache>
                <c:formatCode>0</c:formatCode>
                <c:ptCount val="12"/>
                <c:pt idx="0">
                  <c:v>8173</c:v>
                </c:pt>
                <c:pt idx="1">
                  <c:v>9243</c:v>
                </c:pt>
                <c:pt idx="2">
                  <c:v>11510</c:v>
                </c:pt>
                <c:pt idx="3">
                  <c:v>10003</c:v>
                </c:pt>
                <c:pt idx="4">
                  <c:v>12915</c:v>
                </c:pt>
                <c:pt idx="5">
                  <c:v>10698</c:v>
                </c:pt>
                <c:pt idx="6">
                  <c:v>10788</c:v>
                </c:pt>
                <c:pt idx="7">
                  <c:v>13857</c:v>
                </c:pt>
                <c:pt idx="8">
                  <c:v>4827</c:v>
                </c:pt>
                <c:pt idx="9">
                  <c:v>5554</c:v>
                </c:pt>
                <c:pt idx="10">
                  <c:v>7355</c:v>
                </c:pt>
                <c:pt idx="11">
                  <c:v>7727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0-46B4-8BE1-BA1021BE2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20671"/>
        <c:axId val="114428591"/>
      </c:lineChart>
      <c:catAx>
        <c:axId val="11442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8591"/>
        <c:crosses val="autoZero"/>
        <c:auto val="1"/>
        <c:lblAlgn val="ctr"/>
        <c:lblOffset val="100"/>
        <c:noMultiLvlLbl val="0"/>
      </c:catAx>
      <c:valAx>
        <c:axId val="11442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Over</a:t>
            </a:r>
            <a:r>
              <a:rPr lang="en-US" baseline="0"/>
              <a:t>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Sheet2!$H$44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Sheet2!$G$45:$G$57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Sheet2!$H$45:$H$57</c:f>
              <c:numCache>
                <c:formatCode>0</c:formatCode>
                <c:ptCount val="12"/>
                <c:pt idx="0">
                  <c:v>925403.92000004009</c:v>
                </c:pt>
                <c:pt idx="1">
                  <c:v>1065356.8400000329</c:v>
                </c:pt>
                <c:pt idx="2">
                  <c:v>1373770.4399999392</c:v>
                </c:pt>
                <c:pt idx="3">
                  <c:v>1267077.999999969</c:v>
                </c:pt>
                <c:pt idx="4">
                  <c:v>1590014.0099998757</c:v>
                </c:pt>
                <c:pt idx="5">
                  <c:v>1339737.8899999575</c:v>
                </c:pt>
                <c:pt idx="6">
                  <c:v>1276414.1799999583</c:v>
                </c:pt>
                <c:pt idx="7">
                  <c:v>1632241.0399998601</c:v>
                </c:pt>
                <c:pt idx="8">
                  <c:v>631743.0900000158</c:v>
                </c:pt>
                <c:pt idx="9">
                  <c:v>707600.78000001959</c:v>
                </c:pt>
                <c:pt idx="10">
                  <c:v>883351.63000002911</c:v>
                </c:pt>
                <c:pt idx="11">
                  <c:v>898931.88000002725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9-4892-B203-A36CDA396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037208"/>
        <c:axId val="231038648"/>
      </c:lineChart>
      <c:catAx>
        <c:axId val="23103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38648"/>
        <c:crosses val="autoZero"/>
        <c:auto val="1"/>
        <c:lblAlgn val="ctr"/>
        <c:lblOffset val="100"/>
        <c:noMultiLvlLbl val="0"/>
      </c:catAx>
      <c:valAx>
        <c:axId val="23103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3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Revenue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Revenue!$A$4:$A$7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Revenue!$B$4:$B$7</c:f>
              <c:numCache>
                <c:formatCode>_-[$R$-416]\ * #,##0_-;\-[$R$-416]\ * #,##0_-;_-[$R$-416]\ * "-"??_-;_-@_-</c:formatCode>
                <c:ptCount val="3"/>
                <c:pt idx="0">
                  <c:v>44685.090000000149</c:v>
                </c:pt>
                <c:pt idx="1">
                  <c:v>5036913.2300012009</c:v>
                </c:pt>
                <c:pt idx="2">
                  <c:v>7346797.9900040682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A-44E5-A13C-550CC493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085440"/>
        <c:axId val="681084000"/>
      </c:lineChart>
      <c:catAx>
        <c:axId val="6810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84000"/>
        <c:crosses val="autoZero"/>
        <c:auto val="1"/>
        <c:lblAlgn val="ctr"/>
        <c:lblOffset val="100"/>
        <c:noMultiLvlLbl val="0"/>
      </c:catAx>
      <c:valAx>
        <c:axId val="6810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8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Revenue</a:t>
            </a:r>
            <a:r>
              <a:rPr lang="en-US" sz="2000" baseline="0"/>
              <a:t> Over the Months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Revenue!$N$3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Revenue!$M$4:$M$16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Revenue!$N$4:$N$16</c:f>
              <c:numCache>
                <c:formatCode>_-[$R$-416]\ * #,##0.00_-;\-[$R$-416]\ * #,##0.00_-;_-[$R$-416]\ * "-"??_-;_-@_-</c:formatCode>
                <c:ptCount val="12"/>
                <c:pt idx="0">
                  <c:v>668189.97000001627</c:v>
                </c:pt>
                <c:pt idx="1">
                  <c:v>778834.5400000267</c:v>
                </c:pt>
                <c:pt idx="2">
                  <c:v>1392488.6999999336</c:v>
                </c:pt>
                <c:pt idx="3">
                  <c:v>1166836.1700000018</c:v>
                </c:pt>
                <c:pt idx="4">
                  <c:v>1416111.9399999294</c:v>
                </c:pt>
                <c:pt idx="5">
                  <c:v>1082879.5300000252</c:v>
                </c:pt>
                <c:pt idx="6">
                  <c:v>1335084.9799999525</c:v>
                </c:pt>
                <c:pt idx="7">
                  <c:v>1705829.4799998405</c:v>
                </c:pt>
                <c:pt idx="8">
                  <c:v>815595.63000002503</c:v>
                </c:pt>
                <c:pt idx="9">
                  <c:v>541572.49000001012</c:v>
                </c:pt>
                <c:pt idx="10">
                  <c:v>623011.88000001328</c:v>
                </c:pt>
                <c:pt idx="11">
                  <c:v>901961.00000002887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0-4CE3-8349-727694DA1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520"/>
        <c:axId val="219876008"/>
      </c:lineChart>
      <c:catAx>
        <c:axId val="169314520"/>
        <c:scaling>
          <c:orientation val="minMax"/>
        </c:scaling>
        <c:delete val="0"/>
        <c:axPos val="b"/>
        <c:numFmt formatCode="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876008"/>
        <c:crosses val="autoZero"/>
        <c:auto val="1"/>
        <c:lblAlgn val="ctr"/>
        <c:lblOffset val="100"/>
        <c:noMultiLvlLbl val="0"/>
      </c:catAx>
      <c:valAx>
        <c:axId val="219876008"/>
        <c:scaling>
          <c:orientation val="minMax"/>
        </c:scaling>
        <c:delete val="0"/>
        <c:axPos val="l"/>
        <c:numFmt formatCode="##0,&quot;K&quot;" sourceLinked="0"/>
        <c:majorTickMark val="none"/>
        <c:minorTickMark val="none"/>
        <c:tickLblPos val="nextTo"/>
        <c:spPr>
          <a:noFill/>
          <a:ln>
            <a:solidFill>
              <a:schemeClr val="accent1">
                <a:alpha val="8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Total Orders over the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Revenue!$D$22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Revenue!$C$23:$C$35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Revenue!$D$23:$D$35</c:f>
              <c:numCache>
                <c:formatCode>General</c:formatCode>
                <c:ptCount val="12"/>
                <c:pt idx="0">
                  <c:v>5561</c:v>
                </c:pt>
                <c:pt idx="1">
                  <c:v>6576</c:v>
                </c:pt>
                <c:pt idx="2">
                  <c:v>11471</c:v>
                </c:pt>
                <c:pt idx="3">
                  <c:v>8959</c:v>
                </c:pt>
                <c:pt idx="4">
                  <c:v>11006</c:v>
                </c:pt>
                <c:pt idx="5">
                  <c:v>8254</c:v>
                </c:pt>
                <c:pt idx="6">
                  <c:v>10493</c:v>
                </c:pt>
                <c:pt idx="7">
                  <c:v>13688</c:v>
                </c:pt>
                <c:pt idx="8">
                  <c:v>6331</c:v>
                </c:pt>
                <c:pt idx="9">
                  <c:v>4157</c:v>
                </c:pt>
                <c:pt idx="10">
                  <c:v>4786</c:v>
                </c:pt>
                <c:pt idx="11">
                  <c:v>7384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1-4ADE-8516-5968F30BBF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519240"/>
        <c:axId val="219519600"/>
      </c:lineChart>
      <c:catAx>
        <c:axId val="21951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19600"/>
        <c:crosses val="autoZero"/>
        <c:auto val="1"/>
        <c:lblAlgn val="ctr"/>
        <c:lblOffset val="100"/>
        <c:noMultiLvlLbl val="0"/>
      </c:catAx>
      <c:valAx>
        <c:axId val="219519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519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Average Price</a:t>
            </a:r>
            <a:r>
              <a:rPr lang="en-US" sz="1600" baseline="0"/>
              <a:t> over the Months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Revenue!$D$41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Revenue!$C$42:$C$54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Revenue!$D$42:$D$54</c:f>
              <c:numCache>
                <c:formatCode>General</c:formatCode>
                <c:ptCount val="12"/>
                <c:pt idx="0">
                  <c:v>120.15644128754114</c:v>
                </c:pt>
                <c:pt idx="1">
                  <c:v>118.43590936740065</c:v>
                </c:pt>
                <c:pt idx="2">
                  <c:v>121.39209310434431</c:v>
                </c:pt>
                <c:pt idx="3">
                  <c:v>130.24178702980262</c:v>
                </c:pt>
                <c:pt idx="4">
                  <c:v>128.66726694529615</c:v>
                </c:pt>
                <c:pt idx="5">
                  <c:v>131.19451538648232</c:v>
                </c:pt>
                <c:pt idx="6">
                  <c:v>127.23577432573644</c:v>
                </c:pt>
                <c:pt idx="7">
                  <c:v>124.62225891290477</c:v>
                </c:pt>
                <c:pt idx="8">
                  <c:v>128.82571947560024</c:v>
                </c:pt>
                <c:pt idx="9">
                  <c:v>130.27964637960312</c:v>
                </c:pt>
                <c:pt idx="10">
                  <c:v>130.17381529461204</c:v>
                </c:pt>
                <c:pt idx="11">
                  <c:v>122.15073131094648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FE-47D7-B644-33EC150A0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2078496"/>
        <c:axId val="1112081376"/>
      </c:lineChart>
      <c:catAx>
        <c:axId val="11120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081376"/>
        <c:crosses val="autoZero"/>
        <c:auto val="1"/>
        <c:lblAlgn val="ctr"/>
        <c:lblOffset val="100"/>
        <c:noMultiLvlLbl val="0"/>
      </c:catAx>
      <c:valAx>
        <c:axId val="111208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207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Revenue</a:t>
            </a:r>
            <a:r>
              <a:rPr lang="en-US" sz="1600" baseline="0"/>
              <a:t> Over the Months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Revenue!$N$3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Revenue!$M$4:$M$16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Revenue!$N$4:$N$16</c:f>
              <c:numCache>
                <c:formatCode>_-[$R$-416]\ * #,##0.00_-;\-[$R$-416]\ * #,##0.00_-;_-[$R$-416]\ * "-"??_-;_-@_-</c:formatCode>
                <c:ptCount val="12"/>
                <c:pt idx="0">
                  <c:v>668189.97000001627</c:v>
                </c:pt>
                <c:pt idx="1">
                  <c:v>778834.5400000267</c:v>
                </c:pt>
                <c:pt idx="2">
                  <c:v>1392488.6999999336</c:v>
                </c:pt>
                <c:pt idx="3">
                  <c:v>1166836.1700000018</c:v>
                </c:pt>
                <c:pt idx="4">
                  <c:v>1416111.9399999294</c:v>
                </c:pt>
                <c:pt idx="5">
                  <c:v>1082879.5300000252</c:v>
                </c:pt>
                <c:pt idx="6">
                  <c:v>1335084.9799999525</c:v>
                </c:pt>
                <c:pt idx="7">
                  <c:v>1705829.4799998405</c:v>
                </c:pt>
                <c:pt idx="8">
                  <c:v>815595.63000002503</c:v>
                </c:pt>
                <c:pt idx="9">
                  <c:v>541572.49000001012</c:v>
                </c:pt>
                <c:pt idx="10">
                  <c:v>623011.88000001328</c:v>
                </c:pt>
                <c:pt idx="11">
                  <c:v>901961.00000002887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76-4EE9-877F-D1F8D54C6A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520"/>
        <c:axId val="219876008"/>
      </c:lineChart>
      <c:catAx>
        <c:axId val="169314520"/>
        <c:scaling>
          <c:orientation val="minMax"/>
        </c:scaling>
        <c:delete val="0"/>
        <c:axPos val="b"/>
        <c:numFmt formatCode="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876008"/>
        <c:crosses val="autoZero"/>
        <c:auto val="1"/>
        <c:lblAlgn val="ctr"/>
        <c:lblOffset val="100"/>
        <c:noMultiLvlLbl val="0"/>
      </c:catAx>
      <c:valAx>
        <c:axId val="219876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0,&quot;K&quot;" sourceLinked="0"/>
        <c:majorTickMark val="none"/>
        <c:minorTickMark val="none"/>
        <c:tickLblPos val="nextTo"/>
        <c:spPr>
          <a:noFill/>
          <a:ln>
            <a:solidFill>
              <a:schemeClr val="accent1">
                <a:alpha val="8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[olist_order_price (version 1).xlsx]Sheet1 (2)!PivotTable1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57277989337617"/>
          <c:y val="3.7344401390564365E-2"/>
          <c:w val="0.85380575111375057"/>
          <c:h val="0.55959703332546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(2)'!$A$4:$A$9</c:f>
              <c:strCache>
                <c:ptCount val="5"/>
                <c:pt idx="0">
                  <c:v>8b502ca34e28d30605bc667b965b6abf</c:v>
                </c:pt>
                <c:pt idx="1">
                  <c:v>fd8a5b9a8a79d7ba0739d69be5dc5aa1</c:v>
                </c:pt>
                <c:pt idx="2">
                  <c:v>5237739bb5fee495dbd337755a138660</c:v>
                </c:pt>
                <c:pt idx="3">
                  <c:v>ba3fea9ec13fb882dda6c9e4295d9130</c:v>
                </c:pt>
                <c:pt idx="4">
                  <c:v>ba16581014183c8415da15145f3d4c24</c:v>
                </c:pt>
              </c:strCache>
            </c:strRef>
          </c:cat>
          <c:val>
            <c:numRef>
              <c:f>'Sheet1 (2)'!$B$4:$B$9</c:f>
              <c:numCache>
                <c:formatCode>[$R$-416]\ #,##0.00</c:formatCode>
                <c:ptCount val="5"/>
                <c:pt idx="0">
                  <c:v>999.09999999999991</c:v>
                </c:pt>
                <c:pt idx="1">
                  <c:v>783</c:v>
                </c:pt>
                <c:pt idx="2">
                  <c:v>740</c:v>
                </c:pt>
                <c:pt idx="3">
                  <c:v>715.09999999999991</c:v>
                </c:pt>
                <c:pt idx="4">
                  <c:v>660.99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E-49B9-8E32-EC04CEF8A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528927"/>
        <c:axId val="1763536607"/>
      </c:barChart>
      <c:catAx>
        <c:axId val="176352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3536607"/>
        <c:crosses val="autoZero"/>
        <c:auto val="1"/>
        <c:lblAlgn val="ctr"/>
        <c:lblOffset val="100"/>
        <c:noMultiLvlLbl val="0"/>
      </c:catAx>
      <c:valAx>
        <c:axId val="1763536607"/>
        <c:scaling>
          <c:orientation val="minMax"/>
        </c:scaling>
        <c:delete val="1"/>
        <c:axPos val="l"/>
        <c:numFmt formatCode="[$R$-416]\ #,##0.00" sourceLinked="1"/>
        <c:majorTickMark val="none"/>
        <c:minorTickMark val="none"/>
        <c:tickLblPos val="nextTo"/>
        <c:crossAx val="176352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Revenue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Revenue!$A$4:$A$7</c:f>
              <c:strCach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strCache>
            </c:strRef>
          </c:cat>
          <c:val>
            <c:numRef>
              <c:f>Revenue!$B$4:$B$7</c:f>
              <c:numCache>
                <c:formatCode>_-[$R$-416]\ * #,##0_-;\-[$R$-416]\ * #,##0_-;_-[$R$-416]\ * "-"??_-;_-@_-</c:formatCode>
                <c:ptCount val="3"/>
                <c:pt idx="0">
                  <c:v>44685.090000000149</c:v>
                </c:pt>
                <c:pt idx="1">
                  <c:v>5036913.2300012009</c:v>
                </c:pt>
                <c:pt idx="2">
                  <c:v>7346797.9900040682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8A-44E5-A13C-550CC4931A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085440"/>
        <c:axId val="681084000"/>
      </c:lineChart>
      <c:catAx>
        <c:axId val="68108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84000"/>
        <c:crosses val="autoZero"/>
        <c:auto val="1"/>
        <c:lblAlgn val="ctr"/>
        <c:lblOffset val="100"/>
        <c:noMultiLvlLbl val="0"/>
      </c:catAx>
      <c:valAx>
        <c:axId val="6810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085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[Sprint.xlsx]Revenue!PivotTable2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Revenue</a:t>
            </a:r>
            <a:r>
              <a:rPr lang="en-US" sz="2000" baseline="0"/>
              <a:t> Over the Months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tx2">
                <a:lumMod val="50000"/>
                <a:lumOff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Revenue!$N$3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Revenue!$M$4:$M$16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Revenue!$N$4:$N$16</c:f>
              <c:numCache>
                <c:formatCode>_-[$R$-416]\ * #,##0.00_-;\-[$R$-416]\ * #,##0.00_-;_-[$R$-416]\ * "-"??_-;_-@_-</c:formatCode>
                <c:ptCount val="12"/>
                <c:pt idx="0">
                  <c:v>668189.97000001627</c:v>
                </c:pt>
                <c:pt idx="1">
                  <c:v>778834.5400000267</c:v>
                </c:pt>
                <c:pt idx="2">
                  <c:v>1392488.6999999336</c:v>
                </c:pt>
                <c:pt idx="3">
                  <c:v>1166836.1700000018</c:v>
                </c:pt>
                <c:pt idx="4">
                  <c:v>1416111.9399999294</c:v>
                </c:pt>
                <c:pt idx="5">
                  <c:v>1082879.5300000252</c:v>
                </c:pt>
                <c:pt idx="6">
                  <c:v>1335084.9799999525</c:v>
                </c:pt>
                <c:pt idx="7">
                  <c:v>1705829.4799998405</c:v>
                </c:pt>
                <c:pt idx="8">
                  <c:v>815595.63000002503</c:v>
                </c:pt>
                <c:pt idx="9">
                  <c:v>541572.49000001012</c:v>
                </c:pt>
                <c:pt idx="10">
                  <c:v>623011.88000001328</c:v>
                </c:pt>
                <c:pt idx="11">
                  <c:v>901961.00000002887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00-4CE3-8349-727694DA1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14520"/>
        <c:axId val="219876008"/>
      </c:lineChart>
      <c:catAx>
        <c:axId val="169314520"/>
        <c:scaling>
          <c:orientation val="minMax"/>
        </c:scaling>
        <c:delete val="0"/>
        <c:axPos val="b"/>
        <c:numFmt formatCode="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876008"/>
        <c:crosses val="autoZero"/>
        <c:auto val="1"/>
        <c:lblAlgn val="ctr"/>
        <c:lblOffset val="100"/>
        <c:noMultiLvlLbl val="0"/>
      </c:catAx>
      <c:valAx>
        <c:axId val="219876008"/>
        <c:scaling>
          <c:orientation val="minMax"/>
        </c:scaling>
        <c:delete val="0"/>
        <c:axPos val="l"/>
        <c:numFmt formatCode="##0,&quot;K&quot;" sourceLinked="0"/>
        <c:majorTickMark val="none"/>
        <c:minorTickMark val="none"/>
        <c:tickLblPos val="nextTo"/>
        <c:spPr>
          <a:noFill/>
          <a:ln>
            <a:solidFill>
              <a:schemeClr val="accent1">
                <a:alpha val="83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1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97F95810-9096-19B1-5FC4-A87E913C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1643F686-0F86-2311-23D8-A4331C11C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C3DE2063-36EB-BD7B-640A-84922933D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8D9038D9-C288-D1EE-BB63-D2E56ACA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2F21E72C-C75D-5554-A268-26CAF72B88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DC847FBA-9037-8CFF-E68E-73CEAA10D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514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101CBEB7-CE4B-B0B7-207D-5C90A4D8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4d99d1a72_0_57:notes">
            <a:extLst>
              <a:ext uri="{FF2B5EF4-FFF2-40B4-BE49-F238E27FC236}">
                <a16:creationId xmlns:a16="http://schemas.microsoft.com/office/drawing/2014/main" id="{7BC506F4-F3AD-D980-E402-2386B2005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4d99d1a72_0_57:notes">
            <a:extLst>
              <a:ext uri="{FF2B5EF4-FFF2-40B4-BE49-F238E27FC236}">
                <a16:creationId xmlns:a16="http://schemas.microsoft.com/office/drawing/2014/main" id="{6BB6B923-28B5-C0C9-6FEE-1651810FE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67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>
          <a:extLst>
            <a:ext uri="{FF2B5EF4-FFF2-40B4-BE49-F238E27FC236}">
              <a16:creationId xmlns:a16="http://schemas.microsoft.com/office/drawing/2014/main" id="{95673A05-3102-CB4C-18A1-30C137B6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4dda1946d_6_322:notes">
            <a:extLst>
              <a:ext uri="{FF2B5EF4-FFF2-40B4-BE49-F238E27FC236}">
                <a16:creationId xmlns:a16="http://schemas.microsoft.com/office/drawing/2014/main" id="{49538BE6-4473-5D75-102C-F689AF42E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4dda1946d_6_322:notes">
            <a:extLst>
              <a:ext uri="{FF2B5EF4-FFF2-40B4-BE49-F238E27FC236}">
                <a16:creationId xmlns:a16="http://schemas.microsoft.com/office/drawing/2014/main" id="{81566657-B95F-440C-579F-9184BCEE2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85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448F61F-F090-634C-A44C-329771883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328F0340-8F5F-BDFD-1F16-68F65052A5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4A2A339F-B756-DBFA-0183-6959A7BC5C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93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C975097C-9927-4A22-8E73-C63776A6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51DC31E0-2B74-FA03-78B3-26FCF30E3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44EEA940-039B-75F3-211F-9289C86FC0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2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FAE16D30-887A-6DAE-E014-EB7FDE7E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3C3B7FEC-18C7-E180-9382-933B4D088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D60DE3BC-FB66-2A5F-3E37-2238F6E85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0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945BE1F6-DF83-7A38-60C0-1DFF3D92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4FB0DF0F-09B7-5FFE-6192-D00494894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D4AE07A1-2DE3-8592-2009-708B58DAE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228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>
          <a:extLst>
            <a:ext uri="{FF2B5EF4-FFF2-40B4-BE49-F238E27FC236}">
              <a16:creationId xmlns:a16="http://schemas.microsoft.com/office/drawing/2014/main" id="{95673A05-3102-CB4C-18A1-30C137B6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4dda1946d_6_322:notes">
            <a:extLst>
              <a:ext uri="{FF2B5EF4-FFF2-40B4-BE49-F238E27FC236}">
                <a16:creationId xmlns:a16="http://schemas.microsoft.com/office/drawing/2014/main" id="{49538BE6-4473-5D75-102C-F689AF42E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4dda1946d_6_322:notes">
            <a:extLst>
              <a:ext uri="{FF2B5EF4-FFF2-40B4-BE49-F238E27FC236}">
                <a16:creationId xmlns:a16="http://schemas.microsoft.com/office/drawing/2014/main" id="{81566657-B95F-440C-579F-9184BCEE2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85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4038D75D-6C1E-8AF0-EB29-2CB18DC3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2E4F7346-D2E0-B7DD-5458-E927137F70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93234D7D-A7CA-E728-E5B0-9F6860038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463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6DEE6395-D659-7FA1-50D4-A76BF729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5624E250-72DB-FCFA-5150-23212474D3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97F06D9C-5BB3-51FA-0C57-5124D5F40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68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9BD5C0A9-0885-A387-E4A6-5F5316964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64A3AD04-67D7-23C7-74C2-25A26DFE1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347BB1D9-803D-BE68-F8B4-349D7BD9B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827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45305BC-28C7-FC74-970D-687EE366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D82B1E59-F06E-6D79-4BF9-F05A717F1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D535177B-4695-62D2-88F1-39887F44E5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16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97F95810-9096-19B1-5FC4-A87E913C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1643F686-0F86-2311-23D8-A4331C11C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C3DE2063-36EB-BD7B-640A-84922933D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3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D8D477E5-F448-536E-5028-9DEA672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43B230E2-A20F-63AB-A1F9-C1678640C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8D545907-56A9-7815-2F73-2A6A691D3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55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5595D9C-DFB0-F02E-C854-4747FC40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A7874E18-1AE1-280B-6038-C26067CB3A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C372895B-A601-96B8-6DC9-9218DB20F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14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1937D65-A38E-A4D1-1CF3-545ABCFA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44BE4586-4E31-97AF-A0C1-BE83E5B08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5E45A524-1154-4ECE-BAEB-E961DCFC9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84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5990E0A0-0D17-C65D-2DCF-6BE68484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4C259209-E0D4-FE86-1DF7-C202CE0C7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884FBC52-C371-ABD7-9F2C-F622286FE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5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B50DEBD9-529C-74EE-6E88-A8EF814B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EC94E251-F3AC-8B68-6A36-F6A5DC80B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C6B319EB-0923-A839-76EC-30A4618CF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4147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2691AAEE-86D8-FED7-069A-F104822DB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33B91C06-4E38-4611-94AF-FA5363C00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A24FDB84-5D2F-40B6-9CF0-FF4617C26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061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434D7FAD-0E04-2CCC-F00F-706DFC24D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D4CE8CC7-25E1-6CC0-9946-6A718F585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0E4670C0-E4D4-6713-7E36-1222B2E954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10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24C15BC5-5A7C-D0A0-E62F-DE45B063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6527AB6F-8C2F-97D3-DE0E-390B5C891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0C955EEF-F1A4-EDC7-0D75-97214AD57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4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91110D8A-9038-AF2A-0D44-F9B9357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D5386221-8494-F1D3-37C0-2053D401F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EFB94EBD-D097-3F01-6D81-11CD2DC50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435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B7CAD728-9BC6-8DD0-22F7-8FE90375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242F425F-6AE5-C608-8CE0-C5181989A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8BB5FCEB-DEEC-9506-C9FE-07C5B315E6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618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541E089-3F7C-F333-B1CB-86D9355C1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BFAA6225-AE41-F218-A9CB-3C39AAA15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7087491E-679B-8392-B666-3DD7DD124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05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D49E9BF7-6F1A-3F56-B0A9-C82BC387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0BF4AD1C-430B-5E65-7508-7D3B6D38D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19E5008F-368F-084F-895B-621B51841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932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66C4E50-20A9-E286-E1F8-6B7D0B11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8B52CF64-D0B0-C324-91FD-FBE369896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9A01DC8F-196C-BDCE-A38A-17A18D5FC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690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BCA84973-0B02-CCA3-5DAE-FBC4D69A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E031BD41-8917-C7CE-1706-0FE6520A3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984701A0-CAE7-AB5A-4E3E-47E2CC24A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71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4C849DE-43D8-DF86-6A2E-2E5ABE14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BE27DDC3-7FDB-A4AF-8548-B1243ED7F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3D5E2D0A-9A1E-577D-B359-B88FA9384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7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C975097C-9927-4A22-8E73-C63776A6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51DC31E0-2B74-FA03-78B3-26FCF30E3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44EEA940-039B-75F3-211F-9289C86FC0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280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1AA5755-0180-B28A-1BEB-7B6BDC26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BBA09372-BB86-7742-C10B-01D7B4585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4194A686-834C-438E-2FE7-3833A85A0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651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658848BD-A108-57A3-9296-04C84907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4d99d1a72_0_57:notes">
            <a:extLst>
              <a:ext uri="{FF2B5EF4-FFF2-40B4-BE49-F238E27FC236}">
                <a16:creationId xmlns:a16="http://schemas.microsoft.com/office/drawing/2014/main" id="{CDB37383-0EDA-5309-C02A-246450669E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4d99d1a72_0_57:notes">
            <a:extLst>
              <a:ext uri="{FF2B5EF4-FFF2-40B4-BE49-F238E27FC236}">
                <a16:creationId xmlns:a16="http://schemas.microsoft.com/office/drawing/2014/main" id="{F0297915-C9FF-E454-B864-D3A582F25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548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6E991909-ACB9-8AC8-3FA4-00EBFCD5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84d99d1a72_0_57:notes">
            <a:extLst>
              <a:ext uri="{FF2B5EF4-FFF2-40B4-BE49-F238E27FC236}">
                <a16:creationId xmlns:a16="http://schemas.microsoft.com/office/drawing/2014/main" id="{2EB1C79F-05C6-5E5B-39EB-5865D688C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84d99d1a72_0_57:notes">
            <a:extLst>
              <a:ext uri="{FF2B5EF4-FFF2-40B4-BE49-F238E27FC236}">
                <a16:creationId xmlns:a16="http://schemas.microsoft.com/office/drawing/2014/main" id="{A8FF9441-3395-66B2-F4FD-C71E4ECAD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FAE16D30-887A-6DAE-E014-EB7FDE7E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3C3B7FEC-18C7-E180-9382-933B4D088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D60DE3BC-FB66-2A5F-3E37-2238F6E85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70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D81D33B6-1436-36C3-339D-CC11EF69B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A5932AF0-FCFD-A73E-C7FA-51C1A0E1F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647C7511-C758-A39E-3645-1BE395A36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14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0EB781CA-87AF-F0A4-C4CB-C870690A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DB4851ED-4C07-8115-D40E-CD778EA87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DC3430EE-E09E-A3A1-9BC4-780E428C5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92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318B25EB-D01B-F31E-74AA-45CF2E08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7146910B-E306-C71D-4249-2E945EF49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3114055F-F737-218E-2A7F-4C1715F4B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25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752F1CC5-109F-999E-A7EC-D2C8033B6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84d99d1a72_0_242:notes">
            <a:extLst>
              <a:ext uri="{FF2B5EF4-FFF2-40B4-BE49-F238E27FC236}">
                <a16:creationId xmlns:a16="http://schemas.microsoft.com/office/drawing/2014/main" id="{A616364A-4024-D715-1CFD-1B2767248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84d99d1a72_0_242:notes">
            <a:extLst>
              <a:ext uri="{FF2B5EF4-FFF2-40B4-BE49-F238E27FC236}">
                <a16:creationId xmlns:a16="http://schemas.microsoft.com/office/drawing/2014/main" id="{7AE10929-BBB3-CA5C-E6B4-992799377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4100" y="3624150"/>
            <a:ext cx="40233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31300" y="-12664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-1391750" y="1976938"/>
            <a:ext cx="11927475" cy="4065813"/>
            <a:chOff x="-1391750" y="1976938"/>
            <a:chExt cx="11927475" cy="4065813"/>
          </a:xfrm>
        </p:grpSpPr>
        <p:sp>
          <p:nvSpPr>
            <p:cNvPr id="160" name="Google Shape;160;p23"/>
            <p:cNvSpPr/>
            <p:nvPr/>
          </p:nvSpPr>
          <p:spPr>
            <a:xfrm>
              <a:off x="6651925" y="21589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1391750" y="19769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7244200" y="1976949"/>
            <a:ext cx="1525230" cy="2943333"/>
            <a:chOff x="6901300" y="1399299"/>
            <a:chExt cx="1525230" cy="2943333"/>
          </a:xfrm>
        </p:grpSpPr>
        <p:sp>
          <p:nvSpPr>
            <p:cNvPr id="163" name="Google Shape;163;p23"/>
            <p:cNvSpPr/>
            <p:nvPr/>
          </p:nvSpPr>
          <p:spPr>
            <a:xfrm>
              <a:off x="7099181" y="2104033"/>
              <a:ext cx="408663" cy="542569"/>
            </a:xfrm>
            <a:custGeom>
              <a:avLst/>
              <a:gdLst/>
              <a:ahLst/>
              <a:cxnLst/>
              <a:rect l="l" t="t" r="r" b="b"/>
              <a:pathLst>
                <a:path w="4120" h="5470" extrusionOk="0">
                  <a:moveTo>
                    <a:pt x="2029" y="0"/>
                  </a:moveTo>
                  <a:cubicBezTo>
                    <a:pt x="1780" y="0"/>
                    <a:pt x="1293" y="290"/>
                    <a:pt x="1293" y="996"/>
                  </a:cubicBezTo>
                  <a:cubicBezTo>
                    <a:pt x="1293" y="1933"/>
                    <a:pt x="1406" y="2079"/>
                    <a:pt x="733" y="2420"/>
                  </a:cubicBezTo>
                  <a:cubicBezTo>
                    <a:pt x="724" y="2425"/>
                    <a:pt x="719" y="2427"/>
                    <a:pt x="712" y="2430"/>
                  </a:cubicBezTo>
                  <a:cubicBezTo>
                    <a:pt x="712" y="2432"/>
                    <a:pt x="709" y="2432"/>
                    <a:pt x="709" y="2432"/>
                  </a:cubicBezTo>
                  <a:cubicBezTo>
                    <a:pt x="361" y="2629"/>
                    <a:pt x="121" y="2994"/>
                    <a:pt x="104" y="3417"/>
                  </a:cubicBezTo>
                  <a:cubicBezTo>
                    <a:pt x="37" y="3561"/>
                    <a:pt x="1" y="3717"/>
                    <a:pt x="1" y="3885"/>
                  </a:cubicBezTo>
                  <a:lnTo>
                    <a:pt x="1" y="3976"/>
                  </a:lnTo>
                  <a:cubicBezTo>
                    <a:pt x="1" y="4154"/>
                    <a:pt x="44" y="4322"/>
                    <a:pt x="116" y="4471"/>
                  </a:cubicBezTo>
                  <a:cubicBezTo>
                    <a:pt x="203" y="5038"/>
                    <a:pt x="688" y="5470"/>
                    <a:pt x="1281" y="5470"/>
                  </a:cubicBezTo>
                  <a:lnTo>
                    <a:pt x="1941" y="5470"/>
                  </a:lnTo>
                  <a:cubicBezTo>
                    <a:pt x="2354" y="5470"/>
                    <a:pt x="2856" y="5110"/>
                    <a:pt x="2916" y="4934"/>
                  </a:cubicBezTo>
                  <a:lnTo>
                    <a:pt x="4119" y="4934"/>
                  </a:lnTo>
                  <a:lnTo>
                    <a:pt x="4119" y="2912"/>
                  </a:lnTo>
                  <a:lnTo>
                    <a:pt x="3012" y="2912"/>
                  </a:lnTo>
                  <a:cubicBezTo>
                    <a:pt x="3012" y="2912"/>
                    <a:pt x="2172" y="2139"/>
                    <a:pt x="2172" y="1623"/>
                  </a:cubicBezTo>
                  <a:lnTo>
                    <a:pt x="2172" y="98"/>
                  </a:lnTo>
                  <a:cubicBezTo>
                    <a:pt x="2172" y="35"/>
                    <a:pt x="2114" y="0"/>
                    <a:pt x="2029" y="0"/>
                  </a:cubicBez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7071805" y="2593429"/>
              <a:ext cx="150372" cy="73897"/>
            </a:xfrm>
            <a:custGeom>
              <a:avLst/>
              <a:gdLst/>
              <a:ahLst/>
              <a:cxnLst/>
              <a:rect l="l" t="t" r="r" b="b"/>
              <a:pathLst>
                <a:path w="1516" h="745" extrusionOk="0">
                  <a:moveTo>
                    <a:pt x="373" y="0"/>
                  </a:moveTo>
                  <a:cubicBezTo>
                    <a:pt x="166" y="0"/>
                    <a:pt x="1" y="169"/>
                    <a:pt x="1" y="373"/>
                  </a:cubicBezTo>
                  <a:cubicBezTo>
                    <a:pt x="1" y="574"/>
                    <a:pt x="166" y="745"/>
                    <a:pt x="373" y="745"/>
                  </a:cubicBezTo>
                  <a:lnTo>
                    <a:pt x="1144" y="745"/>
                  </a:lnTo>
                  <a:cubicBezTo>
                    <a:pt x="1348" y="745"/>
                    <a:pt x="1516" y="579"/>
                    <a:pt x="1516" y="373"/>
                  </a:cubicBezTo>
                  <a:cubicBezTo>
                    <a:pt x="1516" y="169"/>
                    <a:pt x="1350" y="0"/>
                    <a:pt x="11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041850" y="2339705"/>
              <a:ext cx="189155" cy="91156"/>
            </a:xfrm>
            <a:custGeom>
              <a:avLst/>
              <a:gdLst/>
              <a:ahLst/>
              <a:cxnLst/>
              <a:rect l="l" t="t" r="r" b="b"/>
              <a:pathLst>
                <a:path w="1907" h="919" extrusionOk="0">
                  <a:moveTo>
                    <a:pt x="459" y="1"/>
                  </a:moveTo>
                  <a:cubicBezTo>
                    <a:pt x="207" y="1"/>
                    <a:pt x="0" y="205"/>
                    <a:pt x="0" y="460"/>
                  </a:cubicBezTo>
                  <a:cubicBezTo>
                    <a:pt x="0" y="712"/>
                    <a:pt x="204" y="918"/>
                    <a:pt x="459" y="918"/>
                  </a:cubicBezTo>
                  <a:lnTo>
                    <a:pt x="1446" y="918"/>
                  </a:lnTo>
                  <a:cubicBezTo>
                    <a:pt x="1703" y="918"/>
                    <a:pt x="1907" y="712"/>
                    <a:pt x="1907" y="460"/>
                  </a:cubicBezTo>
                  <a:cubicBezTo>
                    <a:pt x="1907" y="207"/>
                    <a:pt x="1703" y="1"/>
                    <a:pt x="1446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050380" y="2514078"/>
              <a:ext cx="180625" cy="87089"/>
            </a:xfrm>
            <a:custGeom>
              <a:avLst/>
              <a:gdLst/>
              <a:ahLst/>
              <a:cxnLst/>
              <a:rect l="l" t="t" r="r" b="b"/>
              <a:pathLst>
                <a:path w="1821" h="878" extrusionOk="0">
                  <a:moveTo>
                    <a:pt x="440" y="1"/>
                  </a:moveTo>
                  <a:cubicBezTo>
                    <a:pt x="195" y="1"/>
                    <a:pt x="0" y="200"/>
                    <a:pt x="0" y="440"/>
                  </a:cubicBezTo>
                  <a:cubicBezTo>
                    <a:pt x="0" y="683"/>
                    <a:pt x="195" y="877"/>
                    <a:pt x="440" y="877"/>
                  </a:cubicBezTo>
                  <a:lnTo>
                    <a:pt x="1381" y="877"/>
                  </a:lnTo>
                  <a:cubicBezTo>
                    <a:pt x="1383" y="877"/>
                    <a:pt x="1384" y="877"/>
                    <a:pt x="1386" y="877"/>
                  </a:cubicBezTo>
                  <a:cubicBezTo>
                    <a:pt x="1624" y="877"/>
                    <a:pt x="1821" y="681"/>
                    <a:pt x="1821" y="440"/>
                  </a:cubicBezTo>
                  <a:cubicBezTo>
                    <a:pt x="1821" y="195"/>
                    <a:pt x="1621" y="1"/>
                    <a:pt x="1381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038180" y="2430462"/>
              <a:ext cx="183997" cy="83022"/>
            </a:xfrm>
            <a:custGeom>
              <a:avLst/>
              <a:gdLst/>
              <a:ahLst/>
              <a:cxnLst/>
              <a:rect l="l" t="t" r="r" b="b"/>
              <a:pathLst>
                <a:path w="1855" h="837" extrusionOk="0">
                  <a:moveTo>
                    <a:pt x="419" y="1"/>
                  </a:moveTo>
                  <a:cubicBezTo>
                    <a:pt x="186" y="3"/>
                    <a:pt x="1" y="191"/>
                    <a:pt x="1" y="421"/>
                  </a:cubicBezTo>
                  <a:cubicBezTo>
                    <a:pt x="1" y="652"/>
                    <a:pt x="186" y="837"/>
                    <a:pt x="419" y="837"/>
                  </a:cubicBezTo>
                  <a:lnTo>
                    <a:pt x="1435" y="837"/>
                  </a:lnTo>
                  <a:cubicBezTo>
                    <a:pt x="1665" y="837"/>
                    <a:pt x="1855" y="652"/>
                    <a:pt x="1855" y="421"/>
                  </a:cubicBezTo>
                  <a:cubicBezTo>
                    <a:pt x="1855" y="188"/>
                    <a:pt x="1665" y="1"/>
                    <a:pt x="1435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495340" y="2385728"/>
              <a:ext cx="898165" cy="1060044"/>
            </a:xfrm>
            <a:custGeom>
              <a:avLst/>
              <a:gdLst/>
              <a:ahLst/>
              <a:cxnLst/>
              <a:rect l="l" t="t" r="r" b="b"/>
              <a:pathLst>
                <a:path w="9055" h="10687" extrusionOk="0">
                  <a:moveTo>
                    <a:pt x="0" y="0"/>
                  </a:moveTo>
                  <a:lnTo>
                    <a:pt x="0" y="2142"/>
                  </a:lnTo>
                  <a:cubicBezTo>
                    <a:pt x="3903" y="2618"/>
                    <a:pt x="6924" y="5942"/>
                    <a:pt x="6924" y="9974"/>
                  </a:cubicBezTo>
                  <a:cubicBezTo>
                    <a:pt x="6924" y="10214"/>
                    <a:pt x="6912" y="10452"/>
                    <a:pt x="6893" y="10687"/>
                  </a:cubicBezTo>
                  <a:lnTo>
                    <a:pt x="9025" y="10687"/>
                  </a:lnTo>
                  <a:cubicBezTo>
                    <a:pt x="9044" y="10452"/>
                    <a:pt x="9054" y="10214"/>
                    <a:pt x="9054" y="9974"/>
                  </a:cubicBezTo>
                  <a:cubicBezTo>
                    <a:pt x="9054" y="4765"/>
                    <a:pt x="5080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495340" y="2487694"/>
              <a:ext cx="795702" cy="958076"/>
            </a:xfrm>
            <a:custGeom>
              <a:avLst/>
              <a:gdLst/>
              <a:ahLst/>
              <a:cxnLst/>
              <a:rect l="l" t="t" r="r" b="b"/>
              <a:pathLst>
                <a:path w="8022" h="9659" extrusionOk="0">
                  <a:moveTo>
                    <a:pt x="0" y="0"/>
                  </a:moveTo>
                  <a:lnTo>
                    <a:pt x="0" y="1114"/>
                  </a:lnTo>
                  <a:cubicBezTo>
                    <a:pt x="3903" y="1590"/>
                    <a:pt x="6924" y="4914"/>
                    <a:pt x="6924" y="8946"/>
                  </a:cubicBezTo>
                  <a:cubicBezTo>
                    <a:pt x="6924" y="9186"/>
                    <a:pt x="6912" y="9426"/>
                    <a:pt x="6893" y="9659"/>
                  </a:cubicBezTo>
                  <a:lnTo>
                    <a:pt x="8021" y="9659"/>
                  </a:lnTo>
                  <a:cubicBezTo>
                    <a:pt x="7945" y="4880"/>
                    <a:pt x="4527" y="915"/>
                    <a:pt x="0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076566" y="3444466"/>
              <a:ext cx="1349778" cy="898165"/>
            </a:xfrm>
            <a:custGeom>
              <a:avLst/>
              <a:gdLst/>
              <a:ahLst/>
              <a:cxnLst/>
              <a:rect l="l" t="t" r="r" b="b"/>
              <a:pathLst>
                <a:path w="13608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13608" y="9055"/>
                  </a:lnTo>
                  <a:lnTo>
                    <a:pt x="13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076566" y="3444466"/>
              <a:ext cx="755233" cy="898165"/>
            </a:xfrm>
            <a:custGeom>
              <a:avLst/>
              <a:gdLst/>
              <a:ahLst/>
              <a:cxnLst/>
              <a:rect l="l" t="t" r="r" b="b"/>
              <a:pathLst>
                <a:path w="7614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7613" y="9055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362626" y="3815630"/>
              <a:ext cx="462027" cy="126566"/>
            </a:xfrm>
            <a:custGeom>
              <a:avLst/>
              <a:gdLst/>
              <a:ahLst/>
              <a:cxnLst/>
              <a:rect l="l" t="t" r="r" b="b"/>
              <a:pathLst>
                <a:path w="4658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4657" y="1276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838829" y="3815630"/>
              <a:ext cx="587701" cy="126566"/>
            </a:xfrm>
            <a:custGeom>
              <a:avLst/>
              <a:gdLst/>
              <a:ahLst/>
              <a:cxnLst/>
              <a:rect l="l" t="t" r="r" b="b"/>
              <a:pathLst>
                <a:path w="5925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5925" y="1276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901300" y="2707992"/>
              <a:ext cx="1115292" cy="737775"/>
            </a:xfrm>
            <a:custGeom>
              <a:avLst/>
              <a:gdLst/>
              <a:ahLst/>
              <a:cxnLst/>
              <a:rect l="l" t="t" r="r" b="b"/>
              <a:pathLst>
                <a:path w="11244" h="7438" extrusionOk="0">
                  <a:moveTo>
                    <a:pt x="0" y="1"/>
                  </a:moveTo>
                  <a:lnTo>
                    <a:pt x="0" y="7438"/>
                  </a:lnTo>
                  <a:lnTo>
                    <a:pt x="11244" y="7438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547215" y="2707992"/>
              <a:ext cx="469169" cy="737775"/>
            </a:xfrm>
            <a:custGeom>
              <a:avLst/>
              <a:gdLst/>
              <a:ahLst/>
              <a:cxnLst/>
              <a:rect l="l" t="t" r="r" b="b"/>
              <a:pathLst>
                <a:path w="4730" h="7438" extrusionOk="0">
                  <a:moveTo>
                    <a:pt x="1" y="1"/>
                  </a:moveTo>
                  <a:lnTo>
                    <a:pt x="1" y="7438"/>
                  </a:lnTo>
                  <a:lnTo>
                    <a:pt x="4730" y="7438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554456" y="3032140"/>
              <a:ext cx="101571" cy="75384"/>
            </a:xfrm>
            <a:custGeom>
              <a:avLst/>
              <a:gdLst/>
              <a:ahLst/>
              <a:cxnLst/>
              <a:rect l="l" t="t" r="r" b="b"/>
              <a:pathLst>
                <a:path w="102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023" y="760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901300" y="3032140"/>
              <a:ext cx="639180" cy="75384"/>
            </a:xfrm>
            <a:custGeom>
              <a:avLst/>
              <a:gdLst/>
              <a:ahLst/>
              <a:cxnLst/>
              <a:rect l="l" t="t" r="r" b="b"/>
              <a:pathLst>
                <a:path w="64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6443" y="760"/>
                  </a:lnTo>
                  <a:lnTo>
                    <a:pt x="64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7439397" y="1399299"/>
              <a:ext cx="487618" cy="644437"/>
            </a:xfrm>
            <a:custGeom>
              <a:avLst/>
              <a:gdLst/>
              <a:ahLst/>
              <a:cxnLst/>
              <a:rect l="l" t="t" r="r" b="b"/>
              <a:pathLst>
                <a:path w="4916" h="6497" extrusionOk="0">
                  <a:moveTo>
                    <a:pt x="2457" y="1"/>
                  </a:moveTo>
                  <a:cubicBezTo>
                    <a:pt x="1100" y="1"/>
                    <a:pt x="0" y="1101"/>
                    <a:pt x="0" y="2460"/>
                  </a:cubicBezTo>
                  <a:cubicBezTo>
                    <a:pt x="0" y="3817"/>
                    <a:pt x="2457" y="6497"/>
                    <a:pt x="2457" y="6497"/>
                  </a:cubicBezTo>
                  <a:cubicBezTo>
                    <a:pt x="2457" y="6497"/>
                    <a:pt x="4916" y="3817"/>
                    <a:pt x="4916" y="2460"/>
                  </a:cubicBezTo>
                  <a:cubicBezTo>
                    <a:pt x="4916" y="1103"/>
                    <a:pt x="3814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7591850" y="1551751"/>
              <a:ext cx="182807" cy="183105"/>
            </a:xfrm>
            <a:custGeom>
              <a:avLst/>
              <a:gdLst/>
              <a:ahLst/>
              <a:cxnLst/>
              <a:rect l="l" t="t" r="r" b="b"/>
              <a:pathLst>
                <a:path w="1843" h="1846" extrusionOk="0">
                  <a:moveTo>
                    <a:pt x="920" y="1"/>
                  </a:moveTo>
                  <a:cubicBezTo>
                    <a:pt x="411" y="1"/>
                    <a:pt x="0" y="411"/>
                    <a:pt x="0" y="923"/>
                  </a:cubicBezTo>
                  <a:cubicBezTo>
                    <a:pt x="0" y="1432"/>
                    <a:pt x="411" y="1845"/>
                    <a:pt x="920" y="1845"/>
                  </a:cubicBezTo>
                  <a:cubicBezTo>
                    <a:pt x="1431" y="1845"/>
                    <a:pt x="1842" y="1432"/>
                    <a:pt x="1842" y="923"/>
                  </a:cubicBezTo>
                  <a:cubicBezTo>
                    <a:pt x="1842" y="411"/>
                    <a:pt x="143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683004" y="1399299"/>
              <a:ext cx="244007" cy="644437"/>
            </a:xfrm>
            <a:custGeom>
              <a:avLst/>
              <a:gdLst/>
              <a:ahLst/>
              <a:cxnLst/>
              <a:rect l="l" t="t" r="r" b="b"/>
              <a:pathLst>
                <a:path w="2460" h="6497" extrusionOk="0">
                  <a:moveTo>
                    <a:pt x="1" y="1"/>
                  </a:moveTo>
                  <a:lnTo>
                    <a:pt x="1" y="1538"/>
                  </a:lnTo>
                  <a:cubicBezTo>
                    <a:pt x="512" y="1538"/>
                    <a:pt x="923" y="1948"/>
                    <a:pt x="923" y="2460"/>
                  </a:cubicBezTo>
                  <a:cubicBezTo>
                    <a:pt x="923" y="2969"/>
                    <a:pt x="512" y="3382"/>
                    <a:pt x="1" y="3382"/>
                  </a:cubicBezTo>
                  <a:lnTo>
                    <a:pt x="1" y="6497"/>
                  </a:lnTo>
                  <a:cubicBezTo>
                    <a:pt x="1" y="6497"/>
                    <a:pt x="2460" y="3817"/>
                    <a:pt x="2460" y="2460"/>
                  </a:cubicBezTo>
                  <a:cubicBezTo>
                    <a:pt x="2460" y="1103"/>
                    <a:pt x="1358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4"/>
          <p:cNvGrpSpPr/>
          <p:nvPr/>
        </p:nvGrpSpPr>
        <p:grpSpPr>
          <a:xfrm>
            <a:off x="-953600" y="-889050"/>
            <a:ext cx="11965575" cy="6397888"/>
            <a:chOff x="-953600" y="-889050"/>
            <a:chExt cx="11965575" cy="6397888"/>
          </a:xfrm>
        </p:grpSpPr>
        <p:sp>
          <p:nvSpPr>
            <p:cNvPr id="183" name="Google Shape;183;p24"/>
            <p:cNvSpPr/>
            <p:nvPr/>
          </p:nvSpPr>
          <p:spPr>
            <a:xfrm>
              <a:off x="7128175" y="-8890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953600" y="28532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-40931" y="2773465"/>
            <a:ext cx="1508304" cy="2503390"/>
            <a:chOff x="2609569" y="2640040"/>
            <a:chExt cx="1508304" cy="2503390"/>
          </a:xfrm>
        </p:grpSpPr>
        <p:sp>
          <p:nvSpPr>
            <p:cNvPr id="186" name="Google Shape;186;p24"/>
            <p:cNvSpPr/>
            <p:nvPr/>
          </p:nvSpPr>
          <p:spPr>
            <a:xfrm>
              <a:off x="2798776" y="3712558"/>
              <a:ext cx="1001331" cy="1026004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115804" y="2640040"/>
              <a:ext cx="883467" cy="146937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3151476" y="2665605"/>
              <a:ext cx="821041" cy="131657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444129" y="3965081"/>
              <a:ext cx="86206" cy="81599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69099" y="3988714"/>
              <a:ext cx="35820" cy="34334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86934" y="3873079"/>
              <a:ext cx="26902" cy="25713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446210" y="3868174"/>
              <a:ext cx="27348" cy="26011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3527362" y="3877389"/>
              <a:ext cx="26902" cy="26011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364166" y="3113726"/>
              <a:ext cx="421371" cy="346609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742578" y="3043275"/>
              <a:ext cx="47265" cy="209422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708245" y="3038073"/>
              <a:ext cx="15458" cy="204963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649684" y="3031979"/>
              <a:ext cx="21997" cy="201099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584436" y="3023656"/>
              <a:ext cx="35820" cy="199761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519038" y="3015035"/>
              <a:ext cx="45184" cy="198423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453344" y="3007603"/>
              <a:ext cx="57966" cy="196194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388095" y="3000469"/>
              <a:ext cx="76545" cy="193370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466572" y="3260424"/>
              <a:ext cx="195451" cy="183857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546981" y="3268153"/>
              <a:ext cx="34037" cy="167954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322846" y="3392705"/>
              <a:ext cx="455110" cy="76694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560209" y="2887510"/>
              <a:ext cx="136741" cy="106272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664696" y="2919614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644037" y="2916939"/>
              <a:ext cx="13674" cy="60196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22931" y="2913372"/>
              <a:ext cx="13377" cy="60493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601528" y="2911291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580125" y="2908318"/>
              <a:ext cx="14120" cy="60344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660386" y="2807844"/>
              <a:ext cx="22295" cy="94678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586962" y="2803682"/>
              <a:ext cx="45035" cy="86950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289256" y="3501949"/>
              <a:ext cx="488404" cy="7520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281081" y="3569130"/>
              <a:ext cx="488404" cy="75059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431941" y="3555604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422726" y="3622339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418118" y="3655484"/>
              <a:ext cx="342447" cy="55142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32143" y="2734272"/>
              <a:ext cx="864293" cy="1374694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774980" y="3225050"/>
              <a:ext cx="342893" cy="215070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777804" y="3440862"/>
              <a:ext cx="302168" cy="174196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745700" y="3630514"/>
              <a:ext cx="254309" cy="164387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699327" y="3842461"/>
              <a:ext cx="259362" cy="168251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775292" y="3485897"/>
              <a:ext cx="624699" cy="1082782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609569" y="4431484"/>
              <a:ext cx="774371" cy="711946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609569" y="4431484"/>
              <a:ext cx="486769" cy="711946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731075" y="-650075"/>
            <a:ext cx="10540950" cy="6545550"/>
            <a:chOff x="-731075" y="-650075"/>
            <a:chExt cx="10540950" cy="6545550"/>
          </a:xfrm>
        </p:grpSpPr>
        <p:sp>
          <p:nvSpPr>
            <p:cNvPr id="20" name="Google Shape;20;p4"/>
            <p:cNvSpPr/>
            <p:nvPr/>
          </p:nvSpPr>
          <p:spPr>
            <a:xfrm>
              <a:off x="-731075" y="-650075"/>
              <a:ext cx="1513500" cy="15135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296375" y="4381975"/>
              <a:ext cx="1513500" cy="15135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33" name="Google Shape;33;p6"/>
          <p:cNvGrpSpPr/>
          <p:nvPr/>
        </p:nvGrpSpPr>
        <p:grpSpPr>
          <a:xfrm>
            <a:off x="-830875" y="230325"/>
            <a:ext cx="11504000" cy="4191150"/>
            <a:chOff x="-830875" y="230325"/>
            <a:chExt cx="11504000" cy="4191150"/>
          </a:xfrm>
        </p:grpSpPr>
        <p:sp>
          <p:nvSpPr>
            <p:cNvPr id="34" name="Google Shape;34;p6"/>
            <p:cNvSpPr/>
            <p:nvPr/>
          </p:nvSpPr>
          <p:spPr>
            <a:xfrm>
              <a:off x="8558425" y="2306775"/>
              <a:ext cx="2114700" cy="2114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-830875" y="230325"/>
              <a:ext cx="1407600" cy="1407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7"/>
          <p:cNvGrpSpPr/>
          <p:nvPr/>
        </p:nvGrpSpPr>
        <p:grpSpPr>
          <a:xfrm>
            <a:off x="-1605125" y="-1244025"/>
            <a:ext cx="11077250" cy="6800425"/>
            <a:chOff x="-1605125" y="-1244025"/>
            <a:chExt cx="11077250" cy="6800425"/>
          </a:xfrm>
        </p:grpSpPr>
        <p:sp>
          <p:nvSpPr>
            <p:cNvPr id="38" name="Google Shape;38;p7"/>
            <p:cNvSpPr/>
            <p:nvPr/>
          </p:nvSpPr>
          <p:spPr>
            <a:xfrm>
              <a:off x="-1605125" y="-1244025"/>
              <a:ext cx="4370400" cy="43704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8087925" y="4172200"/>
              <a:ext cx="1384200" cy="13842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286575" y="2290325"/>
            <a:ext cx="4144200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86575" y="1611150"/>
            <a:ext cx="414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-3467975" y="6159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069075" y="-20892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2832975" y="-1697325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819600" y="3824600"/>
            <a:ext cx="2732100" cy="27321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2069125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3"/>
          </p:nvPr>
        </p:nvSpPr>
        <p:spPr>
          <a:xfrm>
            <a:off x="2069125" y="34856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4"/>
          </p:nvPr>
        </p:nvSpPr>
        <p:spPr>
          <a:xfrm>
            <a:off x="5613000" y="3485675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5"/>
          </p:nvPr>
        </p:nvSpPr>
        <p:spPr>
          <a:xfrm>
            <a:off x="20691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6"/>
          </p:nvPr>
        </p:nvSpPr>
        <p:spPr>
          <a:xfrm>
            <a:off x="2069125" y="31162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-1391750" y="2324313"/>
            <a:ext cx="11927425" cy="3718388"/>
            <a:chOff x="-1391750" y="2324313"/>
            <a:chExt cx="11927425" cy="3718388"/>
          </a:xfrm>
        </p:grpSpPr>
        <p:sp>
          <p:nvSpPr>
            <p:cNvPr id="131" name="Google Shape;131;p20"/>
            <p:cNvSpPr/>
            <p:nvPr/>
          </p:nvSpPr>
          <p:spPr>
            <a:xfrm>
              <a:off x="8423975" y="3931000"/>
              <a:ext cx="2111700" cy="2111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-1391750" y="2324313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6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/>
          </p:nvPr>
        </p:nvSpPr>
        <p:spPr>
          <a:xfrm>
            <a:off x="692225" y="503735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Payment Behavior Insights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764070" y="3554450"/>
            <a:ext cx="3417714" cy="101024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63D9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Presented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63D9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Aaya Ali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63D9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Mariam Taj 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63D9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Hussain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E63D9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Mustafa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922001" y="1098800"/>
            <a:ext cx="3238851" cy="3276601"/>
            <a:chOff x="5922001" y="1327400"/>
            <a:chExt cx="3238851" cy="327660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28"/>
              <p:cNvGrpSpPr/>
              <p:nvPr/>
            </p:nvGrpSpPr>
            <p:grpSpPr>
              <a:xfrm>
                <a:off x="7398105" y="3088657"/>
                <a:ext cx="387496" cy="371723"/>
                <a:chOff x="7550505" y="3088657"/>
                <a:chExt cx="387496" cy="371723"/>
              </a:xfrm>
            </p:grpSpPr>
            <p:sp>
              <p:nvSpPr>
                <p:cNvPr id="268" name="Google Shape;268;p28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28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28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28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8"/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28"/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28"/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28"/>
            <p:cNvGrpSpPr/>
            <p:nvPr/>
          </p:nvGrpSpPr>
          <p:grpSpPr>
            <a:xfrm>
              <a:off x="5922001" y="3015629"/>
              <a:ext cx="1703138" cy="1588372"/>
              <a:chOff x="6074401" y="3015629"/>
              <a:chExt cx="1703138" cy="1588372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8"/>
              <p:cNvGrpSpPr/>
              <p:nvPr/>
            </p:nvGrpSpPr>
            <p:grpSpPr>
              <a:xfrm>
                <a:off x="6074401" y="3015629"/>
                <a:ext cx="1625869" cy="1588372"/>
                <a:chOff x="6074401" y="3015629"/>
                <a:chExt cx="1625869" cy="1588372"/>
              </a:xfrm>
            </p:grpSpPr>
            <p:grpSp>
              <p:nvGrpSpPr>
                <p:cNvPr id="289" name="Google Shape;289;p28"/>
                <p:cNvGrpSpPr/>
                <p:nvPr/>
              </p:nvGrpSpPr>
              <p:grpSpPr>
                <a:xfrm>
                  <a:off x="6591565" y="3015629"/>
                  <a:ext cx="723326" cy="1163614"/>
                  <a:chOff x="6591565" y="3015629"/>
                  <a:chExt cx="723326" cy="1163614"/>
                </a:xfrm>
              </p:grpSpPr>
              <p:sp>
                <p:nvSpPr>
                  <p:cNvPr id="290" name="Google Shape;290;p28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8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8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8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8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28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28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8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8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8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8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1" name="Google Shape;301;p28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28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28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8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5" name="Google Shape;305;p28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28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8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8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8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8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8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8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8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8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8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8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8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8" name="Google Shape;318;p28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9" name="Google Shape;319;p28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8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8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22" name="Google Shape;322;p28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Revenue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827A77-4276-F5CF-7F39-CC82BE0E6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322983"/>
              </p:ext>
            </p:extLst>
          </p:nvPr>
        </p:nvGraphicFramePr>
        <p:xfrm>
          <a:off x="1576387" y="1200149"/>
          <a:ext cx="5991225" cy="303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FFF72F36-09DA-D596-520A-6526742A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2C9413B0-37D1-4665-A8E8-F467DB793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Trends</a:t>
            </a:r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DDF4FD-6294-C02A-FF55-F2E7007DE7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177094"/>
              </p:ext>
            </p:extLst>
          </p:nvPr>
        </p:nvGraphicFramePr>
        <p:xfrm>
          <a:off x="1209675" y="1017725"/>
          <a:ext cx="6724650" cy="340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21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A85AB6C-B035-6744-F0F4-DD4D0D693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11BAD7-1725-5AA4-DDF7-00429C6E3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20656"/>
              </p:ext>
            </p:extLst>
          </p:nvPr>
        </p:nvGraphicFramePr>
        <p:xfrm>
          <a:off x="114297" y="261226"/>
          <a:ext cx="4882661" cy="218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A13D4C-90A3-2214-0ABF-10230EFBF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738416"/>
              </p:ext>
            </p:extLst>
          </p:nvPr>
        </p:nvGraphicFramePr>
        <p:xfrm>
          <a:off x="269628" y="2699598"/>
          <a:ext cx="4572000" cy="2325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CAA425-5CC1-F7AE-B656-A3C0EFFB1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920126"/>
              </p:ext>
            </p:extLst>
          </p:nvPr>
        </p:nvGraphicFramePr>
        <p:xfrm>
          <a:off x="5019675" y="1281120"/>
          <a:ext cx="4124325" cy="258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8149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337F03D1-DF83-5999-BC4A-ADADBCDE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>
            <a:extLst>
              <a:ext uri="{FF2B5EF4-FFF2-40B4-BE49-F238E27FC236}">
                <a16:creationId xmlns:a16="http://schemas.microsoft.com/office/drawing/2014/main" id="{6B8D2967-8FFA-CB18-50AD-16101830C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</a:p>
        </p:txBody>
      </p:sp>
      <p:sp>
        <p:nvSpPr>
          <p:cNvPr id="565" name="Google Shape;565;p35">
            <a:extLst>
              <a:ext uri="{FF2B5EF4-FFF2-40B4-BE49-F238E27FC236}">
                <a16:creationId xmlns:a16="http://schemas.microsoft.com/office/drawing/2014/main" id="{B3D894BA-798D-454D-969B-54B594317E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9125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/>
              <a:t>Revenue peaks around </a:t>
            </a:r>
            <a:r>
              <a:rPr lang="en" sz="1400" b="1"/>
              <a:t>March–August</a:t>
            </a:r>
            <a:r>
              <a:rPr lang="en" sz="1400"/>
              <a:t>. Use promotions during slow months to increase profits.</a:t>
            </a:r>
            <a:endParaRPr lang="en-US" sz="1400"/>
          </a:p>
        </p:txBody>
      </p:sp>
      <p:sp>
        <p:nvSpPr>
          <p:cNvPr id="566" name="Google Shape;566;p35">
            <a:extLst>
              <a:ext uri="{FF2B5EF4-FFF2-40B4-BE49-F238E27FC236}">
                <a16:creationId xmlns:a16="http://schemas.microsoft.com/office/drawing/2014/main" id="{E5DA9E6D-12A2-FA2B-249E-D1A84A87FFC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/>
              <a:t>Reduce high shipping costs, especially for low-priced products, improve customer convenience, and increase profit margins in categories with low shipping-to-price ratios.</a:t>
            </a:r>
            <a:endParaRPr lang="en-US" sz="1400"/>
          </a:p>
        </p:txBody>
      </p:sp>
      <p:sp>
        <p:nvSpPr>
          <p:cNvPr id="569" name="Google Shape;569;p35">
            <a:extLst>
              <a:ext uri="{FF2B5EF4-FFF2-40B4-BE49-F238E27FC236}">
                <a16:creationId xmlns:a16="http://schemas.microsoft.com/office/drawing/2014/main" id="{6188B00E-76F6-80E6-6EBD-028B83B59C3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0691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Offer &amp; promotions</a:t>
            </a:r>
            <a:endParaRPr/>
          </a:p>
        </p:txBody>
      </p:sp>
      <p:sp>
        <p:nvSpPr>
          <p:cNvPr id="570" name="Google Shape;570;p35">
            <a:extLst>
              <a:ext uri="{FF2B5EF4-FFF2-40B4-BE49-F238E27FC236}">
                <a16:creationId xmlns:a16="http://schemas.microsoft.com/office/drawing/2014/main" id="{6FFBDD0A-3F01-1769-6B2E-4A2959A33473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Development</a:t>
            </a:r>
            <a:endParaRPr lang="en-US"/>
          </a:p>
        </p:txBody>
      </p:sp>
      <p:grpSp>
        <p:nvGrpSpPr>
          <p:cNvPr id="584" name="Google Shape;584;p35">
            <a:extLst>
              <a:ext uri="{FF2B5EF4-FFF2-40B4-BE49-F238E27FC236}">
                <a16:creationId xmlns:a16="http://schemas.microsoft.com/office/drawing/2014/main" id="{DB34BF01-A003-5D2E-E171-63F70B10C051}"/>
              </a:ext>
            </a:extLst>
          </p:cNvPr>
          <p:cNvGrpSpPr/>
          <p:nvPr/>
        </p:nvGrpSpPr>
        <p:grpSpPr>
          <a:xfrm>
            <a:off x="5250105" y="1352295"/>
            <a:ext cx="359212" cy="424255"/>
            <a:chOff x="7614183" y="2710630"/>
            <a:chExt cx="359212" cy="424255"/>
          </a:xfrm>
        </p:grpSpPr>
        <p:sp>
          <p:nvSpPr>
            <p:cNvPr id="585" name="Google Shape;585;p35">
              <a:extLst>
                <a:ext uri="{FF2B5EF4-FFF2-40B4-BE49-F238E27FC236}">
                  <a16:creationId xmlns:a16="http://schemas.microsoft.com/office/drawing/2014/main" id="{989FA416-CCEA-5764-55CC-1E2E7B597E49}"/>
                </a:ext>
              </a:extLst>
            </p:cNvPr>
            <p:cNvSpPr/>
            <p:nvPr/>
          </p:nvSpPr>
          <p:spPr>
            <a:xfrm>
              <a:off x="7707892" y="2710630"/>
              <a:ext cx="120919" cy="120729"/>
            </a:xfrm>
            <a:custGeom>
              <a:avLst/>
              <a:gdLst/>
              <a:ahLst/>
              <a:cxnLst/>
              <a:rect l="l" t="t" r="r" b="b"/>
              <a:pathLst>
                <a:path w="1911" h="1908" extrusionOk="0">
                  <a:moveTo>
                    <a:pt x="956" y="0"/>
                  </a:moveTo>
                  <a:cubicBezTo>
                    <a:pt x="429" y="0"/>
                    <a:pt x="2" y="429"/>
                    <a:pt x="2" y="955"/>
                  </a:cubicBezTo>
                  <a:cubicBezTo>
                    <a:pt x="1" y="1482"/>
                    <a:pt x="429" y="1908"/>
                    <a:pt x="956" y="1908"/>
                  </a:cubicBezTo>
                  <a:cubicBezTo>
                    <a:pt x="1482" y="1908"/>
                    <a:pt x="1910" y="1481"/>
                    <a:pt x="1910" y="955"/>
                  </a:cubicBezTo>
                  <a:cubicBezTo>
                    <a:pt x="1910" y="429"/>
                    <a:pt x="1482" y="0"/>
                    <a:pt x="9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>
              <a:extLst>
                <a:ext uri="{FF2B5EF4-FFF2-40B4-BE49-F238E27FC236}">
                  <a16:creationId xmlns:a16="http://schemas.microsoft.com/office/drawing/2014/main" id="{4C3DFA07-48E2-F79E-622F-84716414DD5D}"/>
                </a:ext>
              </a:extLst>
            </p:cNvPr>
            <p:cNvSpPr/>
            <p:nvPr/>
          </p:nvSpPr>
          <p:spPr>
            <a:xfrm>
              <a:off x="7675938" y="2838506"/>
              <a:ext cx="184763" cy="120792"/>
            </a:xfrm>
            <a:custGeom>
              <a:avLst/>
              <a:gdLst/>
              <a:ahLst/>
              <a:cxnLst/>
              <a:rect l="l" t="t" r="r" b="b"/>
              <a:pathLst>
                <a:path w="2920" h="1909" extrusionOk="0">
                  <a:moveTo>
                    <a:pt x="1453" y="1"/>
                  </a:moveTo>
                  <a:cubicBezTo>
                    <a:pt x="1405" y="1"/>
                    <a:pt x="1358" y="3"/>
                    <a:pt x="1310" y="7"/>
                  </a:cubicBezTo>
                  <a:cubicBezTo>
                    <a:pt x="576" y="81"/>
                    <a:pt x="1" y="750"/>
                    <a:pt x="1" y="1532"/>
                  </a:cubicBezTo>
                  <a:lnTo>
                    <a:pt x="1" y="1909"/>
                  </a:lnTo>
                  <a:lnTo>
                    <a:pt x="2919" y="1909"/>
                  </a:lnTo>
                  <a:lnTo>
                    <a:pt x="2919" y="1458"/>
                  </a:lnTo>
                  <a:cubicBezTo>
                    <a:pt x="2919" y="1048"/>
                    <a:pt x="2744" y="654"/>
                    <a:pt x="2439" y="377"/>
                  </a:cubicBezTo>
                  <a:cubicBezTo>
                    <a:pt x="2169" y="133"/>
                    <a:pt x="1815" y="1"/>
                    <a:pt x="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>
              <a:extLst>
                <a:ext uri="{FF2B5EF4-FFF2-40B4-BE49-F238E27FC236}">
                  <a16:creationId xmlns:a16="http://schemas.microsoft.com/office/drawing/2014/main" id="{C47F56C6-920A-5340-059F-1811BF241D41}"/>
                </a:ext>
              </a:extLst>
            </p:cNvPr>
            <p:cNvSpPr/>
            <p:nvPr/>
          </p:nvSpPr>
          <p:spPr>
            <a:xfrm>
              <a:off x="7614183" y="2935252"/>
              <a:ext cx="359212" cy="199633"/>
            </a:xfrm>
            <a:custGeom>
              <a:avLst/>
              <a:gdLst/>
              <a:ahLst/>
              <a:cxnLst/>
              <a:rect l="l" t="t" r="r" b="b"/>
              <a:pathLst>
                <a:path w="5677" h="3155" extrusionOk="0">
                  <a:moveTo>
                    <a:pt x="5350" y="1"/>
                  </a:moveTo>
                  <a:cubicBezTo>
                    <a:pt x="5005" y="1"/>
                    <a:pt x="4686" y="193"/>
                    <a:pt x="4526" y="499"/>
                  </a:cubicBezTo>
                  <a:lnTo>
                    <a:pt x="3758" y="1965"/>
                  </a:lnTo>
                  <a:lnTo>
                    <a:pt x="2275" y="1965"/>
                  </a:lnTo>
                  <a:lnTo>
                    <a:pt x="2275" y="1569"/>
                  </a:lnTo>
                  <a:lnTo>
                    <a:pt x="3521" y="1569"/>
                  </a:lnTo>
                  <a:lnTo>
                    <a:pt x="3932" y="786"/>
                  </a:lnTo>
                  <a:lnTo>
                    <a:pt x="1206" y="786"/>
                  </a:lnTo>
                  <a:lnTo>
                    <a:pt x="0" y="1897"/>
                  </a:lnTo>
                  <a:lnTo>
                    <a:pt x="1252" y="3155"/>
                  </a:lnTo>
                  <a:lnTo>
                    <a:pt x="1746" y="2747"/>
                  </a:lnTo>
                  <a:lnTo>
                    <a:pt x="4234" y="2747"/>
                  </a:lnTo>
                  <a:lnTo>
                    <a:pt x="5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5">
            <a:extLst>
              <a:ext uri="{FF2B5EF4-FFF2-40B4-BE49-F238E27FC236}">
                <a16:creationId xmlns:a16="http://schemas.microsoft.com/office/drawing/2014/main" id="{563F58FC-A394-2DEB-98DE-606CC039BD56}"/>
              </a:ext>
            </a:extLst>
          </p:cNvPr>
          <p:cNvGrpSpPr/>
          <p:nvPr/>
        </p:nvGrpSpPr>
        <p:grpSpPr>
          <a:xfrm>
            <a:off x="1793734" y="1434148"/>
            <a:ext cx="273475" cy="424254"/>
            <a:chOff x="6941580" y="4179534"/>
            <a:chExt cx="273475" cy="424254"/>
          </a:xfrm>
        </p:grpSpPr>
        <p:sp>
          <p:nvSpPr>
            <p:cNvPr id="589" name="Google Shape;589;p35">
              <a:extLst>
                <a:ext uri="{FF2B5EF4-FFF2-40B4-BE49-F238E27FC236}">
                  <a16:creationId xmlns:a16="http://schemas.microsoft.com/office/drawing/2014/main" id="{AA3F2F5E-4EF6-A29C-3E30-3B526BAC714B}"/>
                </a:ext>
              </a:extLst>
            </p:cNvPr>
            <p:cNvSpPr/>
            <p:nvPr/>
          </p:nvSpPr>
          <p:spPr>
            <a:xfrm>
              <a:off x="6941580" y="4179534"/>
              <a:ext cx="273475" cy="273475"/>
            </a:xfrm>
            <a:custGeom>
              <a:avLst/>
              <a:gdLst/>
              <a:ahLst/>
              <a:cxnLst/>
              <a:rect l="l" t="t" r="r" b="b"/>
              <a:pathLst>
                <a:path w="4322" h="4322" extrusionOk="0">
                  <a:moveTo>
                    <a:pt x="2357" y="799"/>
                  </a:moveTo>
                  <a:lnTo>
                    <a:pt x="2357" y="1215"/>
                  </a:lnTo>
                  <a:cubicBezTo>
                    <a:pt x="2586" y="1297"/>
                    <a:pt x="2750" y="1513"/>
                    <a:pt x="2750" y="1768"/>
                  </a:cubicBezTo>
                  <a:lnTo>
                    <a:pt x="2357" y="1768"/>
                  </a:lnTo>
                  <a:cubicBezTo>
                    <a:pt x="2357" y="1659"/>
                    <a:pt x="2270" y="1571"/>
                    <a:pt x="2162" y="1571"/>
                  </a:cubicBezTo>
                  <a:cubicBezTo>
                    <a:pt x="2053" y="1571"/>
                    <a:pt x="1965" y="1659"/>
                    <a:pt x="1965" y="1768"/>
                  </a:cubicBezTo>
                  <a:cubicBezTo>
                    <a:pt x="1965" y="1876"/>
                    <a:pt x="2053" y="1964"/>
                    <a:pt x="2162" y="1964"/>
                  </a:cubicBezTo>
                  <a:cubicBezTo>
                    <a:pt x="2486" y="1964"/>
                    <a:pt x="2750" y="2229"/>
                    <a:pt x="2750" y="2554"/>
                  </a:cubicBezTo>
                  <a:cubicBezTo>
                    <a:pt x="2750" y="2809"/>
                    <a:pt x="2586" y="3026"/>
                    <a:pt x="2357" y="3106"/>
                  </a:cubicBezTo>
                  <a:lnTo>
                    <a:pt x="2357" y="3523"/>
                  </a:lnTo>
                  <a:lnTo>
                    <a:pt x="1965" y="3523"/>
                  </a:lnTo>
                  <a:lnTo>
                    <a:pt x="1965" y="3106"/>
                  </a:lnTo>
                  <a:cubicBezTo>
                    <a:pt x="1737" y="3026"/>
                    <a:pt x="1572" y="2809"/>
                    <a:pt x="1572" y="2554"/>
                  </a:cubicBezTo>
                  <a:lnTo>
                    <a:pt x="1965" y="2554"/>
                  </a:lnTo>
                  <a:cubicBezTo>
                    <a:pt x="1965" y="2662"/>
                    <a:pt x="2053" y="2750"/>
                    <a:pt x="2162" y="2750"/>
                  </a:cubicBezTo>
                  <a:cubicBezTo>
                    <a:pt x="2270" y="2750"/>
                    <a:pt x="2357" y="2662"/>
                    <a:pt x="2357" y="2554"/>
                  </a:cubicBezTo>
                  <a:cubicBezTo>
                    <a:pt x="2357" y="2445"/>
                    <a:pt x="2270" y="2357"/>
                    <a:pt x="2162" y="2357"/>
                  </a:cubicBezTo>
                  <a:cubicBezTo>
                    <a:pt x="1837" y="2357"/>
                    <a:pt x="1572" y="2093"/>
                    <a:pt x="1572" y="1768"/>
                  </a:cubicBezTo>
                  <a:cubicBezTo>
                    <a:pt x="1572" y="1513"/>
                    <a:pt x="1737" y="1297"/>
                    <a:pt x="1965" y="1215"/>
                  </a:cubicBezTo>
                  <a:lnTo>
                    <a:pt x="1965" y="799"/>
                  </a:lnTo>
                  <a:close/>
                  <a:moveTo>
                    <a:pt x="2162" y="0"/>
                  </a:moveTo>
                  <a:cubicBezTo>
                    <a:pt x="969" y="0"/>
                    <a:pt x="0" y="969"/>
                    <a:pt x="0" y="2161"/>
                  </a:cubicBezTo>
                  <a:cubicBezTo>
                    <a:pt x="0" y="3352"/>
                    <a:pt x="969" y="4321"/>
                    <a:pt x="2162" y="4321"/>
                  </a:cubicBezTo>
                  <a:cubicBezTo>
                    <a:pt x="3353" y="4321"/>
                    <a:pt x="4322" y="3352"/>
                    <a:pt x="4322" y="2161"/>
                  </a:cubicBezTo>
                  <a:cubicBezTo>
                    <a:pt x="4322" y="969"/>
                    <a:pt x="3353" y="0"/>
                    <a:pt x="2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>
              <a:extLst>
                <a:ext uri="{FF2B5EF4-FFF2-40B4-BE49-F238E27FC236}">
                  <a16:creationId xmlns:a16="http://schemas.microsoft.com/office/drawing/2014/main" id="{01489D23-9960-531D-92DF-062DB46B3051}"/>
                </a:ext>
              </a:extLst>
            </p:cNvPr>
            <p:cNvSpPr/>
            <p:nvPr/>
          </p:nvSpPr>
          <p:spPr>
            <a:xfrm>
              <a:off x="7002766" y="4473378"/>
              <a:ext cx="151164" cy="130410"/>
            </a:xfrm>
            <a:custGeom>
              <a:avLst/>
              <a:gdLst/>
              <a:ahLst/>
              <a:cxnLst/>
              <a:rect l="l" t="t" r="r" b="b"/>
              <a:pathLst>
                <a:path w="2389" h="2061" extrusionOk="0">
                  <a:moveTo>
                    <a:pt x="605" y="0"/>
                  </a:moveTo>
                  <a:lnTo>
                    <a:pt x="605" y="463"/>
                  </a:lnTo>
                  <a:lnTo>
                    <a:pt x="0" y="463"/>
                  </a:lnTo>
                  <a:lnTo>
                    <a:pt x="1195" y="2061"/>
                  </a:lnTo>
                  <a:lnTo>
                    <a:pt x="2389" y="463"/>
                  </a:lnTo>
                  <a:lnTo>
                    <a:pt x="1783" y="463"/>
                  </a:lnTo>
                  <a:lnTo>
                    <a:pt x="1783" y="0"/>
                  </a:lnTo>
                  <a:cubicBezTo>
                    <a:pt x="1594" y="44"/>
                    <a:pt x="1398" y="70"/>
                    <a:pt x="1195" y="70"/>
                  </a:cubicBezTo>
                  <a:cubicBezTo>
                    <a:pt x="991" y="70"/>
                    <a:pt x="795" y="44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5">
            <a:extLst>
              <a:ext uri="{FF2B5EF4-FFF2-40B4-BE49-F238E27FC236}">
                <a16:creationId xmlns:a16="http://schemas.microsoft.com/office/drawing/2014/main" id="{A7781028-1F01-7937-23B2-BB46BCE6BBF0}"/>
              </a:ext>
            </a:extLst>
          </p:cNvPr>
          <p:cNvGrpSpPr/>
          <p:nvPr/>
        </p:nvGrpSpPr>
        <p:grpSpPr>
          <a:xfrm>
            <a:off x="-323281" y="2580287"/>
            <a:ext cx="1544364" cy="2563221"/>
            <a:chOff x="-4649000" y="-301312"/>
            <a:chExt cx="2811002" cy="4665492"/>
          </a:xfrm>
        </p:grpSpPr>
        <p:sp>
          <p:nvSpPr>
            <p:cNvPr id="592" name="Google Shape;592;p35">
              <a:extLst>
                <a:ext uri="{FF2B5EF4-FFF2-40B4-BE49-F238E27FC236}">
                  <a16:creationId xmlns:a16="http://schemas.microsoft.com/office/drawing/2014/main" id="{ECA499D1-3551-4978-D9C5-3881157F94C3}"/>
                </a:ext>
              </a:extLst>
            </p:cNvPr>
            <p:cNvSpPr/>
            <p:nvPr/>
          </p:nvSpPr>
          <p:spPr>
            <a:xfrm>
              <a:off x="-4296378" y="1697508"/>
              <a:ext cx="1866149" cy="1912131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>
              <a:extLst>
                <a:ext uri="{FF2B5EF4-FFF2-40B4-BE49-F238E27FC236}">
                  <a16:creationId xmlns:a16="http://schemas.microsoft.com/office/drawing/2014/main" id="{37DF7863-F2F6-E3D1-D5A1-4432657C617C}"/>
                </a:ext>
              </a:extLst>
            </p:cNvPr>
            <p:cNvSpPr/>
            <p:nvPr/>
          </p:nvSpPr>
          <p:spPr>
            <a:xfrm>
              <a:off x="-3705535" y="-301312"/>
              <a:ext cx="1646488" cy="273842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>
              <a:extLst>
                <a:ext uri="{FF2B5EF4-FFF2-40B4-BE49-F238E27FC236}">
                  <a16:creationId xmlns:a16="http://schemas.microsoft.com/office/drawing/2014/main" id="{7FA2EE6D-6229-FBEC-76FF-0584C49AB4E8}"/>
                </a:ext>
              </a:extLst>
            </p:cNvPr>
            <p:cNvSpPr/>
            <p:nvPr/>
          </p:nvSpPr>
          <p:spPr>
            <a:xfrm>
              <a:off x="-3639055" y="-253669"/>
              <a:ext cx="1530148" cy="2453666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>
              <a:extLst>
                <a:ext uri="{FF2B5EF4-FFF2-40B4-BE49-F238E27FC236}">
                  <a16:creationId xmlns:a16="http://schemas.microsoft.com/office/drawing/2014/main" id="{BA708298-58E0-79C9-FC0F-0A0EC1C05C3D}"/>
                </a:ext>
              </a:extLst>
            </p:cNvPr>
            <p:cNvSpPr/>
            <p:nvPr/>
          </p:nvSpPr>
          <p:spPr>
            <a:xfrm>
              <a:off x="-3093641" y="2168129"/>
              <a:ext cx="160660" cy="152073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>
              <a:extLst>
                <a:ext uri="{FF2B5EF4-FFF2-40B4-BE49-F238E27FC236}">
                  <a16:creationId xmlns:a16="http://schemas.microsoft.com/office/drawing/2014/main" id="{0695C0FE-6147-B5B7-FF3B-6E370C6FC525}"/>
                </a:ext>
              </a:extLst>
            </p:cNvPr>
            <p:cNvSpPr/>
            <p:nvPr/>
          </p:nvSpPr>
          <p:spPr>
            <a:xfrm>
              <a:off x="-3047105" y="2212171"/>
              <a:ext cx="66757" cy="63987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>
              <a:extLst>
                <a:ext uri="{FF2B5EF4-FFF2-40B4-BE49-F238E27FC236}">
                  <a16:creationId xmlns:a16="http://schemas.microsoft.com/office/drawing/2014/main" id="{E9E341D6-9E47-D6ED-C83D-D33249F83986}"/>
                </a:ext>
              </a:extLst>
            </p:cNvPr>
            <p:cNvSpPr/>
            <p:nvPr/>
          </p:nvSpPr>
          <p:spPr>
            <a:xfrm>
              <a:off x="-3013865" y="1996667"/>
              <a:ext cx="50137" cy="47921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>
              <a:extLst>
                <a:ext uri="{FF2B5EF4-FFF2-40B4-BE49-F238E27FC236}">
                  <a16:creationId xmlns:a16="http://schemas.microsoft.com/office/drawing/2014/main" id="{0FEB2AC1-A0F4-8503-5D77-7C8652323ADD}"/>
                </a:ext>
              </a:extLst>
            </p:cNvPr>
            <p:cNvSpPr/>
            <p:nvPr/>
          </p:nvSpPr>
          <p:spPr>
            <a:xfrm>
              <a:off x="-3089763" y="1987526"/>
              <a:ext cx="50968" cy="48475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>
              <a:extLst>
                <a:ext uri="{FF2B5EF4-FFF2-40B4-BE49-F238E27FC236}">
                  <a16:creationId xmlns:a16="http://schemas.microsoft.com/office/drawing/2014/main" id="{925068CC-C939-AAF3-1E8A-27E1F486895F}"/>
                </a:ext>
              </a:extLst>
            </p:cNvPr>
            <p:cNvSpPr/>
            <p:nvPr/>
          </p:nvSpPr>
          <p:spPr>
            <a:xfrm>
              <a:off x="-2938520" y="2004700"/>
              <a:ext cx="50137" cy="484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>
              <a:extLst>
                <a:ext uri="{FF2B5EF4-FFF2-40B4-BE49-F238E27FC236}">
                  <a16:creationId xmlns:a16="http://schemas.microsoft.com/office/drawing/2014/main" id="{BEABB3E9-FFCC-6872-9D8D-CBE30D4277DC}"/>
                </a:ext>
              </a:extLst>
            </p:cNvPr>
            <p:cNvSpPr/>
            <p:nvPr/>
          </p:nvSpPr>
          <p:spPr>
            <a:xfrm>
              <a:off x="-3242667" y="581482"/>
              <a:ext cx="785295" cy="645964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>
              <a:extLst>
                <a:ext uri="{FF2B5EF4-FFF2-40B4-BE49-F238E27FC236}">
                  <a16:creationId xmlns:a16="http://schemas.microsoft.com/office/drawing/2014/main" id="{59644C7A-B4B3-35CF-1C56-C9A859794CF2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>
              <a:extLst>
                <a:ext uri="{FF2B5EF4-FFF2-40B4-BE49-F238E27FC236}">
                  <a16:creationId xmlns:a16="http://schemas.microsoft.com/office/drawing/2014/main" id="{C66BC998-E40E-C6DF-A621-0A8AAFB18A7C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5">
              <a:extLst>
                <a:ext uri="{FF2B5EF4-FFF2-40B4-BE49-F238E27FC236}">
                  <a16:creationId xmlns:a16="http://schemas.microsoft.com/office/drawing/2014/main" id="{F70D72E2-24AB-D557-7CDC-9219A9AC7CE6}"/>
                </a:ext>
              </a:extLst>
            </p:cNvPr>
            <p:cNvGrpSpPr/>
            <p:nvPr/>
          </p:nvGrpSpPr>
          <p:grpSpPr>
            <a:xfrm>
              <a:off x="-3198070" y="370409"/>
              <a:ext cx="748733" cy="470069"/>
              <a:chOff x="-3198070" y="370409"/>
              <a:chExt cx="748733" cy="470069"/>
            </a:xfrm>
          </p:grpSpPr>
          <p:sp>
            <p:nvSpPr>
              <p:cNvPr id="604" name="Google Shape;604;p35">
                <a:extLst>
                  <a:ext uri="{FF2B5EF4-FFF2-40B4-BE49-F238E27FC236}">
                    <a16:creationId xmlns:a16="http://schemas.microsoft.com/office/drawing/2014/main" id="{92B68355-7A32-EAEC-CC4D-F5E3930DF174}"/>
                  </a:ext>
                </a:extLst>
              </p:cNvPr>
              <p:cNvSpPr/>
              <p:nvPr/>
            </p:nvSpPr>
            <p:spPr>
              <a:xfrm>
                <a:off x="-2537423" y="450184"/>
                <a:ext cx="88086" cy="39029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09" extrusionOk="0">
                    <a:moveTo>
                      <a:pt x="22" y="0"/>
                    </a:moveTo>
                    <a:cubicBezTo>
                      <a:pt x="20" y="0"/>
                      <a:pt x="19" y="1"/>
                      <a:pt x="17" y="1"/>
                    </a:cubicBezTo>
                    <a:cubicBezTo>
                      <a:pt x="5" y="3"/>
                      <a:pt x="0" y="15"/>
                      <a:pt x="3" y="25"/>
                    </a:cubicBezTo>
                    <a:lnTo>
                      <a:pt x="279" y="1259"/>
                    </a:lnTo>
                    <a:lnTo>
                      <a:pt x="260" y="1384"/>
                    </a:lnTo>
                    <a:cubicBezTo>
                      <a:pt x="255" y="1396"/>
                      <a:pt x="262" y="1406"/>
                      <a:pt x="276" y="1408"/>
                    </a:cubicBezTo>
                    <a:cubicBezTo>
                      <a:pt x="286" y="1408"/>
                      <a:pt x="298" y="1404"/>
                      <a:pt x="298" y="1392"/>
                    </a:cubicBezTo>
                    <a:lnTo>
                      <a:pt x="317" y="1259"/>
                    </a:lnTo>
                    <a:lnTo>
                      <a:pt x="317" y="1257"/>
                    </a:lnTo>
                    <a:lnTo>
                      <a:pt x="41" y="15"/>
                    </a:lnTo>
                    <a:cubicBezTo>
                      <a:pt x="39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>
                <a:extLst>
                  <a:ext uri="{FF2B5EF4-FFF2-40B4-BE49-F238E27FC236}">
                    <a16:creationId xmlns:a16="http://schemas.microsoft.com/office/drawing/2014/main" id="{148D03C3-CD80-ADFE-7AF8-AA0C750764D2}"/>
                  </a:ext>
                </a:extLst>
              </p:cNvPr>
              <p:cNvSpPr/>
              <p:nvPr/>
            </p:nvSpPr>
            <p:spPr>
              <a:xfrm>
                <a:off x="-2601411" y="440489"/>
                <a:ext cx="28808" cy="38198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9" extrusionOk="0">
                    <a:moveTo>
                      <a:pt x="20" y="0"/>
                    </a:moveTo>
                    <a:cubicBezTo>
                      <a:pt x="8" y="0"/>
                      <a:pt x="1" y="10"/>
                      <a:pt x="3" y="22"/>
                    </a:cubicBezTo>
                    <a:lnTo>
                      <a:pt x="65" y="1227"/>
                    </a:lnTo>
                    <a:lnTo>
                      <a:pt x="49" y="1354"/>
                    </a:lnTo>
                    <a:cubicBezTo>
                      <a:pt x="44" y="1366"/>
                      <a:pt x="53" y="1376"/>
                      <a:pt x="65" y="1378"/>
                    </a:cubicBezTo>
                    <a:cubicBezTo>
                      <a:pt x="75" y="1378"/>
                      <a:pt x="87" y="1371"/>
                      <a:pt x="87" y="1359"/>
                    </a:cubicBezTo>
                    <a:lnTo>
                      <a:pt x="104" y="1232"/>
                    </a:lnTo>
                    <a:lnTo>
                      <a:pt x="41" y="22"/>
                    </a:lnTo>
                    <a:cubicBezTo>
                      <a:pt x="41" y="10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5">
                <a:extLst>
                  <a:ext uri="{FF2B5EF4-FFF2-40B4-BE49-F238E27FC236}">
                    <a16:creationId xmlns:a16="http://schemas.microsoft.com/office/drawing/2014/main" id="{28533BC7-CEE0-5A5E-F9CA-327A6A1BBAB2}"/>
                  </a:ext>
                </a:extLst>
              </p:cNvPr>
              <p:cNvSpPr/>
              <p:nvPr/>
            </p:nvSpPr>
            <p:spPr>
              <a:xfrm>
                <a:off x="-2710549" y="429132"/>
                <a:ext cx="40996" cy="37478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53" extrusionOk="0">
                    <a:moveTo>
                      <a:pt x="130" y="0"/>
                    </a:moveTo>
                    <a:cubicBezTo>
                      <a:pt x="118" y="0"/>
                      <a:pt x="109" y="7"/>
                      <a:pt x="109" y="17"/>
                    </a:cubicBezTo>
                    <a:lnTo>
                      <a:pt x="27" y="1203"/>
                    </a:lnTo>
                    <a:lnTo>
                      <a:pt x="10" y="1333"/>
                    </a:lnTo>
                    <a:cubicBezTo>
                      <a:pt x="1" y="1340"/>
                      <a:pt x="10" y="1350"/>
                      <a:pt x="22" y="1352"/>
                    </a:cubicBezTo>
                    <a:cubicBezTo>
                      <a:pt x="30" y="1352"/>
                      <a:pt x="42" y="1347"/>
                      <a:pt x="42" y="1335"/>
                    </a:cubicBezTo>
                    <a:lnTo>
                      <a:pt x="63" y="1206"/>
                    </a:lnTo>
                    <a:lnTo>
                      <a:pt x="147" y="19"/>
                    </a:lnTo>
                    <a:cubicBezTo>
                      <a:pt x="147" y="7"/>
                      <a:pt x="138" y="0"/>
                      <a:pt x="1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5">
                <a:extLst>
                  <a:ext uri="{FF2B5EF4-FFF2-40B4-BE49-F238E27FC236}">
                    <a16:creationId xmlns:a16="http://schemas.microsoft.com/office/drawing/2014/main" id="{EF8412A4-DFF1-8E8E-646E-D74CCE2C6F07}"/>
                  </a:ext>
                </a:extLst>
              </p:cNvPr>
              <p:cNvSpPr/>
              <p:nvPr/>
            </p:nvSpPr>
            <p:spPr>
              <a:xfrm>
                <a:off x="-2832152" y="413621"/>
                <a:ext cx="66757" cy="37228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44" extrusionOk="0">
                    <a:moveTo>
                      <a:pt x="216" y="1"/>
                    </a:moveTo>
                    <a:cubicBezTo>
                      <a:pt x="203" y="1"/>
                      <a:pt x="199" y="9"/>
                      <a:pt x="195" y="20"/>
                    </a:cubicBezTo>
                    <a:lnTo>
                      <a:pt x="0" y="1319"/>
                    </a:lnTo>
                    <a:cubicBezTo>
                      <a:pt x="0" y="1331"/>
                      <a:pt x="8" y="1343"/>
                      <a:pt x="22" y="1343"/>
                    </a:cubicBezTo>
                    <a:cubicBezTo>
                      <a:pt x="32" y="1343"/>
                      <a:pt x="44" y="1336"/>
                      <a:pt x="44" y="1324"/>
                    </a:cubicBezTo>
                    <a:lnTo>
                      <a:pt x="238" y="25"/>
                    </a:lnTo>
                    <a:cubicBezTo>
                      <a:pt x="240" y="13"/>
                      <a:pt x="233" y="3"/>
                      <a:pt x="221" y="1"/>
                    </a:cubicBezTo>
                    <a:cubicBezTo>
                      <a:pt x="219" y="1"/>
                      <a:pt x="218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5">
                <a:extLst>
                  <a:ext uri="{FF2B5EF4-FFF2-40B4-BE49-F238E27FC236}">
                    <a16:creationId xmlns:a16="http://schemas.microsoft.com/office/drawing/2014/main" id="{695A5215-3C65-DDC8-62AC-515548EB042B}"/>
                  </a:ext>
                </a:extLst>
              </p:cNvPr>
              <p:cNvSpPr/>
              <p:nvPr/>
            </p:nvSpPr>
            <p:spPr>
              <a:xfrm>
                <a:off x="-2954033" y="397555"/>
                <a:ext cx="84208" cy="36979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335" extrusionOk="0">
                    <a:moveTo>
                      <a:pt x="281" y="1"/>
                    </a:moveTo>
                    <a:cubicBezTo>
                      <a:pt x="273" y="1"/>
                      <a:pt x="264" y="10"/>
                      <a:pt x="260" y="18"/>
                    </a:cubicBezTo>
                    <a:lnTo>
                      <a:pt x="20" y="1178"/>
                    </a:lnTo>
                    <a:lnTo>
                      <a:pt x="1" y="1308"/>
                    </a:lnTo>
                    <a:cubicBezTo>
                      <a:pt x="1" y="1322"/>
                      <a:pt x="8" y="1334"/>
                      <a:pt x="20" y="1334"/>
                    </a:cubicBezTo>
                    <a:cubicBezTo>
                      <a:pt x="30" y="1334"/>
                      <a:pt x="42" y="1329"/>
                      <a:pt x="42" y="1317"/>
                    </a:cubicBezTo>
                    <a:lnTo>
                      <a:pt x="61" y="1188"/>
                    </a:lnTo>
                    <a:lnTo>
                      <a:pt x="301" y="25"/>
                    </a:lnTo>
                    <a:cubicBezTo>
                      <a:pt x="303" y="13"/>
                      <a:pt x="294" y="6"/>
                      <a:pt x="284" y="1"/>
                    </a:cubicBezTo>
                    <a:cubicBezTo>
                      <a:pt x="283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5">
                <a:extLst>
                  <a:ext uri="{FF2B5EF4-FFF2-40B4-BE49-F238E27FC236}">
                    <a16:creationId xmlns:a16="http://schemas.microsoft.com/office/drawing/2014/main" id="{8E9EFD34-CEDD-090D-3D64-0A44B7642CCE}"/>
                  </a:ext>
                </a:extLst>
              </p:cNvPr>
              <p:cNvSpPr/>
              <p:nvPr/>
            </p:nvSpPr>
            <p:spPr>
              <a:xfrm>
                <a:off x="-3076467" y="383705"/>
                <a:ext cx="108030" cy="3656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320" extrusionOk="0">
                    <a:moveTo>
                      <a:pt x="367" y="0"/>
                    </a:moveTo>
                    <a:cubicBezTo>
                      <a:pt x="357" y="0"/>
                      <a:pt x="349" y="5"/>
                      <a:pt x="347" y="15"/>
                    </a:cubicBezTo>
                    <a:lnTo>
                      <a:pt x="23" y="1166"/>
                    </a:lnTo>
                    <a:lnTo>
                      <a:pt x="1" y="1298"/>
                    </a:lnTo>
                    <a:cubicBezTo>
                      <a:pt x="3" y="1307"/>
                      <a:pt x="13" y="1319"/>
                      <a:pt x="25" y="1319"/>
                    </a:cubicBezTo>
                    <a:cubicBezTo>
                      <a:pt x="35" y="1319"/>
                      <a:pt x="47" y="1312"/>
                      <a:pt x="47" y="1300"/>
                    </a:cubicBezTo>
                    <a:lnTo>
                      <a:pt x="63" y="1173"/>
                    </a:lnTo>
                    <a:lnTo>
                      <a:pt x="388" y="25"/>
                    </a:lnTo>
                    <a:cubicBezTo>
                      <a:pt x="390" y="13"/>
                      <a:pt x="385" y="3"/>
                      <a:pt x="373" y="1"/>
                    </a:cubicBezTo>
                    <a:cubicBezTo>
                      <a:pt x="371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5">
                <a:extLst>
                  <a:ext uri="{FF2B5EF4-FFF2-40B4-BE49-F238E27FC236}">
                    <a16:creationId xmlns:a16="http://schemas.microsoft.com/office/drawing/2014/main" id="{B0FDF787-FCD0-1063-E979-76838BD4F969}"/>
                  </a:ext>
                </a:extLst>
              </p:cNvPr>
              <p:cNvSpPr/>
              <p:nvPr/>
            </p:nvSpPr>
            <p:spPr>
              <a:xfrm>
                <a:off x="-3198070" y="370409"/>
                <a:ext cx="142655" cy="36037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301" extrusionOk="0">
                    <a:moveTo>
                      <a:pt x="493" y="0"/>
                    </a:moveTo>
                    <a:cubicBezTo>
                      <a:pt x="485" y="0"/>
                      <a:pt x="477" y="4"/>
                      <a:pt x="474" y="13"/>
                    </a:cubicBezTo>
                    <a:lnTo>
                      <a:pt x="22" y="1142"/>
                    </a:lnTo>
                    <a:lnTo>
                      <a:pt x="0" y="1276"/>
                    </a:lnTo>
                    <a:cubicBezTo>
                      <a:pt x="5" y="1288"/>
                      <a:pt x="10" y="1300"/>
                      <a:pt x="24" y="1300"/>
                    </a:cubicBezTo>
                    <a:cubicBezTo>
                      <a:pt x="34" y="1300"/>
                      <a:pt x="46" y="1295"/>
                      <a:pt x="46" y="1283"/>
                    </a:cubicBezTo>
                    <a:lnTo>
                      <a:pt x="65" y="1154"/>
                    </a:lnTo>
                    <a:lnTo>
                      <a:pt x="512" y="27"/>
                    </a:lnTo>
                    <a:cubicBezTo>
                      <a:pt x="514" y="20"/>
                      <a:pt x="512" y="3"/>
                      <a:pt x="500" y="1"/>
                    </a:cubicBezTo>
                    <a:cubicBezTo>
                      <a:pt x="498" y="0"/>
                      <a:pt x="496" y="0"/>
                      <a:pt x="4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5">
              <a:extLst>
                <a:ext uri="{FF2B5EF4-FFF2-40B4-BE49-F238E27FC236}">
                  <a16:creationId xmlns:a16="http://schemas.microsoft.com/office/drawing/2014/main" id="{950999EA-4044-09E9-9993-9A50B387926D}"/>
                </a:ext>
              </a:extLst>
            </p:cNvPr>
            <p:cNvSpPr/>
            <p:nvPr/>
          </p:nvSpPr>
          <p:spPr>
            <a:xfrm>
              <a:off x="-3051814" y="854879"/>
              <a:ext cx="364255" cy="342649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>
              <a:extLst>
                <a:ext uri="{FF2B5EF4-FFF2-40B4-BE49-F238E27FC236}">
                  <a16:creationId xmlns:a16="http://schemas.microsoft.com/office/drawing/2014/main" id="{D7386A89-912D-5323-343B-E9E6B58FCC55}"/>
                </a:ext>
              </a:extLst>
            </p:cNvPr>
            <p:cNvSpPr/>
            <p:nvPr/>
          </p:nvSpPr>
          <p:spPr>
            <a:xfrm>
              <a:off x="-2901956" y="869283"/>
              <a:ext cx="63433" cy="313010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>
              <a:extLst>
                <a:ext uri="{FF2B5EF4-FFF2-40B4-BE49-F238E27FC236}">
                  <a16:creationId xmlns:a16="http://schemas.microsoft.com/office/drawing/2014/main" id="{8F734B23-E522-AAD4-A412-9C088FCDD368}"/>
                </a:ext>
              </a:extLst>
            </p:cNvPr>
            <p:cNvSpPr/>
            <p:nvPr/>
          </p:nvSpPr>
          <p:spPr>
            <a:xfrm>
              <a:off x="-3319673" y="1101408"/>
              <a:ext cx="848174" cy="142932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>
              <a:extLst>
                <a:ext uri="{FF2B5EF4-FFF2-40B4-BE49-F238E27FC236}">
                  <a16:creationId xmlns:a16="http://schemas.microsoft.com/office/drawing/2014/main" id="{27BD3BCD-4A98-F191-034E-7F53ECC9FA47}"/>
                </a:ext>
              </a:extLst>
            </p:cNvPr>
            <p:cNvSpPr/>
            <p:nvPr/>
          </p:nvSpPr>
          <p:spPr>
            <a:xfrm>
              <a:off x="-2877303" y="159890"/>
              <a:ext cx="254840" cy="198055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>
              <a:extLst>
                <a:ext uri="{FF2B5EF4-FFF2-40B4-BE49-F238E27FC236}">
                  <a16:creationId xmlns:a16="http://schemas.microsoft.com/office/drawing/2014/main" id="{893FF209-D189-33B3-B279-0885B7E528F0}"/>
                </a:ext>
              </a:extLst>
            </p:cNvPr>
            <p:cNvSpPr/>
            <p:nvPr/>
          </p:nvSpPr>
          <p:spPr>
            <a:xfrm>
              <a:off x="-2682572" y="219722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>
              <a:extLst>
                <a:ext uri="{FF2B5EF4-FFF2-40B4-BE49-F238E27FC236}">
                  <a16:creationId xmlns:a16="http://schemas.microsoft.com/office/drawing/2014/main" id="{627E3618-DA84-F4EC-79AF-2E1F7B2AC731}"/>
                </a:ext>
              </a:extLst>
            </p:cNvPr>
            <p:cNvSpPr/>
            <p:nvPr/>
          </p:nvSpPr>
          <p:spPr>
            <a:xfrm>
              <a:off x="-2721075" y="214736"/>
              <a:ext cx="25484" cy="112185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>
              <a:extLst>
                <a:ext uri="{FF2B5EF4-FFF2-40B4-BE49-F238E27FC236}">
                  <a16:creationId xmlns:a16="http://schemas.microsoft.com/office/drawing/2014/main" id="{5145022E-FEE7-4E69-07D9-5C8A81756B50}"/>
                </a:ext>
              </a:extLst>
            </p:cNvPr>
            <p:cNvSpPr/>
            <p:nvPr/>
          </p:nvSpPr>
          <p:spPr>
            <a:xfrm>
              <a:off x="-2760409" y="208088"/>
              <a:ext cx="24930" cy="112739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>
              <a:extLst>
                <a:ext uri="{FF2B5EF4-FFF2-40B4-BE49-F238E27FC236}">
                  <a16:creationId xmlns:a16="http://schemas.microsoft.com/office/drawing/2014/main" id="{52801EBA-2D44-2329-170E-AD1703DAF981}"/>
                </a:ext>
              </a:extLst>
            </p:cNvPr>
            <p:cNvSpPr/>
            <p:nvPr/>
          </p:nvSpPr>
          <p:spPr>
            <a:xfrm>
              <a:off x="-2800297" y="204210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>
              <a:extLst>
                <a:ext uri="{FF2B5EF4-FFF2-40B4-BE49-F238E27FC236}">
                  <a16:creationId xmlns:a16="http://schemas.microsoft.com/office/drawing/2014/main" id="{7D974AC0-09CB-3C9B-E80A-ACCC29D00A84}"/>
                </a:ext>
              </a:extLst>
            </p:cNvPr>
            <p:cNvSpPr/>
            <p:nvPr/>
          </p:nvSpPr>
          <p:spPr>
            <a:xfrm>
              <a:off x="-2840185" y="198670"/>
              <a:ext cx="26315" cy="112462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>
              <a:extLst>
                <a:ext uri="{FF2B5EF4-FFF2-40B4-BE49-F238E27FC236}">
                  <a16:creationId xmlns:a16="http://schemas.microsoft.com/office/drawing/2014/main" id="{37F86FB1-247F-38F7-40F3-A358F3F21204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>
              <a:extLst>
                <a:ext uri="{FF2B5EF4-FFF2-40B4-BE49-F238E27FC236}">
                  <a16:creationId xmlns:a16="http://schemas.microsoft.com/office/drawing/2014/main" id="{3C75B332-6109-EA58-FD53-937C23086588}"/>
                </a:ext>
              </a:extLst>
            </p:cNvPr>
            <p:cNvSpPr/>
            <p:nvPr/>
          </p:nvSpPr>
          <p:spPr>
            <a:xfrm>
              <a:off x="-2690605" y="11419"/>
              <a:ext cx="41550" cy="176449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>
              <a:extLst>
                <a:ext uri="{FF2B5EF4-FFF2-40B4-BE49-F238E27FC236}">
                  <a16:creationId xmlns:a16="http://schemas.microsoft.com/office/drawing/2014/main" id="{2ABF70EC-23F8-7A8B-570D-FDF48566EB81}"/>
                </a:ext>
              </a:extLst>
            </p:cNvPr>
            <p:cNvSpPr/>
            <p:nvPr/>
          </p:nvSpPr>
          <p:spPr>
            <a:xfrm>
              <a:off x="-2827443" y="3663"/>
              <a:ext cx="83931" cy="162045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>
              <a:extLst>
                <a:ext uri="{FF2B5EF4-FFF2-40B4-BE49-F238E27FC236}">
                  <a16:creationId xmlns:a16="http://schemas.microsoft.com/office/drawing/2014/main" id="{D87339A5-57C6-3D9C-7FB9-07AD996AA157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>
              <a:extLst>
                <a:ext uri="{FF2B5EF4-FFF2-40B4-BE49-F238E27FC236}">
                  <a16:creationId xmlns:a16="http://schemas.microsoft.com/office/drawing/2014/main" id="{1859B610-53EA-DB48-4017-957FC2DB25DD}"/>
                </a:ext>
              </a:extLst>
            </p:cNvPr>
            <p:cNvSpPr/>
            <p:nvPr/>
          </p:nvSpPr>
          <p:spPr>
            <a:xfrm>
              <a:off x="-3382276" y="1305001"/>
              <a:ext cx="910222" cy="140162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>
              <a:extLst>
                <a:ext uri="{FF2B5EF4-FFF2-40B4-BE49-F238E27FC236}">
                  <a16:creationId xmlns:a16="http://schemas.microsoft.com/office/drawing/2014/main" id="{5B7EDB75-4659-F4D9-8DE4-A7A95F02DB1E}"/>
                </a:ext>
              </a:extLst>
            </p:cNvPr>
            <p:cNvSpPr/>
            <p:nvPr/>
          </p:nvSpPr>
          <p:spPr>
            <a:xfrm>
              <a:off x="-3397511" y="1430205"/>
              <a:ext cx="910222" cy="139885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>
              <a:extLst>
                <a:ext uri="{FF2B5EF4-FFF2-40B4-BE49-F238E27FC236}">
                  <a16:creationId xmlns:a16="http://schemas.microsoft.com/office/drawing/2014/main" id="{8B54BC33-2007-AB6B-6E00-3617A0459348}"/>
                </a:ext>
              </a:extLst>
            </p:cNvPr>
            <p:cNvSpPr/>
            <p:nvPr/>
          </p:nvSpPr>
          <p:spPr>
            <a:xfrm>
              <a:off x="-3116355" y="1404998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>
              <a:extLst>
                <a:ext uri="{FF2B5EF4-FFF2-40B4-BE49-F238E27FC236}">
                  <a16:creationId xmlns:a16="http://schemas.microsoft.com/office/drawing/2014/main" id="{04891432-81FD-9BF7-D95D-9C261B71CC27}"/>
                </a:ext>
              </a:extLst>
            </p:cNvPr>
            <p:cNvSpPr/>
            <p:nvPr/>
          </p:nvSpPr>
          <p:spPr>
            <a:xfrm>
              <a:off x="-3133529" y="1529370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>
              <a:extLst>
                <a:ext uri="{FF2B5EF4-FFF2-40B4-BE49-F238E27FC236}">
                  <a16:creationId xmlns:a16="http://schemas.microsoft.com/office/drawing/2014/main" id="{B4563775-56BF-B1A9-7A0B-F3E929A63375}"/>
                </a:ext>
              </a:extLst>
            </p:cNvPr>
            <p:cNvSpPr/>
            <p:nvPr/>
          </p:nvSpPr>
          <p:spPr>
            <a:xfrm>
              <a:off x="-3142116" y="1591141"/>
              <a:ext cx="638208" cy="10276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>
              <a:extLst>
                <a:ext uri="{FF2B5EF4-FFF2-40B4-BE49-F238E27FC236}">
                  <a16:creationId xmlns:a16="http://schemas.microsoft.com/office/drawing/2014/main" id="{69C7CB61-4152-656E-DB8E-49CA26AF7305}"/>
                </a:ext>
              </a:extLst>
            </p:cNvPr>
            <p:cNvSpPr/>
            <p:nvPr/>
          </p:nvSpPr>
          <p:spPr>
            <a:xfrm>
              <a:off x="-3677558" y="-124870"/>
              <a:ext cx="1610755" cy="2561973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>
              <a:extLst>
                <a:ext uri="{FF2B5EF4-FFF2-40B4-BE49-F238E27FC236}">
                  <a16:creationId xmlns:a16="http://schemas.microsoft.com/office/drawing/2014/main" id="{89B09AB8-030A-A1B1-39ED-5E5AE9007C19}"/>
                </a:ext>
              </a:extLst>
            </p:cNvPr>
            <p:cNvSpPr/>
            <p:nvPr/>
          </p:nvSpPr>
          <p:spPr>
            <a:xfrm>
              <a:off x="-2477037" y="788953"/>
              <a:ext cx="639039" cy="400819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>
              <a:extLst>
                <a:ext uri="{FF2B5EF4-FFF2-40B4-BE49-F238E27FC236}">
                  <a16:creationId xmlns:a16="http://schemas.microsoft.com/office/drawing/2014/main" id="{545A717B-D011-65A9-A2C0-FE115B3ACCDE}"/>
                </a:ext>
              </a:extLst>
            </p:cNvPr>
            <p:cNvSpPr/>
            <p:nvPr/>
          </p:nvSpPr>
          <p:spPr>
            <a:xfrm>
              <a:off x="-2471774" y="1191155"/>
              <a:ext cx="563141" cy="324644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>
              <a:extLst>
                <a:ext uri="{FF2B5EF4-FFF2-40B4-BE49-F238E27FC236}">
                  <a16:creationId xmlns:a16="http://schemas.microsoft.com/office/drawing/2014/main" id="{5793DFF6-CBF2-D048-140A-20DC76678445}"/>
                </a:ext>
              </a:extLst>
            </p:cNvPr>
            <p:cNvSpPr/>
            <p:nvPr/>
          </p:nvSpPr>
          <p:spPr>
            <a:xfrm>
              <a:off x="-2531606" y="1544605"/>
              <a:ext cx="473947" cy="30636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>
              <a:extLst>
                <a:ext uri="{FF2B5EF4-FFF2-40B4-BE49-F238E27FC236}">
                  <a16:creationId xmlns:a16="http://schemas.microsoft.com/office/drawing/2014/main" id="{13C8C2B0-3393-EB62-3E3B-5C1DAB440017}"/>
                </a:ext>
              </a:extLst>
            </p:cNvPr>
            <p:cNvSpPr/>
            <p:nvPr/>
          </p:nvSpPr>
          <p:spPr>
            <a:xfrm>
              <a:off x="-2618031" y="1939605"/>
              <a:ext cx="483365" cy="313564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>
              <a:extLst>
                <a:ext uri="{FF2B5EF4-FFF2-40B4-BE49-F238E27FC236}">
                  <a16:creationId xmlns:a16="http://schemas.microsoft.com/office/drawing/2014/main" id="{1C4804FC-F8AB-5B6D-1F15-AF1D5B37E857}"/>
                </a:ext>
              </a:extLst>
            </p:cNvPr>
            <p:cNvSpPr/>
            <p:nvPr/>
          </p:nvSpPr>
          <p:spPr>
            <a:xfrm>
              <a:off x="-4340144" y="1275086"/>
              <a:ext cx="1164231" cy="2017945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>
              <a:extLst>
                <a:ext uri="{FF2B5EF4-FFF2-40B4-BE49-F238E27FC236}">
                  <a16:creationId xmlns:a16="http://schemas.microsoft.com/office/drawing/2014/main" id="{067283A6-8B75-6F95-DE41-3E9027668B34}"/>
                </a:ext>
              </a:extLst>
            </p:cNvPr>
            <p:cNvSpPr/>
            <p:nvPr/>
          </p:nvSpPr>
          <p:spPr>
            <a:xfrm>
              <a:off x="-4649000" y="3037350"/>
              <a:ext cx="1443170" cy="132683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>
              <a:extLst>
                <a:ext uri="{FF2B5EF4-FFF2-40B4-BE49-F238E27FC236}">
                  <a16:creationId xmlns:a16="http://schemas.microsoft.com/office/drawing/2014/main" id="{025D4EA2-E292-0102-363A-62AE77F244BF}"/>
                </a:ext>
              </a:extLst>
            </p:cNvPr>
            <p:cNvSpPr/>
            <p:nvPr/>
          </p:nvSpPr>
          <p:spPr>
            <a:xfrm>
              <a:off x="-4649000" y="3037350"/>
              <a:ext cx="907175" cy="132683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151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/>
          </p:nvPr>
        </p:nvSpPr>
        <p:spPr>
          <a:xfrm>
            <a:off x="648424" y="859628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2</a:t>
            </a:r>
            <a:br>
              <a:rPr lang="en-US" dirty="0"/>
            </a:br>
            <a:r>
              <a:rPr lang="en-US" dirty="0"/>
              <a:t>Final Result</a:t>
            </a:r>
            <a:endParaRPr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922001" y="1098800"/>
            <a:ext cx="3238851" cy="3276601"/>
            <a:chOff x="5922001" y="1327400"/>
            <a:chExt cx="3238851" cy="327660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28"/>
              <p:cNvGrpSpPr/>
              <p:nvPr/>
            </p:nvGrpSpPr>
            <p:grpSpPr>
              <a:xfrm>
                <a:off x="7398105" y="3088657"/>
                <a:ext cx="387496" cy="371723"/>
                <a:chOff x="7550505" y="3088657"/>
                <a:chExt cx="387496" cy="371723"/>
              </a:xfrm>
            </p:grpSpPr>
            <p:sp>
              <p:nvSpPr>
                <p:cNvPr id="268" name="Google Shape;268;p28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28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28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28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8"/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28"/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28"/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28"/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28"/>
            <p:cNvGrpSpPr/>
            <p:nvPr/>
          </p:nvGrpSpPr>
          <p:grpSpPr>
            <a:xfrm>
              <a:off x="5922001" y="3015629"/>
              <a:ext cx="1703138" cy="1588372"/>
              <a:chOff x="6074401" y="3015629"/>
              <a:chExt cx="1703138" cy="1588372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8"/>
              <p:cNvGrpSpPr/>
              <p:nvPr/>
            </p:nvGrpSpPr>
            <p:grpSpPr>
              <a:xfrm>
                <a:off x="6074401" y="3015629"/>
                <a:ext cx="1625869" cy="1588372"/>
                <a:chOff x="6074401" y="3015629"/>
                <a:chExt cx="1625869" cy="1588372"/>
              </a:xfrm>
            </p:grpSpPr>
            <p:grpSp>
              <p:nvGrpSpPr>
                <p:cNvPr id="289" name="Google Shape;289;p28"/>
                <p:cNvGrpSpPr/>
                <p:nvPr/>
              </p:nvGrpSpPr>
              <p:grpSpPr>
                <a:xfrm>
                  <a:off x="6591565" y="3015629"/>
                  <a:ext cx="723326" cy="1163614"/>
                  <a:chOff x="6591565" y="3015629"/>
                  <a:chExt cx="723326" cy="1163614"/>
                </a:xfrm>
              </p:grpSpPr>
              <p:sp>
                <p:nvSpPr>
                  <p:cNvPr id="290" name="Google Shape;290;p28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8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8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8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8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28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28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8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8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8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8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1" name="Google Shape;301;p28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28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28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8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5" name="Google Shape;305;p28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28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8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8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8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8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8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8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8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8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8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8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8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8" name="Google Shape;318;p28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9" name="Google Shape;319;p28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8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8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22" name="Google Shape;322;p28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>
          <a:extLst>
            <a:ext uri="{FF2B5EF4-FFF2-40B4-BE49-F238E27FC236}">
              <a16:creationId xmlns:a16="http://schemas.microsoft.com/office/drawing/2014/main" id="{F68758ED-2AA5-CB8A-BDB6-EB9BDC0E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>
            <a:extLst>
              <a:ext uri="{FF2B5EF4-FFF2-40B4-BE49-F238E27FC236}">
                <a16:creationId xmlns:a16="http://schemas.microsoft.com/office/drawing/2014/main" id="{9F65728A-1C85-C113-B0BD-5CF6939E0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08061" y="1684050"/>
            <a:ext cx="5109191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/>
              <a:t>      The client requires a clear way to </a:t>
            </a:r>
            <a:r>
              <a:rPr lang="en-US" sz="1400" b="1"/>
              <a:t>track product prices across categories</a:t>
            </a:r>
            <a:r>
              <a:rPr lang="en-US" sz="1400"/>
              <a:t> to identify trends, variations, and inconsistencies that may impact sales and customer satisfaction. </a:t>
            </a:r>
          </a:p>
          <a:p>
            <a:r>
              <a:rPr lang="en-US" sz="1400"/>
              <a:t>      By analyzing product </a:t>
            </a:r>
            <a:r>
              <a:rPr lang="en-US" sz="1400" b="1"/>
              <a:t>price ranges, discounts, shipping costs, and installments, </a:t>
            </a:r>
            <a:r>
              <a:rPr lang="en-US" sz="1400" err="1"/>
              <a:t>Olist</a:t>
            </a:r>
            <a:r>
              <a:rPr lang="en-US" sz="1400"/>
              <a:t> can improve pricing policies, optimize product positioning, and enhance competitiveness.</a:t>
            </a:r>
          </a:p>
        </p:txBody>
      </p:sp>
      <p:sp>
        <p:nvSpPr>
          <p:cNvPr id="392" name="Google Shape;392;p31">
            <a:extLst>
              <a:ext uri="{FF2B5EF4-FFF2-40B4-BE49-F238E27FC236}">
                <a16:creationId xmlns:a16="http://schemas.microsoft.com/office/drawing/2014/main" id="{79F660DB-D42F-19D2-90A9-7A5EE262B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4852" y="1111350"/>
            <a:ext cx="414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Client Requirement</a:t>
            </a:r>
          </a:p>
        </p:txBody>
      </p:sp>
      <p:grpSp>
        <p:nvGrpSpPr>
          <p:cNvPr id="4" name="Google Shape;853;p40">
            <a:extLst>
              <a:ext uri="{FF2B5EF4-FFF2-40B4-BE49-F238E27FC236}">
                <a16:creationId xmlns:a16="http://schemas.microsoft.com/office/drawing/2014/main" id="{04707C5B-482A-160E-145A-4E0B906D3954}"/>
              </a:ext>
            </a:extLst>
          </p:cNvPr>
          <p:cNvGrpSpPr/>
          <p:nvPr/>
        </p:nvGrpSpPr>
        <p:grpSpPr>
          <a:xfrm>
            <a:off x="871946" y="794789"/>
            <a:ext cx="2654046" cy="3724833"/>
            <a:chOff x="9480600" y="0"/>
            <a:chExt cx="3382674" cy="4747430"/>
          </a:xfrm>
        </p:grpSpPr>
        <p:sp>
          <p:nvSpPr>
            <p:cNvPr id="5" name="Google Shape;854;p40">
              <a:extLst>
                <a:ext uri="{FF2B5EF4-FFF2-40B4-BE49-F238E27FC236}">
                  <a16:creationId xmlns:a16="http://schemas.microsoft.com/office/drawing/2014/main" id="{EDDFB801-C85B-E6C5-B55A-47895CA52F26}"/>
                </a:ext>
              </a:extLst>
            </p:cNvPr>
            <p:cNvSpPr/>
            <p:nvPr/>
          </p:nvSpPr>
          <p:spPr>
            <a:xfrm>
              <a:off x="9732616" y="426246"/>
              <a:ext cx="2965362" cy="2962069"/>
            </a:xfrm>
            <a:custGeom>
              <a:avLst/>
              <a:gdLst/>
              <a:ahLst/>
              <a:cxnLst/>
              <a:rect l="l" t="t" r="r" b="b"/>
              <a:pathLst>
                <a:path w="21615" h="21591" extrusionOk="0">
                  <a:moveTo>
                    <a:pt x="10810" y="0"/>
                  </a:moveTo>
                  <a:cubicBezTo>
                    <a:pt x="10357" y="0"/>
                    <a:pt x="9899" y="30"/>
                    <a:pt x="9451" y="85"/>
                  </a:cubicBezTo>
                  <a:lnTo>
                    <a:pt x="9506" y="513"/>
                  </a:lnTo>
                  <a:cubicBezTo>
                    <a:pt x="9934" y="461"/>
                    <a:pt x="10371" y="433"/>
                    <a:pt x="10805" y="433"/>
                  </a:cubicBezTo>
                  <a:cubicBezTo>
                    <a:pt x="10938" y="433"/>
                    <a:pt x="11071" y="435"/>
                    <a:pt x="11204" y="441"/>
                  </a:cubicBezTo>
                  <a:lnTo>
                    <a:pt x="11218" y="9"/>
                  </a:lnTo>
                  <a:cubicBezTo>
                    <a:pt x="11083" y="3"/>
                    <a:pt x="10946" y="0"/>
                    <a:pt x="10810" y="0"/>
                  </a:cubicBezTo>
                  <a:close/>
                  <a:moveTo>
                    <a:pt x="12976" y="218"/>
                  </a:moveTo>
                  <a:lnTo>
                    <a:pt x="12887" y="643"/>
                  </a:lnTo>
                  <a:cubicBezTo>
                    <a:pt x="13440" y="753"/>
                    <a:pt x="13990" y="916"/>
                    <a:pt x="14518" y="1118"/>
                  </a:cubicBezTo>
                  <a:lnTo>
                    <a:pt x="14674" y="712"/>
                  </a:lnTo>
                  <a:cubicBezTo>
                    <a:pt x="14124" y="501"/>
                    <a:pt x="13553" y="333"/>
                    <a:pt x="12976" y="218"/>
                  </a:cubicBezTo>
                  <a:close/>
                  <a:moveTo>
                    <a:pt x="7722" y="446"/>
                  </a:moveTo>
                  <a:cubicBezTo>
                    <a:pt x="7157" y="614"/>
                    <a:pt x="6603" y="830"/>
                    <a:pt x="6074" y="1087"/>
                  </a:cubicBezTo>
                  <a:lnTo>
                    <a:pt x="6264" y="1478"/>
                  </a:lnTo>
                  <a:cubicBezTo>
                    <a:pt x="6771" y="1229"/>
                    <a:pt x="7304" y="1022"/>
                    <a:pt x="7844" y="861"/>
                  </a:cubicBezTo>
                  <a:lnTo>
                    <a:pt x="7722" y="446"/>
                  </a:lnTo>
                  <a:close/>
                  <a:moveTo>
                    <a:pt x="16269" y="1481"/>
                  </a:moveTo>
                  <a:lnTo>
                    <a:pt x="16050" y="1855"/>
                  </a:lnTo>
                  <a:cubicBezTo>
                    <a:pt x="16535" y="2141"/>
                    <a:pt x="17004" y="2468"/>
                    <a:pt x="17438" y="2830"/>
                  </a:cubicBezTo>
                  <a:lnTo>
                    <a:pt x="17714" y="2499"/>
                  </a:lnTo>
                  <a:cubicBezTo>
                    <a:pt x="17263" y="2120"/>
                    <a:pt x="16775" y="1779"/>
                    <a:pt x="16269" y="1481"/>
                  </a:cubicBezTo>
                  <a:close/>
                  <a:moveTo>
                    <a:pt x="4552" y="1990"/>
                  </a:moveTo>
                  <a:cubicBezTo>
                    <a:pt x="4071" y="2331"/>
                    <a:pt x="3615" y="2715"/>
                    <a:pt x="3197" y="3128"/>
                  </a:cubicBezTo>
                  <a:lnTo>
                    <a:pt x="3505" y="3438"/>
                  </a:lnTo>
                  <a:cubicBezTo>
                    <a:pt x="3906" y="3039"/>
                    <a:pt x="4345" y="2672"/>
                    <a:pt x="4804" y="2345"/>
                  </a:cubicBezTo>
                  <a:lnTo>
                    <a:pt x="4552" y="1990"/>
                  </a:lnTo>
                  <a:close/>
                  <a:moveTo>
                    <a:pt x="18980" y="3733"/>
                  </a:moveTo>
                  <a:lnTo>
                    <a:pt x="18651" y="4019"/>
                  </a:lnTo>
                  <a:cubicBezTo>
                    <a:pt x="19021" y="4447"/>
                    <a:pt x="19359" y="4908"/>
                    <a:pt x="19655" y="5388"/>
                  </a:cubicBezTo>
                  <a:lnTo>
                    <a:pt x="20025" y="5160"/>
                  </a:lnTo>
                  <a:cubicBezTo>
                    <a:pt x="19717" y="4658"/>
                    <a:pt x="19367" y="4178"/>
                    <a:pt x="18980" y="3733"/>
                  </a:cubicBezTo>
                  <a:close/>
                  <a:moveTo>
                    <a:pt x="2052" y="4471"/>
                  </a:moveTo>
                  <a:cubicBezTo>
                    <a:pt x="1704" y="4948"/>
                    <a:pt x="1396" y="5458"/>
                    <a:pt x="1132" y="5984"/>
                  </a:cubicBezTo>
                  <a:lnTo>
                    <a:pt x="1521" y="6178"/>
                  </a:lnTo>
                  <a:cubicBezTo>
                    <a:pt x="1773" y="5674"/>
                    <a:pt x="2066" y="5184"/>
                    <a:pt x="2402" y="4725"/>
                  </a:cubicBezTo>
                  <a:lnTo>
                    <a:pt x="2052" y="4471"/>
                  </a:lnTo>
                  <a:close/>
                  <a:moveTo>
                    <a:pt x="20822" y="6740"/>
                  </a:moveTo>
                  <a:lnTo>
                    <a:pt x="20421" y="6901"/>
                  </a:lnTo>
                  <a:cubicBezTo>
                    <a:pt x="20632" y="7427"/>
                    <a:pt x="20805" y="7974"/>
                    <a:pt x="20928" y="8522"/>
                  </a:cubicBezTo>
                  <a:lnTo>
                    <a:pt x="21350" y="8426"/>
                  </a:lnTo>
                  <a:cubicBezTo>
                    <a:pt x="21221" y="7854"/>
                    <a:pt x="21045" y="7285"/>
                    <a:pt x="20822" y="6740"/>
                  </a:cubicBezTo>
                  <a:close/>
                  <a:moveTo>
                    <a:pt x="472" y="7629"/>
                  </a:moveTo>
                  <a:cubicBezTo>
                    <a:pt x="301" y="8193"/>
                    <a:pt x="171" y="8772"/>
                    <a:pt x="95" y="9358"/>
                  </a:cubicBezTo>
                  <a:lnTo>
                    <a:pt x="524" y="9415"/>
                  </a:lnTo>
                  <a:cubicBezTo>
                    <a:pt x="601" y="8853"/>
                    <a:pt x="721" y="8294"/>
                    <a:pt x="887" y="7753"/>
                  </a:cubicBezTo>
                  <a:lnTo>
                    <a:pt x="472" y="7629"/>
                  </a:lnTo>
                  <a:close/>
                  <a:moveTo>
                    <a:pt x="21593" y="10179"/>
                  </a:moveTo>
                  <a:lnTo>
                    <a:pt x="21161" y="10203"/>
                  </a:lnTo>
                  <a:cubicBezTo>
                    <a:pt x="21173" y="10405"/>
                    <a:pt x="21180" y="10609"/>
                    <a:pt x="21180" y="10808"/>
                  </a:cubicBezTo>
                  <a:cubicBezTo>
                    <a:pt x="21180" y="11375"/>
                    <a:pt x="21132" y="11944"/>
                    <a:pt x="21040" y="12501"/>
                  </a:cubicBezTo>
                  <a:lnTo>
                    <a:pt x="21470" y="12568"/>
                  </a:lnTo>
                  <a:cubicBezTo>
                    <a:pt x="21566" y="11990"/>
                    <a:pt x="21614" y="11399"/>
                    <a:pt x="21612" y="10808"/>
                  </a:cubicBezTo>
                  <a:cubicBezTo>
                    <a:pt x="21612" y="10599"/>
                    <a:pt x="21605" y="10390"/>
                    <a:pt x="21593" y="10179"/>
                  </a:cubicBezTo>
                  <a:close/>
                  <a:moveTo>
                    <a:pt x="433" y="11108"/>
                  </a:moveTo>
                  <a:lnTo>
                    <a:pt x="1" y="11120"/>
                  </a:lnTo>
                  <a:cubicBezTo>
                    <a:pt x="20" y="11711"/>
                    <a:pt x="85" y="12302"/>
                    <a:pt x="195" y="12878"/>
                  </a:cubicBezTo>
                  <a:lnTo>
                    <a:pt x="621" y="12794"/>
                  </a:lnTo>
                  <a:cubicBezTo>
                    <a:pt x="512" y="12242"/>
                    <a:pt x="448" y="11675"/>
                    <a:pt x="433" y="11108"/>
                  </a:cubicBezTo>
                  <a:close/>
                  <a:moveTo>
                    <a:pt x="20632" y="14146"/>
                  </a:moveTo>
                  <a:cubicBezTo>
                    <a:pt x="20450" y="14679"/>
                    <a:pt x="20222" y="15205"/>
                    <a:pt x="19955" y="15702"/>
                  </a:cubicBezTo>
                  <a:lnTo>
                    <a:pt x="20337" y="15907"/>
                  </a:lnTo>
                  <a:cubicBezTo>
                    <a:pt x="20615" y="15388"/>
                    <a:pt x="20853" y="14843"/>
                    <a:pt x="21045" y="14286"/>
                  </a:cubicBezTo>
                  <a:lnTo>
                    <a:pt x="20632" y="14146"/>
                  </a:lnTo>
                  <a:close/>
                  <a:moveTo>
                    <a:pt x="1082" y="14427"/>
                  </a:moveTo>
                  <a:lnTo>
                    <a:pt x="676" y="14581"/>
                  </a:lnTo>
                  <a:cubicBezTo>
                    <a:pt x="880" y="15131"/>
                    <a:pt x="1132" y="15671"/>
                    <a:pt x="1427" y="16180"/>
                  </a:cubicBezTo>
                  <a:lnTo>
                    <a:pt x="1802" y="15964"/>
                  </a:lnTo>
                  <a:cubicBezTo>
                    <a:pt x="1521" y="15472"/>
                    <a:pt x="1281" y="14956"/>
                    <a:pt x="1082" y="14427"/>
                  </a:cubicBezTo>
                  <a:close/>
                  <a:moveTo>
                    <a:pt x="19030" y="17126"/>
                  </a:moveTo>
                  <a:cubicBezTo>
                    <a:pt x="18687" y="17576"/>
                    <a:pt x="18303" y="17996"/>
                    <a:pt x="17890" y="18385"/>
                  </a:cubicBezTo>
                  <a:lnTo>
                    <a:pt x="18187" y="18702"/>
                  </a:lnTo>
                  <a:cubicBezTo>
                    <a:pt x="18615" y="18301"/>
                    <a:pt x="19016" y="17859"/>
                    <a:pt x="19376" y="17391"/>
                  </a:cubicBezTo>
                  <a:lnTo>
                    <a:pt x="19030" y="17126"/>
                  </a:lnTo>
                  <a:close/>
                  <a:moveTo>
                    <a:pt x="2765" y="17367"/>
                  </a:moveTo>
                  <a:lnTo>
                    <a:pt x="2429" y="17640"/>
                  </a:lnTo>
                  <a:cubicBezTo>
                    <a:pt x="2801" y="18092"/>
                    <a:pt x="3217" y="18522"/>
                    <a:pt x="3658" y="18913"/>
                  </a:cubicBezTo>
                  <a:lnTo>
                    <a:pt x="3942" y="18589"/>
                  </a:lnTo>
                  <a:cubicBezTo>
                    <a:pt x="3519" y="18214"/>
                    <a:pt x="3123" y="17804"/>
                    <a:pt x="2765" y="17367"/>
                  </a:cubicBezTo>
                  <a:close/>
                  <a:moveTo>
                    <a:pt x="16557" y="19439"/>
                  </a:moveTo>
                  <a:cubicBezTo>
                    <a:pt x="16089" y="19754"/>
                    <a:pt x="15587" y="20030"/>
                    <a:pt x="15073" y="20263"/>
                  </a:cubicBezTo>
                  <a:lnTo>
                    <a:pt x="15253" y="20659"/>
                  </a:lnTo>
                  <a:cubicBezTo>
                    <a:pt x="15791" y="20417"/>
                    <a:pt x="16310" y="20128"/>
                    <a:pt x="16797" y="19799"/>
                  </a:cubicBezTo>
                  <a:lnTo>
                    <a:pt x="16557" y="19439"/>
                  </a:lnTo>
                  <a:close/>
                  <a:moveTo>
                    <a:pt x="5306" y="19602"/>
                  </a:moveTo>
                  <a:lnTo>
                    <a:pt x="5075" y="19972"/>
                  </a:lnTo>
                  <a:cubicBezTo>
                    <a:pt x="5572" y="20284"/>
                    <a:pt x="6101" y="20558"/>
                    <a:pt x="6644" y="20786"/>
                  </a:cubicBezTo>
                  <a:lnTo>
                    <a:pt x="6812" y="20383"/>
                  </a:lnTo>
                  <a:cubicBezTo>
                    <a:pt x="6293" y="20167"/>
                    <a:pt x="5786" y="19903"/>
                    <a:pt x="5306" y="19602"/>
                  </a:cubicBezTo>
                  <a:close/>
                  <a:moveTo>
                    <a:pt x="13476" y="20834"/>
                  </a:moveTo>
                  <a:cubicBezTo>
                    <a:pt x="12931" y="20976"/>
                    <a:pt x="12369" y="21079"/>
                    <a:pt x="11804" y="21135"/>
                  </a:cubicBezTo>
                  <a:lnTo>
                    <a:pt x="11848" y="21567"/>
                  </a:lnTo>
                  <a:cubicBezTo>
                    <a:pt x="12436" y="21509"/>
                    <a:pt x="13019" y="21404"/>
                    <a:pt x="13589" y="21255"/>
                  </a:cubicBezTo>
                  <a:lnTo>
                    <a:pt x="13476" y="20834"/>
                  </a:lnTo>
                  <a:close/>
                  <a:moveTo>
                    <a:pt x="8428" y="20906"/>
                  </a:moveTo>
                  <a:lnTo>
                    <a:pt x="8329" y="21329"/>
                  </a:lnTo>
                  <a:cubicBezTo>
                    <a:pt x="8901" y="21464"/>
                    <a:pt x="9489" y="21550"/>
                    <a:pt x="10078" y="21591"/>
                  </a:cubicBezTo>
                  <a:lnTo>
                    <a:pt x="10106" y="21154"/>
                  </a:lnTo>
                  <a:cubicBezTo>
                    <a:pt x="9542" y="21118"/>
                    <a:pt x="8978" y="21034"/>
                    <a:pt x="8428" y="20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5;p40">
              <a:extLst>
                <a:ext uri="{FF2B5EF4-FFF2-40B4-BE49-F238E27FC236}">
                  <a16:creationId xmlns:a16="http://schemas.microsoft.com/office/drawing/2014/main" id="{3BB0B5F7-C498-935A-EBC7-F714DB38AD27}"/>
                </a:ext>
              </a:extLst>
            </p:cNvPr>
            <p:cNvSpPr/>
            <p:nvPr/>
          </p:nvSpPr>
          <p:spPr>
            <a:xfrm>
              <a:off x="9655241" y="3426707"/>
              <a:ext cx="924249" cy="947023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6;p40">
              <a:extLst>
                <a:ext uri="{FF2B5EF4-FFF2-40B4-BE49-F238E27FC236}">
                  <a16:creationId xmlns:a16="http://schemas.microsoft.com/office/drawing/2014/main" id="{BC2D56DC-7B3A-52C5-07F1-F2EF5E3D9C23}"/>
                </a:ext>
              </a:extLst>
            </p:cNvPr>
            <p:cNvSpPr/>
            <p:nvPr/>
          </p:nvSpPr>
          <p:spPr>
            <a:xfrm>
              <a:off x="9947865" y="2436751"/>
              <a:ext cx="815457" cy="1356260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7;p40">
              <a:extLst>
                <a:ext uri="{FF2B5EF4-FFF2-40B4-BE49-F238E27FC236}">
                  <a16:creationId xmlns:a16="http://schemas.microsoft.com/office/drawing/2014/main" id="{1742D6A0-8C5C-A569-C923-68C3A06B669A}"/>
                </a:ext>
              </a:extLst>
            </p:cNvPr>
            <p:cNvSpPr/>
            <p:nvPr/>
          </p:nvSpPr>
          <p:spPr>
            <a:xfrm>
              <a:off x="9980790" y="2460347"/>
              <a:ext cx="757838" cy="121522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8;p40">
              <a:extLst>
                <a:ext uri="{FF2B5EF4-FFF2-40B4-BE49-F238E27FC236}">
                  <a16:creationId xmlns:a16="http://schemas.microsoft.com/office/drawing/2014/main" id="{DD97FF22-26D9-D6F9-D5FB-1092888BEC80}"/>
                </a:ext>
              </a:extLst>
            </p:cNvPr>
            <p:cNvSpPr/>
            <p:nvPr/>
          </p:nvSpPr>
          <p:spPr>
            <a:xfrm>
              <a:off x="10250915" y="3659791"/>
              <a:ext cx="79570" cy="75317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9;p40">
              <a:extLst>
                <a:ext uri="{FF2B5EF4-FFF2-40B4-BE49-F238E27FC236}">
                  <a16:creationId xmlns:a16="http://schemas.microsoft.com/office/drawing/2014/main" id="{50BC11F8-8419-CFEF-0829-FA5CE31D6BFA}"/>
                </a:ext>
              </a:extLst>
            </p:cNvPr>
            <p:cNvSpPr/>
            <p:nvPr/>
          </p:nvSpPr>
          <p:spPr>
            <a:xfrm>
              <a:off x="10273963" y="3681604"/>
              <a:ext cx="33063" cy="31691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0;p40">
              <a:extLst>
                <a:ext uri="{FF2B5EF4-FFF2-40B4-BE49-F238E27FC236}">
                  <a16:creationId xmlns:a16="http://schemas.microsoft.com/office/drawing/2014/main" id="{B0EE8D42-8E5A-409A-FAB8-1E9651B99BC3}"/>
                </a:ext>
              </a:extLst>
            </p:cNvPr>
            <p:cNvSpPr/>
            <p:nvPr/>
          </p:nvSpPr>
          <p:spPr>
            <a:xfrm>
              <a:off x="10290425" y="3574871"/>
              <a:ext cx="24831" cy="23734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1;p40">
              <a:extLst>
                <a:ext uri="{FF2B5EF4-FFF2-40B4-BE49-F238E27FC236}">
                  <a16:creationId xmlns:a16="http://schemas.microsoft.com/office/drawing/2014/main" id="{960BC6F3-9A9F-3B60-CAD3-D2B721189FA5}"/>
                </a:ext>
              </a:extLst>
            </p:cNvPr>
            <p:cNvSpPr/>
            <p:nvPr/>
          </p:nvSpPr>
          <p:spPr>
            <a:xfrm>
              <a:off x="10252836" y="3570343"/>
              <a:ext cx="25243" cy="24008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2;p40">
              <a:extLst>
                <a:ext uri="{FF2B5EF4-FFF2-40B4-BE49-F238E27FC236}">
                  <a16:creationId xmlns:a16="http://schemas.microsoft.com/office/drawing/2014/main" id="{C3593B81-F215-BA3E-637E-B62BBDE0BCBF}"/>
                </a:ext>
              </a:extLst>
            </p:cNvPr>
            <p:cNvSpPr/>
            <p:nvPr/>
          </p:nvSpPr>
          <p:spPr>
            <a:xfrm>
              <a:off x="10327741" y="3578849"/>
              <a:ext cx="24831" cy="24008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3;p40">
              <a:extLst>
                <a:ext uri="{FF2B5EF4-FFF2-40B4-BE49-F238E27FC236}">
                  <a16:creationId xmlns:a16="http://schemas.microsoft.com/office/drawing/2014/main" id="{B779FC56-A508-3BAE-7FAA-A8569AFB6D24}"/>
                </a:ext>
              </a:extLst>
            </p:cNvPr>
            <p:cNvSpPr/>
            <p:nvPr/>
          </p:nvSpPr>
          <p:spPr>
            <a:xfrm>
              <a:off x="10177108" y="2873972"/>
              <a:ext cx="388934" cy="319927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4;p40">
              <a:extLst>
                <a:ext uri="{FF2B5EF4-FFF2-40B4-BE49-F238E27FC236}">
                  <a16:creationId xmlns:a16="http://schemas.microsoft.com/office/drawing/2014/main" id="{2AA24896-9C91-7330-D51E-B15284E00764}"/>
                </a:ext>
              </a:extLst>
            </p:cNvPr>
            <p:cNvSpPr/>
            <p:nvPr/>
          </p:nvSpPr>
          <p:spPr>
            <a:xfrm>
              <a:off x="10138969" y="2770532"/>
              <a:ext cx="491963" cy="251881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5;p40">
              <a:extLst>
                <a:ext uri="{FF2B5EF4-FFF2-40B4-BE49-F238E27FC236}">
                  <a16:creationId xmlns:a16="http://schemas.microsoft.com/office/drawing/2014/main" id="{73C4B59D-83BB-057A-2BD0-89EF4C47DD11}"/>
                </a:ext>
              </a:extLst>
            </p:cNvPr>
            <p:cNvSpPr/>
            <p:nvPr/>
          </p:nvSpPr>
          <p:spPr>
            <a:xfrm>
              <a:off x="10138969" y="2770532"/>
              <a:ext cx="491963" cy="251881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6;p40">
              <a:extLst>
                <a:ext uri="{FF2B5EF4-FFF2-40B4-BE49-F238E27FC236}">
                  <a16:creationId xmlns:a16="http://schemas.microsoft.com/office/drawing/2014/main" id="{DD548728-259B-96F8-2DDF-5AEEFD16666D}"/>
                </a:ext>
              </a:extLst>
            </p:cNvPr>
            <p:cNvSpPr/>
            <p:nvPr/>
          </p:nvSpPr>
          <p:spPr>
            <a:xfrm>
              <a:off x="10526390" y="2808945"/>
              <a:ext cx="43626" cy="193301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7;p40">
              <a:extLst>
                <a:ext uri="{FF2B5EF4-FFF2-40B4-BE49-F238E27FC236}">
                  <a16:creationId xmlns:a16="http://schemas.microsoft.com/office/drawing/2014/main" id="{F3EFF3E8-0C61-F768-A9C0-39FDC0E9A169}"/>
                </a:ext>
              </a:extLst>
            </p:cNvPr>
            <p:cNvSpPr/>
            <p:nvPr/>
          </p:nvSpPr>
          <p:spPr>
            <a:xfrm>
              <a:off x="10494700" y="2804143"/>
              <a:ext cx="14268" cy="189185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8;p40">
              <a:extLst>
                <a:ext uri="{FF2B5EF4-FFF2-40B4-BE49-F238E27FC236}">
                  <a16:creationId xmlns:a16="http://schemas.microsoft.com/office/drawing/2014/main" id="{65761F9A-B9F6-24EF-01D1-8239F980F6CA}"/>
                </a:ext>
              </a:extLst>
            </p:cNvPr>
            <p:cNvSpPr/>
            <p:nvPr/>
          </p:nvSpPr>
          <p:spPr>
            <a:xfrm>
              <a:off x="10440647" y="2798518"/>
              <a:ext cx="20304" cy="185618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9;p40">
              <a:extLst>
                <a:ext uri="{FF2B5EF4-FFF2-40B4-BE49-F238E27FC236}">
                  <a16:creationId xmlns:a16="http://schemas.microsoft.com/office/drawing/2014/main" id="{3C587E69-2AC3-4210-E4A4-368FC5AE94CB}"/>
                </a:ext>
              </a:extLst>
            </p:cNvPr>
            <p:cNvSpPr/>
            <p:nvPr/>
          </p:nvSpPr>
          <p:spPr>
            <a:xfrm>
              <a:off x="10380421" y="2790836"/>
              <a:ext cx="33063" cy="184383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0;p40">
              <a:extLst>
                <a:ext uri="{FF2B5EF4-FFF2-40B4-BE49-F238E27FC236}">
                  <a16:creationId xmlns:a16="http://schemas.microsoft.com/office/drawing/2014/main" id="{38AAB10A-5681-AD62-2E3F-DEE9002EBEC9}"/>
                </a:ext>
              </a:extLst>
            </p:cNvPr>
            <p:cNvSpPr/>
            <p:nvPr/>
          </p:nvSpPr>
          <p:spPr>
            <a:xfrm>
              <a:off x="10320058" y="2782879"/>
              <a:ext cx="41706" cy="183149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1;p40">
              <a:extLst>
                <a:ext uri="{FF2B5EF4-FFF2-40B4-BE49-F238E27FC236}">
                  <a16:creationId xmlns:a16="http://schemas.microsoft.com/office/drawing/2014/main" id="{E5E96025-ECC5-57DF-BCC4-C5B2F22D2202}"/>
                </a:ext>
              </a:extLst>
            </p:cNvPr>
            <p:cNvSpPr/>
            <p:nvPr/>
          </p:nvSpPr>
          <p:spPr>
            <a:xfrm>
              <a:off x="10259421" y="2776019"/>
              <a:ext cx="53504" cy="181091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2;p40">
              <a:extLst>
                <a:ext uri="{FF2B5EF4-FFF2-40B4-BE49-F238E27FC236}">
                  <a16:creationId xmlns:a16="http://schemas.microsoft.com/office/drawing/2014/main" id="{77CCDF16-2B20-F5E8-A71C-71172D32DC2B}"/>
                </a:ext>
              </a:extLst>
            </p:cNvPr>
            <p:cNvSpPr/>
            <p:nvPr/>
          </p:nvSpPr>
          <p:spPr>
            <a:xfrm>
              <a:off x="10199195" y="2769434"/>
              <a:ext cx="70653" cy="178484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3;p40">
              <a:extLst>
                <a:ext uri="{FF2B5EF4-FFF2-40B4-BE49-F238E27FC236}">
                  <a16:creationId xmlns:a16="http://schemas.microsoft.com/office/drawing/2014/main" id="{D9DE1BBB-F2B4-14C9-6C1E-F46D95DED5D5}"/>
                </a:ext>
              </a:extLst>
            </p:cNvPr>
            <p:cNvSpPr/>
            <p:nvPr/>
          </p:nvSpPr>
          <p:spPr>
            <a:xfrm>
              <a:off x="10271631" y="3009378"/>
              <a:ext cx="180405" cy="169704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4;p40">
              <a:extLst>
                <a:ext uri="{FF2B5EF4-FFF2-40B4-BE49-F238E27FC236}">
                  <a16:creationId xmlns:a16="http://schemas.microsoft.com/office/drawing/2014/main" id="{404765F8-091B-B671-2D55-ED6EAD40AE81}"/>
                </a:ext>
              </a:extLst>
            </p:cNvPr>
            <p:cNvSpPr/>
            <p:nvPr/>
          </p:nvSpPr>
          <p:spPr>
            <a:xfrm>
              <a:off x="10345850" y="3016512"/>
              <a:ext cx="31417" cy="155025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5;p40">
              <a:extLst>
                <a:ext uri="{FF2B5EF4-FFF2-40B4-BE49-F238E27FC236}">
                  <a16:creationId xmlns:a16="http://schemas.microsoft.com/office/drawing/2014/main" id="{BA764DE3-0998-63EC-7B4A-C6E854873DA8}"/>
                </a:ext>
              </a:extLst>
            </p:cNvPr>
            <p:cNvSpPr/>
            <p:nvPr/>
          </p:nvSpPr>
          <p:spPr>
            <a:xfrm>
              <a:off x="10138969" y="3131476"/>
              <a:ext cx="420076" cy="70790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;p40">
              <a:extLst>
                <a:ext uri="{FF2B5EF4-FFF2-40B4-BE49-F238E27FC236}">
                  <a16:creationId xmlns:a16="http://schemas.microsoft.com/office/drawing/2014/main" id="{BE007267-1315-E37B-81BA-3335259CC81F}"/>
                </a:ext>
              </a:extLst>
            </p:cNvPr>
            <p:cNvSpPr/>
            <p:nvPr/>
          </p:nvSpPr>
          <p:spPr>
            <a:xfrm>
              <a:off x="10358060" y="2665171"/>
              <a:ext cx="126215" cy="98091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;p40">
              <a:extLst>
                <a:ext uri="{FF2B5EF4-FFF2-40B4-BE49-F238E27FC236}">
                  <a16:creationId xmlns:a16="http://schemas.microsoft.com/office/drawing/2014/main" id="{1B93C386-8B53-2AF3-C47D-E84FA86518A0}"/>
                </a:ext>
              </a:extLst>
            </p:cNvPr>
            <p:cNvSpPr/>
            <p:nvPr/>
          </p:nvSpPr>
          <p:spPr>
            <a:xfrm>
              <a:off x="10454503" y="2694803"/>
              <a:ext cx="12073" cy="55425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8;p40">
              <a:extLst>
                <a:ext uri="{FF2B5EF4-FFF2-40B4-BE49-F238E27FC236}">
                  <a16:creationId xmlns:a16="http://schemas.microsoft.com/office/drawing/2014/main" id="{8D7B658A-FA31-47D4-D5FB-EC4906073581}"/>
                </a:ext>
              </a:extLst>
            </p:cNvPr>
            <p:cNvSpPr/>
            <p:nvPr/>
          </p:nvSpPr>
          <p:spPr>
            <a:xfrm>
              <a:off x="10435434" y="2692334"/>
              <a:ext cx="12621" cy="55562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9;p40">
              <a:extLst>
                <a:ext uri="{FF2B5EF4-FFF2-40B4-BE49-F238E27FC236}">
                  <a16:creationId xmlns:a16="http://schemas.microsoft.com/office/drawing/2014/main" id="{FEF93187-B2D7-F1CF-F593-D331950B5F4C}"/>
                </a:ext>
              </a:extLst>
            </p:cNvPr>
            <p:cNvSpPr/>
            <p:nvPr/>
          </p:nvSpPr>
          <p:spPr>
            <a:xfrm>
              <a:off x="10415953" y="2689041"/>
              <a:ext cx="12347" cy="55836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0;p40">
              <a:extLst>
                <a:ext uri="{FF2B5EF4-FFF2-40B4-BE49-F238E27FC236}">
                  <a16:creationId xmlns:a16="http://schemas.microsoft.com/office/drawing/2014/main" id="{C1D496D4-F4E1-AA7B-ECA1-5DFF2143ACBB}"/>
                </a:ext>
              </a:extLst>
            </p:cNvPr>
            <p:cNvSpPr/>
            <p:nvPr/>
          </p:nvSpPr>
          <p:spPr>
            <a:xfrm>
              <a:off x="10396198" y="2687121"/>
              <a:ext cx="12073" cy="55425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1;p40">
              <a:extLst>
                <a:ext uri="{FF2B5EF4-FFF2-40B4-BE49-F238E27FC236}">
                  <a16:creationId xmlns:a16="http://schemas.microsoft.com/office/drawing/2014/main" id="{A155848A-1CB8-0EE9-7D9F-A237395C2AAD}"/>
                </a:ext>
              </a:extLst>
            </p:cNvPr>
            <p:cNvSpPr/>
            <p:nvPr/>
          </p:nvSpPr>
          <p:spPr>
            <a:xfrm>
              <a:off x="10376443" y="2684377"/>
              <a:ext cx="13033" cy="55699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2;p40">
              <a:extLst>
                <a:ext uri="{FF2B5EF4-FFF2-40B4-BE49-F238E27FC236}">
                  <a16:creationId xmlns:a16="http://schemas.microsoft.com/office/drawing/2014/main" id="{A311F4DE-9130-84F3-E3FE-876486086C9E}"/>
                </a:ext>
              </a:extLst>
            </p:cNvPr>
            <p:cNvSpPr/>
            <p:nvPr/>
          </p:nvSpPr>
          <p:spPr>
            <a:xfrm>
              <a:off x="10352435" y="2656116"/>
              <a:ext cx="144461" cy="39374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3;p40">
              <a:extLst>
                <a:ext uri="{FF2B5EF4-FFF2-40B4-BE49-F238E27FC236}">
                  <a16:creationId xmlns:a16="http://schemas.microsoft.com/office/drawing/2014/main" id="{D08657AF-C215-F49F-A5E0-8D2E624EBD25}"/>
                </a:ext>
              </a:extLst>
            </p:cNvPr>
            <p:cNvSpPr/>
            <p:nvPr/>
          </p:nvSpPr>
          <p:spPr>
            <a:xfrm>
              <a:off x="10450525" y="2591637"/>
              <a:ext cx="20579" cy="87390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4;p40">
              <a:extLst>
                <a:ext uri="{FF2B5EF4-FFF2-40B4-BE49-F238E27FC236}">
                  <a16:creationId xmlns:a16="http://schemas.microsoft.com/office/drawing/2014/main" id="{8FC91CC0-CA26-D227-021E-2E74F832A6DB}"/>
                </a:ext>
              </a:extLst>
            </p:cNvPr>
            <p:cNvSpPr/>
            <p:nvPr/>
          </p:nvSpPr>
          <p:spPr>
            <a:xfrm>
              <a:off x="10382754" y="2587796"/>
              <a:ext cx="41569" cy="80256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5;p40">
              <a:extLst>
                <a:ext uri="{FF2B5EF4-FFF2-40B4-BE49-F238E27FC236}">
                  <a16:creationId xmlns:a16="http://schemas.microsoft.com/office/drawing/2014/main" id="{24186BAD-AB32-1620-E00B-2EF6F87AADC5}"/>
                </a:ext>
              </a:extLst>
            </p:cNvPr>
            <p:cNvSpPr/>
            <p:nvPr/>
          </p:nvSpPr>
          <p:spPr>
            <a:xfrm>
              <a:off x="10352435" y="2656116"/>
              <a:ext cx="144461" cy="39374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6;p40">
              <a:extLst>
                <a:ext uri="{FF2B5EF4-FFF2-40B4-BE49-F238E27FC236}">
                  <a16:creationId xmlns:a16="http://schemas.microsoft.com/office/drawing/2014/main" id="{53570785-C80D-6A1D-C5EF-0C8EB334E39E}"/>
                </a:ext>
              </a:extLst>
            </p:cNvPr>
            <p:cNvSpPr/>
            <p:nvPr/>
          </p:nvSpPr>
          <p:spPr>
            <a:xfrm>
              <a:off x="10107964" y="3232310"/>
              <a:ext cx="450806" cy="6941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7;p40">
              <a:extLst>
                <a:ext uri="{FF2B5EF4-FFF2-40B4-BE49-F238E27FC236}">
                  <a16:creationId xmlns:a16="http://schemas.microsoft.com/office/drawing/2014/main" id="{E789F495-253C-3490-A7F5-51E732C5367D}"/>
                </a:ext>
              </a:extLst>
            </p:cNvPr>
            <p:cNvSpPr/>
            <p:nvPr/>
          </p:nvSpPr>
          <p:spPr>
            <a:xfrm>
              <a:off x="10100419" y="3294319"/>
              <a:ext cx="450806" cy="69281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8;p40">
              <a:extLst>
                <a:ext uri="{FF2B5EF4-FFF2-40B4-BE49-F238E27FC236}">
                  <a16:creationId xmlns:a16="http://schemas.microsoft.com/office/drawing/2014/main" id="{9E89C433-10B1-38A6-181C-724E506F82C2}"/>
                </a:ext>
              </a:extLst>
            </p:cNvPr>
            <p:cNvSpPr/>
            <p:nvPr/>
          </p:nvSpPr>
          <p:spPr>
            <a:xfrm>
              <a:off x="10239666" y="3281835"/>
              <a:ext cx="315811" cy="5089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9;p40">
              <a:extLst>
                <a:ext uri="{FF2B5EF4-FFF2-40B4-BE49-F238E27FC236}">
                  <a16:creationId xmlns:a16="http://schemas.microsoft.com/office/drawing/2014/main" id="{18F25074-9C2D-D988-0E76-5B10CE4E94AF}"/>
                </a:ext>
              </a:extLst>
            </p:cNvPr>
            <p:cNvSpPr/>
            <p:nvPr/>
          </p:nvSpPr>
          <p:spPr>
            <a:xfrm>
              <a:off x="10231160" y="3343433"/>
              <a:ext cx="315811" cy="5089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;p40">
              <a:extLst>
                <a:ext uri="{FF2B5EF4-FFF2-40B4-BE49-F238E27FC236}">
                  <a16:creationId xmlns:a16="http://schemas.microsoft.com/office/drawing/2014/main" id="{C15AFAA4-3B19-616B-9117-07D4CE44525F}"/>
                </a:ext>
              </a:extLst>
            </p:cNvPr>
            <p:cNvSpPr/>
            <p:nvPr/>
          </p:nvSpPr>
          <p:spPr>
            <a:xfrm>
              <a:off x="10226907" y="3374026"/>
              <a:ext cx="316086" cy="5089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1;p40">
              <a:extLst>
                <a:ext uri="{FF2B5EF4-FFF2-40B4-BE49-F238E27FC236}">
                  <a16:creationId xmlns:a16="http://schemas.microsoft.com/office/drawing/2014/main" id="{42856290-7C90-561F-9D3D-48AEE8C91C30}"/>
                </a:ext>
              </a:extLst>
            </p:cNvPr>
            <p:cNvSpPr/>
            <p:nvPr/>
          </p:nvSpPr>
          <p:spPr>
            <a:xfrm>
              <a:off x="9962946" y="2523729"/>
              <a:ext cx="797760" cy="1268870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2;p40">
              <a:extLst>
                <a:ext uri="{FF2B5EF4-FFF2-40B4-BE49-F238E27FC236}">
                  <a16:creationId xmlns:a16="http://schemas.microsoft.com/office/drawing/2014/main" id="{E4771552-60E7-459A-2553-8E5CF5B404AF}"/>
                </a:ext>
              </a:extLst>
            </p:cNvPr>
            <p:cNvSpPr/>
            <p:nvPr/>
          </p:nvSpPr>
          <p:spPr>
            <a:xfrm>
              <a:off x="10556297" y="2976727"/>
              <a:ext cx="316497" cy="198514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3;p40">
              <a:extLst>
                <a:ext uri="{FF2B5EF4-FFF2-40B4-BE49-F238E27FC236}">
                  <a16:creationId xmlns:a16="http://schemas.microsoft.com/office/drawing/2014/main" id="{6ED5E0F5-277A-F6F4-07AA-E0EF7306BDFF}"/>
                </a:ext>
              </a:extLst>
            </p:cNvPr>
            <p:cNvSpPr/>
            <p:nvPr/>
          </p:nvSpPr>
          <p:spPr>
            <a:xfrm>
              <a:off x="10558904" y="3175925"/>
              <a:ext cx="278907" cy="160787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4;p40">
              <a:extLst>
                <a:ext uri="{FF2B5EF4-FFF2-40B4-BE49-F238E27FC236}">
                  <a16:creationId xmlns:a16="http://schemas.microsoft.com/office/drawing/2014/main" id="{B38EA272-4865-BBD2-D490-90376D946449}"/>
                </a:ext>
              </a:extLst>
            </p:cNvPr>
            <p:cNvSpPr/>
            <p:nvPr/>
          </p:nvSpPr>
          <p:spPr>
            <a:xfrm>
              <a:off x="10529271" y="3350978"/>
              <a:ext cx="234732" cy="15173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40">
              <a:extLst>
                <a:ext uri="{FF2B5EF4-FFF2-40B4-BE49-F238E27FC236}">
                  <a16:creationId xmlns:a16="http://schemas.microsoft.com/office/drawing/2014/main" id="{A97BCCAF-8EF6-C5B8-FF9C-3315F77B254B}"/>
                </a:ext>
              </a:extLst>
            </p:cNvPr>
            <p:cNvSpPr/>
            <p:nvPr/>
          </p:nvSpPr>
          <p:spPr>
            <a:xfrm>
              <a:off x="10486468" y="3546610"/>
              <a:ext cx="239397" cy="155299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6;p40">
              <a:extLst>
                <a:ext uri="{FF2B5EF4-FFF2-40B4-BE49-F238E27FC236}">
                  <a16:creationId xmlns:a16="http://schemas.microsoft.com/office/drawing/2014/main" id="{B980ED60-077A-823D-6781-F4C20B9B33AD}"/>
                </a:ext>
              </a:extLst>
            </p:cNvPr>
            <p:cNvSpPr/>
            <p:nvPr/>
          </p:nvSpPr>
          <p:spPr>
            <a:xfrm>
              <a:off x="9633566" y="3217493"/>
              <a:ext cx="576610" cy="999429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7;p40">
              <a:extLst>
                <a:ext uri="{FF2B5EF4-FFF2-40B4-BE49-F238E27FC236}">
                  <a16:creationId xmlns:a16="http://schemas.microsoft.com/office/drawing/2014/main" id="{D63CD531-C428-87E4-E085-A319ADC356D0}"/>
                </a:ext>
              </a:extLst>
            </p:cNvPr>
            <p:cNvSpPr/>
            <p:nvPr/>
          </p:nvSpPr>
          <p:spPr>
            <a:xfrm>
              <a:off x="9480600" y="4090290"/>
              <a:ext cx="714760" cy="65714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8;p40">
              <a:extLst>
                <a:ext uri="{FF2B5EF4-FFF2-40B4-BE49-F238E27FC236}">
                  <a16:creationId xmlns:a16="http://schemas.microsoft.com/office/drawing/2014/main" id="{5B7D9844-702B-2590-E8A6-CDAD2911BB24}"/>
                </a:ext>
              </a:extLst>
            </p:cNvPr>
            <p:cNvSpPr/>
            <p:nvPr/>
          </p:nvSpPr>
          <p:spPr>
            <a:xfrm>
              <a:off x="9480600" y="4090290"/>
              <a:ext cx="449297" cy="65714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99;p40">
              <a:extLst>
                <a:ext uri="{FF2B5EF4-FFF2-40B4-BE49-F238E27FC236}">
                  <a16:creationId xmlns:a16="http://schemas.microsoft.com/office/drawing/2014/main" id="{95E3B607-8604-D8CA-6F0C-33EBF250A5DB}"/>
                </a:ext>
              </a:extLst>
            </p:cNvPr>
            <p:cNvSpPr/>
            <p:nvPr/>
          </p:nvSpPr>
          <p:spPr>
            <a:xfrm>
              <a:off x="10608978" y="0"/>
              <a:ext cx="639305" cy="1219208"/>
            </a:xfrm>
            <a:custGeom>
              <a:avLst/>
              <a:gdLst/>
              <a:ahLst/>
              <a:cxnLst/>
              <a:rect l="l" t="t" r="r" b="b"/>
              <a:pathLst>
                <a:path w="4660" h="8887" extrusionOk="0">
                  <a:moveTo>
                    <a:pt x="1" y="1"/>
                  </a:moveTo>
                  <a:lnTo>
                    <a:pt x="1" y="8886"/>
                  </a:lnTo>
                  <a:lnTo>
                    <a:pt x="4660" y="8886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0;p40">
              <a:extLst>
                <a:ext uri="{FF2B5EF4-FFF2-40B4-BE49-F238E27FC236}">
                  <a16:creationId xmlns:a16="http://schemas.microsoft.com/office/drawing/2014/main" id="{31CAB9ED-3B1D-983C-9AF7-063001E62043}"/>
                </a:ext>
              </a:extLst>
            </p:cNvPr>
            <p:cNvSpPr/>
            <p:nvPr/>
          </p:nvSpPr>
          <p:spPr>
            <a:xfrm>
              <a:off x="10689096" y="60638"/>
              <a:ext cx="507466" cy="1094365"/>
            </a:xfrm>
            <a:custGeom>
              <a:avLst/>
              <a:gdLst/>
              <a:ahLst/>
              <a:cxnLst/>
              <a:rect l="l" t="t" r="r" b="b"/>
              <a:pathLst>
                <a:path w="3699" h="7977" extrusionOk="0">
                  <a:moveTo>
                    <a:pt x="831" y="1"/>
                  </a:moveTo>
                  <a:cubicBezTo>
                    <a:pt x="831" y="459"/>
                    <a:pt x="459" y="832"/>
                    <a:pt x="1" y="832"/>
                  </a:cubicBezTo>
                  <a:lnTo>
                    <a:pt x="1" y="7145"/>
                  </a:lnTo>
                  <a:cubicBezTo>
                    <a:pt x="459" y="7145"/>
                    <a:pt x="831" y="7517"/>
                    <a:pt x="831" y="7976"/>
                  </a:cubicBezTo>
                  <a:lnTo>
                    <a:pt x="2865" y="7976"/>
                  </a:lnTo>
                  <a:cubicBezTo>
                    <a:pt x="2865" y="7517"/>
                    <a:pt x="3238" y="7145"/>
                    <a:pt x="3699" y="7145"/>
                  </a:cubicBezTo>
                  <a:lnTo>
                    <a:pt x="3699" y="829"/>
                  </a:lnTo>
                  <a:cubicBezTo>
                    <a:pt x="3238" y="829"/>
                    <a:pt x="2865" y="457"/>
                    <a:pt x="2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1;p40">
              <a:extLst>
                <a:ext uri="{FF2B5EF4-FFF2-40B4-BE49-F238E27FC236}">
                  <a16:creationId xmlns:a16="http://schemas.microsoft.com/office/drawing/2014/main" id="{22F14CB7-4C4B-EA83-EADC-0BF930C9E553}"/>
                </a:ext>
              </a:extLst>
            </p:cNvPr>
            <p:cNvSpPr/>
            <p:nvPr/>
          </p:nvSpPr>
          <p:spPr>
            <a:xfrm>
              <a:off x="10747676" y="412527"/>
              <a:ext cx="390306" cy="389894"/>
            </a:xfrm>
            <a:custGeom>
              <a:avLst/>
              <a:gdLst/>
              <a:ahLst/>
              <a:cxnLst/>
              <a:rect l="l" t="t" r="r" b="b"/>
              <a:pathLst>
                <a:path w="2845" h="2842" extrusionOk="0">
                  <a:moveTo>
                    <a:pt x="1423" y="185"/>
                  </a:moveTo>
                  <a:cubicBezTo>
                    <a:pt x="2107" y="185"/>
                    <a:pt x="2662" y="740"/>
                    <a:pt x="2659" y="1422"/>
                  </a:cubicBezTo>
                  <a:cubicBezTo>
                    <a:pt x="2659" y="2102"/>
                    <a:pt x="2102" y="2659"/>
                    <a:pt x="1423" y="2659"/>
                  </a:cubicBezTo>
                  <a:cubicBezTo>
                    <a:pt x="741" y="2659"/>
                    <a:pt x="186" y="2102"/>
                    <a:pt x="186" y="1422"/>
                  </a:cubicBezTo>
                  <a:cubicBezTo>
                    <a:pt x="186" y="740"/>
                    <a:pt x="741" y="185"/>
                    <a:pt x="1423" y="185"/>
                  </a:cubicBezTo>
                  <a:close/>
                  <a:moveTo>
                    <a:pt x="1423" y="1"/>
                  </a:moveTo>
                  <a:cubicBezTo>
                    <a:pt x="637" y="1"/>
                    <a:pt x="1" y="637"/>
                    <a:pt x="1" y="1422"/>
                  </a:cubicBezTo>
                  <a:cubicBezTo>
                    <a:pt x="1" y="2205"/>
                    <a:pt x="637" y="2842"/>
                    <a:pt x="1423" y="2842"/>
                  </a:cubicBezTo>
                  <a:cubicBezTo>
                    <a:pt x="2206" y="2842"/>
                    <a:pt x="2844" y="2205"/>
                    <a:pt x="2842" y="1422"/>
                  </a:cubicBezTo>
                  <a:cubicBezTo>
                    <a:pt x="2842" y="637"/>
                    <a:pt x="2206" y="1"/>
                    <a:pt x="1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2;p40">
              <a:extLst>
                <a:ext uri="{FF2B5EF4-FFF2-40B4-BE49-F238E27FC236}">
                  <a16:creationId xmlns:a16="http://schemas.microsoft.com/office/drawing/2014/main" id="{06CA1AF0-7FCD-E8FE-9F0B-2C48FEE1EC11}"/>
                </a:ext>
              </a:extLst>
            </p:cNvPr>
            <p:cNvSpPr/>
            <p:nvPr/>
          </p:nvSpPr>
          <p:spPr>
            <a:xfrm>
              <a:off x="10811057" y="546561"/>
              <a:ext cx="263679" cy="126352"/>
            </a:xfrm>
            <a:custGeom>
              <a:avLst/>
              <a:gdLst/>
              <a:ahLst/>
              <a:cxnLst/>
              <a:rect l="l" t="t" r="r" b="b"/>
              <a:pathLst>
                <a:path w="1922" h="921" extrusionOk="0">
                  <a:moveTo>
                    <a:pt x="396" y="1"/>
                  </a:moveTo>
                  <a:cubicBezTo>
                    <a:pt x="303" y="102"/>
                    <a:pt x="240" y="253"/>
                    <a:pt x="223" y="390"/>
                  </a:cubicBezTo>
                  <a:lnTo>
                    <a:pt x="223" y="392"/>
                  </a:lnTo>
                  <a:lnTo>
                    <a:pt x="0" y="392"/>
                  </a:lnTo>
                  <a:lnTo>
                    <a:pt x="0" y="572"/>
                  </a:lnTo>
                  <a:lnTo>
                    <a:pt x="231" y="572"/>
                  </a:lnTo>
                  <a:cubicBezTo>
                    <a:pt x="269" y="796"/>
                    <a:pt x="428" y="921"/>
                    <a:pt x="641" y="921"/>
                  </a:cubicBezTo>
                  <a:cubicBezTo>
                    <a:pt x="1095" y="921"/>
                    <a:pt x="1040" y="308"/>
                    <a:pt x="1311" y="308"/>
                  </a:cubicBezTo>
                  <a:cubicBezTo>
                    <a:pt x="1429" y="308"/>
                    <a:pt x="1491" y="385"/>
                    <a:pt x="1491" y="505"/>
                  </a:cubicBezTo>
                  <a:cubicBezTo>
                    <a:pt x="1491" y="613"/>
                    <a:pt x="1448" y="681"/>
                    <a:pt x="1371" y="765"/>
                  </a:cubicBezTo>
                  <a:lnTo>
                    <a:pt x="1520" y="897"/>
                  </a:lnTo>
                  <a:cubicBezTo>
                    <a:pt x="1609" y="813"/>
                    <a:pt x="1676" y="714"/>
                    <a:pt x="1696" y="570"/>
                  </a:cubicBezTo>
                  <a:lnTo>
                    <a:pt x="1921" y="570"/>
                  </a:lnTo>
                  <a:lnTo>
                    <a:pt x="1921" y="390"/>
                  </a:lnTo>
                  <a:lnTo>
                    <a:pt x="1693" y="390"/>
                  </a:lnTo>
                  <a:cubicBezTo>
                    <a:pt x="1657" y="186"/>
                    <a:pt x="1508" y="56"/>
                    <a:pt x="1299" y="56"/>
                  </a:cubicBezTo>
                  <a:cubicBezTo>
                    <a:pt x="879" y="56"/>
                    <a:pt x="920" y="669"/>
                    <a:pt x="624" y="669"/>
                  </a:cubicBezTo>
                  <a:cubicBezTo>
                    <a:pt x="504" y="669"/>
                    <a:pt x="432" y="597"/>
                    <a:pt x="432" y="450"/>
                  </a:cubicBezTo>
                  <a:cubicBezTo>
                    <a:pt x="432" y="328"/>
                    <a:pt x="485" y="222"/>
                    <a:pt x="569" y="116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3;p40">
              <a:extLst>
                <a:ext uri="{FF2B5EF4-FFF2-40B4-BE49-F238E27FC236}">
                  <a16:creationId xmlns:a16="http://schemas.microsoft.com/office/drawing/2014/main" id="{DA1B8E5B-DB42-18FC-3946-117101EE8BB4}"/>
                </a:ext>
              </a:extLst>
            </p:cNvPr>
            <p:cNvSpPr/>
            <p:nvPr/>
          </p:nvSpPr>
          <p:spPr>
            <a:xfrm>
              <a:off x="10653153" y="0"/>
              <a:ext cx="595130" cy="1096971"/>
            </a:xfrm>
            <a:custGeom>
              <a:avLst/>
              <a:gdLst/>
              <a:ahLst/>
              <a:cxnLst/>
              <a:rect l="l" t="t" r="r" b="b"/>
              <a:pathLst>
                <a:path w="4338" h="7996" extrusionOk="0">
                  <a:moveTo>
                    <a:pt x="1" y="1"/>
                  </a:moveTo>
                  <a:lnTo>
                    <a:pt x="4338" y="7995"/>
                  </a:lnTo>
                  <a:lnTo>
                    <a:pt x="4338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4;p40">
              <a:extLst>
                <a:ext uri="{FF2B5EF4-FFF2-40B4-BE49-F238E27FC236}">
                  <a16:creationId xmlns:a16="http://schemas.microsoft.com/office/drawing/2014/main" id="{0635B5C3-0392-B499-45A2-67F41E7C77BC}"/>
                </a:ext>
              </a:extLst>
            </p:cNvPr>
            <p:cNvSpPr/>
            <p:nvPr/>
          </p:nvSpPr>
          <p:spPr>
            <a:xfrm>
              <a:off x="9699142" y="781566"/>
              <a:ext cx="1237591" cy="767029"/>
            </a:xfrm>
            <a:custGeom>
              <a:avLst/>
              <a:gdLst/>
              <a:ahLst/>
              <a:cxnLst/>
              <a:rect l="l" t="t" r="r" b="b"/>
              <a:pathLst>
                <a:path w="9021" h="5591" extrusionOk="0">
                  <a:moveTo>
                    <a:pt x="937" y="0"/>
                  </a:moveTo>
                  <a:cubicBezTo>
                    <a:pt x="420" y="0"/>
                    <a:pt x="0" y="420"/>
                    <a:pt x="0" y="937"/>
                  </a:cubicBezTo>
                  <a:lnTo>
                    <a:pt x="0" y="4654"/>
                  </a:lnTo>
                  <a:cubicBezTo>
                    <a:pt x="0" y="5171"/>
                    <a:pt x="420" y="5591"/>
                    <a:pt x="937" y="5591"/>
                  </a:cubicBezTo>
                  <a:lnTo>
                    <a:pt x="8083" y="5591"/>
                  </a:lnTo>
                  <a:cubicBezTo>
                    <a:pt x="8600" y="5591"/>
                    <a:pt x="9020" y="5171"/>
                    <a:pt x="9020" y="4654"/>
                  </a:cubicBezTo>
                  <a:lnTo>
                    <a:pt x="9020" y="937"/>
                  </a:lnTo>
                  <a:cubicBezTo>
                    <a:pt x="9020" y="420"/>
                    <a:pt x="8600" y="0"/>
                    <a:pt x="8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5;p40">
              <a:extLst>
                <a:ext uri="{FF2B5EF4-FFF2-40B4-BE49-F238E27FC236}">
                  <a16:creationId xmlns:a16="http://schemas.microsoft.com/office/drawing/2014/main" id="{734769B5-B3A1-76CE-09F3-628897A2878E}"/>
                </a:ext>
              </a:extLst>
            </p:cNvPr>
            <p:cNvSpPr/>
            <p:nvPr/>
          </p:nvSpPr>
          <p:spPr>
            <a:xfrm>
              <a:off x="9698456" y="1062529"/>
              <a:ext cx="1237591" cy="128959"/>
            </a:xfrm>
            <a:custGeom>
              <a:avLst/>
              <a:gdLst/>
              <a:ahLst/>
              <a:cxnLst/>
              <a:rect l="l" t="t" r="r" b="b"/>
              <a:pathLst>
                <a:path w="9021" h="940" extrusionOk="0">
                  <a:moveTo>
                    <a:pt x="0" y="1"/>
                  </a:moveTo>
                  <a:lnTo>
                    <a:pt x="0" y="940"/>
                  </a:lnTo>
                  <a:lnTo>
                    <a:pt x="9020" y="940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6;p40">
              <a:extLst>
                <a:ext uri="{FF2B5EF4-FFF2-40B4-BE49-F238E27FC236}">
                  <a16:creationId xmlns:a16="http://schemas.microsoft.com/office/drawing/2014/main" id="{B141A80B-53AB-3803-6A8C-13C91D83E611}"/>
                </a:ext>
              </a:extLst>
            </p:cNvPr>
            <p:cNvSpPr/>
            <p:nvPr/>
          </p:nvSpPr>
          <p:spPr>
            <a:xfrm>
              <a:off x="9789961" y="1432802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7;p40">
              <a:extLst>
                <a:ext uri="{FF2B5EF4-FFF2-40B4-BE49-F238E27FC236}">
                  <a16:creationId xmlns:a16="http://schemas.microsoft.com/office/drawing/2014/main" id="{9B379F7F-BDA1-8C00-3F37-2ED2A13B977C}"/>
                </a:ext>
              </a:extLst>
            </p:cNvPr>
            <p:cNvSpPr/>
            <p:nvPr/>
          </p:nvSpPr>
          <p:spPr>
            <a:xfrm>
              <a:off x="9789961" y="1347470"/>
              <a:ext cx="486201" cy="30456"/>
            </a:xfrm>
            <a:custGeom>
              <a:avLst/>
              <a:gdLst/>
              <a:ahLst/>
              <a:cxnLst/>
              <a:rect l="l" t="t" r="r" b="b"/>
              <a:pathLst>
                <a:path w="3544" h="222" extrusionOk="0">
                  <a:moveTo>
                    <a:pt x="1" y="1"/>
                  </a:moveTo>
                  <a:lnTo>
                    <a:pt x="1" y="222"/>
                  </a:lnTo>
                  <a:lnTo>
                    <a:pt x="3543" y="222"/>
                  </a:lnTo>
                  <a:lnTo>
                    <a:pt x="3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8;p40">
              <a:extLst>
                <a:ext uri="{FF2B5EF4-FFF2-40B4-BE49-F238E27FC236}">
                  <a16:creationId xmlns:a16="http://schemas.microsoft.com/office/drawing/2014/main" id="{B6D4E829-D024-4DB8-77B1-9AC5B7E259F3}"/>
                </a:ext>
              </a:extLst>
            </p:cNvPr>
            <p:cNvSpPr/>
            <p:nvPr/>
          </p:nvSpPr>
          <p:spPr>
            <a:xfrm>
              <a:off x="978996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9;p40">
              <a:extLst>
                <a:ext uri="{FF2B5EF4-FFF2-40B4-BE49-F238E27FC236}">
                  <a16:creationId xmlns:a16="http://schemas.microsoft.com/office/drawing/2014/main" id="{8B01FC00-3ACB-EFD1-DF3F-4DBEE6B13BC7}"/>
                </a:ext>
              </a:extLst>
            </p:cNvPr>
            <p:cNvSpPr/>
            <p:nvPr/>
          </p:nvSpPr>
          <p:spPr>
            <a:xfrm>
              <a:off x="999492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0;p40">
              <a:extLst>
                <a:ext uri="{FF2B5EF4-FFF2-40B4-BE49-F238E27FC236}">
                  <a16:creationId xmlns:a16="http://schemas.microsoft.com/office/drawing/2014/main" id="{6B4778A5-D5C4-755C-B579-8ECB911A2255}"/>
                </a:ext>
              </a:extLst>
            </p:cNvPr>
            <p:cNvSpPr/>
            <p:nvPr/>
          </p:nvSpPr>
          <p:spPr>
            <a:xfrm>
              <a:off x="1019988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0" y="1"/>
                  </a:moveTo>
                  <a:lnTo>
                    <a:pt x="0" y="222"/>
                  </a:lnTo>
                  <a:lnTo>
                    <a:pt x="1107" y="22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1;p40">
              <a:extLst>
                <a:ext uri="{FF2B5EF4-FFF2-40B4-BE49-F238E27FC236}">
                  <a16:creationId xmlns:a16="http://schemas.microsoft.com/office/drawing/2014/main" id="{0116D976-EE5B-E7D6-52F4-453D5A2CBC8D}"/>
                </a:ext>
              </a:extLst>
            </p:cNvPr>
            <p:cNvSpPr/>
            <p:nvPr/>
          </p:nvSpPr>
          <p:spPr>
            <a:xfrm>
              <a:off x="1040484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0" y="1"/>
                  </a:moveTo>
                  <a:lnTo>
                    <a:pt x="0" y="222"/>
                  </a:lnTo>
                  <a:lnTo>
                    <a:pt x="1107" y="22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2;p40">
              <a:extLst>
                <a:ext uri="{FF2B5EF4-FFF2-40B4-BE49-F238E27FC236}">
                  <a16:creationId xmlns:a16="http://schemas.microsoft.com/office/drawing/2014/main" id="{CAD5A052-CFC7-990D-408E-25AED273ECD4}"/>
                </a:ext>
              </a:extLst>
            </p:cNvPr>
            <p:cNvSpPr/>
            <p:nvPr/>
          </p:nvSpPr>
          <p:spPr>
            <a:xfrm>
              <a:off x="9740984" y="844810"/>
              <a:ext cx="291940" cy="174780"/>
            </a:xfrm>
            <a:custGeom>
              <a:avLst/>
              <a:gdLst/>
              <a:ahLst/>
              <a:cxnLst/>
              <a:rect l="l" t="t" r="r" b="b"/>
              <a:pathLst>
                <a:path w="2128" h="1274" extrusionOk="0">
                  <a:moveTo>
                    <a:pt x="562" y="0"/>
                  </a:moveTo>
                  <a:cubicBezTo>
                    <a:pt x="252" y="0"/>
                    <a:pt x="0" y="252"/>
                    <a:pt x="0" y="560"/>
                  </a:cubicBezTo>
                  <a:lnTo>
                    <a:pt x="0" y="711"/>
                  </a:lnTo>
                  <a:cubicBezTo>
                    <a:pt x="0" y="1021"/>
                    <a:pt x="252" y="1273"/>
                    <a:pt x="562" y="1273"/>
                  </a:cubicBezTo>
                  <a:lnTo>
                    <a:pt x="1568" y="1273"/>
                  </a:lnTo>
                  <a:cubicBezTo>
                    <a:pt x="1876" y="1273"/>
                    <a:pt x="2128" y="1021"/>
                    <a:pt x="2128" y="711"/>
                  </a:cubicBezTo>
                  <a:lnTo>
                    <a:pt x="2128" y="560"/>
                  </a:lnTo>
                  <a:cubicBezTo>
                    <a:pt x="2128" y="252"/>
                    <a:pt x="1876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13;p40">
              <a:extLst>
                <a:ext uri="{FF2B5EF4-FFF2-40B4-BE49-F238E27FC236}">
                  <a16:creationId xmlns:a16="http://schemas.microsoft.com/office/drawing/2014/main" id="{8D13B1DC-D5A0-59C4-A7E7-46F99E0DAEBF}"/>
                </a:ext>
              </a:extLst>
            </p:cNvPr>
            <p:cNvSpPr/>
            <p:nvPr/>
          </p:nvSpPr>
          <p:spPr>
            <a:xfrm>
              <a:off x="10025240" y="781566"/>
              <a:ext cx="911490" cy="726284"/>
            </a:xfrm>
            <a:custGeom>
              <a:avLst/>
              <a:gdLst/>
              <a:ahLst/>
              <a:cxnLst/>
              <a:rect l="l" t="t" r="r" b="b"/>
              <a:pathLst>
                <a:path w="6644" h="5294" extrusionOk="0">
                  <a:moveTo>
                    <a:pt x="0" y="0"/>
                  </a:moveTo>
                  <a:lnTo>
                    <a:pt x="6388" y="5293"/>
                  </a:lnTo>
                  <a:cubicBezTo>
                    <a:pt x="6545" y="5127"/>
                    <a:pt x="6643" y="4904"/>
                    <a:pt x="6643" y="4654"/>
                  </a:cubicBezTo>
                  <a:lnTo>
                    <a:pt x="6643" y="937"/>
                  </a:lnTo>
                  <a:cubicBezTo>
                    <a:pt x="6643" y="420"/>
                    <a:pt x="6223" y="0"/>
                    <a:pt x="5706" y="0"/>
                  </a:cubicBez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14;p40">
              <a:extLst>
                <a:ext uri="{FF2B5EF4-FFF2-40B4-BE49-F238E27FC236}">
                  <a16:creationId xmlns:a16="http://schemas.microsoft.com/office/drawing/2014/main" id="{B8B311B3-996D-646D-77FD-C081BDD0332D}"/>
                </a:ext>
              </a:extLst>
            </p:cNvPr>
            <p:cNvSpPr/>
            <p:nvPr/>
          </p:nvSpPr>
          <p:spPr>
            <a:xfrm>
              <a:off x="10928628" y="1193956"/>
              <a:ext cx="463977" cy="636699"/>
            </a:xfrm>
            <a:custGeom>
              <a:avLst/>
              <a:gdLst/>
              <a:ahLst/>
              <a:cxnLst/>
              <a:rect l="l" t="t" r="r" b="b"/>
              <a:pathLst>
                <a:path w="3382" h="4641" extrusionOk="0">
                  <a:moveTo>
                    <a:pt x="0" y="1"/>
                  </a:moveTo>
                  <a:lnTo>
                    <a:pt x="0" y="3850"/>
                  </a:lnTo>
                  <a:cubicBezTo>
                    <a:pt x="0" y="4288"/>
                    <a:pt x="757" y="4641"/>
                    <a:pt x="1691" y="4641"/>
                  </a:cubicBezTo>
                  <a:cubicBezTo>
                    <a:pt x="2625" y="4641"/>
                    <a:pt x="3382" y="4288"/>
                    <a:pt x="3382" y="3850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15;p40">
              <a:extLst>
                <a:ext uri="{FF2B5EF4-FFF2-40B4-BE49-F238E27FC236}">
                  <a16:creationId xmlns:a16="http://schemas.microsoft.com/office/drawing/2014/main" id="{E298BBF5-6171-7587-5D2A-DACF87140689}"/>
                </a:ext>
              </a:extLst>
            </p:cNvPr>
            <p:cNvSpPr/>
            <p:nvPr/>
          </p:nvSpPr>
          <p:spPr>
            <a:xfrm>
              <a:off x="10928216" y="1342531"/>
              <a:ext cx="464800" cy="120453"/>
            </a:xfrm>
            <a:custGeom>
              <a:avLst/>
              <a:gdLst/>
              <a:ahLst/>
              <a:cxnLst/>
              <a:rect l="l" t="t" r="r" b="b"/>
              <a:pathLst>
                <a:path w="3388" h="878" extrusionOk="0">
                  <a:moveTo>
                    <a:pt x="3385" y="1"/>
                  </a:moveTo>
                  <a:cubicBezTo>
                    <a:pt x="3385" y="1"/>
                    <a:pt x="3380" y="15"/>
                    <a:pt x="3377" y="49"/>
                  </a:cubicBezTo>
                  <a:cubicBezTo>
                    <a:pt x="3375" y="78"/>
                    <a:pt x="3353" y="116"/>
                    <a:pt x="3332" y="162"/>
                  </a:cubicBezTo>
                  <a:cubicBezTo>
                    <a:pt x="3305" y="207"/>
                    <a:pt x="3267" y="258"/>
                    <a:pt x="3209" y="306"/>
                  </a:cubicBezTo>
                  <a:cubicBezTo>
                    <a:pt x="3152" y="354"/>
                    <a:pt x="3085" y="400"/>
                    <a:pt x="3003" y="440"/>
                  </a:cubicBezTo>
                  <a:cubicBezTo>
                    <a:pt x="2840" y="529"/>
                    <a:pt x="2635" y="592"/>
                    <a:pt x="2412" y="637"/>
                  </a:cubicBezTo>
                  <a:cubicBezTo>
                    <a:pt x="2297" y="664"/>
                    <a:pt x="2179" y="676"/>
                    <a:pt x="2059" y="688"/>
                  </a:cubicBezTo>
                  <a:cubicBezTo>
                    <a:pt x="1939" y="700"/>
                    <a:pt x="1814" y="705"/>
                    <a:pt x="1696" y="705"/>
                  </a:cubicBezTo>
                  <a:cubicBezTo>
                    <a:pt x="1572" y="702"/>
                    <a:pt x="1447" y="700"/>
                    <a:pt x="1331" y="688"/>
                  </a:cubicBezTo>
                  <a:cubicBezTo>
                    <a:pt x="1211" y="673"/>
                    <a:pt x="1091" y="661"/>
                    <a:pt x="978" y="637"/>
                  </a:cubicBezTo>
                  <a:cubicBezTo>
                    <a:pt x="755" y="592"/>
                    <a:pt x="546" y="524"/>
                    <a:pt x="388" y="440"/>
                  </a:cubicBezTo>
                  <a:cubicBezTo>
                    <a:pt x="306" y="400"/>
                    <a:pt x="234" y="354"/>
                    <a:pt x="181" y="306"/>
                  </a:cubicBezTo>
                  <a:cubicBezTo>
                    <a:pt x="123" y="258"/>
                    <a:pt x="85" y="207"/>
                    <a:pt x="59" y="162"/>
                  </a:cubicBezTo>
                  <a:cubicBezTo>
                    <a:pt x="6" y="68"/>
                    <a:pt x="6" y="3"/>
                    <a:pt x="3" y="3"/>
                  </a:cubicBezTo>
                  <a:lnTo>
                    <a:pt x="3" y="49"/>
                  </a:lnTo>
                  <a:cubicBezTo>
                    <a:pt x="1" y="78"/>
                    <a:pt x="11" y="123"/>
                    <a:pt x="27" y="176"/>
                  </a:cubicBezTo>
                  <a:cubicBezTo>
                    <a:pt x="49" y="232"/>
                    <a:pt x="83" y="294"/>
                    <a:pt x="135" y="354"/>
                  </a:cubicBezTo>
                  <a:cubicBezTo>
                    <a:pt x="186" y="416"/>
                    <a:pt x="256" y="476"/>
                    <a:pt x="337" y="532"/>
                  </a:cubicBezTo>
                  <a:cubicBezTo>
                    <a:pt x="419" y="585"/>
                    <a:pt x="510" y="637"/>
                    <a:pt x="613" y="678"/>
                  </a:cubicBezTo>
                  <a:cubicBezTo>
                    <a:pt x="714" y="717"/>
                    <a:pt x="827" y="760"/>
                    <a:pt x="942" y="786"/>
                  </a:cubicBezTo>
                  <a:cubicBezTo>
                    <a:pt x="1060" y="817"/>
                    <a:pt x="1183" y="837"/>
                    <a:pt x="1310" y="853"/>
                  </a:cubicBezTo>
                  <a:cubicBezTo>
                    <a:pt x="1439" y="868"/>
                    <a:pt x="1567" y="873"/>
                    <a:pt x="1692" y="878"/>
                  </a:cubicBezTo>
                  <a:cubicBezTo>
                    <a:pt x="1824" y="873"/>
                    <a:pt x="1949" y="868"/>
                    <a:pt x="2076" y="853"/>
                  </a:cubicBezTo>
                  <a:cubicBezTo>
                    <a:pt x="2201" y="837"/>
                    <a:pt x="2323" y="813"/>
                    <a:pt x="2441" y="784"/>
                  </a:cubicBezTo>
                  <a:cubicBezTo>
                    <a:pt x="2561" y="757"/>
                    <a:pt x="2671" y="717"/>
                    <a:pt x="2775" y="676"/>
                  </a:cubicBezTo>
                  <a:cubicBezTo>
                    <a:pt x="2876" y="633"/>
                    <a:pt x="2969" y="585"/>
                    <a:pt x="3051" y="529"/>
                  </a:cubicBezTo>
                  <a:cubicBezTo>
                    <a:pt x="3133" y="474"/>
                    <a:pt x="3200" y="414"/>
                    <a:pt x="3253" y="352"/>
                  </a:cubicBezTo>
                  <a:cubicBezTo>
                    <a:pt x="3305" y="289"/>
                    <a:pt x="3339" y="229"/>
                    <a:pt x="3358" y="174"/>
                  </a:cubicBezTo>
                  <a:cubicBezTo>
                    <a:pt x="3377" y="116"/>
                    <a:pt x="3387" y="75"/>
                    <a:pt x="3385" y="44"/>
                  </a:cubicBezTo>
                  <a:lnTo>
                    <a:pt x="3385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16;p40">
              <a:extLst>
                <a:ext uri="{FF2B5EF4-FFF2-40B4-BE49-F238E27FC236}">
                  <a16:creationId xmlns:a16="http://schemas.microsoft.com/office/drawing/2014/main" id="{72556A99-300D-16E1-E16A-BA5683929E99}"/>
                </a:ext>
              </a:extLst>
            </p:cNvPr>
            <p:cNvSpPr/>
            <p:nvPr/>
          </p:nvSpPr>
          <p:spPr>
            <a:xfrm>
              <a:off x="10928216" y="1469157"/>
              <a:ext cx="464800" cy="120727"/>
            </a:xfrm>
            <a:custGeom>
              <a:avLst/>
              <a:gdLst/>
              <a:ahLst/>
              <a:cxnLst/>
              <a:rect l="l" t="t" r="r" b="b"/>
              <a:pathLst>
                <a:path w="3388" h="880" extrusionOk="0">
                  <a:moveTo>
                    <a:pt x="3385" y="0"/>
                  </a:moveTo>
                  <a:cubicBezTo>
                    <a:pt x="3385" y="0"/>
                    <a:pt x="3380" y="17"/>
                    <a:pt x="3377" y="51"/>
                  </a:cubicBezTo>
                  <a:cubicBezTo>
                    <a:pt x="3375" y="82"/>
                    <a:pt x="3353" y="123"/>
                    <a:pt x="3332" y="166"/>
                  </a:cubicBezTo>
                  <a:cubicBezTo>
                    <a:pt x="3305" y="211"/>
                    <a:pt x="3267" y="262"/>
                    <a:pt x="3209" y="310"/>
                  </a:cubicBezTo>
                  <a:cubicBezTo>
                    <a:pt x="3152" y="358"/>
                    <a:pt x="3085" y="404"/>
                    <a:pt x="3003" y="447"/>
                  </a:cubicBezTo>
                  <a:cubicBezTo>
                    <a:pt x="2840" y="533"/>
                    <a:pt x="2635" y="596"/>
                    <a:pt x="2412" y="641"/>
                  </a:cubicBezTo>
                  <a:cubicBezTo>
                    <a:pt x="2297" y="668"/>
                    <a:pt x="2179" y="680"/>
                    <a:pt x="2059" y="692"/>
                  </a:cubicBezTo>
                  <a:cubicBezTo>
                    <a:pt x="1939" y="704"/>
                    <a:pt x="1814" y="711"/>
                    <a:pt x="1696" y="711"/>
                  </a:cubicBezTo>
                  <a:cubicBezTo>
                    <a:pt x="1572" y="706"/>
                    <a:pt x="1447" y="704"/>
                    <a:pt x="1331" y="692"/>
                  </a:cubicBezTo>
                  <a:cubicBezTo>
                    <a:pt x="1211" y="677"/>
                    <a:pt x="1091" y="665"/>
                    <a:pt x="978" y="641"/>
                  </a:cubicBezTo>
                  <a:cubicBezTo>
                    <a:pt x="755" y="596"/>
                    <a:pt x="551" y="531"/>
                    <a:pt x="388" y="447"/>
                  </a:cubicBezTo>
                  <a:cubicBezTo>
                    <a:pt x="306" y="404"/>
                    <a:pt x="234" y="358"/>
                    <a:pt x="181" y="310"/>
                  </a:cubicBezTo>
                  <a:cubicBezTo>
                    <a:pt x="123" y="262"/>
                    <a:pt x="85" y="211"/>
                    <a:pt x="59" y="166"/>
                  </a:cubicBezTo>
                  <a:cubicBezTo>
                    <a:pt x="35" y="118"/>
                    <a:pt x="15" y="79"/>
                    <a:pt x="13" y="51"/>
                  </a:cubicBezTo>
                  <a:lnTo>
                    <a:pt x="3" y="5"/>
                  </a:lnTo>
                  <a:lnTo>
                    <a:pt x="3" y="51"/>
                  </a:lnTo>
                  <a:cubicBezTo>
                    <a:pt x="1" y="79"/>
                    <a:pt x="11" y="125"/>
                    <a:pt x="27" y="178"/>
                  </a:cubicBezTo>
                  <a:cubicBezTo>
                    <a:pt x="49" y="233"/>
                    <a:pt x="83" y="296"/>
                    <a:pt x="135" y="356"/>
                  </a:cubicBezTo>
                  <a:cubicBezTo>
                    <a:pt x="186" y="418"/>
                    <a:pt x="256" y="478"/>
                    <a:pt x="337" y="533"/>
                  </a:cubicBezTo>
                  <a:cubicBezTo>
                    <a:pt x="419" y="586"/>
                    <a:pt x="510" y="639"/>
                    <a:pt x="613" y="680"/>
                  </a:cubicBezTo>
                  <a:cubicBezTo>
                    <a:pt x="714" y="718"/>
                    <a:pt x="827" y="761"/>
                    <a:pt x="942" y="788"/>
                  </a:cubicBezTo>
                  <a:cubicBezTo>
                    <a:pt x="1060" y="817"/>
                    <a:pt x="1183" y="838"/>
                    <a:pt x="1310" y="855"/>
                  </a:cubicBezTo>
                  <a:cubicBezTo>
                    <a:pt x="1439" y="869"/>
                    <a:pt x="1567" y="874"/>
                    <a:pt x="1692" y="879"/>
                  </a:cubicBezTo>
                  <a:cubicBezTo>
                    <a:pt x="1824" y="877"/>
                    <a:pt x="1949" y="869"/>
                    <a:pt x="2076" y="855"/>
                  </a:cubicBezTo>
                  <a:cubicBezTo>
                    <a:pt x="2201" y="838"/>
                    <a:pt x="2323" y="817"/>
                    <a:pt x="2441" y="785"/>
                  </a:cubicBezTo>
                  <a:cubicBezTo>
                    <a:pt x="2561" y="757"/>
                    <a:pt x="2671" y="716"/>
                    <a:pt x="2775" y="675"/>
                  </a:cubicBezTo>
                  <a:cubicBezTo>
                    <a:pt x="2876" y="632"/>
                    <a:pt x="2969" y="584"/>
                    <a:pt x="3051" y="526"/>
                  </a:cubicBezTo>
                  <a:cubicBezTo>
                    <a:pt x="3133" y="473"/>
                    <a:pt x="3200" y="413"/>
                    <a:pt x="3253" y="351"/>
                  </a:cubicBezTo>
                  <a:cubicBezTo>
                    <a:pt x="3305" y="286"/>
                    <a:pt x="3339" y="226"/>
                    <a:pt x="3358" y="173"/>
                  </a:cubicBezTo>
                  <a:cubicBezTo>
                    <a:pt x="3377" y="115"/>
                    <a:pt x="3387" y="75"/>
                    <a:pt x="3385" y="43"/>
                  </a:cubicBezTo>
                  <a:lnTo>
                    <a:pt x="3385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17;p40">
              <a:extLst>
                <a:ext uri="{FF2B5EF4-FFF2-40B4-BE49-F238E27FC236}">
                  <a16:creationId xmlns:a16="http://schemas.microsoft.com/office/drawing/2014/main" id="{DBE4BE42-D35B-218E-3C33-1A65C3F75B21}"/>
                </a:ext>
              </a:extLst>
            </p:cNvPr>
            <p:cNvSpPr/>
            <p:nvPr/>
          </p:nvSpPr>
          <p:spPr>
            <a:xfrm>
              <a:off x="10928628" y="1595920"/>
              <a:ext cx="464388" cy="120041"/>
            </a:xfrm>
            <a:custGeom>
              <a:avLst/>
              <a:gdLst/>
              <a:ahLst/>
              <a:cxnLst/>
              <a:rect l="l" t="t" r="r" b="b"/>
              <a:pathLst>
                <a:path w="3385" h="875" extrusionOk="0">
                  <a:moveTo>
                    <a:pt x="3" y="1"/>
                  </a:moveTo>
                  <a:lnTo>
                    <a:pt x="3" y="44"/>
                  </a:lnTo>
                  <a:cubicBezTo>
                    <a:pt x="0" y="75"/>
                    <a:pt x="10" y="121"/>
                    <a:pt x="27" y="174"/>
                  </a:cubicBezTo>
                  <a:cubicBezTo>
                    <a:pt x="48" y="226"/>
                    <a:pt x="82" y="291"/>
                    <a:pt x="135" y="351"/>
                  </a:cubicBezTo>
                  <a:cubicBezTo>
                    <a:pt x="188" y="414"/>
                    <a:pt x="255" y="474"/>
                    <a:pt x="337" y="527"/>
                  </a:cubicBezTo>
                  <a:cubicBezTo>
                    <a:pt x="418" y="582"/>
                    <a:pt x="512" y="632"/>
                    <a:pt x="613" y="676"/>
                  </a:cubicBezTo>
                  <a:cubicBezTo>
                    <a:pt x="716" y="716"/>
                    <a:pt x="827" y="755"/>
                    <a:pt x="944" y="784"/>
                  </a:cubicBezTo>
                  <a:cubicBezTo>
                    <a:pt x="1059" y="815"/>
                    <a:pt x="1184" y="836"/>
                    <a:pt x="1309" y="851"/>
                  </a:cubicBezTo>
                  <a:cubicBezTo>
                    <a:pt x="1439" y="868"/>
                    <a:pt x="1569" y="872"/>
                    <a:pt x="1691" y="875"/>
                  </a:cubicBezTo>
                  <a:cubicBezTo>
                    <a:pt x="1823" y="872"/>
                    <a:pt x="1948" y="868"/>
                    <a:pt x="2075" y="851"/>
                  </a:cubicBezTo>
                  <a:cubicBezTo>
                    <a:pt x="2200" y="836"/>
                    <a:pt x="2325" y="812"/>
                    <a:pt x="2440" y="784"/>
                  </a:cubicBezTo>
                  <a:cubicBezTo>
                    <a:pt x="2558" y="755"/>
                    <a:pt x="2668" y="716"/>
                    <a:pt x="2772" y="676"/>
                  </a:cubicBezTo>
                  <a:cubicBezTo>
                    <a:pt x="2873" y="632"/>
                    <a:pt x="2966" y="584"/>
                    <a:pt x="3048" y="527"/>
                  </a:cubicBezTo>
                  <a:cubicBezTo>
                    <a:pt x="3130" y="474"/>
                    <a:pt x="3197" y="414"/>
                    <a:pt x="3250" y="351"/>
                  </a:cubicBezTo>
                  <a:cubicBezTo>
                    <a:pt x="3302" y="286"/>
                    <a:pt x="3336" y="226"/>
                    <a:pt x="3355" y="174"/>
                  </a:cubicBezTo>
                  <a:cubicBezTo>
                    <a:pt x="3374" y="116"/>
                    <a:pt x="3384" y="75"/>
                    <a:pt x="3382" y="44"/>
                  </a:cubicBezTo>
                  <a:lnTo>
                    <a:pt x="3382" y="1"/>
                  </a:lnTo>
                  <a:cubicBezTo>
                    <a:pt x="3382" y="1"/>
                    <a:pt x="3377" y="15"/>
                    <a:pt x="3377" y="49"/>
                  </a:cubicBezTo>
                  <a:cubicBezTo>
                    <a:pt x="3374" y="78"/>
                    <a:pt x="3353" y="116"/>
                    <a:pt x="3334" y="162"/>
                  </a:cubicBezTo>
                  <a:cubicBezTo>
                    <a:pt x="3305" y="207"/>
                    <a:pt x="3266" y="258"/>
                    <a:pt x="3209" y="306"/>
                  </a:cubicBezTo>
                  <a:cubicBezTo>
                    <a:pt x="3154" y="354"/>
                    <a:pt x="3084" y="399"/>
                    <a:pt x="3002" y="440"/>
                  </a:cubicBezTo>
                  <a:cubicBezTo>
                    <a:pt x="2841" y="527"/>
                    <a:pt x="2637" y="591"/>
                    <a:pt x="2411" y="635"/>
                  </a:cubicBezTo>
                  <a:cubicBezTo>
                    <a:pt x="2296" y="664"/>
                    <a:pt x="2181" y="676"/>
                    <a:pt x="2061" y="688"/>
                  </a:cubicBezTo>
                  <a:cubicBezTo>
                    <a:pt x="1941" y="702"/>
                    <a:pt x="1814" y="704"/>
                    <a:pt x="1696" y="704"/>
                  </a:cubicBezTo>
                  <a:cubicBezTo>
                    <a:pt x="1571" y="702"/>
                    <a:pt x="1448" y="700"/>
                    <a:pt x="1331" y="688"/>
                  </a:cubicBezTo>
                  <a:cubicBezTo>
                    <a:pt x="1211" y="673"/>
                    <a:pt x="1091" y="659"/>
                    <a:pt x="980" y="635"/>
                  </a:cubicBezTo>
                  <a:cubicBezTo>
                    <a:pt x="754" y="591"/>
                    <a:pt x="550" y="524"/>
                    <a:pt x="387" y="440"/>
                  </a:cubicBezTo>
                  <a:cubicBezTo>
                    <a:pt x="308" y="399"/>
                    <a:pt x="236" y="354"/>
                    <a:pt x="181" y="306"/>
                  </a:cubicBezTo>
                  <a:cubicBezTo>
                    <a:pt x="123" y="258"/>
                    <a:pt x="84" y="207"/>
                    <a:pt x="58" y="162"/>
                  </a:cubicBezTo>
                  <a:cubicBezTo>
                    <a:pt x="34" y="114"/>
                    <a:pt x="15" y="75"/>
                    <a:pt x="12" y="44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18;p40">
              <a:extLst>
                <a:ext uri="{FF2B5EF4-FFF2-40B4-BE49-F238E27FC236}">
                  <a16:creationId xmlns:a16="http://schemas.microsoft.com/office/drawing/2014/main" id="{A34061A7-1949-1163-090B-CC3A1008B6E6}"/>
                </a:ext>
              </a:extLst>
            </p:cNvPr>
            <p:cNvSpPr/>
            <p:nvPr/>
          </p:nvSpPr>
          <p:spPr>
            <a:xfrm>
              <a:off x="10928628" y="1087223"/>
              <a:ext cx="463977" cy="216623"/>
            </a:xfrm>
            <a:custGeom>
              <a:avLst/>
              <a:gdLst/>
              <a:ahLst/>
              <a:cxnLst/>
              <a:rect l="l" t="t" r="r" b="b"/>
              <a:pathLst>
                <a:path w="3382" h="1579" extrusionOk="0">
                  <a:moveTo>
                    <a:pt x="1691" y="1"/>
                  </a:moveTo>
                  <a:cubicBezTo>
                    <a:pt x="757" y="1"/>
                    <a:pt x="0" y="354"/>
                    <a:pt x="0" y="791"/>
                  </a:cubicBezTo>
                  <a:cubicBezTo>
                    <a:pt x="0" y="1228"/>
                    <a:pt x="757" y="1579"/>
                    <a:pt x="1691" y="1579"/>
                  </a:cubicBezTo>
                  <a:cubicBezTo>
                    <a:pt x="2625" y="1579"/>
                    <a:pt x="3382" y="1226"/>
                    <a:pt x="3382" y="791"/>
                  </a:cubicBezTo>
                  <a:cubicBezTo>
                    <a:pt x="3382" y="354"/>
                    <a:pt x="2625" y="3"/>
                    <a:pt x="1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19;p40">
              <a:extLst>
                <a:ext uri="{FF2B5EF4-FFF2-40B4-BE49-F238E27FC236}">
                  <a16:creationId xmlns:a16="http://schemas.microsoft.com/office/drawing/2014/main" id="{A1A9B2D6-124A-9245-0E10-9AF43394F79F}"/>
                </a:ext>
              </a:extLst>
            </p:cNvPr>
            <p:cNvSpPr/>
            <p:nvPr/>
          </p:nvSpPr>
          <p:spPr>
            <a:xfrm>
              <a:off x="11081182" y="1100119"/>
              <a:ext cx="148714" cy="177112"/>
            </a:xfrm>
            <a:custGeom>
              <a:avLst/>
              <a:gdLst/>
              <a:ahLst/>
              <a:cxnLst/>
              <a:rect l="l" t="t" r="r" b="b"/>
              <a:pathLst>
                <a:path w="1084" h="1291" extrusionOk="0">
                  <a:moveTo>
                    <a:pt x="461" y="0"/>
                  </a:moveTo>
                  <a:lnTo>
                    <a:pt x="461" y="152"/>
                  </a:lnTo>
                  <a:cubicBezTo>
                    <a:pt x="221" y="176"/>
                    <a:pt x="68" y="277"/>
                    <a:pt x="68" y="416"/>
                  </a:cubicBezTo>
                  <a:cubicBezTo>
                    <a:pt x="68" y="702"/>
                    <a:pt x="788" y="675"/>
                    <a:pt x="788" y="872"/>
                  </a:cubicBezTo>
                  <a:cubicBezTo>
                    <a:pt x="788" y="954"/>
                    <a:pt x="702" y="1002"/>
                    <a:pt x="531" y="1002"/>
                  </a:cubicBezTo>
                  <a:cubicBezTo>
                    <a:pt x="387" y="1002"/>
                    <a:pt x="260" y="966"/>
                    <a:pt x="137" y="908"/>
                  </a:cubicBezTo>
                  <a:lnTo>
                    <a:pt x="0" y="1026"/>
                  </a:lnTo>
                  <a:cubicBezTo>
                    <a:pt x="120" y="1088"/>
                    <a:pt x="296" y="1132"/>
                    <a:pt x="459" y="1141"/>
                  </a:cubicBezTo>
                  <a:lnTo>
                    <a:pt x="459" y="1290"/>
                  </a:lnTo>
                  <a:lnTo>
                    <a:pt x="673" y="1290"/>
                  </a:lnTo>
                  <a:lnTo>
                    <a:pt x="673" y="1134"/>
                  </a:lnTo>
                  <a:cubicBezTo>
                    <a:pt x="937" y="1108"/>
                    <a:pt x="1083" y="1002"/>
                    <a:pt x="1083" y="858"/>
                  </a:cubicBezTo>
                  <a:cubicBezTo>
                    <a:pt x="1083" y="550"/>
                    <a:pt x="363" y="589"/>
                    <a:pt x="363" y="409"/>
                  </a:cubicBezTo>
                  <a:cubicBezTo>
                    <a:pt x="363" y="329"/>
                    <a:pt x="449" y="289"/>
                    <a:pt x="593" y="289"/>
                  </a:cubicBezTo>
                  <a:cubicBezTo>
                    <a:pt x="723" y="289"/>
                    <a:pt x="802" y="317"/>
                    <a:pt x="903" y="368"/>
                  </a:cubicBezTo>
                  <a:lnTo>
                    <a:pt x="1059" y="267"/>
                  </a:lnTo>
                  <a:cubicBezTo>
                    <a:pt x="958" y="209"/>
                    <a:pt x="843" y="161"/>
                    <a:pt x="675" y="149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920;p40">
              <a:extLst>
                <a:ext uri="{FF2B5EF4-FFF2-40B4-BE49-F238E27FC236}">
                  <a16:creationId xmlns:a16="http://schemas.microsoft.com/office/drawing/2014/main" id="{098DF050-3332-6607-7081-614DCBBE24DE}"/>
                </a:ext>
              </a:extLst>
            </p:cNvPr>
            <p:cNvSpPr/>
            <p:nvPr/>
          </p:nvSpPr>
          <p:spPr>
            <a:xfrm>
              <a:off x="10576053" y="1511000"/>
              <a:ext cx="483869" cy="483732"/>
            </a:xfrm>
            <a:custGeom>
              <a:avLst/>
              <a:gdLst/>
              <a:ahLst/>
              <a:cxnLst/>
              <a:rect l="l" t="t" r="r" b="b"/>
              <a:pathLst>
                <a:path w="3527" h="3526" extrusionOk="0">
                  <a:moveTo>
                    <a:pt x="1763" y="0"/>
                  </a:moveTo>
                  <a:cubicBezTo>
                    <a:pt x="791" y="0"/>
                    <a:pt x="1" y="790"/>
                    <a:pt x="1" y="1763"/>
                  </a:cubicBezTo>
                  <a:cubicBezTo>
                    <a:pt x="1" y="2735"/>
                    <a:pt x="791" y="3526"/>
                    <a:pt x="1763" y="3526"/>
                  </a:cubicBezTo>
                  <a:cubicBezTo>
                    <a:pt x="2736" y="3526"/>
                    <a:pt x="3526" y="2735"/>
                    <a:pt x="3526" y="1763"/>
                  </a:cubicBezTo>
                  <a:cubicBezTo>
                    <a:pt x="3526" y="788"/>
                    <a:pt x="2736" y="0"/>
                    <a:pt x="1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21;p40">
              <a:extLst>
                <a:ext uri="{FF2B5EF4-FFF2-40B4-BE49-F238E27FC236}">
                  <a16:creationId xmlns:a16="http://schemas.microsoft.com/office/drawing/2014/main" id="{9AD3CE49-AC79-7464-D58D-9E60FA5D3894}"/>
                </a:ext>
              </a:extLst>
            </p:cNvPr>
            <p:cNvSpPr/>
            <p:nvPr/>
          </p:nvSpPr>
          <p:spPr>
            <a:xfrm>
              <a:off x="10743834" y="1596605"/>
              <a:ext cx="148988" cy="311421"/>
            </a:xfrm>
            <a:custGeom>
              <a:avLst/>
              <a:gdLst/>
              <a:ahLst/>
              <a:cxnLst/>
              <a:rect l="l" t="t" r="r" b="b"/>
              <a:pathLst>
                <a:path w="1086" h="2270" extrusionOk="0">
                  <a:moveTo>
                    <a:pt x="461" y="1"/>
                  </a:moveTo>
                  <a:lnTo>
                    <a:pt x="461" y="269"/>
                  </a:lnTo>
                  <a:cubicBezTo>
                    <a:pt x="221" y="313"/>
                    <a:pt x="67" y="490"/>
                    <a:pt x="67" y="735"/>
                  </a:cubicBezTo>
                  <a:cubicBezTo>
                    <a:pt x="67" y="1235"/>
                    <a:pt x="788" y="1182"/>
                    <a:pt x="788" y="1535"/>
                  </a:cubicBezTo>
                  <a:cubicBezTo>
                    <a:pt x="788" y="1679"/>
                    <a:pt x="701" y="1763"/>
                    <a:pt x="531" y="1763"/>
                  </a:cubicBezTo>
                  <a:cubicBezTo>
                    <a:pt x="387" y="1763"/>
                    <a:pt x="260" y="1696"/>
                    <a:pt x="137" y="1598"/>
                  </a:cubicBezTo>
                  <a:lnTo>
                    <a:pt x="0" y="1804"/>
                  </a:lnTo>
                  <a:cubicBezTo>
                    <a:pt x="120" y="1917"/>
                    <a:pt x="298" y="1991"/>
                    <a:pt x="459" y="2006"/>
                  </a:cubicBezTo>
                  <a:lnTo>
                    <a:pt x="461" y="2006"/>
                  </a:lnTo>
                  <a:lnTo>
                    <a:pt x="461" y="2270"/>
                  </a:lnTo>
                  <a:lnTo>
                    <a:pt x="675" y="2270"/>
                  </a:lnTo>
                  <a:lnTo>
                    <a:pt x="675" y="1996"/>
                  </a:lnTo>
                  <a:cubicBezTo>
                    <a:pt x="939" y="1948"/>
                    <a:pt x="1086" y="1763"/>
                    <a:pt x="1086" y="1511"/>
                  </a:cubicBezTo>
                  <a:cubicBezTo>
                    <a:pt x="1086" y="976"/>
                    <a:pt x="365" y="1038"/>
                    <a:pt x="365" y="721"/>
                  </a:cubicBezTo>
                  <a:cubicBezTo>
                    <a:pt x="365" y="582"/>
                    <a:pt x="454" y="507"/>
                    <a:pt x="598" y="507"/>
                  </a:cubicBezTo>
                  <a:cubicBezTo>
                    <a:pt x="723" y="507"/>
                    <a:pt x="805" y="558"/>
                    <a:pt x="903" y="649"/>
                  </a:cubicBezTo>
                  <a:lnTo>
                    <a:pt x="1059" y="471"/>
                  </a:lnTo>
                  <a:cubicBezTo>
                    <a:pt x="961" y="370"/>
                    <a:pt x="843" y="286"/>
                    <a:pt x="675" y="265"/>
                  </a:cubicBezTo>
                  <a:lnTo>
                    <a:pt x="6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22;p40">
              <a:extLst>
                <a:ext uri="{FF2B5EF4-FFF2-40B4-BE49-F238E27FC236}">
                  <a16:creationId xmlns:a16="http://schemas.microsoft.com/office/drawing/2014/main" id="{E6539F9E-8DA3-762F-FD2E-940808602D17}"/>
                </a:ext>
              </a:extLst>
            </p:cNvPr>
            <p:cNvSpPr/>
            <p:nvPr/>
          </p:nvSpPr>
          <p:spPr>
            <a:xfrm>
              <a:off x="11024111" y="1087223"/>
              <a:ext cx="368492" cy="736573"/>
            </a:xfrm>
            <a:custGeom>
              <a:avLst/>
              <a:gdLst/>
              <a:ahLst/>
              <a:cxnLst/>
              <a:rect l="l" t="t" r="r" b="b"/>
              <a:pathLst>
                <a:path w="2686" h="5369" extrusionOk="0">
                  <a:moveTo>
                    <a:pt x="997" y="1"/>
                  </a:moveTo>
                  <a:cubicBezTo>
                    <a:pt x="625" y="1"/>
                    <a:pt x="279" y="58"/>
                    <a:pt x="1" y="154"/>
                  </a:cubicBezTo>
                  <a:lnTo>
                    <a:pt x="1576" y="1528"/>
                  </a:lnTo>
                  <a:lnTo>
                    <a:pt x="1576" y="5368"/>
                  </a:lnTo>
                  <a:cubicBezTo>
                    <a:pt x="2222" y="5258"/>
                    <a:pt x="2686" y="4970"/>
                    <a:pt x="2686" y="4628"/>
                  </a:cubicBezTo>
                  <a:lnTo>
                    <a:pt x="2686" y="779"/>
                  </a:lnTo>
                  <a:cubicBezTo>
                    <a:pt x="2669" y="349"/>
                    <a:pt x="1922" y="1"/>
                    <a:pt x="997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23;p40">
              <a:extLst>
                <a:ext uri="{FF2B5EF4-FFF2-40B4-BE49-F238E27FC236}">
                  <a16:creationId xmlns:a16="http://schemas.microsoft.com/office/drawing/2014/main" id="{AC37EB7E-C589-55C7-2E51-32291DB062A7}"/>
                </a:ext>
              </a:extLst>
            </p:cNvPr>
            <p:cNvSpPr/>
            <p:nvPr/>
          </p:nvSpPr>
          <p:spPr>
            <a:xfrm>
              <a:off x="10761943" y="1511000"/>
              <a:ext cx="297977" cy="443261"/>
            </a:xfrm>
            <a:custGeom>
              <a:avLst/>
              <a:gdLst/>
              <a:ahLst/>
              <a:cxnLst/>
              <a:rect l="l" t="t" r="r" b="b"/>
              <a:pathLst>
                <a:path w="2172" h="3231" extrusionOk="0">
                  <a:moveTo>
                    <a:pt x="408" y="0"/>
                  </a:moveTo>
                  <a:cubicBezTo>
                    <a:pt x="267" y="0"/>
                    <a:pt x="132" y="17"/>
                    <a:pt x="0" y="48"/>
                  </a:cubicBezTo>
                  <a:lnTo>
                    <a:pt x="1381" y="3230"/>
                  </a:lnTo>
                  <a:cubicBezTo>
                    <a:pt x="1854" y="2916"/>
                    <a:pt x="2171" y="2375"/>
                    <a:pt x="2171" y="1763"/>
                  </a:cubicBezTo>
                  <a:cubicBezTo>
                    <a:pt x="2171" y="790"/>
                    <a:pt x="1381" y="0"/>
                    <a:pt x="408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24;p40">
              <a:extLst>
                <a:ext uri="{FF2B5EF4-FFF2-40B4-BE49-F238E27FC236}">
                  <a16:creationId xmlns:a16="http://schemas.microsoft.com/office/drawing/2014/main" id="{0D487DD4-BAF6-70CD-7D9C-B6CBC994E857}"/>
                </a:ext>
              </a:extLst>
            </p:cNvPr>
            <p:cNvSpPr/>
            <p:nvPr/>
          </p:nvSpPr>
          <p:spPr>
            <a:xfrm>
              <a:off x="11904863" y="1714176"/>
              <a:ext cx="257643" cy="687733"/>
            </a:xfrm>
            <a:custGeom>
              <a:avLst/>
              <a:gdLst/>
              <a:ahLst/>
              <a:cxnLst/>
              <a:rect l="l" t="t" r="r" b="b"/>
              <a:pathLst>
                <a:path w="1878" h="5013" extrusionOk="0">
                  <a:moveTo>
                    <a:pt x="1709" y="1"/>
                  </a:moveTo>
                  <a:cubicBezTo>
                    <a:pt x="1646" y="1"/>
                    <a:pt x="1587" y="42"/>
                    <a:pt x="1566" y="104"/>
                  </a:cubicBezTo>
                  <a:lnTo>
                    <a:pt x="26" y="4813"/>
                  </a:lnTo>
                  <a:cubicBezTo>
                    <a:pt x="0" y="4893"/>
                    <a:pt x="43" y="4977"/>
                    <a:pt x="122" y="5003"/>
                  </a:cubicBezTo>
                  <a:cubicBezTo>
                    <a:pt x="139" y="5010"/>
                    <a:pt x="156" y="5013"/>
                    <a:pt x="171" y="5013"/>
                  </a:cubicBezTo>
                  <a:cubicBezTo>
                    <a:pt x="233" y="5013"/>
                    <a:pt x="291" y="4974"/>
                    <a:pt x="312" y="4907"/>
                  </a:cubicBezTo>
                  <a:lnTo>
                    <a:pt x="1852" y="198"/>
                  </a:lnTo>
                  <a:cubicBezTo>
                    <a:pt x="1878" y="119"/>
                    <a:pt x="1832" y="34"/>
                    <a:pt x="1756" y="8"/>
                  </a:cubicBezTo>
                  <a:cubicBezTo>
                    <a:pt x="1740" y="3"/>
                    <a:pt x="172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25;p40">
              <a:extLst>
                <a:ext uri="{FF2B5EF4-FFF2-40B4-BE49-F238E27FC236}">
                  <a16:creationId xmlns:a16="http://schemas.microsoft.com/office/drawing/2014/main" id="{B05870EE-04AD-D740-DFAB-22CE0FCC7646}"/>
                </a:ext>
              </a:extLst>
            </p:cNvPr>
            <p:cNvSpPr/>
            <p:nvPr/>
          </p:nvSpPr>
          <p:spPr>
            <a:xfrm>
              <a:off x="12371031" y="1714176"/>
              <a:ext cx="258054" cy="687733"/>
            </a:xfrm>
            <a:custGeom>
              <a:avLst/>
              <a:gdLst/>
              <a:ahLst/>
              <a:cxnLst/>
              <a:rect l="l" t="t" r="r" b="b"/>
              <a:pathLst>
                <a:path w="1881" h="5013" extrusionOk="0">
                  <a:moveTo>
                    <a:pt x="168" y="1"/>
                  </a:moveTo>
                  <a:cubicBezTo>
                    <a:pt x="153" y="1"/>
                    <a:pt x="138" y="3"/>
                    <a:pt x="123" y="8"/>
                  </a:cubicBezTo>
                  <a:cubicBezTo>
                    <a:pt x="43" y="34"/>
                    <a:pt x="0" y="119"/>
                    <a:pt x="27" y="198"/>
                  </a:cubicBezTo>
                  <a:lnTo>
                    <a:pt x="1566" y="4907"/>
                  </a:lnTo>
                  <a:cubicBezTo>
                    <a:pt x="1588" y="4974"/>
                    <a:pt x="1648" y="5013"/>
                    <a:pt x="1710" y="5013"/>
                  </a:cubicBezTo>
                  <a:cubicBezTo>
                    <a:pt x="1724" y="5013"/>
                    <a:pt x="1741" y="5010"/>
                    <a:pt x="1758" y="5003"/>
                  </a:cubicBezTo>
                  <a:cubicBezTo>
                    <a:pt x="1837" y="4977"/>
                    <a:pt x="1881" y="4893"/>
                    <a:pt x="1854" y="4813"/>
                  </a:cubicBezTo>
                  <a:lnTo>
                    <a:pt x="312" y="104"/>
                  </a:lnTo>
                  <a:cubicBezTo>
                    <a:pt x="289" y="42"/>
                    <a:pt x="230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926;p40">
              <a:extLst>
                <a:ext uri="{FF2B5EF4-FFF2-40B4-BE49-F238E27FC236}">
                  <a16:creationId xmlns:a16="http://schemas.microsoft.com/office/drawing/2014/main" id="{D80F8B05-51A5-672C-6C08-5D40CB5D20A4}"/>
                </a:ext>
              </a:extLst>
            </p:cNvPr>
            <p:cNvSpPr/>
            <p:nvPr/>
          </p:nvSpPr>
          <p:spPr>
            <a:xfrm>
              <a:off x="11788801" y="2381052"/>
              <a:ext cx="958547" cy="712428"/>
            </a:xfrm>
            <a:custGeom>
              <a:avLst/>
              <a:gdLst/>
              <a:ahLst/>
              <a:cxnLst/>
              <a:rect l="l" t="t" r="r" b="b"/>
              <a:pathLst>
                <a:path w="6987" h="5193" extrusionOk="0">
                  <a:moveTo>
                    <a:pt x="1017" y="0"/>
                  </a:moveTo>
                  <a:cubicBezTo>
                    <a:pt x="455" y="0"/>
                    <a:pt x="1" y="454"/>
                    <a:pt x="1" y="1016"/>
                  </a:cubicBezTo>
                  <a:lnTo>
                    <a:pt x="1" y="4177"/>
                  </a:lnTo>
                  <a:cubicBezTo>
                    <a:pt x="1" y="4739"/>
                    <a:pt x="455" y="5193"/>
                    <a:pt x="1017" y="5193"/>
                  </a:cubicBezTo>
                  <a:lnTo>
                    <a:pt x="5971" y="5193"/>
                  </a:lnTo>
                  <a:cubicBezTo>
                    <a:pt x="6533" y="5193"/>
                    <a:pt x="6987" y="4739"/>
                    <a:pt x="6987" y="4177"/>
                  </a:cubicBezTo>
                  <a:lnTo>
                    <a:pt x="6987" y="1016"/>
                  </a:lnTo>
                  <a:cubicBezTo>
                    <a:pt x="6987" y="454"/>
                    <a:pt x="6533" y="0"/>
                    <a:pt x="5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927;p40">
              <a:extLst>
                <a:ext uri="{FF2B5EF4-FFF2-40B4-BE49-F238E27FC236}">
                  <a16:creationId xmlns:a16="http://schemas.microsoft.com/office/drawing/2014/main" id="{14821D97-D538-83FF-5A59-B8AEDB31B87E}"/>
                </a:ext>
              </a:extLst>
            </p:cNvPr>
            <p:cNvSpPr/>
            <p:nvPr/>
          </p:nvSpPr>
          <p:spPr>
            <a:xfrm>
              <a:off x="11918308" y="2533881"/>
              <a:ext cx="44998" cy="452864"/>
            </a:xfrm>
            <a:custGeom>
              <a:avLst/>
              <a:gdLst/>
              <a:ahLst/>
              <a:cxnLst/>
              <a:rect l="l" t="t" r="r" b="b"/>
              <a:pathLst>
                <a:path w="328" h="3301" extrusionOk="0">
                  <a:moveTo>
                    <a:pt x="161" y="1"/>
                  </a:moveTo>
                  <a:cubicBezTo>
                    <a:pt x="73" y="1"/>
                    <a:pt x="0" y="73"/>
                    <a:pt x="0" y="164"/>
                  </a:cubicBezTo>
                  <a:lnTo>
                    <a:pt x="0" y="3135"/>
                  </a:lnTo>
                  <a:cubicBezTo>
                    <a:pt x="0" y="3228"/>
                    <a:pt x="73" y="3300"/>
                    <a:pt x="161" y="3300"/>
                  </a:cubicBezTo>
                  <a:cubicBezTo>
                    <a:pt x="255" y="3300"/>
                    <a:pt x="327" y="3226"/>
                    <a:pt x="327" y="3135"/>
                  </a:cubicBezTo>
                  <a:lnTo>
                    <a:pt x="327" y="164"/>
                  </a:lnTo>
                  <a:cubicBezTo>
                    <a:pt x="327" y="73"/>
                    <a:pt x="25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928;p40">
              <a:extLst>
                <a:ext uri="{FF2B5EF4-FFF2-40B4-BE49-F238E27FC236}">
                  <a16:creationId xmlns:a16="http://schemas.microsoft.com/office/drawing/2014/main" id="{0A6E5A65-E251-16ED-6FE4-EA8A5B9A7235}"/>
                </a:ext>
              </a:extLst>
            </p:cNvPr>
            <p:cNvSpPr/>
            <p:nvPr/>
          </p:nvSpPr>
          <p:spPr>
            <a:xfrm>
              <a:off x="12076761" y="2533881"/>
              <a:ext cx="45684" cy="452864"/>
            </a:xfrm>
            <a:custGeom>
              <a:avLst/>
              <a:gdLst/>
              <a:ahLst/>
              <a:cxnLst/>
              <a:rect l="l" t="t" r="r" b="b"/>
              <a:pathLst>
                <a:path w="333" h="3301" extrusionOk="0">
                  <a:moveTo>
                    <a:pt x="166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6" y="3300"/>
                  </a:cubicBezTo>
                  <a:cubicBezTo>
                    <a:pt x="260" y="3300"/>
                    <a:pt x="332" y="3226"/>
                    <a:pt x="332" y="3135"/>
                  </a:cubicBezTo>
                  <a:lnTo>
                    <a:pt x="332" y="164"/>
                  </a:lnTo>
                  <a:cubicBezTo>
                    <a:pt x="332" y="73"/>
                    <a:pt x="255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929;p40">
              <a:extLst>
                <a:ext uri="{FF2B5EF4-FFF2-40B4-BE49-F238E27FC236}">
                  <a16:creationId xmlns:a16="http://schemas.microsoft.com/office/drawing/2014/main" id="{15027DDE-9C75-6279-6CB9-41E217A48D4E}"/>
                </a:ext>
              </a:extLst>
            </p:cNvPr>
            <p:cNvSpPr/>
            <p:nvPr/>
          </p:nvSpPr>
          <p:spPr>
            <a:xfrm>
              <a:off x="12235900" y="2533881"/>
              <a:ext cx="45273" cy="452864"/>
            </a:xfrm>
            <a:custGeom>
              <a:avLst/>
              <a:gdLst/>
              <a:ahLst/>
              <a:cxnLst/>
              <a:rect l="l" t="t" r="r" b="b"/>
              <a:pathLst>
                <a:path w="330" h="3301" extrusionOk="0">
                  <a:moveTo>
                    <a:pt x="164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4" y="3300"/>
                  </a:cubicBezTo>
                  <a:cubicBezTo>
                    <a:pt x="257" y="3300"/>
                    <a:pt x="330" y="3226"/>
                    <a:pt x="330" y="3135"/>
                  </a:cubicBezTo>
                  <a:lnTo>
                    <a:pt x="330" y="164"/>
                  </a:lnTo>
                  <a:cubicBezTo>
                    <a:pt x="330" y="73"/>
                    <a:pt x="255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930;p40">
              <a:extLst>
                <a:ext uri="{FF2B5EF4-FFF2-40B4-BE49-F238E27FC236}">
                  <a16:creationId xmlns:a16="http://schemas.microsoft.com/office/drawing/2014/main" id="{F6D40F3A-68F8-9B5A-9A87-88AF8A0DC5EC}"/>
                </a:ext>
              </a:extLst>
            </p:cNvPr>
            <p:cNvSpPr/>
            <p:nvPr/>
          </p:nvSpPr>
          <p:spPr>
            <a:xfrm>
              <a:off x="12394764" y="2533881"/>
              <a:ext cx="45547" cy="452864"/>
            </a:xfrm>
            <a:custGeom>
              <a:avLst/>
              <a:gdLst/>
              <a:ahLst/>
              <a:cxnLst/>
              <a:rect l="l" t="t" r="r" b="b"/>
              <a:pathLst>
                <a:path w="332" h="3301" extrusionOk="0">
                  <a:moveTo>
                    <a:pt x="166" y="1"/>
                  </a:moveTo>
                  <a:cubicBezTo>
                    <a:pt x="72" y="1"/>
                    <a:pt x="0" y="73"/>
                    <a:pt x="0" y="164"/>
                  </a:cubicBezTo>
                  <a:lnTo>
                    <a:pt x="0" y="3135"/>
                  </a:lnTo>
                  <a:cubicBezTo>
                    <a:pt x="0" y="3228"/>
                    <a:pt x="74" y="3300"/>
                    <a:pt x="166" y="3300"/>
                  </a:cubicBezTo>
                  <a:cubicBezTo>
                    <a:pt x="259" y="3300"/>
                    <a:pt x="331" y="3226"/>
                    <a:pt x="331" y="3135"/>
                  </a:cubicBezTo>
                  <a:lnTo>
                    <a:pt x="331" y="164"/>
                  </a:lnTo>
                  <a:cubicBezTo>
                    <a:pt x="331" y="73"/>
                    <a:pt x="255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931;p40">
              <a:extLst>
                <a:ext uri="{FF2B5EF4-FFF2-40B4-BE49-F238E27FC236}">
                  <a16:creationId xmlns:a16="http://schemas.microsoft.com/office/drawing/2014/main" id="{CFFA64DF-FDED-8629-6F65-F7A6887A1EDD}"/>
                </a:ext>
              </a:extLst>
            </p:cNvPr>
            <p:cNvSpPr/>
            <p:nvPr/>
          </p:nvSpPr>
          <p:spPr>
            <a:xfrm>
              <a:off x="12553766" y="2533881"/>
              <a:ext cx="45273" cy="452864"/>
            </a:xfrm>
            <a:custGeom>
              <a:avLst/>
              <a:gdLst/>
              <a:ahLst/>
              <a:cxnLst/>
              <a:rect l="l" t="t" r="r" b="b"/>
              <a:pathLst>
                <a:path w="330" h="3301" extrusionOk="0">
                  <a:moveTo>
                    <a:pt x="164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4" y="3300"/>
                  </a:cubicBezTo>
                  <a:cubicBezTo>
                    <a:pt x="258" y="3300"/>
                    <a:pt x="330" y="3226"/>
                    <a:pt x="330" y="3135"/>
                  </a:cubicBezTo>
                  <a:lnTo>
                    <a:pt x="330" y="164"/>
                  </a:lnTo>
                  <a:cubicBezTo>
                    <a:pt x="330" y="73"/>
                    <a:pt x="256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32;p40">
              <a:extLst>
                <a:ext uri="{FF2B5EF4-FFF2-40B4-BE49-F238E27FC236}">
                  <a16:creationId xmlns:a16="http://schemas.microsoft.com/office/drawing/2014/main" id="{20B2A533-4125-A022-A9BB-31475A9924F7}"/>
                </a:ext>
              </a:extLst>
            </p:cNvPr>
            <p:cNvSpPr/>
            <p:nvPr/>
          </p:nvSpPr>
          <p:spPr>
            <a:xfrm>
              <a:off x="11698531" y="2329606"/>
              <a:ext cx="1164743" cy="183011"/>
            </a:xfrm>
            <a:custGeom>
              <a:avLst/>
              <a:gdLst/>
              <a:ahLst/>
              <a:cxnLst/>
              <a:rect l="l" t="t" r="r" b="b"/>
              <a:pathLst>
                <a:path w="8490" h="1334" extrusionOk="0">
                  <a:moveTo>
                    <a:pt x="407" y="1"/>
                  </a:moveTo>
                  <a:cubicBezTo>
                    <a:pt x="186" y="1"/>
                    <a:pt x="1" y="181"/>
                    <a:pt x="1" y="407"/>
                  </a:cubicBezTo>
                  <a:lnTo>
                    <a:pt x="1" y="928"/>
                  </a:lnTo>
                  <a:cubicBezTo>
                    <a:pt x="1" y="1154"/>
                    <a:pt x="181" y="1334"/>
                    <a:pt x="407" y="1334"/>
                  </a:cubicBezTo>
                  <a:lnTo>
                    <a:pt x="8087" y="1334"/>
                  </a:lnTo>
                  <a:cubicBezTo>
                    <a:pt x="8310" y="1334"/>
                    <a:pt x="8490" y="1154"/>
                    <a:pt x="8490" y="928"/>
                  </a:cubicBezTo>
                  <a:lnTo>
                    <a:pt x="8490" y="407"/>
                  </a:lnTo>
                  <a:cubicBezTo>
                    <a:pt x="8490" y="181"/>
                    <a:pt x="8310" y="1"/>
                    <a:pt x="8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33;p40">
              <a:extLst>
                <a:ext uri="{FF2B5EF4-FFF2-40B4-BE49-F238E27FC236}">
                  <a16:creationId xmlns:a16="http://schemas.microsoft.com/office/drawing/2014/main" id="{9B399E46-23E1-1817-CCEB-6498294CE4A1}"/>
                </a:ext>
              </a:extLst>
            </p:cNvPr>
            <p:cNvSpPr/>
            <p:nvPr/>
          </p:nvSpPr>
          <p:spPr>
            <a:xfrm>
              <a:off x="11984570" y="1714176"/>
              <a:ext cx="177935" cy="471659"/>
            </a:xfrm>
            <a:custGeom>
              <a:avLst/>
              <a:gdLst/>
              <a:ahLst/>
              <a:cxnLst/>
              <a:rect l="l" t="t" r="r" b="b"/>
              <a:pathLst>
                <a:path w="1297" h="3438" extrusionOk="0">
                  <a:moveTo>
                    <a:pt x="1128" y="1"/>
                  </a:moveTo>
                  <a:cubicBezTo>
                    <a:pt x="1065" y="1"/>
                    <a:pt x="1006" y="42"/>
                    <a:pt x="985" y="104"/>
                  </a:cubicBezTo>
                  <a:lnTo>
                    <a:pt x="0" y="3116"/>
                  </a:lnTo>
                  <a:lnTo>
                    <a:pt x="212" y="3437"/>
                  </a:lnTo>
                  <a:lnTo>
                    <a:pt x="1271" y="198"/>
                  </a:lnTo>
                  <a:cubicBezTo>
                    <a:pt x="1297" y="119"/>
                    <a:pt x="1251" y="34"/>
                    <a:pt x="1175" y="8"/>
                  </a:cubicBezTo>
                  <a:cubicBezTo>
                    <a:pt x="1159" y="3"/>
                    <a:pt x="1144" y="1"/>
                    <a:pt x="1128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34;p40">
              <a:extLst>
                <a:ext uri="{FF2B5EF4-FFF2-40B4-BE49-F238E27FC236}">
                  <a16:creationId xmlns:a16="http://schemas.microsoft.com/office/drawing/2014/main" id="{E6C7BE63-5FC1-33A0-36EB-C8215CD0470D}"/>
                </a:ext>
              </a:extLst>
            </p:cNvPr>
            <p:cNvSpPr/>
            <p:nvPr/>
          </p:nvSpPr>
          <p:spPr>
            <a:xfrm>
              <a:off x="12139729" y="1714176"/>
              <a:ext cx="723540" cy="1362160"/>
            </a:xfrm>
            <a:custGeom>
              <a:avLst/>
              <a:gdLst/>
              <a:ahLst/>
              <a:cxnLst/>
              <a:rect l="l" t="t" r="r" b="b"/>
              <a:pathLst>
                <a:path w="5274" h="9929" extrusionOk="0">
                  <a:moveTo>
                    <a:pt x="1849" y="1"/>
                  </a:moveTo>
                  <a:cubicBezTo>
                    <a:pt x="1834" y="1"/>
                    <a:pt x="1819" y="3"/>
                    <a:pt x="1804" y="8"/>
                  </a:cubicBezTo>
                  <a:cubicBezTo>
                    <a:pt x="1724" y="34"/>
                    <a:pt x="1681" y="119"/>
                    <a:pt x="1708" y="198"/>
                  </a:cubicBezTo>
                  <a:lnTo>
                    <a:pt x="3108" y="4484"/>
                  </a:lnTo>
                  <a:lnTo>
                    <a:pt x="0" y="4484"/>
                  </a:lnTo>
                  <a:lnTo>
                    <a:pt x="749" y="5820"/>
                  </a:lnTo>
                  <a:lnTo>
                    <a:pt x="1770" y="5820"/>
                  </a:lnTo>
                  <a:lnTo>
                    <a:pt x="3893" y="9929"/>
                  </a:lnTo>
                  <a:cubicBezTo>
                    <a:pt x="4210" y="9758"/>
                    <a:pt x="4426" y="9422"/>
                    <a:pt x="4426" y="9038"/>
                  </a:cubicBezTo>
                  <a:lnTo>
                    <a:pt x="4426" y="5877"/>
                  </a:lnTo>
                  <a:cubicBezTo>
                    <a:pt x="4426" y="5858"/>
                    <a:pt x="4424" y="5841"/>
                    <a:pt x="4424" y="5820"/>
                  </a:cubicBezTo>
                  <a:lnTo>
                    <a:pt x="4868" y="5820"/>
                  </a:lnTo>
                  <a:cubicBezTo>
                    <a:pt x="5094" y="5820"/>
                    <a:pt x="5274" y="5640"/>
                    <a:pt x="5274" y="5414"/>
                  </a:cubicBezTo>
                  <a:lnTo>
                    <a:pt x="5274" y="4893"/>
                  </a:lnTo>
                  <a:cubicBezTo>
                    <a:pt x="5269" y="4667"/>
                    <a:pt x="5089" y="4487"/>
                    <a:pt x="4866" y="4487"/>
                  </a:cubicBezTo>
                  <a:lnTo>
                    <a:pt x="3425" y="4487"/>
                  </a:lnTo>
                  <a:lnTo>
                    <a:pt x="1993" y="104"/>
                  </a:lnTo>
                  <a:cubicBezTo>
                    <a:pt x="1970" y="42"/>
                    <a:pt x="1911" y="1"/>
                    <a:pt x="1849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35;p40">
              <a:extLst>
                <a:ext uri="{FF2B5EF4-FFF2-40B4-BE49-F238E27FC236}">
                  <a16:creationId xmlns:a16="http://schemas.microsoft.com/office/drawing/2014/main" id="{76C44F08-1264-3EC2-1F91-6AD4E903E7D0}"/>
                </a:ext>
              </a:extLst>
            </p:cNvPr>
            <p:cNvSpPr/>
            <p:nvPr/>
          </p:nvSpPr>
          <p:spPr>
            <a:xfrm>
              <a:off x="11314128" y="1801703"/>
              <a:ext cx="518304" cy="467406"/>
            </a:xfrm>
            <a:custGeom>
              <a:avLst/>
              <a:gdLst/>
              <a:ahLst/>
              <a:cxnLst/>
              <a:rect l="l" t="t" r="r" b="b"/>
              <a:pathLst>
                <a:path w="3778" h="3407" extrusionOk="0">
                  <a:moveTo>
                    <a:pt x="3074" y="2426"/>
                  </a:moveTo>
                  <a:cubicBezTo>
                    <a:pt x="3108" y="2426"/>
                    <a:pt x="3143" y="2436"/>
                    <a:pt x="3173" y="2456"/>
                  </a:cubicBezTo>
                  <a:cubicBezTo>
                    <a:pt x="3252" y="2511"/>
                    <a:pt x="3269" y="2619"/>
                    <a:pt x="3216" y="2696"/>
                  </a:cubicBezTo>
                  <a:cubicBezTo>
                    <a:pt x="3182" y="2746"/>
                    <a:pt x="3129" y="2772"/>
                    <a:pt x="3075" y="2772"/>
                  </a:cubicBezTo>
                  <a:cubicBezTo>
                    <a:pt x="3040" y="2772"/>
                    <a:pt x="3006" y="2761"/>
                    <a:pt x="2976" y="2739"/>
                  </a:cubicBezTo>
                  <a:cubicBezTo>
                    <a:pt x="2896" y="2684"/>
                    <a:pt x="2880" y="2576"/>
                    <a:pt x="2932" y="2499"/>
                  </a:cubicBezTo>
                  <a:cubicBezTo>
                    <a:pt x="2966" y="2451"/>
                    <a:pt x="3020" y="2426"/>
                    <a:pt x="3074" y="2426"/>
                  </a:cubicBezTo>
                  <a:close/>
                  <a:moveTo>
                    <a:pt x="1271" y="0"/>
                  </a:moveTo>
                  <a:cubicBezTo>
                    <a:pt x="1234" y="0"/>
                    <a:pt x="1198" y="17"/>
                    <a:pt x="1174" y="47"/>
                  </a:cubicBezTo>
                  <a:lnTo>
                    <a:pt x="39" y="1644"/>
                  </a:lnTo>
                  <a:cubicBezTo>
                    <a:pt x="0" y="1700"/>
                    <a:pt x="15" y="1772"/>
                    <a:pt x="65" y="1810"/>
                  </a:cubicBezTo>
                  <a:lnTo>
                    <a:pt x="1907" y="3119"/>
                  </a:lnTo>
                  <a:cubicBezTo>
                    <a:pt x="1921" y="3124"/>
                    <a:pt x="1931" y="3126"/>
                    <a:pt x="1941" y="3128"/>
                  </a:cubicBezTo>
                  <a:cubicBezTo>
                    <a:pt x="1941" y="3128"/>
                    <a:pt x="2553" y="3328"/>
                    <a:pt x="2764" y="3393"/>
                  </a:cubicBezTo>
                  <a:cubicBezTo>
                    <a:pt x="2791" y="3401"/>
                    <a:pt x="2818" y="3406"/>
                    <a:pt x="2843" y="3406"/>
                  </a:cubicBezTo>
                  <a:cubicBezTo>
                    <a:pt x="2877" y="3406"/>
                    <a:pt x="2907" y="3395"/>
                    <a:pt x="2928" y="3366"/>
                  </a:cubicBezTo>
                  <a:lnTo>
                    <a:pt x="3742" y="2223"/>
                  </a:lnTo>
                  <a:cubicBezTo>
                    <a:pt x="3778" y="2168"/>
                    <a:pt x="3749" y="2115"/>
                    <a:pt x="3713" y="2060"/>
                  </a:cubicBezTo>
                  <a:cubicBezTo>
                    <a:pt x="3593" y="1882"/>
                    <a:pt x="3204" y="1351"/>
                    <a:pt x="3204" y="1351"/>
                  </a:cubicBezTo>
                  <a:cubicBezTo>
                    <a:pt x="3197" y="1342"/>
                    <a:pt x="3189" y="1337"/>
                    <a:pt x="3180" y="1330"/>
                  </a:cubicBezTo>
                  <a:lnTo>
                    <a:pt x="1340" y="21"/>
                  </a:lnTo>
                  <a:cubicBezTo>
                    <a:pt x="1319" y="7"/>
                    <a:pt x="1295" y="0"/>
                    <a:pt x="1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36;p40">
              <a:extLst>
                <a:ext uri="{FF2B5EF4-FFF2-40B4-BE49-F238E27FC236}">
                  <a16:creationId xmlns:a16="http://schemas.microsoft.com/office/drawing/2014/main" id="{7B7E4B53-C26C-3E58-8A78-D85AC677ADFA}"/>
                </a:ext>
              </a:extLst>
            </p:cNvPr>
            <p:cNvSpPr/>
            <p:nvPr/>
          </p:nvSpPr>
          <p:spPr>
            <a:xfrm>
              <a:off x="11401106" y="1897461"/>
              <a:ext cx="249137" cy="222385"/>
            </a:xfrm>
            <a:custGeom>
              <a:avLst/>
              <a:gdLst/>
              <a:ahLst/>
              <a:cxnLst/>
              <a:rect l="l" t="t" r="r" b="b"/>
              <a:pathLst>
                <a:path w="1816" h="1621" extrusionOk="0">
                  <a:moveTo>
                    <a:pt x="910" y="40"/>
                  </a:moveTo>
                  <a:cubicBezTo>
                    <a:pt x="1068" y="40"/>
                    <a:pt x="1222" y="88"/>
                    <a:pt x="1355" y="183"/>
                  </a:cubicBezTo>
                  <a:cubicBezTo>
                    <a:pt x="1672" y="411"/>
                    <a:pt x="1770" y="843"/>
                    <a:pt x="1578" y="1184"/>
                  </a:cubicBezTo>
                  <a:cubicBezTo>
                    <a:pt x="1566" y="1208"/>
                    <a:pt x="1552" y="1232"/>
                    <a:pt x="1537" y="1256"/>
                  </a:cubicBezTo>
                  <a:cubicBezTo>
                    <a:pt x="1419" y="1424"/>
                    <a:pt x="1242" y="1537"/>
                    <a:pt x="1038" y="1568"/>
                  </a:cubicBezTo>
                  <a:cubicBezTo>
                    <a:pt x="995" y="1575"/>
                    <a:pt x="952" y="1579"/>
                    <a:pt x="910" y="1579"/>
                  </a:cubicBezTo>
                  <a:cubicBezTo>
                    <a:pt x="753" y="1579"/>
                    <a:pt x="598" y="1531"/>
                    <a:pt x="466" y="1436"/>
                  </a:cubicBezTo>
                  <a:cubicBezTo>
                    <a:pt x="144" y="1208"/>
                    <a:pt x="46" y="776"/>
                    <a:pt x="238" y="435"/>
                  </a:cubicBezTo>
                  <a:lnTo>
                    <a:pt x="281" y="363"/>
                  </a:lnTo>
                  <a:cubicBezTo>
                    <a:pt x="399" y="195"/>
                    <a:pt x="576" y="84"/>
                    <a:pt x="781" y="51"/>
                  </a:cubicBezTo>
                  <a:cubicBezTo>
                    <a:pt x="824" y="43"/>
                    <a:pt x="867" y="40"/>
                    <a:pt x="910" y="40"/>
                  </a:cubicBezTo>
                  <a:close/>
                  <a:moveTo>
                    <a:pt x="912" y="0"/>
                  </a:moveTo>
                  <a:cubicBezTo>
                    <a:pt x="866" y="0"/>
                    <a:pt x="820" y="4"/>
                    <a:pt x="773" y="12"/>
                  </a:cubicBezTo>
                  <a:cubicBezTo>
                    <a:pt x="562" y="48"/>
                    <a:pt x="375" y="163"/>
                    <a:pt x="250" y="341"/>
                  </a:cubicBezTo>
                  <a:cubicBezTo>
                    <a:pt x="231" y="365"/>
                    <a:pt x="216" y="389"/>
                    <a:pt x="202" y="416"/>
                  </a:cubicBezTo>
                  <a:cubicBezTo>
                    <a:pt x="0" y="776"/>
                    <a:pt x="101" y="1230"/>
                    <a:pt x="437" y="1470"/>
                  </a:cubicBezTo>
                  <a:cubicBezTo>
                    <a:pt x="577" y="1570"/>
                    <a:pt x="738" y="1621"/>
                    <a:pt x="904" y="1621"/>
                  </a:cubicBezTo>
                  <a:cubicBezTo>
                    <a:pt x="950" y="1621"/>
                    <a:pt x="996" y="1617"/>
                    <a:pt x="1042" y="1609"/>
                  </a:cubicBezTo>
                  <a:cubicBezTo>
                    <a:pt x="1254" y="1573"/>
                    <a:pt x="1441" y="1455"/>
                    <a:pt x="1566" y="1278"/>
                  </a:cubicBezTo>
                  <a:cubicBezTo>
                    <a:pt x="1585" y="1254"/>
                    <a:pt x="1600" y="1230"/>
                    <a:pt x="1614" y="1203"/>
                  </a:cubicBezTo>
                  <a:cubicBezTo>
                    <a:pt x="1816" y="843"/>
                    <a:pt x="1712" y="389"/>
                    <a:pt x="1379" y="149"/>
                  </a:cubicBezTo>
                  <a:cubicBezTo>
                    <a:pt x="1239" y="51"/>
                    <a:pt x="107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37;p40">
              <a:extLst>
                <a:ext uri="{FF2B5EF4-FFF2-40B4-BE49-F238E27FC236}">
                  <a16:creationId xmlns:a16="http://schemas.microsoft.com/office/drawing/2014/main" id="{92F7A476-0865-6B70-4E69-BF5306C990F9}"/>
                </a:ext>
              </a:extLst>
            </p:cNvPr>
            <p:cNvSpPr/>
            <p:nvPr/>
          </p:nvSpPr>
          <p:spPr>
            <a:xfrm>
              <a:off x="11444595" y="2001039"/>
              <a:ext cx="160512" cy="18383"/>
            </a:xfrm>
            <a:custGeom>
              <a:avLst/>
              <a:gdLst/>
              <a:ahLst/>
              <a:cxnLst/>
              <a:rect l="l" t="t" r="r" b="b"/>
              <a:pathLst>
                <a:path w="1170" h="134" extrusionOk="0">
                  <a:moveTo>
                    <a:pt x="32" y="0"/>
                  </a:moveTo>
                  <a:cubicBezTo>
                    <a:pt x="19" y="0"/>
                    <a:pt x="11" y="7"/>
                    <a:pt x="7" y="16"/>
                  </a:cubicBezTo>
                  <a:cubicBezTo>
                    <a:pt x="5" y="21"/>
                    <a:pt x="0" y="28"/>
                    <a:pt x="0" y="38"/>
                  </a:cubicBezTo>
                  <a:cubicBezTo>
                    <a:pt x="0" y="57"/>
                    <a:pt x="17" y="76"/>
                    <a:pt x="36" y="78"/>
                  </a:cubicBezTo>
                  <a:lnTo>
                    <a:pt x="1126" y="134"/>
                  </a:lnTo>
                  <a:cubicBezTo>
                    <a:pt x="1148" y="134"/>
                    <a:pt x="1165" y="117"/>
                    <a:pt x="1170" y="98"/>
                  </a:cubicBezTo>
                  <a:cubicBezTo>
                    <a:pt x="1170" y="76"/>
                    <a:pt x="1153" y="57"/>
                    <a:pt x="1134" y="54"/>
                  </a:cubicBezTo>
                  <a:lnTo>
                    <a:pt x="43" y="2"/>
                  </a:ln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38;p40">
              <a:extLst>
                <a:ext uri="{FF2B5EF4-FFF2-40B4-BE49-F238E27FC236}">
                  <a16:creationId xmlns:a16="http://schemas.microsoft.com/office/drawing/2014/main" id="{2689ECB2-242C-28AA-1847-24DE9E2BBB98}"/>
                </a:ext>
              </a:extLst>
            </p:cNvPr>
            <p:cNvSpPr/>
            <p:nvPr/>
          </p:nvSpPr>
          <p:spPr>
            <a:xfrm>
              <a:off x="11489044" y="1945751"/>
              <a:ext cx="47193" cy="4198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3" y="40"/>
                  </a:moveTo>
                  <a:cubicBezTo>
                    <a:pt x="196" y="40"/>
                    <a:pt x="218" y="47"/>
                    <a:pt x="238" y="61"/>
                  </a:cubicBezTo>
                  <a:cubicBezTo>
                    <a:pt x="289" y="97"/>
                    <a:pt x="301" y="167"/>
                    <a:pt x="264" y="217"/>
                  </a:cubicBezTo>
                  <a:cubicBezTo>
                    <a:pt x="243" y="248"/>
                    <a:pt x="209" y="264"/>
                    <a:pt x="174" y="264"/>
                  </a:cubicBezTo>
                  <a:cubicBezTo>
                    <a:pt x="152" y="264"/>
                    <a:pt x="129" y="258"/>
                    <a:pt x="108" y="244"/>
                  </a:cubicBezTo>
                  <a:cubicBezTo>
                    <a:pt x="58" y="208"/>
                    <a:pt x="46" y="140"/>
                    <a:pt x="82" y="88"/>
                  </a:cubicBezTo>
                  <a:cubicBezTo>
                    <a:pt x="104" y="57"/>
                    <a:pt x="138" y="40"/>
                    <a:pt x="173" y="40"/>
                  </a:cubicBezTo>
                  <a:close/>
                  <a:moveTo>
                    <a:pt x="175" y="0"/>
                  </a:moveTo>
                  <a:cubicBezTo>
                    <a:pt x="126" y="0"/>
                    <a:pt x="78" y="24"/>
                    <a:pt x="48" y="68"/>
                  </a:cubicBezTo>
                  <a:cubicBezTo>
                    <a:pt x="0" y="133"/>
                    <a:pt x="17" y="229"/>
                    <a:pt x="84" y="277"/>
                  </a:cubicBezTo>
                  <a:cubicBezTo>
                    <a:pt x="111" y="296"/>
                    <a:pt x="142" y="305"/>
                    <a:pt x="172" y="305"/>
                  </a:cubicBezTo>
                  <a:cubicBezTo>
                    <a:pt x="220" y="305"/>
                    <a:pt x="267" y="283"/>
                    <a:pt x="296" y="241"/>
                  </a:cubicBezTo>
                  <a:cubicBezTo>
                    <a:pt x="344" y="172"/>
                    <a:pt x="329" y="76"/>
                    <a:pt x="260" y="28"/>
                  </a:cubicBezTo>
                  <a:cubicBezTo>
                    <a:pt x="234" y="9"/>
                    <a:pt x="204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39;p40">
              <a:extLst>
                <a:ext uri="{FF2B5EF4-FFF2-40B4-BE49-F238E27FC236}">
                  <a16:creationId xmlns:a16="http://schemas.microsoft.com/office/drawing/2014/main" id="{17096F6D-0963-31FB-F624-AF4A8FC6789D}"/>
                </a:ext>
              </a:extLst>
            </p:cNvPr>
            <p:cNvSpPr/>
            <p:nvPr/>
          </p:nvSpPr>
          <p:spPr>
            <a:xfrm>
              <a:off x="11515384" y="2029711"/>
              <a:ext cx="47193" cy="41706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71" y="41"/>
                  </a:moveTo>
                  <a:cubicBezTo>
                    <a:pt x="194" y="41"/>
                    <a:pt x="216" y="47"/>
                    <a:pt x="236" y="62"/>
                  </a:cubicBezTo>
                  <a:cubicBezTo>
                    <a:pt x="286" y="95"/>
                    <a:pt x="298" y="167"/>
                    <a:pt x="262" y="218"/>
                  </a:cubicBezTo>
                  <a:cubicBezTo>
                    <a:pt x="240" y="248"/>
                    <a:pt x="206" y="265"/>
                    <a:pt x="171" y="265"/>
                  </a:cubicBezTo>
                  <a:cubicBezTo>
                    <a:pt x="148" y="265"/>
                    <a:pt x="126" y="258"/>
                    <a:pt x="106" y="244"/>
                  </a:cubicBezTo>
                  <a:cubicBezTo>
                    <a:pt x="56" y="208"/>
                    <a:pt x="44" y="141"/>
                    <a:pt x="80" y="88"/>
                  </a:cubicBezTo>
                  <a:cubicBezTo>
                    <a:pt x="102" y="57"/>
                    <a:pt x="136" y="41"/>
                    <a:pt x="171" y="41"/>
                  </a:cubicBezTo>
                  <a:close/>
                  <a:moveTo>
                    <a:pt x="172" y="0"/>
                  </a:moveTo>
                  <a:cubicBezTo>
                    <a:pt x="123" y="0"/>
                    <a:pt x="76" y="23"/>
                    <a:pt x="48" y="64"/>
                  </a:cubicBezTo>
                  <a:cubicBezTo>
                    <a:pt x="0" y="131"/>
                    <a:pt x="15" y="227"/>
                    <a:pt x="85" y="275"/>
                  </a:cubicBezTo>
                  <a:cubicBezTo>
                    <a:pt x="111" y="294"/>
                    <a:pt x="142" y="303"/>
                    <a:pt x="173" y="303"/>
                  </a:cubicBezTo>
                  <a:cubicBezTo>
                    <a:pt x="220" y="303"/>
                    <a:pt x="267" y="281"/>
                    <a:pt x="296" y="239"/>
                  </a:cubicBezTo>
                  <a:cubicBezTo>
                    <a:pt x="344" y="172"/>
                    <a:pt x="329" y="76"/>
                    <a:pt x="260" y="28"/>
                  </a:cubicBezTo>
                  <a:cubicBezTo>
                    <a:pt x="233" y="9"/>
                    <a:pt x="202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40;p40">
              <a:extLst>
                <a:ext uri="{FF2B5EF4-FFF2-40B4-BE49-F238E27FC236}">
                  <a16:creationId xmlns:a16="http://schemas.microsoft.com/office/drawing/2014/main" id="{F91E0E9E-D534-E360-28A2-490F4F0F1699}"/>
                </a:ext>
              </a:extLst>
            </p:cNvPr>
            <p:cNvSpPr/>
            <p:nvPr/>
          </p:nvSpPr>
          <p:spPr>
            <a:xfrm>
              <a:off x="11316735" y="2034101"/>
              <a:ext cx="513091" cy="235281"/>
            </a:xfrm>
            <a:custGeom>
              <a:avLst/>
              <a:gdLst/>
              <a:ahLst/>
              <a:cxnLst/>
              <a:rect l="l" t="t" r="r" b="b"/>
              <a:pathLst>
                <a:path w="3740" h="1715" extrusionOk="0">
                  <a:moveTo>
                    <a:pt x="3055" y="732"/>
                  </a:moveTo>
                  <a:cubicBezTo>
                    <a:pt x="3089" y="732"/>
                    <a:pt x="3124" y="742"/>
                    <a:pt x="3154" y="762"/>
                  </a:cubicBezTo>
                  <a:cubicBezTo>
                    <a:pt x="3233" y="817"/>
                    <a:pt x="3250" y="925"/>
                    <a:pt x="3197" y="1002"/>
                  </a:cubicBezTo>
                  <a:cubicBezTo>
                    <a:pt x="3163" y="1052"/>
                    <a:pt x="3110" y="1078"/>
                    <a:pt x="3056" y="1078"/>
                  </a:cubicBezTo>
                  <a:cubicBezTo>
                    <a:pt x="3021" y="1078"/>
                    <a:pt x="2987" y="1067"/>
                    <a:pt x="2957" y="1045"/>
                  </a:cubicBezTo>
                  <a:cubicBezTo>
                    <a:pt x="2877" y="990"/>
                    <a:pt x="2861" y="882"/>
                    <a:pt x="2913" y="805"/>
                  </a:cubicBezTo>
                  <a:cubicBezTo>
                    <a:pt x="2947" y="757"/>
                    <a:pt x="3001" y="732"/>
                    <a:pt x="3055" y="732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0" y="39"/>
                    <a:pt x="15" y="87"/>
                    <a:pt x="53" y="114"/>
                  </a:cubicBezTo>
                  <a:lnTo>
                    <a:pt x="1893" y="1422"/>
                  </a:lnTo>
                  <a:cubicBezTo>
                    <a:pt x="1902" y="1430"/>
                    <a:pt x="1912" y="1432"/>
                    <a:pt x="1922" y="1437"/>
                  </a:cubicBezTo>
                  <a:cubicBezTo>
                    <a:pt x="1922" y="1437"/>
                    <a:pt x="2534" y="1636"/>
                    <a:pt x="2745" y="1701"/>
                  </a:cubicBezTo>
                  <a:cubicBezTo>
                    <a:pt x="2772" y="1709"/>
                    <a:pt x="2799" y="1715"/>
                    <a:pt x="2824" y="1715"/>
                  </a:cubicBezTo>
                  <a:cubicBezTo>
                    <a:pt x="2858" y="1715"/>
                    <a:pt x="2888" y="1704"/>
                    <a:pt x="2909" y="1675"/>
                  </a:cubicBezTo>
                  <a:lnTo>
                    <a:pt x="3723" y="531"/>
                  </a:lnTo>
                  <a:cubicBezTo>
                    <a:pt x="3737" y="510"/>
                    <a:pt x="3739" y="486"/>
                    <a:pt x="3737" y="46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41;p40">
              <a:extLst>
                <a:ext uri="{FF2B5EF4-FFF2-40B4-BE49-F238E27FC236}">
                  <a16:creationId xmlns:a16="http://schemas.microsoft.com/office/drawing/2014/main" id="{51C2E452-FC70-2E07-11B9-26DB4F316E30}"/>
                </a:ext>
              </a:extLst>
            </p:cNvPr>
            <p:cNvSpPr/>
            <p:nvPr/>
          </p:nvSpPr>
          <p:spPr>
            <a:xfrm>
              <a:off x="11702784" y="2128624"/>
              <a:ext cx="67086" cy="59129"/>
            </a:xfrm>
            <a:custGeom>
              <a:avLst/>
              <a:gdLst/>
              <a:ahLst/>
              <a:cxnLst/>
              <a:rect l="l" t="t" r="r" b="b"/>
              <a:pathLst>
                <a:path w="489" h="431" extrusionOk="0">
                  <a:moveTo>
                    <a:pt x="245" y="86"/>
                  </a:moveTo>
                  <a:cubicBezTo>
                    <a:pt x="271" y="86"/>
                    <a:pt x="297" y="93"/>
                    <a:pt x="320" y="109"/>
                  </a:cubicBezTo>
                  <a:cubicBezTo>
                    <a:pt x="373" y="147"/>
                    <a:pt x="392" y="224"/>
                    <a:pt x="359" y="280"/>
                  </a:cubicBezTo>
                  <a:cubicBezTo>
                    <a:pt x="356" y="284"/>
                    <a:pt x="352" y="287"/>
                    <a:pt x="349" y="292"/>
                  </a:cubicBezTo>
                  <a:cubicBezTo>
                    <a:pt x="324" y="327"/>
                    <a:pt x="284" y="346"/>
                    <a:pt x="242" y="346"/>
                  </a:cubicBezTo>
                  <a:cubicBezTo>
                    <a:pt x="216" y="346"/>
                    <a:pt x="190" y="338"/>
                    <a:pt x="167" y="323"/>
                  </a:cubicBezTo>
                  <a:cubicBezTo>
                    <a:pt x="109" y="280"/>
                    <a:pt x="95" y="195"/>
                    <a:pt x="135" y="140"/>
                  </a:cubicBezTo>
                  <a:cubicBezTo>
                    <a:pt x="162" y="105"/>
                    <a:pt x="203" y="86"/>
                    <a:pt x="245" y="86"/>
                  </a:cubicBezTo>
                  <a:close/>
                  <a:moveTo>
                    <a:pt x="244" y="1"/>
                  </a:moveTo>
                  <a:cubicBezTo>
                    <a:pt x="176" y="1"/>
                    <a:pt x="109" y="32"/>
                    <a:pt x="68" y="92"/>
                  </a:cubicBezTo>
                  <a:cubicBezTo>
                    <a:pt x="63" y="99"/>
                    <a:pt x="59" y="107"/>
                    <a:pt x="56" y="111"/>
                  </a:cubicBezTo>
                  <a:cubicBezTo>
                    <a:pt x="1" y="207"/>
                    <a:pt x="27" y="328"/>
                    <a:pt x="119" y="392"/>
                  </a:cubicBezTo>
                  <a:cubicBezTo>
                    <a:pt x="155" y="418"/>
                    <a:pt x="198" y="431"/>
                    <a:pt x="240" y="431"/>
                  </a:cubicBezTo>
                  <a:cubicBezTo>
                    <a:pt x="308" y="431"/>
                    <a:pt x="376" y="399"/>
                    <a:pt x="419" y="340"/>
                  </a:cubicBezTo>
                  <a:cubicBezTo>
                    <a:pt x="488" y="241"/>
                    <a:pt x="464" y="109"/>
                    <a:pt x="368" y="39"/>
                  </a:cubicBezTo>
                  <a:cubicBezTo>
                    <a:pt x="331" y="13"/>
                    <a:pt x="288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42;p40">
              <a:extLst>
                <a:ext uri="{FF2B5EF4-FFF2-40B4-BE49-F238E27FC236}">
                  <a16:creationId xmlns:a16="http://schemas.microsoft.com/office/drawing/2014/main" id="{0E3E843F-0586-5D3E-393D-44709AA5284F}"/>
                </a:ext>
              </a:extLst>
            </p:cNvPr>
            <p:cNvSpPr/>
            <p:nvPr/>
          </p:nvSpPr>
          <p:spPr>
            <a:xfrm>
              <a:off x="11733514" y="2154553"/>
              <a:ext cx="166823" cy="121962"/>
            </a:xfrm>
            <a:custGeom>
              <a:avLst/>
              <a:gdLst/>
              <a:ahLst/>
              <a:cxnLst/>
              <a:rect l="l" t="t" r="r" b="b"/>
              <a:pathLst>
                <a:path w="1216" h="889" extrusionOk="0">
                  <a:moveTo>
                    <a:pt x="67" y="0"/>
                  </a:moveTo>
                  <a:cubicBezTo>
                    <a:pt x="49" y="0"/>
                    <a:pt x="30" y="9"/>
                    <a:pt x="17" y="26"/>
                  </a:cubicBezTo>
                  <a:cubicBezTo>
                    <a:pt x="0" y="52"/>
                    <a:pt x="5" y="88"/>
                    <a:pt x="31" y="107"/>
                  </a:cubicBezTo>
                  <a:lnTo>
                    <a:pt x="1117" y="878"/>
                  </a:lnTo>
                  <a:cubicBezTo>
                    <a:pt x="1127" y="885"/>
                    <a:pt x="1139" y="888"/>
                    <a:pt x="1150" y="888"/>
                  </a:cubicBezTo>
                  <a:cubicBezTo>
                    <a:pt x="1168" y="888"/>
                    <a:pt x="1186" y="880"/>
                    <a:pt x="1196" y="864"/>
                  </a:cubicBezTo>
                  <a:cubicBezTo>
                    <a:pt x="1215" y="835"/>
                    <a:pt x="1208" y="799"/>
                    <a:pt x="1182" y="782"/>
                  </a:cubicBezTo>
                  <a:lnTo>
                    <a:pt x="99" y="11"/>
                  </a:lnTo>
                  <a:cubicBezTo>
                    <a:pt x="89" y="4"/>
                    <a:pt x="7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398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E50DAF17-8D78-8B14-7398-474BD26A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EAFFE8E9-F381-AD12-0DAF-DA992D7BE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Price Ranges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76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61C9BD86-6327-52BA-8E5A-62C3DE77D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E0374D42-E2FF-37A0-2D95-E1BB3B33B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price for each product category</a:t>
            </a:r>
            <a:endParaRPr/>
          </a:p>
        </p:txBody>
      </p:sp>
      <p:sp>
        <p:nvSpPr>
          <p:cNvPr id="827" name="Google Shape;827;p38">
            <a:extLst>
              <a:ext uri="{FF2B5EF4-FFF2-40B4-BE49-F238E27FC236}">
                <a16:creationId xmlns:a16="http://schemas.microsoft.com/office/drawing/2014/main" id="{8F27D43F-E787-2220-3C3B-3F30B9FB1AE1}"/>
              </a:ext>
            </a:extLst>
          </p:cNvPr>
          <p:cNvSpPr/>
          <p:nvPr/>
        </p:nvSpPr>
        <p:spPr>
          <a:xfrm>
            <a:off x="6372413" y="2170151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>
            <a:extLst>
              <a:ext uri="{FF2B5EF4-FFF2-40B4-BE49-F238E27FC236}">
                <a16:creationId xmlns:a16="http://schemas.microsoft.com/office/drawing/2014/main" id="{B5221686-F60D-0368-ABED-C2F963C7C4C1}"/>
              </a:ext>
            </a:extLst>
          </p:cNvPr>
          <p:cNvSpPr/>
          <p:nvPr/>
        </p:nvSpPr>
        <p:spPr>
          <a:xfrm>
            <a:off x="6372413" y="3001276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DEA99AC-BA17-0D11-88F8-5A923DE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4" t="4769" r="711" b="554"/>
          <a:stretch>
            <a:fillRect/>
          </a:stretch>
        </p:blipFill>
        <p:spPr>
          <a:xfrm>
            <a:off x="563337" y="1276000"/>
            <a:ext cx="3698630" cy="3450549"/>
          </a:xfrm>
          <a:prstGeom prst="rect">
            <a:avLst/>
          </a:prstGeom>
        </p:spPr>
      </p:pic>
      <p:pic>
        <p:nvPicPr>
          <p:cNvPr id="8" name="Picture 7" descr="A list of items on a white background&#10;&#10;AI-generated content may be incorrect.">
            <a:extLst>
              <a:ext uri="{FF2B5EF4-FFF2-40B4-BE49-F238E27FC236}">
                <a16:creationId xmlns:a16="http://schemas.microsoft.com/office/drawing/2014/main" id="{5581AE2F-391B-1189-98DA-0FA5F8CCC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6000"/>
            <a:ext cx="3698630" cy="341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FE554-3FF8-B6B9-D720-06506436D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93965"/>
            <a:ext cx="3698630" cy="182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AF170-FCFE-AA0A-9D14-55B78230B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37" y="1114178"/>
            <a:ext cx="3698630" cy="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E3E4D663-BD7A-2C80-20E6-BB15A5C7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09AE02F6-D2DD-B96F-6B59-084ADD746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price for each product category</a:t>
            </a:r>
            <a:endParaRPr/>
          </a:p>
        </p:txBody>
      </p:sp>
      <p:pic>
        <p:nvPicPr>
          <p:cNvPr id="10" name="Picture 9" descr="A list of items on a white background&#10;&#10;AI-generated content may be incorrect.">
            <a:extLst>
              <a:ext uri="{FF2B5EF4-FFF2-40B4-BE49-F238E27FC236}">
                <a16:creationId xmlns:a16="http://schemas.microsoft.com/office/drawing/2014/main" id="{BC91E488-AD00-5487-7168-D0CF80C9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22" y="1301426"/>
            <a:ext cx="3804557" cy="3137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A62C69-F768-A755-11E6-0E7C03B2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421" y="1081009"/>
            <a:ext cx="3804557" cy="1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4676EDC4-B167-DD3F-BBA2-F23847AC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7951D5E2-11D1-7A63-65B7-D9A59A291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Lowest change of price (product)</a:t>
            </a:r>
            <a:br>
              <a:rPr lang="en-US"/>
            </a:b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273569-B208-2AD3-E84C-7D6C1244E05D}"/>
              </a:ext>
            </a:extLst>
          </p:cNvPr>
          <p:cNvGraphicFramePr>
            <a:graphicFrameLocks noGrp="1"/>
          </p:cNvGraphicFramePr>
          <p:nvPr/>
        </p:nvGraphicFramePr>
        <p:xfrm>
          <a:off x="2247099" y="1788819"/>
          <a:ext cx="6437312" cy="220071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16473">
                  <a:extLst>
                    <a:ext uri="{9D8B030D-6E8A-4147-A177-3AD203B41FA5}">
                      <a16:colId xmlns:a16="http://schemas.microsoft.com/office/drawing/2014/main" val="403666463"/>
                    </a:ext>
                  </a:extLst>
                </a:gridCol>
                <a:gridCol w="1152595">
                  <a:extLst>
                    <a:ext uri="{9D8B030D-6E8A-4147-A177-3AD203B41FA5}">
                      <a16:colId xmlns:a16="http://schemas.microsoft.com/office/drawing/2014/main" val="2944399675"/>
                    </a:ext>
                  </a:extLst>
                </a:gridCol>
                <a:gridCol w="1868244">
                  <a:extLst>
                    <a:ext uri="{9D8B030D-6E8A-4147-A177-3AD203B41FA5}">
                      <a16:colId xmlns:a16="http://schemas.microsoft.com/office/drawing/2014/main" val="2136233690"/>
                    </a:ext>
                  </a:extLst>
                </a:gridCol>
              </a:tblGrid>
              <a:tr h="425557">
                <a:tc>
                  <a:txBody>
                    <a:bodyPr/>
                    <a:lstStyle/>
                    <a:p>
                      <a:pPr lvl="1"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Product_id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Change in price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Count of product_id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2821710"/>
                  </a:ext>
                </a:extLst>
              </a:tr>
              <a:tr h="4444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4c2394abfbac7ff59ec7a420918562fa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R$ 0.00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123(During 8 months)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4431328"/>
                  </a:ext>
                </a:extLst>
              </a:tr>
              <a:tr h="3075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e0cf79767c5b016251fe139915c59a26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R$ 0.00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137(During 10 months)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806918"/>
                  </a:ext>
                </a:extLst>
              </a:tr>
              <a:tr h="3385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d017a2151d543a9885604dc62a3d9dcc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R$ 0.00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140(During 14 months)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6488147"/>
                  </a:ext>
                </a:extLst>
              </a:tr>
              <a:tr h="4062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7ce94ab189134e2d3c05f496d635419c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R$ 0.00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106(During 7 months)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0728236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A92930c327948861c015c919a0bcb4a8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R$ 1.00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160(During 15 months)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25460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E25FC3F-8F46-E985-5147-1AB9EF8B9F65}"/>
              </a:ext>
            </a:extLst>
          </p:cNvPr>
          <p:cNvGraphicFramePr>
            <a:graphicFrameLocks noGrp="1"/>
          </p:cNvGraphicFramePr>
          <p:nvPr/>
        </p:nvGraphicFramePr>
        <p:xfrm>
          <a:off x="189699" y="1788819"/>
          <a:ext cx="2057400" cy="222443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827199305"/>
                    </a:ext>
                  </a:extLst>
                </a:gridCol>
              </a:tblGrid>
              <a:tr h="383909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Product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72481"/>
                  </a:ext>
                </a:extLst>
              </a:tr>
              <a:tr h="460405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Healthy beauty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02422"/>
                  </a:ext>
                </a:extLst>
              </a:tr>
              <a:tr h="30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/>
                        <a:t>Healthy beauty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50544"/>
                  </a:ext>
                </a:extLst>
              </a:tr>
              <a:tr h="39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/>
                        <a:t>Fashion bags accessories</a:t>
                      </a:r>
                    </a:p>
                    <a:p>
                      <a:pPr algn="ctr"/>
                      <a:endParaRPr lang="en-US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50170"/>
                  </a:ext>
                </a:extLst>
              </a:tr>
              <a:tr h="39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1"/>
                        <a:t>electronics</a:t>
                      </a:r>
                    </a:p>
                    <a:p>
                      <a:pPr algn="ctr"/>
                      <a:endParaRPr lang="en-US" sz="105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34709"/>
                  </a:ext>
                </a:extLst>
              </a:tr>
              <a:tr h="250706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watches gifts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9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>
          <a:extLst>
            <a:ext uri="{FF2B5EF4-FFF2-40B4-BE49-F238E27FC236}">
              <a16:creationId xmlns:a16="http://schemas.microsoft.com/office/drawing/2014/main" id="{F68758ED-2AA5-CB8A-BDB6-EB9BDC0E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>
            <a:extLst>
              <a:ext uri="{FF2B5EF4-FFF2-40B4-BE49-F238E27FC236}">
                <a16:creationId xmlns:a16="http://schemas.microsoft.com/office/drawing/2014/main" id="{9F65728A-1C85-C113-B0BD-5CF6939E0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08061" y="1684050"/>
            <a:ext cx="5109191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/>
              <a:t>      The client requires a clear way to </a:t>
            </a:r>
            <a:r>
              <a:rPr lang="en-US" sz="1400" b="1"/>
              <a:t>track product prices across categories</a:t>
            </a:r>
            <a:r>
              <a:rPr lang="en-US" sz="1400"/>
              <a:t> to identify trends, variations, and inconsistencies that may impact sales and customer satisfaction. By analyzing minimum, maximum, and average price ranges, </a:t>
            </a:r>
            <a:r>
              <a:rPr lang="en-US" sz="1400" err="1"/>
              <a:t>Olist</a:t>
            </a:r>
            <a:r>
              <a:rPr lang="en-US" sz="1400"/>
              <a:t> can highlight categories with imbalanced pricing, detect products where shipping costs outweigh the product value, and uncover opportunities for better pricing strategies. These insights will support the client in </a:t>
            </a:r>
            <a:r>
              <a:rPr lang="en-US" sz="1400" b="1"/>
              <a:t>improving pricing policies, optimizing product positioning, and enhancing competitiveness</a:t>
            </a:r>
            <a:r>
              <a:rPr lang="en-US" sz="1400"/>
              <a:t>, ultimately leading to higher revenue and stronger customer trust.</a:t>
            </a:r>
          </a:p>
          <a:p>
            <a:pPr marL="0" indent="0"/>
            <a:endParaRPr lang="en-US" sz="1400"/>
          </a:p>
        </p:txBody>
      </p:sp>
      <p:sp>
        <p:nvSpPr>
          <p:cNvPr id="392" name="Google Shape;392;p31">
            <a:extLst>
              <a:ext uri="{FF2B5EF4-FFF2-40B4-BE49-F238E27FC236}">
                <a16:creationId xmlns:a16="http://schemas.microsoft.com/office/drawing/2014/main" id="{79F660DB-D42F-19D2-90A9-7A5EE262B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4852" y="1111350"/>
            <a:ext cx="414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Client Requirement</a:t>
            </a:r>
          </a:p>
        </p:txBody>
      </p:sp>
      <p:grpSp>
        <p:nvGrpSpPr>
          <p:cNvPr id="4" name="Google Shape;853;p40">
            <a:extLst>
              <a:ext uri="{FF2B5EF4-FFF2-40B4-BE49-F238E27FC236}">
                <a16:creationId xmlns:a16="http://schemas.microsoft.com/office/drawing/2014/main" id="{04707C5B-482A-160E-145A-4E0B906D3954}"/>
              </a:ext>
            </a:extLst>
          </p:cNvPr>
          <p:cNvGrpSpPr/>
          <p:nvPr/>
        </p:nvGrpSpPr>
        <p:grpSpPr>
          <a:xfrm>
            <a:off x="871946" y="794789"/>
            <a:ext cx="2654046" cy="3724833"/>
            <a:chOff x="9480600" y="0"/>
            <a:chExt cx="3382674" cy="4747430"/>
          </a:xfrm>
        </p:grpSpPr>
        <p:sp>
          <p:nvSpPr>
            <p:cNvPr id="5" name="Google Shape;854;p40">
              <a:extLst>
                <a:ext uri="{FF2B5EF4-FFF2-40B4-BE49-F238E27FC236}">
                  <a16:creationId xmlns:a16="http://schemas.microsoft.com/office/drawing/2014/main" id="{EDDFB801-C85B-E6C5-B55A-47895CA52F26}"/>
                </a:ext>
              </a:extLst>
            </p:cNvPr>
            <p:cNvSpPr/>
            <p:nvPr/>
          </p:nvSpPr>
          <p:spPr>
            <a:xfrm>
              <a:off x="9732616" y="426246"/>
              <a:ext cx="2965362" cy="2962069"/>
            </a:xfrm>
            <a:custGeom>
              <a:avLst/>
              <a:gdLst/>
              <a:ahLst/>
              <a:cxnLst/>
              <a:rect l="l" t="t" r="r" b="b"/>
              <a:pathLst>
                <a:path w="21615" h="21591" extrusionOk="0">
                  <a:moveTo>
                    <a:pt x="10810" y="0"/>
                  </a:moveTo>
                  <a:cubicBezTo>
                    <a:pt x="10357" y="0"/>
                    <a:pt x="9899" y="30"/>
                    <a:pt x="9451" y="85"/>
                  </a:cubicBezTo>
                  <a:lnTo>
                    <a:pt x="9506" y="513"/>
                  </a:lnTo>
                  <a:cubicBezTo>
                    <a:pt x="9934" y="461"/>
                    <a:pt x="10371" y="433"/>
                    <a:pt x="10805" y="433"/>
                  </a:cubicBezTo>
                  <a:cubicBezTo>
                    <a:pt x="10938" y="433"/>
                    <a:pt x="11071" y="435"/>
                    <a:pt x="11204" y="441"/>
                  </a:cubicBezTo>
                  <a:lnTo>
                    <a:pt x="11218" y="9"/>
                  </a:lnTo>
                  <a:cubicBezTo>
                    <a:pt x="11083" y="3"/>
                    <a:pt x="10946" y="0"/>
                    <a:pt x="10810" y="0"/>
                  </a:cubicBezTo>
                  <a:close/>
                  <a:moveTo>
                    <a:pt x="12976" y="218"/>
                  </a:moveTo>
                  <a:lnTo>
                    <a:pt x="12887" y="643"/>
                  </a:lnTo>
                  <a:cubicBezTo>
                    <a:pt x="13440" y="753"/>
                    <a:pt x="13990" y="916"/>
                    <a:pt x="14518" y="1118"/>
                  </a:cubicBezTo>
                  <a:lnTo>
                    <a:pt x="14674" y="712"/>
                  </a:lnTo>
                  <a:cubicBezTo>
                    <a:pt x="14124" y="501"/>
                    <a:pt x="13553" y="333"/>
                    <a:pt x="12976" y="218"/>
                  </a:cubicBezTo>
                  <a:close/>
                  <a:moveTo>
                    <a:pt x="7722" y="446"/>
                  </a:moveTo>
                  <a:cubicBezTo>
                    <a:pt x="7157" y="614"/>
                    <a:pt x="6603" y="830"/>
                    <a:pt x="6074" y="1087"/>
                  </a:cubicBezTo>
                  <a:lnTo>
                    <a:pt x="6264" y="1478"/>
                  </a:lnTo>
                  <a:cubicBezTo>
                    <a:pt x="6771" y="1229"/>
                    <a:pt x="7304" y="1022"/>
                    <a:pt x="7844" y="861"/>
                  </a:cubicBezTo>
                  <a:lnTo>
                    <a:pt x="7722" y="446"/>
                  </a:lnTo>
                  <a:close/>
                  <a:moveTo>
                    <a:pt x="16269" y="1481"/>
                  </a:moveTo>
                  <a:lnTo>
                    <a:pt x="16050" y="1855"/>
                  </a:lnTo>
                  <a:cubicBezTo>
                    <a:pt x="16535" y="2141"/>
                    <a:pt x="17004" y="2468"/>
                    <a:pt x="17438" y="2830"/>
                  </a:cubicBezTo>
                  <a:lnTo>
                    <a:pt x="17714" y="2499"/>
                  </a:lnTo>
                  <a:cubicBezTo>
                    <a:pt x="17263" y="2120"/>
                    <a:pt x="16775" y="1779"/>
                    <a:pt x="16269" y="1481"/>
                  </a:cubicBezTo>
                  <a:close/>
                  <a:moveTo>
                    <a:pt x="4552" y="1990"/>
                  </a:moveTo>
                  <a:cubicBezTo>
                    <a:pt x="4071" y="2331"/>
                    <a:pt x="3615" y="2715"/>
                    <a:pt x="3197" y="3128"/>
                  </a:cubicBezTo>
                  <a:lnTo>
                    <a:pt x="3505" y="3438"/>
                  </a:lnTo>
                  <a:cubicBezTo>
                    <a:pt x="3906" y="3039"/>
                    <a:pt x="4345" y="2672"/>
                    <a:pt x="4804" y="2345"/>
                  </a:cubicBezTo>
                  <a:lnTo>
                    <a:pt x="4552" y="1990"/>
                  </a:lnTo>
                  <a:close/>
                  <a:moveTo>
                    <a:pt x="18980" y="3733"/>
                  </a:moveTo>
                  <a:lnTo>
                    <a:pt x="18651" y="4019"/>
                  </a:lnTo>
                  <a:cubicBezTo>
                    <a:pt x="19021" y="4447"/>
                    <a:pt x="19359" y="4908"/>
                    <a:pt x="19655" y="5388"/>
                  </a:cubicBezTo>
                  <a:lnTo>
                    <a:pt x="20025" y="5160"/>
                  </a:lnTo>
                  <a:cubicBezTo>
                    <a:pt x="19717" y="4658"/>
                    <a:pt x="19367" y="4178"/>
                    <a:pt x="18980" y="3733"/>
                  </a:cubicBezTo>
                  <a:close/>
                  <a:moveTo>
                    <a:pt x="2052" y="4471"/>
                  </a:moveTo>
                  <a:cubicBezTo>
                    <a:pt x="1704" y="4948"/>
                    <a:pt x="1396" y="5458"/>
                    <a:pt x="1132" y="5984"/>
                  </a:cubicBezTo>
                  <a:lnTo>
                    <a:pt x="1521" y="6178"/>
                  </a:lnTo>
                  <a:cubicBezTo>
                    <a:pt x="1773" y="5674"/>
                    <a:pt x="2066" y="5184"/>
                    <a:pt x="2402" y="4725"/>
                  </a:cubicBezTo>
                  <a:lnTo>
                    <a:pt x="2052" y="4471"/>
                  </a:lnTo>
                  <a:close/>
                  <a:moveTo>
                    <a:pt x="20822" y="6740"/>
                  </a:moveTo>
                  <a:lnTo>
                    <a:pt x="20421" y="6901"/>
                  </a:lnTo>
                  <a:cubicBezTo>
                    <a:pt x="20632" y="7427"/>
                    <a:pt x="20805" y="7974"/>
                    <a:pt x="20928" y="8522"/>
                  </a:cubicBezTo>
                  <a:lnTo>
                    <a:pt x="21350" y="8426"/>
                  </a:lnTo>
                  <a:cubicBezTo>
                    <a:pt x="21221" y="7854"/>
                    <a:pt x="21045" y="7285"/>
                    <a:pt x="20822" y="6740"/>
                  </a:cubicBezTo>
                  <a:close/>
                  <a:moveTo>
                    <a:pt x="472" y="7629"/>
                  </a:moveTo>
                  <a:cubicBezTo>
                    <a:pt x="301" y="8193"/>
                    <a:pt x="171" y="8772"/>
                    <a:pt x="95" y="9358"/>
                  </a:cubicBezTo>
                  <a:lnTo>
                    <a:pt x="524" y="9415"/>
                  </a:lnTo>
                  <a:cubicBezTo>
                    <a:pt x="601" y="8853"/>
                    <a:pt x="721" y="8294"/>
                    <a:pt x="887" y="7753"/>
                  </a:cubicBezTo>
                  <a:lnTo>
                    <a:pt x="472" y="7629"/>
                  </a:lnTo>
                  <a:close/>
                  <a:moveTo>
                    <a:pt x="21593" y="10179"/>
                  </a:moveTo>
                  <a:lnTo>
                    <a:pt x="21161" y="10203"/>
                  </a:lnTo>
                  <a:cubicBezTo>
                    <a:pt x="21173" y="10405"/>
                    <a:pt x="21180" y="10609"/>
                    <a:pt x="21180" y="10808"/>
                  </a:cubicBezTo>
                  <a:cubicBezTo>
                    <a:pt x="21180" y="11375"/>
                    <a:pt x="21132" y="11944"/>
                    <a:pt x="21040" y="12501"/>
                  </a:cubicBezTo>
                  <a:lnTo>
                    <a:pt x="21470" y="12568"/>
                  </a:lnTo>
                  <a:cubicBezTo>
                    <a:pt x="21566" y="11990"/>
                    <a:pt x="21614" y="11399"/>
                    <a:pt x="21612" y="10808"/>
                  </a:cubicBezTo>
                  <a:cubicBezTo>
                    <a:pt x="21612" y="10599"/>
                    <a:pt x="21605" y="10390"/>
                    <a:pt x="21593" y="10179"/>
                  </a:cubicBezTo>
                  <a:close/>
                  <a:moveTo>
                    <a:pt x="433" y="11108"/>
                  </a:moveTo>
                  <a:lnTo>
                    <a:pt x="1" y="11120"/>
                  </a:lnTo>
                  <a:cubicBezTo>
                    <a:pt x="20" y="11711"/>
                    <a:pt x="85" y="12302"/>
                    <a:pt x="195" y="12878"/>
                  </a:cubicBezTo>
                  <a:lnTo>
                    <a:pt x="621" y="12794"/>
                  </a:lnTo>
                  <a:cubicBezTo>
                    <a:pt x="512" y="12242"/>
                    <a:pt x="448" y="11675"/>
                    <a:pt x="433" y="11108"/>
                  </a:cubicBezTo>
                  <a:close/>
                  <a:moveTo>
                    <a:pt x="20632" y="14146"/>
                  </a:moveTo>
                  <a:cubicBezTo>
                    <a:pt x="20450" y="14679"/>
                    <a:pt x="20222" y="15205"/>
                    <a:pt x="19955" y="15702"/>
                  </a:cubicBezTo>
                  <a:lnTo>
                    <a:pt x="20337" y="15907"/>
                  </a:lnTo>
                  <a:cubicBezTo>
                    <a:pt x="20615" y="15388"/>
                    <a:pt x="20853" y="14843"/>
                    <a:pt x="21045" y="14286"/>
                  </a:cubicBezTo>
                  <a:lnTo>
                    <a:pt x="20632" y="14146"/>
                  </a:lnTo>
                  <a:close/>
                  <a:moveTo>
                    <a:pt x="1082" y="14427"/>
                  </a:moveTo>
                  <a:lnTo>
                    <a:pt x="676" y="14581"/>
                  </a:lnTo>
                  <a:cubicBezTo>
                    <a:pt x="880" y="15131"/>
                    <a:pt x="1132" y="15671"/>
                    <a:pt x="1427" y="16180"/>
                  </a:cubicBezTo>
                  <a:lnTo>
                    <a:pt x="1802" y="15964"/>
                  </a:lnTo>
                  <a:cubicBezTo>
                    <a:pt x="1521" y="15472"/>
                    <a:pt x="1281" y="14956"/>
                    <a:pt x="1082" y="14427"/>
                  </a:cubicBezTo>
                  <a:close/>
                  <a:moveTo>
                    <a:pt x="19030" y="17126"/>
                  </a:moveTo>
                  <a:cubicBezTo>
                    <a:pt x="18687" y="17576"/>
                    <a:pt x="18303" y="17996"/>
                    <a:pt x="17890" y="18385"/>
                  </a:cubicBezTo>
                  <a:lnTo>
                    <a:pt x="18187" y="18702"/>
                  </a:lnTo>
                  <a:cubicBezTo>
                    <a:pt x="18615" y="18301"/>
                    <a:pt x="19016" y="17859"/>
                    <a:pt x="19376" y="17391"/>
                  </a:cubicBezTo>
                  <a:lnTo>
                    <a:pt x="19030" y="17126"/>
                  </a:lnTo>
                  <a:close/>
                  <a:moveTo>
                    <a:pt x="2765" y="17367"/>
                  </a:moveTo>
                  <a:lnTo>
                    <a:pt x="2429" y="17640"/>
                  </a:lnTo>
                  <a:cubicBezTo>
                    <a:pt x="2801" y="18092"/>
                    <a:pt x="3217" y="18522"/>
                    <a:pt x="3658" y="18913"/>
                  </a:cubicBezTo>
                  <a:lnTo>
                    <a:pt x="3942" y="18589"/>
                  </a:lnTo>
                  <a:cubicBezTo>
                    <a:pt x="3519" y="18214"/>
                    <a:pt x="3123" y="17804"/>
                    <a:pt x="2765" y="17367"/>
                  </a:cubicBezTo>
                  <a:close/>
                  <a:moveTo>
                    <a:pt x="16557" y="19439"/>
                  </a:moveTo>
                  <a:cubicBezTo>
                    <a:pt x="16089" y="19754"/>
                    <a:pt x="15587" y="20030"/>
                    <a:pt x="15073" y="20263"/>
                  </a:cubicBezTo>
                  <a:lnTo>
                    <a:pt x="15253" y="20659"/>
                  </a:lnTo>
                  <a:cubicBezTo>
                    <a:pt x="15791" y="20417"/>
                    <a:pt x="16310" y="20128"/>
                    <a:pt x="16797" y="19799"/>
                  </a:cubicBezTo>
                  <a:lnTo>
                    <a:pt x="16557" y="19439"/>
                  </a:lnTo>
                  <a:close/>
                  <a:moveTo>
                    <a:pt x="5306" y="19602"/>
                  </a:moveTo>
                  <a:lnTo>
                    <a:pt x="5075" y="19972"/>
                  </a:lnTo>
                  <a:cubicBezTo>
                    <a:pt x="5572" y="20284"/>
                    <a:pt x="6101" y="20558"/>
                    <a:pt x="6644" y="20786"/>
                  </a:cubicBezTo>
                  <a:lnTo>
                    <a:pt x="6812" y="20383"/>
                  </a:lnTo>
                  <a:cubicBezTo>
                    <a:pt x="6293" y="20167"/>
                    <a:pt x="5786" y="19903"/>
                    <a:pt x="5306" y="19602"/>
                  </a:cubicBezTo>
                  <a:close/>
                  <a:moveTo>
                    <a:pt x="13476" y="20834"/>
                  </a:moveTo>
                  <a:cubicBezTo>
                    <a:pt x="12931" y="20976"/>
                    <a:pt x="12369" y="21079"/>
                    <a:pt x="11804" y="21135"/>
                  </a:cubicBezTo>
                  <a:lnTo>
                    <a:pt x="11848" y="21567"/>
                  </a:lnTo>
                  <a:cubicBezTo>
                    <a:pt x="12436" y="21509"/>
                    <a:pt x="13019" y="21404"/>
                    <a:pt x="13589" y="21255"/>
                  </a:cubicBezTo>
                  <a:lnTo>
                    <a:pt x="13476" y="20834"/>
                  </a:lnTo>
                  <a:close/>
                  <a:moveTo>
                    <a:pt x="8428" y="20906"/>
                  </a:moveTo>
                  <a:lnTo>
                    <a:pt x="8329" y="21329"/>
                  </a:lnTo>
                  <a:cubicBezTo>
                    <a:pt x="8901" y="21464"/>
                    <a:pt x="9489" y="21550"/>
                    <a:pt x="10078" y="21591"/>
                  </a:cubicBezTo>
                  <a:lnTo>
                    <a:pt x="10106" y="21154"/>
                  </a:lnTo>
                  <a:cubicBezTo>
                    <a:pt x="9542" y="21118"/>
                    <a:pt x="8978" y="21034"/>
                    <a:pt x="8428" y="20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5;p40">
              <a:extLst>
                <a:ext uri="{FF2B5EF4-FFF2-40B4-BE49-F238E27FC236}">
                  <a16:creationId xmlns:a16="http://schemas.microsoft.com/office/drawing/2014/main" id="{3BB0B5F7-C498-935A-EBC7-F714DB38AD27}"/>
                </a:ext>
              </a:extLst>
            </p:cNvPr>
            <p:cNvSpPr/>
            <p:nvPr/>
          </p:nvSpPr>
          <p:spPr>
            <a:xfrm>
              <a:off x="9655241" y="3426707"/>
              <a:ext cx="924249" cy="947023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6;p40">
              <a:extLst>
                <a:ext uri="{FF2B5EF4-FFF2-40B4-BE49-F238E27FC236}">
                  <a16:creationId xmlns:a16="http://schemas.microsoft.com/office/drawing/2014/main" id="{BC2D56DC-7B3A-52C5-07F1-F2EF5E3D9C23}"/>
                </a:ext>
              </a:extLst>
            </p:cNvPr>
            <p:cNvSpPr/>
            <p:nvPr/>
          </p:nvSpPr>
          <p:spPr>
            <a:xfrm>
              <a:off x="9947865" y="2436751"/>
              <a:ext cx="815457" cy="1356260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7;p40">
              <a:extLst>
                <a:ext uri="{FF2B5EF4-FFF2-40B4-BE49-F238E27FC236}">
                  <a16:creationId xmlns:a16="http://schemas.microsoft.com/office/drawing/2014/main" id="{1742D6A0-8C5C-A569-C923-68C3A06B669A}"/>
                </a:ext>
              </a:extLst>
            </p:cNvPr>
            <p:cNvSpPr/>
            <p:nvPr/>
          </p:nvSpPr>
          <p:spPr>
            <a:xfrm>
              <a:off x="9980790" y="2460347"/>
              <a:ext cx="757838" cy="121522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8;p40">
              <a:extLst>
                <a:ext uri="{FF2B5EF4-FFF2-40B4-BE49-F238E27FC236}">
                  <a16:creationId xmlns:a16="http://schemas.microsoft.com/office/drawing/2014/main" id="{DD97FF22-26D9-D6F9-D5FB-1092888BEC80}"/>
                </a:ext>
              </a:extLst>
            </p:cNvPr>
            <p:cNvSpPr/>
            <p:nvPr/>
          </p:nvSpPr>
          <p:spPr>
            <a:xfrm>
              <a:off x="10250915" y="3659791"/>
              <a:ext cx="79570" cy="75317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9;p40">
              <a:extLst>
                <a:ext uri="{FF2B5EF4-FFF2-40B4-BE49-F238E27FC236}">
                  <a16:creationId xmlns:a16="http://schemas.microsoft.com/office/drawing/2014/main" id="{50BC11F8-8419-CFEF-0829-FA5CE31D6BFA}"/>
                </a:ext>
              </a:extLst>
            </p:cNvPr>
            <p:cNvSpPr/>
            <p:nvPr/>
          </p:nvSpPr>
          <p:spPr>
            <a:xfrm>
              <a:off x="10273963" y="3681604"/>
              <a:ext cx="33063" cy="31691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0;p40">
              <a:extLst>
                <a:ext uri="{FF2B5EF4-FFF2-40B4-BE49-F238E27FC236}">
                  <a16:creationId xmlns:a16="http://schemas.microsoft.com/office/drawing/2014/main" id="{B0EE8D42-8E5A-409A-FAB8-1E9651B99BC3}"/>
                </a:ext>
              </a:extLst>
            </p:cNvPr>
            <p:cNvSpPr/>
            <p:nvPr/>
          </p:nvSpPr>
          <p:spPr>
            <a:xfrm>
              <a:off x="10290425" y="3574871"/>
              <a:ext cx="24831" cy="23734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1;p40">
              <a:extLst>
                <a:ext uri="{FF2B5EF4-FFF2-40B4-BE49-F238E27FC236}">
                  <a16:creationId xmlns:a16="http://schemas.microsoft.com/office/drawing/2014/main" id="{960BC6F3-9A9F-3B60-CAD3-D2B721189FA5}"/>
                </a:ext>
              </a:extLst>
            </p:cNvPr>
            <p:cNvSpPr/>
            <p:nvPr/>
          </p:nvSpPr>
          <p:spPr>
            <a:xfrm>
              <a:off x="10252836" y="3570343"/>
              <a:ext cx="25243" cy="24008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2;p40">
              <a:extLst>
                <a:ext uri="{FF2B5EF4-FFF2-40B4-BE49-F238E27FC236}">
                  <a16:creationId xmlns:a16="http://schemas.microsoft.com/office/drawing/2014/main" id="{C3593B81-F215-BA3E-637E-B62BBDE0BCBF}"/>
                </a:ext>
              </a:extLst>
            </p:cNvPr>
            <p:cNvSpPr/>
            <p:nvPr/>
          </p:nvSpPr>
          <p:spPr>
            <a:xfrm>
              <a:off x="10327741" y="3578849"/>
              <a:ext cx="24831" cy="24008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3;p40">
              <a:extLst>
                <a:ext uri="{FF2B5EF4-FFF2-40B4-BE49-F238E27FC236}">
                  <a16:creationId xmlns:a16="http://schemas.microsoft.com/office/drawing/2014/main" id="{B779FC56-A508-3BAE-7FAA-A8569AFB6D24}"/>
                </a:ext>
              </a:extLst>
            </p:cNvPr>
            <p:cNvSpPr/>
            <p:nvPr/>
          </p:nvSpPr>
          <p:spPr>
            <a:xfrm>
              <a:off x="10177108" y="2873972"/>
              <a:ext cx="388934" cy="319927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4;p40">
              <a:extLst>
                <a:ext uri="{FF2B5EF4-FFF2-40B4-BE49-F238E27FC236}">
                  <a16:creationId xmlns:a16="http://schemas.microsoft.com/office/drawing/2014/main" id="{2AA24896-9C91-7330-D51E-B15284E00764}"/>
                </a:ext>
              </a:extLst>
            </p:cNvPr>
            <p:cNvSpPr/>
            <p:nvPr/>
          </p:nvSpPr>
          <p:spPr>
            <a:xfrm>
              <a:off x="10138969" y="2770532"/>
              <a:ext cx="491963" cy="251881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5;p40">
              <a:extLst>
                <a:ext uri="{FF2B5EF4-FFF2-40B4-BE49-F238E27FC236}">
                  <a16:creationId xmlns:a16="http://schemas.microsoft.com/office/drawing/2014/main" id="{73C4B59D-83BB-057A-2BD0-89EF4C47DD11}"/>
                </a:ext>
              </a:extLst>
            </p:cNvPr>
            <p:cNvSpPr/>
            <p:nvPr/>
          </p:nvSpPr>
          <p:spPr>
            <a:xfrm>
              <a:off x="10138969" y="2770532"/>
              <a:ext cx="491963" cy="251881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6;p40">
              <a:extLst>
                <a:ext uri="{FF2B5EF4-FFF2-40B4-BE49-F238E27FC236}">
                  <a16:creationId xmlns:a16="http://schemas.microsoft.com/office/drawing/2014/main" id="{DD548728-259B-96F8-2DDF-5AEEFD16666D}"/>
                </a:ext>
              </a:extLst>
            </p:cNvPr>
            <p:cNvSpPr/>
            <p:nvPr/>
          </p:nvSpPr>
          <p:spPr>
            <a:xfrm>
              <a:off x="10526390" y="2808945"/>
              <a:ext cx="43626" cy="193301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7;p40">
              <a:extLst>
                <a:ext uri="{FF2B5EF4-FFF2-40B4-BE49-F238E27FC236}">
                  <a16:creationId xmlns:a16="http://schemas.microsoft.com/office/drawing/2014/main" id="{F3EFF3E8-0C61-F768-A9C0-39FDC0E9A169}"/>
                </a:ext>
              </a:extLst>
            </p:cNvPr>
            <p:cNvSpPr/>
            <p:nvPr/>
          </p:nvSpPr>
          <p:spPr>
            <a:xfrm>
              <a:off x="10494700" y="2804143"/>
              <a:ext cx="14268" cy="189185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8;p40">
              <a:extLst>
                <a:ext uri="{FF2B5EF4-FFF2-40B4-BE49-F238E27FC236}">
                  <a16:creationId xmlns:a16="http://schemas.microsoft.com/office/drawing/2014/main" id="{65761F9A-B9F6-24EF-01D1-8239F980F6CA}"/>
                </a:ext>
              </a:extLst>
            </p:cNvPr>
            <p:cNvSpPr/>
            <p:nvPr/>
          </p:nvSpPr>
          <p:spPr>
            <a:xfrm>
              <a:off x="10440647" y="2798518"/>
              <a:ext cx="20304" cy="185618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9;p40">
              <a:extLst>
                <a:ext uri="{FF2B5EF4-FFF2-40B4-BE49-F238E27FC236}">
                  <a16:creationId xmlns:a16="http://schemas.microsoft.com/office/drawing/2014/main" id="{3C587E69-2AC3-4210-E4A4-368FC5AE94CB}"/>
                </a:ext>
              </a:extLst>
            </p:cNvPr>
            <p:cNvSpPr/>
            <p:nvPr/>
          </p:nvSpPr>
          <p:spPr>
            <a:xfrm>
              <a:off x="10380421" y="2790836"/>
              <a:ext cx="33063" cy="184383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0;p40">
              <a:extLst>
                <a:ext uri="{FF2B5EF4-FFF2-40B4-BE49-F238E27FC236}">
                  <a16:creationId xmlns:a16="http://schemas.microsoft.com/office/drawing/2014/main" id="{38AAB10A-5681-AD62-2E3F-DEE9002EBEC9}"/>
                </a:ext>
              </a:extLst>
            </p:cNvPr>
            <p:cNvSpPr/>
            <p:nvPr/>
          </p:nvSpPr>
          <p:spPr>
            <a:xfrm>
              <a:off x="10320058" y="2782879"/>
              <a:ext cx="41706" cy="183149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1;p40">
              <a:extLst>
                <a:ext uri="{FF2B5EF4-FFF2-40B4-BE49-F238E27FC236}">
                  <a16:creationId xmlns:a16="http://schemas.microsoft.com/office/drawing/2014/main" id="{E5E96025-ECC5-57DF-BCC4-C5B2F22D2202}"/>
                </a:ext>
              </a:extLst>
            </p:cNvPr>
            <p:cNvSpPr/>
            <p:nvPr/>
          </p:nvSpPr>
          <p:spPr>
            <a:xfrm>
              <a:off x="10259421" y="2776019"/>
              <a:ext cx="53504" cy="181091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2;p40">
              <a:extLst>
                <a:ext uri="{FF2B5EF4-FFF2-40B4-BE49-F238E27FC236}">
                  <a16:creationId xmlns:a16="http://schemas.microsoft.com/office/drawing/2014/main" id="{77CCDF16-2B20-F5E8-A71C-71172D32DC2B}"/>
                </a:ext>
              </a:extLst>
            </p:cNvPr>
            <p:cNvSpPr/>
            <p:nvPr/>
          </p:nvSpPr>
          <p:spPr>
            <a:xfrm>
              <a:off x="10199195" y="2769434"/>
              <a:ext cx="70653" cy="178484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3;p40">
              <a:extLst>
                <a:ext uri="{FF2B5EF4-FFF2-40B4-BE49-F238E27FC236}">
                  <a16:creationId xmlns:a16="http://schemas.microsoft.com/office/drawing/2014/main" id="{D9DE1BBB-F2B4-14C9-6C1E-F46D95DED5D5}"/>
                </a:ext>
              </a:extLst>
            </p:cNvPr>
            <p:cNvSpPr/>
            <p:nvPr/>
          </p:nvSpPr>
          <p:spPr>
            <a:xfrm>
              <a:off x="10271631" y="3009378"/>
              <a:ext cx="180405" cy="169704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4;p40">
              <a:extLst>
                <a:ext uri="{FF2B5EF4-FFF2-40B4-BE49-F238E27FC236}">
                  <a16:creationId xmlns:a16="http://schemas.microsoft.com/office/drawing/2014/main" id="{404765F8-091B-B671-2D55-ED6EAD40AE81}"/>
                </a:ext>
              </a:extLst>
            </p:cNvPr>
            <p:cNvSpPr/>
            <p:nvPr/>
          </p:nvSpPr>
          <p:spPr>
            <a:xfrm>
              <a:off x="10345850" y="3016512"/>
              <a:ext cx="31417" cy="155025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5;p40">
              <a:extLst>
                <a:ext uri="{FF2B5EF4-FFF2-40B4-BE49-F238E27FC236}">
                  <a16:creationId xmlns:a16="http://schemas.microsoft.com/office/drawing/2014/main" id="{BA764DE3-0998-63EC-7B4A-C6E854873DA8}"/>
                </a:ext>
              </a:extLst>
            </p:cNvPr>
            <p:cNvSpPr/>
            <p:nvPr/>
          </p:nvSpPr>
          <p:spPr>
            <a:xfrm>
              <a:off x="10138969" y="3131476"/>
              <a:ext cx="420076" cy="70790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6;p40">
              <a:extLst>
                <a:ext uri="{FF2B5EF4-FFF2-40B4-BE49-F238E27FC236}">
                  <a16:creationId xmlns:a16="http://schemas.microsoft.com/office/drawing/2014/main" id="{BE007267-1315-E37B-81BA-3335259CC81F}"/>
                </a:ext>
              </a:extLst>
            </p:cNvPr>
            <p:cNvSpPr/>
            <p:nvPr/>
          </p:nvSpPr>
          <p:spPr>
            <a:xfrm>
              <a:off x="10358060" y="2665171"/>
              <a:ext cx="126215" cy="98091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7;p40">
              <a:extLst>
                <a:ext uri="{FF2B5EF4-FFF2-40B4-BE49-F238E27FC236}">
                  <a16:creationId xmlns:a16="http://schemas.microsoft.com/office/drawing/2014/main" id="{1B93C386-8B53-2AF3-C47D-E84FA86518A0}"/>
                </a:ext>
              </a:extLst>
            </p:cNvPr>
            <p:cNvSpPr/>
            <p:nvPr/>
          </p:nvSpPr>
          <p:spPr>
            <a:xfrm>
              <a:off x="10454503" y="2694803"/>
              <a:ext cx="12073" cy="55425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8;p40">
              <a:extLst>
                <a:ext uri="{FF2B5EF4-FFF2-40B4-BE49-F238E27FC236}">
                  <a16:creationId xmlns:a16="http://schemas.microsoft.com/office/drawing/2014/main" id="{8D7B658A-FA31-47D4-D5FB-EC4906073581}"/>
                </a:ext>
              </a:extLst>
            </p:cNvPr>
            <p:cNvSpPr/>
            <p:nvPr/>
          </p:nvSpPr>
          <p:spPr>
            <a:xfrm>
              <a:off x="10435434" y="2692334"/>
              <a:ext cx="12621" cy="55562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9;p40">
              <a:extLst>
                <a:ext uri="{FF2B5EF4-FFF2-40B4-BE49-F238E27FC236}">
                  <a16:creationId xmlns:a16="http://schemas.microsoft.com/office/drawing/2014/main" id="{FEF93187-B2D7-F1CF-F593-D331950B5F4C}"/>
                </a:ext>
              </a:extLst>
            </p:cNvPr>
            <p:cNvSpPr/>
            <p:nvPr/>
          </p:nvSpPr>
          <p:spPr>
            <a:xfrm>
              <a:off x="10415953" y="2689041"/>
              <a:ext cx="12347" cy="55836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0;p40">
              <a:extLst>
                <a:ext uri="{FF2B5EF4-FFF2-40B4-BE49-F238E27FC236}">
                  <a16:creationId xmlns:a16="http://schemas.microsoft.com/office/drawing/2014/main" id="{C1D496D4-F4E1-AA7B-ECA1-5DFF2143ACBB}"/>
                </a:ext>
              </a:extLst>
            </p:cNvPr>
            <p:cNvSpPr/>
            <p:nvPr/>
          </p:nvSpPr>
          <p:spPr>
            <a:xfrm>
              <a:off x="10396198" y="2687121"/>
              <a:ext cx="12073" cy="55425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1;p40">
              <a:extLst>
                <a:ext uri="{FF2B5EF4-FFF2-40B4-BE49-F238E27FC236}">
                  <a16:creationId xmlns:a16="http://schemas.microsoft.com/office/drawing/2014/main" id="{A155848A-1CB8-0EE9-7D9F-A237395C2AAD}"/>
                </a:ext>
              </a:extLst>
            </p:cNvPr>
            <p:cNvSpPr/>
            <p:nvPr/>
          </p:nvSpPr>
          <p:spPr>
            <a:xfrm>
              <a:off x="10376443" y="2684377"/>
              <a:ext cx="13033" cy="55699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2;p40">
              <a:extLst>
                <a:ext uri="{FF2B5EF4-FFF2-40B4-BE49-F238E27FC236}">
                  <a16:creationId xmlns:a16="http://schemas.microsoft.com/office/drawing/2014/main" id="{A311F4DE-9130-84F3-E3FE-876486086C9E}"/>
                </a:ext>
              </a:extLst>
            </p:cNvPr>
            <p:cNvSpPr/>
            <p:nvPr/>
          </p:nvSpPr>
          <p:spPr>
            <a:xfrm>
              <a:off x="10352435" y="2656116"/>
              <a:ext cx="144461" cy="39374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3;p40">
              <a:extLst>
                <a:ext uri="{FF2B5EF4-FFF2-40B4-BE49-F238E27FC236}">
                  <a16:creationId xmlns:a16="http://schemas.microsoft.com/office/drawing/2014/main" id="{D08657AF-C215-F49F-A5E0-8D2E624EBD25}"/>
                </a:ext>
              </a:extLst>
            </p:cNvPr>
            <p:cNvSpPr/>
            <p:nvPr/>
          </p:nvSpPr>
          <p:spPr>
            <a:xfrm>
              <a:off x="10450525" y="2591637"/>
              <a:ext cx="20579" cy="87390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4;p40">
              <a:extLst>
                <a:ext uri="{FF2B5EF4-FFF2-40B4-BE49-F238E27FC236}">
                  <a16:creationId xmlns:a16="http://schemas.microsoft.com/office/drawing/2014/main" id="{8FC91CC0-CA26-D227-021E-2E74F832A6DB}"/>
                </a:ext>
              </a:extLst>
            </p:cNvPr>
            <p:cNvSpPr/>
            <p:nvPr/>
          </p:nvSpPr>
          <p:spPr>
            <a:xfrm>
              <a:off x="10382754" y="2587796"/>
              <a:ext cx="41569" cy="80256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5;p40">
              <a:extLst>
                <a:ext uri="{FF2B5EF4-FFF2-40B4-BE49-F238E27FC236}">
                  <a16:creationId xmlns:a16="http://schemas.microsoft.com/office/drawing/2014/main" id="{24186BAD-AB32-1620-E00B-2EF6F87AADC5}"/>
                </a:ext>
              </a:extLst>
            </p:cNvPr>
            <p:cNvSpPr/>
            <p:nvPr/>
          </p:nvSpPr>
          <p:spPr>
            <a:xfrm>
              <a:off x="10352435" y="2656116"/>
              <a:ext cx="144461" cy="39374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6;p40">
              <a:extLst>
                <a:ext uri="{FF2B5EF4-FFF2-40B4-BE49-F238E27FC236}">
                  <a16:creationId xmlns:a16="http://schemas.microsoft.com/office/drawing/2014/main" id="{53570785-C80D-6A1D-C5EF-0C8EB334E39E}"/>
                </a:ext>
              </a:extLst>
            </p:cNvPr>
            <p:cNvSpPr/>
            <p:nvPr/>
          </p:nvSpPr>
          <p:spPr>
            <a:xfrm>
              <a:off x="10107964" y="3232310"/>
              <a:ext cx="450806" cy="6941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7;p40">
              <a:extLst>
                <a:ext uri="{FF2B5EF4-FFF2-40B4-BE49-F238E27FC236}">
                  <a16:creationId xmlns:a16="http://schemas.microsoft.com/office/drawing/2014/main" id="{E789F495-253C-3490-A7F5-51E732C5367D}"/>
                </a:ext>
              </a:extLst>
            </p:cNvPr>
            <p:cNvSpPr/>
            <p:nvPr/>
          </p:nvSpPr>
          <p:spPr>
            <a:xfrm>
              <a:off x="10100419" y="3294319"/>
              <a:ext cx="450806" cy="69281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88;p40">
              <a:extLst>
                <a:ext uri="{FF2B5EF4-FFF2-40B4-BE49-F238E27FC236}">
                  <a16:creationId xmlns:a16="http://schemas.microsoft.com/office/drawing/2014/main" id="{9E89C433-10B1-38A6-181C-724E506F82C2}"/>
                </a:ext>
              </a:extLst>
            </p:cNvPr>
            <p:cNvSpPr/>
            <p:nvPr/>
          </p:nvSpPr>
          <p:spPr>
            <a:xfrm>
              <a:off x="10239666" y="3281835"/>
              <a:ext cx="315811" cy="5089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9;p40">
              <a:extLst>
                <a:ext uri="{FF2B5EF4-FFF2-40B4-BE49-F238E27FC236}">
                  <a16:creationId xmlns:a16="http://schemas.microsoft.com/office/drawing/2014/main" id="{18F25074-9C2D-D988-0E76-5B10CE4E94AF}"/>
                </a:ext>
              </a:extLst>
            </p:cNvPr>
            <p:cNvSpPr/>
            <p:nvPr/>
          </p:nvSpPr>
          <p:spPr>
            <a:xfrm>
              <a:off x="10231160" y="3343433"/>
              <a:ext cx="315811" cy="5089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0;p40">
              <a:extLst>
                <a:ext uri="{FF2B5EF4-FFF2-40B4-BE49-F238E27FC236}">
                  <a16:creationId xmlns:a16="http://schemas.microsoft.com/office/drawing/2014/main" id="{C15AFAA4-3B19-616B-9117-07D4CE44525F}"/>
                </a:ext>
              </a:extLst>
            </p:cNvPr>
            <p:cNvSpPr/>
            <p:nvPr/>
          </p:nvSpPr>
          <p:spPr>
            <a:xfrm>
              <a:off x="10226907" y="3374026"/>
              <a:ext cx="316086" cy="5089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1;p40">
              <a:extLst>
                <a:ext uri="{FF2B5EF4-FFF2-40B4-BE49-F238E27FC236}">
                  <a16:creationId xmlns:a16="http://schemas.microsoft.com/office/drawing/2014/main" id="{42856290-7C90-561F-9D3D-48AEE8C91C30}"/>
                </a:ext>
              </a:extLst>
            </p:cNvPr>
            <p:cNvSpPr/>
            <p:nvPr/>
          </p:nvSpPr>
          <p:spPr>
            <a:xfrm>
              <a:off x="9962946" y="2523729"/>
              <a:ext cx="797760" cy="1268870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2;p40">
              <a:extLst>
                <a:ext uri="{FF2B5EF4-FFF2-40B4-BE49-F238E27FC236}">
                  <a16:creationId xmlns:a16="http://schemas.microsoft.com/office/drawing/2014/main" id="{E4771552-60E7-459A-2553-8E5CF5B404AF}"/>
                </a:ext>
              </a:extLst>
            </p:cNvPr>
            <p:cNvSpPr/>
            <p:nvPr/>
          </p:nvSpPr>
          <p:spPr>
            <a:xfrm>
              <a:off x="10556297" y="2976727"/>
              <a:ext cx="316497" cy="198514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3;p40">
              <a:extLst>
                <a:ext uri="{FF2B5EF4-FFF2-40B4-BE49-F238E27FC236}">
                  <a16:creationId xmlns:a16="http://schemas.microsoft.com/office/drawing/2014/main" id="{6ED5E0F5-277A-F6F4-07AA-E0EF7306BDFF}"/>
                </a:ext>
              </a:extLst>
            </p:cNvPr>
            <p:cNvSpPr/>
            <p:nvPr/>
          </p:nvSpPr>
          <p:spPr>
            <a:xfrm>
              <a:off x="10558904" y="3175925"/>
              <a:ext cx="278907" cy="160787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4;p40">
              <a:extLst>
                <a:ext uri="{FF2B5EF4-FFF2-40B4-BE49-F238E27FC236}">
                  <a16:creationId xmlns:a16="http://schemas.microsoft.com/office/drawing/2014/main" id="{B38EA272-4865-BBD2-D490-90376D946449}"/>
                </a:ext>
              </a:extLst>
            </p:cNvPr>
            <p:cNvSpPr/>
            <p:nvPr/>
          </p:nvSpPr>
          <p:spPr>
            <a:xfrm>
              <a:off x="10529271" y="3350978"/>
              <a:ext cx="234732" cy="15173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5;p40">
              <a:extLst>
                <a:ext uri="{FF2B5EF4-FFF2-40B4-BE49-F238E27FC236}">
                  <a16:creationId xmlns:a16="http://schemas.microsoft.com/office/drawing/2014/main" id="{A97BCCAF-8EF6-C5B8-FF9C-3315F77B254B}"/>
                </a:ext>
              </a:extLst>
            </p:cNvPr>
            <p:cNvSpPr/>
            <p:nvPr/>
          </p:nvSpPr>
          <p:spPr>
            <a:xfrm>
              <a:off x="10486468" y="3546610"/>
              <a:ext cx="239397" cy="155299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6;p40">
              <a:extLst>
                <a:ext uri="{FF2B5EF4-FFF2-40B4-BE49-F238E27FC236}">
                  <a16:creationId xmlns:a16="http://schemas.microsoft.com/office/drawing/2014/main" id="{B980ED60-077A-823D-6781-F4C20B9B33AD}"/>
                </a:ext>
              </a:extLst>
            </p:cNvPr>
            <p:cNvSpPr/>
            <p:nvPr/>
          </p:nvSpPr>
          <p:spPr>
            <a:xfrm>
              <a:off x="9633566" y="3217493"/>
              <a:ext cx="576610" cy="999429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7;p40">
              <a:extLst>
                <a:ext uri="{FF2B5EF4-FFF2-40B4-BE49-F238E27FC236}">
                  <a16:creationId xmlns:a16="http://schemas.microsoft.com/office/drawing/2014/main" id="{D63CD531-C428-87E4-E085-A319ADC356D0}"/>
                </a:ext>
              </a:extLst>
            </p:cNvPr>
            <p:cNvSpPr/>
            <p:nvPr/>
          </p:nvSpPr>
          <p:spPr>
            <a:xfrm>
              <a:off x="9480600" y="4090290"/>
              <a:ext cx="714760" cy="65714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98;p40">
              <a:extLst>
                <a:ext uri="{FF2B5EF4-FFF2-40B4-BE49-F238E27FC236}">
                  <a16:creationId xmlns:a16="http://schemas.microsoft.com/office/drawing/2014/main" id="{5B7D9844-702B-2590-E8A6-CDAD2911BB24}"/>
                </a:ext>
              </a:extLst>
            </p:cNvPr>
            <p:cNvSpPr/>
            <p:nvPr/>
          </p:nvSpPr>
          <p:spPr>
            <a:xfrm>
              <a:off x="9480600" y="4090290"/>
              <a:ext cx="449297" cy="65714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99;p40">
              <a:extLst>
                <a:ext uri="{FF2B5EF4-FFF2-40B4-BE49-F238E27FC236}">
                  <a16:creationId xmlns:a16="http://schemas.microsoft.com/office/drawing/2014/main" id="{95E3B607-8604-D8CA-6F0C-33EBF250A5DB}"/>
                </a:ext>
              </a:extLst>
            </p:cNvPr>
            <p:cNvSpPr/>
            <p:nvPr/>
          </p:nvSpPr>
          <p:spPr>
            <a:xfrm>
              <a:off x="10608978" y="0"/>
              <a:ext cx="639305" cy="1219208"/>
            </a:xfrm>
            <a:custGeom>
              <a:avLst/>
              <a:gdLst/>
              <a:ahLst/>
              <a:cxnLst/>
              <a:rect l="l" t="t" r="r" b="b"/>
              <a:pathLst>
                <a:path w="4660" h="8887" extrusionOk="0">
                  <a:moveTo>
                    <a:pt x="1" y="1"/>
                  </a:moveTo>
                  <a:lnTo>
                    <a:pt x="1" y="8886"/>
                  </a:lnTo>
                  <a:lnTo>
                    <a:pt x="4660" y="8886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0;p40">
              <a:extLst>
                <a:ext uri="{FF2B5EF4-FFF2-40B4-BE49-F238E27FC236}">
                  <a16:creationId xmlns:a16="http://schemas.microsoft.com/office/drawing/2014/main" id="{31CAB9ED-3B1D-983C-9AF7-063001E62043}"/>
                </a:ext>
              </a:extLst>
            </p:cNvPr>
            <p:cNvSpPr/>
            <p:nvPr/>
          </p:nvSpPr>
          <p:spPr>
            <a:xfrm>
              <a:off x="10689096" y="60638"/>
              <a:ext cx="507466" cy="1094365"/>
            </a:xfrm>
            <a:custGeom>
              <a:avLst/>
              <a:gdLst/>
              <a:ahLst/>
              <a:cxnLst/>
              <a:rect l="l" t="t" r="r" b="b"/>
              <a:pathLst>
                <a:path w="3699" h="7977" extrusionOk="0">
                  <a:moveTo>
                    <a:pt x="831" y="1"/>
                  </a:moveTo>
                  <a:cubicBezTo>
                    <a:pt x="831" y="459"/>
                    <a:pt x="459" y="832"/>
                    <a:pt x="1" y="832"/>
                  </a:cubicBezTo>
                  <a:lnTo>
                    <a:pt x="1" y="7145"/>
                  </a:lnTo>
                  <a:cubicBezTo>
                    <a:pt x="459" y="7145"/>
                    <a:pt x="831" y="7517"/>
                    <a:pt x="831" y="7976"/>
                  </a:cubicBezTo>
                  <a:lnTo>
                    <a:pt x="2865" y="7976"/>
                  </a:lnTo>
                  <a:cubicBezTo>
                    <a:pt x="2865" y="7517"/>
                    <a:pt x="3238" y="7145"/>
                    <a:pt x="3699" y="7145"/>
                  </a:cubicBezTo>
                  <a:lnTo>
                    <a:pt x="3699" y="829"/>
                  </a:lnTo>
                  <a:cubicBezTo>
                    <a:pt x="3238" y="829"/>
                    <a:pt x="2865" y="457"/>
                    <a:pt x="28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1;p40">
              <a:extLst>
                <a:ext uri="{FF2B5EF4-FFF2-40B4-BE49-F238E27FC236}">
                  <a16:creationId xmlns:a16="http://schemas.microsoft.com/office/drawing/2014/main" id="{22F14CB7-4C4B-EA83-EADC-0BF930C9E553}"/>
                </a:ext>
              </a:extLst>
            </p:cNvPr>
            <p:cNvSpPr/>
            <p:nvPr/>
          </p:nvSpPr>
          <p:spPr>
            <a:xfrm>
              <a:off x="10747676" y="412527"/>
              <a:ext cx="390306" cy="389894"/>
            </a:xfrm>
            <a:custGeom>
              <a:avLst/>
              <a:gdLst/>
              <a:ahLst/>
              <a:cxnLst/>
              <a:rect l="l" t="t" r="r" b="b"/>
              <a:pathLst>
                <a:path w="2845" h="2842" extrusionOk="0">
                  <a:moveTo>
                    <a:pt x="1423" y="185"/>
                  </a:moveTo>
                  <a:cubicBezTo>
                    <a:pt x="2107" y="185"/>
                    <a:pt x="2662" y="740"/>
                    <a:pt x="2659" y="1422"/>
                  </a:cubicBezTo>
                  <a:cubicBezTo>
                    <a:pt x="2659" y="2102"/>
                    <a:pt x="2102" y="2659"/>
                    <a:pt x="1423" y="2659"/>
                  </a:cubicBezTo>
                  <a:cubicBezTo>
                    <a:pt x="741" y="2659"/>
                    <a:pt x="186" y="2102"/>
                    <a:pt x="186" y="1422"/>
                  </a:cubicBezTo>
                  <a:cubicBezTo>
                    <a:pt x="186" y="740"/>
                    <a:pt x="741" y="185"/>
                    <a:pt x="1423" y="185"/>
                  </a:cubicBezTo>
                  <a:close/>
                  <a:moveTo>
                    <a:pt x="1423" y="1"/>
                  </a:moveTo>
                  <a:cubicBezTo>
                    <a:pt x="637" y="1"/>
                    <a:pt x="1" y="637"/>
                    <a:pt x="1" y="1422"/>
                  </a:cubicBezTo>
                  <a:cubicBezTo>
                    <a:pt x="1" y="2205"/>
                    <a:pt x="637" y="2842"/>
                    <a:pt x="1423" y="2842"/>
                  </a:cubicBezTo>
                  <a:cubicBezTo>
                    <a:pt x="2206" y="2842"/>
                    <a:pt x="2844" y="2205"/>
                    <a:pt x="2842" y="1422"/>
                  </a:cubicBezTo>
                  <a:cubicBezTo>
                    <a:pt x="2842" y="637"/>
                    <a:pt x="2206" y="1"/>
                    <a:pt x="1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2;p40">
              <a:extLst>
                <a:ext uri="{FF2B5EF4-FFF2-40B4-BE49-F238E27FC236}">
                  <a16:creationId xmlns:a16="http://schemas.microsoft.com/office/drawing/2014/main" id="{06CA1AF0-7FCD-E8FE-9F0B-2C48FEE1EC11}"/>
                </a:ext>
              </a:extLst>
            </p:cNvPr>
            <p:cNvSpPr/>
            <p:nvPr/>
          </p:nvSpPr>
          <p:spPr>
            <a:xfrm>
              <a:off x="10811057" y="546561"/>
              <a:ext cx="263679" cy="126352"/>
            </a:xfrm>
            <a:custGeom>
              <a:avLst/>
              <a:gdLst/>
              <a:ahLst/>
              <a:cxnLst/>
              <a:rect l="l" t="t" r="r" b="b"/>
              <a:pathLst>
                <a:path w="1922" h="921" extrusionOk="0">
                  <a:moveTo>
                    <a:pt x="396" y="1"/>
                  </a:moveTo>
                  <a:cubicBezTo>
                    <a:pt x="303" y="102"/>
                    <a:pt x="240" y="253"/>
                    <a:pt x="223" y="390"/>
                  </a:cubicBezTo>
                  <a:lnTo>
                    <a:pt x="223" y="392"/>
                  </a:lnTo>
                  <a:lnTo>
                    <a:pt x="0" y="392"/>
                  </a:lnTo>
                  <a:lnTo>
                    <a:pt x="0" y="572"/>
                  </a:lnTo>
                  <a:lnTo>
                    <a:pt x="231" y="572"/>
                  </a:lnTo>
                  <a:cubicBezTo>
                    <a:pt x="269" y="796"/>
                    <a:pt x="428" y="921"/>
                    <a:pt x="641" y="921"/>
                  </a:cubicBezTo>
                  <a:cubicBezTo>
                    <a:pt x="1095" y="921"/>
                    <a:pt x="1040" y="308"/>
                    <a:pt x="1311" y="308"/>
                  </a:cubicBezTo>
                  <a:cubicBezTo>
                    <a:pt x="1429" y="308"/>
                    <a:pt x="1491" y="385"/>
                    <a:pt x="1491" y="505"/>
                  </a:cubicBezTo>
                  <a:cubicBezTo>
                    <a:pt x="1491" y="613"/>
                    <a:pt x="1448" y="681"/>
                    <a:pt x="1371" y="765"/>
                  </a:cubicBezTo>
                  <a:lnTo>
                    <a:pt x="1520" y="897"/>
                  </a:lnTo>
                  <a:cubicBezTo>
                    <a:pt x="1609" y="813"/>
                    <a:pt x="1676" y="714"/>
                    <a:pt x="1696" y="570"/>
                  </a:cubicBezTo>
                  <a:lnTo>
                    <a:pt x="1921" y="570"/>
                  </a:lnTo>
                  <a:lnTo>
                    <a:pt x="1921" y="390"/>
                  </a:lnTo>
                  <a:lnTo>
                    <a:pt x="1693" y="390"/>
                  </a:lnTo>
                  <a:cubicBezTo>
                    <a:pt x="1657" y="186"/>
                    <a:pt x="1508" y="56"/>
                    <a:pt x="1299" y="56"/>
                  </a:cubicBezTo>
                  <a:cubicBezTo>
                    <a:pt x="879" y="56"/>
                    <a:pt x="920" y="669"/>
                    <a:pt x="624" y="669"/>
                  </a:cubicBezTo>
                  <a:cubicBezTo>
                    <a:pt x="504" y="669"/>
                    <a:pt x="432" y="597"/>
                    <a:pt x="432" y="450"/>
                  </a:cubicBezTo>
                  <a:cubicBezTo>
                    <a:pt x="432" y="328"/>
                    <a:pt x="485" y="222"/>
                    <a:pt x="569" y="116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3;p40">
              <a:extLst>
                <a:ext uri="{FF2B5EF4-FFF2-40B4-BE49-F238E27FC236}">
                  <a16:creationId xmlns:a16="http://schemas.microsoft.com/office/drawing/2014/main" id="{DA1B8E5B-DB42-18FC-3946-117101EE8BB4}"/>
                </a:ext>
              </a:extLst>
            </p:cNvPr>
            <p:cNvSpPr/>
            <p:nvPr/>
          </p:nvSpPr>
          <p:spPr>
            <a:xfrm>
              <a:off x="10653153" y="0"/>
              <a:ext cx="595130" cy="1096971"/>
            </a:xfrm>
            <a:custGeom>
              <a:avLst/>
              <a:gdLst/>
              <a:ahLst/>
              <a:cxnLst/>
              <a:rect l="l" t="t" r="r" b="b"/>
              <a:pathLst>
                <a:path w="4338" h="7996" extrusionOk="0">
                  <a:moveTo>
                    <a:pt x="1" y="1"/>
                  </a:moveTo>
                  <a:lnTo>
                    <a:pt x="4338" y="7995"/>
                  </a:lnTo>
                  <a:lnTo>
                    <a:pt x="4338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4;p40">
              <a:extLst>
                <a:ext uri="{FF2B5EF4-FFF2-40B4-BE49-F238E27FC236}">
                  <a16:creationId xmlns:a16="http://schemas.microsoft.com/office/drawing/2014/main" id="{0635B5C3-0392-B499-45A2-67F41E7C77BC}"/>
                </a:ext>
              </a:extLst>
            </p:cNvPr>
            <p:cNvSpPr/>
            <p:nvPr/>
          </p:nvSpPr>
          <p:spPr>
            <a:xfrm>
              <a:off x="9699142" y="781566"/>
              <a:ext cx="1237591" cy="767029"/>
            </a:xfrm>
            <a:custGeom>
              <a:avLst/>
              <a:gdLst/>
              <a:ahLst/>
              <a:cxnLst/>
              <a:rect l="l" t="t" r="r" b="b"/>
              <a:pathLst>
                <a:path w="9021" h="5591" extrusionOk="0">
                  <a:moveTo>
                    <a:pt x="937" y="0"/>
                  </a:moveTo>
                  <a:cubicBezTo>
                    <a:pt x="420" y="0"/>
                    <a:pt x="0" y="420"/>
                    <a:pt x="0" y="937"/>
                  </a:cubicBezTo>
                  <a:lnTo>
                    <a:pt x="0" y="4654"/>
                  </a:lnTo>
                  <a:cubicBezTo>
                    <a:pt x="0" y="5171"/>
                    <a:pt x="420" y="5591"/>
                    <a:pt x="937" y="5591"/>
                  </a:cubicBezTo>
                  <a:lnTo>
                    <a:pt x="8083" y="5591"/>
                  </a:lnTo>
                  <a:cubicBezTo>
                    <a:pt x="8600" y="5591"/>
                    <a:pt x="9020" y="5171"/>
                    <a:pt x="9020" y="4654"/>
                  </a:cubicBezTo>
                  <a:lnTo>
                    <a:pt x="9020" y="937"/>
                  </a:lnTo>
                  <a:cubicBezTo>
                    <a:pt x="9020" y="420"/>
                    <a:pt x="8600" y="0"/>
                    <a:pt x="80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5;p40">
              <a:extLst>
                <a:ext uri="{FF2B5EF4-FFF2-40B4-BE49-F238E27FC236}">
                  <a16:creationId xmlns:a16="http://schemas.microsoft.com/office/drawing/2014/main" id="{734769B5-B3A1-76CE-09F3-628897A2878E}"/>
                </a:ext>
              </a:extLst>
            </p:cNvPr>
            <p:cNvSpPr/>
            <p:nvPr/>
          </p:nvSpPr>
          <p:spPr>
            <a:xfrm>
              <a:off x="9698456" y="1062529"/>
              <a:ext cx="1237591" cy="128959"/>
            </a:xfrm>
            <a:custGeom>
              <a:avLst/>
              <a:gdLst/>
              <a:ahLst/>
              <a:cxnLst/>
              <a:rect l="l" t="t" r="r" b="b"/>
              <a:pathLst>
                <a:path w="9021" h="940" extrusionOk="0">
                  <a:moveTo>
                    <a:pt x="0" y="1"/>
                  </a:moveTo>
                  <a:lnTo>
                    <a:pt x="0" y="940"/>
                  </a:lnTo>
                  <a:lnTo>
                    <a:pt x="9020" y="940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6;p40">
              <a:extLst>
                <a:ext uri="{FF2B5EF4-FFF2-40B4-BE49-F238E27FC236}">
                  <a16:creationId xmlns:a16="http://schemas.microsoft.com/office/drawing/2014/main" id="{B141A80B-53AB-3803-6A8C-13C91D83E611}"/>
                </a:ext>
              </a:extLst>
            </p:cNvPr>
            <p:cNvSpPr/>
            <p:nvPr/>
          </p:nvSpPr>
          <p:spPr>
            <a:xfrm>
              <a:off x="9789961" y="1432802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7;p40">
              <a:extLst>
                <a:ext uri="{FF2B5EF4-FFF2-40B4-BE49-F238E27FC236}">
                  <a16:creationId xmlns:a16="http://schemas.microsoft.com/office/drawing/2014/main" id="{9B379F7F-BDA1-8C00-3F37-2ED2A13B977C}"/>
                </a:ext>
              </a:extLst>
            </p:cNvPr>
            <p:cNvSpPr/>
            <p:nvPr/>
          </p:nvSpPr>
          <p:spPr>
            <a:xfrm>
              <a:off x="9789961" y="1347470"/>
              <a:ext cx="486201" cy="30456"/>
            </a:xfrm>
            <a:custGeom>
              <a:avLst/>
              <a:gdLst/>
              <a:ahLst/>
              <a:cxnLst/>
              <a:rect l="l" t="t" r="r" b="b"/>
              <a:pathLst>
                <a:path w="3544" h="222" extrusionOk="0">
                  <a:moveTo>
                    <a:pt x="1" y="1"/>
                  </a:moveTo>
                  <a:lnTo>
                    <a:pt x="1" y="222"/>
                  </a:lnTo>
                  <a:lnTo>
                    <a:pt x="3543" y="222"/>
                  </a:lnTo>
                  <a:lnTo>
                    <a:pt x="3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8;p40">
              <a:extLst>
                <a:ext uri="{FF2B5EF4-FFF2-40B4-BE49-F238E27FC236}">
                  <a16:creationId xmlns:a16="http://schemas.microsoft.com/office/drawing/2014/main" id="{B6D4E829-D024-4DB8-77B1-9AC5B7E259F3}"/>
                </a:ext>
              </a:extLst>
            </p:cNvPr>
            <p:cNvSpPr/>
            <p:nvPr/>
          </p:nvSpPr>
          <p:spPr>
            <a:xfrm>
              <a:off x="978996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09;p40">
              <a:extLst>
                <a:ext uri="{FF2B5EF4-FFF2-40B4-BE49-F238E27FC236}">
                  <a16:creationId xmlns:a16="http://schemas.microsoft.com/office/drawing/2014/main" id="{8B01FC00-3ACB-EFD1-DF3F-4DBEE6B13BC7}"/>
                </a:ext>
              </a:extLst>
            </p:cNvPr>
            <p:cNvSpPr/>
            <p:nvPr/>
          </p:nvSpPr>
          <p:spPr>
            <a:xfrm>
              <a:off x="999492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1" y="1"/>
                  </a:moveTo>
                  <a:lnTo>
                    <a:pt x="1" y="222"/>
                  </a:lnTo>
                  <a:lnTo>
                    <a:pt x="1108" y="22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0;p40">
              <a:extLst>
                <a:ext uri="{FF2B5EF4-FFF2-40B4-BE49-F238E27FC236}">
                  <a16:creationId xmlns:a16="http://schemas.microsoft.com/office/drawing/2014/main" id="{6B4778A5-D5C4-755C-B579-8ECB911A2255}"/>
                </a:ext>
              </a:extLst>
            </p:cNvPr>
            <p:cNvSpPr/>
            <p:nvPr/>
          </p:nvSpPr>
          <p:spPr>
            <a:xfrm>
              <a:off x="1019988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0" y="1"/>
                  </a:moveTo>
                  <a:lnTo>
                    <a:pt x="0" y="222"/>
                  </a:lnTo>
                  <a:lnTo>
                    <a:pt x="1107" y="22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1;p40">
              <a:extLst>
                <a:ext uri="{FF2B5EF4-FFF2-40B4-BE49-F238E27FC236}">
                  <a16:creationId xmlns:a16="http://schemas.microsoft.com/office/drawing/2014/main" id="{0116D976-EE5B-E7D6-52F4-453D5A2CBC8D}"/>
                </a:ext>
              </a:extLst>
            </p:cNvPr>
            <p:cNvSpPr/>
            <p:nvPr/>
          </p:nvSpPr>
          <p:spPr>
            <a:xfrm>
              <a:off x="10404841" y="1261864"/>
              <a:ext cx="152007" cy="30456"/>
            </a:xfrm>
            <a:custGeom>
              <a:avLst/>
              <a:gdLst/>
              <a:ahLst/>
              <a:cxnLst/>
              <a:rect l="l" t="t" r="r" b="b"/>
              <a:pathLst>
                <a:path w="1108" h="222" extrusionOk="0">
                  <a:moveTo>
                    <a:pt x="0" y="1"/>
                  </a:moveTo>
                  <a:lnTo>
                    <a:pt x="0" y="222"/>
                  </a:lnTo>
                  <a:lnTo>
                    <a:pt x="1107" y="22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2;p40">
              <a:extLst>
                <a:ext uri="{FF2B5EF4-FFF2-40B4-BE49-F238E27FC236}">
                  <a16:creationId xmlns:a16="http://schemas.microsoft.com/office/drawing/2014/main" id="{CAD5A052-CFC7-990D-408E-25AED273ECD4}"/>
                </a:ext>
              </a:extLst>
            </p:cNvPr>
            <p:cNvSpPr/>
            <p:nvPr/>
          </p:nvSpPr>
          <p:spPr>
            <a:xfrm>
              <a:off x="9740984" y="844810"/>
              <a:ext cx="291940" cy="174780"/>
            </a:xfrm>
            <a:custGeom>
              <a:avLst/>
              <a:gdLst/>
              <a:ahLst/>
              <a:cxnLst/>
              <a:rect l="l" t="t" r="r" b="b"/>
              <a:pathLst>
                <a:path w="2128" h="1274" extrusionOk="0">
                  <a:moveTo>
                    <a:pt x="562" y="0"/>
                  </a:moveTo>
                  <a:cubicBezTo>
                    <a:pt x="252" y="0"/>
                    <a:pt x="0" y="252"/>
                    <a:pt x="0" y="560"/>
                  </a:cubicBezTo>
                  <a:lnTo>
                    <a:pt x="0" y="711"/>
                  </a:lnTo>
                  <a:cubicBezTo>
                    <a:pt x="0" y="1021"/>
                    <a:pt x="252" y="1273"/>
                    <a:pt x="562" y="1273"/>
                  </a:cubicBezTo>
                  <a:lnTo>
                    <a:pt x="1568" y="1273"/>
                  </a:lnTo>
                  <a:cubicBezTo>
                    <a:pt x="1876" y="1273"/>
                    <a:pt x="2128" y="1021"/>
                    <a:pt x="2128" y="711"/>
                  </a:cubicBezTo>
                  <a:lnTo>
                    <a:pt x="2128" y="560"/>
                  </a:lnTo>
                  <a:cubicBezTo>
                    <a:pt x="2128" y="252"/>
                    <a:pt x="1876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913;p40">
              <a:extLst>
                <a:ext uri="{FF2B5EF4-FFF2-40B4-BE49-F238E27FC236}">
                  <a16:creationId xmlns:a16="http://schemas.microsoft.com/office/drawing/2014/main" id="{8D13B1DC-D5A0-59C4-A7E7-46F99E0DAEBF}"/>
                </a:ext>
              </a:extLst>
            </p:cNvPr>
            <p:cNvSpPr/>
            <p:nvPr/>
          </p:nvSpPr>
          <p:spPr>
            <a:xfrm>
              <a:off x="10025240" y="781566"/>
              <a:ext cx="911490" cy="726284"/>
            </a:xfrm>
            <a:custGeom>
              <a:avLst/>
              <a:gdLst/>
              <a:ahLst/>
              <a:cxnLst/>
              <a:rect l="l" t="t" r="r" b="b"/>
              <a:pathLst>
                <a:path w="6644" h="5294" extrusionOk="0">
                  <a:moveTo>
                    <a:pt x="0" y="0"/>
                  </a:moveTo>
                  <a:lnTo>
                    <a:pt x="6388" y="5293"/>
                  </a:lnTo>
                  <a:cubicBezTo>
                    <a:pt x="6545" y="5127"/>
                    <a:pt x="6643" y="4904"/>
                    <a:pt x="6643" y="4654"/>
                  </a:cubicBezTo>
                  <a:lnTo>
                    <a:pt x="6643" y="937"/>
                  </a:lnTo>
                  <a:cubicBezTo>
                    <a:pt x="6643" y="420"/>
                    <a:pt x="6223" y="0"/>
                    <a:pt x="5706" y="0"/>
                  </a:cubicBez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914;p40">
              <a:extLst>
                <a:ext uri="{FF2B5EF4-FFF2-40B4-BE49-F238E27FC236}">
                  <a16:creationId xmlns:a16="http://schemas.microsoft.com/office/drawing/2014/main" id="{B8B311B3-996D-646D-77FD-C081BDD0332D}"/>
                </a:ext>
              </a:extLst>
            </p:cNvPr>
            <p:cNvSpPr/>
            <p:nvPr/>
          </p:nvSpPr>
          <p:spPr>
            <a:xfrm>
              <a:off x="10928628" y="1193956"/>
              <a:ext cx="463977" cy="636699"/>
            </a:xfrm>
            <a:custGeom>
              <a:avLst/>
              <a:gdLst/>
              <a:ahLst/>
              <a:cxnLst/>
              <a:rect l="l" t="t" r="r" b="b"/>
              <a:pathLst>
                <a:path w="3382" h="4641" extrusionOk="0">
                  <a:moveTo>
                    <a:pt x="0" y="1"/>
                  </a:moveTo>
                  <a:lnTo>
                    <a:pt x="0" y="3850"/>
                  </a:lnTo>
                  <a:cubicBezTo>
                    <a:pt x="0" y="4288"/>
                    <a:pt x="757" y="4641"/>
                    <a:pt x="1691" y="4641"/>
                  </a:cubicBezTo>
                  <a:cubicBezTo>
                    <a:pt x="2625" y="4641"/>
                    <a:pt x="3382" y="4288"/>
                    <a:pt x="3382" y="3850"/>
                  </a:cubicBezTo>
                  <a:lnTo>
                    <a:pt x="33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915;p40">
              <a:extLst>
                <a:ext uri="{FF2B5EF4-FFF2-40B4-BE49-F238E27FC236}">
                  <a16:creationId xmlns:a16="http://schemas.microsoft.com/office/drawing/2014/main" id="{E298BBF5-6171-7587-5D2A-DACF87140689}"/>
                </a:ext>
              </a:extLst>
            </p:cNvPr>
            <p:cNvSpPr/>
            <p:nvPr/>
          </p:nvSpPr>
          <p:spPr>
            <a:xfrm>
              <a:off x="10928216" y="1342531"/>
              <a:ext cx="464800" cy="120453"/>
            </a:xfrm>
            <a:custGeom>
              <a:avLst/>
              <a:gdLst/>
              <a:ahLst/>
              <a:cxnLst/>
              <a:rect l="l" t="t" r="r" b="b"/>
              <a:pathLst>
                <a:path w="3388" h="878" extrusionOk="0">
                  <a:moveTo>
                    <a:pt x="3385" y="1"/>
                  </a:moveTo>
                  <a:cubicBezTo>
                    <a:pt x="3385" y="1"/>
                    <a:pt x="3380" y="15"/>
                    <a:pt x="3377" y="49"/>
                  </a:cubicBezTo>
                  <a:cubicBezTo>
                    <a:pt x="3375" y="78"/>
                    <a:pt x="3353" y="116"/>
                    <a:pt x="3332" y="162"/>
                  </a:cubicBezTo>
                  <a:cubicBezTo>
                    <a:pt x="3305" y="207"/>
                    <a:pt x="3267" y="258"/>
                    <a:pt x="3209" y="306"/>
                  </a:cubicBezTo>
                  <a:cubicBezTo>
                    <a:pt x="3152" y="354"/>
                    <a:pt x="3085" y="400"/>
                    <a:pt x="3003" y="440"/>
                  </a:cubicBezTo>
                  <a:cubicBezTo>
                    <a:pt x="2840" y="529"/>
                    <a:pt x="2635" y="592"/>
                    <a:pt x="2412" y="637"/>
                  </a:cubicBezTo>
                  <a:cubicBezTo>
                    <a:pt x="2297" y="664"/>
                    <a:pt x="2179" y="676"/>
                    <a:pt x="2059" y="688"/>
                  </a:cubicBezTo>
                  <a:cubicBezTo>
                    <a:pt x="1939" y="700"/>
                    <a:pt x="1814" y="705"/>
                    <a:pt x="1696" y="705"/>
                  </a:cubicBezTo>
                  <a:cubicBezTo>
                    <a:pt x="1572" y="702"/>
                    <a:pt x="1447" y="700"/>
                    <a:pt x="1331" y="688"/>
                  </a:cubicBezTo>
                  <a:cubicBezTo>
                    <a:pt x="1211" y="673"/>
                    <a:pt x="1091" y="661"/>
                    <a:pt x="978" y="637"/>
                  </a:cubicBezTo>
                  <a:cubicBezTo>
                    <a:pt x="755" y="592"/>
                    <a:pt x="546" y="524"/>
                    <a:pt x="388" y="440"/>
                  </a:cubicBezTo>
                  <a:cubicBezTo>
                    <a:pt x="306" y="400"/>
                    <a:pt x="234" y="354"/>
                    <a:pt x="181" y="306"/>
                  </a:cubicBezTo>
                  <a:cubicBezTo>
                    <a:pt x="123" y="258"/>
                    <a:pt x="85" y="207"/>
                    <a:pt x="59" y="162"/>
                  </a:cubicBezTo>
                  <a:cubicBezTo>
                    <a:pt x="6" y="68"/>
                    <a:pt x="6" y="3"/>
                    <a:pt x="3" y="3"/>
                  </a:cubicBezTo>
                  <a:lnTo>
                    <a:pt x="3" y="49"/>
                  </a:lnTo>
                  <a:cubicBezTo>
                    <a:pt x="1" y="78"/>
                    <a:pt x="11" y="123"/>
                    <a:pt x="27" y="176"/>
                  </a:cubicBezTo>
                  <a:cubicBezTo>
                    <a:pt x="49" y="232"/>
                    <a:pt x="83" y="294"/>
                    <a:pt x="135" y="354"/>
                  </a:cubicBezTo>
                  <a:cubicBezTo>
                    <a:pt x="186" y="416"/>
                    <a:pt x="256" y="476"/>
                    <a:pt x="337" y="532"/>
                  </a:cubicBezTo>
                  <a:cubicBezTo>
                    <a:pt x="419" y="585"/>
                    <a:pt x="510" y="637"/>
                    <a:pt x="613" y="678"/>
                  </a:cubicBezTo>
                  <a:cubicBezTo>
                    <a:pt x="714" y="717"/>
                    <a:pt x="827" y="760"/>
                    <a:pt x="942" y="786"/>
                  </a:cubicBezTo>
                  <a:cubicBezTo>
                    <a:pt x="1060" y="817"/>
                    <a:pt x="1183" y="837"/>
                    <a:pt x="1310" y="853"/>
                  </a:cubicBezTo>
                  <a:cubicBezTo>
                    <a:pt x="1439" y="868"/>
                    <a:pt x="1567" y="873"/>
                    <a:pt x="1692" y="878"/>
                  </a:cubicBezTo>
                  <a:cubicBezTo>
                    <a:pt x="1824" y="873"/>
                    <a:pt x="1949" y="868"/>
                    <a:pt x="2076" y="853"/>
                  </a:cubicBezTo>
                  <a:cubicBezTo>
                    <a:pt x="2201" y="837"/>
                    <a:pt x="2323" y="813"/>
                    <a:pt x="2441" y="784"/>
                  </a:cubicBezTo>
                  <a:cubicBezTo>
                    <a:pt x="2561" y="757"/>
                    <a:pt x="2671" y="717"/>
                    <a:pt x="2775" y="676"/>
                  </a:cubicBezTo>
                  <a:cubicBezTo>
                    <a:pt x="2876" y="633"/>
                    <a:pt x="2969" y="585"/>
                    <a:pt x="3051" y="529"/>
                  </a:cubicBezTo>
                  <a:cubicBezTo>
                    <a:pt x="3133" y="474"/>
                    <a:pt x="3200" y="414"/>
                    <a:pt x="3253" y="352"/>
                  </a:cubicBezTo>
                  <a:cubicBezTo>
                    <a:pt x="3305" y="289"/>
                    <a:pt x="3339" y="229"/>
                    <a:pt x="3358" y="174"/>
                  </a:cubicBezTo>
                  <a:cubicBezTo>
                    <a:pt x="3377" y="116"/>
                    <a:pt x="3387" y="75"/>
                    <a:pt x="3385" y="44"/>
                  </a:cubicBezTo>
                  <a:lnTo>
                    <a:pt x="3385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916;p40">
              <a:extLst>
                <a:ext uri="{FF2B5EF4-FFF2-40B4-BE49-F238E27FC236}">
                  <a16:creationId xmlns:a16="http://schemas.microsoft.com/office/drawing/2014/main" id="{72556A99-300D-16E1-E16A-BA5683929E99}"/>
                </a:ext>
              </a:extLst>
            </p:cNvPr>
            <p:cNvSpPr/>
            <p:nvPr/>
          </p:nvSpPr>
          <p:spPr>
            <a:xfrm>
              <a:off x="10928216" y="1469157"/>
              <a:ext cx="464800" cy="120727"/>
            </a:xfrm>
            <a:custGeom>
              <a:avLst/>
              <a:gdLst/>
              <a:ahLst/>
              <a:cxnLst/>
              <a:rect l="l" t="t" r="r" b="b"/>
              <a:pathLst>
                <a:path w="3388" h="880" extrusionOk="0">
                  <a:moveTo>
                    <a:pt x="3385" y="0"/>
                  </a:moveTo>
                  <a:cubicBezTo>
                    <a:pt x="3385" y="0"/>
                    <a:pt x="3380" y="17"/>
                    <a:pt x="3377" y="51"/>
                  </a:cubicBezTo>
                  <a:cubicBezTo>
                    <a:pt x="3375" y="82"/>
                    <a:pt x="3353" y="123"/>
                    <a:pt x="3332" y="166"/>
                  </a:cubicBezTo>
                  <a:cubicBezTo>
                    <a:pt x="3305" y="211"/>
                    <a:pt x="3267" y="262"/>
                    <a:pt x="3209" y="310"/>
                  </a:cubicBezTo>
                  <a:cubicBezTo>
                    <a:pt x="3152" y="358"/>
                    <a:pt x="3085" y="404"/>
                    <a:pt x="3003" y="447"/>
                  </a:cubicBezTo>
                  <a:cubicBezTo>
                    <a:pt x="2840" y="533"/>
                    <a:pt x="2635" y="596"/>
                    <a:pt x="2412" y="641"/>
                  </a:cubicBezTo>
                  <a:cubicBezTo>
                    <a:pt x="2297" y="668"/>
                    <a:pt x="2179" y="680"/>
                    <a:pt x="2059" y="692"/>
                  </a:cubicBezTo>
                  <a:cubicBezTo>
                    <a:pt x="1939" y="704"/>
                    <a:pt x="1814" y="711"/>
                    <a:pt x="1696" y="711"/>
                  </a:cubicBezTo>
                  <a:cubicBezTo>
                    <a:pt x="1572" y="706"/>
                    <a:pt x="1447" y="704"/>
                    <a:pt x="1331" y="692"/>
                  </a:cubicBezTo>
                  <a:cubicBezTo>
                    <a:pt x="1211" y="677"/>
                    <a:pt x="1091" y="665"/>
                    <a:pt x="978" y="641"/>
                  </a:cubicBezTo>
                  <a:cubicBezTo>
                    <a:pt x="755" y="596"/>
                    <a:pt x="551" y="531"/>
                    <a:pt x="388" y="447"/>
                  </a:cubicBezTo>
                  <a:cubicBezTo>
                    <a:pt x="306" y="404"/>
                    <a:pt x="234" y="358"/>
                    <a:pt x="181" y="310"/>
                  </a:cubicBezTo>
                  <a:cubicBezTo>
                    <a:pt x="123" y="262"/>
                    <a:pt x="85" y="211"/>
                    <a:pt x="59" y="166"/>
                  </a:cubicBezTo>
                  <a:cubicBezTo>
                    <a:pt x="35" y="118"/>
                    <a:pt x="15" y="79"/>
                    <a:pt x="13" y="51"/>
                  </a:cubicBezTo>
                  <a:lnTo>
                    <a:pt x="3" y="5"/>
                  </a:lnTo>
                  <a:lnTo>
                    <a:pt x="3" y="51"/>
                  </a:lnTo>
                  <a:cubicBezTo>
                    <a:pt x="1" y="79"/>
                    <a:pt x="11" y="125"/>
                    <a:pt x="27" y="178"/>
                  </a:cubicBezTo>
                  <a:cubicBezTo>
                    <a:pt x="49" y="233"/>
                    <a:pt x="83" y="296"/>
                    <a:pt x="135" y="356"/>
                  </a:cubicBezTo>
                  <a:cubicBezTo>
                    <a:pt x="186" y="418"/>
                    <a:pt x="256" y="478"/>
                    <a:pt x="337" y="533"/>
                  </a:cubicBezTo>
                  <a:cubicBezTo>
                    <a:pt x="419" y="586"/>
                    <a:pt x="510" y="639"/>
                    <a:pt x="613" y="680"/>
                  </a:cubicBezTo>
                  <a:cubicBezTo>
                    <a:pt x="714" y="718"/>
                    <a:pt x="827" y="761"/>
                    <a:pt x="942" y="788"/>
                  </a:cubicBezTo>
                  <a:cubicBezTo>
                    <a:pt x="1060" y="817"/>
                    <a:pt x="1183" y="838"/>
                    <a:pt x="1310" y="855"/>
                  </a:cubicBezTo>
                  <a:cubicBezTo>
                    <a:pt x="1439" y="869"/>
                    <a:pt x="1567" y="874"/>
                    <a:pt x="1692" y="879"/>
                  </a:cubicBezTo>
                  <a:cubicBezTo>
                    <a:pt x="1824" y="877"/>
                    <a:pt x="1949" y="869"/>
                    <a:pt x="2076" y="855"/>
                  </a:cubicBezTo>
                  <a:cubicBezTo>
                    <a:pt x="2201" y="838"/>
                    <a:pt x="2323" y="817"/>
                    <a:pt x="2441" y="785"/>
                  </a:cubicBezTo>
                  <a:cubicBezTo>
                    <a:pt x="2561" y="757"/>
                    <a:pt x="2671" y="716"/>
                    <a:pt x="2775" y="675"/>
                  </a:cubicBezTo>
                  <a:cubicBezTo>
                    <a:pt x="2876" y="632"/>
                    <a:pt x="2969" y="584"/>
                    <a:pt x="3051" y="526"/>
                  </a:cubicBezTo>
                  <a:cubicBezTo>
                    <a:pt x="3133" y="473"/>
                    <a:pt x="3200" y="413"/>
                    <a:pt x="3253" y="351"/>
                  </a:cubicBezTo>
                  <a:cubicBezTo>
                    <a:pt x="3305" y="286"/>
                    <a:pt x="3339" y="226"/>
                    <a:pt x="3358" y="173"/>
                  </a:cubicBezTo>
                  <a:cubicBezTo>
                    <a:pt x="3377" y="115"/>
                    <a:pt x="3387" y="75"/>
                    <a:pt x="3385" y="43"/>
                  </a:cubicBezTo>
                  <a:lnTo>
                    <a:pt x="3385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917;p40">
              <a:extLst>
                <a:ext uri="{FF2B5EF4-FFF2-40B4-BE49-F238E27FC236}">
                  <a16:creationId xmlns:a16="http://schemas.microsoft.com/office/drawing/2014/main" id="{DBE4BE42-D35B-218E-3C33-1A65C3F75B21}"/>
                </a:ext>
              </a:extLst>
            </p:cNvPr>
            <p:cNvSpPr/>
            <p:nvPr/>
          </p:nvSpPr>
          <p:spPr>
            <a:xfrm>
              <a:off x="10928628" y="1595920"/>
              <a:ext cx="464388" cy="120041"/>
            </a:xfrm>
            <a:custGeom>
              <a:avLst/>
              <a:gdLst/>
              <a:ahLst/>
              <a:cxnLst/>
              <a:rect l="l" t="t" r="r" b="b"/>
              <a:pathLst>
                <a:path w="3385" h="875" extrusionOk="0">
                  <a:moveTo>
                    <a:pt x="3" y="1"/>
                  </a:moveTo>
                  <a:lnTo>
                    <a:pt x="3" y="44"/>
                  </a:lnTo>
                  <a:cubicBezTo>
                    <a:pt x="0" y="75"/>
                    <a:pt x="10" y="121"/>
                    <a:pt x="27" y="174"/>
                  </a:cubicBezTo>
                  <a:cubicBezTo>
                    <a:pt x="48" y="226"/>
                    <a:pt x="82" y="291"/>
                    <a:pt x="135" y="351"/>
                  </a:cubicBezTo>
                  <a:cubicBezTo>
                    <a:pt x="188" y="414"/>
                    <a:pt x="255" y="474"/>
                    <a:pt x="337" y="527"/>
                  </a:cubicBezTo>
                  <a:cubicBezTo>
                    <a:pt x="418" y="582"/>
                    <a:pt x="512" y="632"/>
                    <a:pt x="613" y="676"/>
                  </a:cubicBezTo>
                  <a:cubicBezTo>
                    <a:pt x="716" y="716"/>
                    <a:pt x="827" y="755"/>
                    <a:pt x="944" y="784"/>
                  </a:cubicBezTo>
                  <a:cubicBezTo>
                    <a:pt x="1059" y="815"/>
                    <a:pt x="1184" y="836"/>
                    <a:pt x="1309" y="851"/>
                  </a:cubicBezTo>
                  <a:cubicBezTo>
                    <a:pt x="1439" y="868"/>
                    <a:pt x="1569" y="872"/>
                    <a:pt x="1691" y="875"/>
                  </a:cubicBezTo>
                  <a:cubicBezTo>
                    <a:pt x="1823" y="872"/>
                    <a:pt x="1948" y="868"/>
                    <a:pt x="2075" y="851"/>
                  </a:cubicBezTo>
                  <a:cubicBezTo>
                    <a:pt x="2200" y="836"/>
                    <a:pt x="2325" y="812"/>
                    <a:pt x="2440" y="784"/>
                  </a:cubicBezTo>
                  <a:cubicBezTo>
                    <a:pt x="2558" y="755"/>
                    <a:pt x="2668" y="716"/>
                    <a:pt x="2772" y="676"/>
                  </a:cubicBezTo>
                  <a:cubicBezTo>
                    <a:pt x="2873" y="632"/>
                    <a:pt x="2966" y="584"/>
                    <a:pt x="3048" y="527"/>
                  </a:cubicBezTo>
                  <a:cubicBezTo>
                    <a:pt x="3130" y="474"/>
                    <a:pt x="3197" y="414"/>
                    <a:pt x="3250" y="351"/>
                  </a:cubicBezTo>
                  <a:cubicBezTo>
                    <a:pt x="3302" y="286"/>
                    <a:pt x="3336" y="226"/>
                    <a:pt x="3355" y="174"/>
                  </a:cubicBezTo>
                  <a:cubicBezTo>
                    <a:pt x="3374" y="116"/>
                    <a:pt x="3384" y="75"/>
                    <a:pt x="3382" y="44"/>
                  </a:cubicBezTo>
                  <a:lnTo>
                    <a:pt x="3382" y="1"/>
                  </a:lnTo>
                  <a:cubicBezTo>
                    <a:pt x="3382" y="1"/>
                    <a:pt x="3377" y="15"/>
                    <a:pt x="3377" y="49"/>
                  </a:cubicBezTo>
                  <a:cubicBezTo>
                    <a:pt x="3374" y="78"/>
                    <a:pt x="3353" y="116"/>
                    <a:pt x="3334" y="162"/>
                  </a:cubicBezTo>
                  <a:cubicBezTo>
                    <a:pt x="3305" y="207"/>
                    <a:pt x="3266" y="258"/>
                    <a:pt x="3209" y="306"/>
                  </a:cubicBezTo>
                  <a:cubicBezTo>
                    <a:pt x="3154" y="354"/>
                    <a:pt x="3084" y="399"/>
                    <a:pt x="3002" y="440"/>
                  </a:cubicBezTo>
                  <a:cubicBezTo>
                    <a:pt x="2841" y="527"/>
                    <a:pt x="2637" y="591"/>
                    <a:pt x="2411" y="635"/>
                  </a:cubicBezTo>
                  <a:cubicBezTo>
                    <a:pt x="2296" y="664"/>
                    <a:pt x="2181" y="676"/>
                    <a:pt x="2061" y="688"/>
                  </a:cubicBezTo>
                  <a:cubicBezTo>
                    <a:pt x="1941" y="702"/>
                    <a:pt x="1814" y="704"/>
                    <a:pt x="1696" y="704"/>
                  </a:cubicBezTo>
                  <a:cubicBezTo>
                    <a:pt x="1571" y="702"/>
                    <a:pt x="1448" y="700"/>
                    <a:pt x="1331" y="688"/>
                  </a:cubicBezTo>
                  <a:cubicBezTo>
                    <a:pt x="1211" y="673"/>
                    <a:pt x="1091" y="659"/>
                    <a:pt x="980" y="635"/>
                  </a:cubicBezTo>
                  <a:cubicBezTo>
                    <a:pt x="754" y="591"/>
                    <a:pt x="550" y="524"/>
                    <a:pt x="387" y="440"/>
                  </a:cubicBezTo>
                  <a:cubicBezTo>
                    <a:pt x="308" y="399"/>
                    <a:pt x="236" y="354"/>
                    <a:pt x="181" y="306"/>
                  </a:cubicBezTo>
                  <a:cubicBezTo>
                    <a:pt x="123" y="258"/>
                    <a:pt x="84" y="207"/>
                    <a:pt x="58" y="162"/>
                  </a:cubicBezTo>
                  <a:cubicBezTo>
                    <a:pt x="34" y="114"/>
                    <a:pt x="15" y="75"/>
                    <a:pt x="12" y="44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918;p40">
              <a:extLst>
                <a:ext uri="{FF2B5EF4-FFF2-40B4-BE49-F238E27FC236}">
                  <a16:creationId xmlns:a16="http://schemas.microsoft.com/office/drawing/2014/main" id="{A34061A7-1949-1163-090B-CC3A1008B6E6}"/>
                </a:ext>
              </a:extLst>
            </p:cNvPr>
            <p:cNvSpPr/>
            <p:nvPr/>
          </p:nvSpPr>
          <p:spPr>
            <a:xfrm>
              <a:off x="10928628" y="1087223"/>
              <a:ext cx="463977" cy="216623"/>
            </a:xfrm>
            <a:custGeom>
              <a:avLst/>
              <a:gdLst/>
              <a:ahLst/>
              <a:cxnLst/>
              <a:rect l="l" t="t" r="r" b="b"/>
              <a:pathLst>
                <a:path w="3382" h="1579" extrusionOk="0">
                  <a:moveTo>
                    <a:pt x="1691" y="1"/>
                  </a:moveTo>
                  <a:cubicBezTo>
                    <a:pt x="757" y="1"/>
                    <a:pt x="0" y="354"/>
                    <a:pt x="0" y="791"/>
                  </a:cubicBezTo>
                  <a:cubicBezTo>
                    <a:pt x="0" y="1228"/>
                    <a:pt x="757" y="1579"/>
                    <a:pt x="1691" y="1579"/>
                  </a:cubicBezTo>
                  <a:cubicBezTo>
                    <a:pt x="2625" y="1579"/>
                    <a:pt x="3382" y="1226"/>
                    <a:pt x="3382" y="791"/>
                  </a:cubicBezTo>
                  <a:cubicBezTo>
                    <a:pt x="3382" y="354"/>
                    <a:pt x="2625" y="3"/>
                    <a:pt x="1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919;p40">
              <a:extLst>
                <a:ext uri="{FF2B5EF4-FFF2-40B4-BE49-F238E27FC236}">
                  <a16:creationId xmlns:a16="http://schemas.microsoft.com/office/drawing/2014/main" id="{A1A9B2D6-124A-9245-0E10-9AF43394F79F}"/>
                </a:ext>
              </a:extLst>
            </p:cNvPr>
            <p:cNvSpPr/>
            <p:nvPr/>
          </p:nvSpPr>
          <p:spPr>
            <a:xfrm>
              <a:off x="11081182" y="1100119"/>
              <a:ext cx="148714" cy="177112"/>
            </a:xfrm>
            <a:custGeom>
              <a:avLst/>
              <a:gdLst/>
              <a:ahLst/>
              <a:cxnLst/>
              <a:rect l="l" t="t" r="r" b="b"/>
              <a:pathLst>
                <a:path w="1084" h="1291" extrusionOk="0">
                  <a:moveTo>
                    <a:pt x="461" y="0"/>
                  </a:moveTo>
                  <a:lnTo>
                    <a:pt x="461" y="152"/>
                  </a:lnTo>
                  <a:cubicBezTo>
                    <a:pt x="221" y="176"/>
                    <a:pt x="68" y="277"/>
                    <a:pt x="68" y="416"/>
                  </a:cubicBezTo>
                  <a:cubicBezTo>
                    <a:pt x="68" y="702"/>
                    <a:pt x="788" y="675"/>
                    <a:pt x="788" y="872"/>
                  </a:cubicBezTo>
                  <a:cubicBezTo>
                    <a:pt x="788" y="954"/>
                    <a:pt x="702" y="1002"/>
                    <a:pt x="531" y="1002"/>
                  </a:cubicBezTo>
                  <a:cubicBezTo>
                    <a:pt x="387" y="1002"/>
                    <a:pt x="260" y="966"/>
                    <a:pt x="137" y="908"/>
                  </a:cubicBezTo>
                  <a:lnTo>
                    <a:pt x="0" y="1026"/>
                  </a:lnTo>
                  <a:cubicBezTo>
                    <a:pt x="120" y="1088"/>
                    <a:pt x="296" y="1132"/>
                    <a:pt x="459" y="1141"/>
                  </a:cubicBezTo>
                  <a:lnTo>
                    <a:pt x="459" y="1290"/>
                  </a:lnTo>
                  <a:lnTo>
                    <a:pt x="673" y="1290"/>
                  </a:lnTo>
                  <a:lnTo>
                    <a:pt x="673" y="1134"/>
                  </a:lnTo>
                  <a:cubicBezTo>
                    <a:pt x="937" y="1108"/>
                    <a:pt x="1083" y="1002"/>
                    <a:pt x="1083" y="858"/>
                  </a:cubicBezTo>
                  <a:cubicBezTo>
                    <a:pt x="1083" y="550"/>
                    <a:pt x="363" y="589"/>
                    <a:pt x="363" y="409"/>
                  </a:cubicBezTo>
                  <a:cubicBezTo>
                    <a:pt x="363" y="329"/>
                    <a:pt x="449" y="289"/>
                    <a:pt x="593" y="289"/>
                  </a:cubicBezTo>
                  <a:cubicBezTo>
                    <a:pt x="723" y="289"/>
                    <a:pt x="802" y="317"/>
                    <a:pt x="903" y="368"/>
                  </a:cubicBezTo>
                  <a:lnTo>
                    <a:pt x="1059" y="267"/>
                  </a:lnTo>
                  <a:cubicBezTo>
                    <a:pt x="958" y="209"/>
                    <a:pt x="843" y="161"/>
                    <a:pt x="675" y="149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920;p40">
              <a:extLst>
                <a:ext uri="{FF2B5EF4-FFF2-40B4-BE49-F238E27FC236}">
                  <a16:creationId xmlns:a16="http://schemas.microsoft.com/office/drawing/2014/main" id="{098DF050-3332-6607-7081-614DCBBE24DE}"/>
                </a:ext>
              </a:extLst>
            </p:cNvPr>
            <p:cNvSpPr/>
            <p:nvPr/>
          </p:nvSpPr>
          <p:spPr>
            <a:xfrm>
              <a:off x="10576053" y="1511000"/>
              <a:ext cx="483869" cy="483732"/>
            </a:xfrm>
            <a:custGeom>
              <a:avLst/>
              <a:gdLst/>
              <a:ahLst/>
              <a:cxnLst/>
              <a:rect l="l" t="t" r="r" b="b"/>
              <a:pathLst>
                <a:path w="3527" h="3526" extrusionOk="0">
                  <a:moveTo>
                    <a:pt x="1763" y="0"/>
                  </a:moveTo>
                  <a:cubicBezTo>
                    <a:pt x="791" y="0"/>
                    <a:pt x="1" y="790"/>
                    <a:pt x="1" y="1763"/>
                  </a:cubicBezTo>
                  <a:cubicBezTo>
                    <a:pt x="1" y="2735"/>
                    <a:pt x="791" y="3526"/>
                    <a:pt x="1763" y="3526"/>
                  </a:cubicBezTo>
                  <a:cubicBezTo>
                    <a:pt x="2736" y="3526"/>
                    <a:pt x="3526" y="2735"/>
                    <a:pt x="3526" y="1763"/>
                  </a:cubicBezTo>
                  <a:cubicBezTo>
                    <a:pt x="3526" y="788"/>
                    <a:pt x="2736" y="0"/>
                    <a:pt x="1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921;p40">
              <a:extLst>
                <a:ext uri="{FF2B5EF4-FFF2-40B4-BE49-F238E27FC236}">
                  <a16:creationId xmlns:a16="http://schemas.microsoft.com/office/drawing/2014/main" id="{9AD3CE49-AC79-7464-D58D-9E60FA5D3894}"/>
                </a:ext>
              </a:extLst>
            </p:cNvPr>
            <p:cNvSpPr/>
            <p:nvPr/>
          </p:nvSpPr>
          <p:spPr>
            <a:xfrm>
              <a:off x="10743834" y="1596605"/>
              <a:ext cx="148988" cy="311421"/>
            </a:xfrm>
            <a:custGeom>
              <a:avLst/>
              <a:gdLst/>
              <a:ahLst/>
              <a:cxnLst/>
              <a:rect l="l" t="t" r="r" b="b"/>
              <a:pathLst>
                <a:path w="1086" h="2270" extrusionOk="0">
                  <a:moveTo>
                    <a:pt x="461" y="1"/>
                  </a:moveTo>
                  <a:lnTo>
                    <a:pt x="461" y="269"/>
                  </a:lnTo>
                  <a:cubicBezTo>
                    <a:pt x="221" y="313"/>
                    <a:pt x="67" y="490"/>
                    <a:pt x="67" y="735"/>
                  </a:cubicBezTo>
                  <a:cubicBezTo>
                    <a:pt x="67" y="1235"/>
                    <a:pt x="788" y="1182"/>
                    <a:pt x="788" y="1535"/>
                  </a:cubicBezTo>
                  <a:cubicBezTo>
                    <a:pt x="788" y="1679"/>
                    <a:pt x="701" y="1763"/>
                    <a:pt x="531" y="1763"/>
                  </a:cubicBezTo>
                  <a:cubicBezTo>
                    <a:pt x="387" y="1763"/>
                    <a:pt x="260" y="1696"/>
                    <a:pt x="137" y="1598"/>
                  </a:cubicBezTo>
                  <a:lnTo>
                    <a:pt x="0" y="1804"/>
                  </a:lnTo>
                  <a:cubicBezTo>
                    <a:pt x="120" y="1917"/>
                    <a:pt x="298" y="1991"/>
                    <a:pt x="459" y="2006"/>
                  </a:cubicBezTo>
                  <a:lnTo>
                    <a:pt x="461" y="2006"/>
                  </a:lnTo>
                  <a:lnTo>
                    <a:pt x="461" y="2270"/>
                  </a:lnTo>
                  <a:lnTo>
                    <a:pt x="675" y="2270"/>
                  </a:lnTo>
                  <a:lnTo>
                    <a:pt x="675" y="1996"/>
                  </a:lnTo>
                  <a:cubicBezTo>
                    <a:pt x="939" y="1948"/>
                    <a:pt x="1086" y="1763"/>
                    <a:pt x="1086" y="1511"/>
                  </a:cubicBezTo>
                  <a:cubicBezTo>
                    <a:pt x="1086" y="976"/>
                    <a:pt x="365" y="1038"/>
                    <a:pt x="365" y="721"/>
                  </a:cubicBezTo>
                  <a:cubicBezTo>
                    <a:pt x="365" y="582"/>
                    <a:pt x="454" y="507"/>
                    <a:pt x="598" y="507"/>
                  </a:cubicBezTo>
                  <a:cubicBezTo>
                    <a:pt x="723" y="507"/>
                    <a:pt x="805" y="558"/>
                    <a:pt x="903" y="649"/>
                  </a:cubicBezTo>
                  <a:lnTo>
                    <a:pt x="1059" y="471"/>
                  </a:lnTo>
                  <a:cubicBezTo>
                    <a:pt x="961" y="370"/>
                    <a:pt x="843" y="286"/>
                    <a:pt x="675" y="265"/>
                  </a:cubicBezTo>
                  <a:lnTo>
                    <a:pt x="6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922;p40">
              <a:extLst>
                <a:ext uri="{FF2B5EF4-FFF2-40B4-BE49-F238E27FC236}">
                  <a16:creationId xmlns:a16="http://schemas.microsoft.com/office/drawing/2014/main" id="{E6539F9E-8DA3-762F-FD2E-940808602D17}"/>
                </a:ext>
              </a:extLst>
            </p:cNvPr>
            <p:cNvSpPr/>
            <p:nvPr/>
          </p:nvSpPr>
          <p:spPr>
            <a:xfrm>
              <a:off x="11024111" y="1087223"/>
              <a:ext cx="368492" cy="736573"/>
            </a:xfrm>
            <a:custGeom>
              <a:avLst/>
              <a:gdLst/>
              <a:ahLst/>
              <a:cxnLst/>
              <a:rect l="l" t="t" r="r" b="b"/>
              <a:pathLst>
                <a:path w="2686" h="5369" extrusionOk="0">
                  <a:moveTo>
                    <a:pt x="997" y="1"/>
                  </a:moveTo>
                  <a:cubicBezTo>
                    <a:pt x="625" y="1"/>
                    <a:pt x="279" y="58"/>
                    <a:pt x="1" y="154"/>
                  </a:cubicBezTo>
                  <a:lnTo>
                    <a:pt x="1576" y="1528"/>
                  </a:lnTo>
                  <a:lnTo>
                    <a:pt x="1576" y="5368"/>
                  </a:lnTo>
                  <a:cubicBezTo>
                    <a:pt x="2222" y="5258"/>
                    <a:pt x="2686" y="4970"/>
                    <a:pt x="2686" y="4628"/>
                  </a:cubicBezTo>
                  <a:lnTo>
                    <a:pt x="2686" y="779"/>
                  </a:lnTo>
                  <a:cubicBezTo>
                    <a:pt x="2669" y="349"/>
                    <a:pt x="1922" y="1"/>
                    <a:pt x="997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923;p40">
              <a:extLst>
                <a:ext uri="{FF2B5EF4-FFF2-40B4-BE49-F238E27FC236}">
                  <a16:creationId xmlns:a16="http://schemas.microsoft.com/office/drawing/2014/main" id="{AC37EB7E-C589-55C7-2E51-32291DB062A7}"/>
                </a:ext>
              </a:extLst>
            </p:cNvPr>
            <p:cNvSpPr/>
            <p:nvPr/>
          </p:nvSpPr>
          <p:spPr>
            <a:xfrm>
              <a:off x="10761943" y="1511000"/>
              <a:ext cx="297977" cy="443261"/>
            </a:xfrm>
            <a:custGeom>
              <a:avLst/>
              <a:gdLst/>
              <a:ahLst/>
              <a:cxnLst/>
              <a:rect l="l" t="t" r="r" b="b"/>
              <a:pathLst>
                <a:path w="2172" h="3231" extrusionOk="0">
                  <a:moveTo>
                    <a:pt x="408" y="0"/>
                  </a:moveTo>
                  <a:cubicBezTo>
                    <a:pt x="267" y="0"/>
                    <a:pt x="132" y="17"/>
                    <a:pt x="0" y="48"/>
                  </a:cubicBezTo>
                  <a:lnTo>
                    <a:pt x="1381" y="3230"/>
                  </a:lnTo>
                  <a:cubicBezTo>
                    <a:pt x="1854" y="2916"/>
                    <a:pt x="2171" y="2375"/>
                    <a:pt x="2171" y="1763"/>
                  </a:cubicBezTo>
                  <a:cubicBezTo>
                    <a:pt x="2171" y="790"/>
                    <a:pt x="1381" y="0"/>
                    <a:pt x="408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924;p40">
              <a:extLst>
                <a:ext uri="{FF2B5EF4-FFF2-40B4-BE49-F238E27FC236}">
                  <a16:creationId xmlns:a16="http://schemas.microsoft.com/office/drawing/2014/main" id="{0D487DD4-BAF6-70CD-7D9C-B6CBC994E857}"/>
                </a:ext>
              </a:extLst>
            </p:cNvPr>
            <p:cNvSpPr/>
            <p:nvPr/>
          </p:nvSpPr>
          <p:spPr>
            <a:xfrm>
              <a:off x="11904863" y="1714176"/>
              <a:ext cx="257643" cy="687733"/>
            </a:xfrm>
            <a:custGeom>
              <a:avLst/>
              <a:gdLst/>
              <a:ahLst/>
              <a:cxnLst/>
              <a:rect l="l" t="t" r="r" b="b"/>
              <a:pathLst>
                <a:path w="1878" h="5013" extrusionOk="0">
                  <a:moveTo>
                    <a:pt x="1709" y="1"/>
                  </a:moveTo>
                  <a:cubicBezTo>
                    <a:pt x="1646" y="1"/>
                    <a:pt x="1587" y="42"/>
                    <a:pt x="1566" y="104"/>
                  </a:cubicBezTo>
                  <a:lnTo>
                    <a:pt x="26" y="4813"/>
                  </a:lnTo>
                  <a:cubicBezTo>
                    <a:pt x="0" y="4893"/>
                    <a:pt x="43" y="4977"/>
                    <a:pt x="122" y="5003"/>
                  </a:cubicBezTo>
                  <a:cubicBezTo>
                    <a:pt x="139" y="5010"/>
                    <a:pt x="156" y="5013"/>
                    <a:pt x="171" y="5013"/>
                  </a:cubicBezTo>
                  <a:cubicBezTo>
                    <a:pt x="233" y="5013"/>
                    <a:pt x="291" y="4974"/>
                    <a:pt x="312" y="4907"/>
                  </a:cubicBezTo>
                  <a:lnTo>
                    <a:pt x="1852" y="198"/>
                  </a:lnTo>
                  <a:cubicBezTo>
                    <a:pt x="1878" y="119"/>
                    <a:pt x="1832" y="34"/>
                    <a:pt x="1756" y="8"/>
                  </a:cubicBezTo>
                  <a:cubicBezTo>
                    <a:pt x="1740" y="3"/>
                    <a:pt x="172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925;p40">
              <a:extLst>
                <a:ext uri="{FF2B5EF4-FFF2-40B4-BE49-F238E27FC236}">
                  <a16:creationId xmlns:a16="http://schemas.microsoft.com/office/drawing/2014/main" id="{B05870EE-04AD-D740-DFAB-22CE0FCC7646}"/>
                </a:ext>
              </a:extLst>
            </p:cNvPr>
            <p:cNvSpPr/>
            <p:nvPr/>
          </p:nvSpPr>
          <p:spPr>
            <a:xfrm>
              <a:off x="12371031" y="1714176"/>
              <a:ext cx="258054" cy="687733"/>
            </a:xfrm>
            <a:custGeom>
              <a:avLst/>
              <a:gdLst/>
              <a:ahLst/>
              <a:cxnLst/>
              <a:rect l="l" t="t" r="r" b="b"/>
              <a:pathLst>
                <a:path w="1881" h="5013" extrusionOk="0">
                  <a:moveTo>
                    <a:pt x="168" y="1"/>
                  </a:moveTo>
                  <a:cubicBezTo>
                    <a:pt x="153" y="1"/>
                    <a:pt x="138" y="3"/>
                    <a:pt x="123" y="8"/>
                  </a:cubicBezTo>
                  <a:cubicBezTo>
                    <a:pt x="43" y="34"/>
                    <a:pt x="0" y="119"/>
                    <a:pt x="27" y="198"/>
                  </a:cubicBezTo>
                  <a:lnTo>
                    <a:pt x="1566" y="4907"/>
                  </a:lnTo>
                  <a:cubicBezTo>
                    <a:pt x="1588" y="4974"/>
                    <a:pt x="1648" y="5013"/>
                    <a:pt x="1710" y="5013"/>
                  </a:cubicBezTo>
                  <a:cubicBezTo>
                    <a:pt x="1724" y="5013"/>
                    <a:pt x="1741" y="5010"/>
                    <a:pt x="1758" y="5003"/>
                  </a:cubicBezTo>
                  <a:cubicBezTo>
                    <a:pt x="1837" y="4977"/>
                    <a:pt x="1881" y="4893"/>
                    <a:pt x="1854" y="4813"/>
                  </a:cubicBezTo>
                  <a:lnTo>
                    <a:pt x="312" y="104"/>
                  </a:lnTo>
                  <a:cubicBezTo>
                    <a:pt x="289" y="42"/>
                    <a:pt x="230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926;p40">
              <a:extLst>
                <a:ext uri="{FF2B5EF4-FFF2-40B4-BE49-F238E27FC236}">
                  <a16:creationId xmlns:a16="http://schemas.microsoft.com/office/drawing/2014/main" id="{D80F8B05-51A5-672C-6C08-5D40CB5D20A4}"/>
                </a:ext>
              </a:extLst>
            </p:cNvPr>
            <p:cNvSpPr/>
            <p:nvPr/>
          </p:nvSpPr>
          <p:spPr>
            <a:xfrm>
              <a:off x="11788801" y="2381052"/>
              <a:ext cx="958547" cy="712428"/>
            </a:xfrm>
            <a:custGeom>
              <a:avLst/>
              <a:gdLst/>
              <a:ahLst/>
              <a:cxnLst/>
              <a:rect l="l" t="t" r="r" b="b"/>
              <a:pathLst>
                <a:path w="6987" h="5193" extrusionOk="0">
                  <a:moveTo>
                    <a:pt x="1017" y="0"/>
                  </a:moveTo>
                  <a:cubicBezTo>
                    <a:pt x="455" y="0"/>
                    <a:pt x="1" y="454"/>
                    <a:pt x="1" y="1016"/>
                  </a:cubicBezTo>
                  <a:lnTo>
                    <a:pt x="1" y="4177"/>
                  </a:lnTo>
                  <a:cubicBezTo>
                    <a:pt x="1" y="4739"/>
                    <a:pt x="455" y="5193"/>
                    <a:pt x="1017" y="5193"/>
                  </a:cubicBezTo>
                  <a:lnTo>
                    <a:pt x="5971" y="5193"/>
                  </a:lnTo>
                  <a:cubicBezTo>
                    <a:pt x="6533" y="5193"/>
                    <a:pt x="6987" y="4739"/>
                    <a:pt x="6987" y="4177"/>
                  </a:cubicBezTo>
                  <a:lnTo>
                    <a:pt x="6987" y="1016"/>
                  </a:lnTo>
                  <a:cubicBezTo>
                    <a:pt x="6987" y="454"/>
                    <a:pt x="6533" y="0"/>
                    <a:pt x="5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927;p40">
              <a:extLst>
                <a:ext uri="{FF2B5EF4-FFF2-40B4-BE49-F238E27FC236}">
                  <a16:creationId xmlns:a16="http://schemas.microsoft.com/office/drawing/2014/main" id="{14821D97-D538-83FF-5A59-B8AEDB31B87E}"/>
                </a:ext>
              </a:extLst>
            </p:cNvPr>
            <p:cNvSpPr/>
            <p:nvPr/>
          </p:nvSpPr>
          <p:spPr>
            <a:xfrm>
              <a:off x="11918308" y="2533881"/>
              <a:ext cx="44998" cy="452864"/>
            </a:xfrm>
            <a:custGeom>
              <a:avLst/>
              <a:gdLst/>
              <a:ahLst/>
              <a:cxnLst/>
              <a:rect l="l" t="t" r="r" b="b"/>
              <a:pathLst>
                <a:path w="328" h="3301" extrusionOk="0">
                  <a:moveTo>
                    <a:pt x="161" y="1"/>
                  </a:moveTo>
                  <a:cubicBezTo>
                    <a:pt x="73" y="1"/>
                    <a:pt x="0" y="73"/>
                    <a:pt x="0" y="164"/>
                  </a:cubicBezTo>
                  <a:lnTo>
                    <a:pt x="0" y="3135"/>
                  </a:lnTo>
                  <a:cubicBezTo>
                    <a:pt x="0" y="3228"/>
                    <a:pt x="73" y="3300"/>
                    <a:pt x="161" y="3300"/>
                  </a:cubicBezTo>
                  <a:cubicBezTo>
                    <a:pt x="255" y="3300"/>
                    <a:pt x="327" y="3226"/>
                    <a:pt x="327" y="3135"/>
                  </a:cubicBezTo>
                  <a:lnTo>
                    <a:pt x="327" y="164"/>
                  </a:lnTo>
                  <a:cubicBezTo>
                    <a:pt x="327" y="73"/>
                    <a:pt x="253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928;p40">
              <a:extLst>
                <a:ext uri="{FF2B5EF4-FFF2-40B4-BE49-F238E27FC236}">
                  <a16:creationId xmlns:a16="http://schemas.microsoft.com/office/drawing/2014/main" id="{0A6E5A65-E251-16ED-6FE4-EA8A5B9A7235}"/>
                </a:ext>
              </a:extLst>
            </p:cNvPr>
            <p:cNvSpPr/>
            <p:nvPr/>
          </p:nvSpPr>
          <p:spPr>
            <a:xfrm>
              <a:off x="12076761" y="2533881"/>
              <a:ext cx="45684" cy="452864"/>
            </a:xfrm>
            <a:custGeom>
              <a:avLst/>
              <a:gdLst/>
              <a:ahLst/>
              <a:cxnLst/>
              <a:rect l="l" t="t" r="r" b="b"/>
              <a:pathLst>
                <a:path w="333" h="3301" extrusionOk="0">
                  <a:moveTo>
                    <a:pt x="166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6" y="3300"/>
                  </a:cubicBezTo>
                  <a:cubicBezTo>
                    <a:pt x="260" y="3300"/>
                    <a:pt x="332" y="3226"/>
                    <a:pt x="332" y="3135"/>
                  </a:cubicBezTo>
                  <a:lnTo>
                    <a:pt x="332" y="164"/>
                  </a:lnTo>
                  <a:cubicBezTo>
                    <a:pt x="332" y="73"/>
                    <a:pt x="255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929;p40">
              <a:extLst>
                <a:ext uri="{FF2B5EF4-FFF2-40B4-BE49-F238E27FC236}">
                  <a16:creationId xmlns:a16="http://schemas.microsoft.com/office/drawing/2014/main" id="{15027DDE-9C75-6279-6CB9-41E217A48D4E}"/>
                </a:ext>
              </a:extLst>
            </p:cNvPr>
            <p:cNvSpPr/>
            <p:nvPr/>
          </p:nvSpPr>
          <p:spPr>
            <a:xfrm>
              <a:off x="12235900" y="2533881"/>
              <a:ext cx="45273" cy="452864"/>
            </a:xfrm>
            <a:custGeom>
              <a:avLst/>
              <a:gdLst/>
              <a:ahLst/>
              <a:cxnLst/>
              <a:rect l="l" t="t" r="r" b="b"/>
              <a:pathLst>
                <a:path w="330" h="3301" extrusionOk="0">
                  <a:moveTo>
                    <a:pt x="164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4" y="3300"/>
                  </a:cubicBezTo>
                  <a:cubicBezTo>
                    <a:pt x="257" y="3300"/>
                    <a:pt x="330" y="3226"/>
                    <a:pt x="330" y="3135"/>
                  </a:cubicBezTo>
                  <a:lnTo>
                    <a:pt x="330" y="164"/>
                  </a:lnTo>
                  <a:cubicBezTo>
                    <a:pt x="330" y="73"/>
                    <a:pt x="255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930;p40">
              <a:extLst>
                <a:ext uri="{FF2B5EF4-FFF2-40B4-BE49-F238E27FC236}">
                  <a16:creationId xmlns:a16="http://schemas.microsoft.com/office/drawing/2014/main" id="{F6D40F3A-68F8-9B5A-9A87-88AF8A0DC5EC}"/>
                </a:ext>
              </a:extLst>
            </p:cNvPr>
            <p:cNvSpPr/>
            <p:nvPr/>
          </p:nvSpPr>
          <p:spPr>
            <a:xfrm>
              <a:off x="12394764" y="2533881"/>
              <a:ext cx="45547" cy="452864"/>
            </a:xfrm>
            <a:custGeom>
              <a:avLst/>
              <a:gdLst/>
              <a:ahLst/>
              <a:cxnLst/>
              <a:rect l="l" t="t" r="r" b="b"/>
              <a:pathLst>
                <a:path w="332" h="3301" extrusionOk="0">
                  <a:moveTo>
                    <a:pt x="166" y="1"/>
                  </a:moveTo>
                  <a:cubicBezTo>
                    <a:pt x="72" y="1"/>
                    <a:pt x="0" y="73"/>
                    <a:pt x="0" y="164"/>
                  </a:cubicBezTo>
                  <a:lnTo>
                    <a:pt x="0" y="3135"/>
                  </a:lnTo>
                  <a:cubicBezTo>
                    <a:pt x="0" y="3228"/>
                    <a:pt x="74" y="3300"/>
                    <a:pt x="166" y="3300"/>
                  </a:cubicBezTo>
                  <a:cubicBezTo>
                    <a:pt x="259" y="3300"/>
                    <a:pt x="331" y="3226"/>
                    <a:pt x="331" y="3135"/>
                  </a:cubicBezTo>
                  <a:lnTo>
                    <a:pt x="331" y="164"/>
                  </a:lnTo>
                  <a:cubicBezTo>
                    <a:pt x="331" y="73"/>
                    <a:pt x="255" y="1"/>
                    <a:pt x="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931;p40">
              <a:extLst>
                <a:ext uri="{FF2B5EF4-FFF2-40B4-BE49-F238E27FC236}">
                  <a16:creationId xmlns:a16="http://schemas.microsoft.com/office/drawing/2014/main" id="{CFFA64DF-FDED-8629-6F65-F7A6887A1EDD}"/>
                </a:ext>
              </a:extLst>
            </p:cNvPr>
            <p:cNvSpPr/>
            <p:nvPr/>
          </p:nvSpPr>
          <p:spPr>
            <a:xfrm>
              <a:off x="12553766" y="2533881"/>
              <a:ext cx="45273" cy="452864"/>
            </a:xfrm>
            <a:custGeom>
              <a:avLst/>
              <a:gdLst/>
              <a:ahLst/>
              <a:cxnLst/>
              <a:rect l="l" t="t" r="r" b="b"/>
              <a:pathLst>
                <a:path w="330" h="3301" extrusionOk="0">
                  <a:moveTo>
                    <a:pt x="164" y="1"/>
                  </a:moveTo>
                  <a:cubicBezTo>
                    <a:pt x="73" y="1"/>
                    <a:pt x="1" y="73"/>
                    <a:pt x="1" y="164"/>
                  </a:cubicBezTo>
                  <a:lnTo>
                    <a:pt x="1" y="3135"/>
                  </a:lnTo>
                  <a:cubicBezTo>
                    <a:pt x="1" y="3228"/>
                    <a:pt x="75" y="3300"/>
                    <a:pt x="164" y="3300"/>
                  </a:cubicBezTo>
                  <a:cubicBezTo>
                    <a:pt x="258" y="3300"/>
                    <a:pt x="330" y="3226"/>
                    <a:pt x="330" y="3135"/>
                  </a:cubicBezTo>
                  <a:lnTo>
                    <a:pt x="330" y="164"/>
                  </a:lnTo>
                  <a:cubicBezTo>
                    <a:pt x="330" y="73"/>
                    <a:pt x="256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932;p40">
              <a:extLst>
                <a:ext uri="{FF2B5EF4-FFF2-40B4-BE49-F238E27FC236}">
                  <a16:creationId xmlns:a16="http://schemas.microsoft.com/office/drawing/2014/main" id="{20B2A533-4125-A022-A9BB-31475A9924F7}"/>
                </a:ext>
              </a:extLst>
            </p:cNvPr>
            <p:cNvSpPr/>
            <p:nvPr/>
          </p:nvSpPr>
          <p:spPr>
            <a:xfrm>
              <a:off x="11698531" y="2329606"/>
              <a:ext cx="1164743" cy="183011"/>
            </a:xfrm>
            <a:custGeom>
              <a:avLst/>
              <a:gdLst/>
              <a:ahLst/>
              <a:cxnLst/>
              <a:rect l="l" t="t" r="r" b="b"/>
              <a:pathLst>
                <a:path w="8490" h="1334" extrusionOk="0">
                  <a:moveTo>
                    <a:pt x="407" y="1"/>
                  </a:moveTo>
                  <a:cubicBezTo>
                    <a:pt x="186" y="1"/>
                    <a:pt x="1" y="181"/>
                    <a:pt x="1" y="407"/>
                  </a:cubicBezTo>
                  <a:lnTo>
                    <a:pt x="1" y="928"/>
                  </a:lnTo>
                  <a:cubicBezTo>
                    <a:pt x="1" y="1154"/>
                    <a:pt x="181" y="1334"/>
                    <a:pt x="407" y="1334"/>
                  </a:cubicBezTo>
                  <a:lnTo>
                    <a:pt x="8087" y="1334"/>
                  </a:lnTo>
                  <a:cubicBezTo>
                    <a:pt x="8310" y="1334"/>
                    <a:pt x="8490" y="1154"/>
                    <a:pt x="8490" y="928"/>
                  </a:cubicBezTo>
                  <a:lnTo>
                    <a:pt x="8490" y="407"/>
                  </a:lnTo>
                  <a:cubicBezTo>
                    <a:pt x="8490" y="181"/>
                    <a:pt x="8310" y="1"/>
                    <a:pt x="80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933;p40">
              <a:extLst>
                <a:ext uri="{FF2B5EF4-FFF2-40B4-BE49-F238E27FC236}">
                  <a16:creationId xmlns:a16="http://schemas.microsoft.com/office/drawing/2014/main" id="{9B399E46-23E1-1817-CCEB-6498294CE4A1}"/>
                </a:ext>
              </a:extLst>
            </p:cNvPr>
            <p:cNvSpPr/>
            <p:nvPr/>
          </p:nvSpPr>
          <p:spPr>
            <a:xfrm>
              <a:off x="11984570" y="1714176"/>
              <a:ext cx="177935" cy="471659"/>
            </a:xfrm>
            <a:custGeom>
              <a:avLst/>
              <a:gdLst/>
              <a:ahLst/>
              <a:cxnLst/>
              <a:rect l="l" t="t" r="r" b="b"/>
              <a:pathLst>
                <a:path w="1297" h="3438" extrusionOk="0">
                  <a:moveTo>
                    <a:pt x="1128" y="1"/>
                  </a:moveTo>
                  <a:cubicBezTo>
                    <a:pt x="1065" y="1"/>
                    <a:pt x="1006" y="42"/>
                    <a:pt x="985" y="104"/>
                  </a:cubicBezTo>
                  <a:lnTo>
                    <a:pt x="0" y="3116"/>
                  </a:lnTo>
                  <a:lnTo>
                    <a:pt x="212" y="3437"/>
                  </a:lnTo>
                  <a:lnTo>
                    <a:pt x="1271" y="198"/>
                  </a:lnTo>
                  <a:cubicBezTo>
                    <a:pt x="1297" y="119"/>
                    <a:pt x="1251" y="34"/>
                    <a:pt x="1175" y="8"/>
                  </a:cubicBezTo>
                  <a:cubicBezTo>
                    <a:pt x="1159" y="3"/>
                    <a:pt x="1144" y="1"/>
                    <a:pt x="1128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934;p40">
              <a:extLst>
                <a:ext uri="{FF2B5EF4-FFF2-40B4-BE49-F238E27FC236}">
                  <a16:creationId xmlns:a16="http://schemas.microsoft.com/office/drawing/2014/main" id="{E6C7BE63-5FC1-33A0-36EB-C8215CD0470D}"/>
                </a:ext>
              </a:extLst>
            </p:cNvPr>
            <p:cNvSpPr/>
            <p:nvPr/>
          </p:nvSpPr>
          <p:spPr>
            <a:xfrm>
              <a:off x="12139729" y="1714176"/>
              <a:ext cx="723540" cy="1362160"/>
            </a:xfrm>
            <a:custGeom>
              <a:avLst/>
              <a:gdLst/>
              <a:ahLst/>
              <a:cxnLst/>
              <a:rect l="l" t="t" r="r" b="b"/>
              <a:pathLst>
                <a:path w="5274" h="9929" extrusionOk="0">
                  <a:moveTo>
                    <a:pt x="1849" y="1"/>
                  </a:moveTo>
                  <a:cubicBezTo>
                    <a:pt x="1834" y="1"/>
                    <a:pt x="1819" y="3"/>
                    <a:pt x="1804" y="8"/>
                  </a:cubicBezTo>
                  <a:cubicBezTo>
                    <a:pt x="1724" y="34"/>
                    <a:pt x="1681" y="119"/>
                    <a:pt x="1708" y="198"/>
                  </a:cubicBezTo>
                  <a:lnTo>
                    <a:pt x="3108" y="4484"/>
                  </a:lnTo>
                  <a:lnTo>
                    <a:pt x="0" y="4484"/>
                  </a:lnTo>
                  <a:lnTo>
                    <a:pt x="749" y="5820"/>
                  </a:lnTo>
                  <a:lnTo>
                    <a:pt x="1770" y="5820"/>
                  </a:lnTo>
                  <a:lnTo>
                    <a:pt x="3893" y="9929"/>
                  </a:lnTo>
                  <a:cubicBezTo>
                    <a:pt x="4210" y="9758"/>
                    <a:pt x="4426" y="9422"/>
                    <a:pt x="4426" y="9038"/>
                  </a:cubicBezTo>
                  <a:lnTo>
                    <a:pt x="4426" y="5877"/>
                  </a:lnTo>
                  <a:cubicBezTo>
                    <a:pt x="4426" y="5858"/>
                    <a:pt x="4424" y="5841"/>
                    <a:pt x="4424" y="5820"/>
                  </a:cubicBezTo>
                  <a:lnTo>
                    <a:pt x="4868" y="5820"/>
                  </a:lnTo>
                  <a:cubicBezTo>
                    <a:pt x="5094" y="5820"/>
                    <a:pt x="5274" y="5640"/>
                    <a:pt x="5274" y="5414"/>
                  </a:cubicBezTo>
                  <a:lnTo>
                    <a:pt x="5274" y="4893"/>
                  </a:lnTo>
                  <a:cubicBezTo>
                    <a:pt x="5269" y="4667"/>
                    <a:pt x="5089" y="4487"/>
                    <a:pt x="4866" y="4487"/>
                  </a:cubicBezTo>
                  <a:lnTo>
                    <a:pt x="3425" y="4487"/>
                  </a:lnTo>
                  <a:lnTo>
                    <a:pt x="1993" y="104"/>
                  </a:lnTo>
                  <a:cubicBezTo>
                    <a:pt x="1970" y="42"/>
                    <a:pt x="1911" y="1"/>
                    <a:pt x="1849" y="1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935;p40">
              <a:extLst>
                <a:ext uri="{FF2B5EF4-FFF2-40B4-BE49-F238E27FC236}">
                  <a16:creationId xmlns:a16="http://schemas.microsoft.com/office/drawing/2014/main" id="{76C44F08-1264-3EC2-1F91-6AD4E903E7D0}"/>
                </a:ext>
              </a:extLst>
            </p:cNvPr>
            <p:cNvSpPr/>
            <p:nvPr/>
          </p:nvSpPr>
          <p:spPr>
            <a:xfrm>
              <a:off x="11314128" y="1801703"/>
              <a:ext cx="518304" cy="467406"/>
            </a:xfrm>
            <a:custGeom>
              <a:avLst/>
              <a:gdLst/>
              <a:ahLst/>
              <a:cxnLst/>
              <a:rect l="l" t="t" r="r" b="b"/>
              <a:pathLst>
                <a:path w="3778" h="3407" extrusionOk="0">
                  <a:moveTo>
                    <a:pt x="3074" y="2426"/>
                  </a:moveTo>
                  <a:cubicBezTo>
                    <a:pt x="3108" y="2426"/>
                    <a:pt x="3143" y="2436"/>
                    <a:pt x="3173" y="2456"/>
                  </a:cubicBezTo>
                  <a:cubicBezTo>
                    <a:pt x="3252" y="2511"/>
                    <a:pt x="3269" y="2619"/>
                    <a:pt x="3216" y="2696"/>
                  </a:cubicBezTo>
                  <a:cubicBezTo>
                    <a:pt x="3182" y="2746"/>
                    <a:pt x="3129" y="2772"/>
                    <a:pt x="3075" y="2772"/>
                  </a:cubicBezTo>
                  <a:cubicBezTo>
                    <a:pt x="3040" y="2772"/>
                    <a:pt x="3006" y="2761"/>
                    <a:pt x="2976" y="2739"/>
                  </a:cubicBezTo>
                  <a:cubicBezTo>
                    <a:pt x="2896" y="2684"/>
                    <a:pt x="2880" y="2576"/>
                    <a:pt x="2932" y="2499"/>
                  </a:cubicBezTo>
                  <a:cubicBezTo>
                    <a:pt x="2966" y="2451"/>
                    <a:pt x="3020" y="2426"/>
                    <a:pt x="3074" y="2426"/>
                  </a:cubicBezTo>
                  <a:close/>
                  <a:moveTo>
                    <a:pt x="1271" y="0"/>
                  </a:moveTo>
                  <a:cubicBezTo>
                    <a:pt x="1234" y="0"/>
                    <a:pt x="1198" y="17"/>
                    <a:pt x="1174" y="47"/>
                  </a:cubicBezTo>
                  <a:lnTo>
                    <a:pt x="39" y="1644"/>
                  </a:lnTo>
                  <a:cubicBezTo>
                    <a:pt x="0" y="1700"/>
                    <a:pt x="15" y="1772"/>
                    <a:pt x="65" y="1810"/>
                  </a:cubicBezTo>
                  <a:lnTo>
                    <a:pt x="1907" y="3119"/>
                  </a:lnTo>
                  <a:cubicBezTo>
                    <a:pt x="1921" y="3124"/>
                    <a:pt x="1931" y="3126"/>
                    <a:pt x="1941" y="3128"/>
                  </a:cubicBezTo>
                  <a:cubicBezTo>
                    <a:pt x="1941" y="3128"/>
                    <a:pt x="2553" y="3328"/>
                    <a:pt x="2764" y="3393"/>
                  </a:cubicBezTo>
                  <a:cubicBezTo>
                    <a:pt x="2791" y="3401"/>
                    <a:pt x="2818" y="3406"/>
                    <a:pt x="2843" y="3406"/>
                  </a:cubicBezTo>
                  <a:cubicBezTo>
                    <a:pt x="2877" y="3406"/>
                    <a:pt x="2907" y="3395"/>
                    <a:pt x="2928" y="3366"/>
                  </a:cubicBezTo>
                  <a:lnTo>
                    <a:pt x="3742" y="2223"/>
                  </a:lnTo>
                  <a:cubicBezTo>
                    <a:pt x="3778" y="2168"/>
                    <a:pt x="3749" y="2115"/>
                    <a:pt x="3713" y="2060"/>
                  </a:cubicBezTo>
                  <a:cubicBezTo>
                    <a:pt x="3593" y="1882"/>
                    <a:pt x="3204" y="1351"/>
                    <a:pt x="3204" y="1351"/>
                  </a:cubicBezTo>
                  <a:cubicBezTo>
                    <a:pt x="3197" y="1342"/>
                    <a:pt x="3189" y="1337"/>
                    <a:pt x="3180" y="1330"/>
                  </a:cubicBezTo>
                  <a:lnTo>
                    <a:pt x="1340" y="21"/>
                  </a:lnTo>
                  <a:cubicBezTo>
                    <a:pt x="1319" y="7"/>
                    <a:pt x="1295" y="0"/>
                    <a:pt x="1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36;p40">
              <a:extLst>
                <a:ext uri="{FF2B5EF4-FFF2-40B4-BE49-F238E27FC236}">
                  <a16:creationId xmlns:a16="http://schemas.microsoft.com/office/drawing/2014/main" id="{7B7E4B53-C26C-3E58-8A78-D85AC677ADFA}"/>
                </a:ext>
              </a:extLst>
            </p:cNvPr>
            <p:cNvSpPr/>
            <p:nvPr/>
          </p:nvSpPr>
          <p:spPr>
            <a:xfrm>
              <a:off x="11401106" y="1897461"/>
              <a:ext cx="249137" cy="222385"/>
            </a:xfrm>
            <a:custGeom>
              <a:avLst/>
              <a:gdLst/>
              <a:ahLst/>
              <a:cxnLst/>
              <a:rect l="l" t="t" r="r" b="b"/>
              <a:pathLst>
                <a:path w="1816" h="1621" extrusionOk="0">
                  <a:moveTo>
                    <a:pt x="910" y="40"/>
                  </a:moveTo>
                  <a:cubicBezTo>
                    <a:pt x="1068" y="40"/>
                    <a:pt x="1222" y="88"/>
                    <a:pt x="1355" y="183"/>
                  </a:cubicBezTo>
                  <a:cubicBezTo>
                    <a:pt x="1672" y="411"/>
                    <a:pt x="1770" y="843"/>
                    <a:pt x="1578" y="1184"/>
                  </a:cubicBezTo>
                  <a:cubicBezTo>
                    <a:pt x="1566" y="1208"/>
                    <a:pt x="1552" y="1232"/>
                    <a:pt x="1537" y="1256"/>
                  </a:cubicBezTo>
                  <a:cubicBezTo>
                    <a:pt x="1419" y="1424"/>
                    <a:pt x="1242" y="1537"/>
                    <a:pt x="1038" y="1568"/>
                  </a:cubicBezTo>
                  <a:cubicBezTo>
                    <a:pt x="995" y="1575"/>
                    <a:pt x="952" y="1579"/>
                    <a:pt x="910" y="1579"/>
                  </a:cubicBezTo>
                  <a:cubicBezTo>
                    <a:pt x="753" y="1579"/>
                    <a:pt x="598" y="1531"/>
                    <a:pt x="466" y="1436"/>
                  </a:cubicBezTo>
                  <a:cubicBezTo>
                    <a:pt x="144" y="1208"/>
                    <a:pt x="46" y="776"/>
                    <a:pt x="238" y="435"/>
                  </a:cubicBezTo>
                  <a:lnTo>
                    <a:pt x="281" y="363"/>
                  </a:lnTo>
                  <a:cubicBezTo>
                    <a:pt x="399" y="195"/>
                    <a:pt x="576" y="84"/>
                    <a:pt x="781" y="51"/>
                  </a:cubicBezTo>
                  <a:cubicBezTo>
                    <a:pt x="824" y="43"/>
                    <a:pt x="867" y="40"/>
                    <a:pt x="910" y="40"/>
                  </a:cubicBezTo>
                  <a:close/>
                  <a:moveTo>
                    <a:pt x="912" y="0"/>
                  </a:moveTo>
                  <a:cubicBezTo>
                    <a:pt x="866" y="0"/>
                    <a:pt x="820" y="4"/>
                    <a:pt x="773" y="12"/>
                  </a:cubicBezTo>
                  <a:cubicBezTo>
                    <a:pt x="562" y="48"/>
                    <a:pt x="375" y="163"/>
                    <a:pt x="250" y="341"/>
                  </a:cubicBezTo>
                  <a:cubicBezTo>
                    <a:pt x="231" y="365"/>
                    <a:pt x="216" y="389"/>
                    <a:pt x="202" y="416"/>
                  </a:cubicBezTo>
                  <a:cubicBezTo>
                    <a:pt x="0" y="776"/>
                    <a:pt x="101" y="1230"/>
                    <a:pt x="437" y="1470"/>
                  </a:cubicBezTo>
                  <a:cubicBezTo>
                    <a:pt x="577" y="1570"/>
                    <a:pt x="738" y="1621"/>
                    <a:pt x="904" y="1621"/>
                  </a:cubicBezTo>
                  <a:cubicBezTo>
                    <a:pt x="950" y="1621"/>
                    <a:pt x="996" y="1617"/>
                    <a:pt x="1042" y="1609"/>
                  </a:cubicBezTo>
                  <a:cubicBezTo>
                    <a:pt x="1254" y="1573"/>
                    <a:pt x="1441" y="1455"/>
                    <a:pt x="1566" y="1278"/>
                  </a:cubicBezTo>
                  <a:cubicBezTo>
                    <a:pt x="1585" y="1254"/>
                    <a:pt x="1600" y="1230"/>
                    <a:pt x="1614" y="1203"/>
                  </a:cubicBezTo>
                  <a:cubicBezTo>
                    <a:pt x="1816" y="843"/>
                    <a:pt x="1712" y="389"/>
                    <a:pt x="1379" y="149"/>
                  </a:cubicBezTo>
                  <a:cubicBezTo>
                    <a:pt x="1239" y="51"/>
                    <a:pt x="1078" y="0"/>
                    <a:pt x="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37;p40">
              <a:extLst>
                <a:ext uri="{FF2B5EF4-FFF2-40B4-BE49-F238E27FC236}">
                  <a16:creationId xmlns:a16="http://schemas.microsoft.com/office/drawing/2014/main" id="{92F7A476-0865-6B70-4E69-BF5306C990F9}"/>
                </a:ext>
              </a:extLst>
            </p:cNvPr>
            <p:cNvSpPr/>
            <p:nvPr/>
          </p:nvSpPr>
          <p:spPr>
            <a:xfrm>
              <a:off x="11444595" y="2001039"/>
              <a:ext cx="160512" cy="18383"/>
            </a:xfrm>
            <a:custGeom>
              <a:avLst/>
              <a:gdLst/>
              <a:ahLst/>
              <a:cxnLst/>
              <a:rect l="l" t="t" r="r" b="b"/>
              <a:pathLst>
                <a:path w="1170" h="134" extrusionOk="0">
                  <a:moveTo>
                    <a:pt x="32" y="0"/>
                  </a:moveTo>
                  <a:cubicBezTo>
                    <a:pt x="19" y="0"/>
                    <a:pt x="11" y="7"/>
                    <a:pt x="7" y="16"/>
                  </a:cubicBezTo>
                  <a:cubicBezTo>
                    <a:pt x="5" y="21"/>
                    <a:pt x="0" y="28"/>
                    <a:pt x="0" y="38"/>
                  </a:cubicBezTo>
                  <a:cubicBezTo>
                    <a:pt x="0" y="57"/>
                    <a:pt x="17" y="76"/>
                    <a:pt x="36" y="78"/>
                  </a:cubicBezTo>
                  <a:lnTo>
                    <a:pt x="1126" y="134"/>
                  </a:lnTo>
                  <a:cubicBezTo>
                    <a:pt x="1148" y="134"/>
                    <a:pt x="1165" y="117"/>
                    <a:pt x="1170" y="98"/>
                  </a:cubicBezTo>
                  <a:cubicBezTo>
                    <a:pt x="1170" y="76"/>
                    <a:pt x="1153" y="57"/>
                    <a:pt x="1134" y="54"/>
                  </a:cubicBezTo>
                  <a:lnTo>
                    <a:pt x="43" y="2"/>
                  </a:lnTo>
                  <a:cubicBezTo>
                    <a:pt x="39" y="1"/>
                    <a:pt x="35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38;p40">
              <a:extLst>
                <a:ext uri="{FF2B5EF4-FFF2-40B4-BE49-F238E27FC236}">
                  <a16:creationId xmlns:a16="http://schemas.microsoft.com/office/drawing/2014/main" id="{2689ECB2-242C-28AA-1847-24DE9E2BBB98}"/>
                </a:ext>
              </a:extLst>
            </p:cNvPr>
            <p:cNvSpPr/>
            <p:nvPr/>
          </p:nvSpPr>
          <p:spPr>
            <a:xfrm>
              <a:off x="11489044" y="1945751"/>
              <a:ext cx="47193" cy="41980"/>
            </a:xfrm>
            <a:custGeom>
              <a:avLst/>
              <a:gdLst/>
              <a:ahLst/>
              <a:cxnLst/>
              <a:rect l="l" t="t" r="r" b="b"/>
              <a:pathLst>
                <a:path w="344" h="306" extrusionOk="0">
                  <a:moveTo>
                    <a:pt x="173" y="40"/>
                  </a:moveTo>
                  <a:cubicBezTo>
                    <a:pt x="196" y="40"/>
                    <a:pt x="218" y="47"/>
                    <a:pt x="238" y="61"/>
                  </a:cubicBezTo>
                  <a:cubicBezTo>
                    <a:pt x="289" y="97"/>
                    <a:pt x="301" y="167"/>
                    <a:pt x="264" y="217"/>
                  </a:cubicBezTo>
                  <a:cubicBezTo>
                    <a:pt x="243" y="248"/>
                    <a:pt x="209" y="264"/>
                    <a:pt x="174" y="264"/>
                  </a:cubicBezTo>
                  <a:cubicBezTo>
                    <a:pt x="152" y="264"/>
                    <a:pt x="129" y="258"/>
                    <a:pt x="108" y="244"/>
                  </a:cubicBezTo>
                  <a:cubicBezTo>
                    <a:pt x="58" y="208"/>
                    <a:pt x="46" y="140"/>
                    <a:pt x="82" y="88"/>
                  </a:cubicBezTo>
                  <a:cubicBezTo>
                    <a:pt x="104" y="57"/>
                    <a:pt x="138" y="40"/>
                    <a:pt x="173" y="40"/>
                  </a:cubicBezTo>
                  <a:close/>
                  <a:moveTo>
                    <a:pt x="175" y="0"/>
                  </a:moveTo>
                  <a:cubicBezTo>
                    <a:pt x="126" y="0"/>
                    <a:pt x="78" y="24"/>
                    <a:pt x="48" y="68"/>
                  </a:cubicBezTo>
                  <a:cubicBezTo>
                    <a:pt x="0" y="133"/>
                    <a:pt x="17" y="229"/>
                    <a:pt x="84" y="277"/>
                  </a:cubicBezTo>
                  <a:cubicBezTo>
                    <a:pt x="111" y="296"/>
                    <a:pt x="142" y="305"/>
                    <a:pt x="172" y="305"/>
                  </a:cubicBezTo>
                  <a:cubicBezTo>
                    <a:pt x="220" y="305"/>
                    <a:pt x="267" y="283"/>
                    <a:pt x="296" y="241"/>
                  </a:cubicBezTo>
                  <a:cubicBezTo>
                    <a:pt x="344" y="172"/>
                    <a:pt x="329" y="76"/>
                    <a:pt x="260" y="28"/>
                  </a:cubicBezTo>
                  <a:cubicBezTo>
                    <a:pt x="234" y="9"/>
                    <a:pt x="204" y="0"/>
                    <a:pt x="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939;p40">
              <a:extLst>
                <a:ext uri="{FF2B5EF4-FFF2-40B4-BE49-F238E27FC236}">
                  <a16:creationId xmlns:a16="http://schemas.microsoft.com/office/drawing/2014/main" id="{17096F6D-0963-31FB-F624-AF4A8FC6789D}"/>
                </a:ext>
              </a:extLst>
            </p:cNvPr>
            <p:cNvSpPr/>
            <p:nvPr/>
          </p:nvSpPr>
          <p:spPr>
            <a:xfrm>
              <a:off x="11515384" y="2029711"/>
              <a:ext cx="47193" cy="41706"/>
            </a:xfrm>
            <a:custGeom>
              <a:avLst/>
              <a:gdLst/>
              <a:ahLst/>
              <a:cxnLst/>
              <a:rect l="l" t="t" r="r" b="b"/>
              <a:pathLst>
                <a:path w="344" h="304" extrusionOk="0">
                  <a:moveTo>
                    <a:pt x="171" y="41"/>
                  </a:moveTo>
                  <a:cubicBezTo>
                    <a:pt x="194" y="41"/>
                    <a:pt x="216" y="47"/>
                    <a:pt x="236" y="62"/>
                  </a:cubicBezTo>
                  <a:cubicBezTo>
                    <a:pt x="286" y="95"/>
                    <a:pt x="298" y="167"/>
                    <a:pt x="262" y="218"/>
                  </a:cubicBezTo>
                  <a:cubicBezTo>
                    <a:pt x="240" y="248"/>
                    <a:pt x="206" y="265"/>
                    <a:pt x="171" y="265"/>
                  </a:cubicBezTo>
                  <a:cubicBezTo>
                    <a:pt x="148" y="265"/>
                    <a:pt x="126" y="258"/>
                    <a:pt x="106" y="244"/>
                  </a:cubicBezTo>
                  <a:cubicBezTo>
                    <a:pt x="56" y="208"/>
                    <a:pt x="44" y="141"/>
                    <a:pt x="80" y="88"/>
                  </a:cubicBezTo>
                  <a:cubicBezTo>
                    <a:pt x="102" y="57"/>
                    <a:pt x="136" y="41"/>
                    <a:pt x="171" y="41"/>
                  </a:cubicBezTo>
                  <a:close/>
                  <a:moveTo>
                    <a:pt x="172" y="0"/>
                  </a:moveTo>
                  <a:cubicBezTo>
                    <a:pt x="123" y="0"/>
                    <a:pt x="76" y="23"/>
                    <a:pt x="48" y="64"/>
                  </a:cubicBezTo>
                  <a:cubicBezTo>
                    <a:pt x="0" y="131"/>
                    <a:pt x="15" y="227"/>
                    <a:pt x="85" y="275"/>
                  </a:cubicBezTo>
                  <a:cubicBezTo>
                    <a:pt x="111" y="294"/>
                    <a:pt x="142" y="303"/>
                    <a:pt x="173" y="303"/>
                  </a:cubicBezTo>
                  <a:cubicBezTo>
                    <a:pt x="220" y="303"/>
                    <a:pt x="267" y="281"/>
                    <a:pt x="296" y="239"/>
                  </a:cubicBezTo>
                  <a:cubicBezTo>
                    <a:pt x="344" y="172"/>
                    <a:pt x="329" y="76"/>
                    <a:pt x="260" y="28"/>
                  </a:cubicBezTo>
                  <a:cubicBezTo>
                    <a:pt x="233" y="9"/>
                    <a:pt x="202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940;p40">
              <a:extLst>
                <a:ext uri="{FF2B5EF4-FFF2-40B4-BE49-F238E27FC236}">
                  <a16:creationId xmlns:a16="http://schemas.microsoft.com/office/drawing/2014/main" id="{F91E0E9E-D534-E360-28A2-490F4F0F1699}"/>
                </a:ext>
              </a:extLst>
            </p:cNvPr>
            <p:cNvSpPr/>
            <p:nvPr/>
          </p:nvSpPr>
          <p:spPr>
            <a:xfrm>
              <a:off x="11316735" y="2034101"/>
              <a:ext cx="513091" cy="235281"/>
            </a:xfrm>
            <a:custGeom>
              <a:avLst/>
              <a:gdLst/>
              <a:ahLst/>
              <a:cxnLst/>
              <a:rect l="l" t="t" r="r" b="b"/>
              <a:pathLst>
                <a:path w="3740" h="1715" extrusionOk="0">
                  <a:moveTo>
                    <a:pt x="3055" y="732"/>
                  </a:moveTo>
                  <a:cubicBezTo>
                    <a:pt x="3089" y="732"/>
                    <a:pt x="3124" y="742"/>
                    <a:pt x="3154" y="762"/>
                  </a:cubicBezTo>
                  <a:cubicBezTo>
                    <a:pt x="3233" y="817"/>
                    <a:pt x="3250" y="925"/>
                    <a:pt x="3197" y="1002"/>
                  </a:cubicBezTo>
                  <a:cubicBezTo>
                    <a:pt x="3163" y="1052"/>
                    <a:pt x="3110" y="1078"/>
                    <a:pt x="3056" y="1078"/>
                  </a:cubicBezTo>
                  <a:cubicBezTo>
                    <a:pt x="3021" y="1078"/>
                    <a:pt x="2987" y="1067"/>
                    <a:pt x="2957" y="1045"/>
                  </a:cubicBezTo>
                  <a:cubicBezTo>
                    <a:pt x="2877" y="990"/>
                    <a:pt x="2861" y="882"/>
                    <a:pt x="2913" y="805"/>
                  </a:cubicBezTo>
                  <a:cubicBezTo>
                    <a:pt x="2947" y="757"/>
                    <a:pt x="3001" y="732"/>
                    <a:pt x="3055" y="732"/>
                  </a:cubicBezTo>
                  <a:close/>
                  <a:moveTo>
                    <a:pt x="3" y="1"/>
                  </a:moveTo>
                  <a:lnTo>
                    <a:pt x="3" y="1"/>
                  </a:lnTo>
                  <a:cubicBezTo>
                    <a:pt x="0" y="39"/>
                    <a:pt x="15" y="87"/>
                    <a:pt x="53" y="114"/>
                  </a:cubicBezTo>
                  <a:lnTo>
                    <a:pt x="1893" y="1422"/>
                  </a:lnTo>
                  <a:cubicBezTo>
                    <a:pt x="1902" y="1430"/>
                    <a:pt x="1912" y="1432"/>
                    <a:pt x="1922" y="1437"/>
                  </a:cubicBezTo>
                  <a:cubicBezTo>
                    <a:pt x="1922" y="1437"/>
                    <a:pt x="2534" y="1636"/>
                    <a:pt x="2745" y="1701"/>
                  </a:cubicBezTo>
                  <a:cubicBezTo>
                    <a:pt x="2772" y="1709"/>
                    <a:pt x="2799" y="1715"/>
                    <a:pt x="2824" y="1715"/>
                  </a:cubicBezTo>
                  <a:cubicBezTo>
                    <a:pt x="2858" y="1715"/>
                    <a:pt x="2888" y="1704"/>
                    <a:pt x="2909" y="1675"/>
                  </a:cubicBezTo>
                  <a:lnTo>
                    <a:pt x="3723" y="531"/>
                  </a:lnTo>
                  <a:cubicBezTo>
                    <a:pt x="3737" y="510"/>
                    <a:pt x="3739" y="486"/>
                    <a:pt x="3737" y="46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941;p40">
              <a:extLst>
                <a:ext uri="{FF2B5EF4-FFF2-40B4-BE49-F238E27FC236}">
                  <a16:creationId xmlns:a16="http://schemas.microsoft.com/office/drawing/2014/main" id="{51C2E452-FC70-2E07-11B9-26DB4F316E30}"/>
                </a:ext>
              </a:extLst>
            </p:cNvPr>
            <p:cNvSpPr/>
            <p:nvPr/>
          </p:nvSpPr>
          <p:spPr>
            <a:xfrm>
              <a:off x="11702784" y="2128624"/>
              <a:ext cx="67086" cy="59129"/>
            </a:xfrm>
            <a:custGeom>
              <a:avLst/>
              <a:gdLst/>
              <a:ahLst/>
              <a:cxnLst/>
              <a:rect l="l" t="t" r="r" b="b"/>
              <a:pathLst>
                <a:path w="489" h="431" extrusionOk="0">
                  <a:moveTo>
                    <a:pt x="245" y="86"/>
                  </a:moveTo>
                  <a:cubicBezTo>
                    <a:pt x="271" y="86"/>
                    <a:pt x="297" y="93"/>
                    <a:pt x="320" y="109"/>
                  </a:cubicBezTo>
                  <a:cubicBezTo>
                    <a:pt x="373" y="147"/>
                    <a:pt x="392" y="224"/>
                    <a:pt x="359" y="280"/>
                  </a:cubicBezTo>
                  <a:cubicBezTo>
                    <a:pt x="356" y="284"/>
                    <a:pt x="352" y="287"/>
                    <a:pt x="349" y="292"/>
                  </a:cubicBezTo>
                  <a:cubicBezTo>
                    <a:pt x="324" y="327"/>
                    <a:pt x="284" y="346"/>
                    <a:pt x="242" y="346"/>
                  </a:cubicBezTo>
                  <a:cubicBezTo>
                    <a:pt x="216" y="346"/>
                    <a:pt x="190" y="338"/>
                    <a:pt x="167" y="323"/>
                  </a:cubicBezTo>
                  <a:cubicBezTo>
                    <a:pt x="109" y="280"/>
                    <a:pt x="95" y="195"/>
                    <a:pt x="135" y="140"/>
                  </a:cubicBezTo>
                  <a:cubicBezTo>
                    <a:pt x="162" y="105"/>
                    <a:pt x="203" y="86"/>
                    <a:pt x="245" y="86"/>
                  </a:cubicBezTo>
                  <a:close/>
                  <a:moveTo>
                    <a:pt x="244" y="1"/>
                  </a:moveTo>
                  <a:cubicBezTo>
                    <a:pt x="176" y="1"/>
                    <a:pt x="109" y="32"/>
                    <a:pt x="68" y="92"/>
                  </a:cubicBezTo>
                  <a:cubicBezTo>
                    <a:pt x="63" y="99"/>
                    <a:pt x="59" y="107"/>
                    <a:pt x="56" y="111"/>
                  </a:cubicBezTo>
                  <a:cubicBezTo>
                    <a:pt x="1" y="207"/>
                    <a:pt x="27" y="328"/>
                    <a:pt x="119" y="392"/>
                  </a:cubicBezTo>
                  <a:cubicBezTo>
                    <a:pt x="155" y="418"/>
                    <a:pt x="198" y="431"/>
                    <a:pt x="240" y="431"/>
                  </a:cubicBezTo>
                  <a:cubicBezTo>
                    <a:pt x="308" y="431"/>
                    <a:pt x="376" y="399"/>
                    <a:pt x="419" y="340"/>
                  </a:cubicBezTo>
                  <a:cubicBezTo>
                    <a:pt x="488" y="241"/>
                    <a:pt x="464" y="109"/>
                    <a:pt x="368" y="39"/>
                  </a:cubicBezTo>
                  <a:cubicBezTo>
                    <a:pt x="331" y="13"/>
                    <a:pt x="288" y="1"/>
                    <a:pt x="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942;p40">
              <a:extLst>
                <a:ext uri="{FF2B5EF4-FFF2-40B4-BE49-F238E27FC236}">
                  <a16:creationId xmlns:a16="http://schemas.microsoft.com/office/drawing/2014/main" id="{0E3E843F-0586-5D3E-393D-44709AA5284F}"/>
                </a:ext>
              </a:extLst>
            </p:cNvPr>
            <p:cNvSpPr/>
            <p:nvPr/>
          </p:nvSpPr>
          <p:spPr>
            <a:xfrm>
              <a:off x="11733514" y="2154553"/>
              <a:ext cx="166823" cy="121962"/>
            </a:xfrm>
            <a:custGeom>
              <a:avLst/>
              <a:gdLst/>
              <a:ahLst/>
              <a:cxnLst/>
              <a:rect l="l" t="t" r="r" b="b"/>
              <a:pathLst>
                <a:path w="1216" h="889" extrusionOk="0">
                  <a:moveTo>
                    <a:pt x="67" y="0"/>
                  </a:moveTo>
                  <a:cubicBezTo>
                    <a:pt x="49" y="0"/>
                    <a:pt x="30" y="9"/>
                    <a:pt x="17" y="26"/>
                  </a:cubicBezTo>
                  <a:cubicBezTo>
                    <a:pt x="0" y="52"/>
                    <a:pt x="5" y="88"/>
                    <a:pt x="31" y="107"/>
                  </a:cubicBezTo>
                  <a:lnTo>
                    <a:pt x="1117" y="878"/>
                  </a:lnTo>
                  <a:cubicBezTo>
                    <a:pt x="1127" y="885"/>
                    <a:pt x="1139" y="888"/>
                    <a:pt x="1150" y="888"/>
                  </a:cubicBezTo>
                  <a:cubicBezTo>
                    <a:pt x="1168" y="888"/>
                    <a:pt x="1186" y="880"/>
                    <a:pt x="1196" y="864"/>
                  </a:cubicBezTo>
                  <a:cubicBezTo>
                    <a:pt x="1215" y="835"/>
                    <a:pt x="1208" y="799"/>
                    <a:pt x="1182" y="782"/>
                  </a:cubicBezTo>
                  <a:lnTo>
                    <a:pt x="99" y="11"/>
                  </a:lnTo>
                  <a:cubicBezTo>
                    <a:pt x="89" y="4"/>
                    <a:pt x="79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9030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3756E525-F5A8-0C9B-3E3A-C761C67C2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13BFD7C3-0961-DE1C-B9F9-9459150C1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Highest change of price (product)</a:t>
            </a:r>
            <a:br>
              <a:rPr lang="en-US"/>
            </a:br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2786496-07E2-E8A2-CE4E-0DA4852E6176}"/>
              </a:ext>
            </a:extLst>
          </p:cNvPr>
          <p:cNvGraphicFramePr>
            <a:graphicFrameLocks/>
          </p:cNvGraphicFramePr>
          <p:nvPr/>
        </p:nvGraphicFramePr>
        <p:xfrm>
          <a:off x="628650" y="485454"/>
          <a:ext cx="7500336" cy="4172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0646CA-49AA-7CBC-DCBD-D72804D954C3}"/>
              </a:ext>
            </a:extLst>
          </p:cNvPr>
          <p:cNvSpPr txBox="1"/>
          <p:nvPr/>
        </p:nvSpPr>
        <p:spPr>
          <a:xfrm rot="18812340">
            <a:off x="1389900" y="3770743"/>
            <a:ext cx="99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watches_gifts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6D484-FB17-48A6-8B8C-00C37BE5C2F6}"/>
              </a:ext>
            </a:extLst>
          </p:cNvPr>
          <p:cNvSpPr txBox="1"/>
          <p:nvPr/>
        </p:nvSpPr>
        <p:spPr>
          <a:xfrm rot="18883518">
            <a:off x="2482099" y="3858854"/>
            <a:ext cx="99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watches_gifts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2F0F0-A91D-7490-1446-A7C7E98796EB}"/>
              </a:ext>
            </a:extLst>
          </p:cNvPr>
          <p:cNvSpPr txBox="1"/>
          <p:nvPr/>
        </p:nvSpPr>
        <p:spPr>
          <a:xfrm rot="18812340">
            <a:off x="3691144" y="3807239"/>
            <a:ext cx="99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watches_gifts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136F3-F28B-4B0C-5449-FA9F65A28150}"/>
              </a:ext>
            </a:extLst>
          </p:cNvPr>
          <p:cNvSpPr txBox="1"/>
          <p:nvPr/>
        </p:nvSpPr>
        <p:spPr>
          <a:xfrm rot="18812340">
            <a:off x="4959107" y="3747159"/>
            <a:ext cx="997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watches_gifts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20B2A-FA7F-21B0-F692-2B7F250CB5FC}"/>
              </a:ext>
            </a:extLst>
          </p:cNvPr>
          <p:cNvSpPr txBox="1"/>
          <p:nvPr/>
        </p:nvSpPr>
        <p:spPr>
          <a:xfrm rot="18894569">
            <a:off x="5931708" y="3743310"/>
            <a:ext cx="1473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furniture_decor</a:t>
            </a:r>
          </a:p>
        </p:txBody>
      </p:sp>
    </p:spTree>
    <p:extLst>
      <p:ext uri="{BB962C8B-B14F-4D97-AF65-F5344CB8AC3E}">
        <p14:creationId xmlns:p14="http://schemas.microsoft.com/office/powerpoint/2010/main" val="132116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0F629239-DAFB-4EA3-9098-0B941573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F21C7CC3-591F-9160-1F5B-EB93E893E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841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Change of price over the year</a:t>
            </a:r>
            <a:br>
              <a:rPr lang="en-US"/>
            </a:b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5A47BC-EE81-5CD6-0110-A627703F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21" y="3038889"/>
            <a:ext cx="4045158" cy="1498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7FBF5-9D08-F8B2-6B58-CC03A318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467" y="916425"/>
            <a:ext cx="4128416" cy="1557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4A003-EB61-7526-3395-FFEA5AE5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117" y="916425"/>
            <a:ext cx="3869803" cy="1557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7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F03EEB98-711F-750B-1AFC-507F8743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10F89E11-3603-0139-C73E-46C8B9D34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Change of price over the year</a:t>
            </a:r>
            <a:br>
              <a:rPr lang="en-US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3DF5D-8023-918D-6B4B-BC1DB968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755" y="1140691"/>
            <a:ext cx="4720489" cy="1757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65545-C117-4E7A-3594-3D6AFCD6C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755" y="3062513"/>
            <a:ext cx="4785038" cy="1666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562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Discounts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4455D580-4B4C-65C3-B402-C1C3D431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80F9323B-CF37-A7E7-68E0-563BB0218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Revenue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24EC68-ACB9-D6C2-B4BF-35A7D3BB490A}"/>
              </a:ext>
            </a:extLst>
          </p:cNvPr>
          <p:cNvGraphicFramePr>
            <a:graphicFrameLocks/>
          </p:cNvGraphicFramePr>
          <p:nvPr/>
        </p:nvGraphicFramePr>
        <p:xfrm>
          <a:off x="1576387" y="1200149"/>
          <a:ext cx="5991225" cy="3031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86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FFF72F36-09DA-D596-520A-6526742A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2C9413B0-37D1-4665-A8E8-F467DB793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Trends</a:t>
            </a:r>
            <a:endParaRPr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DDDF4FD-6294-C02A-FF55-F2E7007DE7B1}"/>
              </a:ext>
            </a:extLst>
          </p:cNvPr>
          <p:cNvGraphicFramePr>
            <a:graphicFrameLocks/>
          </p:cNvGraphicFramePr>
          <p:nvPr/>
        </p:nvGraphicFramePr>
        <p:xfrm>
          <a:off x="1209675" y="1017725"/>
          <a:ext cx="6724650" cy="340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228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245C864E-99D8-CC12-1390-495AD9DA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B44D5E9-5ED1-EAED-C2BC-F9C5612CC61B}"/>
              </a:ext>
            </a:extLst>
          </p:cNvPr>
          <p:cNvGraphicFramePr>
            <a:graphicFrameLocks/>
          </p:cNvGraphicFramePr>
          <p:nvPr/>
        </p:nvGraphicFramePr>
        <p:xfrm>
          <a:off x="793386" y="894921"/>
          <a:ext cx="7557228" cy="334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117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50B7C4F5-FD63-74AD-EC26-2A7FC962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D5F669-9BA5-C92F-A10F-ED44F6BCD0C3}"/>
              </a:ext>
            </a:extLst>
          </p:cNvPr>
          <p:cNvGraphicFramePr>
            <a:graphicFrameLocks/>
          </p:cNvGraphicFramePr>
          <p:nvPr/>
        </p:nvGraphicFramePr>
        <p:xfrm>
          <a:off x="673465" y="2843430"/>
          <a:ext cx="6534856" cy="19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926D17-633C-56AC-07B9-E78F282C25A3}"/>
              </a:ext>
            </a:extLst>
          </p:cNvPr>
          <p:cNvGraphicFramePr>
            <a:graphicFrameLocks/>
          </p:cNvGraphicFramePr>
          <p:nvPr/>
        </p:nvGraphicFramePr>
        <p:xfrm>
          <a:off x="673465" y="566204"/>
          <a:ext cx="6534855" cy="2005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048475-5DF7-05CB-2AF3-31C49906A42D}"/>
              </a:ext>
            </a:extLst>
          </p:cNvPr>
          <p:cNvSpPr txBox="1"/>
          <p:nvPr/>
        </p:nvSpPr>
        <p:spPr>
          <a:xfrm>
            <a:off x="7123289" y="3333912"/>
            <a:ext cx="20207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Average vouchers used per customer: 2</a:t>
            </a:r>
          </a:p>
        </p:txBody>
      </p:sp>
    </p:spTree>
    <p:extLst>
      <p:ext uri="{BB962C8B-B14F-4D97-AF65-F5344CB8AC3E}">
        <p14:creationId xmlns:p14="http://schemas.microsoft.com/office/powerpoint/2010/main" val="26801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DAE39658-F276-3697-11F5-D579DAB0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BD4515-6E7E-35AD-1FC5-9480ED1F65AC}"/>
              </a:ext>
            </a:extLst>
          </p:cNvPr>
          <p:cNvGraphicFramePr>
            <a:graphicFrameLocks/>
          </p:cNvGraphicFramePr>
          <p:nvPr/>
        </p:nvGraphicFramePr>
        <p:xfrm>
          <a:off x="1304572" y="308328"/>
          <a:ext cx="6534856" cy="190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FA771E-5818-6C99-D8A3-62AAC26271E0}"/>
              </a:ext>
            </a:extLst>
          </p:cNvPr>
          <p:cNvGraphicFramePr>
            <a:graphicFrameLocks/>
          </p:cNvGraphicFramePr>
          <p:nvPr/>
        </p:nvGraphicFramePr>
        <p:xfrm>
          <a:off x="1103841" y="2571750"/>
          <a:ext cx="6631517" cy="2130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66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01BE403E-1553-C1FF-7655-85D08594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4D54971E-90B9-CC72-64C4-89FD11A6E2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Shipping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2337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AE422EB2-05A8-0048-9C57-91D981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0EA65B95-D8EE-614A-491F-AD1064515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700" y="143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Price Vs. Shipping</a:t>
            </a:r>
            <a:endParaRPr/>
          </a:p>
        </p:txBody>
      </p:sp>
      <p:sp>
        <p:nvSpPr>
          <p:cNvPr id="825" name="Google Shape;825;p38">
            <a:extLst>
              <a:ext uri="{FF2B5EF4-FFF2-40B4-BE49-F238E27FC236}">
                <a16:creationId xmlns:a16="http://schemas.microsoft.com/office/drawing/2014/main" id="{B63D4B34-F9EB-7918-0367-6599F881B9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25440" y="2924476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Furniture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6" name="Google Shape;826;p38">
            <a:extLst>
              <a:ext uri="{FF2B5EF4-FFF2-40B4-BE49-F238E27FC236}">
                <a16:creationId xmlns:a16="http://schemas.microsoft.com/office/drawing/2014/main" id="{552E3883-7A1C-E74B-4E3E-3C00EBFA13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25429" y="2093951"/>
            <a:ext cx="2332953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Home Comfort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7" name="Google Shape;827;p38">
            <a:extLst>
              <a:ext uri="{FF2B5EF4-FFF2-40B4-BE49-F238E27FC236}">
                <a16:creationId xmlns:a16="http://schemas.microsoft.com/office/drawing/2014/main" id="{E4B2CC58-1955-0234-90AE-974849DDD88E}"/>
              </a:ext>
            </a:extLst>
          </p:cNvPr>
          <p:cNvSpPr/>
          <p:nvPr/>
        </p:nvSpPr>
        <p:spPr>
          <a:xfrm>
            <a:off x="6765905" y="2170151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>
            <a:extLst>
              <a:ext uri="{FF2B5EF4-FFF2-40B4-BE49-F238E27FC236}">
                <a16:creationId xmlns:a16="http://schemas.microsoft.com/office/drawing/2014/main" id="{267ED578-C634-2C1A-CE7C-7E117E9B7B42}"/>
              </a:ext>
            </a:extLst>
          </p:cNvPr>
          <p:cNvSpPr/>
          <p:nvPr/>
        </p:nvSpPr>
        <p:spPr>
          <a:xfrm>
            <a:off x="6765905" y="3001276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>
            <a:extLst>
              <a:ext uri="{FF2B5EF4-FFF2-40B4-BE49-F238E27FC236}">
                <a16:creationId xmlns:a16="http://schemas.microsoft.com/office/drawing/2014/main" id="{3D9348F1-961D-B5A1-1D9F-2923D2CEB3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025417" y="3225450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 Category Ratio</a:t>
            </a:r>
            <a:endParaRPr/>
          </a:p>
        </p:txBody>
      </p:sp>
      <p:sp>
        <p:nvSpPr>
          <p:cNvPr id="835" name="Google Shape;835;p38">
            <a:extLst>
              <a:ext uri="{FF2B5EF4-FFF2-40B4-BE49-F238E27FC236}">
                <a16:creationId xmlns:a16="http://schemas.microsoft.com/office/drawing/2014/main" id="{D9BC5C90-BA2C-259D-D54D-14DDCAC2DF3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025439" y="2394926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Category Ratio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A4CFEE-7C33-07E7-50AF-2603B32B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6" y="824459"/>
            <a:ext cx="6144384" cy="38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93DE378F-BCE6-9343-4A6D-612A3976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39CED4CF-D8AA-5D9C-93E6-7EABC1751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4718" y="161086"/>
            <a:ext cx="40714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Shipping cost in order</a:t>
            </a:r>
          </a:p>
        </p:txBody>
      </p:sp>
      <p:pic>
        <p:nvPicPr>
          <p:cNvPr id="3" name="Picture 2" descr="A pie chart with a number of percentages&#10;&#10;AI-generated content may be incorrect.">
            <a:extLst>
              <a:ext uri="{FF2B5EF4-FFF2-40B4-BE49-F238E27FC236}">
                <a16:creationId xmlns:a16="http://schemas.microsoft.com/office/drawing/2014/main" id="{9F4CF4FF-C8FA-4DF6-5693-CD9A55E6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81" y="853336"/>
            <a:ext cx="5985778" cy="38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480487B2-7ACD-5A6D-7363-C549CA4B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6751E8B8-0598-D4C5-B3DD-410ED7F82B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4919" y="203683"/>
            <a:ext cx="47120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Median Ratio by Category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B0F4B168-F0C2-E344-5DBB-D3148295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28" y="1099355"/>
            <a:ext cx="6777363" cy="36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470C07F1-7B39-AE06-D920-F532527E3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0633B3C5-EB17-B11C-B3CA-6D081884B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2636" y="114113"/>
            <a:ext cx="58250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/>
              <a:t>Top 10 Category by high shipping charge</a:t>
            </a:r>
          </a:p>
        </p:txBody>
      </p:sp>
      <p:pic>
        <p:nvPicPr>
          <p:cNvPr id="3" name="Picture 2" descr="A bar graph with text&#10;&#10;AI-generated content may be incorrect.">
            <a:extLst>
              <a:ext uri="{FF2B5EF4-FFF2-40B4-BE49-F238E27FC236}">
                <a16:creationId xmlns:a16="http://schemas.microsoft.com/office/drawing/2014/main" id="{2F6F8E72-C71F-45C8-62CF-CAEC079F0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8" y="1149449"/>
            <a:ext cx="5083492" cy="32033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200D5A-F755-27DA-2438-14BE8E684D24}"/>
              </a:ext>
            </a:extLst>
          </p:cNvPr>
          <p:cNvGraphicFramePr>
            <a:graphicFrameLocks noGrp="1"/>
          </p:cNvGraphicFramePr>
          <p:nvPr/>
        </p:nvGraphicFramePr>
        <p:xfrm>
          <a:off x="5588934" y="1538007"/>
          <a:ext cx="3116301" cy="2773680"/>
        </p:xfrm>
        <a:graphic>
          <a:graphicData uri="http://schemas.openxmlformats.org/drawingml/2006/table">
            <a:tbl>
              <a:tblPr firstRow="1" bandRow="1" bandCol="1">
                <a:tableStyleId>{A0E0FFF3-2E01-4068-8449-5AA301092A6B}</a:tableStyleId>
              </a:tblPr>
              <a:tblGrid>
                <a:gridCol w="1388788">
                  <a:extLst>
                    <a:ext uri="{9D8B030D-6E8A-4147-A177-3AD203B41FA5}">
                      <a16:colId xmlns:a16="http://schemas.microsoft.com/office/drawing/2014/main" val="3920892306"/>
                    </a:ext>
                  </a:extLst>
                </a:gridCol>
                <a:gridCol w="666164">
                  <a:extLst>
                    <a:ext uri="{9D8B030D-6E8A-4147-A177-3AD203B41FA5}">
                      <a16:colId xmlns:a16="http://schemas.microsoft.com/office/drawing/2014/main" val="2199907876"/>
                    </a:ext>
                  </a:extLst>
                </a:gridCol>
                <a:gridCol w="1061349">
                  <a:extLst>
                    <a:ext uri="{9D8B030D-6E8A-4147-A177-3AD203B41FA5}">
                      <a16:colId xmlns:a16="http://schemas.microsoft.com/office/drawing/2014/main" val="1906155885"/>
                    </a:ext>
                  </a:extLst>
                </a:gridCol>
              </a:tblGrid>
              <a:tr h="3830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Product Category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Max of price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Max of freight value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682314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furniture_decor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R$ 170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R$ 207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86802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telephony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R$ 144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R$ 269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797577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housewares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R$ 123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R$ 167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93954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watches_gifts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R$ 120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R$ 167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2602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auto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R$ 108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81962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health_beauty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R$ 100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R$ 155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609484"/>
                  </a:ext>
                </a:extLst>
              </a:tr>
              <a:tr h="3830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computers_accessories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R$ 79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R$ 141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27000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toys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R$ 67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R$ 82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169970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sports_leisure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R$ 60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R$ 112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16755"/>
                  </a:ext>
                </a:extLst>
              </a:tr>
              <a:tr h="1915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bed_bath_table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R$ 59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effectLst/>
                          <a:latin typeface="Aptos Narrow"/>
                        </a:rPr>
                        <a:t>R$ 71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8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EECFFC4B-66DF-7AF2-86D8-51259B08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44D0A1EF-05E0-17D0-EC59-6B1316972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Installments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57522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BEDCBD8D-903A-9A9C-1B7B-491FD16A9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71392466-7355-4F8F-7B74-1695D4D8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278" y="118670"/>
            <a:ext cx="453838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/>
              <a:t>Location &amp; Customers</a:t>
            </a:r>
          </a:p>
        </p:txBody>
      </p:sp>
      <p:pic>
        <p:nvPicPr>
          <p:cNvPr id="6" name="Picture 5" descr="A map of the country&#10;&#10;AI-generated content may be incorrect.">
            <a:extLst>
              <a:ext uri="{FF2B5EF4-FFF2-40B4-BE49-F238E27FC236}">
                <a16:creationId xmlns:a16="http://schemas.microsoft.com/office/drawing/2014/main" id="{93EF272F-01F1-F20A-9E9E-55E8E277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10" r="21332"/>
          <a:stretch>
            <a:fillRect/>
          </a:stretch>
        </p:blipFill>
        <p:spPr>
          <a:xfrm>
            <a:off x="283966" y="760345"/>
            <a:ext cx="4198641" cy="4169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FFBFB-0B49-F054-E975-7572C1E529A0}"/>
              </a:ext>
            </a:extLst>
          </p:cNvPr>
          <p:cNvSpPr txBox="1"/>
          <p:nvPr/>
        </p:nvSpPr>
        <p:spPr>
          <a:xfrm>
            <a:off x="4742575" y="1695475"/>
            <a:ext cx="431936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The highest Number of Customers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 is in </a:t>
            </a: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SP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 State.</a:t>
            </a:r>
          </a:p>
          <a:p>
            <a:pPr marL="285750" indent="-285750">
              <a:buChar char="•"/>
            </a:pPr>
            <a:r>
              <a:rPr lang="en-US" sz="1800">
                <a:solidFill>
                  <a:srgbClr val="0070C0"/>
                </a:solidFill>
                <a:latin typeface="Aptos Narrow"/>
                <a:ea typeface="Calibri"/>
                <a:cs typeface="Calibri"/>
              </a:rPr>
              <a:t>State data is ambiguous — two-letter codes (e.g., “AL”) could mean Brazil or USA. </a:t>
            </a:r>
            <a:r>
              <a:rPr lang="en-US" sz="1800" b="1">
                <a:solidFill>
                  <a:srgbClr val="0070C0"/>
                </a:solidFill>
                <a:latin typeface="Aptos Narrow"/>
                <a:ea typeface="Calibri"/>
                <a:cs typeface="Calibri"/>
              </a:rPr>
              <a:t>We cannot fully differentiate locations for geographic analysis.</a:t>
            </a:r>
            <a:endParaRPr lang="en-US" sz="2400" b="1">
              <a:solidFill>
                <a:srgbClr val="0070C0"/>
              </a:solidFill>
              <a:latin typeface="Aptos Narrow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BABA03BE-9CD5-87B4-A5C6-669AE71E6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FC22AA58-84E5-42E8-D334-693551F38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278" y="118670"/>
            <a:ext cx="453838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/>
              <a:t>Location &amp;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5EE2A-D5FA-73BD-D749-30DDFFC99A1B}"/>
              </a:ext>
            </a:extLst>
          </p:cNvPr>
          <p:cNvSpPr txBox="1"/>
          <p:nvPr/>
        </p:nvSpPr>
        <p:spPr>
          <a:xfrm>
            <a:off x="6352713" y="1586145"/>
            <a:ext cx="230668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The higher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 Number of Customers is in SP with </a:t>
            </a: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41K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.</a:t>
            </a:r>
          </a:p>
          <a:p>
            <a:pPr marL="285750" indent="-285750">
              <a:buChar char="•"/>
            </a:pP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The least 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Number of Customers is in GO with </a:t>
            </a:r>
            <a:r>
              <a:rPr lang="en-US" sz="1800" b="1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2K</a:t>
            </a:r>
            <a:r>
              <a:rPr lang="en-US" sz="1800">
                <a:solidFill>
                  <a:srgbClr val="0070C0"/>
                </a:solidFill>
                <a:latin typeface="Candara"/>
                <a:ea typeface="Calibri"/>
                <a:cs typeface="Calibri"/>
              </a:rPr>
              <a:t>.</a:t>
            </a:r>
          </a:p>
        </p:txBody>
      </p:sp>
      <p:pic>
        <p:nvPicPr>
          <p:cNvPr id="2" name="Picture 1" descr="A bar graph with blue squares&#10;&#10;AI-generated content may be incorrect.">
            <a:extLst>
              <a:ext uri="{FF2B5EF4-FFF2-40B4-BE49-F238E27FC236}">
                <a16:creationId xmlns:a16="http://schemas.microsoft.com/office/drawing/2014/main" id="{958BC299-7F33-DCAD-570D-F6BE878C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819" r="76" b="6273"/>
          <a:stretch>
            <a:fillRect/>
          </a:stretch>
        </p:blipFill>
        <p:spPr>
          <a:xfrm>
            <a:off x="134147" y="881779"/>
            <a:ext cx="6383808" cy="36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850138FA-8F8A-BA46-B1C7-3C215C3B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8F91D12C-7D3C-407A-ED50-94F3F9B46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1" y="133579"/>
            <a:ext cx="618828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/>
              <a:t>Installments &amp; Customer </a:t>
            </a:r>
            <a:endParaRPr lang="en" sz="320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86480-1944-0349-4302-BFA3746C54D8}"/>
              </a:ext>
            </a:extLst>
          </p:cNvPr>
          <p:cNvSpPr txBox="1"/>
          <p:nvPr/>
        </p:nvSpPr>
        <p:spPr>
          <a:xfrm>
            <a:off x="6536588" y="1745171"/>
            <a:ext cx="242098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70C0"/>
                </a:solidFill>
                <a:ea typeface="Calibri"/>
              </a:rPr>
              <a:t>• </a:t>
            </a:r>
            <a:r>
              <a:rPr lang="en-US" sz="1800" b="1">
                <a:solidFill>
                  <a:srgbClr val="0070C0"/>
                </a:solidFill>
                <a:ea typeface="Calibri"/>
              </a:rPr>
              <a:t>The highest percentage</a:t>
            </a:r>
            <a:r>
              <a:rPr lang="en-US" sz="1800">
                <a:solidFill>
                  <a:srgbClr val="0070C0"/>
                </a:solidFill>
                <a:ea typeface="Calibri"/>
              </a:rPr>
              <a:t> of customers is in </a:t>
            </a:r>
            <a:r>
              <a:rPr lang="en-US" sz="1800" b="1">
                <a:solidFill>
                  <a:srgbClr val="0070C0"/>
                </a:solidFill>
                <a:ea typeface="Calibri"/>
              </a:rPr>
              <a:t>AP</a:t>
            </a:r>
            <a:r>
              <a:rPr lang="en-US" sz="1800">
                <a:solidFill>
                  <a:srgbClr val="0070C0"/>
                </a:solidFill>
                <a:ea typeface="Calibri"/>
              </a:rPr>
              <a:t> with </a:t>
            </a:r>
            <a:r>
              <a:rPr lang="en-US" sz="1800" b="1">
                <a:solidFill>
                  <a:srgbClr val="0070C0"/>
                </a:solidFill>
                <a:ea typeface="Calibri"/>
              </a:rPr>
              <a:t>57.81%</a:t>
            </a:r>
            <a:r>
              <a:rPr lang="en-US" sz="1800">
                <a:solidFill>
                  <a:srgbClr val="0070C0"/>
                </a:solidFill>
                <a:ea typeface="Calibri"/>
              </a:rPr>
              <a:t>.</a:t>
            </a:r>
            <a:endParaRPr lang="en-US" sz="1800">
              <a:solidFill>
                <a:srgbClr val="0070C0"/>
              </a:solidFill>
              <a:latin typeface="Aptos Narrow"/>
              <a:ea typeface="Calibri"/>
              <a:cs typeface="Calibri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70C0"/>
              </a:solidFill>
              <a:latin typeface="Candara"/>
              <a:ea typeface="Calibri"/>
              <a:cs typeface="Calibri"/>
            </a:endParaRPr>
          </a:p>
        </p:txBody>
      </p:sp>
      <p:pic>
        <p:nvPicPr>
          <p:cNvPr id="4" name="Picture 3" descr="A bar graph with numbers and a number of customers using installments&#10;&#10;AI-generated content may be incorrect.">
            <a:extLst>
              <a:ext uri="{FF2B5EF4-FFF2-40B4-BE49-F238E27FC236}">
                <a16:creationId xmlns:a16="http://schemas.microsoft.com/office/drawing/2014/main" id="{2C5B6A13-1A42-FC61-2175-95F24D90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5" y="805069"/>
            <a:ext cx="5687532" cy="40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86E32AE-05FC-0072-9E64-4CE600C4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0906A4-DE44-9A3E-265C-8C0C22CD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906321"/>
            <a:ext cx="5660335" cy="96037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76194B-4814-C162-F5B1-AFCB032C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6" y="1958009"/>
            <a:ext cx="4741287" cy="3006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0EDFD1-4472-0105-74E5-B69F9BC7A591}"/>
              </a:ext>
            </a:extLst>
          </p:cNvPr>
          <p:cNvSpPr/>
          <p:nvPr/>
        </p:nvSpPr>
        <p:spPr>
          <a:xfrm>
            <a:off x="511278" y="2302933"/>
            <a:ext cx="5110589" cy="3183467"/>
          </a:xfrm>
          <a:prstGeom prst="rect">
            <a:avLst/>
          </a:prstGeom>
          <a:solidFill>
            <a:srgbClr val="F5F9FF"/>
          </a:solidFill>
          <a:ln>
            <a:solidFill>
              <a:srgbClr val="F5F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32;p29">
            <a:extLst>
              <a:ext uri="{FF2B5EF4-FFF2-40B4-BE49-F238E27FC236}">
                <a16:creationId xmlns:a16="http://schemas.microsoft.com/office/drawing/2014/main" id="{3F2E319D-CE75-B86F-BDD8-4B21E9F96263}"/>
              </a:ext>
            </a:extLst>
          </p:cNvPr>
          <p:cNvSpPr txBox="1">
            <a:spLocks/>
          </p:cNvSpPr>
          <p:nvPr/>
        </p:nvSpPr>
        <p:spPr>
          <a:xfrm>
            <a:off x="302557" y="118670"/>
            <a:ext cx="52241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algn="ctr"/>
            <a:r>
              <a:rPr lang="en" sz="3200">
                <a:solidFill>
                  <a:srgbClr val="2F3352"/>
                </a:solidFill>
              </a:rPr>
              <a:t>Order Id </a:t>
            </a:r>
            <a:r>
              <a:rPr lang="en" sz="3200">
                <a:solidFill>
                  <a:srgbClr val="0070C0"/>
                </a:solidFill>
              </a:rPr>
              <a:t>Repeated</a:t>
            </a:r>
            <a:r>
              <a:rPr lang="en" sz="3200">
                <a:solidFill>
                  <a:srgbClr val="2F3352"/>
                </a:solidFill>
              </a:rPr>
              <a:t>???? </a:t>
            </a:r>
          </a:p>
        </p:txBody>
      </p:sp>
    </p:spTree>
    <p:extLst>
      <p:ext uri="{BB962C8B-B14F-4D97-AF65-F5344CB8AC3E}">
        <p14:creationId xmlns:p14="http://schemas.microsoft.com/office/powerpoint/2010/main" val="18042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DE799987-FEEB-5B79-EFE0-A805BF29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51B696-5068-5D7D-4E9D-3B86C691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906321"/>
            <a:ext cx="5660335" cy="96037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7368A-017A-58B5-ED23-1650F5D91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6" y="1958009"/>
            <a:ext cx="4741287" cy="3006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263CD6-5235-C62C-AD72-FFAFFD5317C3}"/>
              </a:ext>
            </a:extLst>
          </p:cNvPr>
          <p:cNvSpPr/>
          <p:nvPr/>
        </p:nvSpPr>
        <p:spPr>
          <a:xfrm>
            <a:off x="511278" y="2460979"/>
            <a:ext cx="5110589" cy="3183467"/>
          </a:xfrm>
          <a:prstGeom prst="rect">
            <a:avLst/>
          </a:prstGeom>
          <a:solidFill>
            <a:srgbClr val="F5F9FF"/>
          </a:solidFill>
          <a:ln>
            <a:solidFill>
              <a:srgbClr val="F5F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32;p29">
            <a:extLst>
              <a:ext uri="{FF2B5EF4-FFF2-40B4-BE49-F238E27FC236}">
                <a16:creationId xmlns:a16="http://schemas.microsoft.com/office/drawing/2014/main" id="{008DC77B-B44F-FA43-714B-286E91C7D6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74" y="133579"/>
            <a:ext cx="522418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>
                <a:solidFill>
                  <a:srgbClr val="2F3352"/>
                </a:solidFill>
              </a:rPr>
              <a:t>Order Id </a:t>
            </a:r>
            <a:r>
              <a:rPr lang="en" sz="3200">
                <a:solidFill>
                  <a:srgbClr val="0070C0"/>
                </a:solidFill>
              </a:rPr>
              <a:t>Repeated</a:t>
            </a:r>
            <a:r>
              <a:rPr lang="en" sz="3200">
                <a:solidFill>
                  <a:srgbClr val="2F3352"/>
                </a:solidFill>
              </a:rPr>
              <a:t>???? </a:t>
            </a:r>
          </a:p>
        </p:txBody>
      </p:sp>
    </p:spTree>
    <p:extLst>
      <p:ext uri="{BB962C8B-B14F-4D97-AF65-F5344CB8AC3E}">
        <p14:creationId xmlns:p14="http://schemas.microsoft.com/office/powerpoint/2010/main" val="294510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81261485-8565-026D-80CE-D39A5F76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9BBA08-F326-1BA0-FEB2-D0891123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906321"/>
            <a:ext cx="5660335" cy="96037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CA190-1866-697F-0532-0908B51BC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6" y="1958009"/>
            <a:ext cx="4741287" cy="3006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B02B93-76E1-CC90-54C6-F3670571DE68}"/>
              </a:ext>
            </a:extLst>
          </p:cNvPr>
          <p:cNvSpPr/>
          <p:nvPr/>
        </p:nvSpPr>
        <p:spPr>
          <a:xfrm>
            <a:off x="511278" y="2630314"/>
            <a:ext cx="5110589" cy="3183467"/>
          </a:xfrm>
          <a:prstGeom prst="rect">
            <a:avLst/>
          </a:prstGeom>
          <a:solidFill>
            <a:srgbClr val="F5F9FF"/>
          </a:solidFill>
          <a:ln>
            <a:solidFill>
              <a:srgbClr val="F5F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32;p29">
            <a:extLst>
              <a:ext uri="{FF2B5EF4-FFF2-40B4-BE49-F238E27FC236}">
                <a16:creationId xmlns:a16="http://schemas.microsoft.com/office/drawing/2014/main" id="{6D5461CD-90C8-DF60-9EC9-7C8B85D7A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74" y="133579"/>
            <a:ext cx="522418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>
                <a:solidFill>
                  <a:srgbClr val="2F3352"/>
                </a:solidFill>
              </a:rPr>
              <a:t>Order Id </a:t>
            </a:r>
            <a:r>
              <a:rPr lang="en" sz="3200">
                <a:solidFill>
                  <a:srgbClr val="0070C0"/>
                </a:solidFill>
              </a:rPr>
              <a:t>Repeated</a:t>
            </a:r>
            <a:r>
              <a:rPr lang="en" sz="3200">
                <a:solidFill>
                  <a:srgbClr val="2F3352"/>
                </a:solidFill>
              </a:rPr>
              <a:t>???? </a:t>
            </a:r>
          </a:p>
        </p:txBody>
      </p:sp>
    </p:spTree>
    <p:extLst>
      <p:ext uri="{BB962C8B-B14F-4D97-AF65-F5344CB8AC3E}">
        <p14:creationId xmlns:p14="http://schemas.microsoft.com/office/powerpoint/2010/main" val="11568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61C9BD86-6327-52BA-8E5A-62C3DE77D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E0374D42-E2FF-37A0-2D95-E1BB3B33B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price for each product category</a:t>
            </a:r>
            <a:endParaRPr/>
          </a:p>
        </p:txBody>
      </p:sp>
      <p:sp>
        <p:nvSpPr>
          <p:cNvPr id="827" name="Google Shape;827;p38">
            <a:extLst>
              <a:ext uri="{FF2B5EF4-FFF2-40B4-BE49-F238E27FC236}">
                <a16:creationId xmlns:a16="http://schemas.microsoft.com/office/drawing/2014/main" id="{8F27D43F-E787-2220-3C3B-3F30B9FB1AE1}"/>
              </a:ext>
            </a:extLst>
          </p:cNvPr>
          <p:cNvSpPr/>
          <p:nvPr/>
        </p:nvSpPr>
        <p:spPr>
          <a:xfrm>
            <a:off x="6372413" y="2170151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>
            <a:extLst>
              <a:ext uri="{FF2B5EF4-FFF2-40B4-BE49-F238E27FC236}">
                <a16:creationId xmlns:a16="http://schemas.microsoft.com/office/drawing/2014/main" id="{B5221686-F60D-0368-ABED-C2F963C7C4C1}"/>
              </a:ext>
            </a:extLst>
          </p:cNvPr>
          <p:cNvSpPr/>
          <p:nvPr/>
        </p:nvSpPr>
        <p:spPr>
          <a:xfrm>
            <a:off x="6372413" y="3001276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DEA99AC-BA17-0D11-88F8-5A923DE8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4" t="4769" r="711" b="554"/>
          <a:stretch>
            <a:fillRect/>
          </a:stretch>
        </p:blipFill>
        <p:spPr>
          <a:xfrm>
            <a:off x="563337" y="1276000"/>
            <a:ext cx="3698630" cy="3450549"/>
          </a:xfrm>
          <a:prstGeom prst="rect">
            <a:avLst/>
          </a:prstGeom>
        </p:spPr>
      </p:pic>
      <p:pic>
        <p:nvPicPr>
          <p:cNvPr id="8" name="Picture 7" descr="A list of items on a white background&#10;&#10;AI-generated content may be incorrect.">
            <a:extLst>
              <a:ext uri="{FF2B5EF4-FFF2-40B4-BE49-F238E27FC236}">
                <a16:creationId xmlns:a16="http://schemas.microsoft.com/office/drawing/2014/main" id="{5581AE2F-391B-1189-98DA-0FA5F8CCC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76000"/>
            <a:ext cx="3698630" cy="341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DFE554-3FF8-B6B9-D720-06506436D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93965"/>
            <a:ext cx="3698630" cy="182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AF170-FCFE-AA0A-9D14-55B78230B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37" y="1114178"/>
            <a:ext cx="3698630" cy="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07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F1B7728-2208-96F5-42C5-C4C1C85EA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>
            <a:extLst>
              <a:ext uri="{FF2B5EF4-FFF2-40B4-BE49-F238E27FC236}">
                <a16:creationId xmlns:a16="http://schemas.microsoft.com/office/drawing/2014/main" id="{87FB03DF-4FFD-85F0-171B-DCFFC2EA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74" y="133579"/>
            <a:ext cx="522418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>
                <a:solidFill>
                  <a:srgbClr val="2F3352"/>
                </a:solidFill>
              </a:rPr>
              <a:t>Order Id </a:t>
            </a:r>
            <a:r>
              <a:rPr lang="en" sz="3200">
                <a:solidFill>
                  <a:srgbClr val="0070C0"/>
                </a:solidFill>
              </a:rPr>
              <a:t>Repeated</a:t>
            </a:r>
            <a:r>
              <a:rPr lang="en" sz="3200">
                <a:solidFill>
                  <a:srgbClr val="2F3352"/>
                </a:solidFill>
              </a:rPr>
              <a:t>???? 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D0A2BD-4DE5-6D1F-E2BD-76BD265C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1" y="906321"/>
            <a:ext cx="5660335" cy="960377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84C297-214C-DC88-C463-53E41B9B2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6" y="1958009"/>
            <a:ext cx="4741287" cy="30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3B3A31D2-D349-9009-8470-341AC9F9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>
            <a:extLst>
              <a:ext uri="{FF2B5EF4-FFF2-40B4-BE49-F238E27FC236}">
                <a16:creationId xmlns:a16="http://schemas.microsoft.com/office/drawing/2014/main" id="{905F7410-C024-425E-A4D9-9B78F0284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Recommendations</a:t>
            </a:r>
            <a:br>
              <a:rPr lang="en"/>
            </a:br>
            <a:endParaRPr lang="en"/>
          </a:p>
        </p:txBody>
      </p:sp>
      <p:sp>
        <p:nvSpPr>
          <p:cNvPr id="565" name="Google Shape;565;p35">
            <a:extLst>
              <a:ext uri="{FF2B5EF4-FFF2-40B4-BE49-F238E27FC236}">
                <a16:creationId xmlns:a16="http://schemas.microsoft.com/office/drawing/2014/main" id="{4F6D2CAC-86C9-72EE-A890-5DDB6758CB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4158" y="1830492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/>
              <a:t>Analyzing price trends supports better pricing strategies and customer satisfaction, it is recommended to focus on products with stable prices to ensure consistent profit.</a:t>
            </a:r>
          </a:p>
        </p:txBody>
      </p:sp>
      <p:sp>
        <p:nvSpPr>
          <p:cNvPr id="566" name="Google Shape;566;p35">
            <a:extLst>
              <a:ext uri="{FF2B5EF4-FFF2-40B4-BE49-F238E27FC236}">
                <a16:creationId xmlns:a16="http://schemas.microsoft.com/office/drawing/2014/main" id="{310731E2-9AA3-534E-422A-5992F3E5DB2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62039" y="1830492"/>
            <a:ext cx="28110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/>
              <a:t>Revenue peaks around </a:t>
            </a:r>
            <a:r>
              <a:rPr lang="en" sz="1400" b="1"/>
              <a:t>March–August</a:t>
            </a:r>
            <a:r>
              <a:rPr lang="en" sz="1400"/>
              <a:t>. Promotions have a direct positive impact on the revenue. Use promotions during slow months to increase profits.</a:t>
            </a:r>
            <a:endParaRPr lang="en-US" sz="1400"/>
          </a:p>
          <a:p>
            <a:pPr marL="0" indent="0"/>
            <a:endParaRPr lang="en-US" sz="1400"/>
          </a:p>
        </p:txBody>
      </p:sp>
      <p:sp>
        <p:nvSpPr>
          <p:cNvPr id="569" name="Google Shape;569;p35">
            <a:extLst>
              <a:ext uri="{FF2B5EF4-FFF2-40B4-BE49-F238E27FC236}">
                <a16:creationId xmlns:a16="http://schemas.microsoft.com/office/drawing/2014/main" id="{A0E24564-1789-F918-76E9-EBB78C7E4FD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0691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Price Ranges</a:t>
            </a:r>
            <a:endParaRPr/>
          </a:p>
        </p:txBody>
      </p:sp>
      <p:sp>
        <p:nvSpPr>
          <p:cNvPr id="570" name="Google Shape;570;p35">
            <a:extLst>
              <a:ext uri="{FF2B5EF4-FFF2-40B4-BE49-F238E27FC236}">
                <a16:creationId xmlns:a16="http://schemas.microsoft.com/office/drawing/2014/main" id="{C1BEF35B-BF91-F06F-8DA9-E7E527B03AD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699238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Discounts</a:t>
            </a:r>
            <a:endParaRPr lang="en-US"/>
          </a:p>
        </p:txBody>
      </p:sp>
      <p:grpSp>
        <p:nvGrpSpPr>
          <p:cNvPr id="588" name="Google Shape;588;p35">
            <a:extLst>
              <a:ext uri="{FF2B5EF4-FFF2-40B4-BE49-F238E27FC236}">
                <a16:creationId xmlns:a16="http://schemas.microsoft.com/office/drawing/2014/main" id="{C5B2CA96-9C54-D89E-B2D4-A33F05687B87}"/>
              </a:ext>
            </a:extLst>
          </p:cNvPr>
          <p:cNvGrpSpPr/>
          <p:nvPr/>
        </p:nvGrpSpPr>
        <p:grpSpPr>
          <a:xfrm>
            <a:off x="1793734" y="1434148"/>
            <a:ext cx="273475" cy="424254"/>
            <a:chOff x="6941580" y="4179534"/>
            <a:chExt cx="273475" cy="424254"/>
          </a:xfrm>
          <a:solidFill>
            <a:srgbClr val="000000"/>
          </a:solidFill>
        </p:grpSpPr>
        <p:sp>
          <p:nvSpPr>
            <p:cNvPr id="589" name="Google Shape;589;p35">
              <a:extLst>
                <a:ext uri="{FF2B5EF4-FFF2-40B4-BE49-F238E27FC236}">
                  <a16:creationId xmlns:a16="http://schemas.microsoft.com/office/drawing/2014/main" id="{2965849F-54CE-041E-A9A2-17F354F65648}"/>
                </a:ext>
              </a:extLst>
            </p:cNvPr>
            <p:cNvSpPr/>
            <p:nvPr/>
          </p:nvSpPr>
          <p:spPr>
            <a:xfrm>
              <a:off x="6941580" y="4179534"/>
              <a:ext cx="273475" cy="273475"/>
            </a:xfrm>
            <a:custGeom>
              <a:avLst/>
              <a:gdLst/>
              <a:ahLst/>
              <a:cxnLst/>
              <a:rect l="l" t="t" r="r" b="b"/>
              <a:pathLst>
                <a:path w="4322" h="4322" extrusionOk="0">
                  <a:moveTo>
                    <a:pt x="2357" y="799"/>
                  </a:moveTo>
                  <a:lnTo>
                    <a:pt x="2357" y="1215"/>
                  </a:lnTo>
                  <a:cubicBezTo>
                    <a:pt x="2586" y="1297"/>
                    <a:pt x="2750" y="1513"/>
                    <a:pt x="2750" y="1768"/>
                  </a:cubicBezTo>
                  <a:lnTo>
                    <a:pt x="2357" y="1768"/>
                  </a:lnTo>
                  <a:cubicBezTo>
                    <a:pt x="2357" y="1659"/>
                    <a:pt x="2270" y="1571"/>
                    <a:pt x="2162" y="1571"/>
                  </a:cubicBezTo>
                  <a:cubicBezTo>
                    <a:pt x="2053" y="1571"/>
                    <a:pt x="1965" y="1659"/>
                    <a:pt x="1965" y="1768"/>
                  </a:cubicBezTo>
                  <a:cubicBezTo>
                    <a:pt x="1965" y="1876"/>
                    <a:pt x="2053" y="1964"/>
                    <a:pt x="2162" y="1964"/>
                  </a:cubicBezTo>
                  <a:cubicBezTo>
                    <a:pt x="2486" y="1964"/>
                    <a:pt x="2750" y="2229"/>
                    <a:pt x="2750" y="2554"/>
                  </a:cubicBezTo>
                  <a:cubicBezTo>
                    <a:pt x="2750" y="2809"/>
                    <a:pt x="2586" y="3026"/>
                    <a:pt x="2357" y="3106"/>
                  </a:cubicBezTo>
                  <a:lnTo>
                    <a:pt x="2357" y="3523"/>
                  </a:lnTo>
                  <a:lnTo>
                    <a:pt x="1965" y="3523"/>
                  </a:lnTo>
                  <a:lnTo>
                    <a:pt x="1965" y="3106"/>
                  </a:lnTo>
                  <a:cubicBezTo>
                    <a:pt x="1737" y="3026"/>
                    <a:pt x="1572" y="2809"/>
                    <a:pt x="1572" y="2554"/>
                  </a:cubicBezTo>
                  <a:lnTo>
                    <a:pt x="1965" y="2554"/>
                  </a:lnTo>
                  <a:cubicBezTo>
                    <a:pt x="1965" y="2662"/>
                    <a:pt x="2053" y="2750"/>
                    <a:pt x="2162" y="2750"/>
                  </a:cubicBezTo>
                  <a:cubicBezTo>
                    <a:pt x="2270" y="2750"/>
                    <a:pt x="2357" y="2662"/>
                    <a:pt x="2357" y="2554"/>
                  </a:cubicBezTo>
                  <a:cubicBezTo>
                    <a:pt x="2357" y="2445"/>
                    <a:pt x="2270" y="2357"/>
                    <a:pt x="2162" y="2357"/>
                  </a:cubicBezTo>
                  <a:cubicBezTo>
                    <a:pt x="1837" y="2357"/>
                    <a:pt x="1572" y="2093"/>
                    <a:pt x="1572" y="1768"/>
                  </a:cubicBezTo>
                  <a:cubicBezTo>
                    <a:pt x="1572" y="1513"/>
                    <a:pt x="1737" y="1297"/>
                    <a:pt x="1965" y="1215"/>
                  </a:cubicBezTo>
                  <a:lnTo>
                    <a:pt x="1965" y="799"/>
                  </a:lnTo>
                  <a:close/>
                  <a:moveTo>
                    <a:pt x="2162" y="0"/>
                  </a:moveTo>
                  <a:cubicBezTo>
                    <a:pt x="969" y="0"/>
                    <a:pt x="0" y="969"/>
                    <a:pt x="0" y="2161"/>
                  </a:cubicBezTo>
                  <a:cubicBezTo>
                    <a:pt x="0" y="3352"/>
                    <a:pt x="969" y="4321"/>
                    <a:pt x="2162" y="4321"/>
                  </a:cubicBezTo>
                  <a:cubicBezTo>
                    <a:pt x="3353" y="4321"/>
                    <a:pt x="4322" y="3352"/>
                    <a:pt x="4322" y="2161"/>
                  </a:cubicBezTo>
                  <a:cubicBezTo>
                    <a:pt x="4322" y="969"/>
                    <a:pt x="3353" y="0"/>
                    <a:pt x="216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>
              <a:extLst>
                <a:ext uri="{FF2B5EF4-FFF2-40B4-BE49-F238E27FC236}">
                  <a16:creationId xmlns:a16="http://schemas.microsoft.com/office/drawing/2014/main" id="{79AF2248-7C36-FC0A-5190-763D26BD4AB5}"/>
                </a:ext>
              </a:extLst>
            </p:cNvPr>
            <p:cNvSpPr/>
            <p:nvPr/>
          </p:nvSpPr>
          <p:spPr>
            <a:xfrm>
              <a:off x="7002766" y="4473378"/>
              <a:ext cx="151164" cy="130410"/>
            </a:xfrm>
            <a:custGeom>
              <a:avLst/>
              <a:gdLst/>
              <a:ahLst/>
              <a:cxnLst/>
              <a:rect l="l" t="t" r="r" b="b"/>
              <a:pathLst>
                <a:path w="2389" h="2061" extrusionOk="0">
                  <a:moveTo>
                    <a:pt x="605" y="0"/>
                  </a:moveTo>
                  <a:lnTo>
                    <a:pt x="605" y="463"/>
                  </a:lnTo>
                  <a:lnTo>
                    <a:pt x="0" y="463"/>
                  </a:lnTo>
                  <a:lnTo>
                    <a:pt x="1195" y="2061"/>
                  </a:lnTo>
                  <a:lnTo>
                    <a:pt x="2389" y="463"/>
                  </a:lnTo>
                  <a:lnTo>
                    <a:pt x="1783" y="463"/>
                  </a:lnTo>
                  <a:lnTo>
                    <a:pt x="1783" y="0"/>
                  </a:lnTo>
                  <a:cubicBezTo>
                    <a:pt x="1594" y="44"/>
                    <a:pt x="1398" y="70"/>
                    <a:pt x="1195" y="70"/>
                  </a:cubicBezTo>
                  <a:cubicBezTo>
                    <a:pt x="991" y="70"/>
                    <a:pt x="795" y="44"/>
                    <a:pt x="60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5">
            <a:extLst>
              <a:ext uri="{FF2B5EF4-FFF2-40B4-BE49-F238E27FC236}">
                <a16:creationId xmlns:a16="http://schemas.microsoft.com/office/drawing/2014/main" id="{71AE5677-E6B0-A32D-C89D-A4976BCE47AF}"/>
              </a:ext>
            </a:extLst>
          </p:cNvPr>
          <p:cNvGrpSpPr/>
          <p:nvPr/>
        </p:nvGrpSpPr>
        <p:grpSpPr>
          <a:xfrm>
            <a:off x="-323281" y="2580287"/>
            <a:ext cx="1544364" cy="2563221"/>
            <a:chOff x="-4649000" y="-301312"/>
            <a:chExt cx="2811002" cy="4665492"/>
          </a:xfrm>
        </p:grpSpPr>
        <p:sp>
          <p:nvSpPr>
            <p:cNvPr id="592" name="Google Shape;592;p35">
              <a:extLst>
                <a:ext uri="{FF2B5EF4-FFF2-40B4-BE49-F238E27FC236}">
                  <a16:creationId xmlns:a16="http://schemas.microsoft.com/office/drawing/2014/main" id="{D820003D-F274-8B92-313A-B8D012FCB705}"/>
                </a:ext>
              </a:extLst>
            </p:cNvPr>
            <p:cNvSpPr/>
            <p:nvPr/>
          </p:nvSpPr>
          <p:spPr>
            <a:xfrm>
              <a:off x="-4296378" y="1697508"/>
              <a:ext cx="1866149" cy="1912131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>
              <a:extLst>
                <a:ext uri="{FF2B5EF4-FFF2-40B4-BE49-F238E27FC236}">
                  <a16:creationId xmlns:a16="http://schemas.microsoft.com/office/drawing/2014/main" id="{B3BF2E87-F59E-109C-791A-091A33A3E0C5}"/>
                </a:ext>
              </a:extLst>
            </p:cNvPr>
            <p:cNvSpPr/>
            <p:nvPr/>
          </p:nvSpPr>
          <p:spPr>
            <a:xfrm>
              <a:off x="-3705535" y="-301312"/>
              <a:ext cx="1646488" cy="273842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>
              <a:extLst>
                <a:ext uri="{FF2B5EF4-FFF2-40B4-BE49-F238E27FC236}">
                  <a16:creationId xmlns:a16="http://schemas.microsoft.com/office/drawing/2014/main" id="{D98CCDB7-2204-55AB-4961-9B7D26B11C03}"/>
                </a:ext>
              </a:extLst>
            </p:cNvPr>
            <p:cNvSpPr/>
            <p:nvPr/>
          </p:nvSpPr>
          <p:spPr>
            <a:xfrm>
              <a:off x="-3639055" y="-253669"/>
              <a:ext cx="1530148" cy="2453666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>
              <a:extLst>
                <a:ext uri="{FF2B5EF4-FFF2-40B4-BE49-F238E27FC236}">
                  <a16:creationId xmlns:a16="http://schemas.microsoft.com/office/drawing/2014/main" id="{83BF3F9C-0125-9895-B14C-F691B56C44A4}"/>
                </a:ext>
              </a:extLst>
            </p:cNvPr>
            <p:cNvSpPr/>
            <p:nvPr/>
          </p:nvSpPr>
          <p:spPr>
            <a:xfrm>
              <a:off x="-3093641" y="2168129"/>
              <a:ext cx="160660" cy="152073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>
              <a:extLst>
                <a:ext uri="{FF2B5EF4-FFF2-40B4-BE49-F238E27FC236}">
                  <a16:creationId xmlns:a16="http://schemas.microsoft.com/office/drawing/2014/main" id="{2FEA6B0C-CD9B-9ABC-48FE-398B39D331C9}"/>
                </a:ext>
              </a:extLst>
            </p:cNvPr>
            <p:cNvSpPr/>
            <p:nvPr/>
          </p:nvSpPr>
          <p:spPr>
            <a:xfrm>
              <a:off x="-3047105" y="2212171"/>
              <a:ext cx="66757" cy="63987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>
              <a:extLst>
                <a:ext uri="{FF2B5EF4-FFF2-40B4-BE49-F238E27FC236}">
                  <a16:creationId xmlns:a16="http://schemas.microsoft.com/office/drawing/2014/main" id="{A22C57ED-00BC-3077-3A5B-88E8B0DFA6B0}"/>
                </a:ext>
              </a:extLst>
            </p:cNvPr>
            <p:cNvSpPr/>
            <p:nvPr/>
          </p:nvSpPr>
          <p:spPr>
            <a:xfrm>
              <a:off x="-3013865" y="1996667"/>
              <a:ext cx="50137" cy="47921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>
              <a:extLst>
                <a:ext uri="{FF2B5EF4-FFF2-40B4-BE49-F238E27FC236}">
                  <a16:creationId xmlns:a16="http://schemas.microsoft.com/office/drawing/2014/main" id="{93F1E69C-EE8A-F480-0535-CF5078E2C9EB}"/>
                </a:ext>
              </a:extLst>
            </p:cNvPr>
            <p:cNvSpPr/>
            <p:nvPr/>
          </p:nvSpPr>
          <p:spPr>
            <a:xfrm>
              <a:off x="-3089763" y="1987526"/>
              <a:ext cx="50968" cy="48475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>
              <a:extLst>
                <a:ext uri="{FF2B5EF4-FFF2-40B4-BE49-F238E27FC236}">
                  <a16:creationId xmlns:a16="http://schemas.microsoft.com/office/drawing/2014/main" id="{3AF30D1D-ED1B-57D1-0FDA-305F0D3B7DDD}"/>
                </a:ext>
              </a:extLst>
            </p:cNvPr>
            <p:cNvSpPr/>
            <p:nvPr/>
          </p:nvSpPr>
          <p:spPr>
            <a:xfrm>
              <a:off x="-2938520" y="2004700"/>
              <a:ext cx="50137" cy="484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>
              <a:extLst>
                <a:ext uri="{FF2B5EF4-FFF2-40B4-BE49-F238E27FC236}">
                  <a16:creationId xmlns:a16="http://schemas.microsoft.com/office/drawing/2014/main" id="{780E5F5A-8E7D-C6B8-0F05-FD9C8D58BB2B}"/>
                </a:ext>
              </a:extLst>
            </p:cNvPr>
            <p:cNvSpPr/>
            <p:nvPr/>
          </p:nvSpPr>
          <p:spPr>
            <a:xfrm>
              <a:off x="-3242667" y="581482"/>
              <a:ext cx="785295" cy="645964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>
              <a:extLst>
                <a:ext uri="{FF2B5EF4-FFF2-40B4-BE49-F238E27FC236}">
                  <a16:creationId xmlns:a16="http://schemas.microsoft.com/office/drawing/2014/main" id="{571FA8CE-88A9-FCDE-781C-8F9C0E6A22C2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>
              <a:extLst>
                <a:ext uri="{FF2B5EF4-FFF2-40B4-BE49-F238E27FC236}">
                  <a16:creationId xmlns:a16="http://schemas.microsoft.com/office/drawing/2014/main" id="{DCA8BE6E-E414-7BC7-CCCE-0B84EC39A9E1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5">
              <a:extLst>
                <a:ext uri="{FF2B5EF4-FFF2-40B4-BE49-F238E27FC236}">
                  <a16:creationId xmlns:a16="http://schemas.microsoft.com/office/drawing/2014/main" id="{01A83E59-2018-809A-C4C4-584BDC151CA3}"/>
                </a:ext>
              </a:extLst>
            </p:cNvPr>
            <p:cNvGrpSpPr/>
            <p:nvPr/>
          </p:nvGrpSpPr>
          <p:grpSpPr>
            <a:xfrm>
              <a:off x="-3198070" y="370409"/>
              <a:ext cx="748733" cy="470069"/>
              <a:chOff x="-3198070" y="370409"/>
              <a:chExt cx="748733" cy="470069"/>
            </a:xfrm>
          </p:grpSpPr>
          <p:sp>
            <p:nvSpPr>
              <p:cNvPr id="604" name="Google Shape;604;p35">
                <a:extLst>
                  <a:ext uri="{FF2B5EF4-FFF2-40B4-BE49-F238E27FC236}">
                    <a16:creationId xmlns:a16="http://schemas.microsoft.com/office/drawing/2014/main" id="{4DDD8630-99FF-7796-5972-42D3A7B2B60C}"/>
                  </a:ext>
                </a:extLst>
              </p:cNvPr>
              <p:cNvSpPr/>
              <p:nvPr/>
            </p:nvSpPr>
            <p:spPr>
              <a:xfrm>
                <a:off x="-2537423" y="450184"/>
                <a:ext cx="88086" cy="39029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09" extrusionOk="0">
                    <a:moveTo>
                      <a:pt x="22" y="0"/>
                    </a:moveTo>
                    <a:cubicBezTo>
                      <a:pt x="20" y="0"/>
                      <a:pt x="19" y="1"/>
                      <a:pt x="17" y="1"/>
                    </a:cubicBezTo>
                    <a:cubicBezTo>
                      <a:pt x="5" y="3"/>
                      <a:pt x="0" y="15"/>
                      <a:pt x="3" y="25"/>
                    </a:cubicBezTo>
                    <a:lnTo>
                      <a:pt x="279" y="1259"/>
                    </a:lnTo>
                    <a:lnTo>
                      <a:pt x="260" y="1384"/>
                    </a:lnTo>
                    <a:cubicBezTo>
                      <a:pt x="255" y="1396"/>
                      <a:pt x="262" y="1406"/>
                      <a:pt x="276" y="1408"/>
                    </a:cubicBezTo>
                    <a:cubicBezTo>
                      <a:pt x="286" y="1408"/>
                      <a:pt x="298" y="1404"/>
                      <a:pt x="298" y="1392"/>
                    </a:cubicBezTo>
                    <a:lnTo>
                      <a:pt x="317" y="1259"/>
                    </a:lnTo>
                    <a:lnTo>
                      <a:pt x="317" y="1257"/>
                    </a:lnTo>
                    <a:lnTo>
                      <a:pt x="41" y="15"/>
                    </a:lnTo>
                    <a:cubicBezTo>
                      <a:pt x="39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5">
                <a:extLst>
                  <a:ext uri="{FF2B5EF4-FFF2-40B4-BE49-F238E27FC236}">
                    <a16:creationId xmlns:a16="http://schemas.microsoft.com/office/drawing/2014/main" id="{F7DD706B-C1F7-FD1D-A36E-C12486EABAFE}"/>
                  </a:ext>
                </a:extLst>
              </p:cNvPr>
              <p:cNvSpPr/>
              <p:nvPr/>
            </p:nvSpPr>
            <p:spPr>
              <a:xfrm>
                <a:off x="-2601411" y="440489"/>
                <a:ext cx="28808" cy="38198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9" extrusionOk="0">
                    <a:moveTo>
                      <a:pt x="20" y="0"/>
                    </a:moveTo>
                    <a:cubicBezTo>
                      <a:pt x="8" y="0"/>
                      <a:pt x="1" y="10"/>
                      <a:pt x="3" y="22"/>
                    </a:cubicBezTo>
                    <a:lnTo>
                      <a:pt x="65" y="1227"/>
                    </a:lnTo>
                    <a:lnTo>
                      <a:pt x="49" y="1354"/>
                    </a:lnTo>
                    <a:cubicBezTo>
                      <a:pt x="44" y="1366"/>
                      <a:pt x="53" y="1376"/>
                      <a:pt x="65" y="1378"/>
                    </a:cubicBezTo>
                    <a:cubicBezTo>
                      <a:pt x="75" y="1378"/>
                      <a:pt x="87" y="1371"/>
                      <a:pt x="87" y="1359"/>
                    </a:cubicBezTo>
                    <a:lnTo>
                      <a:pt x="104" y="1232"/>
                    </a:lnTo>
                    <a:lnTo>
                      <a:pt x="41" y="22"/>
                    </a:lnTo>
                    <a:cubicBezTo>
                      <a:pt x="41" y="10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5">
                <a:extLst>
                  <a:ext uri="{FF2B5EF4-FFF2-40B4-BE49-F238E27FC236}">
                    <a16:creationId xmlns:a16="http://schemas.microsoft.com/office/drawing/2014/main" id="{831FD1FC-7364-967F-40FB-7966DEACC0A4}"/>
                  </a:ext>
                </a:extLst>
              </p:cNvPr>
              <p:cNvSpPr/>
              <p:nvPr/>
            </p:nvSpPr>
            <p:spPr>
              <a:xfrm>
                <a:off x="-2710549" y="429132"/>
                <a:ext cx="40996" cy="37478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53" extrusionOk="0">
                    <a:moveTo>
                      <a:pt x="130" y="0"/>
                    </a:moveTo>
                    <a:cubicBezTo>
                      <a:pt x="118" y="0"/>
                      <a:pt x="109" y="7"/>
                      <a:pt x="109" y="17"/>
                    </a:cubicBezTo>
                    <a:lnTo>
                      <a:pt x="27" y="1203"/>
                    </a:lnTo>
                    <a:lnTo>
                      <a:pt x="10" y="1333"/>
                    </a:lnTo>
                    <a:cubicBezTo>
                      <a:pt x="1" y="1340"/>
                      <a:pt x="10" y="1350"/>
                      <a:pt x="22" y="1352"/>
                    </a:cubicBezTo>
                    <a:cubicBezTo>
                      <a:pt x="30" y="1352"/>
                      <a:pt x="42" y="1347"/>
                      <a:pt x="42" y="1335"/>
                    </a:cubicBezTo>
                    <a:lnTo>
                      <a:pt x="63" y="1206"/>
                    </a:lnTo>
                    <a:lnTo>
                      <a:pt x="147" y="19"/>
                    </a:lnTo>
                    <a:cubicBezTo>
                      <a:pt x="147" y="7"/>
                      <a:pt x="138" y="0"/>
                      <a:pt x="1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5">
                <a:extLst>
                  <a:ext uri="{FF2B5EF4-FFF2-40B4-BE49-F238E27FC236}">
                    <a16:creationId xmlns:a16="http://schemas.microsoft.com/office/drawing/2014/main" id="{95314F91-7941-2A50-FD34-F49C5AB9F657}"/>
                  </a:ext>
                </a:extLst>
              </p:cNvPr>
              <p:cNvSpPr/>
              <p:nvPr/>
            </p:nvSpPr>
            <p:spPr>
              <a:xfrm>
                <a:off x="-2832152" y="413621"/>
                <a:ext cx="66757" cy="37228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44" extrusionOk="0">
                    <a:moveTo>
                      <a:pt x="216" y="1"/>
                    </a:moveTo>
                    <a:cubicBezTo>
                      <a:pt x="203" y="1"/>
                      <a:pt x="199" y="9"/>
                      <a:pt x="195" y="20"/>
                    </a:cubicBezTo>
                    <a:lnTo>
                      <a:pt x="0" y="1319"/>
                    </a:lnTo>
                    <a:cubicBezTo>
                      <a:pt x="0" y="1331"/>
                      <a:pt x="8" y="1343"/>
                      <a:pt x="22" y="1343"/>
                    </a:cubicBezTo>
                    <a:cubicBezTo>
                      <a:pt x="32" y="1343"/>
                      <a:pt x="44" y="1336"/>
                      <a:pt x="44" y="1324"/>
                    </a:cubicBezTo>
                    <a:lnTo>
                      <a:pt x="238" y="25"/>
                    </a:lnTo>
                    <a:cubicBezTo>
                      <a:pt x="240" y="13"/>
                      <a:pt x="233" y="3"/>
                      <a:pt x="221" y="1"/>
                    </a:cubicBezTo>
                    <a:cubicBezTo>
                      <a:pt x="219" y="1"/>
                      <a:pt x="218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5">
                <a:extLst>
                  <a:ext uri="{FF2B5EF4-FFF2-40B4-BE49-F238E27FC236}">
                    <a16:creationId xmlns:a16="http://schemas.microsoft.com/office/drawing/2014/main" id="{DA9FF6CA-B048-D0FB-2969-E3110F841120}"/>
                  </a:ext>
                </a:extLst>
              </p:cNvPr>
              <p:cNvSpPr/>
              <p:nvPr/>
            </p:nvSpPr>
            <p:spPr>
              <a:xfrm>
                <a:off x="-2954033" y="397555"/>
                <a:ext cx="84208" cy="36979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335" extrusionOk="0">
                    <a:moveTo>
                      <a:pt x="281" y="1"/>
                    </a:moveTo>
                    <a:cubicBezTo>
                      <a:pt x="273" y="1"/>
                      <a:pt x="264" y="10"/>
                      <a:pt x="260" y="18"/>
                    </a:cubicBezTo>
                    <a:lnTo>
                      <a:pt x="20" y="1178"/>
                    </a:lnTo>
                    <a:lnTo>
                      <a:pt x="1" y="1308"/>
                    </a:lnTo>
                    <a:cubicBezTo>
                      <a:pt x="1" y="1322"/>
                      <a:pt x="8" y="1334"/>
                      <a:pt x="20" y="1334"/>
                    </a:cubicBezTo>
                    <a:cubicBezTo>
                      <a:pt x="30" y="1334"/>
                      <a:pt x="42" y="1329"/>
                      <a:pt x="42" y="1317"/>
                    </a:cubicBezTo>
                    <a:lnTo>
                      <a:pt x="61" y="1188"/>
                    </a:lnTo>
                    <a:lnTo>
                      <a:pt x="301" y="25"/>
                    </a:lnTo>
                    <a:cubicBezTo>
                      <a:pt x="303" y="13"/>
                      <a:pt x="294" y="6"/>
                      <a:pt x="284" y="1"/>
                    </a:cubicBezTo>
                    <a:cubicBezTo>
                      <a:pt x="283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5">
                <a:extLst>
                  <a:ext uri="{FF2B5EF4-FFF2-40B4-BE49-F238E27FC236}">
                    <a16:creationId xmlns:a16="http://schemas.microsoft.com/office/drawing/2014/main" id="{9444489A-034D-974D-B4F1-344339E51D89}"/>
                  </a:ext>
                </a:extLst>
              </p:cNvPr>
              <p:cNvSpPr/>
              <p:nvPr/>
            </p:nvSpPr>
            <p:spPr>
              <a:xfrm>
                <a:off x="-3076467" y="383705"/>
                <a:ext cx="108030" cy="3656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320" extrusionOk="0">
                    <a:moveTo>
                      <a:pt x="367" y="0"/>
                    </a:moveTo>
                    <a:cubicBezTo>
                      <a:pt x="357" y="0"/>
                      <a:pt x="349" y="5"/>
                      <a:pt x="347" y="15"/>
                    </a:cubicBezTo>
                    <a:lnTo>
                      <a:pt x="23" y="1166"/>
                    </a:lnTo>
                    <a:lnTo>
                      <a:pt x="1" y="1298"/>
                    </a:lnTo>
                    <a:cubicBezTo>
                      <a:pt x="3" y="1307"/>
                      <a:pt x="13" y="1319"/>
                      <a:pt x="25" y="1319"/>
                    </a:cubicBezTo>
                    <a:cubicBezTo>
                      <a:pt x="35" y="1319"/>
                      <a:pt x="47" y="1312"/>
                      <a:pt x="47" y="1300"/>
                    </a:cubicBezTo>
                    <a:lnTo>
                      <a:pt x="63" y="1173"/>
                    </a:lnTo>
                    <a:lnTo>
                      <a:pt x="388" y="25"/>
                    </a:lnTo>
                    <a:cubicBezTo>
                      <a:pt x="390" y="13"/>
                      <a:pt x="385" y="3"/>
                      <a:pt x="373" y="1"/>
                    </a:cubicBezTo>
                    <a:cubicBezTo>
                      <a:pt x="371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5">
                <a:extLst>
                  <a:ext uri="{FF2B5EF4-FFF2-40B4-BE49-F238E27FC236}">
                    <a16:creationId xmlns:a16="http://schemas.microsoft.com/office/drawing/2014/main" id="{E508BE16-7233-DD65-D912-64DCE354C684}"/>
                  </a:ext>
                </a:extLst>
              </p:cNvPr>
              <p:cNvSpPr/>
              <p:nvPr/>
            </p:nvSpPr>
            <p:spPr>
              <a:xfrm>
                <a:off x="-3198070" y="370409"/>
                <a:ext cx="142655" cy="36037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301" extrusionOk="0">
                    <a:moveTo>
                      <a:pt x="493" y="0"/>
                    </a:moveTo>
                    <a:cubicBezTo>
                      <a:pt x="485" y="0"/>
                      <a:pt x="477" y="4"/>
                      <a:pt x="474" y="13"/>
                    </a:cubicBezTo>
                    <a:lnTo>
                      <a:pt x="22" y="1142"/>
                    </a:lnTo>
                    <a:lnTo>
                      <a:pt x="0" y="1276"/>
                    </a:lnTo>
                    <a:cubicBezTo>
                      <a:pt x="5" y="1288"/>
                      <a:pt x="10" y="1300"/>
                      <a:pt x="24" y="1300"/>
                    </a:cubicBezTo>
                    <a:cubicBezTo>
                      <a:pt x="34" y="1300"/>
                      <a:pt x="46" y="1295"/>
                      <a:pt x="46" y="1283"/>
                    </a:cubicBezTo>
                    <a:lnTo>
                      <a:pt x="65" y="1154"/>
                    </a:lnTo>
                    <a:lnTo>
                      <a:pt x="512" y="27"/>
                    </a:lnTo>
                    <a:cubicBezTo>
                      <a:pt x="514" y="20"/>
                      <a:pt x="512" y="3"/>
                      <a:pt x="500" y="1"/>
                    </a:cubicBezTo>
                    <a:cubicBezTo>
                      <a:pt x="498" y="0"/>
                      <a:pt x="496" y="0"/>
                      <a:pt x="4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5">
              <a:extLst>
                <a:ext uri="{FF2B5EF4-FFF2-40B4-BE49-F238E27FC236}">
                  <a16:creationId xmlns:a16="http://schemas.microsoft.com/office/drawing/2014/main" id="{0D1E3306-B7E4-7231-E0EA-2524CB482386}"/>
                </a:ext>
              </a:extLst>
            </p:cNvPr>
            <p:cNvSpPr/>
            <p:nvPr/>
          </p:nvSpPr>
          <p:spPr>
            <a:xfrm>
              <a:off x="-3051814" y="854879"/>
              <a:ext cx="364255" cy="342649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>
              <a:extLst>
                <a:ext uri="{FF2B5EF4-FFF2-40B4-BE49-F238E27FC236}">
                  <a16:creationId xmlns:a16="http://schemas.microsoft.com/office/drawing/2014/main" id="{78190E58-62D0-01F7-83FF-7057DF6ADCEA}"/>
                </a:ext>
              </a:extLst>
            </p:cNvPr>
            <p:cNvSpPr/>
            <p:nvPr/>
          </p:nvSpPr>
          <p:spPr>
            <a:xfrm>
              <a:off x="-2901956" y="869283"/>
              <a:ext cx="63433" cy="313010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>
              <a:extLst>
                <a:ext uri="{FF2B5EF4-FFF2-40B4-BE49-F238E27FC236}">
                  <a16:creationId xmlns:a16="http://schemas.microsoft.com/office/drawing/2014/main" id="{0DA036B3-A232-EDA6-CB76-C970500C6026}"/>
                </a:ext>
              </a:extLst>
            </p:cNvPr>
            <p:cNvSpPr/>
            <p:nvPr/>
          </p:nvSpPr>
          <p:spPr>
            <a:xfrm>
              <a:off x="-3319673" y="1101408"/>
              <a:ext cx="848174" cy="142932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>
              <a:extLst>
                <a:ext uri="{FF2B5EF4-FFF2-40B4-BE49-F238E27FC236}">
                  <a16:creationId xmlns:a16="http://schemas.microsoft.com/office/drawing/2014/main" id="{7165DD8F-9EB3-5579-FFED-8E94775FCFF2}"/>
                </a:ext>
              </a:extLst>
            </p:cNvPr>
            <p:cNvSpPr/>
            <p:nvPr/>
          </p:nvSpPr>
          <p:spPr>
            <a:xfrm>
              <a:off x="-2877303" y="159890"/>
              <a:ext cx="254840" cy="198055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>
              <a:extLst>
                <a:ext uri="{FF2B5EF4-FFF2-40B4-BE49-F238E27FC236}">
                  <a16:creationId xmlns:a16="http://schemas.microsoft.com/office/drawing/2014/main" id="{E342F1B9-058C-DE27-4DFC-720F2B0996FD}"/>
                </a:ext>
              </a:extLst>
            </p:cNvPr>
            <p:cNvSpPr/>
            <p:nvPr/>
          </p:nvSpPr>
          <p:spPr>
            <a:xfrm>
              <a:off x="-2682572" y="219722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>
              <a:extLst>
                <a:ext uri="{FF2B5EF4-FFF2-40B4-BE49-F238E27FC236}">
                  <a16:creationId xmlns:a16="http://schemas.microsoft.com/office/drawing/2014/main" id="{AD2A6CB7-A6E0-D8AC-CFFF-1E4FBFCF5168}"/>
                </a:ext>
              </a:extLst>
            </p:cNvPr>
            <p:cNvSpPr/>
            <p:nvPr/>
          </p:nvSpPr>
          <p:spPr>
            <a:xfrm>
              <a:off x="-2721075" y="214736"/>
              <a:ext cx="25484" cy="112185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>
              <a:extLst>
                <a:ext uri="{FF2B5EF4-FFF2-40B4-BE49-F238E27FC236}">
                  <a16:creationId xmlns:a16="http://schemas.microsoft.com/office/drawing/2014/main" id="{FE82BB2C-D4E1-964A-D43E-7DA2EC9DB313}"/>
                </a:ext>
              </a:extLst>
            </p:cNvPr>
            <p:cNvSpPr/>
            <p:nvPr/>
          </p:nvSpPr>
          <p:spPr>
            <a:xfrm>
              <a:off x="-2760409" y="208088"/>
              <a:ext cx="24930" cy="112739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>
              <a:extLst>
                <a:ext uri="{FF2B5EF4-FFF2-40B4-BE49-F238E27FC236}">
                  <a16:creationId xmlns:a16="http://schemas.microsoft.com/office/drawing/2014/main" id="{919F850B-E0BC-6D18-BAA9-F79894287F8E}"/>
                </a:ext>
              </a:extLst>
            </p:cNvPr>
            <p:cNvSpPr/>
            <p:nvPr/>
          </p:nvSpPr>
          <p:spPr>
            <a:xfrm>
              <a:off x="-2800297" y="204210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>
              <a:extLst>
                <a:ext uri="{FF2B5EF4-FFF2-40B4-BE49-F238E27FC236}">
                  <a16:creationId xmlns:a16="http://schemas.microsoft.com/office/drawing/2014/main" id="{6484EFC9-40A8-FF27-AD4F-AB26B3DF3EB0}"/>
                </a:ext>
              </a:extLst>
            </p:cNvPr>
            <p:cNvSpPr/>
            <p:nvPr/>
          </p:nvSpPr>
          <p:spPr>
            <a:xfrm>
              <a:off x="-2840185" y="198670"/>
              <a:ext cx="26315" cy="112462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>
              <a:extLst>
                <a:ext uri="{FF2B5EF4-FFF2-40B4-BE49-F238E27FC236}">
                  <a16:creationId xmlns:a16="http://schemas.microsoft.com/office/drawing/2014/main" id="{D3E019B0-2AD8-AB81-7613-8C796FAED46C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>
              <a:extLst>
                <a:ext uri="{FF2B5EF4-FFF2-40B4-BE49-F238E27FC236}">
                  <a16:creationId xmlns:a16="http://schemas.microsoft.com/office/drawing/2014/main" id="{8A125461-9A0E-AE1E-8A13-07F93055D5B3}"/>
                </a:ext>
              </a:extLst>
            </p:cNvPr>
            <p:cNvSpPr/>
            <p:nvPr/>
          </p:nvSpPr>
          <p:spPr>
            <a:xfrm>
              <a:off x="-2690605" y="11419"/>
              <a:ext cx="41550" cy="176449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>
              <a:extLst>
                <a:ext uri="{FF2B5EF4-FFF2-40B4-BE49-F238E27FC236}">
                  <a16:creationId xmlns:a16="http://schemas.microsoft.com/office/drawing/2014/main" id="{C45AC4DC-F757-3ACE-5FD8-DBB8DB77A4D7}"/>
                </a:ext>
              </a:extLst>
            </p:cNvPr>
            <p:cNvSpPr/>
            <p:nvPr/>
          </p:nvSpPr>
          <p:spPr>
            <a:xfrm>
              <a:off x="-2827443" y="3663"/>
              <a:ext cx="83931" cy="162045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>
              <a:extLst>
                <a:ext uri="{FF2B5EF4-FFF2-40B4-BE49-F238E27FC236}">
                  <a16:creationId xmlns:a16="http://schemas.microsoft.com/office/drawing/2014/main" id="{4CB957A1-4456-1235-3F87-35B53B462432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>
              <a:extLst>
                <a:ext uri="{FF2B5EF4-FFF2-40B4-BE49-F238E27FC236}">
                  <a16:creationId xmlns:a16="http://schemas.microsoft.com/office/drawing/2014/main" id="{CE199B68-9E42-01A1-BD36-565483B8FDB0}"/>
                </a:ext>
              </a:extLst>
            </p:cNvPr>
            <p:cNvSpPr/>
            <p:nvPr/>
          </p:nvSpPr>
          <p:spPr>
            <a:xfrm>
              <a:off x="-3382276" y="1305001"/>
              <a:ext cx="910222" cy="140162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>
              <a:extLst>
                <a:ext uri="{FF2B5EF4-FFF2-40B4-BE49-F238E27FC236}">
                  <a16:creationId xmlns:a16="http://schemas.microsoft.com/office/drawing/2014/main" id="{E90F1D84-139E-E3AE-DC97-5B512E6D196E}"/>
                </a:ext>
              </a:extLst>
            </p:cNvPr>
            <p:cNvSpPr/>
            <p:nvPr/>
          </p:nvSpPr>
          <p:spPr>
            <a:xfrm>
              <a:off x="-3397511" y="1430205"/>
              <a:ext cx="910222" cy="139885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>
              <a:extLst>
                <a:ext uri="{FF2B5EF4-FFF2-40B4-BE49-F238E27FC236}">
                  <a16:creationId xmlns:a16="http://schemas.microsoft.com/office/drawing/2014/main" id="{2CDDBEF8-8E0B-483C-C6F7-5FC0B51E5CB6}"/>
                </a:ext>
              </a:extLst>
            </p:cNvPr>
            <p:cNvSpPr/>
            <p:nvPr/>
          </p:nvSpPr>
          <p:spPr>
            <a:xfrm>
              <a:off x="-3116355" y="1404998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>
              <a:extLst>
                <a:ext uri="{FF2B5EF4-FFF2-40B4-BE49-F238E27FC236}">
                  <a16:creationId xmlns:a16="http://schemas.microsoft.com/office/drawing/2014/main" id="{37CC8A7D-D22B-3FFD-487B-9F3930192BEE}"/>
                </a:ext>
              </a:extLst>
            </p:cNvPr>
            <p:cNvSpPr/>
            <p:nvPr/>
          </p:nvSpPr>
          <p:spPr>
            <a:xfrm>
              <a:off x="-3133529" y="1529370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>
              <a:extLst>
                <a:ext uri="{FF2B5EF4-FFF2-40B4-BE49-F238E27FC236}">
                  <a16:creationId xmlns:a16="http://schemas.microsoft.com/office/drawing/2014/main" id="{7E761171-5481-769F-3214-CD2C9854F7E4}"/>
                </a:ext>
              </a:extLst>
            </p:cNvPr>
            <p:cNvSpPr/>
            <p:nvPr/>
          </p:nvSpPr>
          <p:spPr>
            <a:xfrm>
              <a:off x="-3142116" y="1591141"/>
              <a:ext cx="638208" cy="10276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>
              <a:extLst>
                <a:ext uri="{FF2B5EF4-FFF2-40B4-BE49-F238E27FC236}">
                  <a16:creationId xmlns:a16="http://schemas.microsoft.com/office/drawing/2014/main" id="{0758EE5A-5B1A-F471-87B0-C740FF4BB282}"/>
                </a:ext>
              </a:extLst>
            </p:cNvPr>
            <p:cNvSpPr/>
            <p:nvPr/>
          </p:nvSpPr>
          <p:spPr>
            <a:xfrm>
              <a:off x="-3677558" y="-124870"/>
              <a:ext cx="1610755" cy="2561973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>
              <a:extLst>
                <a:ext uri="{FF2B5EF4-FFF2-40B4-BE49-F238E27FC236}">
                  <a16:creationId xmlns:a16="http://schemas.microsoft.com/office/drawing/2014/main" id="{C078FD54-BCB6-7A48-FC96-38930479F33A}"/>
                </a:ext>
              </a:extLst>
            </p:cNvPr>
            <p:cNvSpPr/>
            <p:nvPr/>
          </p:nvSpPr>
          <p:spPr>
            <a:xfrm>
              <a:off x="-2477037" y="788953"/>
              <a:ext cx="639039" cy="400819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>
              <a:extLst>
                <a:ext uri="{FF2B5EF4-FFF2-40B4-BE49-F238E27FC236}">
                  <a16:creationId xmlns:a16="http://schemas.microsoft.com/office/drawing/2014/main" id="{09562E2D-C042-4353-4C1C-07CD43FABDF6}"/>
                </a:ext>
              </a:extLst>
            </p:cNvPr>
            <p:cNvSpPr/>
            <p:nvPr/>
          </p:nvSpPr>
          <p:spPr>
            <a:xfrm>
              <a:off x="-2471774" y="1191155"/>
              <a:ext cx="563141" cy="324644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>
              <a:extLst>
                <a:ext uri="{FF2B5EF4-FFF2-40B4-BE49-F238E27FC236}">
                  <a16:creationId xmlns:a16="http://schemas.microsoft.com/office/drawing/2014/main" id="{D80816F9-B6C8-44E1-5696-4824AF64E08E}"/>
                </a:ext>
              </a:extLst>
            </p:cNvPr>
            <p:cNvSpPr/>
            <p:nvPr/>
          </p:nvSpPr>
          <p:spPr>
            <a:xfrm>
              <a:off x="-2531606" y="1544605"/>
              <a:ext cx="473947" cy="30636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>
              <a:extLst>
                <a:ext uri="{FF2B5EF4-FFF2-40B4-BE49-F238E27FC236}">
                  <a16:creationId xmlns:a16="http://schemas.microsoft.com/office/drawing/2014/main" id="{96E34EB5-B616-6C35-0FA5-B77C5CE7B099}"/>
                </a:ext>
              </a:extLst>
            </p:cNvPr>
            <p:cNvSpPr/>
            <p:nvPr/>
          </p:nvSpPr>
          <p:spPr>
            <a:xfrm>
              <a:off x="-2618031" y="1939605"/>
              <a:ext cx="483365" cy="313564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>
              <a:extLst>
                <a:ext uri="{FF2B5EF4-FFF2-40B4-BE49-F238E27FC236}">
                  <a16:creationId xmlns:a16="http://schemas.microsoft.com/office/drawing/2014/main" id="{9CF9CD83-FFC7-6185-B65F-424762370BF1}"/>
                </a:ext>
              </a:extLst>
            </p:cNvPr>
            <p:cNvSpPr/>
            <p:nvPr/>
          </p:nvSpPr>
          <p:spPr>
            <a:xfrm>
              <a:off x="-4340144" y="1275086"/>
              <a:ext cx="1164231" cy="2017945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>
              <a:extLst>
                <a:ext uri="{FF2B5EF4-FFF2-40B4-BE49-F238E27FC236}">
                  <a16:creationId xmlns:a16="http://schemas.microsoft.com/office/drawing/2014/main" id="{441EFC44-5124-924E-EC79-BD5B34C95583}"/>
                </a:ext>
              </a:extLst>
            </p:cNvPr>
            <p:cNvSpPr/>
            <p:nvPr/>
          </p:nvSpPr>
          <p:spPr>
            <a:xfrm>
              <a:off x="-4649000" y="3037350"/>
              <a:ext cx="1443170" cy="132683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>
              <a:extLst>
                <a:ext uri="{FF2B5EF4-FFF2-40B4-BE49-F238E27FC236}">
                  <a16:creationId xmlns:a16="http://schemas.microsoft.com/office/drawing/2014/main" id="{45EE1462-F014-DB6C-BB8E-DA7CC0B3CE23}"/>
                </a:ext>
              </a:extLst>
            </p:cNvPr>
            <p:cNvSpPr/>
            <p:nvPr/>
          </p:nvSpPr>
          <p:spPr>
            <a:xfrm>
              <a:off x="-4649000" y="3037350"/>
              <a:ext cx="907175" cy="132683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66;p35">
            <a:extLst>
              <a:ext uri="{FF2B5EF4-FFF2-40B4-BE49-F238E27FC236}">
                <a16:creationId xmlns:a16="http://schemas.microsoft.com/office/drawing/2014/main" id="{C5A50AE5-9BEA-0AB3-4D67-9496DAC18EF9}"/>
              </a:ext>
            </a:extLst>
          </p:cNvPr>
          <p:cNvSpPr txBox="1">
            <a:spLocks/>
          </p:cNvSpPr>
          <p:nvPr/>
        </p:nvSpPr>
        <p:spPr>
          <a:xfrm>
            <a:off x="1613598" y="3723187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" sz="1400" b="1"/>
              <a:t>Add a Click &amp; Collect service so customers can pick up orders easily save money on shipping.</a:t>
            </a:r>
            <a:endParaRPr lang="en-US" b="1"/>
          </a:p>
        </p:txBody>
      </p:sp>
      <p:sp>
        <p:nvSpPr>
          <p:cNvPr id="15" name="Google Shape;569;p35">
            <a:extLst>
              <a:ext uri="{FF2B5EF4-FFF2-40B4-BE49-F238E27FC236}">
                <a16:creationId xmlns:a16="http://schemas.microsoft.com/office/drawing/2014/main" id="{D9E44A7E-6446-8128-40BC-D59F40A94A31}"/>
              </a:ext>
            </a:extLst>
          </p:cNvPr>
          <p:cNvSpPr txBox="1">
            <a:spLocks/>
          </p:cNvSpPr>
          <p:nvPr/>
        </p:nvSpPr>
        <p:spPr>
          <a:xfrm>
            <a:off x="2067209" y="3350941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18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marL="0" indent="0"/>
            <a:r>
              <a:rPr lang="en-US"/>
              <a:t>Shipping</a:t>
            </a:r>
          </a:p>
        </p:txBody>
      </p:sp>
      <p:sp>
        <p:nvSpPr>
          <p:cNvPr id="16" name="Google Shape;570;p35">
            <a:extLst>
              <a:ext uri="{FF2B5EF4-FFF2-40B4-BE49-F238E27FC236}">
                <a16:creationId xmlns:a16="http://schemas.microsoft.com/office/drawing/2014/main" id="{FEDC0FAB-C5CC-0F4D-560E-15ADCA6E0EAE}"/>
              </a:ext>
            </a:extLst>
          </p:cNvPr>
          <p:cNvSpPr txBox="1">
            <a:spLocks/>
          </p:cNvSpPr>
          <p:nvPr/>
        </p:nvSpPr>
        <p:spPr>
          <a:xfrm>
            <a:off x="5611059" y="3350941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18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marL="0" indent="0"/>
            <a:r>
              <a:rPr lang="en"/>
              <a:t>Installments</a:t>
            </a:r>
            <a:endParaRPr lang="en-US"/>
          </a:p>
        </p:txBody>
      </p:sp>
      <p:sp>
        <p:nvSpPr>
          <p:cNvPr id="2" name="Google Shape;566;p35">
            <a:extLst>
              <a:ext uri="{FF2B5EF4-FFF2-40B4-BE49-F238E27FC236}">
                <a16:creationId xmlns:a16="http://schemas.microsoft.com/office/drawing/2014/main" id="{F91C12BF-A534-D7AB-763E-B0D097CCF836}"/>
              </a:ext>
            </a:extLst>
          </p:cNvPr>
          <p:cNvSpPr txBox="1">
            <a:spLocks/>
          </p:cNvSpPr>
          <p:nvPr/>
        </p:nvSpPr>
        <p:spPr>
          <a:xfrm>
            <a:off x="5252551" y="3723186"/>
            <a:ext cx="3431023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" sz="1400"/>
              <a:t>Add a </a:t>
            </a:r>
            <a:r>
              <a:rPr lang="en" sz="1400" b="1"/>
              <a:t>country column</a:t>
            </a:r>
            <a:r>
              <a:rPr lang="en" sz="1400"/>
              <a:t> to distinguish between Brazil and USA states.</a:t>
            </a:r>
          </a:p>
          <a:p>
            <a:pPr marL="285750" indent="-285750">
              <a:buFont typeface="Arial"/>
              <a:buChar char="•"/>
            </a:pPr>
            <a:r>
              <a:rPr lang="en" sz="1400"/>
              <a:t>Your company should review the repeated order with the technical team.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2A398F-B91E-839F-2206-5118F955F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611" y="1401073"/>
            <a:ext cx="497457" cy="486674"/>
          </a:xfrm>
          <a:prstGeom prst="rect">
            <a:avLst/>
          </a:prstGeom>
        </p:spPr>
      </p:pic>
      <p:pic>
        <p:nvPicPr>
          <p:cNvPr id="4" name="Picture 3" descr="A black outline of a truck&#10;&#10;AI-generated content may be incorrect.">
            <a:extLst>
              <a:ext uri="{FF2B5EF4-FFF2-40B4-BE49-F238E27FC236}">
                <a16:creationId xmlns:a16="http://schemas.microsoft.com/office/drawing/2014/main" id="{6B5ED06D-BED3-D7C2-0677-0D87726CF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061" y="3229513"/>
            <a:ext cx="463670" cy="45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E026D-1DE8-B386-020C-A02A68AC3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151" y="3229514"/>
            <a:ext cx="501411" cy="5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8D9C65BC-1A5B-D3B5-ED45-1E6F485A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>
            <a:extLst>
              <a:ext uri="{FF2B5EF4-FFF2-40B4-BE49-F238E27FC236}">
                <a16:creationId xmlns:a16="http://schemas.microsoft.com/office/drawing/2014/main" id="{EE79FC40-D287-9A09-D781-C1F888B591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7387" y="1577242"/>
            <a:ext cx="4722495" cy="99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/>
              <a:t>Thank You</a:t>
            </a:r>
            <a:br>
              <a:rPr lang="en" sz="4800"/>
            </a:br>
            <a:r>
              <a:rPr lang="en" sz="320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7986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E3E4D663-BD7A-2C80-20E6-BB15A5C7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09AE02F6-D2DD-B96F-6B59-084ADD746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price for each product category</a:t>
            </a:r>
            <a:endParaRPr/>
          </a:p>
        </p:txBody>
      </p:sp>
      <p:pic>
        <p:nvPicPr>
          <p:cNvPr id="10" name="Picture 9" descr="A list of items on a white background&#10;&#10;AI-generated content may be incorrect.">
            <a:extLst>
              <a:ext uri="{FF2B5EF4-FFF2-40B4-BE49-F238E27FC236}">
                <a16:creationId xmlns:a16="http://schemas.microsoft.com/office/drawing/2014/main" id="{BC91E488-AD00-5487-7168-D0CF80C9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22" y="1301426"/>
            <a:ext cx="3804557" cy="3137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A62C69-F768-A755-11E6-0E7C03B2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421" y="1081009"/>
            <a:ext cx="3804557" cy="1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63B0D48A-F545-8DFF-AE59-DA81E5E5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BBAA2B8C-7EC5-745F-969C-40E0705E6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2282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of price for each product category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ADFE5-6B29-4C2E-5069-3D1B798DB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9" y="969334"/>
            <a:ext cx="7813623" cy="38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9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CFAD07B5-092F-91F6-490B-58537276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2888D753-48E2-0EC5-1B5F-B35D122DE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84" y="171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Most Used Payment Type</a:t>
            </a:r>
          </a:p>
        </p:txBody>
      </p:sp>
      <p:sp>
        <p:nvSpPr>
          <p:cNvPr id="825" name="Google Shape;825;p38">
            <a:extLst>
              <a:ext uri="{FF2B5EF4-FFF2-40B4-BE49-F238E27FC236}">
                <a16:creationId xmlns:a16="http://schemas.microsoft.com/office/drawing/2014/main" id="{8AA6F40A-245B-0349-2603-8C0ECEAF79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1948" y="2924476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>
                <a:solidFill>
                  <a:schemeClr val="dk2"/>
                </a:solidFill>
              </a:rPr>
              <a:t>Debit Card</a:t>
            </a:r>
          </a:p>
        </p:txBody>
      </p:sp>
      <p:sp>
        <p:nvSpPr>
          <p:cNvPr id="826" name="Google Shape;826;p38">
            <a:extLst>
              <a:ext uri="{FF2B5EF4-FFF2-40B4-BE49-F238E27FC236}">
                <a16:creationId xmlns:a16="http://schemas.microsoft.com/office/drawing/2014/main" id="{226A44D5-1223-B3EA-68E4-CDB7D83632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31937" y="2093951"/>
            <a:ext cx="2332953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>
                <a:solidFill>
                  <a:schemeClr val="dk2"/>
                </a:solidFill>
              </a:rPr>
              <a:t>Credit Card</a:t>
            </a:r>
          </a:p>
        </p:txBody>
      </p:sp>
      <p:sp>
        <p:nvSpPr>
          <p:cNvPr id="827" name="Google Shape;827;p38">
            <a:extLst>
              <a:ext uri="{FF2B5EF4-FFF2-40B4-BE49-F238E27FC236}">
                <a16:creationId xmlns:a16="http://schemas.microsoft.com/office/drawing/2014/main" id="{649CC0D4-4386-8094-B5FF-500A60F7F4C3}"/>
              </a:ext>
            </a:extLst>
          </p:cNvPr>
          <p:cNvSpPr/>
          <p:nvPr/>
        </p:nvSpPr>
        <p:spPr>
          <a:xfrm>
            <a:off x="6372413" y="2170151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8">
            <a:extLst>
              <a:ext uri="{FF2B5EF4-FFF2-40B4-BE49-F238E27FC236}">
                <a16:creationId xmlns:a16="http://schemas.microsoft.com/office/drawing/2014/main" id="{53594D52-FDFE-1DFA-2AB2-A4FB4129D29C}"/>
              </a:ext>
            </a:extLst>
          </p:cNvPr>
          <p:cNvSpPr/>
          <p:nvPr/>
        </p:nvSpPr>
        <p:spPr>
          <a:xfrm>
            <a:off x="6372413" y="3001276"/>
            <a:ext cx="183300" cy="183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8">
            <a:extLst>
              <a:ext uri="{FF2B5EF4-FFF2-40B4-BE49-F238E27FC236}">
                <a16:creationId xmlns:a16="http://schemas.microsoft.com/office/drawing/2014/main" id="{3C005C94-82BC-E9D0-90BC-179FEE2ACD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31925" y="3225450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Less Payment Type</a:t>
            </a:r>
            <a:endParaRPr/>
          </a:p>
        </p:txBody>
      </p:sp>
      <p:sp>
        <p:nvSpPr>
          <p:cNvPr id="835" name="Google Shape;835;p38">
            <a:extLst>
              <a:ext uri="{FF2B5EF4-FFF2-40B4-BE49-F238E27FC236}">
                <a16:creationId xmlns:a16="http://schemas.microsoft.com/office/drawing/2014/main" id="{39159565-6F39-F928-8058-EBF66C0E0C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631947" y="2394926"/>
            <a:ext cx="1791900" cy="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High Payment Type</a:t>
            </a:r>
            <a:endParaRPr/>
          </a:p>
        </p:txBody>
      </p:sp>
      <p:pic>
        <p:nvPicPr>
          <p:cNvPr id="3" name="Picture 2" descr="A graph of a payment method&#10;&#10;AI-generated content may be incorrect.">
            <a:extLst>
              <a:ext uri="{FF2B5EF4-FFF2-40B4-BE49-F238E27FC236}">
                <a16:creationId xmlns:a16="http://schemas.microsoft.com/office/drawing/2014/main" id="{81B4148B-8B59-46A9-806D-091121A1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8" y="930684"/>
            <a:ext cx="6019800" cy="35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3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F74F4EB8-1CCA-F227-2934-B478A635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AA50A018-21C7-15C2-6654-F0FBB0932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095" y="103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Installments in Payment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6E469-E32B-16B3-57B0-8A032721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67284"/>
            <a:ext cx="71628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8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29CAB670-AC3F-8661-E89B-E52E114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>
            <a:extLst>
              <a:ext uri="{FF2B5EF4-FFF2-40B4-BE49-F238E27FC236}">
                <a16:creationId xmlns:a16="http://schemas.microsoft.com/office/drawing/2014/main" id="{A66F913D-5D85-5282-2D62-7EB452F50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095" y="103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Installments in Payment Method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D79483-BBD9-53D6-729F-D467A4ADB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54789"/>
              </p:ext>
            </p:extLst>
          </p:nvPr>
        </p:nvGraphicFramePr>
        <p:xfrm>
          <a:off x="221753" y="704982"/>
          <a:ext cx="8700493" cy="4242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86938961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Marketplace Business Plan">
  <a:themeElements>
    <a:clrScheme name="Simple Light">
      <a:dk1>
        <a:srgbClr val="2F3352"/>
      </a:dk1>
      <a:lt1>
        <a:srgbClr val="F5F9FF"/>
      </a:lt1>
      <a:dk2>
        <a:srgbClr val="EB5C5C"/>
      </a:dk2>
      <a:lt2>
        <a:srgbClr val="363DCC"/>
      </a:lt2>
      <a:accent1>
        <a:srgbClr val="4E63D9"/>
      </a:accent1>
      <a:accent2>
        <a:srgbClr val="76B8F4"/>
      </a:accent2>
      <a:accent3>
        <a:srgbClr val="99BF18"/>
      </a:accent3>
      <a:accent4>
        <a:srgbClr val="F3E400"/>
      </a:accent4>
      <a:accent5>
        <a:srgbClr val="FFFFFF"/>
      </a:accent5>
      <a:accent6>
        <a:srgbClr val="FFFFFF"/>
      </a:accent6>
      <a:hlink>
        <a:srgbClr val="2F33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828</Words>
  <Application>Microsoft Office PowerPoint</Application>
  <PresentationFormat>On-screen Show (16:9)</PresentationFormat>
  <Paragraphs>157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Calibri</vt:lpstr>
      <vt:lpstr>Arial</vt:lpstr>
      <vt:lpstr>Nunito Light</vt:lpstr>
      <vt:lpstr>Crete Round</vt:lpstr>
      <vt:lpstr>Aptos Narrow</vt:lpstr>
      <vt:lpstr>Arimo</vt:lpstr>
      <vt:lpstr>Candara</vt:lpstr>
      <vt:lpstr>Artifakt Element Medium</vt:lpstr>
      <vt:lpstr>Online Marketplace Business Plan</vt:lpstr>
      <vt:lpstr>Payment Behavior Insights</vt:lpstr>
      <vt:lpstr>Client Requirement</vt:lpstr>
      <vt:lpstr>Price Vs. Shipping</vt:lpstr>
      <vt:lpstr>Range of price for each product category</vt:lpstr>
      <vt:lpstr>Range of price for each product category</vt:lpstr>
      <vt:lpstr>Range of price for each product category</vt:lpstr>
      <vt:lpstr>Most Used Payment Type</vt:lpstr>
      <vt:lpstr>Installments in Payment Method</vt:lpstr>
      <vt:lpstr>Installments in Payment Method</vt:lpstr>
      <vt:lpstr>Annual Revenue</vt:lpstr>
      <vt:lpstr>Seasonal Trends</vt:lpstr>
      <vt:lpstr>PowerPoint Presentation</vt:lpstr>
      <vt:lpstr>Recommendations</vt:lpstr>
      <vt:lpstr>Part 2 Final Result</vt:lpstr>
      <vt:lpstr>Client Requirement</vt:lpstr>
      <vt:lpstr>Price Ranges</vt:lpstr>
      <vt:lpstr>Range of price for each product category</vt:lpstr>
      <vt:lpstr>Range of price for each product category</vt:lpstr>
      <vt:lpstr>Lowest change of price (product) </vt:lpstr>
      <vt:lpstr>Highest change of price (product) </vt:lpstr>
      <vt:lpstr>Change of price over the year </vt:lpstr>
      <vt:lpstr>Change of price over the year </vt:lpstr>
      <vt:lpstr>Discounts</vt:lpstr>
      <vt:lpstr>Annual Revenue</vt:lpstr>
      <vt:lpstr>Seasonal Trends</vt:lpstr>
      <vt:lpstr>PowerPoint Presentation</vt:lpstr>
      <vt:lpstr>PowerPoint Presentation</vt:lpstr>
      <vt:lpstr>PowerPoint Presentation</vt:lpstr>
      <vt:lpstr>Shipping</vt:lpstr>
      <vt:lpstr>Shipping cost in order</vt:lpstr>
      <vt:lpstr>Median Ratio by Category</vt:lpstr>
      <vt:lpstr>Top 10 Category by high shipping charge</vt:lpstr>
      <vt:lpstr>Installments</vt:lpstr>
      <vt:lpstr>Location &amp; Customers</vt:lpstr>
      <vt:lpstr>Location &amp; Customers</vt:lpstr>
      <vt:lpstr>Installments &amp; Customer </vt:lpstr>
      <vt:lpstr>PowerPoint Presentation</vt:lpstr>
      <vt:lpstr>Order Id Repeated???? </vt:lpstr>
      <vt:lpstr>Order Id Repeated???? </vt:lpstr>
      <vt:lpstr>Order Id Repeated???? </vt:lpstr>
      <vt:lpstr>Conclusion &amp; Recommendations </vt:lpstr>
      <vt:lpstr>Thank You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Aaya Ali</dc:creator>
  <cp:lastModifiedBy>huss ali</cp:lastModifiedBy>
  <cp:revision>2</cp:revision>
  <dcterms:modified xsi:type="dcterms:W3CDTF">2025-09-18T12:30:03Z</dcterms:modified>
</cp:coreProperties>
</file>