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notesMaster" Target="notesMasters/notesMaster1.xml" /><Relationship Id="rId55" Type="http://schemas.openxmlformats.org/officeDocument/2006/relationships/theme" Target="theme/theme1.xml" /><Relationship Id="rId50" Type="http://schemas.openxmlformats.org/officeDocument/2006/relationships/slideMaster" Target="slideMasters/slideMaster3.xml" /><Relationship Id="rId54" Type="http://schemas.openxmlformats.org/officeDocument/2006/relationships/viewProps" Target="viewProps.xml" /><Relationship Id="rId49" Type="http://schemas.openxmlformats.org/officeDocument/2006/relationships/slideMaster" Target="slideMasters/slideMaster2.xml" /><Relationship Id="rId1" Type="http://schemas.openxmlformats.org/officeDocument/2006/relationships/slideMaster" Target="slideMasters/slideMaster1.xml" /><Relationship Id="rId53" Type="http://schemas.openxmlformats.org/officeDocument/2006/relationships/presProps" Target="presProps.xml" /><Relationship Id="rId56"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classic</a:t>
            </a:r>
            <a:r>
              <a:rPr/>
              <a:t> </a:t>
            </a:r>
            <a:r>
              <a:rPr/>
              <a:t>example</a:t>
            </a:r>
            <a:r>
              <a:rPr/>
              <a:t> </a:t>
            </a:r>
            <a:r>
              <a:rPr/>
              <a:t>is</a:t>
            </a:r>
            <a:r>
              <a:rPr/>
              <a:t> </a:t>
            </a:r>
            <a:r>
              <a:rPr/>
              <a:t>the</a:t>
            </a:r>
            <a:r>
              <a:rPr/>
              <a:t> </a:t>
            </a:r>
            <a:r>
              <a:rPr/>
              <a:t>Literary</a:t>
            </a:r>
            <a:r>
              <a:rPr/>
              <a:t> </a:t>
            </a:r>
            <a:r>
              <a:rPr/>
              <a:t>Digest</a:t>
            </a:r>
            <a:r>
              <a:rPr/>
              <a:t> </a:t>
            </a:r>
            <a:r>
              <a:rPr/>
              <a:t>poll</a:t>
            </a:r>
            <a:r>
              <a:rPr/>
              <a:t> </a:t>
            </a:r>
            <a:r>
              <a:rPr/>
              <a:t>of</a:t>
            </a:r>
            <a:r>
              <a:rPr/>
              <a:t> </a:t>
            </a:r>
            <a:r>
              <a:rPr/>
              <a:t>1936</a:t>
            </a:r>
            <a:r>
              <a:rPr/>
              <a:t> </a:t>
            </a:r>
            <a:r>
              <a:rPr/>
              <a:t>that</a:t>
            </a:r>
            <a:r>
              <a:rPr/>
              <a:t> </a:t>
            </a:r>
            <a:r>
              <a:rPr/>
              <a:t>predicted</a:t>
            </a:r>
            <a:r>
              <a:rPr/>
              <a:t> </a:t>
            </a:r>
            <a:r>
              <a:rPr/>
              <a:t>a</a:t>
            </a:r>
            <a:r>
              <a:rPr/>
              <a:t> </a:t>
            </a:r>
            <a:r>
              <a:rPr/>
              <a:t>victory</a:t>
            </a:r>
            <a:r>
              <a:rPr/>
              <a:t> </a:t>
            </a:r>
            <a:r>
              <a:rPr/>
              <a:t>of</a:t>
            </a:r>
            <a:r>
              <a:rPr/>
              <a:t> </a:t>
            </a:r>
            <a:r>
              <a:rPr/>
              <a:t>Alf</a:t>
            </a:r>
            <a:r>
              <a:rPr/>
              <a:t> </a:t>
            </a:r>
            <a:r>
              <a:rPr/>
              <a:t>Landon</a:t>
            </a:r>
            <a:r>
              <a:rPr/>
              <a:t> </a:t>
            </a:r>
            <a:r>
              <a:rPr/>
              <a:t>over</a:t>
            </a:r>
            <a:r>
              <a:rPr/>
              <a:t> </a:t>
            </a:r>
            <a:r>
              <a:rPr/>
              <a:t>Franklin</a:t>
            </a:r>
            <a:r>
              <a:rPr/>
              <a:t> </a:t>
            </a:r>
            <a:r>
              <a:rPr/>
              <a:t>Roosevelt.</a:t>
            </a:r>
            <a:r>
              <a:rPr/>
              <a:t> </a:t>
            </a:r>
            <a:r>
              <a:rPr/>
              <a:t>The</a:t>
            </a:r>
            <a:r>
              <a:rPr/>
              <a:t> </a:t>
            </a:r>
            <a:r>
              <a:rPr/>
              <a:t>Literary</a:t>
            </a:r>
            <a:r>
              <a:rPr/>
              <a:t> </a:t>
            </a:r>
            <a:r>
              <a:rPr/>
              <a:t>Digest,</a:t>
            </a:r>
            <a:r>
              <a:rPr/>
              <a:t> </a:t>
            </a:r>
            <a:r>
              <a:rPr/>
              <a:t>a</a:t>
            </a:r>
            <a:r>
              <a:rPr/>
              <a:t> </a:t>
            </a:r>
            <a:r>
              <a:rPr/>
              <a:t>leading</a:t>
            </a:r>
            <a:r>
              <a:rPr/>
              <a:t> </a:t>
            </a:r>
            <a:r>
              <a:rPr/>
              <a:t>periodical</a:t>
            </a:r>
            <a:r>
              <a:rPr/>
              <a:t> </a:t>
            </a:r>
            <a:r>
              <a:rPr/>
              <a:t>of</a:t>
            </a:r>
            <a:r>
              <a:rPr/>
              <a:t> </a:t>
            </a:r>
            <a:r>
              <a:rPr/>
              <a:t>the</a:t>
            </a:r>
            <a:r>
              <a:rPr/>
              <a:t> </a:t>
            </a:r>
            <a:r>
              <a:rPr/>
              <a:t>day,</a:t>
            </a:r>
            <a:r>
              <a:rPr/>
              <a:t> </a:t>
            </a:r>
            <a:r>
              <a:rPr/>
              <a:t>polled</a:t>
            </a:r>
            <a:r>
              <a:rPr/>
              <a:t> </a:t>
            </a:r>
            <a:r>
              <a:rPr/>
              <a:t>its</a:t>
            </a:r>
            <a:r>
              <a:rPr/>
              <a:t> </a:t>
            </a:r>
            <a:r>
              <a:rPr/>
              <a:t>entire</a:t>
            </a:r>
            <a:r>
              <a:rPr/>
              <a:t> </a:t>
            </a:r>
            <a:r>
              <a:rPr/>
              <a:t>subscriber</a:t>
            </a:r>
            <a:r>
              <a:rPr/>
              <a:t> </a:t>
            </a:r>
            <a:r>
              <a:rPr/>
              <a:t>base</a:t>
            </a:r>
            <a:r>
              <a:rPr/>
              <a:t> </a:t>
            </a:r>
            <a:r>
              <a:rPr/>
              <a:t>plus</a:t>
            </a:r>
            <a:r>
              <a:rPr/>
              <a:t> </a:t>
            </a:r>
            <a:r>
              <a:rPr/>
              <a:t>additional</a:t>
            </a:r>
            <a:r>
              <a:rPr/>
              <a:t> </a:t>
            </a:r>
            <a:r>
              <a:rPr/>
              <a:t>lists</a:t>
            </a:r>
            <a:r>
              <a:rPr/>
              <a:t> </a:t>
            </a:r>
            <a:r>
              <a:rPr/>
              <a:t>of</a:t>
            </a:r>
            <a:r>
              <a:rPr/>
              <a:t> </a:t>
            </a:r>
            <a:r>
              <a:rPr/>
              <a:t>individuals,</a:t>
            </a:r>
            <a:r>
              <a:rPr/>
              <a:t> </a:t>
            </a:r>
            <a:r>
              <a:rPr/>
              <a:t>a</a:t>
            </a:r>
            <a:r>
              <a:rPr/>
              <a:t> </a:t>
            </a:r>
            <a:r>
              <a:rPr/>
              <a:t>total</a:t>
            </a:r>
            <a:r>
              <a:rPr/>
              <a:t> </a:t>
            </a:r>
            <a:r>
              <a:rPr/>
              <a:t>of</a:t>
            </a:r>
            <a:r>
              <a:rPr/>
              <a:t> </a:t>
            </a:r>
            <a:r>
              <a:rPr/>
              <a:t>over</a:t>
            </a:r>
            <a:r>
              <a:rPr/>
              <a:t> </a:t>
            </a:r>
            <a:r>
              <a:rPr/>
              <a:t>10</a:t>
            </a:r>
            <a:r>
              <a:rPr/>
              <a:t> </a:t>
            </a:r>
            <a:r>
              <a:rPr/>
              <a:t>million</a:t>
            </a:r>
            <a:r>
              <a:rPr/>
              <a:t> </a:t>
            </a:r>
            <a:r>
              <a:rPr/>
              <a:t>people,</a:t>
            </a:r>
            <a:r>
              <a:rPr/>
              <a:t> </a:t>
            </a:r>
            <a:r>
              <a:rPr/>
              <a:t>and</a:t>
            </a:r>
            <a:r>
              <a:rPr/>
              <a:t> </a:t>
            </a:r>
            <a:r>
              <a:rPr/>
              <a:t>predicted</a:t>
            </a:r>
            <a:r>
              <a:rPr/>
              <a:t> </a:t>
            </a:r>
            <a:r>
              <a:rPr/>
              <a:t>a</a:t>
            </a:r>
            <a:r>
              <a:rPr/>
              <a:t> </a:t>
            </a:r>
            <a:r>
              <a:rPr/>
              <a:t>landslide</a:t>
            </a:r>
            <a:r>
              <a:rPr/>
              <a:t> </a:t>
            </a:r>
            <a:r>
              <a:rPr/>
              <a:t>victory</a:t>
            </a:r>
            <a:r>
              <a:rPr/>
              <a:t> </a:t>
            </a:r>
            <a:r>
              <a:rPr/>
              <a:t>for</a:t>
            </a:r>
            <a:r>
              <a:rPr/>
              <a:t> </a:t>
            </a:r>
            <a:r>
              <a:rPr/>
              <a:t>Landon.</a:t>
            </a:r>
            <a:r>
              <a:rPr/>
              <a:t> </a:t>
            </a:r>
            <a:r>
              <a:rPr/>
              <a:t>George</a:t>
            </a:r>
            <a:r>
              <a:rPr/>
              <a:t> </a:t>
            </a:r>
            <a:r>
              <a:rPr/>
              <a:t>Gallup,</a:t>
            </a:r>
            <a:r>
              <a:rPr/>
              <a:t> </a:t>
            </a:r>
            <a:r>
              <a:rPr/>
              <a:t>founder</a:t>
            </a:r>
            <a:r>
              <a:rPr/>
              <a:t> </a:t>
            </a:r>
            <a:r>
              <a:rPr/>
              <a:t>of</a:t>
            </a:r>
            <a:r>
              <a:rPr/>
              <a:t> </a:t>
            </a:r>
            <a:r>
              <a:rPr/>
              <a:t>the</a:t>
            </a:r>
            <a:r>
              <a:rPr/>
              <a:t> </a:t>
            </a:r>
            <a:r>
              <a:rPr/>
              <a:t>Gallup</a:t>
            </a:r>
            <a:r>
              <a:rPr/>
              <a:t> </a:t>
            </a:r>
            <a:r>
              <a:rPr/>
              <a:t>Poll,</a:t>
            </a:r>
            <a:r>
              <a:rPr/>
              <a:t> </a:t>
            </a:r>
            <a:r>
              <a:rPr/>
              <a:t>conducted</a:t>
            </a:r>
            <a:r>
              <a:rPr/>
              <a:t> </a:t>
            </a:r>
            <a:r>
              <a:rPr/>
              <a:t>biweekly</a:t>
            </a:r>
            <a:r>
              <a:rPr/>
              <a:t> </a:t>
            </a:r>
            <a:r>
              <a:rPr/>
              <a:t>polls</a:t>
            </a:r>
            <a:r>
              <a:rPr/>
              <a:t> </a:t>
            </a:r>
            <a:r>
              <a:rPr/>
              <a:t>of</a:t>
            </a:r>
            <a:r>
              <a:rPr/>
              <a:t> </a:t>
            </a:r>
            <a:r>
              <a:rPr/>
              <a:t>just</a:t>
            </a:r>
            <a:r>
              <a:rPr/>
              <a:t> </a:t>
            </a:r>
            <a:r>
              <a:rPr/>
              <a:t>2,000</a:t>
            </a:r>
            <a:r>
              <a:rPr/>
              <a:t> </a:t>
            </a:r>
            <a:r>
              <a:rPr/>
              <a:t>people</a:t>
            </a:r>
            <a:r>
              <a:rPr/>
              <a:t> </a:t>
            </a:r>
            <a:r>
              <a:rPr/>
              <a:t>and</a:t>
            </a:r>
            <a:r>
              <a:rPr/>
              <a:t> </a:t>
            </a:r>
            <a:r>
              <a:rPr/>
              <a:t>accurately</a:t>
            </a:r>
            <a:r>
              <a:rPr/>
              <a:t> </a:t>
            </a:r>
            <a:r>
              <a:rPr/>
              <a:t>predicted</a:t>
            </a:r>
            <a:r>
              <a:rPr/>
              <a:t> </a:t>
            </a:r>
            <a:r>
              <a:rPr/>
              <a:t>a</a:t>
            </a:r>
            <a:r>
              <a:rPr/>
              <a:t> </a:t>
            </a:r>
            <a:r>
              <a:rPr/>
              <a:t>Roosevelt</a:t>
            </a:r>
            <a:r>
              <a:rPr/>
              <a:t> </a:t>
            </a:r>
            <a:r>
              <a:rPr/>
              <a:t>victory.</a:t>
            </a:r>
            <a:r>
              <a:rPr/>
              <a:t> </a:t>
            </a:r>
            <a:r>
              <a:rPr/>
              <a:t>The</a:t>
            </a:r>
            <a:r>
              <a:rPr/>
              <a:t> </a:t>
            </a:r>
            <a:r>
              <a:rPr/>
              <a:t>difference</a:t>
            </a:r>
            <a:r>
              <a:rPr/>
              <a:t> </a:t>
            </a:r>
            <a:r>
              <a:rPr/>
              <a:t>lay</a:t>
            </a:r>
            <a:r>
              <a:rPr/>
              <a:t> </a:t>
            </a:r>
            <a:r>
              <a:rPr/>
              <a:t>in</a:t>
            </a:r>
            <a:r>
              <a:rPr/>
              <a:t> </a:t>
            </a:r>
            <a:r>
              <a:rPr/>
              <a:t>the</a:t>
            </a:r>
            <a:r>
              <a:rPr/>
              <a:t> </a:t>
            </a:r>
            <a:r>
              <a:rPr/>
              <a:t>selection</a:t>
            </a:r>
            <a:r>
              <a:rPr/>
              <a:t> </a:t>
            </a:r>
            <a:r>
              <a:rPr/>
              <a:t>of</a:t>
            </a:r>
            <a:r>
              <a:rPr/>
              <a:t> </a:t>
            </a:r>
            <a:r>
              <a:rPr/>
              <a:t>those</a:t>
            </a:r>
            <a:r>
              <a:rPr/>
              <a:t> </a:t>
            </a:r>
            <a:r>
              <a:rPr/>
              <a:t>polled.</a:t>
            </a:r>
            <a:r>
              <a:rPr/>
              <a:t> </a:t>
            </a:r>
            <a:r>
              <a:rPr/>
              <a:t>The</a:t>
            </a:r>
            <a:r>
              <a:rPr/>
              <a:t> </a:t>
            </a:r>
            <a:r>
              <a:rPr/>
              <a:t>Literary</a:t>
            </a:r>
            <a:r>
              <a:rPr/>
              <a:t> </a:t>
            </a:r>
            <a:r>
              <a:rPr/>
              <a:t>Digest</a:t>
            </a:r>
            <a:r>
              <a:rPr/>
              <a:t> </a:t>
            </a:r>
            <a:r>
              <a:rPr/>
              <a:t>opted</a:t>
            </a:r>
            <a:r>
              <a:rPr/>
              <a:t> </a:t>
            </a:r>
            <a:r>
              <a:rPr/>
              <a:t>for</a:t>
            </a:r>
            <a:r>
              <a:rPr/>
              <a:t> </a:t>
            </a:r>
            <a:r>
              <a:rPr/>
              <a:t>quantity,</a:t>
            </a:r>
            <a:r>
              <a:rPr/>
              <a:t> </a:t>
            </a:r>
            <a:r>
              <a:rPr/>
              <a:t>paying</a:t>
            </a:r>
            <a:r>
              <a:rPr/>
              <a:t> </a:t>
            </a:r>
            <a:r>
              <a:rPr/>
              <a:t>little</a:t>
            </a:r>
            <a:r>
              <a:rPr/>
              <a:t> </a:t>
            </a:r>
            <a:r>
              <a:rPr/>
              <a:t>attention</a:t>
            </a:r>
            <a:r>
              <a:rPr/>
              <a:t> </a:t>
            </a:r>
            <a:r>
              <a:rPr/>
              <a:t>to</a:t>
            </a:r>
            <a:r>
              <a:rPr/>
              <a:t> </a:t>
            </a:r>
            <a:r>
              <a:rPr/>
              <a:t>the</a:t>
            </a:r>
            <a:r>
              <a:rPr/>
              <a:t> </a:t>
            </a:r>
            <a:r>
              <a:rPr/>
              <a:t>method</a:t>
            </a:r>
            <a:r>
              <a:rPr/>
              <a:t> </a:t>
            </a:r>
            <a:r>
              <a:rPr/>
              <a:t>of</a:t>
            </a:r>
            <a:r>
              <a:rPr/>
              <a:t> </a:t>
            </a:r>
            <a:r>
              <a:rPr/>
              <a:t>selection.</a:t>
            </a:r>
            <a:r>
              <a:rPr/>
              <a:t> </a:t>
            </a:r>
            <a:r>
              <a:rPr/>
              <a:t>They</a:t>
            </a:r>
            <a:r>
              <a:rPr/>
              <a:t> </a:t>
            </a:r>
            <a:r>
              <a:rPr/>
              <a:t>ended</a:t>
            </a:r>
            <a:r>
              <a:rPr/>
              <a:t> </a:t>
            </a:r>
            <a:r>
              <a:rPr/>
              <a:t>up</a:t>
            </a:r>
            <a:r>
              <a:rPr/>
              <a:t> </a:t>
            </a:r>
            <a:r>
              <a:rPr/>
              <a:t>polling</a:t>
            </a:r>
            <a:r>
              <a:rPr/>
              <a:t> </a:t>
            </a:r>
            <a:r>
              <a:rPr/>
              <a:t>those</a:t>
            </a:r>
            <a:r>
              <a:rPr/>
              <a:t> </a:t>
            </a:r>
            <a:r>
              <a:rPr/>
              <a:t>with</a:t>
            </a:r>
            <a:r>
              <a:rPr/>
              <a:t> </a:t>
            </a:r>
            <a:r>
              <a:rPr/>
              <a:t>relatively</a:t>
            </a:r>
            <a:r>
              <a:rPr/>
              <a:t> </a:t>
            </a:r>
            <a:r>
              <a:rPr/>
              <a:t>high</a:t>
            </a:r>
            <a:r>
              <a:rPr/>
              <a:t> </a:t>
            </a:r>
            <a:r>
              <a:rPr/>
              <a:t>socioeconomic</a:t>
            </a:r>
            <a:r>
              <a:rPr/>
              <a:t> </a:t>
            </a:r>
            <a:r>
              <a:rPr/>
              <a:t>status</a:t>
            </a:r>
            <a:r>
              <a:rPr/>
              <a:t> </a:t>
            </a:r>
            <a:r>
              <a:rPr/>
              <a:t>(their</a:t>
            </a:r>
            <a:r>
              <a:rPr/>
              <a:t> </a:t>
            </a:r>
            <a:r>
              <a:rPr/>
              <a:t>own</a:t>
            </a:r>
            <a:r>
              <a:rPr/>
              <a:t> </a:t>
            </a:r>
            <a:r>
              <a:rPr/>
              <a:t>subscribers,</a:t>
            </a:r>
            <a:r>
              <a:rPr/>
              <a:t> </a:t>
            </a:r>
            <a:r>
              <a:rPr/>
              <a:t>plus</a:t>
            </a:r>
            <a:r>
              <a:rPr/>
              <a:t> </a:t>
            </a:r>
            <a:r>
              <a:rPr/>
              <a:t>those</a:t>
            </a:r>
            <a:r>
              <a:rPr/>
              <a:t> </a:t>
            </a:r>
            <a:r>
              <a:rPr/>
              <a:t>who,</a:t>
            </a:r>
            <a:r>
              <a:rPr/>
              <a:t> </a:t>
            </a:r>
            <a:r>
              <a:rPr/>
              <a:t>by</a:t>
            </a:r>
            <a:r>
              <a:rPr/>
              <a:t> </a:t>
            </a:r>
            <a:r>
              <a:rPr/>
              <a:t>virtue</a:t>
            </a:r>
            <a:r>
              <a:rPr/>
              <a:t> </a:t>
            </a:r>
            <a:r>
              <a:rPr/>
              <a:t>of</a:t>
            </a:r>
            <a:r>
              <a:rPr/>
              <a:t> </a:t>
            </a:r>
            <a:r>
              <a:rPr/>
              <a:t>owning</a:t>
            </a:r>
            <a:r>
              <a:rPr/>
              <a:t> </a:t>
            </a:r>
            <a:r>
              <a:rPr/>
              <a:t>luxuries</a:t>
            </a:r>
            <a:r>
              <a:rPr/>
              <a:t> </a:t>
            </a:r>
            <a:r>
              <a:rPr/>
              <a:t>like</a:t>
            </a:r>
            <a:r>
              <a:rPr/>
              <a:t> </a:t>
            </a:r>
            <a:r>
              <a:rPr/>
              <a:t>telephones</a:t>
            </a:r>
            <a:r>
              <a:rPr/>
              <a:t> </a:t>
            </a:r>
            <a:r>
              <a:rPr/>
              <a:t>and</a:t>
            </a:r>
            <a:r>
              <a:rPr/>
              <a:t> </a:t>
            </a:r>
            <a:r>
              <a:rPr/>
              <a:t>automobiles,</a:t>
            </a:r>
            <a:r>
              <a:rPr/>
              <a:t> </a:t>
            </a:r>
            <a:r>
              <a:rPr/>
              <a:t>appeared</a:t>
            </a:r>
            <a:r>
              <a:rPr/>
              <a:t> </a:t>
            </a:r>
            <a:r>
              <a:rPr/>
              <a:t>in</a:t>
            </a:r>
            <a:r>
              <a:rPr/>
              <a:t> </a:t>
            </a:r>
            <a:r>
              <a:rPr/>
              <a:t>marketers’</a:t>
            </a:r>
            <a:r>
              <a:rPr/>
              <a:t> </a:t>
            </a:r>
            <a:r>
              <a:rPr/>
              <a:t>lists).</a:t>
            </a:r>
            <a:r>
              <a:rPr/>
              <a:t> </a:t>
            </a:r>
            <a:r>
              <a:rPr/>
              <a:t>The</a:t>
            </a:r>
            <a:r>
              <a:rPr/>
              <a:t> </a:t>
            </a:r>
            <a:r>
              <a:rPr/>
              <a:t>result</a:t>
            </a:r>
            <a:r>
              <a:rPr/>
              <a:t> </a:t>
            </a:r>
            <a:r>
              <a:rPr/>
              <a:t>was</a:t>
            </a:r>
            <a:r>
              <a:rPr/>
              <a:t> </a:t>
            </a:r>
            <a:r>
              <a:rPr/>
              <a:t>sample</a:t>
            </a:r>
            <a:r>
              <a:rPr/>
              <a:t> </a:t>
            </a:r>
            <a:r>
              <a:rPr/>
              <a:t>bias;</a:t>
            </a:r>
            <a:r>
              <a:rPr/>
              <a:t> </a:t>
            </a:r>
            <a:r>
              <a:rPr/>
              <a:t>that</a:t>
            </a:r>
            <a:r>
              <a:rPr/>
              <a:t> </a:t>
            </a:r>
            <a:r>
              <a:rPr/>
              <a:t>is,</a:t>
            </a:r>
            <a:r>
              <a:rPr/>
              <a:t> </a:t>
            </a:r>
            <a:r>
              <a:rPr/>
              <a:t>the</a:t>
            </a:r>
            <a:r>
              <a:rPr/>
              <a:t> </a:t>
            </a:r>
            <a:r>
              <a:rPr/>
              <a:t>sample</a:t>
            </a:r>
            <a:r>
              <a:rPr/>
              <a:t> </a:t>
            </a:r>
            <a:r>
              <a:rPr/>
              <a:t>was</a:t>
            </a:r>
            <a:r>
              <a:rPr/>
              <a:t> </a:t>
            </a:r>
            <a:r>
              <a:rPr/>
              <a:t>different</a:t>
            </a:r>
            <a:r>
              <a:rPr/>
              <a:t> </a:t>
            </a:r>
            <a:r>
              <a:rPr/>
              <a:t>in</a:t>
            </a:r>
            <a:r>
              <a:rPr/>
              <a:t> </a:t>
            </a:r>
            <a:r>
              <a:rPr/>
              <a:t>some</a:t>
            </a:r>
            <a:r>
              <a:rPr/>
              <a:t> </a:t>
            </a:r>
            <a:r>
              <a:rPr/>
              <a:t>meaningful</a:t>
            </a:r>
            <a:r>
              <a:rPr/>
              <a:t> </a:t>
            </a:r>
            <a:r>
              <a:rPr/>
              <a:t>and</a:t>
            </a:r>
            <a:r>
              <a:rPr/>
              <a:t> </a:t>
            </a:r>
            <a:r>
              <a:rPr/>
              <a:t>nonrandom</a:t>
            </a:r>
            <a:r>
              <a:rPr/>
              <a:t> </a:t>
            </a:r>
            <a:r>
              <a:rPr/>
              <a:t>way</a:t>
            </a:r>
            <a:r>
              <a:rPr/>
              <a:t> </a:t>
            </a:r>
            <a:r>
              <a:rPr/>
              <a:t>from</a:t>
            </a:r>
            <a:r>
              <a:rPr/>
              <a:t> </a:t>
            </a:r>
            <a:r>
              <a:rPr/>
              <a:t>the</a:t>
            </a:r>
            <a:r>
              <a:rPr/>
              <a:t> </a:t>
            </a:r>
            <a:r>
              <a:rPr/>
              <a:t>larger</a:t>
            </a:r>
            <a:r>
              <a:rPr/>
              <a:t> </a:t>
            </a:r>
            <a:r>
              <a:rPr/>
              <a:t>population</a:t>
            </a:r>
            <a:r>
              <a:rPr/>
              <a:t> </a:t>
            </a:r>
            <a:r>
              <a:rPr/>
              <a:t>it</a:t>
            </a:r>
            <a:r>
              <a:rPr/>
              <a:t> </a:t>
            </a:r>
            <a:r>
              <a:rPr/>
              <a:t>was</a:t>
            </a:r>
            <a:r>
              <a:rPr/>
              <a:t> </a:t>
            </a:r>
            <a:r>
              <a:rPr/>
              <a:t>meant</a:t>
            </a:r>
            <a:r>
              <a:rPr/>
              <a:t> </a:t>
            </a:r>
            <a:r>
              <a:rPr/>
              <a:t>to</a:t>
            </a:r>
            <a:r>
              <a:rPr/>
              <a:t> </a:t>
            </a:r>
            <a:r>
              <a:rPr/>
              <a:t>represent.</a:t>
            </a:r>
            <a:r>
              <a:rPr/>
              <a:t> </a:t>
            </a:r>
            <a:r>
              <a:rPr/>
              <a:t>The</a:t>
            </a:r>
            <a:r>
              <a:rPr/>
              <a:t> </a:t>
            </a:r>
            <a:r>
              <a:rPr/>
              <a:t>term</a:t>
            </a:r>
            <a:r>
              <a:rPr/>
              <a:t> </a:t>
            </a:r>
            <a:r>
              <a:rPr/>
              <a:t>nonrandom</a:t>
            </a:r>
            <a:r>
              <a:rPr/>
              <a:t> </a:t>
            </a:r>
            <a:r>
              <a:rPr/>
              <a:t>is</a:t>
            </a:r>
            <a:r>
              <a:rPr/>
              <a:t> </a:t>
            </a:r>
            <a:r>
              <a:rPr/>
              <a:t>important—hardly</a:t>
            </a:r>
            <a:r>
              <a:rPr/>
              <a:t> </a:t>
            </a:r>
            <a:r>
              <a:rPr/>
              <a:t>any</a:t>
            </a:r>
            <a:r>
              <a:rPr/>
              <a:t> </a:t>
            </a:r>
            <a:r>
              <a:rPr/>
              <a:t>sample,</a:t>
            </a:r>
            <a:r>
              <a:rPr/>
              <a:t> </a:t>
            </a:r>
            <a:r>
              <a:rPr/>
              <a:t>including</a:t>
            </a:r>
            <a:r>
              <a:rPr/>
              <a:t> </a:t>
            </a:r>
            <a:r>
              <a:rPr/>
              <a:t>random</a:t>
            </a:r>
            <a:r>
              <a:rPr/>
              <a:t> </a:t>
            </a:r>
            <a:r>
              <a:rPr/>
              <a:t>samples,</a:t>
            </a:r>
            <a:r>
              <a:rPr/>
              <a:t> </a:t>
            </a:r>
            <a:r>
              <a:rPr/>
              <a:t>will</a:t>
            </a:r>
            <a:r>
              <a:rPr/>
              <a:t> </a:t>
            </a:r>
            <a:r>
              <a:rPr/>
              <a:t>be</a:t>
            </a:r>
            <a:r>
              <a:rPr/>
              <a:t> </a:t>
            </a:r>
            <a:r>
              <a:rPr/>
              <a:t>exactly</a:t>
            </a:r>
            <a:r>
              <a:rPr/>
              <a:t> </a:t>
            </a:r>
            <a:r>
              <a:rPr/>
              <a:t>representative</a:t>
            </a:r>
            <a:r>
              <a:rPr/>
              <a:t> </a:t>
            </a:r>
            <a:r>
              <a:rPr/>
              <a:t>of</a:t>
            </a:r>
            <a:r>
              <a:rPr/>
              <a:t> </a:t>
            </a:r>
            <a:r>
              <a:rPr/>
              <a:t>the</a:t>
            </a:r>
            <a:r>
              <a:rPr/>
              <a:t> </a:t>
            </a:r>
            <a:r>
              <a:rPr/>
              <a:t>population.</a:t>
            </a:r>
            <a:r>
              <a:rPr/>
              <a:t> </a:t>
            </a:r>
            <a:r>
              <a:rPr/>
              <a:t>Sample</a:t>
            </a:r>
            <a:r>
              <a:rPr/>
              <a:t> </a:t>
            </a:r>
            <a:r>
              <a:rPr/>
              <a:t>bias</a:t>
            </a:r>
            <a:r>
              <a:rPr/>
              <a:t> </a:t>
            </a:r>
            <a:r>
              <a:rPr/>
              <a:t>occurs</a:t>
            </a:r>
            <a:r>
              <a:rPr/>
              <a:t> </a:t>
            </a:r>
            <a:r>
              <a:rPr/>
              <a:t>when</a:t>
            </a:r>
            <a:r>
              <a:rPr/>
              <a:t> </a:t>
            </a:r>
            <a:r>
              <a:rPr/>
              <a:t>the</a:t>
            </a:r>
            <a:r>
              <a:rPr/>
              <a:t> </a:t>
            </a:r>
            <a:r>
              <a:rPr/>
              <a:t>difference</a:t>
            </a:r>
            <a:r>
              <a:rPr/>
              <a:t> </a:t>
            </a:r>
            <a:r>
              <a:rPr/>
              <a:t>is</a:t>
            </a:r>
            <a:r>
              <a:rPr/>
              <a:t> </a:t>
            </a:r>
            <a:r>
              <a:rPr/>
              <a:t>meaningful,</a:t>
            </a:r>
            <a:r>
              <a:rPr/>
              <a:t> </a:t>
            </a:r>
            <a:r>
              <a:rPr/>
              <a:t>and</a:t>
            </a:r>
            <a:r>
              <a:rPr/>
              <a:t> </a:t>
            </a:r>
            <a:r>
              <a:rPr/>
              <a:t>it</a:t>
            </a:r>
            <a:r>
              <a:rPr/>
              <a:t> </a:t>
            </a:r>
            <a:r>
              <a:rPr/>
              <a:t>can</a:t>
            </a:r>
            <a:r>
              <a:rPr/>
              <a:t> </a:t>
            </a:r>
            <a:r>
              <a:rPr/>
              <a:t>be</a:t>
            </a:r>
            <a:r>
              <a:rPr/>
              <a:t> </a:t>
            </a:r>
            <a:r>
              <a:rPr/>
              <a:t>expected</a:t>
            </a:r>
            <a:r>
              <a:rPr/>
              <a:t> </a:t>
            </a:r>
            <a:r>
              <a:rPr/>
              <a:t>to</a:t>
            </a:r>
            <a:r>
              <a:rPr/>
              <a:t> </a:t>
            </a:r>
            <a:r>
              <a:rPr/>
              <a:t>continue</a:t>
            </a:r>
            <a:r>
              <a:rPr/>
              <a:t> </a:t>
            </a:r>
            <a:r>
              <a:rPr/>
              <a:t>for</a:t>
            </a:r>
            <a:r>
              <a:rPr/>
              <a:t> </a:t>
            </a:r>
            <a:r>
              <a:rPr/>
              <a:t>other</a:t>
            </a:r>
            <a:r>
              <a:rPr/>
              <a:t> </a:t>
            </a:r>
            <a:r>
              <a:rPr/>
              <a:t>samples</a:t>
            </a:r>
            <a:r>
              <a:rPr/>
              <a:t> </a:t>
            </a:r>
            <a:r>
              <a:rPr/>
              <a:t>drawn</a:t>
            </a:r>
            <a:r>
              <a:rPr/>
              <a:t> </a:t>
            </a:r>
            <a:r>
              <a:rPr/>
              <a:t>in</a:t>
            </a:r>
            <a:r>
              <a:rPr/>
              <a:t> </a:t>
            </a:r>
            <a:r>
              <a:rPr/>
              <a:t>the</a:t>
            </a:r>
            <a:r>
              <a:rPr/>
              <a:t> </a:t>
            </a:r>
            <a:r>
              <a:rPr/>
              <a:t>same</a:t>
            </a:r>
            <a:r>
              <a:rPr/>
              <a:t> </a:t>
            </a:r>
            <a:r>
              <a:rPr/>
              <a:t>way</a:t>
            </a:r>
            <a:r>
              <a:rPr/>
              <a:t> </a:t>
            </a:r>
            <a:r>
              <a:rPr/>
              <a:t>as</a:t>
            </a:r>
            <a:r>
              <a:rPr/>
              <a:t> </a:t>
            </a:r>
            <a:r>
              <a:rPr/>
              <a:t>the</a:t>
            </a:r>
            <a:r>
              <a:rPr/>
              <a:t> </a:t>
            </a:r>
            <a:r>
              <a:rPr/>
              <a:t>first.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3AD1-22AC-4C20-A53D-F593A6E328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87C44C-9304-4469-B993-2139342EC2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A32AA3-C092-4E38-B8C6-92E2301A816C}"/>
              </a:ext>
            </a:extLst>
          </p:cNvPr>
          <p:cNvSpPr>
            <a:spLocks noGrp="1"/>
          </p:cNvSpPr>
          <p:nvPr>
            <p:ph type="dt" sz="half" idx="10"/>
          </p:nvPr>
        </p:nvSpPr>
        <p:spPr/>
        <p:txBody>
          <a:bodyPr/>
          <a:lstStyle/>
          <a:p>
            <a:fld id="{D49BD088-7110-4E2B-AE4B-4097AE84E27D}" type="datetimeFigureOut">
              <a:rPr lang="en-US" smtClean="0"/>
              <a:t>12/25/2020</a:t>
            </a:fld>
            <a:endParaRPr lang="en-US"/>
          </a:p>
        </p:txBody>
      </p:sp>
      <p:sp>
        <p:nvSpPr>
          <p:cNvPr id="5" name="Footer Placeholder 4">
            <a:extLst>
              <a:ext uri="{FF2B5EF4-FFF2-40B4-BE49-F238E27FC236}">
                <a16:creationId xmlns:a16="http://schemas.microsoft.com/office/drawing/2014/main" id="{B96AEA30-D964-4110-B978-27562FBDB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75CD3-4B3C-4293-A319-5CC0AA6DB0E0}"/>
              </a:ext>
            </a:extLst>
          </p:cNvPr>
          <p:cNvSpPr>
            <a:spLocks noGrp="1"/>
          </p:cNvSpPr>
          <p:nvPr>
            <p:ph type="sldNum" sz="quarter" idx="12"/>
          </p:nvPr>
        </p:nvSpPr>
        <p:spPr/>
        <p:txBody>
          <a:bodyPr/>
          <a:lstStyle/>
          <a:p>
            <a:fld id="{AF8A3978-87DF-4C97-9307-3837838CC44F}" type="slidenum">
              <a:rPr lang="en-US" smtClean="0"/>
              <a:t>‹#›</a:t>
            </a:fld>
            <a:endParaRPr lang="en-US"/>
          </a:p>
        </p:txBody>
      </p:sp>
    </p:spTree>
    <p:extLst>
      <p:ext uri="{BB962C8B-B14F-4D97-AF65-F5344CB8AC3E}">
        <p14:creationId xmlns:p14="http://schemas.microsoft.com/office/powerpoint/2010/main" val="423336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4744-0126-4C2C-BCB0-299B8587D9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E27021-D88B-41BD-96FB-976A31B037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91AD6-EEA4-494B-92B3-182F39774EAB}"/>
              </a:ext>
            </a:extLst>
          </p:cNvPr>
          <p:cNvSpPr>
            <a:spLocks noGrp="1"/>
          </p:cNvSpPr>
          <p:nvPr>
            <p:ph type="dt" sz="half" idx="10"/>
          </p:nvPr>
        </p:nvSpPr>
        <p:spPr/>
        <p:txBody>
          <a:bodyPr/>
          <a:lstStyle/>
          <a:p>
            <a:fld id="{D49BD088-7110-4E2B-AE4B-4097AE84E27D}" type="datetimeFigureOut">
              <a:rPr lang="en-US" smtClean="0"/>
              <a:t>12/25/2020</a:t>
            </a:fld>
            <a:endParaRPr lang="en-US"/>
          </a:p>
        </p:txBody>
      </p:sp>
      <p:sp>
        <p:nvSpPr>
          <p:cNvPr id="5" name="Footer Placeholder 4">
            <a:extLst>
              <a:ext uri="{FF2B5EF4-FFF2-40B4-BE49-F238E27FC236}">
                <a16:creationId xmlns:a16="http://schemas.microsoft.com/office/drawing/2014/main" id="{35132431-DA26-4904-BBFE-8B12EA0D4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847061-2A94-44AA-89F1-2E05D71BC5CF}"/>
              </a:ext>
            </a:extLst>
          </p:cNvPr>
          <p:cNvSpPr>
            <a:spLocks noGrp="1"/>
          </p:cNvSpPr>
          <p:nvPr>
            <p:ph type="sldNum" sz="quarter" idx="12"/>
          </p:nvPr>
        </p:nvSpPr>
        <p:spPr/>
        <p:txBody>
          <a:bodyPr/>
          <a:lstStyle/>
          <a:p>
            <a:fld id="{AF8A3978-87DF-4C97-9307-3837838CC44F}" type="slidenum">
              <a:rPr lang="en-US" smtClean="0"/>
              <a:t>‹#›</a:t>
            </a:fld>
            <a:endParaRPr lang="en-US"/>
          </a:p>
        </p:txBody>
      </p:sp>
    </p:spTree>
    <p:extLst>
      <p:ext uri="{BB962C8B-B14F-4D97-AF65-F5344CB8AC3E}">
        <p14:creationId xmlns:p14="http://schemas.microsoft.com/office/powerpoint/2010/main" val="2139152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E635F0-4CB5-4BBF-933E-91C24ED84A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1682A9-63F4-4CEF-ADAF-23E435CCC3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E6EBFB-A90E-4D09-AFDD-370AC312BF2F}"/>
              </a:ext>
            </a:extLst>
          </p:cNvPr>
          <p:cNvSpPr>
            <a:spLocks noGrp="1"/>
          </p:cNvSpPr>
          <p:nvPr>
            <p:ph type="dt" sz="half" idx="10"/>
          </p:nvPr>
        </p:nvSpPr>
        <p:spPr/>
        <p:txBody>
          <a:bodyPr/>
          <a:lstStyle/>
          <a:p>
            <a:fld id="{D49BD088-7110-4E2B-AE4B-4097AE84E27D}" type="datetimeFigureOut">
              <a:rPr lang="en-US" smtClean="0"/>
              <a:t>12/25/2020</a:t>
            </a:fld>
            <a:endParaRPr lang="en-US"/>
          </a:p>
        </p:txBody>
      </p:sp>
      <p:sp>
        <p:nvSpPr>
          <p:cNvPr id="5" name="Footer Placeholder 4">
            <a:extLst>
              <a:ext uri="{FF2B5EF4-FFF2-40B4-BE49-F238E27FC236}">
                <a16:creationId xmlns:a16="http://schemas.microsoft.com/office/drawing/2014/main" id="{35EAF0E9-243E-4076-9B46-D3E79A780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471EC-B11A-4190-A428-3D4AE2749311}"/>
              </a:ext>
            </a:extLst>
          </p:cNvPr>
          <p:cNvSpPr>
            <a:spLocks noGrp="1"/>
          </p:cNvSpPr>
          <p:nvPr>
            <p:ph type="sldNum" sz="quarter" idx="12"/>
          </p:nvPr>
        </p:nvSpPr>
        <p:spPr/>
        <p:txBody>
          <a:bodyPr/>
          <a:lstStyle/>
          <a:p>
            <a:fld id="{AF8A3978-87DF-4C97-9307-3837838CC44F}" type="slidenum">
              <a:rPr lang="en-US" smtClean="0"/>
              <a:t>‹#›</a:t>
            </a:fld>
            <a:endParaRPr lang="en-US"/>
          </a:p>
        </p:txBody>
      </p:sp>
    </p:spTree>
    <p:extLst>
      <p:ext uri="{BB962C8B-B14F-4D97-AF65-F5344CB8AC3E}">
        <p14:creationId xmlns:p14="http://schemas.microsoft.com/office/powerpoint/2010/main" val="272723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895F-62C3-422A-B46A-F130EE3AC8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5B5221-7699-450B-8F2E-3CB063F81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AEFB6C-66C4-4BE9-9599-59FC607A3201}"/>
              </a:ext>
            </a:extLst>
          </p:cNvPr>
          <p:cNvSpPr>
            <a:spLocks noGrp="1"/>
          </p:cNvSpPr>
          <p:nvPr>
            <p:ph type="dt" sz="half" idx="10"/>
          </p:nvPr>
        </p:nvSpPr>
        <p:spPr/>
        <p:txBody>
          <a:bodyPr/>
          <a:lstStyle/>
          <a:p>
            <a:fld id="{B66A2069-070B-4821-933C-B088A8269B75}" type="datetimeFigureOut">
              <a:rPr lang="en-US" smtClean="0"/>
              <a:t>12/25/2020</a:t>
            </a:fld>
            <a:endParaRPr lang="en-US"/>
          </a:p>
        </p:txBody>
      </p:sp>
      <p:sp>
        <p:nvSpPr>
          <p:cNvPr id="5" name="Footer Placeholder 4">
            <a:extLst>
              <a:ext uri="{FF2B5EF4-FFF2-40B4-BE49-F238E27FC236}">
                <a16:creationId xmlns:a16="http://schemas.microsoft.com/office/drawing/2014/main" id="{C870349C-3AF4-4D54-AF8F-C68365AF8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A48CC-17F4-4CBF-81EA-B85972DB3DCD}"/>
              </a:ext>
            </a:extLst>
          </p:cNvPr>
          <p:cNvSpPr>
            <a:spLocks noGrp="1"/>
          </p:cNvSpPr>
          <p:nvPr>
            <p:ph type="sldNum" sz="quarter" idx="12"/>
          </p:nvPr>
        </p:nvSpPr>
        <p:spPr/>
        <p:txBody>
          <a:bodyPr/>
          <a:lstStyle/>
          <a:p>
            <a:fld id="{BB855DCD-91EE-4B71-931A-B9A72A46B50B}" type="slidenum">
              <a:rPr lang="en-US" smtClean="0"/>
              <a:t>‹#›</a:t>
            </a:fld>
            <a:endParaRPr lang="en-US"/>
          </a:p>
        </p:txBody>
      </p:sp>
    </p:spTree>
    <p:extLst>
      <p:ext uri="{BB962C8B-B14F-4D97-AF65-F5344CB8AC3E}">
        <p14:creationId xmlns:p14="http://schemas.microsoft.com/office/powerpoint/2010/main" val="2359694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B989-3B88-48A9-BA27-DE81F3A4B8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F84B5A-8866-46A9-B266-AAA0B3E615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8327F-45ED-41A4-B1A4-978FFD01BDEE}"/>
              </a:ext>
            </a:extLst>
          </p:cNvPr>
          <p:cNvSpPr>
            <a:spLocks noGrp="1"/>
          </p:cNvSpPr>
          <p:nvPr>
            <p:ph type="dt" sz="half" idx="10"/>
          </p:nvPr>
        </p:nvSpPr>
        <p:spPr/>
        <p:txBody>
          <a:bodyPr/>
          <a:lstStyle/>
          <a:p>
            <a:fld id="{B66A2069-070B-4821-933C-B088A8269B75}" type="datetimeFigureOut">
              <a:rPr lang="en-US" smtClean="0"/>
              <a:t>12/25/2020</a:t>
            </a:fld>
            <a:endParaRPr lang="en-US"/>
          </a:p>
        </p:txBody>
      </p:sp>
      <p:sp>
        <p:nvSpPr>
          <p:cNvPr id="5" name="Footer Placeholder 4">
            <a:extLst>
              <a:ext uri="{FF2B5EF4-FFF2-40B4-BE49-F238E27FC236}">
                <a16:creationId xmlns:a16="http://schemas.microsoft.com/office/drawing/2014/main" id="{35AD064F-FC92-4875-A030-CE13D0C08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DEA4A-109C-459A-94A6-2310F71DCF5A}"/>
              </a:ext>
            </a:extLst>
          </p:cNvPr>
          <p:cNvSpPr>
            <a:spLocks noGrp="1"/>
          </p:cNvSpPr>
          <p:nvPr>
            <p:ph type="sldNum" sz="quarter" idx="12"/>
          </p:nvPr>
        </p:nvSpPr>
        <p:spPr/>
        <p:txBody>
          <a:bodyPr/>
          <a:lstStyle/>
          <a:p>
            <a:fld id="{BB855DCD-91EE-4B71-931A-B9A72A46B50B}" type="slidenum">
              <a:rPr lang="en-US" smtClean="0"/>
              <a:t>‹#›</a:t>
            </a:fld>
            <a:endParaRPr lang="en-US"/>
          </a:p>
        </p:txBody>
      </p:sp>
    </p:spTree>
    <p:extLst>
      <p:ext uri="{BB962C8B-B14F-4D97-AF65-F5344CB8AC3E}">
        <p14:creationId xmlns:p14="http://schemas.microsoft.com/office/powerpoint/2010/main" val="1206837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B991-F4CB-40D8-8DE7-F3EAA78A35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A12AD2-5076-431F-8D7A-A03492ABD9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B4327D-6F9F-4E39-9A53-7040EB742EC7}"/>
              </a:ext>
            </a:extLst>
          </p:cNvPr>
          <p:cNvSpPr>
            <a:spLocks noGrp="1"/>
          </p:cNvSpPr>
          <p:nvPr>
            <p:ph type="dt" sz="half" idx="10"/>
          </p:nvPr>
        </p:nvSpPr>
        <p:spPr/>
        <p:txBody>
          <a:bodyPr/>
          <a:lstStyle/>
          <a:p>
            <a:fld id="{B66A2069-070B-4821-933C-B088A8269B75}" type="datetimeFigureOut">
              <a:rPr lang="en-US" smtClean="0"/>
              <a:t>12/25/2020</a:t>
            </a:fld>
            <a:endParaRPr lang="en-US"/>
          </a:p>
        </p:txBody>
      </p:sp>
      <p:sp>
        <p:nvSpPr>
          <p:cNvPr id="5" name="Footer Placeholder 4">
            <a:extLst>
              <a:ext uri="{FF2B5EF4-FFF2-40B4-BE49-F238E27FC236}">
                <a16:creationId xmlns:a16="http://schemas.microsoft.com/office/drawing/2014/main" id="{B56A0EA3-E677-4662-A99F-719F4B5E9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7CBC2-5AD8-4A0F-B3D8-CB358F6C84AD}"/>
              </a:ext>
            </a:extLst>
          </p:cNvPr>
          <p:cNvSpPr>
            <a:spLocks noGrp="1"/>
          </p:cNvSpPr>
          <p:nvPr>
            <p:ph type="sldNum" sz="quarter" idx="12"/>
          </p:nvPr>
        </p:nvSpPr>
        <p:spPr/>
        <p:txBody>
          <a:bodyPr/>
          <a:lstStyle/>
          <a:p>
            <a:fld id="{BB855DCD-91EE-4B71-931A-B9A72A46B50B}" type="slidenum">
              <a:rPr lang="en-US" smtClean="0"/>
              <a:t>‹#›</a:t>
            </a:fld>
            <a:endParaRPr lang="en-US"/>
          </a:p>
        </p:txBody>
      </p:sp>
    </p:spTree>
    <p:extLst>
      <p:ext uri="{BB962C8B-B14F-4D97-AF65-F5344CB8AC3E}">
        <p14:creationId xmlns:p14="http://schemas.microsoft.com/office/powerpoint/2010/main" val="2450111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6338-FB77-4CDD-B7BB-4C9656EA65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ED379A-6478-483B-A994-AF89360759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BD37B9-2177-4F6C-8CB6-7BB4B06259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836956-81B0-48B8-86BA-10DE9FC68ED6}"/>
              </a:ext>
            </a:extLst>
          </p:cNvPr>
          <p:cNvSpPr>
            <a:spLocks noGrp="1"/>
          </p:cNvSpPr>
          <p:nvPr>
            <p:ph type="dt" sz="half" idx="10"/>
          </p:nvPr>
        </p:nvSpPr>
        <p:spPr/>
        <p:txBody>
          <a:bodyPr/>
          <a:lstStyle/>
          <a:p>
            <a:fld id="{B66A2069-070B-4821-933C-B088A8269B75}" type="datetimeFigureOut">
              <a:rPr lang="en-US" smtClean="0"/>
              <a:t>12/25/2020</a:t>
            </a:fld>
            <a:endParaRPr lang="en-US"/>
          </a:p>
        </p:txBody>
      </p:sp>
      <p:sp>
        <p:nvSpPr>
          <p:cNvPr id="6" name="Footer Placeholder 5">
            <a:extLst>
              <a:ext uri="{FF2B5EF4-FFF2-40B4-BE49-F238E27FC236}">
                <a16:creationId xmlns:a16="http://schemas.microsoft.com/office/drawing/2014/main" id="{A66F7100-4779-43E0-AFEC-A08ECCC17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E2DE3-E673-49B7-9FF7-572C44263CD9}"/>
              </a:ext>
            </a:extLst>
          </p:cNvPr>
          <p:cNvSpPr>
            <a:spLocks noGrp="1"/>
          </p:cNvSpPr>
          <p:nvPr>
            <p:ph type="sldNum" sz="quarter" idx="12"/>
          </p:nvPr>
        </p:nvSpPr>
        <p:spPr/>
        <p:txBody>
          <a:bodyPr/>
          <a:lstStyle/>
          <a:p>
            <a:fld id="{BB855DCD-91EE-4B71-931A-B9A72A46B50B}" type="slidenum">
              <a:rPr lang="en-US" smtClean="0"/>
              <a:t>‹#›</a:t>
            </a:fld>
            <a:endParaRPr lang="en-US"/>
          </a:p>
        </p:txBody>
      </p:sp>
    </p:spTree>
    <p:extLst>
      <p:ext uri="{BB962C8B-B14F-4D97-AF65-F5344CB8AC3E}">
        <p14:creationId xmlns:p14="http://schemas.microsoft.com/office/powerpoint/2010/main" val="3620055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08CB5-8CC8-48C1-ACAB-D5BAE94FB4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993437-A1B5-46A1-AA99-51CA5B8580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97140D-AB98-4243-BA65-CD2ADB63A2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2110-1C65-4E67-A5AB-CF678AB4AC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0C2772-E4F2-4E9C-A7EB-4275A84C4F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1CFCA0-478E-4789-8930-8DED96B889BF}"/>
              </a:ext>
            </a:extLst>
          </p:cNvPr>
          <p:cNvSpPr>
            <a:spLocks noGrp="1"/>
          </p:cNvSpPr>
          <p:nvPr>
            <p:ph type="dt" sz="half" idx="10"/>
          </p:nvPr>
        </p:nvSpPr>
        <p:spPr/>
        <p:txBody>
          <a:bodyPr/>
          <a:lstStyle/>
          <a:p>
            <a:fld id="{B66A2069-070B-4821-933C-B088A8269B75}" type="datetimeFigureOut">
              <a:rPr lang="en-US" smtClean="0"/>
              <a:t>12/25/2020</a:t>
            </a:fld>
            <a:endParaRPr lang="en-US"/>
          </a:p>
        </p:txBody>
      </p:sp>
      <p:sp>
        <p:nvSpPr>
          <p:cNvPr id="8" name="Footer Placeholder 7">
            <a:extLst>
              <a:ext uri="{FF2B5EF4-FFF2-40B4-BE49-F238E27FC236}">
                <a16:creationId xmlns:a16="http://schemas.microsoft.com/office/drawing/2014/main" id="{6889ADC2-ADF9-4DC8-B0B1-A19E6D7C92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C7C76A-ADE8-40C7-BC3C-FD4D301385BA}"/>
              </a:ext>
            </a:extLst>
          </p:cNvPr>
          <p:cNvSpPr>
            <a:spLocks noGrp="1"/>
          </p:cNvSpPr>
          <p:nvPr>
            <p:ph type="sldNum" sz="quarter" idx="12"/>
          </p:nvPr>
        </p:nvSpPr>
        <p:spPr/>
        <p:txBody>
          <a:bodyPr/>
          <a:lstStyle/>
          <a:p>
            <a:fld id="{BB855DCD-91EE-4B71-931A-B9A72A46B50B}" type="slidenum">
              <a:rPr lang="en-US" smtClean="0"/>
              <a:t>‹#›</a:t>
            </a:fld>
            <a:endParaRPr lang="en-US"/>
          </a:p>
        </p:txBody>
      </p:sp>
    </p:spTree>
    <p:extLst>
      <p:ext uri="{BB962C8B-B14F-4D97-AF65-F5344CB8AC3E}">
        <p14:creationId xmlns:p14="http://schemas.microsoft.com/office/powerpoint/2010/main" val="3418536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34D8-37FE-4F75-9499-E6B7FB5526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48E99A-A271-4FB5-9508-62E6B682C129}"/>
              </a:ext>
            </a:extLst>
          </p:cNvPr>
          <p:cNvSpPr>
            <a:spLocks noGrp="1"/>
          </p:cNvSpPr>
          <p:nvPr>
            <p:ph type="dt" sz="half" idx="10"/>
          </p:nvPr>
        </p:nvSpPr>
        <p:spPr/>
        <p:txBody>
          <a:bodyPr/>
          <a:lstStyle/>
          <a:p>
            <a:fld id="{B66A2069-070B-4821-933C-B088A8269B75}" type="datetimeFigureOut">
              <a:rPr lang="en-US" smtClean="0"/>
              <a:t>12/25/2020</a:t>
            </a:fld>
            <a:endParaRPr lang="en-US"/>
          </a:p>
        </p:txBody>
      </p:sp>
      <p:sp>
        <p:nvSpPr>
          <p:cNvPr id="4" name="Footer Placeholder 3">
            <a:extLst>
              <a:ext uri="{FF2B5EF4-FFF2-40B4-BE49-F238E27FC236}">
                <a16:creationId xmlns:a16="http://schemas.microsoft.com/office/drawing/2014/main" id="{8AA63182-BC49-4364-8FF3-2EAA1FB30B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EC07D5-CCC4-45F8-8F12-FDA40527BCB1}"/>
              </a:ext>
            </a:extLst>
          </p:cNvPr>
          <p:cNvSpPr>
            <a:spLocks noGrp="1"/>
          </p:cNvSpPr>
          <p:nvPr>
            <p:ph type="sldNum" sz="quarter" idx="12"/>
          </p:nvPr>
        </p:nvSpPr>
        <p:spPr/>
        <p:txBody>
          <a:bodyPr/>
          <a:lstStyle/>
          <a:p>
            <a:fld id="{BB855DCD-91EE-4B71-931A-B9A72A46B50B}" type="slidenum">
              <a:rPr lang="en-US" smtClean="0"/>
              <a:t>‹#›</a:t>
            </a:fld>
            <a:endParaRPr lang="en-US"/>
          </a:p>
        </p:txBody>
      </p:sp>
    </p:spTree>
    <p:extLst>
      <p:ext uri="{BB962C8B-B14F-4D97-AF65-F5344CB8AC3E}">
        <p14:creationId xmlns:p14="http://schemas.microsoft.com/office/powerpoint/2010/main" val="1351133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C1204-792D-4271-B276-4212ED8F6298}"/>
              </a:ext>
            </a:extLst>
          </p:cNvPr>
          <p:cNvSpPr>
            <a:spLocks noGrp="1"/>
          </p:cNvSpPr>
          <p:nvPr>
            <p:ph type="dt" sz="half" idx="10"/>
          </p:nvPr>
        </p:nvSpPr>
        <p:spPr/>
        <p:txBody>
          <a:bodyPr/>
          <a:lstStyle/>
          <a:p>
            <a:fld id="{B66A2069-070B-4821-933C-B088A8269B75}" type="datetimeFigureOut">
              <a:rPr lang="en-US" smtClean="0"/>
              <a:t>12/25/2020</a:t>
            </a:fld>
            <a:endParaRPr lang="en-US"/>
          </a:p>
        </p:txBody>
      </p:sp>
      <p:sp>
        <p:nvSpPr>
          <p:cNvPr id="3" name="Footer Placeholder 2">
            <a:extLst>
              <a:ext uri="{FF2B5EF4-FFF2-40B4-BE49-F238E27FC236}">
                <a16:creationId xmlns:a16="http://schemas.microsoft.com/office/drawing/2014/main" id="{6565CBAD-9A08-4DDB-8727-9E540C1C93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7D7EF2-EAF3-4D96-9300-CA61BCFF6874}"/>
              </a:ext>
            </a:extLst>
          </p:cNvPr>
          <p:cNvSpPr>
            <a:spLocks noGrp="1"/>
          </p:cNvSpPr>
          <p:nvPr>
            <p:ph type="sldNum" sz="quarter" idx="12"/>
          </p:nvPr>
        </p:nvSpPr>
        <p:spPr/>
        <p:txBody>
          <a:bodyPr/>
          <a:lstStyle/>
          <a:p>
            <a:fld id="{BB855DCD-91EE-4B71-931A-B9A72A46B50B}" type="slidenum">
              <a:rPr lang="en-US" smtClean="0"/>
              <a:t>‹#›</a:t>
            </a:fld>
            <a:endParaRPr lang="en-US"/>
          </a:p>
        </p:txBody>
      </p:sp>
    </p:spTree>
    <p:extLst>
      <p:ext uri="{BB962C8B-B14F-4D97-AF65-F5344CB8AC3E}">
        <p14:creationId xmlns:p14="http://schemas.microsoft.com/office/powerpoint/2010/main" val="27538766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6DAF-7927-46AF-9DC0-074E0251C6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EBB0F7-7ED4-4D42-81D6-846EFC6AB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717B64-116F-4E11-93BF-CB746278C5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7D146-D404-4AF1-9F2C-216F343DF7B3}"/>
              </a:ext>
            </a:extLst>
          </p:cNvPr>
          <p:cNvSpPr>
            <a:spLocks noGrp="1"/>
          </p:cNvSpPr>
          <p:nvPr>
            <p:ph type="dt" sz="half" idx="10"/>
          </p:nvPr>
        </p:nvSpPr>
        <p:spPr/>
        <p:txBody>
          <a:bodyPr/>
          <a:lstStyle/>
          <a:p>
            <a:fld id="{B66A2069-070B-4821-933C-B088A8269B75}" type="datetimeFigureOut">
              <a:rPr lang="en-US" smtClean="0"/>
              <a:t>12/25/2020</a:t>
            </a:fld>
            <a:endParaRPr lang="en-US"/>
          </a:p>
        </p:txBody>
      </p:sp>
      <p:sp>
        <p:nvSpPr>
          <p:cNvPr id="6" name="Footer Placeholder 5">
            <a:extLst>
              <a:ext uri="{FF2B5EF4-FFF2-40B4-BE49-F238E27FC236}">
                <a16:creationId xmlns:a16="http://schemas.microsoft.com/office/drawing/2014/main" id="{A2A55871-05A5-4E19-8ED8-D362D4462E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93D3B-4632-4998-8D87-BE90892E2E1E}"/>
              </a:ext>
            </a:extLst>
          </p:cNvPr>
          <p:cNvSpPr>
            <a:spLocks noGrp="1"/>
          </p:cNvSpPr>
          <p:nvPr>
            <p:ph type="sldNum" sz="quarter" idx="12"/>
          </p:nvPr>
        </p:nvSpPr>
        <p:spPr/>
        <p:txBody>
          <a:bodyPr/>
          <a:lstStyle/>
          <a:p>
            <a:fld id="{BB855DCD-91EE-4B71-931A-B9A72A46B50B}" type="slidenum">
              <a:rPr lang="en-US" smtClean="0"/>
              <a:t>‹#›</a:t>
            </a:fld>
            <a:endParaRPr lang="en-US"/>
          </a:p>
        </p:txBody>
      </p:sp>
    </p:spTree>
    <p:extLst>
      <p:ext uri="{BB962C8B-B14F-4D97-AF65-F5344CB8AC3E}">
        <p14:creationId xmlns:p14="http://schemas.microsoft.com/office/powerpoint/2010/main" val="63500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DC838C-184A-4842-856D-A866AFCCEBFF}"/>
              </a:ext>
            </a:extLst>
          </p:cNvPr>
          <p:cNvSpPr>
            <a:spLocks noGrp="1"/>
          </p:cNvSpPr>
          <p:nvPr>
            <p:ph type="dt" sz="half" idx="10"/>
          </p:nvPr>
        </p:nvSpPr>
        <p:spPr/>
        <p:txBody>
          <a:bodyPr/>
          <a:lstStyle/>
          <a:p>
            <a:fld id="{D49BD088-7110-4E2B-AE4B-4097AE84E27D}" type="datetimeFigureOut">
              <a:rPr lang="en-US" smtClean="0"/>
              <a:t>12/25/2020</a:t>
            </a:fld>
            <a:endParaRPr lang="en-US"/>
          </a:p>
        </p:txBody>
      </p:sp>
      <p:sp>
        <p:nvSpPr>
          <p:cNvPr id="5" name="Footer Placeholder 4">
            <a:extLst>
              <a:ext uri="{FF2B5EF4-FFF2-40B4-BE49-F238E27FC236}">
                <a16:creationId xmlns:a16="http://schemas.microsoft.com/office/drawing/2014/main" id="{72752396-7E49-4116-8200-DE26AB3CA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6662E-32F2-40B6-9FC7-26AFA2295200}"/>
              </a:ext>
            </a:extLst>
          </p:cNvPr>
          <p:cNvSpPr>
            <a:spLocks noGrp="1"/>
          </p:cNvSpPr>
          <p:nvPr>
            <p:ph type="sldNum" sz="quarter" idx="12"/>
          </p:nvPr>
        </p:nvSpPr>
        <p:spPr/>
        <p:txBody>
          <a:bodyPr/>
          <a:lstStyle/>
          <a:p>
            <a:fld id="{AF8A3978-87DF-4C97-9307-3837838CC44F}" type="slidenum">
              <a:rPr lang="en-US" smtClean="0"/>
              <a:t>‹#›</a:t>
            </a:fld>
            <a:endParaRPr lang="en-US"/>
          </a:p>
        </p:txBody>
      </p:sp>
      <p:pic>
        <p:nvPicPr>
          <p:cNvPr id="7" name="Picture 6">
            <a:extLst>
              <a:ext uri="{FF2B5EF4-FFF2-40B4-BE49-F238E27FC236}">
                <a16:creationId xmlns:a16="http://schemas.microsoft.com/office/drawing/2014/main" id="{2E5CD941-A4C2-4C1E-8619-D33DE55B06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575389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67E75-B324-466E-A734-DDF5573901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ED6E06-E046-41AC-9C31-BD15FDC819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171EA8-7501-49DF-BC0D-01CCCBE13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BDF04C-38FE-43B5-A9CC-7EA85B0A9F0B}"/>
              </a:ext>
            </a:extLst>
          </p:cNvPr>
          <p:cNvSpPr>
            <a:spLocks noGrp="1"/>
          </p:cNvSpPr>
          <p:nvPr>
            <p:ph type="dt" sz="half" idx="10"/>
          </p:nvPr>
        </p:nvSpPr>
        <p:spPr/>
        <p:txBody>
          <a:bodyPr/>
          <a:lstStyle/>
          <a:p>
            <a:fld id="{B66A2069-070B-4821-933C-B088A8269B75}" type="datetimeFigureOut">
              <a:rPr lang="en-US" smtClean="0"/>
              <a:t>12/25/2020</a:t>
            </a:fld>
            <a:endParaRPr lang="en-US"/>
          </a:p>
        </p:txBody>
      </p:sp>
      <p:sp>
        <p:nvSpPr>
          <p:cNvPr id="6" name="Footer Placeholder 5">
            <a:extLst>
              <a:ext uri="{FF2B5EF4-FFF2-40B4-BE49-F238E27FC236}">
                <a16:creationId xmlns:a16="http://schemas.microsoft.com/office/drawing/2014/main" id="{76715B78-58D2-404B-96B2-92C8526AA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9336D1-CD6B-4689-A4CC-2033B694E138}"/>
              </a:ext>
            </a:extLst>
          </p:cNvPr>
          <p:cNvSpPr>
            <a:spLocks noGrp="1"/>
          </p:cNvSpPr>
          <p:nvPr>
            <p:ph type="sldNum" sz="quarter" idx="12"/>
          </p:nvPr>
        </p:nvSpPr>
        <p:spPr/>
        <p:txBody>
          <a:bodyPr/>
          <a:lstStyle/>
          <a:p>
            <a:fld id="{BB855DCD-91EE-4B71-931A-B9A72A46B50B}" type="slidenum">
              <a:rPr lang="en-US" smtClean="0"/>
              <a:t>‹#›</a:t>
            </a:fld>
            <a:endParaRPr lang="en-US"/>
          </a:p>
        </p:txBody>
      </p:sp>
    </p:spTree>
    <p:extLst>
      <p:ext uri="{BB962C8B-B14F-4D97-AF65-F5344CB8AC3E}">
        <p14:creationId xmlns:p14="http://schemas.microsoft.com/office/powerpoint/2010/main" val="2068104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4DC2-0508-453B-B56C-AAC46655C5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E840CC-E996-4AF1-B51A-4768FCFB66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7D710-72FD-40D1-9C19-6575DFC63C2D}"/>
              </a:ext>
            </a:extLst>
          </p:cNvPr>
          <p:cNvSpPr>
            <a:spLocks noGrp="1"/>
          </p:cNvSpPr>
          <p:nvPr>
            <p:ph type="dt" sz="half" idx="10"/>
          </p:nvPr>
        </p:nvSpPr>
        <p:spPr/>
        <p:txBody>
          <a:bodyPr/>
          <a:lstStyle/>
          <a:p>
            <a:fld id="{B66A2069-070B-4821-933C-B088A8269B75}" type="datetimeFigureOut">
              <a:rPr lang="en-US" smtClean="0"/>
              <a:t>12/25/2020</a:t>
            </a:fld>
            <a:endParaRPr lang="en-US"/>
          </a:p>
        </p:txBody>
      </p:sp>
      <p:sp>
        <p:nvSpPr>
          <p:cNvPr id="5" name="Footer Placeholder 4">
            <a:extLst>
              <a:ext uri="{FF2B5EF4-FFF2-40B4-BE49-F238E27FC236}">
                <a16:creationId xmlns:a16="http://schemas.microsoft.com/office/drawing/2014/main" id="{BEF1CAA2-CD2F-4F46-984E-C203B4C57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E42E9-4F6C-4249-960F-CECE46F03DCF}"/>
              </a:ext>
            </a:extLst>
          </p:cNvPr>
          <p:cNvSpPr>
            <a:spLocks noGrp="1"/>
          </p:cNvSpPr>
          <p:nvPr>
            <p:ph type="sldNum" sz="quarter" idx="12"/>
          </p:nvPr>
        </p:nvSpPr>
        <p:spPr/>
        <p:txBody>
          <a:bodyPr/>
          <a:lstStyle/>
          <a:p>
            <a:fld id="{BB855DCD-91EE-4B71-931A-B9A72A46B50B}" type="slidenum">
              <a:rPr lang="en-US" smtClean="0"/>
              <a:t>‹#›</a:t>
            </a:fld>
            <a:endParaRPr lang="en-US"/>
          </a:p>
        </p:txBody>
      </p:sp>
    </p:spTree>
    <p:extLst>
      <p:ext uri="{BB962C8B-B14F-4D97-AF65-F5344CB8AC3E}">
        <p14:creationId xmlns:p14="http://schemas.microsoft.com/office/powerpoint/2010/main" val="14190899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C2CF7E-0791-4279-988B-825BE1534A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6543D6-9C8B-4DB6-8C42-D7871B4D66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03CC33-A2C4-42EC-83F2-354498C1B9CF}"/>
              </a:ext>
            </a:extLst>
          </p:cNvPr>
          <p:cNvSpPr>
            <a:spLocks noGrp="1"/>
          </p:cNvSpPr>
          <p:nvPr>
            <p:ph type="dt" sz="half" idx="10"/>
          </p:nvPr>
        </p:nvSpPr>
        <p:spPr/>
        <p:txBody>
          <a:bodyPr/>
          <a:lstStyle/>
          <a:p>
            <a:fld id="{B66A2069-070B-4821-933C-B088A8269B75}" type="datetimeFigureOut">
              <a:rPr lang="en-US" smtClean="0"/>
              <a:t>12/25/2020</a:t>
            </a:fld>
            <a:endParaRPr lang="en-US"/>
          </a:p>
        </p:txBody>
      </p:sp>
      <p:sp>
        <p:nvSpPr>
          <p:cNvPr id="5" name="Footer Placeholder 4">
            <a:extLst>
              <a:ext uri="{FF2B5EF4-FFF2-40B4-BE49-F238E27FC236}">
                <a16:creationId xmlns:a16="http://schemas.microsoft.com/office/drawing/2014/main" id="{4B7DA68A-7BF6-4298-B6A0-BECCF1716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706B1-8178-4397-A15B-ACC6C416DFD5}"/>
              </a:ext>
            </a:extLst>
          </p:cNvPr>
          <p:cNvSpPr>
            <a:spLocks noGrp="1"/>
          </p:cNvSpPr>
          <p:nvPr>
            <p:ph type="sldNum" sz="quarter" idx="12"/>
          </p:nvPr>
        </p:nvSpPr>
        <p:spPr/>
        <p:txBody>
          <a:bodyPr/>
          <a:lstStyle/>
          <a:p>
            <a:fld id="{BB855DCD-91EE-4B71-931A-B9A72A46B50B}" type="slidenum">
              <a:rPr lang="en-US" smtClean="0"/>
              <a:t>‹#›</a:t>
            </a:fld>
            <a:endParaRPr lang="en-US"/>
          </a:p>
        </p:txBody>
      </p:sp>
    </p:spTree>
    <p:extLst>
      <p:ext uri="{BB962C8B-B14F-4D97-AF65-F5344CB8AC3E}">
        <p14:creationId xmlns:p14="http://schemas.microsoft.com/office/powerpoint/2010/main" val="11626956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8D1D-F49B-4074-8225-B265C92A45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6ECD63-8142-4EB9-B199-29124DF68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E20DC0-C8D5-4F29-98A4-384441AA60A5}"/>
              </a:ext>
            </a:extLst>
          </p:cNvPr>
          <p:cNvSpPr>
            <a:spLocks noGrp="1"/>
          </p:cNvSpPr>
          <p:nvPr>
            <p:ph type="dt" sz="half" idx="10"/>
          </p:nvPr>
        </p:nvSpPr>
        <p:spPr/>
        <p:txBody>
          <a:bodyPr/>
          <a:lstStyle/>
          <a:p>
            <a:fld id="{2E76D669-A797-43A1-86E0-EAC13361CDC9}" type="datetimeFigureOut">
              <a:rPr lang="en-US" smtClean="0"/>
              <a:t>12/25/2020</a:t>
            </a:fld>
            <a:endParaRPr lang="en-US"/>
          </a:p>
        </p:txBody>
      </p:sp>
      <p:sp>
        <p:nvSpPr>
          <p:cNvPr id="5" name="Footer Placeholder 4">
            <a:extLst>
              <a:ext uri="{FF2B5EF4-FFF2-40B4-BE49-F238E27FC236}">
                <a16:creationId xmlns:a16="http://schemas.microsoft.com/office/drawing/2014/main" id="{70F20364-D3D5-4AA4-A1D5-4CEFF1992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461C7-37DC-4AAF-9375-DDE480B3203B}"/>
              </a:ext>
            </a:extLst>
          </p:cNvPr>
          <p:cNvSpPr>
            <a:spLocks noGrp="1"/>
          </p:cNvSpPr>
          <p:nvPr>
            <p:ph type="sldNum" sz="quarter" idx="12"/>
          </p:nvPr>
        </p:nvSpPr>
        <p:spPr/>
        <p:txBody>
          <a:bodyPr/>
          <a:lstStyle/>
          <a:p>
            <a:fld id="{6DFFB43F-E50B-4008-B43A-3B297B47641B}" type="slidenum">
              <a:rPr lang="en-US" smtClean="0"/>
              <a:t>‹#›</a:t>
            </a:fld>
            <a:endParaRPr lang="en-US"/>
          </a:p>
        </p:txBody>
      </p:sp>
    </p:spTree>
    <p:extLst>
      <p:ext uri="{BB962C8B-B14F-4D97-AF65-F5344CB8AC3E}">
        <p14:creationId xmlns:p14="http://schemas.microsoft.com/office/powerpoint/2010/main" val="9421888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79B5-B3C7-46CA-A74D-AAA8A9E52D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12C5E8-512B-4C7F-8C70-08AE241EE4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0BEAF-B922-4062-AEB7-DE20036CA474}"/>
              </a:ext>
            </a:extLst>
          </p:cNvPr>
          <p:cNvSpPr>
            <a:spLocks noGrp="1"/>
          </p:cNvSpPr>
          <p:nvPr>
            <p:ph type="dt" sz="half" idx="10"/>
          </p:nvPr>
        </p:nvSpPr>
        <p:spPr/>
        <p:txBody>
          <a:bodyPr/>
          <a:lstStyle/>
          <a:p>
            <a:fld id="{2E76D669-A797-43A1-86E0-EAC13361CDC9}" type="datetimeFigureOut">
              <a:rPr lang="en-US" smtClean="0"/>
              <a:t>12/25/2020</a:t>
            </a:fld>
            <a:endParaRPr lang="en-US"/>
          </a:p>
        </p:txBody>
      </p:sp>
      <p:sp>
        <p:nvSpPr>
          <p:cNvPr id="5" name="Footer Placeholder 4">
            <a:extLst>
              <a:ext uri="{FF2B5EF4-FFF2-40B4-BE49-F238E27FC236}">
                <a16:creationId xmlns:a16="http://schemas.microsoft.com/office/drawing/2014/main" id="{6CC95EDD-7860-4C01-ACCE-3934CC5C7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B6FDE-2CC5-4180-9FDB-A755E29278C6}"/>
              </a:ext>
            </a:extLst>
          </p:cNvPr>
          <p:cNvSpPr>
            <a:spLocks noGrp="1"/>
          </p:cNvSpPr>
          <p:nvPr>
            <p:ph type="sldNum" sz="quarter" idx="12"/>
          </p:nvPr>
        </p:nvSpPr>
        <p:spPr/>
        <p:txBody>
          <a:bodyPr/>
          <a:lstStyle/>
          <a:p>
            <a:fld id="{6DFFB43F-E50B-4008-B43A-3B297B47641B}" type="slidenum">
              <a:rPr lang="en-US" smtClean="0"/>
              <a:t>‹#›</a:t>
            </a:fld>
            <a:endParaRPr lang="en-US"/>
          </a:p>
        </p:txBody>
      </p:sp>
    </p:spTree>
    <p:extLst>
      <p:ext uri="{BB962C8B-B14F-4D97-AF65-F5344CB8AC3E}">
        <p14:creationId xmlns:p14="http://schemas.microsoft.com/office/powerpoint/2010/main" val="21628872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6631-C449-4101-8FB4-8EACCF021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AB8BDC-AA23-4CED-BB4E-D6C09CDC7D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F53E6D-5BB4-495D-BCCA-ADCE2258242C}"/>
              </a:ext>
            </a:extLst>
          </p:cNvPr>
          <p:cNvSpPr>
            <a:spLocks noGrp="1"/>
          </p:cNvSpPr>
          <p:nvPr>
            <p:ph type="dt" sz="half" idx="10"/>
          </p:nvPr>
        </p:nvSpPr>
        <p:spPr/>
        <p:txBody>
          <a:bodyPr/>
          <a:lstStyle/>
          <a:p>
            <a:fld id="{2E76D669-A797-43A1-86E0-EAC13361CDC9}" type="datetimeFigureOut">
              <a:rPr lang="en-US" smtClean="0"/>
              <a:t>12/25/2020</a:t>
            </a:fld>
            <a:endParaRPr lang="en-US"/>
          </a:p>
        </p:txBody>
      </p:sp>
      <p:sp>
        <p:nvSpPr>
          <p:cNvPr id="5" name="Footer Placeholder 4">
            <a:extLst>
              <a:ext uri="{FF2B5EF4-FFF2-40B4-BE49-F238E27FC236}">
                <a16:creationId xmlns:a16="http://schemas.microsoft.com/office/drawing/2014/main" id="{4A118273-DE6D-4A47-BFDF-265EA2E52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078C6-197F-4949-9A7E-C728068F2FB9}"/>
              </a:ext>
            </a:extLst>
          </p:cNvPr>
          <p:cNvSpPr>
            <a:spLocks noGrp="1"/>
          </p:cNvSpPr>
          <p:nvPr>
            <p:ph type="sldNum" sz="quarter" idx="12"/>
          </p:nvPr>
        </p:nvSpPr>
        <p:spPr/>
        <p:txBody>
          <a:bodyPr/>
          <a:lstStyle/>
          <a:p>
            <a:fld id="{6DFFB43F-E50B-4008-B43A-3B297B47641B}" type="slidenum">
              <a:rPr lang="en-US" smtClean="0"/>
              <a:t>‹#›</a:t>
            </a:fld>
            <a:endParaRPr lang="en-US"/>
          </a:p>
        </p:txBody>
      </p:sp>
    </p:spTree>
    <p:extLst>
      <p:ext uri="{BB962C8B-B14F-4D97-AF65-F5344CB8AC3E}">
        <p14:creationId xmlns:p14="http://schemas.microsoft.com/office/powerpoint/2010/main" val="37452245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B955-FE49-4389-9898-BEC26A5BA9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E7FA68-3708-4532-ACBC-9226F20F97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A8FB01-B306-4D81-9728-2285228A8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CFBF3C-A292-430A-B2E7-C3BCACE04B3E}"/>
              </a:ext>
            </a:extLst>
          </p:cNvPr>
          <p:cNvSpPr>
            <a:spLocks noGrp="1"/>
          </p:cNvSpPr>
          <p:nvPr>
            <p:ph type="dt" sz="half" idx="10"/>
          </p:nvPr>
        </p:nvSpPr>
        <p:spPr/>
        <p:txBody>
          <a:bodyPr/>
          <a:lstStyle/>
          <a:p>
            <a:fld id="{2E76D669-A797-43A1-86E0-EAC13361CDC9}" type="datetimeFigureOut">
              <a:rPr lang="en-US" smtClean="0"/>
              <a:t>12/25/2020</a:t>
            </a:fld>
            <a:endParaRPr lang="en-US"/>
          </a:p>
        </p:txBody>
      </p:sp>
      <p:sp>
        <p:nvSpPr>
          <p:cNvPr id="6" name="Footer Placeholder 5">
            <a:extLst>
              <a:ext uri="{FF2B5EF4-FFF2-40B4-BE49-F238E27FC236}">
                <a16:creationId xmlns:a16="http://schemas.microsoft.com/office/drawing/2014/main" id="{DDB3BA91-F989-4101-A957-FFC7417A2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FD8C3-B5E1-43EC-AEDF-11BD8E9D27DC}"/>
              </a:ext>
            </a:extLst>
          </p:cNvPr>
          <p:cNvSpPr>
            <a:spLocks noGrp="1"/>
          </p:cNvSpPr>
          <p:nvPr>
            <p:ph type="sldNum" sz="quarter" idx="12"/>
          </p:nvPr>
        </p:nvSpPr>
        <p:spPr/>
        <p:txBody>
          <a:bodyPr/>
          <a:lstStyle/>
          <a:p>
            <a:fld id="{6DFFB43F-E50B-4008-B43A-3B297B47641B}" type="slidenum">
              <a:rPr lang="en-US" smtClean="0"/>
              <a:t>‹#›</a:t>
            </a:fld>
            <a:endParaRPr lang="en-US"/>
          </a:p>
        </p:txBody>
      </p:sp>
    </p:spTree>
    <p:extLst>
      <p:ext uri="{BB962C8B-B14F-4D97-AF65-F5344CB8AC3E}">
        <p14:creationId xmlns:p14="http://schemas.microsoft.com/office/powerpoint/2010/main" val="39555819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B13C-4361-49ED-9E4D-2CBA2A9A7B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4F879C-E87A-4F5A-AD39-BBA96EFD8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8F837C-2D6B-4AA3-994E-0BC2385C29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935BBB-19E3-4C53-A5B0-31703A82AD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16DCC5-F225-450C-84DB-90F1514894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0789D8-028B-442C-BB53-9E55EE8C8450}"/>
              </a:ext>
            </a:extLst>
          </p:cNvPr>
          <p:cNvSpPr>
            <a:spLocks noGrp="1"/>
          </p:cNvSpPr>
          <p:nvPr>
            <p:ph type="dt" sz="half" idx="10"/>
          </p:nvPr>
        </p:nvSpPr>
        <p:spPr/>
        <p:txBody>
          <a:bodyPr/>
          <a:lstStyle/>
          <a:p>
            <a:fld id="{2E76D669-A797-43A1-86E0-EAC13361CDC9}" type="datetimeFigureOut">
              <a:rPr lang="en-US" smtClean="0"/>
              <a:t>12/25/2020</a:t>
            </a:fld>
            <a:endParaRPr lang="en-US"/>
          </a:p>
        </p:txBody>
      </p:sp>
      <p:sp>
        <p:nvSpPr>
          <p:cNvPr id="8" name="Footer Placeholder 7">
            <a:extLst>
              <a:ext uri="{FF2B5EF4-FFF2-40B4-BE49-F238E27FC236}">
                <a16:creationId xmlns:a16="http://schemas.microsoft.com/office/drawing/2014/main" id="{80CFBD45-8744-447A-8CB9-EBEFA809B2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6F1EF9-F7EC-4C67-80B6-AD506C3FA14F}"/>
              </a:ext>
            </a:extLst>
          </p:cNvPr>
          <p:cNvSpPr>
            <a:spLocks noGrp="1"/>
          </p:cNvSpPr>
          <p:nvPr>
            <p:ph type="sldNum" sz="quarter" idx="12"/>
          </p:nvPr>
        </p:nvSpPr>
        <p:spPr/>
        <p:txBody>
          <a:bodyPr/>
          <a:lstStyle/>
          <a:p>
            <a:fld id="{6DFFB43F-E50B-4008-B43A-3B297B47641B}" type="slidenum">
              <a:rPr lang="en-US" smtClean="0"/>
              <a:t>‹#›</a:t>
            </a:fld>
            <a:endParaRPr lang="en-US"/>
          </a:p>
        </p:txBody>
      </p:sp>
    </p:spTree>
    <p:extLst>
      <p:ext uri="{BB962C8B-B14F-4D97-AF65-F5344CB8AC3E}">
        <p14:creationId xmlns:p14="http://schemas.microsoft.com/office/powerpoint/2010/main" val="2734443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DF7F-AD99-4D32-A0C9-4A328B6398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2E08F3-302E-40C2-A703-18E58B66E72F}"/>
              </a:ext>
            </a:extLst>
          </p:cNvPr>
          <p:cNvSpPr>
            <a:spLocks noGrp="1"/>
          </p:cNvSpPr>
          <p:nvPr>
            <p:ph type="dt" sz="half" idx="10"/>
          </p:nvPr>
        </p:nvSpPr>
        <p:spPr/>
        <p:txBody>
          <a:bodyPr/>
          <a:lstStyle/>
          <a:p>
            <a:fld id="{2E76D669-A797-43A1-86E0-EAC13361CDC9}" type="datetimeFigureOut">
              <a:rPr lang="en-US" smtClean="0"/>
              <a:t>12/25/2020</a:t>
            </a:fld>
            <a:endParaRPr lang="en-US"/>
          </a:p>
        </p:txBody>
      </p:sp>
      <p:sp>
        <p:nvSpPr>
          <p:cNvPr id="4" name="Footer Placeholder 3">
            <a:extLst>
              <a:ext uri="{FF2B5EF4-FFF2-40B4-BE49-F238E27FC236}">
                <a16:creationId xmlns:a16="http://schemas.microsoft.com/office/drawing/2014/main" id="{4414173C-732D-4524-826D-130BEFB8DF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0F73E2-D038-4FF9-A940-061D06EFC092}"/>
              </a:ext>
            </a:extLst>
          </p:cNvPr>
          <p:cNvSpPr>
            <a:spLocks noGrp="1"/>
          </p:cNvSpPr>
          <p:nvPr>
            <p:ph type="sldNum" sz="quarter" idx="12"/>
          </p:nvPr>
        </p:nvSpPr>
        <p:spPr/>
        <p:txBody>
          <a:bodyPr/>
          <a:lstStyle/>
          <a:p>
            <a:fld id="{6DFFB43F-E50B-4008-B43A-3B297B47641B}" type="slidenum">
              <a:rPr lang="en-US" smtClean="0"/>
              <a:t>‹#›</a:t>
            </a:fld>
            <a:endParaRPr lang="en-US"/>
          </a:p>
        </p:txBody>
      </p:sp>
    </p:spTree>
    <p:extLst>
      <p:ext uri="{BB962C8B-B14F-4D97-AF65-F5344CB8AC3E}">
        <p14:creationId xmlns:p14="http://schemas.microsoft.com/office/powerpoint/2010/main" val="34956085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B5A99E-1B8D-4D39-B055-614E3947E2CB}"/>
              </a:ext>
            </a:extLst>
          </p:cNvPr>
          <p:cNvSpPr>
            <a:spLocks noGrp="1"/>
          </p:cNvSpPr>
          <p:nvPr>
            <p:ph type="dt" sz="half" idx="10"/>
          </p:nvPr>
        </p:nvSpPr>
        <p:spPr/>
        <p:txBody>
          <a:bodyPr/>
          <a:lstStyle/>
          <a:p>
            <a:fld id="{2E76D669-A797-43A1-86E0-EAC13361CDC9}" type="datetimeFigureOut">
              <a:rPr lang="en-US" smtClean="0"/>
              <a:t>12/25/2020</a:t>
            </a:fld>
            <a:endParaRPr lang="en-US"/>
          </a:p>
        </p:txBody>
      </p:sp>
      <p:sp>
        <p:nvSpPr>
          <p:cNvPr id="3" name="Footer Placeholder 2">
            <a:extLst>
              <a:ext uri="{FF2B5EF4-FFF2-40B4-BE49-F238E27FC236}">
                <a16:creationId xmlns:a16="http://schemas.microsoft.com/office/drawing/2014/main" id="{4ED35D6F-F432-4C85-A21F-5155D0424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0A00C-5F00-472E-9AB0-F4FB3CA2BC8E}"/>
              </a:ext>
            </a:extLst>
          </p:cNvPr>
          <p:cNvSpPr>
            <a:spLocks noGrp="1"/>
          </p:cNvSpPr>
          <p:nvPr>
            <p:ph type="sldNum" sz="quarter" idx="12"/>
          </p:nvPr>
        </p:nvSpPr>
        <p:spPr/>
        <p:txBody>
          <a:bodyPr/>
          <a:lstStyle/>
          <a:p>
            <a:fld id="{6DFFB43F-E50B-4008-B43A-3B297B47641B}" type="slidenum">
              <a:rPr lang="en-US" smtClean="0"/>
              <a:t>‹#›</a:t>
            </a:fld>
            <a:endParaRPr lang="en-US"/>
          </a:p>
        </p:txBody>
      </p:sp>
    </p:spTree>
    <p:extLst>
      <p:ext uri="{BB962C8B-B14F-4D97-AF65-F5344CB8AC3E}">
        <p14:creationId xmlns:p14="http://schemas.microsoft.com/office/powerpoint/2010/main" val="2013139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F6AD-2B1F-45D8-9ADE-C809507B8F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A379D0-FEC4-472E-AD7D-801255962A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7327E9-7CE6-4BDD-B38A-543700B00907}"/>
              </a:ext>
            </a:extLst>
          </p:cNvPr>
          <p:cNvSpPr>
            <a:spLocks noGrp="1"/>
          </p:cNvSpPr>
          <p:nvPr>
            <p:ph type="dt" sz="half" idx="10"/>
          </p:nvPr>
        </p:nvSpPr>
        <p:spPr/>
        <p:txBody>
          <a:bodyPr/>
          <a:lstStyle/>
          <a:p>
            <a:fld id="{D49BD088-7110-4E2B-AE4B-4097AE84E27D}" type="datetimeFigureOut">
              <a:rPr lang="en-US" smtClean="0"/>
              <a:t>12/25/2020</a:t>
            </a:fld>
            <a:endParaRPr lang="en-US"/>
          </a:p>
        </p:txBody>
      </p:sp>
      <p:sp>
        <p:nvSpPr>
          <p:cNvPr id="5" name="Footer Placeholder 4">
            <a:extLst>
              <a:ext uri="{FF2B5EF4-FFF2-40B4-BE49-F238E27FC236}">
                <a16:creationId xmlns:a16="http://schemas.microsoft.com/office/drawing/2014/main" id="{ACA5C63B-AAF0-4DF3-B0A1-E15755AAC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70C091-B10A-4C32-BDA2-BBC5562C7BCC}"/>
              </a:ext>
            </a:extLst>
          </p:cNvPr>
          <p:cNvSpPr>
            <a:spLocks noGrp="1"/>
          </p:cNvSpPr>
          <p:nvPr>
            <p:ph type="sldNum" sz="quarter" idx="12"/>
          </p:nvPr>
        </p:nvSpPr>
        <p:spPr/>
        <p:txBody>
          <a:bodyPr/>
          <a:lstStyle/>
          <a:p>
            <a:fld id="{AF8A3978-87DF-4C97-9307-3837838CC44F}" type="slidenum">
              <a:rPr lang="en-US" smtClean="0"/>
              <a:t>‹#›</a:t>
            </a:fld>
            <a:endParaRPr lang="en-US"/>
          </a:p>
        </p:txBody>
      </p:sp>
    </p:spTree>
    <p:extLst>
      <p:ext uri="{BB962C8B-B14F-4D97-AF65-F5344CB8AC3E}">
        <p14:creationId xmlns:p14="http://schemas.microsoft.com/office/powerpoint/2010/main" val="5096506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D716-CE55-4739-991D-B58014F42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15C077-C1D3-4761-BDAC-3BEACB6354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2AFDD4-D657-436E-A651-852D9FF43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A2D51E-B6ED-4058-8CC5-66B1A85817A8}"/>
              </a:ext>
            </a:extLst>
          </p:cNvPr>
          <p:cNvSpPr>
            <a:spLocks noGrp="1"/>
          </p:cNvSpPr>
          <p:nvPr>
            <p:ph type="dt" sz="half" idx="10"/>
          </p:nvPr>
        </p:nvSpPr>
        <p:spPr/>
        <p:txBody>
          <a:bodyPr/>
          <a:lstStyle/>
          <a:p>
            <a:fld id="{2E76D669-A797-43A1-86E0-EAC13361CDC9}" type="datetimeFigureOut">
              <a:rPr lang="en-US" smtClean="0"/>
              <a:t>12/25/2020</a:t>
            </a:fld>
            <a:endParaRPr lang="en-US"/>
          </a:p>
        </p:txBody>
      </p:sp>
      <p:sp>
        <p:nvSpPr>
          <p:cNvPr id="6" name="Footer Placeholder 5">
            <a:extLst>
              <a:ext uri="{FF2B5EF4-FFF2-40B4-BE49-F238E27FC236}">
                <a16:creationId xmlns:a16="http://schemas.microsoft.com/office/drawing/2014/main" id="{2F2BBD22-245B-4718-AC0E-4E47831FF6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03BD29-EF77-473D-BF3A-FF4CAC29CA8A}"/>
              </a:ext>
            </a:extLst>
          </p:cNvPr>
          <p:cNvSpPr>
            <a:spLocks noGrp="1"/>
          </p:cNvSpPr>
          <p:nvPr>
            <p:ph type="sldNum" sz="quarter" idx="12"/>
          </p:nvPr>
        </p:nvSpPr>
        <p:spPr/>
        <p:txBody>
          <a:bodyPr/>
          <a:lstStyle/>
          <a:p>
            <a:fld id="{6DFFB43F-E50B-4008-B43A-3B297B47641B}" type="slidenum">
              <a:rPr lang="en-US" smtClean="0"/>
              <a:t>‹#›</a:t>
            </a:fld>
            <a:endParaRPr lang="en-US"/>
          </a:p>
        </p:txBody>
      </p:sp>
    </p:spTree>
    <p:extLst>
      <p:ext uri="{BB962C8B-B14F-4D97-AF65-F5344CB8AC3E}">
        <p14:creationId xmlns:p14="http://schemas.microsoft.com/office/powerpoint/2010/main" val="235631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39FF4-2DA9-4948-A520-94355CFEE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40355B-11BD-4292-9A7E-82E964437E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B1064B-2E64-4828-A9DF-375944AC9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A8C8A7-1716-48DF-9102-49DE22A6A6C8}"/>
              </a:ext>
            </a:extLst>
          </p:cNvPr>
          <p:cNvSpPr>
            <a:spLocks noGrp="1"/>
          </p:cNvSpPr>
          <p:nvPr>
            <p:ph type="dt" sz="half" idx="10"/>
          </p:nvPr>
        </p:nvSpPr>
        <p:spPr/>
        <p:txBody>
          <a:bodyPr/>
          <a:lstStyle/>
          <a:p>
            <a:fld id="{2E76D669-A797-43A1-86E0-EAC13361CDC9}" type="datetimeFigureOut">
              <a:rPr lang="en-US" smtClean="0"/>
              <a:t>12/25/2020</a:t>
            </a:fld>
            <a:endParaRPr lang="en-US"/>
          </a:p>
        </p:txBody>
      </p:sp>
      <p:sp>
        <p:nvSpPr>
          <p:cNvPr id="6" name="Footer Placeholder 5">
            <a:extLst>
              <a:ext uri="{FF2B5EF4-FFF2-40B4-BE49-F238E27FC236}">
                <a16:creationId xmlns:a16="http://schemas.microsoft.com/office/drawing/2014/main" id="{546627BE-D436-4F9B-B5E9-D13F42C75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726837-D94F-4FD9-B940-7E8C3962A819}"/>
              </a:ext>
            </a:extLst>
          </p:cNvPr>
          <p:cNvSpPr>
            <a:spLocks noGrp="1"/>
          </p:cNvSpPr>
          <p:nvPr>
            <p:ph type="sldNum" sz="quarter" idx="12"/>
          </p:nvPr>
        </p:nvSpPr>
        <p:spPr/>
        <p:txBody>
          <a:bodyPr/>
          <a:lstStyle/>
          <a:p>
            <a:fld id="{6DFFB43F-E50B-4008-B43A-3B297B47641B}" type="slidenum">
              <a:rPr lang="en-US" smtClean="0"/>
              <a:t>‹#›</a:t>
            </a:fld>
            <a:endParaRPr lang="en-US"/>
          </a:p>
        </p:txBody>
      </p:sp>
    </p:spTree>
    <p:extLst>
      <p:ext uri="{BB962C8B-B14F-4D97-AF65-F5344CB8AC3E}">
        <p14:creationId xmlns:p14="http://schemas.microsoft.com/office/powerpoint/2010/main" val="35014698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0336-DB0F-4892-BF0B-767EA1C95C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30CA37-6988-4352-ABA2-70B4CDF514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891FB-67A5-414B-87B0-4B0E924F65D7}"/>
              </a:ext>
            </a:extLst>
          </p:cNvPr>
          <p:cNvSpPr>
            <a:spLocks noGrp="1"/>
          </p:cNvSpPr>
          <p:nvPr>
            <p:ph type="dt" sz="half" idx="10"/>
          </p:nvPr>
        </p:nvSpPr>
        <p:spPr/>
        <p:txBody>
          <a:bodyPr/>
          <a:lstStyle/>
          <a:p>
            <a:fld id="{2E76D669-A797-43A1-86E0-EAC13361CDC9}" type="datetimeFigureOut">
              <a:rPr lang="en-US" smtClean="0"/>
              <a:t>12/25/2020</a:t>
            </a:fld>
            <a:endParaRPr lang="en-US"/>
          </a:p>
        </p:txBody>
      </p:sp>
      <p:sp>
        <p:nvSpPr>
          <p:cNvPr id="5" name="Footer Placeholder 4">
            <a:extLst>
              <a:ext uri="{FF2B5EF4-FFF2-40B4-BE49-F238E27FC236}">
                <a16:creationId xmlns:a16="http://schemas.microsoft.com/office/drawing/2014/main" id="{0B57915F-18CD-441A-8561-8548EE24F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CFF45-A5FD-4261-B88B-284B2457017F}"/>
              </a:ext>
            </a:extLst>
          </p:cNvPr>
          <p:cNvSpPr>
            <a:spLocks noGrp="1"/>
          </p:cNvSpPr>
          <p:nvPr>
            <p:ph type="sldNum" sz="quarter" idx="12"/>
          </p:nvPr>
        </p:nvSpPr>
        <p:spPr/>
        <p:txBody>
          <a:bodyPr/>
          <a:lstStyle/>
          <a:p>
            <a:fld id="{6DFFB43F-E50B-4008-B43A-3B297B47641B}" type="slidenum">
              <a:rPr lang="en-US" smtClean="0"/>
              <a:t>‹#›</a:t>
            </a:fld>
            <a:endParaRPr lang="en-US"/>
          </a:p>
        </p:txBody>
      </p:sp>
    </p:spTree>
    <p:extLst>
      <p:ext uri="{BB962C8B-B14F-4D97-AF65-F5344CB8AC3E}">
        <p14:creationId xmlns:p14="http://schemas.microsoft.com/office/powerpoint/2010/main" val="1089059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9B8C07-C368-4169-91C9-402CBC75DB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B3706E-AD14-4DDB-A29C-4C9BC06C1B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B4A5C4-5F75-422B-B840-2DA59698096B}"/>
              </a:ext>
            </a:extLst>
          </p:cNvPr>
          <p:cNvSpPr>
            <a:spLocks noGrp="1"/>
          </p:cNvSpPr>
          <p:nvPr>
            <p:ph type="dt" sz="half" idx="10"/>
          </p:nvPr>
        </p:nvSpPr>
        <p:spPr/>
        <p:txBody>
          <a:bodyPr/>
          <a:lstStyle/>
          <a:p>
            <a:fld id="{2E76D669-A797-43A1-86E0-EAC13361CDC9}" type="datetimeFigureOut">
              <a:rPr lang="en-US" smtClean="0"/>
              <a:t>12/25/2020</a:t>
            </a:fld>
            <a:endParaRPr lang="en-US"/>
          </a:p>
        </p:txBody>
      </p:sp>
      <p:sp>
        <p:nvSpPr>
          <p:cNvPr id="5" name="Footer Placeholder 4">
            <a:extLst>
              <a:ext uri="{FF2B5EF4-FFF2-40B4-BE49-F238E27FC236}">
                <a16:creationId xmlns:a16="http://schemas.microsoft.com/office/drawing/2014/main" id="{EA0C2ECF-F7F5-4297-A89B-BD3FEA11B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20BDC-D22A-4410-8BE5-D581D652087A}"/>
              </a:ext>
            </a:extLst>
          </p:cNvPr>
          <p:cNvSpPr>
            <a:spLocks noGrp="1"/>
          </p:cNvSpPr>
          <p:nvPr>
            <p:ph type="sldNum" sz="quarter" idx="12"/>
          </p:nvPr>
        </p:nvSpPr>
        <p:spPr/>
        <p:txBody>
          <a:bodyPr/>
          <a:lstStyle/>
          <a:p>
            <a:fld id="{6DFFB43F-E50B-4008-B43A-3B297B47641B}" type="slidenum">
              <a:rPr lang="en-US" smtClean="0"/>
              <a:t>‹#›</a:t>
            </a:fld>
            <a:endParaRPr lang="en-US"/>
          </a:p>
        </p:txBody>
      </p:sp>
    </p:spTree>
    <p:extLst>
      <p:ext uri="{BB962C8B-B14F-4D97-AF65-F5344CB8AC3E}">
        <p14:creationId xmlns:p14="http://schemas.microsoft.com/office/powerpoint/2010/main" val="54461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2C91-71A3-4DE7-923F-791E4211B5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ECC8D4-6E79-4E88-B552-62B60499EE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6EBE30-A8D6-4569-9582-95AAF2F0F8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6AF7EA-5599-4BEF-9030-A47D67B0A8AF}"/>
              </a:ext>
            </a:extLst>
          </p:cNvPr>
          <p:cNvSpPr>
            <a:spLocks noGrp="1"/>
          </p:cNvSpPr>
          <p:nvPr>
            <p:ph type="dt" sz="half" idx="10"/>
          </p:nvPr>
        </p:nvSpPr>
        <p:spPr/>
        <p:txBody>
          <a:bodyPr/>
          <a:lstStyle/>
          <a:p>
            <a:fld id="{D49BD088-7110-4E2B-AE4B-4097AE84E27D}" type="datetimeFigureOut">
              <a:rPr lang="en-US" smtClean="0"/>
              <a:t>12/25/2020</a:t>
            </a:fld>
            <a:endParaRPr lang="en-US"/>
          </a:p>
        </p:txBody>
      </p:sp>
      <p:sp>
        <p:nvSpPr>
          <p:cNvPr id="6" name="Footer Placeholder 5">
            <a:extLst>
              <a:ext uri="{FF2B5EF4-FFF2-40B4-BE49-F238E27FC236}">
                <a16:creationId xmlns:a16="http://schemas.microsoft.com/office/drawing/2014/main" id="{C356638A-282C-484C-90FD-555E335AC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749A74-9A9E-461D-ADF1-60E0AC2205FE}"/>
              </a:ext>
            </a:extLst>
          </p:cNvPr>
          <p:cNvSpPr>
            <a:spLocks noGrp="1"/>
          </p:cNvSpPr>
          <p:nvPr>
            <p:ph type="sldNum" sz="quarter" idx="12"/>
          </p:nvPr>
        </p:nvSpPr>
        <p:spPr/>
        <p:txBody>
          <a:bodyPr/>
          <a:lstStyle/>
          <a:p>
            <a:fld id="{AF8A3978-87DF-4C97-9307-3837838CC44F}" type="slidenum">
              <a:rPr lang="en-US" smtClean="0"/>
              <a:t>‹#›</a:t>
            </a:fld>
            <a:endParaRPr lang="en-US"/>
          </a:p>
        </p:txBody>
      </p:sp>
    </p:spTree>
    <p:extLst>
      <p:ext uri="{BB962C8B-B14F-4D97-AF65-F5344CB8AC3E}">
        <p14:creationId xmlns:p14="http://schemas.microsoft.com/office/powerpoint/2010/main" val="2191003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5EE9-1ED8-4945-A044-E2A285AD74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A7B18A-7E88-42CD-95FF-4A27A2DE43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5C7345-3576-4B3B-8A7F-9F247F916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E75AFA-521C-4870-A32A-6F49923DC8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46ABC-9C7A-4D7D-8D61-B6B12D4529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DF0C7E-E0B4-43EE-B24C-20C2BFEFECFD}"/>
              </a:ext>
            </a:extLst>
          </p:cNvPr>
          <p:cNvSpPr>
            <a:spLocks noGrp="1"/>
          </p:cNvSpPr>
          <p:nvPr>
            <p:ph type="dt" sz="half" idx="10"/>
          </p:nvPr>
        </p:nvSpPr>
        <p:spPr/>
        <p:txBody>
          <a:bodyPr/>
          <a:lstStyle/>
          <a:p>
            <a:fld id="{D49BD088-7110-4E2B-AE4B-4097AE84E27D}" type="datetimeFigureOut">
              <a:rPr lang="en-US" smtClean="0"/>
              <a:t>12/25/2020</a:t>
            </a:fld>
            <a:endParaRPr lang="en-US"/>
          </a:p>
        </p:txBody>
      </p:sp>
      <p:sp>
        <p:nvSpPr>
          <p:cNvPr id="8" name="Footer Placeholder 7">
            <a:extLst>
              <a:ext uri="{FF2B5EF4-FFF2-40B4-BE49-F238E27FC236}">
                <a16:creationId xmlns:a16="http://schemas.microsoft.com/office/drawing/2014/main" id="{F49A2251-9C7B-4077-8893-D070695159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1E6AFE-39D9-44F1-8329-52ED3A81FF5A}"/>
              </a:ext>
            </a:extLst>
          </p:cNvPr>
          <p:cNvSpPr>
            <a:spLocks noGrp="1"/>
          </p:cNvSpPr>
          <p:nvPr>
            <p:ph type="sldNum" sz="quarter" idx="12"/>
          </p:nvPr>
        </p:nvSpPr>
        <p:spPr/>
        <p:txBody>
          <a:bodyPr/>
          <a:lstStyle/>
          <a:p>
            <a:fld id="{AF8A3978-87DF-4C97-9307-3837838CC44F}" type="slidenum">
              <a:rPr lang="en-US" smtClean="0"/>
              <a:t>‹#›</a:t>
            </a:fld>
            <a:endParaRPr lang="en-US"/>
          </a:p>
        </p:txBody>
      </p:sp>
    </p:spTree>
    <p:extLst>
      <p:ext uri="{BB962C8B-B14F-4D97-AF65-F5344CB8AC3E}">
        <p14:creationId xmlns:p14="http://schemas.microsoft.com/office/powerpoint/2010/main" val="4171518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0F36-CC73-400F-BF60-F96628906D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C25A28-538A-470C-8FC3-7A7B5AE43CB6}"/>
              </a:ext>
            </a:extLst>
          </p:cNvPr>
          <p:cNvSpPr>
            <a:spLocks noGrp="1"/>
          </p:cNvSpPr>
          <p:nvPr>
            <p:ph type="dt" sz="half" idx="10"/>
          </p:nvPr>
        </p:nvSpPr>
        <p:spPr/>
        <p:txBody>
          <a:bodyPr/>
          <a:lstStyle/>
          <a:p>
            <a:fld id="{D49BD088-7110-4E2B-AE4B-4097AE84E27D}" type="datetimeFigureOut">
              <a:rPr lang="en-US" smtClean="0"/>
              <a:t>12/25/2020</a:t>
            </a:fld>
            <a:endParaRPr lang="en-US"/>
          </a:p>
        </p:txBody>
      </p:sp>
      <p:sp>
        <p:nvSpPr>
          <p:cNvPr id="4" name="Footer Placeholder 3">
            <a:extLst>
              <a:ext uri="{FF2B5EF4-FFF2-40B4-BE49-F238E27FC236}">
                <a16:creationId xmlns:a16="http://schemas.microsoft.com/office/drawing/2014/main" id="{DF419BBA-DDA6-48D8-B9A1-0337E7D7A6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93ED52-BAFB-4621-B4B0-683E95ED3EAF}"/>
              </a:ext>
            </a:extLst>
          </p:cNvPr>
          <p:cNvSpPr>
            <a:spLocks noGrp="1"/>
          </p:cNvSpPr>
          <p:nvPr>
            <p:ph type="sldNum" sz="quarter" idx="12"/>
          </p:nvPr>
        </p:nvSpPr>
        <p:spPr/>
        <p:txBody>
          <a:bodyPr/>
          <a:lstStyle/>
          <a:p>
            <a:fld id="{AF8A3978-87DF-4C97-9307-3837838CC44F}" type="slidenum">
              <a:rPr lang="en-US" smtClean="0"/>
              <a:t>‹#›</a:t>
            </a:fld>
            <a:endParaRPr lang="en-US"/>
          </a:p>
        </p:txBody>
      </p:sp>
    </p:spTree>
    <p:extLst>
      <p:ext uri="{BB962C8B-B14F-4D97-AF65-F5344CB8AC3E}">
        <p14:creationId xmlns:p14="http://schemas.microsoft.com/office/powerpoint/2010/main" val="211924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6DDC7-F5ED-48DA-BFEF-7D2925C83F0F}"/>
              </a:ext>
            </a:extLst>
          </p:cNvPr>
          <p:cNvSpPr>
            <a:spLocks noGrp="1"/>
          </p:cNvSpPr>
          <p:nvPr>
            <p:ph type="dt" sz="half" idx="10"/>
          </p:nvPr>
        </p:nvSpPr>
        <p:spPr/>
        <p:txBody>
          <a:bodyPr/>
          <a:lstStyle/>
          <a:p>
            <a:fld id="{D49BD088-7110-4E2B-AE4B-4097AE84E27D}" type="datetimeFigureOut">
              <a:rPr lang="en-US" smtClean="0"/>
              <a:t>12/25/2020</a:t>
            </a:fld>
            <a:endParaRPr lang="en-US"/>
          </a:p>
        </p:txBody>
      </p:sp>
      <p:sp>
        <p:nvSpPr>
          <p:cNvPr id="3" name="Footer Placeholder 2">
            <a:extLst>
              <a:ext uri="{FF2B5EF4-FFF2-40B4-BE49-F238E27FC236}">
                <a16:creationId xmlns:a16="http://schemas.microsoft.com/office/drawing/2014/main" id="{F2551EA1-E655-41B1-B3D3-58DC0E7B78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F1D0CF-0F95-4C5A-9DC9-1F864F625B58}"/>
              </a:ext>
            </a:extLst>
          </p:cNvPr>
          <p:cNvSpPr>
            <a:spLocks noGrp="1"/>
          </p:cNvSpPr>
          <p:nvPr>
            <p:ph type="sldNum" sz="quarter" idx="12"/>
          </p:nvPr>
        </p:nvSpPr>
        <p:spPr/>
        <p:txBody>
          <a:bodyPr/>
          <a:lstStyle/>
          <a:p>
            <a:fld id="{AF8A3978-87DF-4C97-9307-3837838CC44F}" type="slidenum">
              <a:rPr lang="en-US" smtClean="0"/>
              <a:t>‹#›</a:t>
            </a:fld>
            <a:endParaRPr lang="en-US"/>
          </a:p>
        </p:txBody>
      </p:sp>
    </p:spTree>
    <p:extLst>
      <p:ext uri="{BB962C8B-B14F-4D97-AF65-F5344CB8AC3E}">
        <p14:creationId xmlns:p14="http://schemas.microsoft.com/office/powerpoint/2010/main" val="195673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3727-7143-4B46-AF1A-A419C42AD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AD4454-2212-4BF6-AAF0-9D3C2E2710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2B1786-A764-461B-950F-A314F271C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AC1DE-0CB4-4E72-8600-ACE55F3CF288}"/>
              </a:ext>
            </a:extLst>
          </p:cNvPr>
          <p:cNvSpPr>
            <a:spLocks noGrp="1"/>
          </p:cNvSpPr>
          <p:nvPr>
            <p:ph type="dt" sz="half" idx="10"/>
          </p:nvPr>
        </p:nvSpPr>
        <p:spPr/>
        <p:txBody>
          <a:bodyPr/>
          <a:lstStyle/>
          <a:p>
            <a:fld id="{D49BD088-7110-4E2B-AE4B-4097AE84E27D}" type="datetimeFigureOut">
              <a:rPr lang="en-US" smtClean="0"/>
              <a:t>12/25/2020</a:t>
            </a:fld>
            <a:endParaRPr lang="en-US"/>
          </a:p>
        </p:txBody>
      </p:sp>
      <p:sp>
        <p:nvSpPr>
          <p:cNvPr id="6" name="Footer Placeholder 5">
            <a:extLst>
              <a:ext uri="{FF2B5EF4-FFF2-40B4-BE49-F238E27FC236}">
                <a16:creationId xmlns:a16="http://schemas.microsoft.com/office/drawing/2014/main" id="{DEB8EBF9-82E4-474C-A3B8-E4A4EB87E0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E830AB-B173-41BB-AD00-FAC31C6F3DF5}"/>
              </a:ext>
            </a:extLst>
          </p:cNvPr>
          <p:cNvSpPr>
            <a:spLocks noGrp="1"/>
          </p:cNvSpPr>
          <p:nvPr>
            <p:ph type="sldNum" sz="quarter" idx="12"/>
          </p:nvPr>
        </p:nvSpPr>
        <p:spPr/>
        <p:txBody>
          <a:bodyPr/>
          <a:lstStyle/>
          <a:p>
            <a:fld id="{AF8A3978-87DF-4C97-9307-3837838CC44F}" type="slidenum">
              <a:rPr lang="en-US" smtClean="0"/>
              <a:t>‹#›</a:t>
            </a:fld>
            <a:endParaRPr lang="en-US"/>
          </a:p>
        </p:txBody>
      </p:sp>
    </p:spTree>
    <p:extLst>
      <p:ext uri="{BB962C8B-B14F-4D97-AF65-F5344CB8AC3E}">
        <p14:creationId xmlns:p14="http://schemas.microsoft.com/office/powerpoint/2010/main" val="4195582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668F-A4C7-4805-BA41-2E752CE21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3AD2A0-3EC6-48A5-B7AC-DE2E4A310B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10B4B5-65AC-48D9-911B-EAEA34DBD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F58975-3AAE-499D-BF69-AED77B1B1EE0}"/>
              </a:ext>
            </a:extLst>
          </p:cNvPr>
          <p:cNvSpPr>
            <a:spLocks noGrp="1"/>
          </p:cNvSpPr>
          <p:nvPr>
            <p:ph type="dt" sz="half" idx="10"/>
          </p:nvPr>
        </p:nvSpPr>
        <p:spPr/>
        <p:txBody>
          <a:bodyPr/>
          <a:lstStyle/>
          <a:p>
            <a:fld id="{D49BD088-7110-4E2B-AE4B-4097AE84E27D}" type="datetimeFigureOut">
              <a:rPr lang="en-US" smtClean="0"/>
              <a:t>12/25/2020</a:t>
            </a:fld>
            <a:endParaRPr lang="en-US"/>
          </a:p>
        </p:txBody>
      </p:sp>
      <p:sp>
        <p:nvSpPr>
          <p:cNvPr id="6" name="Footer Placeholder 5">
            <a:extLst>
              <a:ext uri="{FF2B5EF4-FFF2-40B4-BE49-F238E27FC236}">
                <a16:creationId xmlns:a16="http://schemas.microsoft.com/office/drawing/2014/main" id="{5AE16678-B2A7-499F-A7C7-B930C9841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CE45-8EB0-4028-AC22-83CF6EA9E025}"/>
              </a:ext>
            </a:extLst>
          </p:cNvPr>
          <p:cNvSpPr>
            <a:spLocks noGrp="1"/>
          </p:cNvSpPr>
          <p:nvPr>
            <p:ph type="sldNum" sz="quarter" idx="12"/>
          </p:nvPr>
        </p:nvSpPr>
        <p:spPr/>
        <p:txBody>
          <a:bodyPr/>
          <a:lstStyle/>
          <a:p>
            <a:fld id="{AF8A3978-87DF-4C97-9307-3837838CC44F}" type="slidenum">
              <a:rPr lang="en-US" smtClean="0"/>
              <a:t>‹#›</a:t>
            </a:fld>
            <a:endParaRPr lang="en-US"/>
          </a:p>
        </p:txBody>
      </p:sp>
    </p:spTree>
    <p:extLst>
      <p:ext uri="{BB962C8B-B14F-4D97-AF65-F5344CB8AC3E}">
        <p14:creationId xmlns:p14="http://schemas.microsoft.com/office/powerpoint/2010/main" val="234230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6D735-594F-4AD8-852F-CC9EB6399A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76D99D-FE15-4CAC-92F6-25D93919AE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38BF5-704E-437A-8107-4B1FFA08E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9BD088-7110-4E2B-AE4B-4097AE84E27D}" type="datetimeFigureOut">
              <a:rPr lang="en-US" smtClean="0"/>
              <a:t>12/25/2020</a:t>
            </a:fld>
            <a:endParaRPr lang="en-US"/>
          </a:p>
        </p:txBody>
      </p:sp>
      <p:sp>
        <p:nvSpPr>
          <p:cNvPr id="5" name="Footer Placeholder 4">
            <a:extLst>
              <a:ext uri="{FF2B5EF4-FFF2-40B4-BE49-F238E27FC236}">
                <a16:creationId xmlns:a16="http://schemas.microsoft.com/office/drawing/2014/main" id="{47103C15-4DE4-460E-B0EA-7719FCB239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B2BD47-A77E-4C01-B408-0B01B69B6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A3978-87DF-4C97-9307-3837838CC44F}" type="slidenum">
              <a:rPr lang="en-US" smtClean="0"/>
              <a:t>‹#›</a:t>
            </a:fld>
            <a:endParaRPr lang="en-US"/>
          </a:p>
        </p:txBody>
      </p:sp>
      <p:pic>
        <p:nvPicPr>
          <p:cNvPr id="7" name="Picture 6">
            <a:extLst>
              <a:ext uri="{FF2B5EF4-FFF2-40B4-BE49-F238E27FC236}">
                <a16:creationId xmlns:a16="http://schemas.microsoft.com/office/drawing/2014/main" id="{208C0EDE-E8FC-4CFF-9D4A-EA18DB2DBC2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4485BF1-F368-4862-999C-9C319FCC4A3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25288" y="5648325"/>
            <a:ext cx="1105131" cy="1076324"/>
          </a:xfrm>
          <a:prstGeom prst="rect">
            <a:avLst/>
          </a:prstGeom>
        </p:spPr>
      </p:pic>
    </p:spTree>
    <p:extLst>
      <p:ext uri="{BB962C8B-B14F-4D97-AF65-F5344CB8AC3E}">
        <p14:creationId xmlns:p14="http://schemas.microsoft.com/office/powerpoint/2010/main" val="737864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xml" /><Relationship Id="rId3" Type="http://schemas.openxmlformats.org/officeDocument/2006/relationships/image" Target="../media/image9.jp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gif"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ais.informatik.uni-freiburg.de/teaching/ss10/robotics/etc/probability-rules.pdf"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assets/Code/Probability%20Concept.R" TargetMode="External" /><Relationship Id="rId3" Type="http://schemas.openxmlformats.org/officeDocument/2006/relationships/hyperlink" Target="./Bayes_Therom.Rmd" TargetMode="Externa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jp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assets/Code/M&amp;MExample.R" TargetMode="External" /><Relationship Id="rId3" Type="http://schemas.openxmlformats.org/officeDocument/2006/relationships/hyperlink" Target="./assets/Code/M&amp;MExample.R" TargetMode="External" /><Relationship Id="rId4" Type="http://schemas.openxmlformats.org/officeDocument/2006/relationships/hyperlink" Target="./assets/Code/M&amp;MExample.R" TargetMode="External" /><Relationship Id="rId5" Type="http://schemas.openxmlformats.org/officeDocument/2006/relationships/image" Target="../media/image15.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assets/Code/Centrality_Measure.R" TargetMode="External" /><Relationship Id="rId3" Type="http://schemas.openxmlformats.org/officeDocument/2006/relationships/hyperlink" Target="./assets/Code/Variability_Measure.R" TargetMode="Externa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assets/Code/Shape_of_Data.R" TargetMode="Externa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assets/Code/Data_preprocessing.R" TargetMode="Externa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assets/Code/Data_preprocessing.R" TargetMode="Externa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inear_Regression.Rmd"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3AD1-22AC-4C20-A53D-F593A6E3284D}"/>
              </a:ext>
            </a:extLst>
          </p:cNvPr>
          <p:cNvSpPr>
            <a:spLocks noGrp="1"/>
          </p:cNvSpPr>
          <p:nvPr>
            <p:ph type="ctrTitle"/>
          </p:nvPr>
        </p:nvSpPr>
        <p:spPr>
          <a:xfrm>
            <a:off x="1524000" y="1122363"/>
            <a:ext cx="9144000" cy="2387600"/>
          </a:xfrm>
        </p:spPr>
        <p:txBody>
          <a:bodyPr/>
          <a:lstStyle/>
          <a:p>
            <a:pPr lvl="0" marL="0" indent="0">
              <a:buNone/>
            </a:pPr>
            <a:r>
              <a:rPr/>
              <a:t>Statistics</a:t>
            </a:r>
            <a:r>
              <a:rPr/>
              <a:t> </a:t>
            </a:r>
            <a:r>
              <a:rPr/>
              <a:t>for</a:t>
            </a:r>
            <a:r>
              <a:rPr/>
              <a:t> </a:t>
            </a:r>
            <a:r>
              <a:rPr/>
              <a:t>Data</a:t>
            </a:r>
            <a:r>
              <a:rPr/>
              <a:t> </a:t>
            </a:r>
            <a:r>
              <a:rPr/>
              <a:t>Science</a:t>
            </a:r>
          </a:p>
        </p:txBody>
      </p:sp>
      <p:sp>
        <p:nvSpPr>
          <p:cNvPr id="3" name="Subtitle 2">
            <a:extLst>
              <a:ext uri="{FF2B5EF4-FFF2-40B4-BE49-F238E27FC236}">
                <a16:creationId xmlns:a16="http://schemas.microsoft.com/office/drawing/2014/main" id="{4387C44C-9304-4469-B993-2139342EC2E1}"/>
              </a:ext>
            </a:extLst>
          </p:cNvPr>
          <p:cNvSpPr>
            <a:spLocks noGrp="1"/>
          </p:cNvSpPr>
          <p:nvPr>
            <p:ph type="subTitle" idx="1"/>
          </p:nvPr>
        </p:nvSpPr>
        <p:spPr>
          <a:xfrm>
            <a:off x="1524000" y="3602038"/>
            <a:ext cx="9144000" cy="1655762"/>
          </a:xfrm>
        </p:spPr>
        <p:txBody>
          <a:bodyPr/>
          <a:lstStyle/>
          <a:p>
            <a:pPr lvl="0" marL="0" indent="0">
              <a:buNone/>
            </a:pPr>
            <a:br/>
            <a:br/>
            <a:r>
              <a:rPr/>
              <a:t>Hussain</a:t>
            </a:r>
            <a:r>
              <a:rPr/>
              <a:t> </a:t>
            </a:r>
            <a:r>
              <a:rPr/>
              <a:t>Alsalman</a:t>
            </a:r>
          </a:p>
        </p:txBody>
      </p:sp>
      <p:sp>
        <p:nvSpPr>
          <p:cNvPr id="4" name="Date Placeholder 3">
            <a:extLst>
              <a:ext uri="{FF2B5EF4-FFF2-40B4-BE49-F238E27FC236}">
                <a16:creationId xmlns:a16="http://schemas.microsoft.com/office/drawing/2014/main" id="{BFA32AA3-C092-4E38-B8C6-92E2301A816C}"/>
              </a:ext>
            </a:extLst>
          </p:cNvPr>
          <p:cNvSpPr>
            <a:spLocks noGrp="1"/>
          </p:cNvSpPr>
          <p:nvPr>
            <p:ph type="dt" sz="half" idx="10"/>
          </p:nvPr>
        </p:nvSpPr>
        <p:spPr/>
        <p:txBody>
          <a:bodyPr/>
          <a:lstStyle/>
          <a:p>
            <a:pPr lvl="0" marL="0" indent="0">
              <a:buNone/>
            </a:pPr>
            <a:r>
              <a:rPr/>
              <a:t>1/21/2021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Structured</a:t>
            </a:r>
            <a:r>
              <a:rPr/>
              <a:t> </a:t>
            </a:r>
            <a:r>
              <a:rPr/>
              <a:t>vs</a:t>
            </a:r>
            <a:r>
              <a:rPr/>
              <a:t> </a:t>
            </a:r>
            <a:r>
              <a:rPr/>
              <a:t>Unstructured</a:t>
            </a:r>
            <a:r>
              <a:rPr/>
              <a:t> </a:t>
            </a:r>
            <a:r>
              <a:rPr/>
              <a:t>Summary</a:t>
            </a:r>
          </a:p>
        </p:txBody>
      </p:sp>
      <p:pic>
        <p:nvPicPr>
          <p:cNvPr descr="/home/hussain/Documents/ArabianAnalyst/S4DS/assets/Images/structured-unstructured.jpg" id="0" name="Picture 1"/>
          <p:cNvPicPr>
            <a:picLocks noGrp="1" noChangeAspect="1"/>
          </p:cNvPicPr>
          <p:nvPr/>
        </p:nvPicPr>
        <p:blipFill>
          <a:blip r:embed="rId2"/>
          <a:stretch>
            <a:fillRect/>
          </a:stretch>
        </p:blipFill>
        <p:spPr bwMode="auto">
          <a:xfrm>
            <a:off x="2997200" y="1816100"/>
            <a:ext cx="6210300" cy="4343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buNone/>
            </a:pPr>
            <a:r>
              <a:rPr i="1"/>
              <a:t>Dealing with unstructured data is beyond the scope of this lecture So we will focus on Structure data tonight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Introduction</a:t>
            </a:r>
            <a:r>
              <a:rPr/>
              <a:t> </a:t>
            </a:r>
            <a:r>
              <a:rPr/>
              <a:t>to</a:t>
            </a:r>
            <a:r>
              <a:rPr/>
              <a:t> </a:t>
            </a:r>
            <a:r>
              <a:rPr/>
              <a:t>Statistics</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buNone/>
            </a:pPr>
            <a:r>
              <a:rPr/>
              <a:t>Before we start, we need to mention that Statistics is divided mainly into two parts.</a:t>
            </a:r>
          </a:p>
          <a:p>
            <a:pPr lvl="1"/>
            <a:r>
              <a:rPr/>
              <a:t>Descriptive Statistics (</a:t>
            </a:r>
            <a:r>
              <a:rPr i="1"/>
              <a:t>Lecture Focus</a:t>
            </a:r>
            <a:r>
              <a:rPr/>
              <a:t>)</a:t>
            </a:r>
          </a:p>
          <a:p>
            <a:pPr lvl="1">
              <a:buNone/>
            </a:pPr>
            <a:r>
              <a:rPr/>
              <a:t>This branch focuses on describing the Data without making and conclusions</a:t>
            </a:r>
          </a:p>
          <a:p>
            <a:pPr lvl="1"/>
            <a:r>
              <a:rPr/>
              <a:t>Inferential Statistics</a:t>
            </a:r>
          </a:p>
          <a:p>
            <a:pPr lvl="1">
              <a:buNone/>
            </a:pPr>
            <a:r>
              <a:rPr/>
              <a:t>This branch is all about making conclusions. It takes sample from the population and try to make statistical tests to generalize the idea.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2C91-71A3-4DE7-923F-791E4211B567}"/>
              </a:ext>
            </a:extLst>
          </p:cNvPr>
          <p:cNvSpPr>
            <a:spLocks noGrp="1"/>
          </p:cNvSpPr>
          <p:nvPr>
            <p:ph type="title"/>
          </p:nvPr>
        </p:nvSpPr>
        <p:spPr/>
        <p:txBody>
          <a:bodyPr/>
          <a:lstStyle/>
          <a:p>
            <a:pPr lvl="0" marL="0" indent="0">
              <a:buNone/>
            </a:pPr>
            <a:r>
              <a:rPr/>
              <a:t>Random</a:t>
            </a:r>
            <a:r>
              <a:rPr/>
              <a:t> </a:t>
            </a:r>
            <a:r>
              <a:rPr/>
              <a:t>Sampling</a:t>
            </a:r>
            <a:r>
              <a:rPr/>
              <a:t> </a:t>
            </a:r>
            <a:r>
              <a:rPr/>
              <a:t>and</a:t>
            </a:r>
            <a:r>
              <a:rPr/>
              <a:t> </a:t>
            </a:r>
            <a:r>
              <a:rPr/>
              <a:t>Sample</a:t>
            </a:r>
            <a:r>
              <a:rPr/>
              <a:t> </a:t>
            </a:r>
            <a:r>
              <a:rPr/>
              <a:t>Bias</a:t>
            </a:r>
          </a:p>
        </p:txBody>
      </p:sp>
      <p:sp>
        <p:nvSpPr>
          <p:cNvPr id="3" name="Content Placeholder 2">
            <a:extLst>
              <a:ext uri="{FF2B5EF4-FFF2-40B4-BE49-F238E27FC236}">
                <a16:creationId xmlns:a16="http://schemas.microsoft.com/office/drawing/2014/main" id="{F2ECC8D4-6E79-4E88-B552-62B60499EED5}"/>
              </a:ext>
            </a:extLst>
          </p:cNvPr>
          <p:cNvSpPr>
            <a:spLocks noGrp="1"/>
          </p:cNvSpPr>
          <p:nvPr>
            <p:ph sz="half" idx="1"/>
          </p:nvPr>
        </p:nvSpPr>
        <p:spPr/>
        <p:txBody>
          <a:bodyPr/>
          <a:lstStyle/>
          <a:p>
            <a:pPr lvl="0" marL="0" indent="0">
              <a:spcBef>
                <a:spcPts val="3000"/>
              </a:spcBef>
              <a:buNone/>
            </a:pPr>
            <a:r>
              <a:rPr b="1"/>
              <a:t>Sample</a:t>
            </a:r>
          </a:p>
          <a:p>
            <a:pPr lvl="0" marL="0" indent="0">
              <a:buNone/>
            </a:pPr>
            <a:r>
              <a:rPr/>
              <a:t>A sample is a subset of data from a larger data set; statisticians call this larger data set the </a:t>
            </a:r>
            <a:r>
              <a:rPr b="1"/>
              <a:t>population</a:t>
            </a:r>
          </a:p>
          <a:p>
            <a:pPr lvl="0" marL="0" indent="0">
              <a:spcBef>
                <a:spcPts val="3000"/>
              </a:spcBef>
              <a:buNone/>
            </a:pPr>
            <a:r>
              <a:rPr b="1"/>
              <a:t>Random sampling</a:t>
            </a:r>
          </a:p>
          <a:p>
            <a:pPr lvl="0" marL="0" indent="0">
              <a:buNone/>
            </a:pPr>
            <a:r>
              <a:rPr/>
              <a:t>Random Sampling is a process in which each available member of the population being sampled has an equal chance of being chosen for the sample at each draw</a:t>
            </a:r>
          </a:p>
        </p:txBody>
      </p:sp>
      <p:pic>
        <p:nvPicPr>
          <p:cNvPr descr="/home/hussain/Documents/ArabianAnalyst/S4DS/assets/Images/sample-size-definition.png" id="0" name="Picture 1"/>
          <p:cNvPicPr>
            <a:picLocks noGrp="1" noChangeAspect="1"/>
          </p:cNvPicPr>
          <p:nvPr/>
        </p:nvPicPr>
        <p:blipFill>
          <a:blip r:embed="rId2"/>
          <a:stretch>
            <a:fillRect/>
          </a:stretch>
        </p:blipFill>
        <p:spPr bwMode="auto">
          <a:xfrm>
            <a:off x="6172200" y="2565400"/>
            <a:ext cx="5181600" cy="28448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Sample</a:t>
            </a:r>
            <a:r>
              <a:rPr/>
              <a:t> </a:t>
            </a:r>
            <a:r>
              <a:rPr/>
              <a:t>Bias</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spcBef>
                <a:spcPts val="3000"/>
              </a:spcBef>
              <a:buNone/>
            </a:pPr>
            <a:r>
              <a:rPr b="1"/>
              <a:t>Bias</a:t>
            </a:r>
          </a:p>
          <a:p>
            <a:pPr lvl="0" marL="0" indent="0">
              <a:buNone/>
            </a:pPr>
            <a:r>
              <a:rPr/>
              <a:t>Statistical bias refers to measurement or sampling errors that are systematic and produced by the measurement or sampling process. An important distinction should be made between errors due to </a:t>
            </a:r>
            <a:r>
              <a:rPr i="1"/>
              <a:t>random chance</a:t>
            </a:r>
            <a:r>
              <a:rPr/>
              <a:t> and errors due to </a:t>
            </a:r>
            <a:r>
              <a:rPr i="1"/>
              <a:t>bias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2C91-71A3-4DE7-923F-791E4211B567}"/>
              </a:ext>
            </a:extLst>
          </p:cNvPr>
          <p:cNvSpPr>
            <a:spLocks noGrp="1"/>
          </p:cNvSpPr>
          <p:nvPr>
            <p:ph type="title"/>
          </p:nvPr>
        </p:nvSpPr>
        <p:spPr/>
        <p:txBody>
          <a:bodyPr/>
          <a:lstStyle/>
          <a:p>
            <a:pPr lvl="0" marL="0" indent="0">
              <a:buNone/>
            </a:pPr>
            <a:r>
              <a:rPr/>
              <a:t>Sample</a:t>
            </a:r>
            <a:r>
              <a:rPr/>
              <a:t> </a:t>
            </a:r>
            <a:r>
              <a:rPr/>
              <a:t>Bias..</a:t>
            </a:r>
            <a:r>
              <a:rPr/>
              <a:t> </a:t>
            </a:r>
            <a:r>
              <a:rPr/>
              <a:t>(continued)</a:t>
            </a:r>
          </a:p>
        </p:txBody>
      </p:sp>
      <p:sp>
        <p:nvSpPr>
          <p:cNvPr id="3" name="Content Placeholder 2">
            <a:extLst>
              <a:ext uri="{FF2B5EF4-FFF2-40B4-BE49-F238E27FC236}">
                <a16:creationId xmlns:a16="http://schemas.microsoft.com/office/drawing/2014/main" id="{F2ECC8D4-6E79-4E88-B552-62B60499EED5}"/>
              </a:ext>
            </a:extLst>
          </p:cNvPr>
          <p:cNvSpPr>
            <a:spLocks noGrp="1"/>
          </p:cNvSpPr>
          <p:nvPr>
            <p:ph sz="half" idx="1"/>
          </p:nvPr>
        </p:nvSpPr>
        <p:spPr/>
        <p:txBody>
          <a:bodyPr/>
          <a:lstStyle/>
          <a:p>
            <a:pPr lvl="0" marL="0" indent="0">
              <a:buNone/>
            </a:pPr>
            <a:r>
              <a:rPr/>
              <a:t>The story of Franklin Roosevelt and Alf Landon election race in 1936</a:t>
            </a:r>
          </a:p>
        </p:txBody>
      </p:sp>
      <p:pic>
        <p:nvPicPr>
          <p:cNvPr descr="/home/hussain/Documents/ArabianAnalyst/S4DS/assets/Images/bad_sampling.jpeg" id="0" name="Picture 1"/>
          <p:cNvPicPr>
            <a:picLocks noGrp="1" noChangeAspect="1"/>
          </p:cNvPicPr>
          <p:nvPr/>
        </p:nvPicPr>
        <p:blipFill>
          <a:blip r:embed="rId3"/>
          <a:stretch>
            <a:fillRect/>
          </a:stretch>
        </p:blipFill>
        <p:spPr bwMode="auto">
          <a:xfrm>
            <a:off x="6172200" y="2400300"/>
            <a:ext cx="5181600" cy="31877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Sample</a:t>
            </a:r>
            <a:r>
              <a:rPr/>
              <a:t> </a:t>
            </a:r>
            <a:r>
              <a:rPr/>
              <a:t>Bias</a:t>
            </a:r>
          </a:p>
        </p:txBody>
      </p:sp>
      <p:pic>
        <p:nvPicPr>
          <p:cNvPr descr="/home/hussain/Documents/ArabianAnalyst/S4DS/assets/Images/dilbert-sampling.gif" id="0" name="Picture 1"/>
          <p:cNvPicPr>
            <a:picLocks noGrp="1" noChangeAspect="1"/>
          </p:cNvPicPr>
          <p:nvPr/>
        </p:nvPicPr>
        <p:blipFill>
          <a:blip r:embed="rId2"/>
          <a:stretch>
            <a:fillRect/>
          </a:stretch>
        </p:blipFill>
        <p:spPr bwMode="auto">
          <a:xfrm>
            <a:off x="838200" y="2197100"/>
            <a:ext cx="10515600" cy="35941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Probability</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buNone/>
            </a:pPr>
            <a:r>
              <a:rPr/>
              <a:t>It is numerical representation of how likely for an event to occur.</a:t>
            </a:r>
          </a:p>
          <a:p>
            <a:pPr lvl="0" marL="0" indent="0">
              <a:buNone/>
            </a:pPr>
            <a:r>
              <a:rPr>
                <a:hlinkClick r:id="rId2"/>
              </a:rPr>
              <a:t>Basic rules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ome/hussain/Documents/ArabianAnalyst/S4DS/assets/Images/venn_probabilities.png" id="0" name="Picture 1"/>
          <p:cNvPicPr>
            <a:picLocks noGrp="1" noChangeAspect="1"/>
          </p:cNvPicPr>
          <p:nvPr/>
        </p:nvPicPr>
        <p:blipFill>
          <a:blip r:embed="rId2"/>
          <a:stretch>
            <a:fillRect/>
          </a:stretch>
        </p:blipFill>
        <p:spPr bwMode="auto">
          <a:xfrm>
            <a:off x="2501900" y="1816100"/>
            <a:ext cx="718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spcBef>
                    <a:spcPts val="3000"/>
                  </a:spcBef>
                  <a:buNone/>
                </a:pPr>
                <a:r>
                  <a:rPr b="1"/>
                  <a:t>Bayes Theorm</a:t>
                </a:r>
              </a:p>
              <a:p>
                <a:pPr lvl="0" marL="0" indent="0">
                  <a:buNone/>
                </a:pPr>
                <a14:m>
                  <m:oMathPara xmlns:m="http://schemas.openxmlformats.org/officeDocument/2006/math">
                    <m:oMathParaPr>
                      <m:jc m:val="center"/>
                    </m:oMathParaPr>
                    <m:oMath>
                      <m:r>
                        <m:t>P</m:t>
                      </m:r>
                      <m:r>
                        <m:t>(</m:t>
                      </m:r>
                      <m:r>
                        <m:t>A</m:t>
                      </m:r>
                      <m:r>
                        <m:t>|</m:t>
                      </m:r>
                      <m:r>
                        <m:t>B</m:t>
                      </m:r>
                      <m:r>
                        <m:t>)</m:t>
                      </m:r>
                      <m:r>
                        <m:t>=</m:t>
                      </m:r>
                      <m:f>
                        <m:fPr>
                          <m:type m:val="bar"/>
                        </m:fPr>
                        <m:num>
                          <m:r>
                            <m:t>P</m:t>
                          </m:r>
                          <m:r>
                            <m:t>(</m:t>
                          </m:r>
                          <m:r>
                            <m:t>B</m:t>
                          </m:r>
                          <m:r>
                            <m:t>|</m:t>
                          </m:r>
                          <m:r>
                            <m:t>A</m:t>
                          </m:r>
                          <m:r>
                            <m:t>)</m:t>
                          </m:r>
                          <m:r>
                            <m:t>*</m:t>
                          </m:r>
                          <m:r>
                            <m:t>P</m:t>
                          </m:r>
                          <m:r>
                            <m:t>(</m:t>
                          </m:r>
                          <m:r>
                            <m:t>A</m:t>
                          </m:r>
                          <m:r>
                            <m:t>)</m:t>
                          </m:r>
                        </m:num>
                        <m:den>
                          <m:r>
                            <m:t>P</m:t>
                          </m:r>
                          <m:r>
                            <m:t>(</m:t>
                          </m:r>
                          <m:r>
                            <m:t>B</m:t>
                          </m:r>
                          <m:r>
                            <m:t>)</m:t>
                          </m:r>
                        </m:den>
                      </m:f>
                    </m:oMath>
                  </m:oMathPara>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Agenda</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1"/>
            <a:r>
              <a:rPr/>
              <a:t>Introduction about Data &amp; Statistics </a:t>
            </a:r>
            <a:r>
              <a:rPr i="1"/>
              <a:t>(20 mins)</a:t>
            </a:r>
          </a:p>
          <a:p>
            <a:pPr lvl="1"/>
            <a:r>
              <a:rPr/>
              <a:t>Data Exploratory using statistical techniques </a:t>
            </a:r>
            <a:r>
              <a:rPr i="1"/>
              <a:t>()</a:t>
            </a:r>
          </a:p>
          <a:p>
            <a:pPr lvl="1"/>
            <a:r>
              <a:rPr/>
              <a:t>Data Preprocessing</a:t>
            </a:r>
          </a:p>
          <a:p>
            <a:pPr lvl="1"/>
            <a:r>
              <a:rPr/>
              <a:t>Linear Regression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Two</a:t>
            </a:r>
            <a:r>
              <a:rPr/>
              <a:t> </a:t>
            </a:r>
            <a:r>
              <a:rPr/>
              <a:t>schools</a:t>
            </a:r>
            <a:r>
              <a:rPr/>
              <a:t> </a:t>
            </a:r>
            <a:r>
              <a:rPr/>
              <a:t>of</a:t>
            </a:r>
            <a:r>
              <a:rPr/>
              <a:t> </a:t>
            </a:r>
            <a:r>
              <a:rPr/>
              <a:t>thoughts</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1"/>
            <a:r>
              <a:rPr b="1"/>
              <a:t>Frequentist interpretation</a:t>
            </a:r>
            <a:r>
              <a:rPr/>
              <a:t>: </a:t>
            </a:r>
            <a:r>
              <a:rPr>
                <a:hlinkClick r:id="rId2"/>
              </a:rPr>
              <a:t>hands-on exercise</a:t>
            </a:r>
            <a:r>
              <a:rPr/>
              <a:t> probability of a random event denotes the relative frequency of occurrence of an experiment’s outcome, when the experiment is repeated indefinitely.</a:t>
            </a:r>
          </a:p>
          <a:p>
            <a:pPr lvl="2"/>
            <a:r>
              <a:rPr/>
              <a:t>Law of large numbers</a:t>
            </a:r>
          </a:p>
          <a:p>
            <a:pPr lvl="1"/>
            <a:r>
              <a:rPr b="1"/>
              <a:t>Bayesian interpretation</a:t>
            </a:r>
            <a:r>
              <a:rPr/>
              <a:t>: </a:t>
            </a:r>
            <a:r>
              <a:rPr>
                <a:hlinkClick r:id="rId3"/>
              </a:rPr>
              <a:t>hands-on exercise</a:t>
            </a:r>
            <a:r>
              <a:rPr/>
              <a:t> includes expert knowledge as well as experimental data to produce probabilities. The expert knowledge is represented by some (subjective).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F6AD-2B1F-45D8-9ADE-C809507B8F6C}"/>
              </a:ext>
            </a:extLst>
          </p:cNvPr>
          <p:cNvSpPr>
            <a:spLocks noGrp="1"/>
          </p:cNvSpPr>
          <p:nvPr>
            <p:ph type="title"/>
          </p:nvPr>
        </p:nvSpPr>
        <p:spPr>
          <a:xfrm>
            <a:off x="831850" y="1709738"/>
            <a:ext cx="10515600" cy="2852737"/>
          </a:xfrm>
        </p:spPr>
        <p:txBody>
          <a:bodyPr/>
          <a:lstStyle/>
          <a:p>
            <a:pPr lvl="0" marL="0" indent="0">
              <a:buNone/>
            </a:pPr>
            <a:r>
              <a:rPr/>
              <a:t>Data</a:t>
            </a:r>
            <a:r>
              <a:rPr/>
              <a:t> </a:t>
            </a:r>
            <a:r>
              <a:rPr/>
              <a:t>Exploratory</a:t>
            </a:r>
            <a:r>
              <a:rPr/>
              <a:t> </a:t>
            </a:r>
            <a:r>
              <a:rPr/>
              <a:t>using</a:t>
            </a:r>
            <a:r>
              <a:rPr/>
              <a:t> </a:t>
            </a:r>
            <a:r>
              <a:rPr/>
              <a:t>statistical</a:t>
            </a:r>
            <a:r>
              <a:rPr/>
              <a:t> </a:t>
            </a:r>
            <a:r>
              <a:rPr/>
              <a:t>techniques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Types</a:t>
            </a:r>
            <a:r>
              <a:rPr/>
              <a:t> </a:t>
            </a:r>
            <a:r>
              <a:rPr/>
              <a:t>of</a:t>
            </a:r>
            <a:r>
              <a:rPr/>
              <a:t> </a:t>
            </a:r>
            <a:r>
              <a:rPr/>
              <a:t>Data</a:t>
            </a:r>
          </a:p>
        </p:txBody>
      </p:sp>
      <p:pic>
        <p:nvPicPr>
          <p:cNvPr descr="/home/hussain/Documents/ArabianAnalyst/S4DS/assets/Images/Data_Types.jp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Are</a:t>
            </a:r>
            <a:r>
              <a:rPr/>
              <a:t> </a:t>
            </a:r>
            <a:r>
              <a:rPr/>
              <a:t>all</a:t>
            </a:r>
            <a:r>
              <a:rPr/>
              <a:t> </a:t>
            </a:r>
            <a:r>
              <a:rPr/>
              <a:t>data</a:t>
            </a:r>
            <a:r>
              <a:rPr/>
              <a:t> </a:t>
            </a:r>
            <a:r>
              <a:rPr/>
              <a:t>equal?</a:t>
            </a:r>
          </a:p>
        </p:txBody>
      </p:sp>
      <p:pic>
        <p:nvPicPr>
          <p:cNvPr descr="/home/hussain/Documents/ArabianAnalyst/S4DS/assets/Images/level_of_measurements.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Are</a:t>
            </a:r>
            <a:r>
              <a:rPr/>
              <a:t> </a:t>
            </a:r>
            <a:r>
              <a:rPr/>
              <a:t>all</a:t>
            </a:r>
            <a:r>
              <a:rPr/>
              <a:t> </a:t>
            </a:r>
            <a:r>
              <a:rPr/>
              <a:t>data</a:t>
            </a:r>
            <a:r>
              <a:rPr/>
              <a:t> </a:t>
            </a:r>
            <a:r>
              <a:rPr/>
              <a:t>equal?</a:t>
            </a:r>
          </a:p>
        </p:txBody>
      </p:sp>
      <p:pic>
        <p:nvPicPr>
          <p:cNvPr descr="/home/hussain/Documents/ArabianAnalyst/S4DS/assets/Images/summary-of-data-types-and-scales-768x405.png" id="0" name="Picture 1"/>
          <p:cNvPicPr>
            <a:picLocks noGrp="1" noChangeAspect="1"/>
          </p:cNvPicPr>
          <p:nvPr/>
        </p:nvPicPr>
        <p:blipFill>
          <a:blip r:embed="rId2"/>
          <a:stretch>
            <a:fillRect/>
          </a:stretch>
        </p:blipFill>
        <p:spPr bwMode="auto">
          <a:xfrm>
            <a:off x="1981200" y="1816100"/>
            <a:ext cx="82423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Categorical</a:t>
            </a:r>
            <a:r>
              <a:rPr/>
              <a:t> </a:t>
            </a:r>
            <a:r>
              <a:rPr/>
              <a:t>Data</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buNone/>
            </a:pPr>
            <a:r>
              <a:rPr/>
              <a:t>In many cases especially in classification problem this is usually our target variable.</a:t>
            </a:r>
          </a:p>
          <a:p>
            <a:pPr lvl="0" marL="0" indent="0">
              <a:buNone/>
            </a:pPr>
            <a:r>
              <a:rPr/>
              <a:t>We can describe categorical data by</a:t>
            </a:r>
          </a:p>
          <a:p>
            <a:pPr lvl="1"/>
            <a:r>
              <a:rPr/>
              <a:t>Counts</a:t>
            </a:r>
          </a:p>
          <a:p>
            <a:pPr lvl="1"/>
            <a:r>
              <a:rPr/>
              <a:t>Percentages</a:t>
            </a:r>
          </a:p>
          <a:p>
            <a:pPr lvl="0" marL="0" indent="0">
              <a:buNone/>
            </a:pPr>
            <a:r>
              <a:rPr/>
              <a:t>However, they are very useful in analytic tasks such as</a:t>
            </a:r>
          </a:p>
          <a:p>
            <a:pPr lvl="1"/>
            <a:r>
              <a:rPr/>
              <a:t>Grouping</a:t>
            </a:r>
          </a:p>
          <a:p>
            <a:pPr lvl="1"/>
            <a:r>
              <a:rPr/>
              <a:t>Filtering</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M&amp;M</a:t>
            </a:r>
            <a:r>
              <a:rPr/>
              <a:t> </a:t>
            </a:r>
            <a:r>
              <a:rPr/>
              <a:t>samples</a:t>
            </a:r>
            <a:r>
              <a:rPr/>
              <a:t> </a:t>
            </a:r>
            <a:r>
              <a:rPr i="1">
                <a:hlinkClick r:id="rId2"/>
              </a:rPr>
              <a:t>Hands-on</a:t>
            </a:r>
            <a:r>
              <a:rPr i="1">
                <a:hlinkClick r:id="rId3"/>
              </a:rPr>
              <a:t> </a:t>
            </a:r>
            <a:r>
              <a:rPr i="1">
                <a:hlinkClick r:id="rId4"/>
              </a:rPr>
              <a:t>exercise</a:t>
            </a:r>
          </a:p>
        </p:txBody>
      </p:sp>
      <p:pic>
        <p:nvPicPr>
          <p:cNvPr descr="/home/hussain/Documents/ArabianAnalyst/S4DS/assets/Images/M&amp;M_spokescandies.png" id="0" name="Picture 1"/>
          <p:cNvPicPr>
            <a:picLocks noGrp="1" noChangeAspect="1"/>
          </p:cNvPicPr>
          <p:nvPr/>
        </p:nvPicPr>
        <p:blipFill>
          <a:blip r:embed="rId5"/>
          <a:stretch>
            <a:fillRect/>
          </a:stretch>
        </p:blipFill>
        <p:spPr bwMode="auto">
          <a:xfrm>
            <a:off x="838200" y="2209800"/>
            <a:ext cx="10515600" cy="35687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Quantitative</a:t>
            </a:r>
            <a:r>
              <a:rPr/>
              <a:t> </a:t>
            </a:r>
            <a:r>
              <a:rPr/>
              <a:t>Data</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buNone/>
            </a:pPr>
            <a:r>
              <a:rPr/>
              <a:t>Those are exact variables and open doors for many statistical analysis. We can describe quantitative data by</a:t>
            </a:r>
          </a:p>
          <a:p>
            <a:pPr lvl="1"/>
            <a:r>
              <a:rPr b="1"/>
              <a:t>Measure of centrality</a:t>
            </a:r>
            <a:r>
              <a:rPr/>
              <a:t> </a:t>
            </a:r>
            <a:r>
              <a:rPr i="1">
                <a:hlinkClick r:id="rId2"/>
              </a:rPr>
              <a:t>Hands-on exercise</a:t>
            </a:r>
          </a:p>
          <a:p>
            <a:pPr lvl="2"/>
            <a:r>
              <a:rPr/>
              <a:t>Mean</a:t>
            </a:r>
          </a:p>
          <a:p>
            <a:pPr lvl="2"/>
            <a:r>
              <a:rPr/>
              <a:t>Median</a:t>
            </a:r>
          </a:p>
          <a:p>
            <a:pPr lvl="2"/>
            <a:r>
              <a:rPr/>
              <a:t>Mode</a:t>
            </a:r>
          </a:p>
          <a:p>
            <a:pPr lvl="1"/>
            <a:r>
              <a:rPr b="1"/>
              <a:t>Measure of Variability</a:t>
            </a:r>
            <a:r>
              <a:rPr/>
              <a:t> </a:t>
            </a:r>
            <a:r>
              <a:rPr i="1">
                <a:hlinkClick r:id="rId3"/>
              </a:rPr>
              <a:t>Hands-on exercise</a:t>
            </a:r>
          </a:p>
          <a:p>
            <a:pPr lvl="2"/>
            <a:r>
              <a:rPr/>
              <a:t>Range</a:t>
            </a:r>
          </a:p>
          <a:p>
            <a:pPr lvl="2"/>
            <a:r>
              <a:rPr/>
              <a:t>Interquartile Range (IQR)</a:t>
            </a:r>
          </a:p>
          <a:p>
            <a:pPr lvl="2"/>
            <a:r>
              <a:rPr/>
              <a:t>Standard Deviation</a:t>
            </a:r>
          </a:p>
          <a:p>
            <a:pPr lvl="2"/>
            <a:r>
              <a:rPr/>
              <a:t>Variance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Quantitative</a:t>
            </a:r>
            <a:r>
              <a:rPr/>
              <a:t> </a:t>
            </a:r>
            <a:r>
              <a:rPr/>
              <a:t>Data..(continued)</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1"/>
            <a:r>
              <a:rPr b="1"/>
              <a:t>Shape</a:t>
            </a:r>
            <a:r>
              <a:rPr/>
              <a:t> </a:t>
            </a:r>
            <a:r>
              <a:rPr i="1">
                <a:hlinkClick r:id="rId2"/>
              </a:rPr>
              <a:t>Hands-on exercise</a:t>
            </a:r>
          </a:p>
          <a:p>
            <a:pPr lvl="2"/>
            <a:r>
              <a:rPr/>
              <a:t>Kurtosis</a:t>
            </a:r>
          </a:p>
          <a:p>
            <a:pPr lvl="2"/>
            <a:r>
              <a:rPr/>
              <a:t>Skewness</a:t>
            </a:r>
          </a:p>
          <a:p>
            <a:pPr lvl="2"/>
            <a:r>
              <a:rPr/>
              <a:t>Normal Curve or Bell Curve</a:t>
            </a:r>
          </a:p>
          <a:p>
            <a:pPr lvl="1"/>
            <a:r>
              <a:rPr b="1"/>
              <a:t>Outliers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2C91-71A3-4DE7-923F-791E4211B567}"/>
              </a:ext>
            </a:extLst>
          </p:cNvPr>
          <p:cNvSpPr>
            <a:spLocks noGrp="1"/>
          </p:cNvSpPr>
          <p:nvPr>
            <p:ph type="title"/>
          </p:nvPr>
        </p:nvSpPr>
        <p:spPr/>
        <p:txBody>
          <a:bodyPr/>
          <a:lstStyle/>
          <a:p>
            <a:pPr lvl="0" marL="0" indent="0">
              <a:buNone/>
            </a:pPr>
            <a:r>
              <a:rPr/>
              <a:t>Centeral</a:t>
            </a:r>
            <a:r>
              <a:rPr/>
              <a:t> </a:t>
            </a:r>
            <a:r>
              <a:rPr/>
              <a:t>Limit</a:t>
            </a:r>
            <a:r>
              <a:rPr/>
              <a:t> </a:t>
            </a:r>
            <a:r>
              <a:rPr/>
              <a:t>Theorm</a:t>
            </a:r>
          </a:p>
        </p:txBody>
      </p:sp>
      <p:sp>
        <p:nvSpPr>
          <p:cNvPr id="3" name="Content Placeholder 2">
            <a:extLst>
              <a:ext uri="{FF2B5EF4-FFF2-40B4-BE49-F238E27FC236}">
                <a16:creationId xmlns:a16="http://schemas.microsoft.com/office/drawing/2014/main" id="{F2ECC8D4-6E79-4E88-B552-62B60499EED5}"/>
              </a:ext>
            </a:extLst>
          </p:cNvPr>
          <p:cNvSpPr>
            <a:spLocks noGrp="1"/>
          </p:cNvSpPr>
          <p:nvPr>
            <p:ph sz="half" idx="1"/>
          </p:nvPr>
        </p:nvSpPr>
        <p:spPr/>
        <p:txBody>
          <a:bodyPr/>
          <a:lstStyle/>
          <a:p>
            <a:pPr lvl="0" marL="0" indent="0">
              <a:buNone/>
            </a:pPr>
            <a:r>
              <a:rPr/>
              <a:t>if you have a population with mean μ and standard deviation σ and take sufficiently large random samples from the population with replacement , then the distribution of the sample means will be approximately normally distributed</a:t>
            </a:r>
          </a:p>
        </p:txBody>
      </p:sp>
      <p:pic>
        <p:nvPicPr>
          <p:cNvPr descr="/home/hussain/Documents/ArabianAnalyst/S4DS/assets/Images/centeral-limit-theorm.png" id="0" name="Picture 1"/>
          <p:cNvPicPr>
            <a:picLocks noGrp="1" noChangeAspect="1"/>
          </p:cNvPicPr>
          <p:nvPr/>
        </p:nvPicPr>
        <p:blipFill>
          <a:blip r:embed="rId2"/>
          <a:stretch>
            <a:fillRect/>
          </a:stretch>
        </p:blipFill>
        <p:spPr bwMode="auto">
          <a:xfrm>
            <a:off x="6172200" y="2374900"/>
            <a:ext cx="5181600" cy="32131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F6AD-2B1F-45D8-9ADE-C809507B8F6C}"/>
              </a:ext>
            </a:extLst>
          </p:cNvPr>
          <p:cNvSpPr>
            <a:spLocks noGrp="1"/>
          </p:cNvSpPr>
          <p:nvPr>
            <p:ph type="title"/>
          </p:nvPr>
        </p:nvSpPr>
        <p:spPr>
          <a:xfrm>
            <a:off x="831850" y="1709738"/>
            <a:ext cx="10515600" cy="2852737"/>
          </a:xfrm>
        </p:spPr>
        <p:txBody>
          <a:bodyPr/>
          <a:lstStyle/>
          <a:p>
            <a:pPr lvl="0" marL="0" indent="0">
              <a:buNone/>
            </a:pPr>
            <a:r>
              <a:rPr/>
              <a:t>Introduction</a:t>
            </a:r>
            <a:r>
              <a:rPr/>
              <a:t> </a:t>
            </a:r>
            <a:r>
              <a:rPr/>
              <a:t>about</a:t>
            </a:r>
            <a:r>
              <a:rPr/>
              <a:t> </a:t>
            </a:r>
            <a:r>
              <a:rPr/>
              <a:t>Data</a:t>
            </a:r>
            <a:r>
              <a:rPr/>
              <a:t> </a:t>
            </a:r>
            <a:r>
              <a:rPr/>
              <a:t>&amp;</a:t>
            </a:r>
            <a:r>
              <a:rPr/>
              <a:t> </a:t>
            </a:r>
            <a:r>
              <a:rPr/>
              <a:t>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More</a:t>
            </a:r>
            <a:r>
              <a:rPr/>
              <a:t> </a:t>
            </a:r>
            <a:r>
              <a:rPr/>
              <a:t>Statistical</a:t>
            </a:r>
            <a:r>
              <a:rPr/>
              <a:t> </a:t>
            </a:r>
            <a:r>
              <a:rPr/>
              <a:t>concepts</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buNone/>
            </a:pPr>
            <a:r>
              <a:rPr/>
              <a:t>How do we measure the relationship between variables?</a:t>
            </a:r>
          </a:p>
          <a:p>
            <a:pPr lvl="0" marL="0" indent="0">
              <a:buNone/>
            </a:pPr>
            <a:r>
              <a:rPr/>
              <a:t>We use </a:t>
            </a:r>
            <a:r>
              <a:rPr b="1"/>
              <a:t>covariance</a:t>
            </a:r>
            <a:r>
              <a:rPr/>
              <a:t> (</a:t>
            </a:r>
            <a:r>
              <a:rPr i="1"/>
              <a:t>not common</a:t>
            </a:r>
            <a:r>
              <a:rPr/>
              <a:t>) or </a:t>
            </a:r>
            <a:r>
              <a:rPr b="1"/>
              <a:t>correlation</a:t>
            </a:r>
            <a:r>
              <a:rPr/>
              <a:t> (</a:t>
            </a:r>
            <a:r>
              <a:rPr i="1"/>
              <a:t>most common</a:t>
            </a:r>
            <a:r>
              <a:rPr/>
              <a:t>)</a:t>
            </a:r>
          </a:p>
          <a:p>
            <a:pPr lvl="0" marL="0" indent="0">
              <a:spcBef>
                <a:spcPts val="3000"/>
              </a:spcBef>
              <a:buNone/>
            </a:pPr>
            <a:r>
              <a:rPr b="1"/>
              <a:t>Correlation vs Covariance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2ECC8D4-6E79-4E88-B552-62B60499EED5}"/>
                  </a:ext>
                </a:extLst>
              </p:cNvPr>
              <p:cNvSpPr>
                <a:spLocks noGrp="1"/>
              </p:cNvSpPr>
              <p:nvPr>
                <p:ph sz="half" idx="1"/>
              </p:nvPr>
            </p:nvSpPr>
            <p:spPr/>
            <p:txBody>
              <a:bodyPr/>
              <a:lstStyle/>
              <a:p>
                <a:pPr lvl="0" marL="0" indent="0">
                  <a:buNone/>
                </a:pPr>
                <a:r>
                  <a:rPr/>
                  <a:t>Covariance : </a:t>
                </a:r>
                <a14:m>
                  <m:oMath xmlns:m="http://schemas.openxmlformats.org/officeDocument/2006/math">
                    <m:r>
                      <m:t>C</m:t>
                    </m:r>
                    <m:r>
                      <m:t>o</m:t>
                    </m:r>
                    <m:r>
                      <m:t>v</m:t>
                    </m:r>
                    <m:r>
                      <m:t>(</m:t>
                    </m:r>
                    <m:r>
                      <m:t>x</m:t>
                    </m:r>
                    <m:r>
                      <m:t>,</m:t>
                    </m:r>
                    <m:r>
                      <m:t>y</m:t>
                    </m:r>
                    <m:r>
                      <m:t>)</m:t>
                    </m:r>
                    <m:r>
                      <m:t>=</m:t>
                    </m:r>
                    <m:f>
                      <m:fPr>
                        <m:type m:val="bar"/>
                      </m:fPr>
                      <m:num>
                        <m:r>
                          <m:t>∑</m:t>
                        </m:r>
                        <m:r>
                          <m:t>(</m:t>
                        </m:r>
                        <m:r>
                          <m:t>X</m:t>
                        </m:r>
                        <m:r>
                          <m:t>−</m:t>
                        </m:r>
                        <m:bar>
                          <m:barPr>
                            <m:pos m:val="top"/>
                          </m:barPr>
                          <m:e>
                            <m:r>
                              <m:t>X</m:t>
                            </m:r>
                          </m:e>
                        </m:bar>
                        <m:r>
                          <m:t>)</m:t>
                        </m:r>
                        <m:r>
                          <m:t>(</m:t>
                        </m:r>
                        <m:r>
                          <m:t>Y</m:t>
                        </m:r>
                        <m:r>
                          <m:t>−</m:t>
                        </m:r>
                        <m:bar>
                          <m:barPr>
                            <m:pos m:val="top"/>
                          </m:barPr>
                          <m:e>
                            <m:r>
                              <m:t>Y</m:t>
                            </m:r>
                          </m:e>
                        </m:bar>
                        <m:r>
                          <m:t>)</m:t>
                        </m:r>
                      </m:num>
                      <m:den>
                        <m:r>
                          <m:t>N</m:t>
                        </m:r>
                      </m:den>
                    </m:f>
                  </m:oMath>
                </a14:m>
              </a:p>
              <a:p>
                <a:pPr lvl="0" marL="0" indent="0">
                  <a:buNone/>
                </a:pPr>
                <a:r>
                  <a:rPr/>
                  <a:t>Correlation : </a:t>
                </a:r>
                <a14:m>
                  <m:oMath xmlns:m="http://schemas.openxmlformats.org/officeDocument/2006/math">
                    <m:r>
                      <m:t>r</m:t>
                    </m:r>
                    <m:r>
                      <m:t>=</m:t>
                    </m:r>
                    <m:f>
                      <m:fPr>
                        <m:type m:val="bar"/>
                      </m:fPr>
                      <m:num>
                        <m:r>
                          <m:t>1</m:t>
                        </m:r>
                      </m:num>
                      <m:den>
                        <m:r>
                          <m:t>n</m:t>
                        </m:r>
                        <m:r>
                          <m:t>−</m:t>
                        </m:r>
                        <m:r>
                          <m:t>1</m:t>
                        </m:r>
                      </m:den>
                    </m:f>
                    <m:r>
                      <m:t>∑</m:t>
                    </m:r>
                    <m:r>
                      <m:t>(</m:t>
                    </m:r>
                    <m:f>
                      <m:fPr>
                        <m:type m:val="bar"/>
                      </m:fPr>
                      <m:num>
                        <m:r>
                          <m:t>X</m:t>
                        </m:r>
                        <m:r>
                          <m:t>−</m:t>
                        </m:r>
                        <m:bar>
                          <m:barPr>
                            <m:pos m:val="top"/>
                          </m:barPr>
                          <m:e>
                            <m:r>
                              <m:t>X</m:t>
                            </m:r>
                          </m:e>
                        </m:bar>
                      </m:num>
                      <m:den>
                        <m:sSub>
                          <m:e>
                            <m:r>
                              <m:t>s</m:t>
                            </m:r>
                          </m:e>
                          <m:sub>
                            <m:r>
                              <m:t>x</m:t>
                            </m:r>
                          </m:sub>
                        </m:sSub>
                      </m:den>
                    </m:f>
                    <m:r>
                      <m:t>)</m:t>
                    </m:r>
                    <m:r>
                      <m:t>(</m:t>
                    </m:r>
                    <m:f>
                      <m:fPr>
                        <m:type m:val="bar"/>
                      </m:fPr>
                      <m:num>
                        <m:r>
                          <m:t>Y</m:t>
                        </m:r>
                        <m:r>
                          <m:t>−</m:t>
                        </m:r>
                        <m:bar>
                          <m:barPr>
                            <m:pos m:val="top"/>
                          </m:barPr>
                          <m:e>
                            <m:r>
                              <m:t>Y</m:t>
                            </m:r>
                          </m:e>
                        </m:bar>
                      </m:num>
                      <m:den>
                        <m:sSub>
                          <m:e>
                            <m:r>
                              <m:t>s</m:t>
                            </m:r>
                          </m:e>
                          <m:sub>
                            <m:r>
                              <m:t>y</m:t>
                            </m:r>
                          </m:sub>
                        </m:sSub>
                      </m:den>
                    </m:f>
                    <m:r>
                      <m:t>)</m:t>
                    </m:r>
                  </m:oMath>
                </a14:m>
              </a:p>
            </p:txBody>
          </p:sp>
        </mc:Choice>
      </mc:AlternateContent>
      <p:sp>
        <p:nvSpPr>
          <p:cNvPr id="4" name="Content Placeholder 3">
            <a:extLst>
              <a:ext uri="{FF2B5EF4-FFF2-40B4-BE49-F238E27FC236}">
                <a16:creationId xmlns:a16="http://schemas.microsoft.com/office/drawing/2014/main" id="{AB6EBE30-A8D6-4569-9582-95AAF2F0F812}"/>
              </a:ext>
            </a:extLst>
          </p:cNvPr>
          <p:cNvSpPr>
            <a:spLocks noGrp="1"/>
          </p:cNvSpPr>
          <p:nvPr>
            <p:ph sz="half" idx="2"/>
          </p:nvPr>
        </p:nvSpPr>
        <p:spPr/>
        <p:txBody>
          <a:bodyPr/>
          <a:lstStyle/>
          <a:p>
            <a:pPr lvl="0" marL="0" indent="0">
              <a:buNone/>
            </a:pPr>
            <a:r>
              <a:rPr b="1"/>
              <a:t>Correlation Types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Data</a:t>
            </a:r>
            <a:r>
              <a:rPr/>
              <a:t> </a:t>
            </a:r>
            <a:r>
              <a:rPr/>
              <a:t>Preprocessing</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buNone/>
            </a:pPr>
            <a:r>
              <a:rPr/>
              <a:t>Why do we preprocess data?</a:t>
            </a:r>
          </a:p>
          <a:p>
            <a:pPr lvl="1"/>
            <a:r>
              <a:rPr/>
              <a:t>Fields that are obsolete or redundant</a:t>
            </a:r>
          </a:p>
          <a:p>
            <a:pPr lvl="1"/>
            <a:r>
              <a:rPr/>
              <a:t>Missing values</a:t>
            </a:r>
          </a:p>
          <a:p>
            <a:pPr lvl="1"/>
            <a:r>
              <a:rPr/>
              <a:t>Outliers</a:t>
            </a:r>
          </a:p>
          <a:p>
            <a:pPr lvl="1"/>
            <a:r>
              <a:rPr/>
              <a:t>Data in a form not suitable for the machine learning models;</a:t>
            </a:r>
          </a:p>
          <a:p>
            <a:pPr lvl="1"/>
            <a:r>
              <a:rPr/>
              <a:t>Values not consistent with policy or common sense.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Common</a:t>
            </a:r>
            <a:r>
              <a:rPr/>
              <a:t> </a:t>
            </a:r>
            <a:r>
              <a:rPr/>
              <a:t>Tasks</a:t>
            </a:r>
            <a:r>
              <a:rPr/>
              <a:t> </a:t>
            </a:r>
            <a:r>
              <a:rPr/>
              <a:t>in</a:t>
            </a:r>
            <a:r>
              <a:rPr/>
              <a:t> </a:t>
            </a:r>
            <a:r>
              <a:rPr/>
              <a:t>Data</a:t>
            </a:r>
            <a:r>
              <a:rPr/>
              <a:t> </a:t>
            </a:r>
            <a:r>
              <a:rPr/>
              <a:t>preprocessing</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1"/>
            <a:r>
              <a:rPr/>
              <a:t>Data cleaning</a:t>
            </a:r>
          </a:p>
          <a:p>
            <a:pPr lvl="1"/>
            <a:r>
              <a:rPr/>
              <a:t>Handling missing data</a:t>
            </a:r>
          </a:p>
          <a:p>
            <a:pPr lvl="1"/>
            <a:r>
              <a:rPr/>
              <a:t>Identify misclassificaitons</a:t>
            </a:r>
          </a:p>
          <a:p>
            <a:pPr lvl="1"/>
            <a:r>
              <a:rPr/>
              <a:t>Graphically identify outliers</a:t>
            </a:r>
          </a:p>
          <a:p>
            <a:pPr lvl="1"/>
            <a:r>
              <a:rPr/>
              <a:t>Transformation data </a:t>
            </a:r>
            <a:r>
              <a:rPr i="1"/>
              <a:t>to work better with ML models</a:t>
            </a:r>
          </a:p>
          <a:p>
            <a:pPr lvl="1"/>
            <a:r>
              <a:rPr/>
              <a:t>Normalize the data</a:t>
            </a:r>
          </a:p>
          <a:p>
            <a:pPr lvl="0" marL="0" indent="0">
              <a:buNone/>
            </a:pPr>
            <a:r>
              <a:rPr>
                <a:hlinkClick r:id="rId2"/>
              </a:rPr>
              <a:t>Hands-on exercise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Data</a:t>
            </a:r>
            <a:r>
              <a:rPr/>
              <a:t> </a:t>
            </a:r>
            <a:r>
              <a:rPr/>
              <a:t>Preprocessing</a:t>
            </a:r>
            <a:r>
              <a:rPr/>
              <a:t> </a:t>
            </a:r>
            <a:r>
              <a:rPr/>
              <a:t>Continuation</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1"/>
            <a:r>
              <a:rPr/>
              <a:t>Graphical Methods to identify outliers</a:t>
            </a:r>
          </a:p>
          <a:p>
            <a:pPr lvl="1"/>
            <a:r>
              <a:rPr/>
              <a:t>Normalizing data</a:t>
            </a:r>
          </a:p>
          <a:p>
            <a:pPr lvl="1"/>
            <a:r>
              <a:rPr/>
              <a:t>Min–max normalization</a:t>
            </a:r>
          </a:p>
          <a:p>
            <a:pPr lvl="1"/>
            <a:r>
              <a:rPr/>
              <a:t>Transformation to achieve normality</a:t>
            </a:r>
          </a:p>
          <a:p>
            <a:pPr lvl="0" marL="0" indent="0">
              <a:buNone/>
            </a:pPr>
            <a:r>
              <a:rPr>
                <a:hlinkClick r:id="rId2"/>
              </a:rPr>
              <a:t>Hands-on exercise</a:t>
            </a:r>
          </a:p>
          <a:p>
            <a:pPr lvl="0" marL="0" indent="0">
              <a:buNone/>
            </a:pPr>
            <a:r>
              <a:rPr/>
              <a:t>:::::: {.rows}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Other</a:t>
            </a:r>
            <a:r>
              <a:rPr/>
              <a:t> </a:t>
            </a:r>
            <a:r>
              <a:rPr/>
              <a:t>considerations</a:t>
            </a:r>
            <a:r>
              <a:rPr/>
              <a:t> </a:t>
            </a:r>
            <a:r>
              <a:rPr/>
              <a:t>-</a:t>
            </a:r>
            <a:r>
              <a:rPr/>
              <a:t> </a:t>
            </a:r>
            <a:r>
              <a:rPr/>
              <a:t>Data</a:t>
            </a:r>
            <a:r>
              <a:rPr/>
              <a:t> </a:t>
            </a:r>
            <a:r>
              <a:rPr/>
              <a:t>Preprocessing</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buNone/>
            </a:pPr>
            <a:r>
              <a:rPr/>
              <a:t>Categorical variables : we create </a:t>
            </a:r>
            <a:r>
              <a:rPr b="1"/>
              <a:t>dummy variables</a:t>
            </a:r>
            <a:r>
              <a:rPr/>
              <a:t> for categorical variables that are </a:t>
            </a:r>
            <a:r>
              <a:rPr b="1"/>
              <a:t>Nominal</a:t>
            </a:r>
          </a:p>
          <a:p>
            <a:pPr lvl="0" marL="0" indent="0">
              <a:buNone/>
            </a:pPr>
            <a:r>
              <a:rPr/>
              <a:t>Example: How to encode </a:t>
            </a:r>
            <a:r>
              <a:rPr sz="1800">
                <a:latin typeface="Courier"/>
              </a:rPr>
              <a:t>Maritul Status</a:t>
            </a:r>
            <a:r>
              <a:rPr/>
              <a:t>? given that we have 4 categories {Married, Single, Divorced, Seperated}</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816100"/>
          <a:ext cx="10515600" cy="4343400"/>
        </p:xfrm>
        <a:graphic>
          <a:graphicData uri="http://schemas.openxmlformats.org/drawingml/2006/table">
            <a:tbl>
              <a:tblPr firstRow="1" bandRow="1">
                <a:tableStyleId>{5C22544A-7EE6-4342-B048-85BDC9FD1C3A}</a:tableStyleId>
              </a:tblPr>
              <a:tblGrid>
                <a:gridCol w="3505200"/>
                <a:gridCol w="3505200"/>
                <a:gridCol w="3505200"/>
              </a:tblGrid>
              <a:tr h="0">
                <a:tc>
                  <a:txBody>
                    <a:bodyPr/>
                    <a:lstStyle/>
                    <a:p>
                      <a:pPr lvl="0" marL="0" indent="0" algn="ctr">
                        <a:buNone/>
                      </a:pPr>
                      <a:r>
                        <a:rPr/>
                        <a:t>CustomerID</a:t>
                      </a:r>
                    </a:p>
                  </a:txBody>
                  <a:tcPr/>
                </a:tc>
                <a:tc>
                  <a:txBody>
                    <a:bodyPr/>
                    <a:lstStyle/>
                    <a:p>
                      <a:pPr lvl="0" marL="0" indent="0" algn="ctr">
                        <a:buNone/>
                      </a:pPr>
                      <a:r>
                        <a:rPr/>
                        <a:t>Income</a:t>
                      </a:r>
                    </a:p>
                  </a:txBody>
                  <a:tcPr/>
                </a:tc>
                <a:tc>
                  <a:txBody>
                    <a:bodyPr/>
                    <a:lstStyle/>
                    <a:p>
                      <a:pPr lvl="0" marL="0" indent="0" algn="ctr">
                        <a:buNone/>
                      </a:pPr>
                      <a:r>
                        <a:rPr/>
                        <a:t>Marital</a:t>
                      </a:r>
                      <a:r>
                        <a:rPr/>
                        <a:t> </a:t>
                      </a:r>
                      <a:r>
                        <a:rPr/>
                        <a:t>Status</a:t>
                      </a:r>
                    </a:p>
                  </a:txBody>
                  <a:tcPr/>
                </a:tc>
              </a:tr>
              <a:tr h="0">
                <a:tc>
                  <a:txBody>
                    <a:bodyPr/>
                    <a:lstStyle/>
                    <a:p>
                      <a:pPr lvl="0" marL="0" indent="0" algn="ctr">
                        <a:buNone/>
                      </a:pPr>
                      <a:r>
                        <a:rPr/>
                        <a:t>10001</a:t>
                      </a:r>
                    </a:p>
                  </a:txBody>
                </a:tc>
                <a:tc>
                  <a:txBody>
                    <a:bodyPr/>
                    <a:lstStyle/>
                    <a:p>
                      <a:pPr lvl="0" marL="0" indent="0" algn="ctr">
                        <a:buNone/>
                      </a:pPr>
                      <a:r>
                        <a:rPr/>
                        <a:t>40000</a:t>
                      </a:r>
                    </a:p>
                  </a:txBody>
                </a:tc>
                <a:tc>
                  <a:txBody>
                    <a:bodyPr/>
                    <a:lstStyle/>
                    <a:p>
                      <a:pPr lvl="0" marL="0" indent="0" algn="ctr">
                        <a:buNone/>
                      </a:pPr>
                      <a:r>
                        <a:rPr/>
                        <a:t>Married</a:t>
                      </a:r>
                    </a:p>
                  </a:txBody>
                </a:tc>
              </a:tr>
              <a:tr h="0">
                <a:tc>
                  <a:txBody>
                    <a:bodyPr/>
                    <a:lstStyle/>
                    <a:p>
                      <a:pPr lvl="0" marL="0" indent="0" algn="ctr">
                        <a:buNone/>
                      </a:pPr>
                      <a:r>
                        <a:rPr/>
                        <a:t>10002</a:t>
                      </a:r>
                    </a:p>
                  </a:txBody>
                </a:tc>
                <a:tc>
                  <a:txBody>
                    <a:bodyPr/>
                    <a:lstStyle/>
                    <a:p>
                      <a:pPr lvl="0" marL="0" indent="0" algn="ctr">
                        <a:buNone/>
                      </a:pPr>
                      <a:r>
                        <a:rPr/>
                        <a:t>63000</a:t>
                      </a:r>
                    </a:p>
                  </a:txBody>
                </a:tc>
                <a:tc>
                  <a:txBody>
                    <a:bodyPr/>
                    <a:lstStyle/>
                    <a:p>
                      <a:pPr lvl="0" marL="0" indent="0" algn="ctr">
                        <a:buNone/>
                      </a:pPr>
                      <a:r>
                        <a:rPr/>
                        <a:t>Single</a:t>
                      </a:r>
                    </a:p>
                  </a:txBody>
                </a:tc>
              </a:tr>
            </a:tbl>
          </a:graphicData>
        </a:graphic>
      </p:graphicFrame>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Other</a:t>
            </a:r>
            <a:r>
              <a:rPr/>
              <a:t> </a:t>
            </a:r>
            <a:r>
              <a:rPr/>
              <a:t>considerations</a:t>
            </a:r>
            <a:r>
              <a:rPr/>
              <a:t> </a:t>
            </a:r>
            <a:r>
              <a:rPr/>
              <a:t>-</a:t>
            </a:r>
            <a:r>
              <a:rPr/>
              <a:t> </a:t>
            </a:r>
            <a:r>
              <a:rPr/>
              <a:t>Data</a:t>
            </a:r>
            <a:r>
              <a:rPr/>
              <a:t> </a:t>
            </a:r>
            <a:r>
              <a:rPr/>
              <a:t>Preprocessing</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buNone/>
            </a:pPr>
            <a:r>
              <a:rPr/>
              <a:t>We simply create </a:t>
            </a:r>
            <a:r>
              <a:rPr b="1"/>
              <a:t>dummy variables</a:t>
            </a:r>
            <a:r>
              <a:rPr/>
              <a:t> for </a:t>
            </a:r>
            <a:r>
              <a:rPr sz="1800">
                <a:latin typeface="Courier"/>
              </a:rPr>
              <a:t>n-1</a:t>
            </a:r>
            <a:r>
              <a:rPr/>
              <a:t> of all the classes for the categorical variable.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816100"/>
          <a:ext cx="10515600" cy="4343400"/>
        </p:xfrm>
        <a:graphic>
          <a:graphicData uri="http://schemas.openxmlformats.org/drawingml/2006/table">
            <a:tbl>
              <a:tblPr firstRow="1" bandRow="1">
                <a:tableStyleId>{5C22544A-7EE6-4342-B048-85BDC9FD1C3A}</a:tableStyleId>
              </a:tblPr>
              <a:tblGrid>
                <a:gridCol w="2095500"/>
                <a:gridCol w="2095500"/>
                <a:gridCol w="2095500"/>
                <a:gridCol w="2095500"/>
                <a:gridCol w="2095500"/>
              </a:tblGrid>
              <a:tr h="0">
                <a:tc>
                  <a:txBody>
                    <a:bodyPr/>
                    <a:lstStyle/>
                    <a:p>
                      <a:pPr lvl="0" marL="0" indent="0" algn="ctr">
                        <a:buNone/>
                      </a:pPr>
                      <a:r>
                        <a:rPr/>
                        <a:t>CustomerID</a:t>
                      </a:r>
                    </a:p>
                  </a:txBody>
                  <a:tcPr/>
                </a:tc>
                <a:tc>
                  <a:txBody>
                    <a:bodyPr/>
                    <a:lstStyle/>
                    <a:p>
                      <a:pPr lvl="0" marL="0" indent="0" algn="ctr">
                        <a:buNone/>
                      </a:pPr>
                      <a:r>
                        <a:rPr/>
                        <a:t>Income</a:t>
                      </a:r>
                    </a:p>
                  </a:txBody>
                  <a:tcPr/>
                </a:tc>
                <a:tc>
                  <a:txBody>
                    <a:bodyPr/>
                    <a:lstStyle/>
                    <a:p>
                      <a:pPr lvl="0" marL="0" indent="0" algn="ctr">
                        <a:buNone/>
                      </a:pPr>
                      <a:r>
                        <a:rPr/>
                        <a:t>Single</a:t>
                      </a:r>
                    </a:p>
                  </a:txBody>
                  <a:tcPr/>
                </a:tc>
                <a:tc>
                  <a:txBody>
                    <a:bodyPr/>
                    <a:lstStyle/>
                    <a:p>
                      <a:pPr lvl="0" marL="0" indent="0" algn="ctr">
                        <a:buNone/>
                      </a:pPr>
                      <a:r>
                        <a:rPr/>
                        <a:t>Married</a:t>
                      </a:r>
                    </a:p>
                  </a:txBody>
                  <a:tcPr/>
                </a:tc>
                <a:tc>
                  <a:txBody>
                    <a:bodyPr/>
                    <a:lstStyle/>
                    <a:p>
                      <a:pPr lvl="0" marL="0" indent="0" algn="ctr">
                        <a:buNone/>
                      </a:pPr>
                      <a:r>
                        <a:rPr/>
                        <a:t>Divorced</a:t>
                      </a:r>
                    </a:p>
                  </a:txBody>
                  <a:tcPr/>
                </a:tc>
              </a:tr>
              <a:tr h="0">
                <a:tc>
                  <a:txBody>
                    <a:bodyPr/>
                    <a:lstStyle/>
                    <a:p>
                      <a:pPr lvl="0" marL="0" indent="0" algn="ctr">
                        <a:buNone/>
                      </a:pPr>
                      <a:r>
                        <a:rPr/>
                        <a:t>10001</a:t>
                      </a:r>
                    </a:p>
                  </a:txBody>
                </a:tc>
                <a:tc>
                  <a:txBody>
                    <a:bodyPr/>
                    <a:lstStyle/>
                    <a:p>
                      <a:pPr lvl="0" marL="0" indent="0" algn="ctr">
                        <a:buNone/>
                      </a:pPr>
                      <a:r>
                        <a:rPr/>
                        <a:t>40000</a:t>
                      </a:r>
                    </a:p>
                  </a:txBody>
                </a:tc>
                <a:tc>
                  <a:txBody>
                    <a:bodyPr/>
                    <a:lstStyle/>
                    <a:p>
                      <a:pPr lvl="0" marL="0" indent="0" algn="ctr">
                        <a:buNone/>
                      </a:pPr>
                      <a:r>
                        <a:rPr/>
                        <a:t>0</a:t>
                      </a:r>
                    </a:p>
                  </a:txBody>
                </a:tc>
                <a:tc>
                  <a:txBody>
                    <a:bodyPr/>
                    <a:lstStyle/>
                    <a:p>
                      <a:pPr lvl="0" marL="0" indent="0" algn="ctr">
                        <a:buNone/>
                      </a:pPr>
                      <a:r>
                        <a:rPr/>
                        <a:t>1</a:t>
                      </a:r>
                    </a:p>
                  </a:txBody>
                </a:tc>
                <a:tc>
                  <a:txBody>
                    <a:bodyPr/>
                    <a:lstStyle/>
                    <a:p>
                      <a:pPr lvl="0" marL="0" indent="0" algn="ctr">
                        <a:buNone/>
                      </a:pPr>
                      <a:r>
                        <a:rPr/>
                        <a:t>0</a:t>
                      </a:r>
                    </a:p>
                  </a:txBody>
                </a:tc>
              </a:tr>
              <a:tr h="0">
                <a:tc>
                  <a:txBody>
                    <a:bodyPr/>
                    <a:lstStyle/>
                    <a:p>
                      <a:pPr lvl="0" marL="0" indent="0" algn="ctr">
                        <a:buNone/>
                      </a:pPr>
                      <a:r>
                        <a:rPr/>
                        <a:t>10002</a:t>
                      </a:r>
                    </a:p>
                  </a:txBody>
                </a:tc>
                <a:tc>
                  <a:txBody>
                    <a:bodyPr/>
                    <a:lstStyle/>
                    <a:p>
                      <a:pPr lvl="0" marL="0" indent="0" algn="ctr">
                        <a:buNone/>
                      </a:pPr>
                      <a:r>
                        <a:rPr/>
                        <a:t>63000</a:t>
                      </a:r>
                    </a:p>
                  </a:txBody>
                </a:tc>
                <a:tc>
                  <a:txBody>
                    <a:bodyPr/>
                    <a:lstStyle/>
                    <a:p>
                      <a:pPr lvl="0" marL="0" indent="0" algn="ctr">
                        <a:buNone/>
                      </a:pPr>
                      <a:r>
                        <a:rPr/>
                        <a:t>1</a:t>
                      </a:r>
                    </a:p>
                  </a:txBody>
                </a:tc>
                <a:tc>
                  <a:txBody>
                    <a:bodyPr/>
                    <a:lstStyle/>
                    <a:p>
                      <a:pPr lvl="0" marL="0" indent="0" algn="ctr">
                        <a:buNone/>
                      </a:pPr>
                      <a:r>
                        <a:rPr/>
                        <a:t>0</a:t>
                      </a:r>
                    </a:p>
                  </a:txBody>
                </a:tc>
                <a:tc>
                  <a:txBody>
                    <a:bodyPr/>
                    <a:lstStyle/>
                    <a:p>
                      <a:pPr lvl="0" marL="0" indent="0" algn="ctr">
                        <a:buNone/>
                      </a:pPr>
                      <a:r>
                        <a:rPr/>
                        <a:t>0</a:t>
                      </a:r>
                    </a:p>
                  </a:txBody>
                </a:tc>
              </a:tr>
            </a:tbl>
          </a:graphicData>
        </a:graphic>
      </p:graphicFrame>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Other</a:t>
            </a:r>
            <a:r>
              <a:rPr/>
              <a:t> </a:t>
            </a:r>
            <a:r>
              <a:rPr/>
              <a:t>considerations</a:t>
            </a:r>
            <a:r>
              <a:rPr/>
              <a:t> </a:t>
            </a:r>
            <a:r>
              <a:rPr/>
              <a:t>-</a:t>
            </a:r>
            <a:r>
              <a:rPr/>
              <a:t> </a:t>
            </a:r>
            <a:r>
              <a:rPr/>
              <a:t>Data</a:t>
            </a:r>
            <a:r>
              <a:rPr/>
              <a:t> </a:t>
            </a:r>
            <a:r>
              <a:rPr/>
              <a:t>Preprocessing</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buNone/>
            </a:pPr>
            <a:r>
              <a:rPr/>
              <a:t>Categorical variables : we can substitute classes with numerical for variables that are </a:t>
            </a:r>
            <a:r>
              <a:rPr b="1"/>
              <a:t>Ordinal</a:t>
            </a:r>
          </a:p>
          <a:p>
            <a:pPr lvl="0" marL="0" indent="0">
              <a:buNone/>
            </a:pPr>
            <a:r>
              <a:rPr/>
              <a:t>Example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2C91-71A3-4DE7-923F-791E4211B567}"/>
              </a:ext>
            </a:extLst>
          </p:cNvPr>
          <p:cNvSpPr>
            <a:spLocks noGrp="1"/>
          </p:cNvSpPr>
          <p:nvPr>
            <p:ph type="title"/>
          </p:nvPr>
        </p:nvSpPr>
        <p:spPr/>
        <p:txBody>
          <a:bodyPr/>
          <a:lstStyle/>
          <a:p>
            <a:pPr lvl="0" marL="0" indent="0">
              <a:buNone/>
            </a:pPr>
            <a:r>
              <a:rPr/>
              <a:t>What</a:t>
            </a:r>
            <a:r>
              <a:rPr/>
              <a:t> </a:t>
            </a:r>
            <a:r>
              <a:rPr/>
              <a:t>are</a:t>
            </a:r>
            <a:r>
              <a:rPr/>
              <a:t> </a:t>
            </a:r>
            <a:r>
              <a:rPr/>
              <a:t>the</a:t>
            </a:r>
            <a:r>
              <a:rPr/>
              <a:t> </a:t>
            </a:r>
            <a:r>
              <a:rPr/>
              <a:t>types</a:t>
            </a:r>
            <a:r>
              <a:rPr/>
              <a:t> </a:t>
            </a:r>
            <a:r>
              <a:rPr/>
              <a:t>of</a:t>
            </a:r>
            <a:r>
              <a:rPr/>
              <a:t> </a:t>
            </a:r>
            <a:r>
              <a:rPr/>
              <a:t>data?</a:t>
            </a:r>
          </a:p>
        </p:txBody>
      </p:sp>
      <p:sp>
        <p:nvSpPr>
          <p:cNvPr id="3" name="Content Placeholder 2">
            <a:extLst>
              <a:ext uri="{FF2B5EF4-FFF2-40B4-BE49-F238E27FC236}">
                <a16:creationId xmlns:a16="http://schemas.microsoft.com/office/drawing/2014/main" id="{F2ECC8D4-6E79-4E88-B552-62B60499EED5}"/>
              </a:ext>
            </a:extLst>
          </p:cNvPr>
          <p:cNvSpPr>
            <a:spLocks noGrp="1"/>
          </p:cNvSpPr>
          <p:nvPr>
            <p:ph sz="half" idx="1"/>
          </p:nvPr>
        </p:nvSpPr>
        <p:spPr/>
        <p:txBody>
          <a:bodyPr/>
          <a:lstStyle/>
          <a:p>
            <a:pPr lvl="0" marL="0" indent="0">
              <a:spcBef>
                <a:spcPts val="3000"/>
              </a:spcBef>
              <a:buNone/>
            </a:pPr>
            <a:r>
              <a:rPr b="1"/>
              <a:t>Structured data</a:t>
            </a:r>
          </a:p>
          <a:p>
            <a:pPr lvl="0" marL="0" indent="0">
              <a:buNone/>
            </a:pPr>
            <a:r>
              <a:rPr/>
              <a:t>Data that has pre-defined format. We mainly refer to the data that can be stored in tabular format.</a:t>
            </a:r>
          </a:p>
        </p:txBody>
      </p:sp>
      <p:pic>
        <p:nvPicPr>
          <p:cNvPr descr="/home/hussain/Documents/ArabianAnalyst/S4DS/assets/Images/Pivot-Table-Data-Source-Structure.png" id="0" name="Picture 1"/>
          <p:cNvPicPr>
            <a:picLocks noGrp="1" noChangeAspect="1"/>
          </p:cNvPicPr>
          <p:nvPr/>
        </p:nvPicPr>
        <p:blipFill>
          <a:blip r:embed="rId2"/>
          <a:stretch>
            <a:fillRect/>
          </a:stretch>
        </p:blipFill>
        <p:spPr bwMode="auto">
          <a:xfrm>
            <a:off x="6172200" y="2730500"/>
            <a:ext cx="5181600" cy="25146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816100"/>
          <a:ext cx="10515600" cy="4343400"/>
        </p:xfrm>
        <a:graphic>
          <a:graphicData uri="http://schemas.openxmlformats.org/drawingml/2006/table">
            <a:tbl>
              <a:tblPr firstRow="1" bandRow="1">
                <a:tableStyleId>{5C22544A-7EE6-4342-B048-85BDC9FD1C3A}</a:tableStyleId>
              </a:tblPr>
              <a:tblGrid>
                <a:gridCol w="5257800"/>
                <a:gridCol w="5257800"/>
              </a:tblGrid>
              <a:tr h="0">
                <a:tc>
                  <a:txBody>
                    <a:bodyPr/>
                    <a:lstStyle/>
                    <a:p>
                      <a:pPr lvl="0" marL="0" indent="0">
                        <a:buNone/>
                      </a:pPr>
                      <a:r>
                        <a:rPr/>
                        <a:t>Class</a:t>
                      </a:r>
                    </a:p>
                  </a:txBody>
                  <a:tcPr/>
                </a:tc>
                <a:tc>
                  <a:txBody>
                    <a:bodyPr/>
                    <a:lstStyle/>
                    <a:p>
                      <a:pPr lvl="0" marL="0" indent="0" algn="ctr">
                        <a:buNone/>
                      </a:pPr>
                      <a:r>
                        <a:rPr/>
                        <a:t>value</a:t>
                      </a:r>
                    </a:p>
                  </a:txBody>
                  <a:tcPr/>
                </a:tc>
              </a:tr>
              <a:tr h="0">
                <a:tc>
                  <a:txBody>
                    <a:bodyPr/>
                    <a:lstStyle/>
                    <a:p>
                      <a:pPr lvl="0" marL="0" indent="0">
                        <a:buNone/>
                      </a:pPr>
                      <a:r>
                        <a:rPr/>
                        <a:t>strongly</a:t>
                      </a:r>
                      <a:r>
                        <a:rPr/>
                        <a:t> </a:t>
                      </a:r>
                      <a:r>
                        <a:rPr/>
                        <a:t>disagree</a:t>
                      </a:r>
                    </a:p>
                  </a:txBody>
                </a:tc>
                <a:tc>
                  <a:txBody>
                    <a:bodyPr/>
                    <a:lstStyle/>
                    <a:p>
                      <a:pPr lvl="0" marL="0" indent="0" algn="ctr">
                        <a:buNone/>
                      </a:pPr>
                      <a:r>
                        <a:rPr/>
                        <a:t>1</a:t>
                      </a:r>
                    </a:p>
                  </a:txBody>
                </a:tc>
              </a:tr>
              <a:tr h="0">
                <a:tc>
                  <a:txBody>
                    <a:bodyPr/>
                    <a:lstStyle/>
                    <a:p>
                      <a:pPr lvl="0" marL="0" indent="0">
                        <a:buNone/>
                      </a:pPr>
                      <a:r>
                        <a:rPr/>
                        <a:t>disagree</a:t>
                      </a:r>
                    </a:p>
                  </a:txBody>
                </a:tc>
                <a:tc>
                  <a:txBody>
                    <a:bodyPr/>
                    <a:lstStyle/>
                    <a:p>
                      <a:pPr lvl="0" marL="0" indent="0" algn="ctr">
                        <a:buNone/>
                      </a:pPr>
                      <a:r>
                        <a:rPr/>
                        <a:t>2</a:t>
                      </a:r>
                    </a:p>
                  </a:txBody>
                </a:tc>
              </a:tr>
              <a:tr h="0">
                <a:tc>
                  <a:txBody>
                    <a:bodyPr/>
                    <a:lstStyle/>
                    <a:p>
                      <a:pPr lvl="0" marL="0" indent="0">
                        <a:buNone/>
                      </a:pPr>
                      <a:r>
                        <a:rPr/>
                        <a:t>neutral</a:t>
                      </a:r>
                    </a:p>
                  </a:txBody>
                </a:tc>
                <a:tc>
                  <a:txBody>
                    <a:bodyPr/>
                    <a:lstStyle/>
                    <a:p>
                      <a:pPr lvl="0" marL="0" indent="0" algn="ctr">
                        <a:buNone/>
                      </a:pPr>
                      <a:r>
                        <a:rPr/>
                        <a:t>3</a:t>
                      </a:r>
                    </a:p>
                  </a:txBody>
                </a:tc>
              </a:tr>
              <a:tr h="0">
                <a:tc>
                  <a:txBody>
                    <a:bodyPr/>
                    <a:lstStyle/>
                    <a:p>
                      <a:pPr lvl="0" marL="0" indent="0">
                        <a:buNone/>
                      </a:pPr>
                      <a:r>
                        <a:rPr/>
                        <a:t>agree</a:t>
                      </a:r>
                    </a:p>
                  </a:txBody>
                </a:tc>
                <a:tc>
                  <a:txBody>
                    <a:bodyPr/>
                    <a:lstStyle/>
                    <a:p>
                      <a:pPr lvl="0" marL="0" indent="0" algn="ctr">
                        <a:buNone/>
                      </a:pPr>
                      <a:r>
                        <a:rPr/>
                        <a:t>4</a:t>
                      </a:r>
                    </a:p>
                  </a:txBody>
                </a:tc>
              </a:tr>
              <a:tr h="0">
                <a:tc>
                  <a:txBody>
                    <a:bodyPr/>
                    <a:lstStyle/>
                    <a:p>
                      <a:pPr lvl="0" marL="0" indent="0">
                        <a:buNone/>
                      </a:pPr>
                      <a:r>
                        <a:rPr/>
                        <a:t>strongly</a:t>
                      </a:r>
                      <a:r>
                        <a:rPr/>
                        <a:t> </a:t>
                      </a:r>
                      <a:r>
                        <a:rPr/>
                        <a:t>agree</a:t>
                      </a:r>
                    </a:p>
                  </a:txBody>
                </a:tc>
                <a:tc>
                  <a:txBody>
                    <a:bodyPr/>
                    <a:lstStyle/>
                    <a:p>
                      <a:pPr lvl="0" marL="0" indent="0" algn="ctr">
                        <a:buNone/>
                      </a:pPr>
                      <a:r>
                        <a:rPr/>
                        <a:t>5</a:t>
                      </a:r>
                    </a:p>
                  </a:txBody>
                </a:tc>
              </a:tr>
            </a:tbl>
          </a:graphicData>
        </a:graphic>
      </p:graphicFrame>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Other</a:t>
            </a:r>
            <a:r>
              <a:rPr/>
              <a:t> </a:t>
            </a:r>
            <a:r>
              <a:rPr/>
              <a:t>considerations</a:t>
            </a:r>
            <a:r>
              <a:rPr/>
              <a:t> </a:t>
            </a:r>
            <a:r>
              <a:rPr/>
              <a:t>-</a:t>
            </a:r>
            <a:r>
              <a:rPr/>
              <a:t> </a:t>
            </a:r>
            <a:r>
              <a:rPr/>
              <a:t>Data</a:t>
            </a:r>
            <a:r>
              <a:rPr/>
              <a:t> </a:t>
            </a:r>
            <a:r>
              <a:rPr/>
              <a:t>Preprocessing</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buNone/>
            </a:pPr>
            <a:r>
              <a:rPr/>
              <a:t>Binning Numerical Variables : Some algorithms prefer categorical variables therefore, we need to perform binning</a:t>
            </a:r>
          </a:p>
          <a:p>
            <a:pPr lvl="1">
              <a:buAutoNum type="arabicPeriod"/>
            </a:pPr>
            <a:r>
              <a:rPr/>
              <a:t>Equal width binning</a:t>
            </a:r>
          </a:p>
          <a:p>
            <a:pPr lvl="1">
              <a:buAutoNum type="arabicPeriod"/>
            </a:pPr>
            <a:r>
              <a:rPr/>
              <a:t>Equal frequency binning</a:t>
            </a:r>
          </a:p>
          <a:p>
            <a:pPr lvl="1">
              <a:buAutoNum type="arabicPeriod"/>
            </a:pPr>
            <a:r>
              <a:rPr/>
              <a:t>Binning by clustering</a:t>
            </a:r>
          </a:p>
          <a:p>
            <a:pPr lvl="1">
              <a:buAutoNum type="arabicPeriod"/>
            </a:pPr>
            <a:r>
              <a:rPr/>
              <a:t>Binning based on predictive value</a:t>
            </a:r>
          </a:p>
          <a:p>
            <a:pPr lvl="0" marL="0" indent="0">
              <a:buNone/>
            </a:pPr>
            <a:r>
              <a:rPr/>
              <a:t>note:</a:t>
            </a:r>
          </a:p>
          <a:p>
            <a:pPr lvl="1"/>
            <a:r>
              <a:rPr/>
              <a:t>1 &amp; 3, does not consider the target variable.</a:t>
            </a:r>
          </a:p>
          <a:p>
            <a:pPr lvl="1"/>
            <a:r>
              <a:rPr/>
              <a:t>1 can be easily influenced by outliers</a:t>
            </a:r>
          </a:p>
          <a:p>
            <a:pPr lvl="1"/>
            <a:r>
              <a:rPr/>
              <a:t>2 has an assumption that every class is equally likely ( </a:t>
            </a:r>
            <a:r>
              <a:rPr i="1"/>
              <a:t>most of the time unrealistic</a:t>
            </a:r>
            <a:r>
              <a:rPr/>
              <a:t> )</a:t>
            </a:r>
          </a:p>
          <a:p>
            <a:pPr lvl="1"/>
            <a:r>
              <a:rPr/>
              <a:t>3 &amp; 4 are usually preferred.</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Other</a:t>
            </a:r>
            <a:r>
              <a:rPr/>
              <a:t> </a:t>
            </a:r>
            <a:r>
              <a:rPr/>
              <a:t>considerations</a:t>
            </a:r>
            <a:r>
              <a:rPr/>
              <a:t> </a:t>
            </a:r>
            <a:r>
              <a:rPr/>
              <a:t>-</a:t>
            </a:r>
            <a:r>
              <a:rPr/>
              <a:t> </a:t>
            </a:r>
            <a:r>
              <a:rPr/>
              <a:t>Data</a:t>
            </a:r>
            <a:r>
              <a:rPr/>
              <a:t> </a:t>
            </a:r>
            <a:r>
              <a:rPr/>
              <a:t>Preprocessing</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buNone/>
            </a:pPr>
            <a:r>
              <a:rPr/>
              <a:t>Removing Variables That Are Not Useful</a:t>
            </a:r>
          </a:p>
          <a:p>
            <a:pPr lvl="1"/>
            <a:r>
              <a:rPr/>
              <a:t>Unary or almost unary</a:t>
            </a:r>
          </a:p>
          <a:p>
            <a:pPr lvl="0" marL="0" indent="0">
              <a:buNone/>
            </a:pPr>
            <a:r>
              <a:rPr/>
              <a:t>Reasoning :</a:t>
            </a:r>
          </a:p>
          <a:p>
            <a:pPr lvl="0" marL="0" indent="0">
              <a:buNone/>
            </a:pPr>
            <a:r>
              <a:rPr/>
              <a:t>having fixed or almost fixed variable does not help explain the variability in the target variable.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Other</a:t>
            </a:r>
            <a:r>
              <a:rPr/>
              <a:t> </a:t>
            </a:r>
            <a:r>
              <a:rPr/>
              <a:t>considerations</a:t>
            </a:r>
            <a:r>
              <a:rPr/>
              <a:t> </a:t>
            </a:r>
            <a:r>
              <a:rPr/>
              <a:t>-</a:t>
            </a:r>
            <a:r>
              <a:rPr/>
              <a:t> </a:t>
            </a:r>
            <a:r>
              <a:rPr/>
              <a:t>Data</a:t>
            </a:r>
            <a:r>
              <a:rPr/>
              <a:t> </a:t>
            </a:r>
            <a:r>
              <a:rPr/>
              <a:t>Preprocessing</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buNone/>
            </a:pPr>
            <a:r>
              <a:rPr/>
              <a:t>Variables That Should Probably Not Be Removed</a:t>
            </a:r>
          </a:p>
          <a:p>
            <a:pPr lvl="1"/>
            <a:r>
              <a:rPr/>
              <a:t>Variables with 90% or more missing data</a:t>
            </a:r>
          </a:p>
          <a:p>
            <a:pPr lvl="1"/>
            <a:r>
              <a:rPr/>
              <a:t>Variables that are strongly correlated</a:t>
            </a:r>
          </a:p>
          <a:p>
            <a:pPr lvl="0" marL="0" indent="0">
              <a:buNone/>
            </a:pPr>
            <a:r>
              <a:rPr/>
              <a:t>Reasoning :</a:t>
            </a:r>
          </a:p>
          <a:p>
            <a:pPr lvl="1"/>
            <a:r>
              <a:rPr/>
              <a:t>Before deleting the whole variable with a lot of missing data, we need to investigate if there is a pattern in the missingness of those variables. We might create a flag variable that is useful.</a:t>
            </a:r>
          </a:p>
          <a:p>
            <a:pPr lvl="1"/>
            <a:r>
              <a:rPr/>
              <a:t>if two variables are correlated some analyst just remove one of the variables, however, this might lead to lost of important information. It is best to use principle component analysis instead.</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Try</a:t>
            </a:r>
            <a:r>
              <a:rPr/>
              <a:t> </a:t>
            </a:r>
            <a:r>
              <a:rPr/>
              <a:t>at</a:t>
            </a:r>
            <a:r>
              <a:rPr/>
              <a:t> </a:t>
            </a:r>
            <a:r>
              <a:rPr/>
              <a:t>Home</a:t>
            </a:r>
            <a:r>
              <a:rPr/>
              <a:t> </a:t>
            </a:r>
            <a:r>
              <a:rPr/>
              <a:t>excercise</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buNone/>
            </a:pPr>
            <a:r>
              <a:rPr/>
              <a:t>What can you tell about this dataset</a:t>
            </a:r>
          </a:p>
          <a:p>
            <a:pPr lvl="1"/>
            <a:r>
              <a:rPr/>
              <a:t>Try making histograms of continuous data</a:t>
            </a:r>
          </a:p>
          <a:p>
            <a:pPr lvl="1"/>
            <a:r>
              <a:rPr/>
              <a:t>Is there a relationship between TB and TR</a:t>
            </a:r>
          </a:p>
          <a:p>
            <a:pPr lvl="1"/>
            <a:r>
              <a:rPr/>
              <a:t>what is the average of total rooms?</a:t>
            </a:r>
          </a:p>
          <a:p>
            <a:pPr lvl="0" marL="0" indent="0">
              <a:buNone/>
            </a:pPr>
            <a:r>
              <a:rPr/>
              <a:t>Do you suspect outliers?</a:t>
            </a:r>
          </a:p>
          <a:p>
            <a:pPr lvl="0" marL="0" indent="0">
              <a:buNone/>
            </a:pPr>
            <a:r>
              <a:rPr b="1"/>
              <a:t>Example</a:t>
            </a:r>
            <a:r>
              <a:rPr/>
              <a:t> US Households data.</a:t>
            </a:r>
          </a:p>
          <a:p>
            <a:pPr lvl="0" marL="1270000" indent="0">
              <a:buNone/>
            </a:pPr>
            <a:r>
              <a:rPr sz="1800">
                <a:latin typeface="Courier"/>
              </a:rPr>
              <a:t>    - MHV : median house value
    - MI : median income
    - HMA : housing median age
    - TR : total rooms
    - TB : total bedrooms
    - P : populatio
    - H : households
    - LAT : latitude
    - LON : longitude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F6AD-2B1F-45D8-9ADE-C809507B8F6C}"/>
              </a:ext>
            </a:extLst>
          </p:cNvPr>
          <p:cNvSpPr>
            <a:spLocks noGrp="1"/>
          </p:cNvSpPr>
          <p:nvPr>
            <p:ph type="title"/>
          </p:nvPr>
        </p:nvSpPr>
        <p:spPr>
          <a:xfrm>
            <a:off x="831850" y="1709738"/>
            <a:ext cx="10515600" cy="2852737"/>
          </a:xfrm>
        </p:spPr>
        <p:txBody>
          <a:bodyPr/>
          <a:lstStyle/>
          <a:p>
            <a:pPr lvl="0" marL="0" indent="0">
              <a:buNone/>
            </a:pPr>
            <a:r>
              <a:rPr/>
              <a:t>Linear</a:t>
            </a:r>
            <a:r>
              <a:rPr/>
              <a:t> </a:t>
            </a:r>
            <a:r>
              <a:rPr/>
              <a:t>Regression</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buNone/>
            </a:pPr>
            <a:r>
              <a:rPr>
                <a:hlinkClick r:id="rId2"/>
              </a:rPr>
              <a:t>Interactive Session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Structured</a:t>
            </a:r>
            <a:r>
              <a:rPr/>
              <a:t> </a:t>
            </a:r>
            <a:r>
              <a:rPr/>
              <a:t>Data</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buNone/>
            </a:pPr>
            <a:r>
              <a:rPr/>
              <a:t>Advantages:</a:t>
            </a:r>
          </a:p>
          <a:p>
            <a:pPr lvl="1"/>
            <a:r>
              <a:rPr b="1"/>
              <a:t>Universally understood</a:t>
            </a:r>
          </a:p>
          <a:p>
            <a:pPr lvl="1">
              <a:buNone/>
            </a:pPr>
            <a:r>
              <a:rPr/>
              <a:t>The factual nature of structured data allows users of all skill levels to understand the meanings and relationships behind the data itself.</a:t>
            </a:r>
          </a:p>
          <a:p>
            <a:pPr lvl="1"/>
            <a:r>
              <a:rPr b="1"/>
              <a:t>Transferable to data tools</a:t>
            </a:r>
          </a:p>
          <a:p>
            <a:pPr lvl="1">
              <a:buNone/>
            </a:pPr>
            <a:r>
              <a:rPr/>
              <a:t>Many data tools thrive on structured data, making it easier for you to analyze.</a:t>
            </a:r>
          </a:p>
          <a:p>
            <a:pPr lvl="1"/>
            <a:r>
              <a:rPr b="1"/>
              <a:t>Easily digestible for data programs</a:t>
            </a:r>
          </a:p>
          <a:p>
            <a:pPr lvl="1">
              <a:buNone/>
            </a:pPr>
            <a:r>
              <a:rPr/>
              <a:t>Machine learning algorithms can easily crawl structured data fields, allowing for simplified data querying and manipulation.</a:t>
            </a:r>
          </a:p>
          <a:p>
            <a:pPr lvl="1"/>
            <a:r>
              <a:rPr b="1"/>
              <a:t>Space savings</a:t>
            </a:r>
          </a:p>
          <a:p>
            <a:pPr lvl="1">
              <a:buNone/>
            </a:pPr>
            <a:r>
              <a:rPr/>
              <a:t>Historically, businesses store data in structures to keep the space required at a minimum.</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Structured</a:t>
            </a:r>
            <a:r>
              <a:rPr/>
              <a:t> </a:t>
            </a:r>
            <a:r>
              <a:rPr/>
              <a:t>Data..(continued)</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spcBef>
                <a:spcPts val="3000"/>
              </a:spcBef>
              <a:buNone/>
            </a:pPr>
            <a:r>
              <a:rPr b="1"/>
              <a:t>Disadvantages:</a:t>
            </a:r>
          </a:p>
          <a:p>
            <a:pPr lvl="1"/>
            <a:r>
              <a:rPr b="1"/>
              <a:t>Storage inflexibility</a:t>
            </a:r>
          </a:p>
          <a:p>
            <a:pPr lvl="1">
              <a:buNone/>
            </a:pPr>
            <a:r>
              <a:rPr/>
              <a:t>Your structured data is generally stored in data warehouses or relational databases, both of which have very stringent structures. If you need to change your data needs, the likelihood is you’ll have to update all of your structured data.</a:t>
            </a:r>
          </a:p>
          <a:p>
            <a:pPr lvl="1"/>
            <a:r>
              <a:rPr b="1"/>
              <a:t>Limited use cases</a:t>
            </a:r>
          </a:p>
          <a:p>
            <a:pPr lvl="1">
              <a:buNone/>
            </a:pPr>
            <a:r>
              <a:rPr/>
              <a:t>Pre-defined, structured data can only be used for its intended purpose, which causes some inflexibility.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2C91-71A3-4DE7-923F-791E4211B567}"/>
              </a:ext>
            </a:extLst>
          </p:cNvPr>
          <p:cNvSpPr>
            <a:spLocks noGrp="1"/>
          </p:cNvSpPr>
          <p:nvPr>
            <p:ph type="title"/>
          </p:nvPr>
        </p:nvSpPr>
        <p:spPr/>
        <p:txBody>
          <a:bodyPr/>
          <a:lstStyle/>
          <a:p>
            <a:pPr lvl="0" marL="0" indent="0">
              <a:buNone/>
            </a:pPr>
            <a:r>
              <a:rPr/>
              <a:t>What</a:t>
            </a:r>
            <a:r>
              <a:rPr/>
              <a:t> </a:t>
            </a:r>
            <a:r>
              <a:rPr/>
              <a:t>are</a:t>
            </a:r>
            <a:r>
              <a:rPr/>
              <a:t> </a:t>
            </a:r>
            <a:r>
              <a:rPr/>
              <a:t>the</a:t>
            </a:r>
            <a:r>
              <a:rPr/>
              <a:t> </a:t>
            </a:r>
            <a:r>
              <a:rPr/>
              <a:t>types</a:t>
            </a:r>
            <a:r>
              <a:rPr/>
              <a:t> </a:t>
            </a:r>
            <a:r>
              <a:rPr/>
              <a:t>of</a:t>
            </a:r>
            <a:r>
              <a:rPr/>
              <a:t> </a:t>
            </a:r>
            <a:r>
              <a:rPr/>
              <a:t>data?</a:t>
            </a:r>
            <a:r>
              <a:rPr/>
              <a:t> </a:t>
            </a:r>
            <a:r>
              <a:rPr/>
              <a:t>..(continued)</a:t>
            </a:r>
          </a:p>
        </p:txBody>
      </p:sp>
      <p:sp>
        <p:nvSpPr>
          <p:cNvPr id="3" name="Content Placeholder 2">
            <a:extLst>
              <a:ext uri="{FF2B5EF4-FFF2-40B4-BE49-F238E27FC236}">
                <a16:creationId xmlns:a16="http://schemas.microsoft.com/office/drawing/2014/main" id="{F2ECC8D4-6E79-4E88-B552-62B60499EED5}"/>
              </a:ext>
            </a:extLst>
          </p:cNvPr>
          <p:cNvSpPr>
            <a:spLocks noGrp="1"/>
          </p:cNvSpPr>
          <p:nvPr>
            <p:ph sz="half" idx="1"/>
          </p:nvPr>
        </p:nvSpPr>
        <p:spPr/>
        <p:txBody>
          <a:bodyPr/>
          <a:lstStyle/>
          <a:p>
            <a:pPr lvl="0" marL="0" indent="0">
              <a:spcBef>
                <a:spcPts val="3000"/>
              </a:spcBef>
              <a:buNone/>
            </a:pPr>
            <a:r>
              <a:rPr b="1"/>
              <a:t>Unstructured data</a:t>
            </a:r>
          </a:p>
          <a:p>
            <a:pPr lvl="0" marL="0" indent="0">
              <a:buNone/>
            </a:pPr>
            <a:r>
              <a:rPr/>
              <a:t>Those include everything else, from texts on websites and social media to uploaded videos and music.</a:t>
            </a:r>
          </a:p>
        </p:txBody>
      </p:sp>
      <p:pic>
        <p:nvPicPr>
          <p:cNvPr descr="/home/hussain/Documents/ArabianAnalyst/S4DS/assets/Images/unstructured_data_examples.png" id="0" name="Picture 1"/>
          <p:cNvPicPr>
            <a:picLocks noGrp="1" noChangeAspect="1"/>
          </p:cNvPicPr>
          <p:nvPr/>
        </p:nvPicPr>
        <p:blipFill>
          <a:blip r:embed="rId2"/>
          <a:stretch>
            <a:fillRect/>
          </a:stretch>
        </p:blipFill>
        <p:spPr bwMode="auto">
          <a:xfrm>
            <a:off x="6172200" y="2324100"/>
            <a:ext cx="5181600" cy="3340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Unstructured</a:t>
            </a:r>
            <a:r>
              <a:rPr/>
              <a:t> </a:t>
            </a:r>
            <a:r>
              <a:rPr/>
              <a:t>Data</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buNone/>
            </a:pPr>
            <a:r>
              <a:rPr/>
              <a:t>Advantages:</a:t>
            </a:r>
          </a:p>
          <a:p>
            <a:pPr lvl="1"/>
            <a:r>
              <a:rPr b="1"/>
              <a:t>Wider use cases</a:t>
            </a:r>
          </a:p>
          <a:p>
            <a:pPr lvl="1">
              <a:buNone/>
            </a:pPr>
            <a:r>
              <a:rPr/>
              <a:t>Without any pre-definition, unstructured data can be used for more than one intended purpose.</a:t>
            </a:r>
          </a:p>
          <a:p>
            <a:pPr lvl="1"/>
            <a:r>
              <a:rPr b="1"/>
              <a:t>Flexible formatting</a:t>
            </a:r>
          </a:p>
          <a:p>
            <a:pPr lvl="1">
              <a:buNone/>
            </a:pPr>
            <a:r>
              <a:rPr/>
              <a:t>Unstructured data can be stored in a variety of formats.</a:t>
            </a:r>
          </a:p>
          <a:p>
            <a:pPr lvl="1"/>
            <a:r>
              <a:rPr b="1"/>
              <a:t>Easy storage</a:t>
            </a:r>
          </a:p>
          <a:p>
            <a:pPr lvl="1">
              <a:buNone/>
            </a:pPr>
            <a:r>
              <a:rPr/>
              <a:t>Because of the onset of unstructured data – due to modern demands and the internet – storage for this type of data is now easier and cheaper.</a:t>
            </a:r>
          </a:p>
          <a:p>
            <a:pPr lvl="1"/>
            <a:r>
              <a:rPr b="1"/>
              <a:t>More data, more insights</a:t>
            </a:r>
          </a:p>
          <a:p>
            <a:pPr lvl="1">
              <a:buNone/>
            </a:pPr>
            <a:r>
              <a:rPr/>
              <a:t>Although harder to analyze, your organization most likely has more unstructured data than structured. This data could hold brilliant insights that could amplify your competitiveness.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09D4-A388-4676-9DE9-31D0B04ED85C}"/>
              </a:ext>
            </a:extLst>
          </p:cNvPr>
          <p:cNvSpPr>
            <a:spLocks noGrp="1"/>
          </p:cNvSpPr>
          <p:nvPr>
            <p:ph type="title"/>
          </p:nvPr>
        </p:nvSpPr>
        <p:spPr/>
        <p:txBody>
          <a:bodyPr/>
          <a:lstStyle/>
          <a:p>
            <a:pPr lvl="0" marL="0" indent="0">
              <a:buNone/>
            </a:pPr>
            <a:r>
              <a:rPr/>
              <a:t>Unstructured</a:t>
            </a:r>
            <a:r>
              <a:rPr/>
              <a:t> </a:t>
            </a:r>
            <a:r>
              <a:rPr/>
              <a:t>Data..(continued)</a:t>
            </a:r>
          </a:p>
        </p:txBody>
      </p:sp>
      <p:sp>
        <p:nvSpPr>
          <p:cNvPr id="3" name="Content Placeholder 2">
            <a:extLst>
              <a:ext uri="{FF2B5EF4-FFF2-40B4-BE49-F238E27FC236}">
                <a16:creationId xmlns:a16="http://schemas.microsoft.com/office/drawing/2014/main" id="{A6E54633-01BF-4CCA-9CFF-3E28846EB980}"/>
              </a:ext>
            </a:extLst>
          </p:cNvPr>
          <p:cNvSpPr>
            <a:spLocks noGrp="1"/>
          </p:cNvSpPr>
          <p:nvPr>
            <p:ph idx="1"/>
          </p:nvPr>
        </p:nvSpPr>
        <p:spPr/>
        <p:txBody>
          <a:bodyPr/>
          <a:lstStyle/>
          <a:p>
            <a:pPr lvl="0" marL="0" indent="0">
              <a:buNone/>
            </a:pPr>
            <a:r>
              <a:rPr/>
              <a:t>Disadvantages:</a:t>
            </a:r>
          </a:p>
          <a:p>
            <a:pPr lvl="1"/>
            <a:r>
              <a:rPr b="1"/>
              <a:t>Difficult to prepare and analyze</a:t>
            </a:r>
          </a:p>
          <a:p>
            <a:pPr lvl="1">
              <a:buNone/>
            </a:pPr>
            <a:r>
              <a:rPr/>
              <a:t>Unless you have an experienced team of data scientists, unstructured data will remain inaccessible. Your average business user will not be able to understand its undefined format or draw value from it.</a:t>
            </a:r>
          </a:p>
          <a:p>
            <a:pPr lvl="1"/>
            <a:r>
              <a:rPr b="1"/>
              <a:t>It requires specific data tools</a:t>
            </a:r>
          </a:p>
          <a:p>
            <a:pPr lvl="1">
              <a:buNone/>
            </a:pPr>
            <a:r>
              <a:rPr/>
              <a:t>Most data tools, such as Excel, can’t handle unstructured data. This means your business will have to search for a specific data management tool to manipulate the data.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0</Words>
  <Application>Microsoft Office PowerPoint</Application>
  <PresentationFormat>Widescreen</PresentationFormat>
  <Paragraphs>0</Paragraphs>
  <Slides>2</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vt:i4>
      </vt:variant>
    </vt:vector>
  </HeadingPairs>
  <TitlesOfParts>
    <vt:vector size="8" baseType="lpstr">
      <vt:lpstr>Arial</vt:lpstr>
      <vt:lpstr>Calibri</vt:lpstr>
      <vt:lpstr>Calibri Light</vt:lpstr>
      <vt:lpstr>Office Theme</vt:lpstr>
      <vt:lpstr>Custom Design</vt:lpstr>
      <vt:lpstr>1_Custom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for Data Science</dc:title>
  <dc:creator>Hussain Alsalman</dc:creator>
  <cp:keywords/>
  <dcterms:created xsi:type="dcterms:W3CDTF">2021-01-24T11:32:08Z</dcterms:created>
  <dcterms:modified xsi:type="dcterms:W3CDTF">2021-01-24T11:32:08Z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1/21/2021</vt:lpwstr>
  </property>
  <property fmtid="{D5CDD505-2E9C-101B-9397-08002B2CF9AE}" pid="3" name="output">
    <vt:lpwstr/>
  </property>
</Properties>
</file>