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256" r:id="rId5"/>
    <p:sldId id="257" r:id="rId6"/>
    <p:sldId id="258" r:id="rId7"/>
    <p:sldId id="276" r:id="rId8"/>
    <p:sldId id="264" r:id="rId9"/>
    <p:sldId id="265" r:id="rId10"/>
    <p:sldId id="277" r:id="rId11"/>
    <p:sldId id="266" r:id="rId12"/>
    <p:sldId id="279" r:id="rId13"/>
    <p:sldId id="278" r:id="rId14"/>
    <p:sldId id="280" r:id="rId15"/>
    <p:sldId id="281" r:id="rId16"/>
    <p:sldId id="282" r:id="rId17"/>
    <p:sldId id="283" r:id="rId18"/>
    <p:sldId id="287" r:id="rId19"/>
    <p:sldId id="288" r:id="rId20"/>
    <p:sldId id="286" r:id="rId21"/>
    <p:sldId id="289" r:id="rId22"/>
    <p:sldId id="267" r:id="rId23"/>
    <p:sldId id="275" r:id="rId24"/>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07781E-4D85-DF6F-0224-9CCE760663B4}" v="112" dt="2025-05-12T18:10:08.457"/>
    <p1510:client id="{7C80C690-83D1-E8F5-5606-F06B7C758A32}" v="67" dt="2025-05-12T18:17:39.563"/>
    <p1510:client id="{D4E2B0D7-8BD0-92A3-2772-E03C893A47C7}" v="27" dt="2025-05-12T07:52:35.407"/>
    <p1510:client id="{FCBEBD77-E880-FCD8-614A-9C17CB1555FF}" v="383" dt="2025-05-12T09:20:37.1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43"/>
    <p:restoredTop sz="94718"/>
  </p:normalViewPr>
  <p:slideViewPr>
    <p:cSldViewPr snapToGrid="0">
      <p:cViewPr varScale="1">
        <p:scale>
          <a:sx n="120" d="100"/>
          <a:sy n="120" d="100"/>
        </p:scale>
        <p:origin x="522" y="90"/>
      </p:cViewPr>
      <p:guideLst/>
    </p:cSldViewPr>
  </p:slideViewPr>
  <p:notesTextViewPr>
    <p:cViewPr>
      <p:scale>
        <a:sx n="1" d="1"/>
        <a:sy n="1" d="1"/>
      </p:scale>
      <p:origin x="0" y="0"/>
    </p:cViewPr>
  </p:notesTextViewPr>
  <p:sorterViewPr>
    <p:cViewPr>
      <p:scale>
        <a:sx n="126" d="100"/>
        <a:sy n="126" d="100"/>
      </p:scale>
      <p:origin x="0" y="0"/>
    </p:cViewPr>
  </p:sorterViewPr>
  <p:notesViewPr>
    <p:cSldViewPr snapToGrid="0">
      <p:cViewPr varScale="1">
        <p:scale>
          <a:sx n="96" d="100"/>
          <a:sy n="96" d="100"/>
        </p:scale>
        <p:origin x="3558"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82CC1C-2EFA-41CD-8EE1-D64C4317C93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a:p>
        </p:txBody>
      </p:sp>
      <p:sp>
        <p:nvSpPr>
          <p:cNvPr id="3" name="Date Placeholder 2">
            <a:extLst>
              <a:ext uri="{FF2B5EF4-FFF2-40B4-BE49-F238E27FC236}">
                <a16:creationId xmlns:a16="http://schemas.microsoft.com/office/drawing/2014/main" id="{29F3A9A9-5F67-4774-9AE0-18456713EA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A956093-EDCF-4DD8-9AE7-E9C61FFE6CA3}" type="datetime1">
              <a:rPr lang="en-GB" smtClean="0"/>
              <a:t>12/05/2025</a:t>
            </a:fld>
            <a:endParaRPr lang="en-GB"/>
          </a:p>
        </p:txBody>
      </p:sp>
      <p:sp>
        <p:nvSpPr>
          <p:cNvPr id="4" name="Footer Placeholder 3">
            <a:extLst>
              <a:ext uri="{FF2B5EF4-FFF2-40B4-BE49-F238E27FC236}">
                <a16:creationId xmlns:a16="http://schemas.microsoft.com/office/drawing/2014/main" id="{A822A631-0269-4E45-A3DF-4FA7D06E902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a:p>
        </p:txBody>
      </p:sp>
      <p:sp>
        <p:nvSpPr>
          <p:cNvPr id="5" name="Slide Number Placeholder 4">
            <a:extLst>
              <a:ext uri="{FF2B5EF4-FFF2-40B4-BE49-F238E27FC236}">
                <a16:creationId xmlns:a16="http://schemas.microsoft.com/office/drawing/2014/main" id="{4069B2A7-A232-444D-B3CD-C3D1E5A8E24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20F9F022-6C35-409F-B2A6-FFC7C9918F09}" type="slidenum">
              <a:rPr lang="en-GB" smtClean="0"/>
              <a:t>‹#›</a:t>
            </a:fld>
            <a:endParaRPr lang="en-GB"/>
          </a:p>
        </p:txBody>
      </p:sp>
    </p:spTree>
    <p:extLst>
      <p:ext uri="{BB962C8B-B14F-4D97-AF65-F5344CB8AC3E}">
        <p14:creationId xmlns:p14="http://schemas.microsoft.com/office/powerpoint/2010/main" val="23904997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08B472-568D-400E-87C6-085D0E89D1DB}" type="datetime1">
              <a:rPr lang="en-GB" noProof="0" smtClean="0"/>
              <a:pPr/>
              <a:t>12/05/2025</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F97DC217-DF71-1A49-B3EA-559F1F43B0FF}" type="slidenum">
              <a:rPr lang="en-GB" noProof="0" smtClean="0"/>
              <a:t>‹#›</a:t>
            </a:fld>
            <a:endParaRPr lang="en-GB" noProof="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noProof="0" dirty="0"/>
          </a:p>
        </p:txBody>
      </p:sp>
      <p:sp>
        <p:nvSpPr>
          <p:cNvPr id="4" name="Slide Number Placeholder 3"/>
          <p:cNvSpPr>
            <a:spLocks noGrp="1"/>
          </p:cNvSpPr>
          <p:nvPr>
            <p:ph type="sldNum" sz="quarter" idx="5"/>
          </p:nvPr>
        </p:nvSpPr>
        <p:spPr/>
        <p:txBody>
          <a:bodyPr rtlCol="0"/>
          <a:lstStyle/>
          <a:p>
            <a:pPr rtl="0"/>
            <a:fld id="{F97DC217-DF71-1A49-B3EA-559F1F43B0FF}" type="slidenum">
              <a:rPr lang="en-GB" smtClean="0"/>
              <a:t>1</a:t>
            </a:fld>
            <a:endParaRPr lang="en-GB"/>
          </a:p>
        </p:txBody>
      </p:sp>
    </p:spTree>
    <p:extLst>
      <p:ext uri="{BB962C8B-B14F-4D97-AF65-F5344CB8AC3E}">
        <p14:creationId xmlns:p14="http://schemas.microsoft.com/office/powerpoint/2010/main" val="11696502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AC38FA-EF99-A347-05F0-64407C5831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3A8E08-07B9-7094-CC40-7DE6AF2D2F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8D1B06-553B-4606-60BC-4BDB07F23DC2}"/>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8A18FB6D-4B84-8EF8-FB9A-38C823BC9AC5}"/>
              </a:ext>
            </a:extLst>
          </p:cNvPr>
          <p:cNvSpPr>
            <a:spLocks noGrp="1"/>
          </p:cNvSpPr>
          <p:nvPr>
            <p:ph type="sldNum" sz="quarter" idx="5"/>
          </p:nvPr>
        </p:nvSpPr>
        <p:spPr/>
        <p:txBody>
          <a:bodyPr/>
          <a:lstStyle/>
          <a:p>
            <a:pPr rtl="0"/>
            <a:fld id="{F97DC217-DF71-1A49-B3EA-559F1F43B0FF}" type="slidenum">
              <a:rPr lang="en-GB" smtClean="0"/>
              <a:t>10</a:t>
            </a:fld>
            <a:endParaRPr lang="en-GB"/>
          </a:p>
        </p:txBody>
      </p:sp>
    </p:spTree>
    <p:extLst>
      <p:ext uri="{BB962C8B-B14F-4D97-AF65-F5344CB8AC3E}">
        <p14:creationId xmlns:p14="http://schemas.microsoft.com/office/powerpoint/2010/main" val="4156477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E4DEB-59EA-B393-9F2F-8D41BE2027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2BCD4D-5810-43C1-D028-C8BD9C9DCA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5DA49B-19C9-DA1E-09D2-95E06BAE93B0}"/>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F311ECC5-F966-354A-CF86-854946EC4F19}"/>
              </a:ext>
            </a:extLst>
          </p:cNvPr>
          <p:cNvSpPr>
            <a:spLocks noGrp="1"/>
          </p:cNvSpPr>
          <p:nvPr>
            <p:ph type="sldNum" sz="quarter" idx="5"/>
          </p:nvPr>
        </p:nvSpPr>
        <p:spPr/>
        <p:txBody>
          <a:bodyPr/>
          <a:lstStyle/>
          <a:p>
            <a:pPr rtl="0"/>
            <a:fld id="{F97DC217-DF71-1A49-B3EA-559F1F43B0FF}" type="slidenum">
              <a:rPr lang="en-GB" smtClean="0"/>
              <a:t>11</a:t>
            </a:fld>
            <a:endParaRPr lang="en-GB"/>
          </a:p>
        </p:txBody>
      </p:sp>
    </p:spTree>
    <p:extLst>
      <p:ext uri="{BB962C8B-B14F-4D97-AF65-F5344CB8AC3E}">
        <p14:creationId xmlns:p14="http://schemas.microsoft.com/office/powerpoint/2010/main" val="23148517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B8A1B-4746-1F17-6BA4-E59A3B3B83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46CE85-574B-A20D-3416-87AF39BC62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15A157-CE58-4672-2284-D84641630666}"/>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750D8D84-6ADD-689A-047E-474AE54336FB}"/>
              </a:ext>
            </a:extLst>
          </p:cNvPr>
          <p:cNvSpPr>
            <a:spLocks noGrp="1"/>
          </p:cNvSpPr>
          <p:nvPr>
            <p:ph type="sldNum" sz="quarter" idx="5"/>
          </p:nvPr>
        </p:nvSpPr>
        <p:spPr/>
        <p:txBody>
          <a:bodyPr/>
          <a:lstStyle/>
          <a:p>
            <a:pPr rtl="0"/>
            <a:fld id="{F97DC217-DF71-1A49-B3EA-559F1F43B0FF}" type="slidenum">
              <a:rPr lang="en-GB" smtClean="0"/>
              <a:t>12</a:t>
            </a:fld>
            <a:endParaRPr lang="en-GB"/>
          </a:p>
        </p:txBody>
      </p:sp>
    </p:spTree>
    <p:extLst>
      <p:ext uri="{BB962C8B-B14F-4D97-AF65-F5344CB8AC3E}">
        <p14:creationId xmlns:p14="http://schemas.microsoft.com/office/powerpoint/2010/main" val="4257079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DA971B-F933-73A0-95F4-64BD971DD0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1E14D3-8306-DB89-2284-69CA5410AF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0E4CBC-ABBD-C1FD-CC68-3E784FD86C24}"/>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E8BF034F-9659-346E-0BA3-A5A8C0A6DEDA}"/>
              </a:ext>
            </a:extLst>
          </p:cNvPr>
          <p:cNvSpPr>
            <a:spLocks noGrp="1"/>
          </p:cNvSpPr>
          <p:nvPr>
            <p:ph type="sldNum" sz="quarter" idx="5"/>
          </p:nvPr>
        </p:nvSpPr>
        <p:spPr/>
        <p:txBody>
          <a:bodyPr/>
          <a:lstStyle/>
          <a:p>
            <a:pPr rtl="0"/>
            <a:fld id="{F97DC217-DF71-1A49-B3EA-559F1F43B0FF}" type="slidenum">
              <a:rPr lang="en-GB" smtClean="0"/>
              <a:t>13</a:t>
            </a:fld>
            <a:endParaRPr lang="en-GB"/>
          </a:p>
        </p:txBody>
      </p:sp>
    </p:spTree>
    <p:extLst>
      <p:ext uri="{BB962C8B-B14F-4D97-AF65-F5344CB8AC3E}">
        <p14:creationId xmlns:p14="http://schemas.microsoft.com/office/powerpoint/2010/main" val="1433278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FE6A37-D692-E832-F8EE-25A622BA8F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61627E-E764-9097-7A64-71F6845ABC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636EFE-E7C3-E713-D4C5-7E7FCB089D8A}"/>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F4173EC1-E4EC-1524-DFB0-DB470F64E970}"/>
              </a:ext>
            </a:extLst>
          </p:cNvPr>
          <p:cNvSpPr>
            <a:spLocks noGrp="1"/>
          </p:cNvSpPr>
          <p:nvPr>
            <p:ph type="sldNum" sz="quarter" idx="5"/>
          </p:nvPr>
        </p:nvSpPr>
        <p:spPr/>
        <p:txBody>
          <a:bodyPr/>
          <a:lstStyle/>
          <a:p>
            <a:pPr rtl="0"/>
            <a:fld id="{F97DC217-DF71-1A49-B3EA-559F1F43B0FF}" type="slidenum">
              <a:rPr lang="en-GB" smtClean="0"/>
              <a:t>14</a:t>
            </a:fld>
            <a:endParaRPr lang="en-GB"/>
          </a:p>
        </p:txBody>
      </p:sp>
    </p:spTree>
    <p:extLst>
      <p:ext uri="{BB962C8B-B14F-4D97-AF65-F5344CB8AC3E}">
        <p14:creationId xmlns:p14="http://schemas.microsoft.com/office/powerpoint/2010/main" val="893655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198C6-BC51-A285-B57F-EA35953576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AF6D7E-6648-6021-97DE-83B3D91D0D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0063F5-7CD8-3516-9706-F7CD9A46F2B4}"/>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3768F8B5-EB0E-97FB-0CFB-33251C262140}"/>
              </a:ext>
            </a:extLst>
          </p:cNvPr>
          <p:cNvSpPr>
            <a:spLocks noGrp="1"/>
          </p:cNvSpPr>
          <p:nvPr>
            <p:ph type="sldNum" sz="quarter" idx="5"/>
          </p:nvPr>
        </p:nvSpPr>
        <p:spPr/>
        <p:txBody>
          <a:bodyPr/>
          <a:lstStyle/>
          <a:p>
            <a:pPr rtl="0"/>
            <a:fld id="{F97DC217-DF71-1A49-B3EA-559F1F43B0FF}" type="slidenum">
              <a:rPr lang="en-GB" smtClean="0"/>
              <a:t>16</a:t>
            </a:fld>
            <a:endParaRPr lang="en-GB"/>
          </a:p>
        </p:txBody>
      </p:sp>
    </p:spTree>
    <p:extLst>
      <p:ext uri="{BB962C8B-B14F-4D97-AF65-F5344CB8AC3E}">
        <p14:creationId xmlns:p14="http://schemas.microsoft.com/office/powerpoint/2010/main" val="13213996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C3E50-E23E-D1CD-9B51-A946EFB378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5D190B-93B3-39BF-062B-D6BFCD6984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7B1609-B882-E5F4-057D-84CFB74FAF93}"/>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E39FC3D5-59FE-CEE9-E211-D29DF1BE045F}"/>
              </a:ext>
            </a:extLst>
          </p:cNvPr>
          <p:cNvSpPr>
            <a:spLocks noGrp="1"/>
          </p:cNvSpPr>
          <p:nvPr>
            <p:ph type="sldNum" sz="quarter" idx="5"/>
          </p:nvPr>
        </p:nvSpPr>
        <p:spPr/>
        <p:txBody>
          <a:bodyPr/>
          <a:lstStyle/>
          <a:p>
            <a:pPr rtl="0"/>
            <a:fld id="{F97DC217-DF71-1A49-B3EA-559F1F43B0FF}" type="slidenum">
              <a:rPr lang="en-GB" smtClean="0"/>
              <a:t>16</a:t>
            </a:fld>
            <a:endParaRPr lang="en-GB"/>
          </a:p>
        </p:txBody>
      </p:sp>
    </p:spTree>
    <p:extLst>
      <p:ext uri="{BB962C8B-B14F-4D97-AF65-F5344CB8AC3E}">
        <p14:creationId xmlns:p14="http://schemas.microsoft.com/office/powerpoint/2010/main" val="40646937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09D4AC-57E1-C5BA-57BC-D706B9D30B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AFDFE3-1851-D4D0-79E7-04C14343C1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FBAC64-059C-46B2-122C-6EF33CB495CC}"/>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26ACA63E-4117-7A7D-9CB4-4C57752BA0B3}"/>
              </a:ext>
            </a:extLst>
          </p:cNvPr>
          <p:cNvSpPr>
            <a:spLocks noGrp="1"/>
          </p:cNvSpPr>
          <p:nvPr>
            <p:ph type="sldNum" sz="quarter" idx="5"/>
          </p:nvPr>
        </p:nvSpPr>
        <p:spPr/>
        <p:txBody>
          <a:bodyPr/>
          <a:lstStyle/>
          <a:p>
            <a:pPr rtl="0"/>
            <a:fld id="{F97DC217-DF71-1A49-B3EA-559F1F43B0FF}" type="slidenum">
              <a:rPr lang="en-GB" smtClean="0"/>
              <a:t>17</a:t>
            </a:fld>
            <a:endParaRPr lang="en-GB"/>
          </a:p>
        </p:txBody>
      </p:sp>
    </p:spTree>
    <p:extLst>
      <p:ext uri="{BB962C8B-B14F-4D97-AF65-F5344CB8AC3E}">
        <p14:creationId xmlns:p14="http://schemas.microsoft.com/office/powerpoint/2010/main" val="17303944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06F3A3-2213-B742-5F11-A286BF1142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0F10CC-DD1C-A340-F860-C949624E71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E714DF-4E2A-043E-24F0-F2AAF4A1B001}"/>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94F8521B-ACAB-B047-01B8-25DF263F28EA}"/>
              </a:ext>
            </a:extLst>
          </p:cNvPr>
          <p:cNvSpPr>
            <a:spLocks noGrp="1"/>
          </p:cNvSpPr>
          <p:nvPr>
            <p:ph type="sldNum" sz="quarter" idx="5"/>
          </p:nvPr>
        </p:nvSpPr>
        <p:spPr/>
        <p:txBody>
          <a:bodyPr/>
          <a:lstStyle/>
          <a:p>
            <a:pPr rtl="0"/>
            <a:fld id="{F97DC217-DF71-1A49-B3EA-559F1F43B0FF}" type="slidenum">
              <a:rPr lang="en-GB" smtClean="0"/>
              <a:t>18</a:t>
            </a:fld>
            <a:endParaRPr lang="en-GB"/>
          </a:p>
        </p:txBody>
      </p:sp>
    </p:spTree>
    <p:extLst>
      <p:ext uri="{BB962C8B-B14F-4D97-AF65-F5344CB8AC3E}">
        <p14:creationId xmlns:p14="http://schemas.microsoft.com/office/powerpoint/2010/main" val="25505092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18</a:t>
            </a:fld>
            <a:endParaRPr lang="en-GB"/>
          </a:p>
        </p:txBody>
      </p:sp>
    </p:spTree>
    <p:extLst>
      <p:ext uri="{BB962C8B-B14F-4D97-AF65-F5344CB8AC3E}">
        <p14:creationId xmlns:p14="http://schemas.microsoft.com/office/powerpoint/2010/main" val="976279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2</a:t>
            </a:fld>
            <a:endParaRPr lang="en-GB"/>
          </a:p>
        </p:txBody>
      </p:sp>
    </p:spTree>
    <p:extLst>
      <p:ext uri="{BB962C8B-B14F-4D97-AF65-F5344CB8AC3E}">
        <p14:creationId xmlns:p14="http://schemas.microsoft.com/office/powerpoint/2010/main" val="32561746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19</a:t>
            </a:fld>
            <a:endParaRPr lang="en-GB"/>
          </a:p>
        </p:txBody>
      </p:sp>
    </p:spTree>
    <p:extLst>
      <p:ext uri="{BB962C8B-B14F-4D97-AF65-F5344CB8AC3E}">
        <p14:creationId xmlns:p14="http://schemas.microsoft.com/office/powerpoint/2010/main" val="2689216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3</a:t>
            </a:fld>
            <a:endParaRPr lang="en-GB"/>
          </a:p>
        </p:txBody>
      </p:sp>
    </p:spTree>
    <p:extLst>
      <p:ext uri="{BB962C8B-B14F-4D97-AF65-F5344CB8AC3E}">
        <p14:creationId xmlns:p14="http://schemas.microsoft.com/office/powerpoint/2010/main" val="6287706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830DBE-0BA2-80A9-CA6A-FCC962C661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35DB30-9455-4A5E-5AE8-6A456088F6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4C0720-BA3B-8933-05D9-466C61E7223F}"/>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11B352C6-B728-6857-9F0A-2C2781EA1A4C}"/>
              </a:ext>
            </a:extLst>
          </p:cNvPr>
          <p:cNvSpPr>
            <a:spLocks noGrp="1"/>
          </p:cNvSpPr>
          <p:nvPr>
            <p:ph type="sldNum" sz="quarter" idx="5"/>
          </p:nvPr>
        </p:nvSpPr>
        <p:spPr/>
        <p:txBody>
          <a:bodyPr/>
          <a:lstStyle/>
          <a:p>
            <a:pPr rtl="0"/>
            <a:fld id="{F97DC217-DF71-1A49-B3EA-559F1F43B0FF}" type="slidenum">
              <a:rPr lang="en-GB" smtClean="0"/>
              <a:t>4</a:t>
            </a:fld>
            <a:endParaRPr lang="en-GB"/>
          </a:p>
        </p:txBody>
      </p:sp>
    </p:spTree>
    <p:extLst>
      <p:ext uri="{BB962C8B-B14F-4D97-AF65-F5344CB8AC3E}">
        <p14:creationId xmlns:p14="http://schemas.microsoft.com/office/powerpoint/2010/main" val="710754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5</a:t>
            </a:fld>
            <a:endParaRPr lang="en-GB"/>
          </a:p>
        </p:txBody>
      </p:sp>
    </p:spTree>
    <p:extLst>
      <p:ext uri="{BB962C8B-B14F-4D97-AF65-F5344CB8AC3E}">
        <p14:creationId xmlns:p14="http://schemas.microsoft.com/office/powerpoint/2010/main" val="3901796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6</a:t>
            </a:fld>
            <a:endParaRPr lang="en-GB"/>
          </a:p>
        </p:txBody>
      </p:sp>
    </p:spTree>
    <p:extLst>
      <p:ext uri="{BB962C8B-B14F-4D97-AF65-F5344CB8AC3E}">
        <p14:creationId xmlns:p14="http://schemas.microsoft.com/office/powerpoint/2010/main" val="259561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4B3FEB-394B-1BBD-C2CC-4D95F840E6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6ED5D8-AB9D-616D-AB83-9975C3BF26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0D1D27-57CC-F711-673F-211344B4395C}"/>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2347E835-6C2D-8036-5973-B90C5F2330C4}"/>
              </a:ext>
            </a:extLst>
          </p:cNvPr>
          <p:cNvSpPr>
            <a:spLocks noGrp="1"/>
          </p:cNvSpPr>
          <p:nvPr>
            <p:ph type="sldNum" sz="quarter" idx="5"/>
          </p:nvPr>
        </p:nvSpPr>
        <p:spPr/>
        <p:txBody>
          <a:bodyPr/>
          <a:lstStyle/>
          <a:p>
            <a:pPr rtl="0"/>
            <a:fld id="{F97DC217-DF71-1A49-B3EA-559F1F43B0FF}" type="slidenum">
              <a:rPr lang="en-GB" smtClean="0"/>
              <a:t>7</a:t>
            </a:fld>
            <a:endParaRPr lang="en-GB"/>
          </a:p>
        </p:txBody>
      </p:sp>
    </p:spTree>
    <p:extLst>
      <p:ext uri="{BB962C8B-B14F-4D97-AF65-F5344CB8AC3E}">
        <p14:creationId xmlns:p14="http://schemas.microsoft.com/office/powerpoint/2010/main" val="3191572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noProof="0" dirty="0"/>
          </a:p>
        </p:txBody>
      </p:sp>
      <p:sp>
        <p:nvSpPr>
          <p:cNvPr id="4" name="Slide Number Placeholder 3"/>
          <p:cNvSpPr>
            <a:spLocks noGrp="1"/>
          </p:cNvSpPr>
          <p:nvPr>
            <p:ph type="sldNum" sz="quarter" idx="5"/>
          </p:nvPr>
        </p:nvSpPr>
        <p:spPr/>
        <p:txBody>
          <a:bodyPr/>
          <a:lstStyle/>
          <a:p>
            <a:pPr rtl="0"/>
            <a:fld id="{F97DC217-DF71-1A49-B3EA-559F1F43B0FF}" type="slidenum">
              <a:rPr lang="en-GB" smtClean="0"/>
              <a:t>8</a:t>
            </a:fld>
            <a:endParaRPr lang="en-GB"/>
          </a:p>
        </p:txBody>
      </p:sp>
    </p:spTree>
    <p:extLst>
      <p:ext uri="{BB962C8B-B14F-4D97-AF65-F5344CB8AC3E}">
        <p14:creationId xmlns:p14="http://schemas.microsoft.com/office/powerpoint/2010/main" val="3121551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4B926-2DFD-5068-4E28-9B3FA3A324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055E9B-8096-3F02-BB4C-81CB9DEF8E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44F0E9-596A-026A-3A8C-EDC78B5FC6FA}"/>
              </a:ext>
            </a:extLst>
          </p:cNvPr>
          <p:cNvSpPr>
            <a:spLocks noGrp="1"/>
          </p:cNvSpPr>
          <p:nvPr>
            <p:ph type="body" idx="1"/>
          </p:nvPr>
        </p:nvSpPr>
        <p:spPr/>
        <p:txBody>
          <a:bodyPr/>
          <a:lstStyle/>
          <a:p>
            <a:endParaRPr lang="en-GB" noProof="0" dirty="0"/>
          </a:p>
        </p:txBody>
      </p:sp>
      <p:sp>
        <p:nvSpPr>
          <p:cNvPr id="4" name="Slide Number Placeholder 3">
            <a:extLst>
              <a:ext uri="{FF2B5EF4-FFF2-40B4-BE49-F238E27FC236}">
                <a16:creationId xmlns:a16="http://schemas.microsoft.com/office/drawing/2014/main" id="{BE3A62FC-2CC6-E7F9-2F12-72D12B5607CD}"/>
              </a:ext>
            </a:extLst>
          </p:cNvPr>
          <p:cNvSpPr>
            <a:spLocks noGrp="1"/>
          </p:cNvSpPr>
          <p:nvPr>
            <p:ph type="sldNum" sz="quarter" idx="5"/>
          </p:nvPr>
        </p:nvSpPr>
        <p:spPr/>
        <p:txBody>
          <a:bodyPr/>
          <a:lstStyle/>
          <a:p>
            <a:pPr rtl="0"/>
            <a:fld id="{F97DC217-DF71-1A49-B3EA-559F1F43B0FF}" type="slidenum">
              <a:rPr lang="en-GB" smtClean="0"/>
              <a:t>9</a:t>
            </a:fld>
            <a:endParaRPr lang="en-GB"/>
          </a:p>
        </p:txBody>
      </p:sp>
    </p:spTree>
    <p:extLst>
      <p:ext uri="{BB962C8B-B14F-4D97-AF65-F5344CB8AC3E}">
        <p14:creationId xmlns:p14="http://schemas.microsoft.com/office/powerpoint/2010/main" val="1823276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rtlCol="0" anchor="b">
            <a:noAutofit/>
          </a:bodyPr>
          <a:lstStyle>
            <a:lvl1pPr algn="l">
              <a:defRPr sz="6000" b="1">
                <a:latin typeface="+mj-lt"/>
              </a:defRPr>
            </a:lvl1pPr>
          </a:lstStyle>
          <a:p>
            <a:pPr rtl="0"/>
            <a:r>
              <a:rPr lang="en-GB" noProof="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rtlCol="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solidFill>
                  <a:schemeClr val="bg1"/>
                </a:solidFill>
                <a:latin typeface="+mj-lt"/>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rtlCol="0">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fld id="{726E9C68-1964-4A8A-9427-98F10662CAE8}" type="datetime1">
              <a:rPr lang="en-GB" noProof="0" smtClean="0"/>
              <a:t>12/05/2025</a:t>
            </a:fld>
            <a:endParaRPr lang="en-GB" noProof="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fld id="{046A679D-7D96-4BF4-98D0-1033E9142F9A}" type="datetime1">
              <a:rPr lang="en-GB" noProof="0" smtClean="0"/>
              <a:t>12/05/2025</a:t>
            </a:fld>
            <a:endParaRPr lang="en-GB" noProof="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pPr rtl="0"/>
            <a:fld id="{496CE679-96C2-428D-9AAE-1AD24CC6A009}" type="datetime1">
              <a:rPr lang="en-GB" noProof="0" smtClean="0"/>
              <a:t>12/05/2025</a:t>
            </a:fld>
            <a:endParaRPr lang="en-GB" noProof="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rtlCol="0">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rtlCol="0">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rtlCol="0" anchor="b">
            <a:noAutofit/>
          </a:bodyPr>
          <a:lstStyle>
            <a:lvl1pPr algn="l">
              <a:defRPr sz="6000" b="1">
                <a:latin typeface="+mj-lt"/>
              </a:defRPr>
            </a:lvl1pPr>
          </a:lstStyle>
          <a:p>
            <a:pPr rtl="0"/>
            <a:r>
              <a:rPr lang="en-GB" noProof="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rtlCol="0">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fld id="{EA09586C-5A81-443E-A8F0-7DBA8A56A402}" type="datetime1">
              <a:rPr lang="en-GB" noProof="0" smtClean="0"/>
              <a:t>12/05/2025</a:t>
            </a:fld>
            <a:endParaRPr lang="en-GB" noProof="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GB" noProof="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rtlCol="0">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rtlCol="0">
            <a:noAutofit/>
          </a:bodyPr>
          <a:lstStyle>
            <a:lvl1pPr>
              <a:defRPr>
                <a:solidFill>
                  <a:schemeClr val="accent2"/>
                </a:solidFill>
                <a:latin typeface="+mn-lt"/>
              </a:defRPr>
            </a:lvl1pPr>
          </a:lstStyle>
          <a:p>
            <a:pPr rtl="0"/>
            <a:fld id="{640C98F9-CB0E-4FA9-9591-FB0CE9CF7143}" type="datetime1">
              <a:rPr lang="en-GB" noProof="0" smtClean="0"/>
              <a:t>12/05/2025</a:t>
            </a:fld>
            <a:endParaRPr lang="en-GB" noProof="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rtlCol="0">
            <a:noAutofit/>
          </a:bodyPr>
          <a:lstStyle>
            <a:lvl1pPr>
              <a:defRPr>
                <a:solidFill>
                  <a:schemeClr val="accent2"/>
                </a:solidFill>
                <a:latin typeface="+mn-lt"/>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rtlCol="0">
            <a:noAutofit/>
          </a:bodyPr>
          <a:lstStyle>
            <a:lvl1pPr>
              <a:defRPr>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rtlCol="0" anchor="b">
            <a:noAutofit/>
          </a:bodyPr>
          <a:lstStyle>
            <a:lvl1pPr algn="l">
              <a:defRPr sz="6000" b="1">
                <a:solidFill>
                  <a:schemeClr val="bg1"/>
                </a:solidFill>
                <a:latin typeface="+mj-lt"/>
              </a:defRPr>
            </a:lvl1pPr>
          </a:lstStyle>
          <a:p>
            <a:pPr rtl="0"/>
            <a:r>
              <a:rPr lang="en-GB" noProof="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rtlCol="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pPr rtl="0"/>
            <a:fld id="{DEF7267A-46F7-4D2F-B4E6-AE992D5484B8}" type="datetime1">
              <a:rPr lang="en-GB" noProof="0" smtClean="0"/>
              <a:t>12/05/2025</a:t>
            </a:fld>
            <a:endParaRPr lang="en-GB" noProof="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rtlCol="0" anchor="b">
            <a:noAutofit/>
          </a:bodyPr>
          <a:lstStyle>
            <a:lvl1pPr>
              <a:defRPr sz="4800" b="1">
                <a:latin typeface="+mj-lt"/>
              </a:defRPr>
            </a:lvl1pPr>
          </a:lstStyle>
          <a:p>
            <a:pPr rtl="0"/>
            <a:r>
              <a:rPr lang="en-GB" noProof="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rtlCol="0">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pPr rtl="0"/>
            <a:fld id="{D016F812-AB39-4F48-B1E8-95605A3EF510}" type="datetime1">
              <a:rPr lang="en-GB" noProof="0" smtClean="0"/>
              <a:t>12/05/2025</a:t>
            </a:fld>
            <a:endParaRPr lang="en-GB" noProof="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pPr rtl="0"/>
            <a:r>
              <a:rPr lang="en-GB" noProof="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rtlCol="0">
            <a:noAutofit/>
          </a:bodyPr>
          <a:lstStyle>
            <a:lvl1pPr algn="ctr">
              <a:lnSpc>
                <a:spcPct val="100000"/>
              </a:lnSpc>
              <a:defRPr sz="4600">
                <a:solidFill>
                  <a:schemeClr val="bg1"/>
                </a:solidFill>
                <a:latin typeface="+mj-lt"/>
              </a:defRPr>
            </a:lvl1pPr>
          </a:lstStyle>
          <a:p>
            <a:pPr rtl="0"/>
            <a:r>
              <a:rPr lang="en-GB" noProof="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rtlCol="0">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en-GB" noProof="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rtlCol="0">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rtl="0"/>
            <a:r>
              <a:rPr lang="en-GB" noProof="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rtlCol="0">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rtl="0"/>
            <a:r>
              <a:rPr lang="en-GB" noProof="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rtlCol="0">
            <a:noAutofit/>
          </a:bodyPr>
          <a:lstStyle>
            <a:lvl1pPr>
              <a:defRPr>
                <a:solidFill>
                  <a:schemeClr val="accent2"/>
                </a:solidFill>
                <a:latin typeface="+mn-lt"/>
              </a:defRPr>
            </a:lvl1pPr>
          </a:lstStyle>
          <a:p>
            <a:pPr rtl="0"/>
            <a:fld id="{82570B71-EA3C-4900-991E-6BBB6BBDE064}" type="datetime1">
              <a:rPr lang="en-GB" noProof="0" smtClean="0"/>
              <a:t>12/05/2025</a:t>
            </a:fld>
            <a:endParaRPr lang="en-GB" noProof="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rtlCol="0">
            <a:noAutofit/>
          </a:bodyPr>
          <a:lstStyle>
            <a:lvl1pPr>
              <a:defRPr>
                <a:solidFill>
                  <a:schemeClr val="accent2"/>
                </a:solidFill>
                <a:latin typeface="+mn-lt"/>
              </a:defRPr>
            </a:lvl1pPr>
          </a:lstStyle>
          <a:p>
            <a:pPr rtl="0"/>
            <a:r>
              <a:rPr lang="en-GB" noProof="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rtlCol="0">
            <a:noAutofit/>
          </a:bodyPr>
          <a:lstStyle>
            <a:lvl1pPr>
              <a:defRPr>
                <a:solidFill>
                  <a:schemeClr val="accent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noProof="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rtlCol="0" anchor="b">
            <a:noAutofit/>
          </a:bodyPr>
          <a:lstStyle>
            <a:lvl1pPr>
              <a:defRPr sz="4800" b="1">
                <a:latin typeface="+mj-lt"/>
              </a:defRPr>
            </a:lvl1pPr>
          </a:lstStyle>
          <a:p>
            <a:pPr rtl="0"/>
            <a:r>
              <a:rPr lang="en-GB" noProof="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rtlCol="0">
            <a:noAutofit/>
          </a:bodyPr>
          <a:lstStyle>
            <a:lvl1pPr marL="0" indent="0">
              <a:buNone/>
              <a:defRPr sz="1400">
                <a:solidFill>
                  <a:schemeClr val="tx1"/>
                </a:solidFill>
                <a:latin typeface="+mn-lt"/>
              </a:defRPr>
            </a:lvl1pPr>
          </a:lstStyle>
          <a:p>
            <a:pPr rtl="0"/>
            <a:endParaRPr lang="en-GB" noProof="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rtlCol="0">
            <a:noAutofit/>
          </a:bodyPr>
          <a:lstStyle>
            <a:lvl1pPr marL="0" indent="0">
              <a:buNone/>
              <a:defRPr sz="1400">
                <a:solidFill>
                  <a:schemeClr val="tx1"/>
                </a:solidFill>
                <a:latin typeface="+mn-lt"/>
              </a:defRPr>
            </a:lvl1pPr>
          </a:lstStyle>
          <a:p>
            <a:pPr rtl="0"/>
            <a:endParaRPr lang="en-GB" noProof="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rtlCol="0">
            <a:noAutofit/>
          </a:bodyPr>
          <a:lstStyle>
            <a:lvl1pPr marL="0" indent="0">
              <a:buNone/>
              <a:defRPr sz="1400">
                <a:solidFill>
                  <a:schemeClr val="tx1"/>
                </a:solidFill>
                <a:latin typeface="+mn-lt"/>
              </a:defRPr>
            </a:lvl1pPr>
          </a:lstStyle>
          <a:p>
            <a:pPr rtl="0"/>
            <a:endParaRPr lang="en-GB" noProof="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rtlCol="0">
            <a:noAutofit/>
          </a:bodyPr>
          <a:lstStyle>
            <a:lvl1pPr marL="0" indent="0">
              <a:buNone/>
              <a:defRPr sz="1400">
                <a:solidFill>
                  <a:schemeClr val="tx1"/>
                </a:solidFill>
                <a:latin typeface="+mn-lt"/>
              </a:defRPr>
            </a:lvl1pPr>
          </a:lstStyle>
          <a:p>
            <a:pPr rtl="0"/>
            <a:endParaRPr lang="en-GB" noProof="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rtlCol="0">
            <a:noAutofit/>
          </a:bodyPr>
          <a:lstStyle>
            <a:lvl1pPr>
              <a:defRPr>
                <a:solidFill>
                  <a:schemeClr val="accent3"/>
                </a:solidFill>
                <a:latin typeface="+mn-lt"/>
              </a:defRPr>
            </a:lvl1pPr>
          </a:lstStyle>
          <a:p>
            <a:pPr rtl="0"/>
            <a:fld id="{DADE8980-1565-4B47-9723-42A8A150F178}" type="datetime1">
              <a:rPr lang="en-GB" noProof="0" smtClean="0"/>
              <a:t>12/05/2025</a:t>
            </a:fld>
            <a:endParaRPr lang="en-GB" noProof="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rtlCol="0">
            <a:noAutofit/>
          </a:bodyPr>
          <a:lstStyle>
            <a:lvl1pPr>
              <a:defRPr>
                <a:solidFill>
                  <a:schemeClr val="accent3"/>
                </a:solidFill>
                <a:latin typeface="+mn-lt"/>
              </a:defRPr>
            </a:lvl1pPr>
          </a:lstStyle>
          <a:p>
            <a:pPr rtl="0"/>
            <a:r>
              <a:rPr lang="en-GB" noProof="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rtlCol="0">
            <a:noAutofit/>
          </a:bodyPr>
          <a:lstStyle>
            <a:lvl1pPr>
              <a:defRPr>
                <a:solidFill>
                  <a:schemeClr val="accent3"/>
                </a:solidFill>
                <a:latin typeface="+mn-lt"/>
              </a:defRPr>
            </a:lvl1pPr>
          </a:lstStyle>
          <a:p>
            <a:pPr rtl="0"/>
            <a:fld id="{294A09A9-5501-47C1-A89A-A340965A2BE2}" type="slidenum">
              <a:rPr lang="en-GB" noProof="0" smtClean="0"/>
              <a:pPr/>
              <a:t>‹#›</a:t>
            </a:fld>
            <a:endParaRPr lang="en-GB" noProof="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en-GB" noProof="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en-GB" noProof="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rtlCol="0" anchor="b">
            <a:noAutofit/>
          </a:bodyPr>
          <a:lstStyle>
            <a:lvl1pPr>
              <a:defRPr sz="4800" b="1">
                <a:latin typeface="+mj-lt"/>
              </a:defRPr>
            </a:lvl1pPr>
          </a:lstStyle>
          <a:p>
            <a:pPr rtl="0"/>
            <a:r>
              <a:rPr lang="en-GB" noProof="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rtlCol="0">
            <a:noAutofit/>
          </a:bodyPr>
          <a:lstStyle>
            <a:lvl1pPr marL="0" indent="0">
              <a:buNone/>
              <a:defRPr sz="1400">
                <a:solidFill>
                  <a:schemeClr val="tx1"/>
                </a:solidFill>
              </a:defRPr>
            </a:lvl1pPr>
          </a:lstStyle>
          <a:p>
            <a:pPr rtl="0"/>
            <a:endParaRPr lang="en-GB" noProof="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rtlCol="0">
            <a:noAutofit/>
          </a:bodyPr>
          <a:lstStyle>
            <a:lvl1pPr marL="0" indent="0">
              <a:buNone/>
              <a:defRPr sz="1400">
                <a:solidFill>
                  <a:schemeClr val="tx1"/>
                </a:solidFill>
              </a:defRPr>
            </a:lvl1pPr>
          </a:lstStyle>
          <a:p>
            <a:pPr rtl="0"/>
            <a:endParaRPr lang="en-GB" noProof="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rtlCol="0">
            <a:noAutofit/>
          </a:bodyPr>
          <a:lstStyle>
            <a:lvl1pPr marL="0" indent="0">
              <a:buNone/>
              <a:defRPr sz="1400">
                <a:solidFill>
                  <a:schemeClr val="tx1"/>
                </a:solidFill>
              </a:defRPr>
            </a:lvl1pPr>
          </a:lstStyle>
          <a:p>
            <a:pPr rtl="0"/>
            <a:endParaRPr lang="en-GB" noProof="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rtlCol="0">
            <a:noAutofit/>
          </a:bodyPr>
          <a:lstStyle>
            <a:lvl1pPr marL="0" indent="0">
              <a:buNone/>
              <a:defRPr sz="1400">
                <a:solidFill>
                  <a:schemeClr val="tx1"/>
                </a:solidFill>
              </a:defRPr>
            </a:lvl1pPr>
          </a:lstStyle>
          <a:p>
            <a:pPr rtl="0"/>
            <a:endParaRPr lang="en-GB" noProof="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rtlCol="0">
            <a:noAutofit/>
          </a:bodyPr>
          <a:lstStyle>
            <a:lvl1pPr marL="0" indent="0">
              <a:buNone/>
              <a:defRPr sz="1400">
                <a:solidFill>
                  <a:schemeClr val="tx1"/>
                </a:solidFill>
              </a:defRPr>
            </a:lvl1pPr>
          </a:lstStyle>
          <a:p>
            <a:pPr rtl="0"/>
            <a:endParaRPr lang="en-GB" noProof="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rtlCol="0">
            <a:noAutofit/>
          </a:bodyPr>
          <a:lstStyle>
            <a:lvl1pPr marL="0" indent="0">
              <a:buNone/>
              <a:defRPr sz="1400">
                <a:solidFill>
                  <a:schemeClr val="tx1"/>
                </a:solidFill>
              </a:defRPr>
            </a:lvl1pPr>
          </a:lstStyle>
          <a:p>
            <a:pPr rtl="0"/>
            <a:endParaRPr lang="en-GB" noProof="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rtlCol="0">
            <a:noAutofit/>
          </a:bodyPr>
          <a:lstStyle>
            <a:lvl1pPr marL="0" indent="0">
              <a:buNone/>
              <a:defRPr sz="1400">
                <a:solidFill>
                  <a:schemeClr val="tx1"/>
                </a:solidFill>
              </a:defRPr>
            </a:lvl1pPr>
          </a:lstStyle>
          <a:p>
            <a:pPr rtl="0"/>
            <a:endParaRPr lang="en-GB" noProof="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rtlCol="0">
            <a:noAutofit/>
          </a:bodyPr>
          <a:lstStyle>
            <a:lvl1pPr marL="0" indent="0">
              <a:buNone/>
              <a:defRPr sz="1400">
                <a:solidFill>
                  <a:schemeClr val="tx1"/>
                </a:solidFill>
              </a:defRPr>
            </a:lvl1pPr>
          </a:lstStyle>
          <a:p>
            <a:pPr rtl="0"/>
            <a:endParaRPr lang="en-GB" noProof="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rtlCol="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rtl="0"/>
            <a:r>
              <a:rPr lang="en-GB" noProof="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rtlCol="0">
            <a:noAutofit/>
          </a:bodyPr>
          <a:lstStyle>
            <a:lvl1pPr marL="0" indent="0" algn="l">
              <a:lnSpc>
                <a:spcPct val="100000"/>
              </a:lnSpc>
              <a:spcBef>
                <a:spcPts val="0"/>
              </a:spcBef>
              <a:buNone/>
              <a:defRPr sz="1400" b="0" spc="20" baseline="0">
                <a:solidFill>
                  <a:schemeClr val="tx1"/>
                </a:solidFill>
                <a:latin typeface="+mn-lt"/>
              </a:defRPr>
            </a:lvl1pPr>
          </a:lstStyle>
          <a:p>
            <a:pPr lvl="0" rtl="0"/>
            <a:r>
              <a:rPr lang="en-GB" noProof="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rtlCol="0">
            <a:noAutofit/>
          </a:bodyPr>
          <a:lstStyle>
            <a:lvl1pPr>
              <a:defRPr>
                <a:solidFill>
                  <a:schemeClr val="accent3"/>
                </a:solidFill>
                <a:latin typeface="+mn-lt"/>
              </a:defRPr>
            </a:lvl1pPr>
          </a:lstStyle>
          <a:p>
            <a:pPr rtl="0"/>
            <a:fld id="{975CEC1F-EF25-4059-ABBA-8FEB7C2BFD5C}" type="datetime1">
              <a:rPr lang="en-GB" noProof="0" smtClean="0"/>
              <a:t>12/05/2025</a:t>
            </a:fld>
            <a:endParaRPr lang="en-GB" noProof="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rtlCol="0">
            <a:noAutofit/>
          </a:bodyPr>
          <a:lstStyle>
            <a:lvl1pPr>
              <a:defRPr>
                <a:solidFill>
                  <a:schemeClr val="accent3"/>
                </a:solidFill>
                <a:latin typeface="+mn-lt"/>
              </a:defRPr>
            </a:lvl1pPr>
          </a:lstStyle>
          <a:p>
            <a:pPr rtl="0"/>
            <a:r>
              <a:rPr lang="en-GB" noProof="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rtlCol="0">
            <a:noAutofit/>
          </a:bodyPr>
          <a:lstStyle>
            <a:lvl1pPr>
              <a:defRPr>
                <a:solidFill>
                  <a:schemeClr val="accent3"/>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pPr rtl="0"/>
            <a:r>
              <a:rPr lang="en-GB" noProof="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pPr rtl="0"/>
            <a:fld id="{0FAF51C5-1188-4161-A3AE-51B85A4E9234}" type="datetime1">
              <a:rPr lang="en-GB" noProof="0" smtClean="0"/>
              <a:t>12/05/2025</a:t>
            </a:fld>
            <a:endParaRPr lang="en-GB" noProof="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pPr rtl="0"/>
            <a:r>
              <a:rPr lang="en-GB" noProof="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pPr rtl="0"/>
            <a:fld id="{294A09A9-5501-47C1-A89A-A340965A2BE2}" type="slidenum">
              <a:rPr lang="en-GB" noProof="0" smtClean="0"/>
              <a:pPr/>
              <a:t>‹#›</a:t>
            </a:fld>
            <a:endParaRPr lang="en-GB" noProof="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7096933" cy="2387600"/>
          </a:xfrm>
        </p:spPr>
        <p:txBody>
          <a:bodyPr rtlCol="0"/>
          <a:lstStyle/>
          <a:p>
            <a:r>
              <a:rPr lang="en-GB" dirty="0">
                <a:ea typeface="+mj-lt"/>
                <a:cs typeface="+mj-lt"/>
              </a:rPr>
              <a:t>Phishing Attack Detection and Prevention Tool</a:t>
            </a:r>
            <a:endParaRPr lang="en-US" dirty="0"/>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1167493" y="3602038"/>
            <a:ext cx="9500507" cy="806675"/>
          </a:xfrm>
        </p:spPr>
        <p:txBody>
          <a:bodyPr vert="horz" lIns="91440" tIns="45720" rIns="91440" bIns="45720" rtlCol="0" anchor="t">
            <a:noAutofit/>
          </a:bodyPr>
          <a:lstStyle/>
          <a:p>
            <a:pPr rtl="0"/>
            <a:endParaRPr lang="en-GB"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3A528-E34B-3DDC-7478-DDB276B1B8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40C81D-8FEE-5392-0DCC-F808A4FA0C7F}"/>
              </a:ext>
            </a:extLst>
          </p:cNvPr>
          <p:cNvSpPr>
            <a:spLocks noGrp="1"/>
          </p:cNvSpPr>
          <p:nvPr>
            <p:ph type="title"/>
          </p:nvPr>
        </p:nvSpPr>
        <p:spPr>
          <a:xfrm>
            <a:off x="1203778" y="151190"/>
            <a:ext cx="9779183" cy="1325563"/>
          </a:xfrm>
        </p:spPr>
        <p:txBody>
          <a:bodyPr rtlCol="0">
            <a:normAutofit/>
          </a:bodyPr>
          <a:lstStyle/>
          <a:p>
            <a:r>
              <a:rPr lang="en-GB" dirty="0"/>
              <a:t>Design Summary</a:t>
            </a:r>
          </a:p>
        </p:txBody>
      </p:sp>
      <p:sp>
        <p:nvSpPr>
          <p:cNvPr id="11" name="Footer Placeholder 10">
            <a:extLst>
              <a:ext uri="{FF2B5EF4-FFF2-40B4-BE49-F238E27FC236}">
                <a16:creationId xmlns:a16="http://schemas.microsoft.com/office/drawing/2014/main" id="{8324AA84-4DD3-02A4-6FD1-0F367A113FEF}"/>
              </a:ext>
            </a:extLst>
          </p:cNvPr>
          <p:cNvSpPr>
            <a:spLocks noGrp="1"/>
          </p:cNvSpPr>
          <p:nvPr>
            <p:ph type="ftr" sz="quarter" idx="3"/>
          </p:nvPr>
        </p:nvSpPr>
        <p:spPr>
          <a:xfrm>
            <a:off x="4038600" y="6356350"/>
            <a:ext cx="4114800" cy="365125"/>
          </a:xfrm>
        </p:spPr>
        <p:txBody>
          <a:bodyPr rtlCol="0"/>
          <a:lstStyle/>
          <a:p>
            <a:pPr rtl="0"/>
            <a:r>
              <a:rPr lang="en-GB" dirty="0"/>
              <a:t>PRESENTATION TITLE</a:t>
            </a:r>
          </a:p>
        </p:txBody>
      </p:sp>
      <p:sp>
        <p:nvSpPr>
          <p:cNvPr id="12" name="Slide Number Placeholder 11">
            <a:extLst>
              <a:ext uri="{FF2B5EF4-FFF2-40B4-BE49-F238E27FC236}">
                <a16:creationId xmlns:a16="http://schemas.microsoft.com/office/drawing/2014/main" id="{BDF32AA0-EE1E-187C-6088-F77A4AF08E58}"/>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en-GB" smtClean="0"/>
              <a:pPr rtl="0"/>
              <a:t>10</a:t>
            </a:fld>
            <a:endParaRPr lang="en-GB" dirty="0"/>
          </a:p>
        </p:txBody>
      </p:sp>
      <p:pic>
        <p:nvPicPr>
          <p:cNvPr id="3" name="Picture 2" descr="A diagram of a computer program&#10;&#10;AI-generated content may be incorrect.">
            <a:extLst>
              <a:ext uri="{FF2B5EF4-FFF2-40B4-BE49-F238E27FC236}">
                <a16:creationId xmlns:a16="http://schemas.microsoft.com/office/drawing/2014/main" id="{66A615CB-33D5-5E0B-EBB4-253AE8E2FD66}"/>
              </a:ext>
            </a:extLst>
          </p:cNvPr>
          <p:cNvPicPr>
            <a:picLocks noChangeAspect="1"/>
          </p:cNvPicPr>
          <p:nvPr/>
        </p:nvPicPr>
        <p:blipFill>
          <a:blip r:embed="rId3"/>
          <a:stretch>
            <a:fillRect/>
          </a:stretch>
        </p:blipFill>
        <p:spPr>
          <a:xfrm>
            <a:off x="4798791" y="1499809"/>
            <a:ext cx="2376703" cy="4850191"/>
          </a:xfrm>
          <a:prstGeom prst="rect">
            <a:avLst/>
          </a:prstGeom>
        </p:spPr>
      </p:pic>
    </p:spTree>
    <p:extLst>
      <p:ext uri="{BB962C8B-B14F-4D97-AF65-F5344CB8AC3E}">
        <p14:creationId xmlns:p14="http://schemas.microsoft.com/office/powerpoint/2010/main" val="693637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73B52D-918A-121D-088C-45323EBD99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A5B255-52A1-4E79-E212-45A8946CE920}"/>
              </a:ext>
            </a:extLst>
          </p:cNvPr>
          <p:cNvSpPr>
            <a:spLocks noGrp="1"/>
          </p:cNvSpPr>
          <p:nvPr>
            <p:ph type="title"/>
          </p:nvPr>
        </p:nvSpPr>
        <p:spPr>
          <a:xfrm>
            <a:off x="1203778" y="151190"/>
            <a:ext cx="9779183" cy="1325563"/>
          </a:xfrm>
        </p:spPr>
        <p:txBody>
          <a:bodyPr rtlCol="0">
            <a:normAutofit/>
          </a:bodyPr>
          <a:lstStyle/>
          <a:p>
            <a:r>
              <a:rPr lang="en-GB"/>
              <a:t>Methodology</a:t>
            </a:r>
          </a:p>
        </p:txBody>
      </p:sp>
      <p:sp>
        <p:nvSpPr>
          <p:cNvPr id="11" name="Footer Placeholder 10">
            <a:extLst>
              <a:ext uri="{FF2B5EF4-FFF2-40B4-BE49-F238E27FC236}">
                <a16:creationId xmlns:a16="http://schemas.microsoft.com/office/drawing/2014/main" id="{E535A449-206C-9313-6950-A91FCC30425C}"/>
              </a:ext>
            </a:extLst>
          </p:cNvPr>
          <p:cNvSpPr>
            <a:spLocks noGrp="1"/>
          </p:cNvSpPr>
          <p:nvPr>
            <p:ph type="ftr" sz="quarter" idx="3"/>
          </p:nvPr>
        </p:nvSpPr>
        <p:spPr>
          <a:xfrm>
            <a:off x="4038600" y="6356350"/>
            <a:ext cx="4114800" cy="365125"/>
          </a:xfrm>
        </p:spPr>
        <p:txBody>
          <a:bodyPr rtlCol="0"/>
          <a:lstStyle/>
          <a:p>
            <a:pPr rtl="0"/>
            <a:r>
              <a:rPr lang="en-GB" dirty="0"/>
              <a:t>PRESENTATION TITLE</a:t>
            </a:r>
          </a:p>
        </p:txBody>
      </p:sp>
      <p:sp>
        <p:nvSpPr>
          <p:cNvPr id="12" name="Slide Number Placeholder 11">
            <a:extLst>
              <a:ext uri="{FF2B5EF4-FFF2-40B4-BE49-F238E27FC236}">
                <a16:creationId xmlns:a16="http://schemas.microsoft.com/office/drawing/2014/main" id="{C6819E80-CE9F-97AF-1433-E68775BF7C6C}"/>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en-GB" smtClean="0"/>
              <a:pPr rtl="0"/>
              <a:t>11</a:t>
            </a:fld>
            <a:endParaRPr lang="en-GB" dirty="0"/>
          </a:p>
        </p:txBody>
      </p:sp>
      <p:sp>
        <p:nvSpPr>
          <p:cNvPr id="6" name="TextBox 5">
            <a:extLst>
              <a:ext uri="{FF2B5EF4-FFF2-40B4-BE49-F238E27FC236}">
                <a16:creationId xmlns:a16="http://schemas.microsoft.com/office/drawing/2014/main" id="{34CF94BA-FA2E-8171-431E-8AF83799968C}"/>
              </a:ext>
            </a:extLst>
          </p:cNvPr>
          <p:cNvSpPr txBox="1"/>
          <p:nvPr/>
        </p:nvSpPr>
        <p:spPr>
          <a:xfrm>
            <a:off x="1204686" y="1712686"/>
            <a:ext cx="8415866" cy="32932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a:t>System compares email with known phishing data and trusted lists.</a:t>
            </a:r>
          </a:p>
          <a:p>
            <a:r>
              <a:rPr lang="en-US" sz="2600" dirty="0"/>
              <a:t>Steps:</a:t>
            </a:r>
          </a:p>
          <a:p>
            <a:pPr marL="457200" indent="-457200">
              <a:buFont typeface="Arial"/>
              <a:buChar char="•"/>
            </a:pPr>
            <a:r>
              <a:rPr lang="en-US" sz="2600" dirty="0"/>
              <a:t>Load email.</a:t>
            </a:r>
          </a:p>
          <a:p>
            <a:pPr marL="457200" indent="-457200">
              <a:buFont typeface="Arial"/>
              <a:buChar char="•"/>
            </a:pPr>
            <a:r>
              <a:rPr lang="en-US" sz="2600"/>
              <a:t>Extract sender, links, and text.</a:t>
            </a:r>
          </a:p>
          <a:p>
            <a:pPr marL="457200" indent="-457200">
              <a:buFont typeface="Arial"/>
              <a:buChar char="•"/>
            </a:pPr>
            <a:r>
              <a:rPr lang="en-US" sz="2600" dirty="0"/>
              <a:t>Match with trusted data.</a:t>
            </a:r>
          </a:p>
          <a:p>
            <a:pPr marL="457200" indent="-457200">
              <a:buFont typeface="Arial"/>
              <a:buChar char="•"/>
            </a:pPr>
            <a:r>
              <a:rPr lang="en-US" sz="2600" dirty="0"/>
              <a:t>Mark as “ham” (safe) or “spam” (phishing).</a:t>
            </a:r>
          </a:p>
          <a:p>
            <a:pPr marL="457200" indent="-457200">
              <a:buFont typeface="Arial"/>
              <a:buChar char="•"/>
            </a:pPr>
            <a:r>
              <a:rPr lang="en-US" sz="2600" dirty="0"/>
              <a:t>Fully written in Python.</a:t>
            </a:r>
            <a:endParaRPr lang="en-US" dirty="0"/>
          </a:p>
        </p:txBody>
      </p:sp>
    </p:spTree>
    <p:extLst>
      <p:ext uri="{BB962C8B-B14F-4D97-AF65-F5344CB8AC3E}">
        <p14:creationId xmlns:p14="http://schemas.microsoft.com/office/powerpoint/2010/main" val="213376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9FAA11-907B-7953-743C-257F809BAB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100B82-3FEE-6355-C75F-80AFB24DC6E2}"/>
              </a:ext>
            </a:extLst>
          </p:cNvPr>
          <p:cNvSpPr>
            <a:spLocks noGrp="1"/>
          </p:cNvSpPr>
          <p:nvPr>
            <p:ph type="title"/>
          </p:nvPr>
        </p:nvSpPr>
        <p:spPr>
          <a:xfrm>
            <a:off x="1203778" y="151190"/>
            <a:ext cx="9779183" cy="1325563"/>
          </a:xfrm>
        </p:spPr>
        <p:txBody>
          <a:bodyPr rtlCol="0">
            <a:normAutofit/>
          </a:bodyPr>
          <a:lstStyle/>
          <a:p>
            <a:r>
              <a:rPr lang="en-GB" dirty="0">
                <a:ea typeface="+mj-lt"/>
                <a:cs typeface="+mj-lt"/>
              </a:rPr>
              <a:t>Implementation Summary</a:t>
            </a:r>
            <a:endParaRPr lang="en-US" dirty="0"/>
          </a:p>
        </p:txBody>
      </p:sp>
      <p:sp>
        <p:nvSpPr>
          <p:cNvPr id="11" name="Footer Placeholder 10">
            <a:extLst>
              <a:ext uri="{FF2B5EF4-FFF2-40B4-BE49-F238E27FC236}">
                <a16:creationId xmlns:a16="http://schemas.microsoft.com/office/drawing/2014/main" id="{0FBF2858-139E-36C1-BFA6-C952BEB737FB}"/>
              </a:ext>
            </a:extLst>
          </p:cNvPr>
          <p:cNvSpPr>
            <a:spLocks noGrp="1"/>
          </p:cNvSpPr>
          <p:nvPr>
            <p:ph type="ftr" sz="quarter" idx="3"/>
          </p:nvPr>
        </p:nvSpPr>
        <p:spPr>
          <a:xfrm>
            <a:off x="4038600" y="6356350"/>
            <a:ext cx="4114800" cy="365125"/>
          </a:xfrm>
        </p:spPr>
        <p:txBody>
          <a:bodyPr rtlCol="0"/>
          <a:lstStyle/>
          <a:p>
            <a:pPr rtl="0"/>
            <a:r>
              <a:rPr lang="en-GB" dirty="0"/>
              <a:t>PRESENTATION TITLE</a:t>
            </a:r>
          </a:p>
        </p:txBody>
      </p:sp>
      <p:sp>
        <p:nvSpPr>
          <p:cNvPr id="12" name="Slide Number Placeholder 11">
            <a:extLst>
              <a:ext uri="{FF2B5EF4-FFF2-40B4-BE49-F238E27FC236}">
                <a16:creationId xmlns:a16="http://schemas.microsoft.com/office/drawing/2014/main" id="{422EFA6D-418F-28A1-524B-121AE102EFA8}"/>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en-GB" smtClean="0"/>
              <a:pPr rtl="0"/>
              <a:t>12</a:t>
            </a:fld>
            <a:endParaRPr lang="en-GB" dirty="0"/>
          </a:p>
        </p:txBody>
      </p:sp>
      <p:sp>
        <p:nvSpPr>
          <p:cNvPr id="6" name="TextBox 5">
            <a:extLst>
              <a:ext uri="{FF2B5EF4-FFF2-40B4-BE49-F238E27FC236}">
                <a16:creationId xmlns:a16="http://schemas.microsoft.com/office/drawing/2014/main" id="{2B07F101-1146-458C-EC47-D44C55EADF30}"/>
              </a:ext>
            </a:extLst>
          </p:cNvPr>
          <p:cNvSpPr txBox="1"/>
          <p:nvPr/>
        </p:nvSpPr>
        <p:spPr>
          <a:xfrm>
            <a:off x="1204686" y="1712686"/>
            <a:ext cx="8415866"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2600" dirty="0">
                <a:ea typeface="+mn-lt"/>
                <a:cs typeface="+mn-lt"/>
              </a:rPr>
              <a:t>Emails are fetched using </a:t>
            </a:r>
            <a:r>
              <a:rPr lang="en-US" sz="2600" b="1" dirty="0">
                <a:ea typeface="+mn-lt"/>
                <a:cs typeface="+mn-lt"/>
              </a:rPr>
              <a:t>IMAP</a:t>
            </a:r>
            <a:r>
              <a:rPr lang="en-US" sz="2600" dirty="0">
                <a:ea typeface="+mn-lt"/>
                <a:cs typeface="+mn-lt"/>
              </a:rPr>
              <a:t>.</a:t>
            </a:r>
            <a:endParaRPr lang="en-US" dirty="0">
              <a:ea typeface="+mn-lt"/>
              <a:cs typeface="+mn-lt"/>
            </a:endParaRPr>
          </a:p>
          <a:p>
            <a:pPr>
              <a:buFont typeface="Arial"/>
              <a:buChar char="•"/>
            </a:pPr>
            <a:r>
              <a:rPr lang="en-US" sz="2600" dirty="0">
                <a:ea typeface="+mn-lt"/>
                <a:cs typeface="+mn-lt"/>
              </a:rPr>
              <a:t>All detection logic is in one Python script.</a:t>
            </a:r>
            <a:endParaRPr lang="en-US" dirty="0">
              <a:ea typeface="+mn-lt"/>
              <a:cs typeface="+mn-lt"/>
            </a:endParaRPr>
          </a:p>
          <a:p>
            <a:pPr>
              <a:buFont typeface="Arial"/>
              <a:buChar char="•"/>
            </a:pPr>
            <a:r>
              <a:rPr lang="en-US" sz="2600" dirty="0">
                <a:ea typeface="+mn-lt"/>
                <a:cs typeface="+mn-lt"/>
              </a:rPr>
              <a:t>Trusted senders, links, and phishing phrases are stored in </a:t>
            </a:r>
            <a:r>
              <a:rPr lang="en-US" sz="2600" b="1" dirty="0">
                <a:ea typeface="+mn-lt"/>
                <a:cs typeface="+mn-lt"/>
              </a:rPr>
              <a:t>.csv files</a:t>
            </a:r>
            <a:r>
              <a:rPr lang="en-US" sz="2600" dirty="0">
                <a:ea typeface="+mn-lt"/>
                <a:cs typeface="+mn-lt"/>
              </a:rPr>
              <a:t>.</a:t>
            </a:r>
            <a:endParaRPr lang="en-US" dirty="0">
              <a:ea typeface="+mn-lt"/>
              <a:cs typeface="+mn-lt"/>
            </a:endParaRPr>
          </a:p>
          <a:p>
            <a:pPr>
              <a:buFont typeface="Arial"/>
              <a:buChar char="•"/>
            </a:pPr>
            <a:r>
              <a:rPr lang="en-US" sz="2600" dirty="0">
                <a:ea typeface="+mn-lt"/>
                <a:cs typeface="+mn-lt"/>
              </a:rPr>
              <a:t>Results are displayed in the </a:t>
            </a:r>
            <a:r>
              <a:rPr lang="en-US" sz="2600" b="1" dirty="0">
                <a:ea typeface="+mn-lt"/>
                <a:cs typeface="+mn-lt"/>
              </a:rPr>
              <a:t>terminal</a:t>
            </a:r>
            <a:r>
              <a:rPr lang="en-US" sz="2600" dirty="0">
                <a:ea typeface="+mn-lt"/>
                <a:cs typeface="+mn-lt"/>
              </a:rPr>
              <a:t> and </a:t>
            </a:r>
            <a:r>
              <a:rPr lang="en-US" sz="2600" b="1" dirty="0" err="1">
                <a:ea typeface="+mn-lt"/>
                <a:cs typeface="+mn-lt"/>
              </a:rPr>
              <a:t>Streamlit</a:t>
            </a:r>
            <a:r>
              <a:rPr lang="en-US" sz="2600" b="1" dirty="0">
                <a:ea typeface="+mn-lt"/>
                <a:cs typeface="+mn-lt"/>
              </a:rPr>
              <a:t> dashboard</a:t>
            </a:r>
            <a:r>
              <a:rPr lang="en-US" sz="2600" dirty="0">
                <a:ea typeface="+mn-lt"/>
                <a:cs typeface="+mn-lt"/>
              </a:rPr>
              <a:t>.</a:t>
            </a:r>
            <a:endParaRPr lang="en-US" dirty="0">
              <a:ea typeface="+mn-lt"/>
              <a:cs typeface="+mn-lt"/>
            </a:endParaRPr>
          </a:p>
          <a:p>
            <a:pPr>
              <a:buFont typeface="Arial"/>
              <a:buChar char="•"/>
            </a:pPr>
            <a:r>
              <a:rPr lang="en-US" sz="2600" dirty="0">
                <a:ea typeface="+mn-lt"/>
                <a:cs typeface="+mn-lt"/>
              </a:rPr>
              <a:t>Code follows good practices (try-except, readable comments).</a:t>
            </a:r>
            <a:endParaRPr lang="en-US">
              <a:ea typeface="+mn-lt"/>
              <a:cs typeface="+mn-lt"/>
            </a:endParaRPr>
          </a:p>
          <a:p>
            <a:pPr marL="228600" indent="-228600">
              <a:buFont typeface=""/>
              <a:buChar char="•"/>
            </a:pPr>
            <a:endParaRPr lang="en-US" sz="2600" dirty="0"/>
          </a:p>
        </p:txBody>
      </p:sp>
    </p:spTree>
    <p:extLst>
      <p:ext uri="{BB962C8B-B14F-4D97-AF65-F5344CB8AC3E}">
        <p14:creationId xmlns:p14="http://schemas.microsoft.com/office/powerpoint/2010/main" val="3650448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E65DBD-D3D4-0D60-A73D-0A14ABF1B1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7A45B1-28FE-B552-59BE-04617443FB2C}"/>
              </a:ext>
            </a:extLst>
          </p:cNvPr>
          <p:cNvSpPr>
            <a:spLocks noGrp="1"/>
          </p:cNvSpPr>
          <p:nvPr>
            <p:ph type="title"/>
          </p:nvPr>
        </p:nvSpPr>
        <p:spPr>
          <a:xfrm>
            <a:off x="1203778" y="151190"/>
            <a:ext cx="9779183" cy="1325563"/>
          </a:xfrm>
        </p:spPr>
        <p:txBody>
          <a:bodyPr rtlCol="0">
            <a:normAutofit/>
          </a:bodyPr>
          <a:lstStyle/>
          <a:p>
            <a:r>
              <a:rPr lang="en-GB" dirty="0">
                <a:ea typeface="+mj-lt"/>
                <a:cs typeface="+mj-lt"/>
              </a:rPr>
              <a:t>Experiments and Results Summary</a:t>
            </a:r>
            <a:endParaRPr lang="en-US" dirty="0"/>
          </a:p>
        </p:txBody>
      </p:sp>
      <p:sp>
        <p:nvSpPr>
          <p:cNvPr id="11" name="Footer Placeholder 10">
            <a:extLst>
              <a:ext uri="{FF2B5EF4-FFF2-40B4-BE49-F238E27FC236}">
                <a16:creationId xmlns:a16="http://schemas.microsoft.com/office/drawing/2014/main" id="{2D02B8DC-F689-A718-DC4C-6BB2DF26521F}"/>
              </a:ext>
            </a:extLst>
          </p:cNvPr>
          <p:cNvSpPr>
            <a:spLocks noGrp="1"/>
          </p:cNvSpPr>
          <p:nvPr>
            <p:ph type="ftr" sz="quarter" idx="3"/>
          </p:nvPr>
        </p:nvSpPr>
        <p:spPr>
          <a:xfrm>
            <a:off x="4038600" y="6356350"/>
            <a:ext cx="4114800" cy="365125"/>
          </a:xfrm>
        </p:spPr>
        <p:txBody>
          <a:bodyPr rtlCol="0"/>
          <a:lstStyle/>
          <a:p>
            <a:pPr rtl="0"/>
            <a:r>
              <a:rPr lang="en-GB" dirty="0"/>
              <a:t>PRESENTATION TITLE</a:t>
            </a:r>
          </a:p>
        </p:txBody>
      </p:sp>
      <p:sp>
        <p:nvSpPr>
          <p:cNvPr id="12" name="Slide Number Placeholder 11">
            <a:extLst>
              <a:ext uri="{FF2B5EF4-FFF2-40B4-BE49-F238E27FC236}">
                <a16:creationId xmlns:a16="http://schemas.microsoft.com/office/drawing/2014/main" id="{B952C0C8-0EB4-B6E8-A811-3584F9F7AB63}"/>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en-GB" smtClean="0"/>
              <a:pPr rtl="0"/>
              <a:t>13</a:t>
            </a:fld>
            <a:endParaRPr lang="en-GB" dirty="0"/>
          </a:p>
        </p:txBody>
      </p:sp>
      <p:sp>
        <p:nvSpPr>
          <p:cNvPr id="6" name="TextBox 5">
            <a:extLst>
              <a:ext uri="{FF2B5EF4-FFF2-40B4-BE49-F238E27FC236}">
                <a16:creationId xmlns:a16="http://schemas.microsoft.com/office/drawing/2014/main" id="{50AD7F8B-E324-E89B-2882-188DDA30C541}"/>
              </a:ext>
            </a:extLst>
          </p:cNvPr>
          <p:cNvSpPr txBox="1"/>
          <p:nvPr/>
        </p:nvSpPr>
        <p:spPr>
          <a:xfrm>
            <a:off x="1204686" y="1712686"/>
            <a:ext cx="9383485"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3000" dirty="0">
                <a:ea typeface="+mn-lt"/>
                <a:cs typeface="+mn-lt"/>
              </a:rPr>
              <a:t>We created sample emails to test different cases:</a:t>
            </a:r>
          </a:p>
          <a:p>
            <a:pPr>
              <a:buFont typeface="Arial"/>
              <a:buChar char="•"/>
            </a:pPr>
            <a:r>
              <a:rPr lang="en-US" sz="3000" dirty="0">
                <a:ea typeface="+mn-lt"/>
                <a:cs typeface="+mn-lt"/>
              </a:rPr>
              <a:t>Trusted sender → Safe</a:t>
            </a:r>
            <a:endParaRPr lang="en-US" sz="3000" dirty="0"/>
          </a:p>
          <a:p>
            <a:pPr>
              <a:buFont typeface="Arial"/>
              <a:buChar char="•"/>
            </a:pPr>
            <a:r>
              <a:rPr lang="en-US" sz="3000">
                <a:ea typeface="+mn-lt"/>
                <a:cs typeface="+mn-lt"/>
              </a:rPr>
              <a:t>Unknown sender with phishing link → Phishing Container</a:t>
            </a:r>
            <a:endParaRPr lang="en-US" sz="3000"/>
          </a:p>
          <a:p>
            <a:pPr>
              <a:buFont typeface="Arial"/>
              <a:buChar char="•"/>
            </a:pPr>
            <a:r>
              <a:rPr lang="en-US" sz="3000">
                <a:ea typeface="+mn-lt"/>
                <a:cs typeface="+mn-lt"/>
              </a:rPr>
              <a:t>Keyword-only attack → Phishing Container</a:t>
            </a:r>
            <a:endParaRPr lang="en-US" sz="3000" dirty="0"/>
          </a:p>
          <a:p>
            <a:r>
              <a:rPr lang="en-US" sz="3000" b="1" dirty="0">
                <a:ea typeface="+mn-lt"/>
                <a:cs typeface="+mn-lt"/>
              </a:rPr>
              <a:t>Results:</a:t>
            </a:r>
            <a:endParaRPr lang="en-US" sz="3000" b="1"/>
          </a:p>
          <a:p>
            <a:pPr>
              <a:buFont typeface="Arial"/>
              <a:buChar char="•"/>
            </a:pPr>
            <a:r>
              <a:rPr lang="en-US" sz="3000" dirty="0">
                <a:ea typeface="+mn-lt"/>
                <a:cs typeface="+mn-lt"/>
              </a:rPr>
              <a:t>True Positive Rate: High (detected phishing correctly)</a:t>
            </a:r>
            <a:endParaRPr lang="en-US" sz="3000" dirty="0"/>
          </a:p>
          <a:p>
            <a:pPr>
              <a:buFont typeface="Arial"/>
              <a:buChar char="•"/>
            </a:pPr>
            <a:r>
              <a:rPr lang="en-US" sz="3000" dirty="0">
                <a:ea typeface="+mn-lt"/>
                <a:cs typeface="+mn-lt"/>
              </a:rPr>
              <a:t>False Positive Rate: Low (did not wrongly flag safe emails)</a:t>
            </a:r>
            <a:endParaRPr lang="en-US" sz="3000" dirty="0"/>
          </a:p>
          <a:p>
            <a:pPr>
              <a:buFont typeface="Arial"/>
              <a:buChar char="•"/>
            </a:pPr>
            <a:endParaRPr lang="en-US" sz="3000" dirty="0"/>
          </a:p>
        </p:txBody>
      </p:sp>
    </p:spTree>
    <p:extLst>
      <p:ext uri="{BB962C8B-B14F-4D97-AF65-F5344CB8AC3E}">
        <p14:creationId xmlns:p14="http://schemas.microsoft.com/office/powerpoint/2010/main" val="17814079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91166-311A-6538-3045-83360589CC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347474-EA6B-26B8-CF6B-EBF6BD32BED9}"/>
              </a:ext>
            </a:extLst>
          </p:cNvPr>
          <p:cNvSpPr>
            <a:spLocks noGrp="1"/>
          </p:cNvSpPr>
          <p:nvPr>
            <p:ph type="title"/>
          </p:nvPr>
        </p:nvSpPr>
        <p:spPr>
          <a:xfrm>
            <a:off x="1203778" y="151190"/>
            <a:ext cx="9779183" cy="1325563"/>
          </a:xfrm>
        </p:spPr>
        <p:txBody>
          <a:bodyPr rtlCol="0">
            <a:normAutofit/>
          </a:bodyPr>
          <a:lstStyle/>
          <a:p>
            <a:r>
              <a:rPr lang="en-GB" dirty="0">
                <a:ea typeface="+mj-lt"/>
                <a:cs typeface="+mj-lt"/>
              </a:rPr>
              <a:t>Experiments and Results Summary</a:t>
            </a:r>
            <a:endParaRPr lang="en-US" dirty="0"/>
          </a:p>
        </p:txBody>
      </p:sp>
      <p:sp>
        <p:nvSpPr>
          <p:cNvPr id="11" name="Footer Placeholder 10">
            <a:extLst>
              <a:ext uri="{FF2B5EF4-FFF2-40B4-BE49-F238E27FC236}">
                <a16:creationId xmlns:a16="http://schemas.microsoft.com/office/drawing/2014/main" id="{BD2B2B14-65EF-B83D-BAB6-EE2C91360C40}"/>
              </a:ext>
            </a:extLst>
          </p:cNvPr>
          <p:cNvSpPr>
            <a:spLocks noGrp="1"/>
          </p:cNvSpPr>
          <p:nvPr>
            <p:ph type="ftr" sz="quarter" idx="3"/>
          </p:nvPr>
        </p:nvSpPr>
        <p:spPr>
          <a:xfrm>
            <a:off x="4038600" y="6356350"/>
            <a:ext cx="4114800" cy="365125"/>
          </a:xfrm>
        </p:spPr>
        <p:txBody>
          <a:bodyPr rtlCol="0"/>
          <a:lstStyle/>
          <a:p>
            <a:pPr rtl="0"/>
            <a:r>
              <a:rPr lang="en-GB" dirty="0"/>
              <a:t>PRESENTATION TITLE</a:t>
            </a:r>
          </a:p>
        </p:txBody>
      </p:sp>
      <p:sp>
        <p:nvSpPr>
          <p:cNvPr id="12" name="Slide Number Placeholder 11">
            <a:extLst>
              <a:ext uri="{FF2B5EF4-FFF2-40B4-BE49-F238E27FC236}">
                <a16:creationId xmlns:a16="http://schemas.microsoft.com/office/drawing/2014/main" id="{CB74E2C7-A847-5498-F8B5-CA1329657492}"/>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en-GB" smtClean="0"/>
              <a:pPr rtl="0"/>
              <a:t>14</a:t>
            </a:fld>
            <a:endParaRPr lang="en-GB" dirty="0"/>
          </a:p>
        </p:txBody>
      </p:sp>
      <p:pic>
        <p:nvPicPr>
          <p:cNvPr id="3" name="Picture 2" descr="Picture">
            <a:extLst>
              <a:ext uri="{FF2B5EF4-FFF2-40B4-BE49-F238E27FC236}">
                <a16:creationId xmlns:a16="http://schemas.microsoft.com/office/drawing/2014/main" id="{30FF590C-A185-034E-514B-BE3AF22208C1}"/>
              </a:ext>
            </a:extLst>
          </p:cNvPr>
          <p:cNvPicPr>
            <a:picLocks noChangeAspect="1"/>
          </p:cNvPicPr>
          <p:nvPr/>
        </p:nvPicPr>
        <p:blipFill>
          <a:blip r:embed="rId3"/>
          <a:stretch>
            <a:fillRect/>
          </a:stretch>
        </p:blipFill>
        <p:spPr>
          <a:xfrm>
            <a:off x="1330476" y="1482150"/>
            <a:ext cx="9119810" cy="4474271"/>
          </a:xfrm>
          <a:prstGeom prst="rect">
            <a:avLst/>
          </a:prstGeom>
        </p:spPr>
      </p:pic>
    </p:spTree>
    <p:extLst>
      <p:ext uri="{BB962C8B-B14F-4D97-AF65-F5344CB8AC3E}">
        <p14:creationId xmlns:p14="http://schemas.microsoft.com/office/powerpoint/2010/main" val="2059458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97D98-BBFE-D835-762A-C3539788C4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B6494D-321B-D2BE-920B-0DD8780FDCC1}"/>
              </a:ext>
            </a:extLst>
          </p:cNvPr>
          <p:cNvSpPr>
            <a:spLocks noGrp="1"/>
          </p:cNvSpPr>
          <p:nvPr>
            <p:ph type="title"/>
          </p:nvPr>
        </p:nvSpPr>
        <p:spPr>
          <a:xfrm>
            <a:off x="1203778" y="151190"/>
            <a:ext cx="9779183" cy="1325563"/>
          </a:xfrm>
        </p:spPr>
        <p:txBody>
          <a:bodyPr rtlCol="0">
            <a:normAutofit/>
          </a:bodyPr>
          <a:lstStyle/>
          <a:p>
            <a:r>
              <a:rPr lang="en-GB" dirty="0"/>
              <a:t>Testing Summary</a:t>
            </a:r>
          </a:p>
        </p:txBody>
      </p:sp>
      <p:sp>
        <p:nvSpPr>
          <p:cNvPr id="11" name="Footer Placeholder 10">
            <a:extLst>
              <a:ext uri="{FF2B5EF4-FFF2-40B4-BE49-F238E27FC236}">
                <a16:creationId xmlns:a16="http://schemas.microsoft.com/office/drawing/2014/main" id="{C771DAC6-C2F9-9237-49B8-231B15BA39FF}"/>
              </a:ext>
            </a:extLst>
          </p:cNvPr>
          <p:cNvSpPr>
            <a:spLocks noGrp="1"/>
          </p:cNvSpPr>
          <p:nvPr>
            <p:ph type="ftr" sz="quarter" idx="3"/>
          </p:nvPr>
        </p:nvSpPr>
        <p:spPr>
          <a:xfrm>
            <a:off x="4038600" y="6356350"/>
            <a:ext cx="4114800" cy="365125"/>
          </a:xfrm>
        </p:spPr>
        <p:txBody>
          <a:bodyPr rtlCol="0"/>
          <a:lstStyle/>
          <a:p>
            <a:pPr rtl="0"/>
            <a:r>
              <a:rPr lang="en-GB" dirty="0"/>
              <a:t>PRESENTATION TITLE</a:t>
            </a:r>
          </a:p>
        </p:txBody>
      </p:sp>
      <p:sp>
        <p:nvSpPr>
          <p:cNvPr id="12" name="Slide Number Placeholder 11">
            <a:extLst>
              <a:ext uri="{FF2B5EF4-FFF2-40B4-BE49-F238E27FC236}">
                <a16:creationId xmlns:a16="http://schemas.microsoft.com/office/drawing/2014/main" id="{0DACCEA5-C571-302E-5205-21A7BF38E712}"/>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en-GB" smtClean="0"/>
              <a:pPr rtl="0"/>
              <a:t>15</a:t>
            </a:fld>
            <a:endParaRPr lang="en-GB" dirty="0"/>
          </a:p>
        </p:txBody>
      </p:sp>
      <p:sp>
        <p:nvSpPr>
          <p:cNvPr id="4" name="TextBox 3">
            <a:extLst>
              <a:ext uri="{FF2B5EF4-FFF2-40B4-BE49-F238E27FC236}">
                <a16:creationId xmlns:a16="http://schemas.microsoft.com/office/drawing/2014/main" id="{B6037990-3812-9D21-DCA9-2E1E9108252A}"/>
              </a:ext>
            </a:extLst>
          </p:cNvPr>
          <p:cNvSpPr txBox="1"/>
          <p:nvPr/>
        </p:nvSpPr>
        <p:spPr>
          <a:xfrm>
            <a:off x="1204686" y="1857829"/>
            <a:ext cx="9310913"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sz="3000" dirty="0"/>
              <a:t>We tested emails with known phishing keywords and fake links.</a:t>
            </a:r>
          </a:p>
          <a:p>
            <a:pPr marL="228600" indent="-228600">
              <a:buFont typeface=""/>
              <a:buChar char="•"/>
            </a:pPr>
            <a:r>
              <a:rPr lang="en-US" sz="3000" dirty="0"/>
              <a:t>All test cases were passed.</a:t>
            </a:r>
          </a:p>
          <a:p>
            <a:pPr marL="228600" indent="-228600">
              <a:buFont typeface=""/>
              <a:buChar char="•"/>
            </a:pPr>
            <a:r>
              <a:rPr lang="en-US" sz="3000" dirty="0"/>
              <a:t>Penetration testing (optional): Sent fake phishing emails from test accounts.</a:t>
            </a:r>
          </a:p>
          <a:p>
            <a:pPr marL="228600" indent="-228600">
              <a:buFont typeface=""/>
              <a:buChar char="•"/>
            </a:pPr>
            <a:r>
              <a:rPr lang="en-US" sz="3000" dirty="0"/>
              <a:t>System detected them successfully.</a:t>
            </a:r>
          </a:p>
        </p:txBody>
      </p:sp>
    </p:spTree>
    <p:extLst>
      <p:ext uri="{BB962C8B-B14F-4D97-AF65-F5344CB8AC3E}">
        <p14:creationId xmlns:p14="http://schemas.microsoft.com/office/powerpoint/2010/main" val="2318477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D4E797-A7B0-E2C2-352F-7E6A7CE043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CD766D-FE4A-31F3-C7B6-8AC6B1EF927B}"/>
              </a:ext>
            </a:extLst>
          </p:cNvPr>
          <p:cNvSpPr>
            <a:spLocks noGrp="1"/>
          </p:cNvSpPr>
          <p:nvPr>
            <p:ph type="title"/>
          </p:nvPr>
        </p:nvSpPr>
        <p:spPr>
          <a:xfrm>
            <a:off x="1203778" y="151190"/>
            <a:ext cx="9779183" cy="1325563"/>
          </a:xfrm>
        </p:spPr>
        <p:txBody>
          <a:bodyPr rtlCol="0">
            <a:normAutofit/>
          </a:bodyPr>
          <a:lstStyle/>
          <a:p>
            <a:r>
              <a:rPr lang="en-GB" dirty="0"/>
              <a:t>Testing Summary</a:t>
            </a:r>
          </a:p>
        </p:txBody>
      </p:sp>
      <p:sp>
        <p:nvSpPr>
          <p:cNvPr id="11" name="Footer Placeholder 10">
            <a:extLst>
              <a:ext uri="{FF2B5EF4-FFF2-40B4-BE49-F238E27FC236}">
                <a16:creationId xmlns:a16="http://schemas.microsoft.com/office/drawing/2014/main" id="{25EC0D13-46A3-0525-C720-58B3ABA54F6F}"/>
              </a:ext>
            </a:extLst>
          </p:cNvPr>
          <p:cNvSpPr>
            <a:spLocks noGrp="1"/>
          </p:cNvSpPr>
          <p:nvPr>
            <p:ph type="ftr" sz="quarter" idx="3"/>
          </p:nvPr>
        </p:nvSpPr>
        <p:spPr>
          <a:xfrm>
            <a:off x="4038600" y="6356350"/>
            <a:ext cx="4114800" cy="365125"/>
          </a:xfrm>
        </p:spPr>
        <p:txBody>
          <a:bodyPr rtlCol="0"/>
          <a:lstStyle/>
          <a:p>
            <a:pPr rtl="0"/>
            <a:r>
              <a:rPr lang="en-GB" dirty="0"/>
              <a:t>PRESENTATION TITLE</a:t>
            </a:r>
          </a:p>
        </p:txBody>
      </p:sp>
      <p:sp>
        <p:nvSpPr>
          <p:cNvPr id="12" name="Slide Number Placeholder 11">
            <a:extLst>
              <a:ext uri="{FF2B5EF4-FFF2-40B4-BE49-F238E27FC236}">
                <a16:creationId xmlns:a16="http://schemas.microsoft.com/office/drawing/2014/main" id="{6F999A12-E2D6-6733-B1E7-BF7C1B4670F9}"/>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en-GB" smtClean="0"/>
              <a:pPr rtl="0"/>
              <a:t>16</a:t>
            </a:fld>
            <a:endParaRPr lang="en-GB" dirty="0"/>
          </a:p>
        </p:txBody>
      </p:sp>
      <p:pic>
        <p:nvPicPr>
          <p:cNvPr id="5" name="Picture 4" descr="Picture">
            <a:extLst>
              <a:ext uri="{FF2B5EF4-FFF2-40B4-BE49-F238E27FC236}">
                <a16:creationId xmlns:a16="http://schemas.microsoft.com/office/drawing/2014/main" id="{3600CB73-D20D-9795-CEC8-CD4B06839CC6}"/>
              </a:ext>
            </a:extLst>
          </p:cNvPr>
          <p:cNvPicPr>
            <a:picLocks noChangeAspect="1"/>
          </p:cNvPicPr>
          <p:nvPr/>
        </p:nvPicPr>
        <p:blipFill>
          <a:blip r:embed="rId3"/>
          <a:stretch>
            <a:fillRect/>
          </a:stretch>
        </p:blipFill>
        <p:spPr>
          <a:xfrm>
            <a:off x="641047" y="1713170"/>
            <a:ext cx="10909905" cy="4375090"/>
          </a:xfrm>
          <a:prstGeom prst="rect">
            <a:avLst/>
          </a:prstGeom>
        </p:spPr>
      </p:pic>
    </p:spTree>
    <p:extLst>
      <p:ext uri="{BB962C8B-B14F-4D97-AF65-F5344CB8AC3E}">
        <p14:creationId xmlns:p14="http://schemas.microsoft.com/office/powerpoint/2010/main" val="2684853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230361-EE2E-C0F1-F09E-F33BB3A6CA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ABCCB9-A11B-3539-DDD1-165A22DCE677}"/>
              </a:ext>
            </a:extLst>
          </p:cNvPr>
          <p:cNvSpPr>
            <a:spLocks noGrp="1"/>
          </p:cNvSpPr>
          <p:nvPr>
            <p:ph type="title"/>
          </p:nvPr>
        </p:nvSpPr>
        <p:spPr>
          <a:xfrm>
            <a:off x="1203778" y="151190"/>
            <a:ext cx="9779183" cy="1325563"/>
          </a:xfrm>
        </p:spPr>
        <p:txBody>
          <a:bodyPr rtlCol="0">
            <a:normAutofit/>
          </a:bodyPr>
          <a:lstStyle/>
          <a:p>
            <a:r>
              <a:rPr lang="en-GB" dirty="0"/>
              <a:t>Testing Summary</a:t>
            </a:r>
          </a:p>
        </p:txBody>
      </p:sp>
      <p:sp>
        <p:nvSpPr>
          <p:cNvPr id="11" name="Footer Placeholder 10">
            <a:extLst>
              <a:ext uri="{FF2B5EF4-FFF2-40B4-BE49-F238E27FC236}">
                <a16:creationId xmlns:a16="http://schemas.microsoft.com/office/drawing/2014/main" id="{B4EAB794-533A-334D-5B9B-D52D47B548BC}"/>
              </a:ext>
            </a:extLst>
          </p:cNvPr>
          <p:cNvSpPr>
            <a:spLocks noGrp="1"/>
          </p:cNvSpPr>
          <p:nvPr>
            <p:ph type="ftr" sz="quarter" idx="3"/>
          </p:nvPr>
        </p:nvSpPr>
        <p:spPr>
          <a:xfrm>
            <a:off x="4038600" y="6356350"/>
            <a:ext cx="4114800" cy="365125"/>
          </a:xfrm>
        </p:spPr>
        <p:txBody>
          <a:bodyPr rtlCol="0"/>
          <a:lstStyle/>
          <a:p>
            <a:pPr rtl="0"/>
            <a:r>
              <a:rPr lang="en-GB" dirty="0"/>
              <a:t>PRESENTATION TITLE</a:t>
            </a:r>
          </a:p>
        </p:txBody>
      </p:sp>
      <p:sp>
        <p:nvSpPr>
          <p:cNvPr id="12" name="Slide Number Placeholder 11">
            <a:extLst>
              <a:ext uri="{FF2B5EF4-FFF2-40B4-BE49-F238E27FC236}">
                <a16:creationId xmlns:a16="http://schemas.microsoft.com/office/drawing/2014/main" id="{CF6907DA-9845-676B-48D6-79C0E676F225}"/>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en-GB" smtClean="0"/>
              <a:pPr rtl="0"/>
              <a:t>17</a:t>
            </a:fld>
            <a:endParaRPr lang="en-GB" dirty="0"/>
          </a:p>
        </p:txBody>
      </p:sp>
      <p:pic>
        <p:nvPicPr>
          <p:cNvPr id="3" name="Picture 2" descr="Picture">
            <a:extLst>
              <a:ext uri="{FF2B5EF4-FFF2-40B4-BE49-F238E27FC236}">
                <a16:creationId xmlns:a16="http://schemas.microsoft.com/office/drawing/2014/main" id="{5B338F20-0733-AD93-B225-AFC5DF7E2B0A}"/>
              </a:ext>
            </a:extLst>
          </p:cNvPr>
          <p:cNvPicPr>
            <a:picLocks noChangeAspect="1"/>
          </p:cNvPicPr>
          <p:nvPr/>
        </p:nvPicPr>
        <p:blipFill>
          <a:blip r:embed="rId3"/>
          <a:stretch>
            <a:fillRect/>
          </a:stretch>
        </p:blipFill>
        <p:spPr>
          <a:xfrm>
            <a:off x="1209524" y="1951748"/>
            <a:ext cx="9579429" cy="3764885"/>
          </a:xfrm>
          <a:prstGeom prst="rect">
            <a:avLst/>
          </a:prstGeom>
        </p:spPr>
      </p:pic>
    </p:spTree>
    <p:extLst>
      <p:ext uri="{BB962C8B-B14F-4D97-AF65-F5344CB8AC3E}">
        <p14:creationId xmlns:p14="http://schemas.microsoft.com/office/powerpoint/2010/main" val="18980452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F4A88A-B698-487F-D530-21F2BE6148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8E6E7A-BA05-D5BA-5A0E-99D4602B10E6}"/>
              </a:ext>
            </a:extLst>
          </p:cNvPr>
          <p:cNvSpPr>
            <a:spLocks noGrp="1"/>
          </p:cNvSpPr>
          <p:nvPr>
            <p:ph type="title"/>
          </p:nvPr>
        </p:nvSpPr>
        <p:spPr>
          <a:xfrm>
            <a:off x="1203778" y="151190"/>
            <a:ext cx="9779183" cy="1325563"/>
          </a:xfrm>
        </p:spPr>
        <p:txBody>
          <a:bodyPr rtlCol="0">
            <a:normAutofit/>
          </a:bodyPr>
          <a:lstStyle/>
          <a:p>
            <a:r>
              <a:rPr lang="en-GB" dirty="0"/>
              <a:t>Conclusion and Outlook</a:t>
            </a:r>
          </a:p>
        </p:txBody>
      </p:sp>
      <p:sp>
        <p:nvSpPr>
          <p:cNvPr id="11" name="Footer Placeholder 10">
            <a:extLst>
              <a:ext uri="{FF2B5EF4-FFF2-40B4-BE49-F238E27FC236}">
                <a16:creationId xmlns:a16="http://schemas.microsoft.com/office/drawing/2014/main" id="{6223D618-666A-9DA3-0A95-56A15C8A7D2C}"/>
              </a:ext>
            </a:extLst>
          </p:cNvPr>
          <p:cNvSpPr>
            <a:spLocks noGrp="1"/>
          </p:cNvSpPr>
          <p:nvPr>
            <p:ph type="ftr" sz="quarter" idx="3"/>
          </p:nvPr>
        </p:nvSpPr>
        <p:spPr>
          <a:xfrm>
            <a:off x="4038600" y="6356350"/>
            <a:ext cx="4114800" cy="365125"/>
          </a:xfrm>
        </p:spPr>
        <p:txBody>
          <a:bodyPr rtlCol="0"/>
          <a:lstStyle/>
          <a:p>
            <a:pPr rtl="0"/>
            <a:r>
              <a:rPr lang="en-GB" dirty="0"/>
              <a:t>PRESENTATION TITLE</a:t>
            </a:r>
          </a:p>
        </p:txBody>
      </p:sp>
      <p:sp>
        <p:nvSpPr>
          <p:cNvPr id="12" name="Slide Number Placeholder 11">
            <a:extLst>
              <a:ext uri="{FF2B5EF4-FFF2-40B4-BE49-F238E27FC236}">
                <a16:creationId xmlns:a16="http://schemas.microsoft.com/office/drawing/2014/main" id="{9FB3DEC2-6C16-FB6C-9977-88C3DDF6F8CB}"/>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en-GB" smtClean="0"/>
              <a:pPr rtl="0"/>
              <a:t>18</a:t>
            </a:fld>
            <a:endParaRPr lang="en-GB" dirty="0"/>
          </a:p>
        </p:txBody>
      </p:sp>
      <p:sp>
        <p:nvSpPr>
          <p:cNvPr id="4" name="TextBox 3">
            <a:extLst>
              <a:ext uri="{FF2B5EF4-FFF2-40B4-BE49-F238E27FC236}">
                <a16:creationId xmlns:a16="http://schemas.microsoft.com/office/drawing/2014/main" id="{38E28D04-371A-2112-7D7B-C823FE7DA280}"/>
              </a:ext>
            </a:extLst>
          </p:cNvPr>
          <p:cNvSpPr txBox="1"/>
          <p:nvPr/>
        </p:nvSpPr>
        <p:spPr>
          <a:xfrm>
            <a:off x="1093124" y="1538069"/>
            <a:ext cx="9241899" cy="51706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000" dirty="0">
                <a:ea typeface="+mn-lt"/>
                <a:cs typeface="+mn-lt"/>
              </a:rPr>
              <a:t>The project successfully built a simple, effective tool for Gmail phishing detection. Easy to use, maintain, and update.</a:t>
            </a:r>
            <a:endParaRPr lang="en-GB" sz="3000" dirty="0"/>
          </a:p>
          <a:p>
            <a:r>
              <a:rPr lang="en-GB" sz="3000" b="1" dirty="0">
                <a:ea typeface="+mn-lt"/>
                <a:cs typeface="+mn-lt"/>
              </a:rPr>
              <a:t>Future work:</a:t>
            </a:r>
            <a:endParaRPr lang="en-GB" sz="3000" b="1" dirty="0"/>
          </a:p>
          <a:p>
            <a:r>
              <a:rPr lang="en-GB" sz="3000" dirty="0">
                <a:ea typeface="+mn-lt"/>
                <a:cs typeface="+mn-lt"/>
              </a:rPr>
              <a:t>The tool can be improved further by integrating it with online services like </a:t>
            </a:r>
            <a:r>
              <a:rPr lang="en-GB" sz="3000" b="1" dirty="0" err="1">
                <a:ea typeface="+mn-lt"/>
                <a:cs typeface="+mn-lt"/>
              </a:rPr>
              <a:t>VirusTotal</a:t>
            </a:r>
            <a:r>
              <a:rPr lang="en-GB" sz="3000" dirty="0">
                <a:ea typeface="+mn-lt"/>
                <a:cs typeface="+mn-lt"/>
              </a:rPr>
              <a:t> or other malware scanners to validate suspicious links and attachments. It can also be enhanced to take </a:t>
            </a:r>
            <a:r>
              <a:rPr lang="en-GB" sz="3000" b="1" dirty="0">
                <a:ea typeface="+mn-lt"/>
                <a:cs typeface="+mn-lt"/>
              </a:rPr>
              <a:t>countermeasures</a:t>
            </a:r>
            <a:r>
              <a:rPr lang="en-GB" sz="3000" dirty="0">
                <a:ea typeface="+mn-lt"/>
                <a:cs typeface="+mn-lt"/>
              </a:rPr>
              <a:t> such as blocking known phishing sources or auto-quarantining emails.</a:t>
            </a:r>
            <a:endParaRPr lang="en-GB" dirty="0"/>
          </a:p>
          <a:p>
            <a:pPr algn="l"/>
            <a:endParaRPr lang="en-GB" sz="3000" dirty="0"/>
          </a:p>
        </p:txBody>
      </p:sp>
    </p:spTree>
    <p:extLst>
      <p:ext uri="{BB962C8B-B14F-4D97-AF65-F5344CB8AC3E}">
        <p14:creationId xmlns:p14="http://schemas.microsoft.com/office/powerpoint/2010/main" val="2565560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1167492" y="381000"/>
            <a:ext cx="9779183" cy="1325563"/>
          </a:xfrm>
        </p:spPr>
        <p:txBody>
          <a:bodyPr rtlCol="0"/>
          <a:lstStyle/>
          <a:p>
            <a:pPr rtl="0"/>
            <a:r>
              <a:rPr lang="en-GB"/>
              <a:t>Summary </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idx="1"/>
          </p:nvPr>
        </p:nvSpPr>
        <p:spPr>
          <a:xfrm>
            <a:off x="1167492" y="2653167"/>
            <a:ext cx="9779183" cy="3436483"/>
          </a:xfrm>
        </p:spPr>
        <p:txBody>
          <a:bodyPr vert="horz" lIns="91440" tIns="45720" rIns="91440" bIns="45720" rtlCol="0" anchor="t">
            <a:normAutofit/>
          </a:bodyPr>
          <a:lstStyle/>
          <a:p>
            <a:pPr rtl="0"/>
            <a:r>
              <a:rPr lang="en-GB"/>
              <a:t>At Contoso, we believe in giving 110%. By using our next-generation data architecture, we help organisations virtually manage agile workflows. We thrive because of our market knowledge and great team behind our product. As our CEO says, "Efficiencies will come from proactively transforming how we do business."</a:t>
            </a:r>
          </a:p>
          <a:p>
            <a:pPr rtl="0"/>
            <a:endParaRPr lang="en-GB"/>
          </a:p>
        </p:txBody>
      </p:sp>
      <p:sp>
        <p:nvSpPr>
          <p:cNvPr id="5" name="Footer Placeholder 4">
            <a:extLst>
              <a:ext uri="{FF2B5EF4-FFF2-40B4-BE49-F238E27FC236}">
                <a16:creationId xmlns:a16="http://schemas.microsoft.com/office/drawing/2014/main" id="{03FD8152-D9C3-204A-9444-45CD4F180EB4}"/>
              </a:ext>
            </a:extLst>
          </p:cNvPr>
          <p:cNvSpPr>
            <a:spLocks noGrp="1"/>
          </p:cNvSpPr>
          <p:nvPr>
            <p:ph type="ftr" sz="quarter" idx="11"/>
          </p:nvPr>
        </p:nvSpPr>
        <p:spPr>
          <a:xfrm>
            <a:off x="4038600" y="6356350"/>
            <a:ext cx="4114800" cy="365125"/>
          </a:xfrm>
        </p:spPr>
        <p:txBody>
          <a:bodyPr rtlCol="0"/>
          <a:lstStyle/>
          <a:p>
            <a:pPr rtl="0"/>
            <a:r>
              <a:rPr lang="en-GB"/>
              <a:t>PRESENTATION TITLE</a:t>
            </a:r>
          </a:p>
        </p:txBody>
      </p:sp>
      <p:sp>
        <p:nvSpPr>
          <p:cNvPr id="6" name="Slide Number Placeholder 5">
            <a:extLst>
              <a:ext uri="{FF2B5EF4-FFF2-40B4-BE49-F238E27FC236}">
                <a16:creationId xmlns:a16="http://schemas.microsoft.com/office/drawing/2014/main" id="{B25B7362-01DC-0E4C-9B34-0DF3FD449CAD}"/>
              </a:ext>
            </a:extLst>
          </p:cNvPr>
          <p:cNvSpPr>
            <a:spLocks noGrp="1"/>
          </p:cNvSpPr>
          <p:nvPr>
            <p:ph type="sldNum" sz="quarter" idx="12"/>
          </p:nvPr>
        </p:nvSpPr>
        <p:spPr>
          <a:xfrm>
            <a:off x="10206318" y="6356350"/>
            <a:ext cx="1604682" cy="365125"/>
          </a:xfrm>
        </p:spPr>
        <p:txBody>
          <a:bodyPr rtlCol="0"/>
          <a:lstStyle/>
          <a:p>
            <a:pPr rtl="0"/>
            <a:fld id="{294A09A9-5501-47C1-A89A-A340965A2BE2}" type="slidenum">
              <a:rPr lang="en-GB" smtClean="0"/>
              <a:pPr rtl="0"/>
              <a:t>19</a:t>
            </a:fld>
            <a:endParaRPr lang="en-GB"/>
          </a:p>
        </p:txBody>
      </p:sp>
    </p:spTree>
    <p:extLst>
      <p:ext uri="{BB962C8B-B14F-4D97-AF65-F5344CB8AC3E}">
        <p14:creationId xmlns:p14="http://schemas.microsoft.com/office/powerpoint/2010/main" val="445070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67492" y="381000"/>
            <a:ext cx="9779183" cy="1325563"/>
          </a:xfrm>
        </p:spPr>
        <p:txBody>
          <a:bodyPr rtlCol="0"/>
          <a:lstStyle/>
          <a:p>
            <a:pPr rtl="0"/>
            <a:r>
              <a:rPr lang="en-GB"/>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67493" y="2017467"/>
            <a:ext cx="9779182" cy="3366815"/>
          </a:xfrm>
        </p:spPr>
        <p:txBody>
          <a:bodyPr vert="horz" lIns="91440" tIns="45720" rIns="91440" bIns="45720" rtlCol="0" anchor="t">
            <a:normAutofit/>
          </a:bodyPr>
          <a:lstStyle/>
          <a:p>
            <a:pPr rtl="0"/>
            <a:r>
              <a:rPr lang="en-GB"/>
              <a:t>Introduction</a:t>
            </a:r>
          </a:p>
          <a:p>
            <a:pPr rtl="0"/>
            <a:r>
              <a:rPr lang="en-GB"/>
              <a:t>Primary goals</a:t>
            </a:r>
          </a:p>
          <a:p>
            <a:pPr rtl="0"/>
            <a:r>
              <a:rPr lang="en-GB"/>
              <a:t>Areas of growth</a:t>
            </a:r>
          </a:p>
          <a:p>
            <a:pPr rtl="0"/>
            <a:r>
              <a:rPr lang="en-GB"/>
              <a:t>Timeline</a:t>
            </a:r>
          </a:p>
          <a:p>
            <a:pPr rtl="0"/>
            <a:r>
              <a:rPr lang="en-GB"/>
              <a:t>Summary</a:t>
            </a:r>
          </a:p>
          <a:p>
            <a:pPr rtl="0"/>
            <a:endParaRPr lang="en-GB"/>
          </a:p>
        </p:txBody>
      </p:sp>
      <p:sp>
        <p:nvSpPr>
          <p:cNvPr id="5" name="Footer Placeholder 4">
            <a:extLst>
              <a:ext uri="{FF2B5EF4-FFF2-40B4-BE49-F238E27FC236}">
                <a16:creationId xmlns:a16="http://schemas.microsoft.com/office/drawing/2014/main" id="{6209FEB4-4C5C-EB43-9696-7B42453DB79B}"/>
              </a:ext>
            </a:extLst>
          </p:cNvPr>
          <p:cNvSpPr>
            <a:spLocks noGrp="1"/>
          </p:cNvSpPr>
          <p:nvPr>
            <p:ph type="ftr" sz="quarter" idx="3"/>
          </p:nvPr>
        </p:nvSpPr>
        <p:spPr>
          <a:xfrm>
            <a:off x="4038600" y="6356350"/>
            <a:ext cx="4114800" cy="365125"/>
          </a:xfrm>
        </p:spPr>
        <p:txBody>
          <a:bodyPr rtlCol="0"/>
          <a:lstStyle/>
          <a:p>
            <a:pPr rtl="0"/>
            <a:r>
              <a:rPr lang="en-GB"/>
              <a:t>PRESENTATION TITLE</a:t>
            </a:r>
          </a:p>
        </p:txBody>
      </p:sp>
      <p:sp>
        <p:nvSpPr>
          <p:cNvPr id="6" name="Slide Number Placeholder 5">
            <a:extLst>
              <a:ext uri="{FF2B5EF4-FFF2-40B4-BE49-F238E27FC236}">
                <a16:creationId xmlns:a16="http://schemas.microsoft.com/office/drawing/2014/main" id="{60D470D0-6D64-5E42-9515-048F8779CD5E}"/>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en-GB" smtClean="0"/>
              <a:pPr/>
              <a:t>2</a:t>
            </a:fld>
            <a:endParaRPr lang="en-GB"/>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ctrTitle"/>
          </p:nvPr>
        </p:nvSpPr>
        <p:spPr>
          <a:xfrm>
            <a:off x="1167494" y="1122363"/>
            <a:ext cx="6220278" cy="2387600"/>
          </a:xfrm>
        </p:spPr>
        <p:txBody>
          <a:bodyPr rtlCol="0"/>
          <a:lstStyle/>
          <a:p>
            <a:pPr rtl="0"/>
            <a:r>
              <a:rPr lang="en-GB"/>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1167493" y="3602038"/>
            <a:ext cx="6220277" cy="2247219"/>
          </a:xfrm>
        </p:spPr>
        <p:txBody>
          <a:bodyPr rtlCol="0">
            <a:normAutofit/>
          </a:bodyPr>
          <a:lstStyle/>
          <a:p>
            <a:pPr rtl="0"/>
            <a:r>
              <a:rPr lang="en-GB"/>
              <a:t>Mirjam Nilsson​</a:t>
            </a:r>
          </a:p>
          <a:p>
            <a:pPr rtl="0"/>
            <a:r>
              <a:rPr lang="en-GB"/>
              <a:t>mirjam@contoso.com</a:t>
            </a:r>
          </a:p>
          <a:p>
            <a:pPr rtl="0"/>
            <a:r>
              <a:rPr lang="en-GB"/>
              <a:t>www.contoso.com</a:t>
            </a:r>
          </a:p>
        </p:txBody>
      </p:sp>
    </p:spTree>
    <p:extLst>
      <p:ext uri="{BB962C8B-B14F-4D97-AF65-F5344CB8AC3E}">
        <p14:creationId xmlns:p14="http://schemas.microsoft.com/office/powerpoint/2010/main" val="926184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1167492" y="381000"/>
            <a:ext cx="9779183" cy="1325563"/>
          </a:xfrm>
        </p:spPr>
        <p:txBody>
          <a:bodyPr rtlCol="0"/>
          <a:lstStyle/>
          <a:p>
            <a:r>
              <a:rPr lang="en-GB"/>
              <a:t>Background and Introduction</a:t>
            </a:r>
          </a:p>
        </p:txBody>
      </p:sp>
      <p:sp>
        <p:nvSpPr>
          <p:cNvPr id="3" name="Content Placeholder 2">
            <a:extLst>
              <a:ext uri="{FF2B5EF4-FFF2-40B4-BE49-F238E27FC236}">
                <a16:creationId xmlns:a16="http://schemas.microsoft.com/office/drawing/2014/main" id="{95B371F2-DBA5-415A-82C8-651F587B857A}"/>
              </a:ext>
            </a:extLst>
          </p:cNvPr>
          <p:cNvSpPr>
            <a:spLocks noGrp="1"/>
          </p:cNvSpPr>
          <p:nvPr>
            <p:ph type="body" idx="1"/>
          </p:nvPr>
        </p:nvSpPr>
        <p:spPr>
          <a:xfrm>
            <a:off x="1167492" y="2350786"/>
            <a:ext cx="9779183" cy="3436483"/>
          </a:xfrm>
        </p:spPr>
        <p:txBody>
          <a:bodyPr vert="horz" lIns="91440" tIns="45720" rIns="91440" bIns="45720" rtlCol="0" anchor="t">
            <a:normAutofit lnSpcReduction="10000"/>
          </a:bodyPr>
          <a:lstStyle/>
          <a:p>
            <a:r>
              <a:rPr lang="en-GB" dirty="0"/>
              <a:t>Phishing is a common </a:t>
            </a:r>
            <a:r>
              <a:rPr lang="en-GB" dirty="0" err="1"/>
              <a:t>cyber attack</a:t>
            </a:r>
            <a:r>
              <a:rPr lang="en-GB" dirty="0"/>
              <a:t> where hackers send fake emails to steal personal info like passwords and credit card numbers.</a:t>
            </a:r>
            <a:endParaRPr lang="en-US"/>
          </a:p>
          <a:p>
            <a:r>
              <a:rPr lang="en-GB" dirty="0"/>
              <a:t>Gmail is a major target due to its large number of users.</a:t>
            </a:r>
          </a:p>
          <a:p>
            <a:r>
              <a:rPr lang="en-GB" dirty="0"/>
              <a:t>This project aims to build a simple tool that checks emails for phishing. It protects users by scanning emails and warning them about suspicious content.</a:t>
            </a:r>
          </a:p>
          <a:p>
            <a:endParaRPr lang="en-GB" dirty="0"/>
          </a:p>
        </p:txBody>
      </p:sp>
      <p:sp>
        <p:nvSpPr>
          <p:cNvPr id="5" name="Footer Placeholder 4">
            <a:extLst>
              <a:ext uri="{FF2B5EF4-FFF2-40B4-BE49-F238E27FC236}">
                <a16:creationId xmlns:a16="http://schemas.microsoft.com/office/drawing/2014/main" id="{D593FA18-50D6-0344-B477-1D7C91CF4029}"/>
              </a:ext>
            </a:extLst>
          </p:cNvPr>
          <p:cNvSpPr>
            <a:spLocks noGrp="1"/>
          </p:cNvSpPr>
          <p:nvPr>
            <p:ph type="ftr" sz="quarter" idx="11"/>
          </p:nvPr>
        </p:nvSpPr>
        <p:spPr>
          <a:xfrm>
            <a:off x="4038600" y="6356350"/>
            <a:ext cx="4114800" cy="365125"/>
          </a:xfrm>
        </p:spPr>
        <p:txBody>
          <a:bodyPr rtlCol="0"/>
          <a:lstStyle/>
          <a:p>
            <a:pPr rtl="0"/>
            <a:r>
              <a:rPr lang="en-GB"/>
              <a:t>PRESENTATION TITLE</a:t>
            </a:r>
          </a:p>
        </p:txBody>
      </p:sp>
      <p:sp>
        <p:nvSpPr>
          <p:cNvPr id="6" name="Slide Number Placeholder 5">
            <a:extLst>
              <a:ext uri="{FF2B5EF4-FFF2-40B4-BE49-F238E27FC236}">
                <a16:creationId xmlns:a16="http://schemas.microsoft.com/office/drawing/2014/main" id="{134C72D2-EFDF-844A-8472-CB49A59B127B}"/>
              </a:ext>
            </a:extLst>
          </p:cNvPr>
          <p:cNvSpPr>
            <a:spLocks noGrp="1"/>
          </p:cNvSpPr>
          <p:nvPr>
            <p:ph type="sldNum" sz="quarter" idx="12"/>
          </p:nvPr>
        </p:nvSpPr>
        <p:spPr>
          <a:xfrm>
            <a:off x="10206318" y="6356350"/>
            <a:ext cx="1604682" cy="365125"/>
          </a:xfrm>
        </p:spPr>
        <p:txBody>
          <a:bodyPr rtlCol="0"/>
          <a:lstStyle/>
          <a:p>
            <a:pPr rtl="0"/>
            <a:fld id="{294A09A9-5501-47C1-A89A-A340965A2BE2}" type="slidenum">
              <a:rPr lang="en-GB" smtClean="0"/>
              <a:pPr/>
              <a:t>3</a:t>
            </a:fld>
            <a:endParaRPr lang="en-GB"/>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D2261-F7BD-3F5B-A0F3-7D1F5CF0FB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0412A8-D3D5-C9BF-A982-8AE339ACDE25}"/>
              </a:ext>
            </a:extLst>
          </p:cNvPr>
          <p:cNvSpPr>
            <a:spLocks noGrp="1"/>
          </p:cNvSpPr>
          <p:nvPr>
            <p:ph type="title"/>
          </p:nvPr>
        </p:nvSpPr>
        <p:spPr>
          <a:xfrm>
            <a:off x="1154577" y="6458"/>
            <a:ext cx="9779183" cy="1325563"/>
          </a:xfrm>
        </p:spPr>
        <p:txBody>
          <a:bodyPr rtlCol="0"/>
          <a:lstStyle/>
          <a:p>
            <a:r>
              <a:rPr lang="en-GB" dirty="0"/>
              <a:t>Market Survey</a:t>
            </a:r>
          </a:p>
        </p:txBody>
      </p:sp>
      <p:sp>
        <p:nvSpPr>
          <p:cNvPr id="5" name="Footer Placeholder 4">
            <a:extLst>
              <a:ext uri="{FF2B5EF4-FFF2-40B4-BE49-F238E27FC236}">
                <a16:creationId xmlns:a16="http://schemas.microsoft.com/office/drawing/2014/main" id="{751718FC-FF3D-D22B-A814-4F0E92A0DF09}"/>
              </a:ext>
            </a:extLst>
          </p:cNvPr>
          <p:cNvSpPr>
            <a:spLocks noGrp="1"/>
          </p:cNvSpPr>
          <p:nvPr>
            <p:ph type="ftr" sz="quarter" idx="3"/>
          </p:nvPr>
        </p:nvSpPr>
        <p:spPr/>
        <p:txBody>
          <a:bodyPr rtlCol="0"/>
          <a:lstStyle/>
          <a:p>
            <a:pPr rtl="0"/>
            <a:r>
              <a:rPr lang="en-GB"/>
              <a:t>PRESENTATION TITLE</a:t>
            </a:r>
          </a:p>
        </p:txBody>
      </p:sp>
      <p:sp>
        <p:nvSpPr>
          <p:cNvPr id="6" name="Slide Number Placeholder 5">
            <a:extLst>
              <a:ext uri="{FF2B5EF4-FFF2-40B4-BE49-F238E27FC236}">
                <a16:creationId xmlns:a16="http://schemas.microsoft.com/office/drawing/2014/main" id="{8FD0A141-8A22-B0DF-CEDA-FB5867D402D1}"/>
              </a:ext>
            </a:extLst>
          </p:cNvPr>
          <p:cNvSpPr>
            <a:spLocks noGrp="1"/>
          </p:cNvSpPr>
          <p:nvPr>
            <p:ph type="sldNum" sz="quarter" idx="4"/>
          </p:nvPr>
        </p:nvSpPr>
        <p:spPr/>
        <p:txBody>
          <a:bodyPr rtlCol="0"/>
          <a:lstStyle/>
          <a:p>
            <a:pPr rtl="0"/>
            <a:fld id="{294A09A9-5501-47C1-A89A-A340965A2BE2}" type="slidenum">
              <a:rPr lang="en-GB" smtClean="0"/>
              <a:pPr rtl="0"/>
              <a:t>4</a:t>
            </a:fld>
            <a:endParaRPr lang="en-GB"/>
          </a:p>
        </p:txBody>
      </p:sp>
      <p:graphicFrame>
        <p:nvGraphicFramePr>
          <p:cNvPr id="4" name="Content Placeholder 3">
            <a:extLst>
              <a:ext uri="{FF2B5EF4-FFF2-40B4-BE49-F238E27FC236}">
                <a16:creationId xmlns:a16="http://schemas.microsoft.com/office/drawing/2014/main" id="{5ADA4EF7-68E5-7904-6336-9BBDF879083C}"/>
              </a:ext>
            </a:extLst>
          </p:cNvPr>
          <p:cNvGraphicFramePr>
            <a:graphicFrameLocks noGrp="1"/>
          </p:cNvGraphicFramePr>
          <p:nvPr>
            <p:ph idx="1"/>
            <p:extLst>
              <p:ext uri="{D42A27DB-BD31-4B8C-83A1-F6EECF244321}">
                <p14:modId xmlns:p14="http://schemas.microsoft.com/office/powerpoint/2010/main" val="4052496784"/>
              </p:ext>
            </p:extLst>
          </p:nvPr>
        </p:nvGraphicFramePr>
        <p:xfrm>
          <a:off x="2241964" y="1457193"/>
          <a:ext cx="7335438" cy="4754880"/>
        </p:xfrm>
        <a:graphic>
          <a:graphicData uri="http://schemas.openxmlformats.org/drawingml/2006/table">
            <a:tbl>
              <a:tblPr bandRow="1">
                <a:tableStyleId>{5C22544A-7EE6-4342-B048-85BDC9FD1C3A}</a:tableStyleId>
              </a:tblPr>
              <a:tblGrid>
                <a:gridCol w="2445146">
                  <a:extLst>
                    <a:ext uri="{9D8B030D-6E8A-4147-A177-3AD203B41FA5}">
                      <a16:colId xmlns:a16="http://schemas.microsoft.com/office/drawing/2014/main" val="3306047573"/>
                    </a:ext>
                  </a:extLst>
                </a:gridCol>
                <a:gridCol w="2445146">
                  <a:extLst>
                    <a:ext uri="{9D8B030D-6E8A-4147-A177-3AD203B41FA5}">
                      <a16:colId xmlns:a16="http://schemas.microsoft.com/office/drawing/2014/main" val="3905387748"/>
                    </a:ext>
                  </a:extLst>
                </a:gridCol>
                <a:gridCol w="2445146">
                  <a:extLst>
                    <a:ext uri="{9D8B030D-6E8A-4147-A177-3AD203B41FA5}">
                      <a16:colId xmlns:a16="http://schemas.microsoft.com/office/drawing/2014/main" val="1569385509"/>
                    </a:ext>
                  </a:extLst>
                </a:gridCol>
              </a:tblGrid>
              <a:tr h="0">
                <a:tc>
                  <a:txBody>
                    <a:bodyPr/>
                    <a:lstStyle/>
                    <a:p>
                      <a:r>
                        <a:rPr lang="en-GB" b="1" dirty="0"/>
                        <a:t>Feature</a:t>
                      </a:r>
                      <a:endParaRPr lang="en-GB" dirty="0"/>
                    </a:p>
                  </a:txBody>
                  <a:tcPr anchor="ctr">
                    <a:lnL>
                      <a:noFill/>
                    </a:lnL>
                    <a:lnR>
                      <a:noFill/>
                    </a:lnR>
                    <a:lnT>
                      <a:noFill/>
                    </a:lnT>
                    <a:lnB>
                      <a:noFill/>
                    </a:lnB>
                    <a:noFill/>
                  </a:tcPr>
                </a:tc>
                <a:tc>
                  <a:txBody>
                    <a:bodyPr/>
                    <a:lstStyle/>
                    <a:p>
                      <a:r>
                        <a:rPr lang="en-GB" b="1" dirty="0"/>
                        <a:t>Machine Learning Tools</a:t>
                      </a:r>
                      <a:endParaRPr lang="en-GB" dirty="0"/>
                    </a:p>
                  </a:txBody>
                  <a:tcPr anchor="ctr">
                    <a:lnL>
                      <a:noFill/>
                    </a:lnL>
                    <a:lnR>
                      <a:noFill/>
                    </a:lnR>
                    <a:lnT>
                      <a:noFill/>
                    </a:lnT>
                    <a:lnB>
                      <a:noFill/>
                    </a:lnB>
                    <a:noFill/>
                  </a:tcPr>
                </a:tc>
                <a:tc>
                  <a:txBody>
                    <a:bodyPr/>
                    <a:lstStyle/>
                    <a:p>
                      <a:r>
                        <a:rPr lang="en-GB" b="1" dirty="0"/>
                        <a:t>Rule-Based Tools</a:t>
                      </a:r>
                      <a:endParaRPr lang="en-GB" dirty="0"/>
                    </a:p>
                  </a:txBody>
                  <a:tcPr anchor="ctr">
                    <a:lnL>
                      <a:noFill/>
                    </a:lnL>
                    <a:lnR>
                      <a:noFill/>
                    </a:lnR>
                    <a:lnT>
                      <a:noFill/>
                    </a:lnT>
                    <a:lnB>
                      <a:noFill/>
                    </a:lnB>
                    <a:noFill/>
                  </a:tcPr>
                </a:tc>
                <a:extLst>
                  <a:ext uri="{0D108BD9-81ED-4DB2-BD59-A6C34878D82A}">
                    <a16:rowId xmlns:a16="http://schemas.microsoft.com/office/drawing/2014/main" val="640633288"/>
                  </a:ext>
                </a:extLst>
              </a:tr>
              <a:tr h="0">
                <a:tc>
                  <a:txBody>
                    <a:bodyPr/>
                    <a:lstStyle/>
                    <a:p>
                      <a:r>
                        <a:rPr lang="en-GB" b="1" dirty="0"/>
                        <a:t>Domain-Specific (.edu.pk)</a:t>
                      </a:r>
                      <a:endParaRPr lang="en-GB" dirty="0"/>
                    </a:p>
                  </a:txBody>
                  <a:tcPr anchor="ctr">
                    <a:lnL>
                      <a:noFill/>
                    </a:lnL>
                    <a:lnR>
                      <a:noFill/>
                    </a:lnR>
                    <a:lnT>
                      <a:noFill/>
                    </a:lnT>
                    <a:lnB>
                      <a:noFill/>
                    </a:lnB>
                    <a:noFill/>
                  </a:tcPr>
                </a:tc>
                <a:tc>
                  <a:txBody>
                    <a:bodyPr/>
                    <a:lstStyle/>
                    <a:p>
                      <a:r>
                        <a:rPr lang="en-GB" dirty="0"/>
                        <a:t>❌ Not designed for specific domains</a:t>
                      </a:r>
                    </a:p>
                  </a:txBody>
                  <a:tcPr anchor="ctr">
                    <a:lnL>
                      <a:noFill/>
                    </a:lnL>
                    <a:lnR>
                      <a:noFill/>
                    </a:lnR>
                    <a:lnT>
                      <a:noFill/>
                    </a:lnT>
                    <a:lnB>
                      <a:noFill/>
                    </a:lnB>
                    <a:noFill/>
                  </a:tcPr>
                </a:tc>
                <a:tc>
                  <a:txBody>
                    <a:bodyPr/>
                    <a:lstStyle/>
                    <a:p>
                      <a:pPr lvl="0">
                        <a:buNone/>
                      </a:pPr>
                      <a:r>
                        <a:rPr lang="en-GB" sz="1800" b="0" i="0" u="none" strike="noStrike" noProof="0" dirty="0">
                          <a:solidFill>
                            <a:srgbClr val="000000"/>
                          </a:solidFill>
                          <a:latin typeface="Tenorite"/>
                        </a:rPr>
                        <a:t>✅ </a:t>
                      </a:r>
                      <a:r>
                        <a:rPr lang="en-GB" dirty="0"/>
                        <a:t>focused on .edu.pk</a:t>
                      </a:r>
                    </a:p>
                  </a:txBody>
                  <a:tcPr anchor="ctr">
                    <a:lnL>
                      <a:noFill/>
                    </a:lnL>
                    <a:lnR>
                      <a:noFill/>
                    </a:lnR>
                    <a:lnT>
                      <a:noFill/>
                    </a:lnT>
                    <a:lnB>
                      <a:noFill/>
                    </a:lnB>
                    <a:noFill/>
                  </a:tcPr>
                </a:tc>
                <a:extLst>
                  <a:ext uri="{0D108BD9-81ED-4DB2-BD59-A6C34878D82A}">
                    <a16:rowId xmlns:a16="http://schemas.microsoft.com/office/drawing/2014/main" val="2233745999"/>
                  </a:ext>
                </a:extLst>
              </a:tr>
              <a:tr h="0">
                <a:tc>
                  <a:txBody>
                    <a:bodyPr/>
                    <a:lstStyle/>
                    <a:p>
                      <a:r>
                        <a:rPr lang="en-GB" b="1" dirty="0"/>
                        <a:t>Need for Training Data</a:t>
                      </a:r>
                      <a:endParaRPr lang="en-GB" dirty="0"/>
                    </a:p>
                  </a:txBody>
                  <a:tcPr anchor="ctr">
                    <a:lnL>
                      <a:noFill/>
                    </a:lnL>
                    <a:lnR>
                      <a:noFill/>
                    </a:lnR>
                    <a:lnT>
                      <a:noFill/>
                    </a:lnT>
                    <a:lnB>
                      <a:noFill/>
                    </a:lnB>
                    <a:noFill/>
                  </a:tcPr>
                </a:tc>
                <a:tc>
                  <a:txBody>
                    <a:bodyPr/>
                    <a:lstStyle/>
                    <a:p>
                      <a:r>
                        <a:rPr lang="en-GB" dirty="0"/>
                        <a:t>✅ Yes, needs large datasets</a:t>
                      </a:r>
                    </a:p>
                  </a:txBody>
                  <a:tcPr anchor="ctr">
                    <a:lnL>
                      <a:noFill/>
                    </a:lnL>
                    <a:lnR>
                      <a:noFill/>
                    </a:lnR>
                    <a:lnT>
                      <a:noFill/>
                    </a:lnT>
                    <a:lnB>
                      <a:noFill/>
                    </a:lnB>
                    <a:noFill/>
                  </a:tcPr>
                </a:tc>
                <a:tc>
                  <a:txBody>
                    <a:bodyPr/>
                    <a:lstStyle/>
                    <a:p>
                      <a:r>
                        <a:rPr lang="en-GB" dirty="0"/>
                        <a:t>❌ No training needed</a:t>
                      </a:r>
                    </a:p>
                  </a:txBody>
                  <a:tcPr anchor="ctr">
                    <a:lnL>
                      <a:noFill/>
                    </a:lnL>
                    <a:lnR>
                      <a:noFill/>
                    </a:lnR>
                    <a:lnT>
                      <a:noFill/>
                    </a:lnT>
                    <a:lnB>
                      <a:noFill/>
                    </a:lnB>
                    <a:noFill/>
                  </a:tcPr>
                </a:tc>
                <a:extLst>
                  <a:ext uri="{0D108BD9-81ED-4DB2-BD59-A6C34878D82A}">
                    <a16:rowId xmlns:a16="http://schemas.microsoft.com/office/drawing/2014/main" val="3728235987"/>
                  </a:ext>
                </a:extLst>
              </a:tr>
              <a:tr h="0">
                <a:tc>
                  <a:txBody>
                    <a:bodyPr/>
                    <a:lstStyle/>
                    <a:p>
                      <a:r>
                        <a:rPr lang="en-GB" b="1" dirty="0"/>
                        <a:t>Complexity</a:t>
                      </a:r>
                      <a:endParaRPr lang="en-GB" dirty="0"/>
                    </a:p>
                  </a:txBody>
                  <a:tcPr anchor="ctr">
                    <a:lnL>
                      <a:noFill/>
                    </a:lnL>
                    <a:lnR>
                      <a:noFill/>
                    </a:lnR>
                    <a:lnT>
                      <a:noFill/>
                    </a:lnT>
                    <a:lnB>
                      <a:noFill/>
                    </a:lnB>
                    <a:noFill/>
                  </a:tcPr>
                </a:tc>
                <a:tc>
                  <a:txBody>
                    <a:bodyPr/>
                    <a:lstStyle/>
                    <a:p>
                      <a:r>
                        <a:rPr lang="en-GB" dirty="0"/>
                        <a:t>❌ Hard to understand</a:t>
                      </a:r>
                    </a:p>
                  </a:txBody>
                  <a:tcPr anchor="ctr">
                    <a:lnL>
                      <a:noFill/>
                    </a:lnL>
                    <a:lnR>
                      <a:noFill/>
                    </a:lnR>
                    <a:lnT>
                      <a:noFill/>
                    </a:lnT>
                    <a:lnB>
                      <a:noFill/>
                    </a:lnB>
                    <a:noFill/>
                  </a:tcPr>
                </a:tc>
                <a:tc>
                  <a:txBody>
                    <a:bodyPr/>
                    <a:lstStyle/>
                    <a:p>
                      <a:r>
                        <a:rPr lang="en-GB" dirty="0"/>
                        <a:t>✅ Easy to follow</a:t>
                      </a:r>
                    </a:p>
                  </a:txBody>
                  <a:tcPr anchor="ctr">
                    <a:lnL>
                      <a:noFill/>
                    </a:lnL>
                    <a:lnR>
                      <a:noFill/>
                    </a:lnR>
                    <a:lnT>
                      <a:noFill/>
                    </a:lnT>
                    <a:lnB>
                      <a:noFill/>
                    </a:lnB>
                    <a:noFill/>
                  </a:tcPr>
                </a:tc>
                <a:extLst>
                  <a:ext uri="{0D108BD9-81ED-4DB2-BD59-A6C34878D82A}">
                    <a16:rowId xmlns:a16="http://schemas.microsoft.com/office/drawing/2014/main" val="2142715579"/>
                  </a:ext>
                </a:extLst>
              </a:tr>
              <a:tr h="0">
                <a:tc>
                  <a:txBody>
                    <a:bodyPr/>
                    <a:lstStyle/>
                    <a:p>
                      <a:r>
                        <a:rPr lang="en-GB" b="1" dirty="0"/>
                        <a:t>Performance</a:t>
                      </a:r>
                      <a:endParaRPr lang="en-GB" dirty="0"/>
                    </a:p>
                  </a:txBody>
                  <a:tcPr anchor="ctr">
                    <a:lnL>
                      <a:noFill/>
                    </a:lnL>
                    <a:lnR>
                      <a:noFill/>
                    </a:lnR>
                    <a:lnT>
                      <a:noFill/>
                    </a:lnT>
                    <a:lnB>
                      <a:noFill/>
                    </a:lnB>
                    <a:noFill/>
                  </a:tcPr>
                </a:tc>
                <a:tc>
                  <a:txBody>
                    <a:bodyPr/>
                    <a:lstStyle/>
                    <a:p>
                      <a:r>
                        <a:rPr lang="en-GB" dirty="0"/>
                        <a:t>✅ High detection accuracy</a:t>
                      </a:r>
                    </a:p>
                  </a:txBody>
                  <a:tcPr anchor="ctr">
                    <a:lnL>
                      <a:noFill/>
                    </a:lnL>
                    <a:lnR>
                      <a:noFill/>
                    </a:lnR>
                    <a:lnT>
                      <a:noFill/>
                    </a:lnT>
                    <a:lnB>
                      <a:noFill/>
                    </a:lnB>
                    <a:noFill/>
                  </a:tcPr>
                </a:tc>
                <a:tc>
                  <a:txBody>
                    <a:bodyPr/>
                    <a:lstStyle/>
                    <a:p>
                      <a:r>
                        <a:rPr lang="en-GB" dirty="0"/>
                        <a:t>✅ Good for known patterns</a:t>
                      </a:r>
                    </a:p>
                  </a:txBody>
                  <a:tcPr anchor="ctr">
                    <a:lnL>
                      <a:noFill/>
                    </a:lnL>
                    <a:lnR>
                      <a:noFill/>
                    </a:lnR>
                    <a:lnT>
                      <a:noFill/>
                    </a:lnT>
                    <a:lnB>
                      <a:noFill/>
                    </a:lnB>
                    <a:noFill/>
                  </a:tcPr>
                </a:tc>
                <a:extLst>
                  <a:ext uri="{0D108BD9-81ED-4DB2-BD59-A6C34878D82A}">
                    <a16:rowId xmlns:a16="http://schemas.microsoft.com/office/drawing/2014/main" val="2544570757"/>
                  </a:ext>
                </a:extLst>
              </a:tr>
              <a:tr h="0">
                <a:tc>
                  <a:txBody>
                    <a:bodyPr/>
                    <a:lstStyle/>
                    <a:p>
                      <a:r>
                        <a:rPr lang="en-GB" b="1" dirty="0"/>
                        <a:t>Update Requirements</a:t>
                      </a:r>
                      <a:endParaRPr lang="en-GB" dirty="0"/>
                    </a:p>
                  </a:txBody>
                  <a:tcPr anchor="ctr">
                    <a:lnL>
                      <a:noFill/>
                    </a:lnL>
                    <a:lnR>
                      <a:noFill/>
                    </a:lnR>
                    <a:lnT>
                      <a:noFill/>
                    </a:lnT>
                    <a:lnB>
                      <a:noFill/>
                    </a:lnB>
                    <a:noFill/>
                  </a:tcPr>
                </a:tc>
                <a:tc>
                  <a:txBody>
                    <a:bodyPr/>
                    <a:lstStyle/>
                    <a:p>
                      <a:r>
                        <a:rPr lang="en-GB" dirty="0"/>
                        <a:t>❌ Requires retraining</a:t>
                      </a:r>
                    </a:p>
                  </a:txBody>
                  <a:tcPr anchor="ctr">
                    <a:lnL>
                      <a:noFill/>
                    </a:lnL>
                    <a:lnR>
                      <a:noFill/>
                    </a:lnR>
                    <a:lnT>
                      <a:noFill/>
                    </a:lnT>
                    <a:lnB>
                      <a:noFill/>
                    </a:lnB>
                    <a:noFill/>
                  </a:tcPr>
                </a:tc>
                <a:tc>
                  <a:txBody>
                    <a:bodyPr/>
                    <a:lstStyle/>
                    <a:p>
                      <a:pPr lvl="0">
                        <a:buNone/>
                      </a:pPr>
                      <a:r>
                        <a:rPr lang="en-GB" sz="1800" b="0" i="0" u="none" strike="noStrike" noProof="0" dirty="0">
                          <a:latin typeface="Tenorite"/>
                        </a:rPr>
                        <a:t>✅ Easy to update CSV files</a:t>
                      </a:r>
                      <a:endParaRPr lang="en-GB" dirty="0"/>
                    </a:p>
                  </a:txBody>
                  <a:tcPr anchor="ctr">
                    <a:lnL>
                      <a:noFill/>
                    </a:lnL>
                    <a:lnR>
                      <a:noFill/>
                    </a:lnR>
                    <a:lnT>
                      <a:noFill/>
                    </a:lnT>
                    <a:lnB>
                      <a:noFill/>
                    </a:lnB>
                    <a:noFill/>
                  </a:tcPr>
                </a:tc>
                <a:extLst>
                  <a:ext uri="{0D108BD9-81ED-4DB2-BD59-A6C34878D82A}">
                    <a16:rowId xmlns:a16="http://schemas.microsoft.com/office/drawing/2014/main" val="1276565036"/>
                  </a:ext>
                </a:extLst>
              </a:tr>
              <a:tr h="0">
                <a:tc>
                  <a:txBody>
                    <a:bodyPr/>
                    <a:lstStyle/>
                    <a:p>
                      <a:r>
                        <a:rPr lang="en-GB" b="1" dirty="0"/>
                        <a:t>Examples</a:t>
                      </a:r>
                      <a:endParaRPr lang="en-GB" dirty="0"/>
                    </a:p>
                  </a:txBody>
                  <a:tcPr anchor="ctr">
                    <a:lnL>
                      <a:noFill/>
                    </a:lnL>
                    <a:lnR>
                      <a:noFill/>
                    </a:lnR>
                    <a:lnT>
                      <a:noFill/>
                    </a:lnT>
                    <a:lnB>
                      <a:noFill/>
                    </a:lnB>
                    <a:noFill/>
                  </a:tcPr>
                </a:tc>
                <a:tc>
                  <a:txBody>
                    <a:bodyPr/>
                    <a:lstStyle/>
                    <a:p>
                      <a:r>
                        <a:rPr lang="en-GB" dirty="0"/>
                        <a:t>Gmail AI, Barracuda ML filters</a:t>
                      </a:r>
                    </a:p>
                  </a:txBody>
                  <a:tcPr anchor="ctr">
                    <a:lnL>
                      <a:noFill/>
                    </a:lnL>
                    <a:lnR>
                      <a:noFill/>
                    </a:lnR>
                    <a:lnT>
                      <a:noFill/>
                    </a:lnT>
                    <a:lnB>
                      <a:noFill/>
                    </a:lnB>
                    <a:noFill/>
                  </a:tcPr>
                </a:tc>
                <a:tc>
                  <a:txBody>
                    <a:bodyPr/>
                    <a:lstStyle/>
                    <a:p>
                      <a:pPr lvl="0" algn="l">
                        <a:lnSpc>
                          <a:spcPct val="100000"/>
                        </a:lnSpc>
                        <a:spcBef>
                          <a:spcPts val="0"/>
                        </a:spcBef>
                        <a:spcAft>
                          <a:spcPts val="0"/>
                        </a:spcAft>
                        <a:buNone/>
                      </a:pPr>
                      <a:r>
                        <a:rPr lang="en-GB" dirty="0"/>
                        <a:t>Custom Python Tool for Gmail </a:t>
                      </a:r>
                      <a:r>
                        <a:rPr lang="en-GB" dirty="0">
                          <a:latin typeface="Consolas"/>
                        </a:rPr>
                        <a:t>.edu.pk</a:t>
                      </a:r>
                      <a:endParaRPr lang="en-GB" dirty="0"/>
                    </a:p>
                    <a:p>
                      <a:pPr lvl="0">
                        <a:buNone/>
                      </a:pPr>
                      <a:endParaRPr lang="en-GB" dirty="0"/>
                    </a:p>
                  </a:txBody>
                  <a:tcPr anchor="ctr">
                    <a:lnL>
                      <a:noFill/>
                    </a:lnL>
                    <a:lnR>
                      <a:noFill/>
                    </a:lnR>
                    <a:lnT>
                      <a:noFill/>
                    </a:lnT>
                    <a:lnB>
                      <a:noFill/>
                    </a:lnB>
                    <a:noFill/>
                  </a:tcPr>
                </a:tc>
                <a:extLst>
                  <a:ext uri="{0D108BD9-81ED-4DB2-BD59-A6C34878D82A}">
                    <a16:rowId xmlns:a16="http://schemas.microsoft.com/office/drawing/2014/main" val="585132236"/>
                  </a:ext>
                </a:extLst>
              </a:tr>
            </a:tbl>
          </a:graphicData>
        </a:graphic>
      </p:graphicFrame>
    </p:spTree>
    <p:extLst>
      <p:ext uri="{BB962C8B-B14F-4D97-AF65-F5344CB8AC3E}">
        <p14:creationId xmlns:p14="http://schemas.microsoft.com/office/powerpoint/2010/main" val="3821342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B6389-2374-4677-B8BB-59410CCC32FD}"/>
              </a:ext>
            </a:extLst>
          </p:cNvPr>
          <p:cNvSpPr>
            <a:spLocks noGrp="1"/>
          </p:cNvSpPr>
          <p:nvPr>
            <p:ph type="title"/>
          </p:nvPr>
        </p:nvSpPr>
        <p:spPr>
          <a:xfrm>
            <a:off x="1203778" y="151190"/>
            <a:ext cx="9779183" cy="1325563"/>
          </a:xfrm>
        </p:spPr>
        <p:txBody>
          <a:bodyPr rtlCol="0">
            <a:normAutofit/>
          </a:bodyPr>
          <a:lstStyle/>
          <a:p>
            <a:r>
              <a:rPr lang="en-GB" dirty="0"/>
              <a:t>Problem Statement</a:t>
            </a:r>
          </a:p>
        </p:txBody>
      </p:sp>
      <p:sp>
        <p:nvSpPr>
          <p:cNvPr id="11" name="Footer Placeholder 10">
            <a:extLst>
              <a:ext uri="{FF2B5EF4-FFF2-40B4-BE49-F238E27FC236}">
                <a16:creationId xmlns:a16="http://schemas.microsoft.com/office/drawing/2014/main" id="{EBF4ECF3-F211-3447-AF95-22487182EEF2}"/>
              </a:ext>
            </a:extLst>
          </p:cNvPr>
          <p:cNvSpPr>
            <a:spLocks noGrp="1"/>
          </p:cNvSpPr>
          <p:nvPr>
            <p:ph type="ftr" sz="quarter" idx="3"/>
          </p:nvPr>
        </p:nvSpPr>
        <p:spPr>
          <a:xfrm>
            <a:off x="4038600" y="6356350"/>
            <a:ext cx="4114800" cy="365125"/>
          </a:xfrm>
        </p:spPr>
        <p:txBody>
          <a:bodyPr rtlCol="0"/>
          <a:lstStyle/>
          <a:p>
            <a:pPr rtl="0"/>
            <a:r>
              <a:rPr lang="en-GB" dirty="0"/>
              <a:t>PRESENTATION TITLE</a:t>
            </a:r>
          </a:p>
        </p:txBody>
      </p:sp>
      <p:sp>
        <p:nvSpPr>
          <p:cNvPr id="12" name="Slide Number Placeholder 11">
            <a:extLst>
              <a:ext uri="{FF2B5EF4-FFF2-40B4-BE49-F238E27FC236}">
                <a16:creationId xmlns:a16="http://schemas.microsoft.com/office/drawing/2014/main" id="{6308D1AB-33EC-174A-AFF4-6B9718A863B4}"/>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en-GB" smtClean="0"/>
              <a:pPr rtl="0"/>
              <a:t>5</a:t>
            </a:fld>
            <a:endParaRPr lang="en-GB" dirty="0"/>
          </a:p>
        </p:txBody>
      </p:sp>
      <p:sp>
        <p:nvSpPr>
          <p:cNvPr id="72" name="TextBox 71">
            <a:extLst>
              <a:ext uri="{FF2B5EF4-FFF2-40B4-BE49-F238E27FC236}">
                <a16:creationId xmlns:a16="http://schemas.microsoft.com/office/drawing/2014/main" id="{AF737C3F-474C-754A-5ABB-6F35D2E1D98B}"/>
              </a:ext>
            </a:extLst>
          </p:cNvPr>
          <p:cNvSpPr txBox="1"/>
          <p:nvPr/>
        </p:nvSpPr>
        <p:spPr>
          <a:xfrm rot="10800000" flipV="1">
            <a:off x="1204686" y="1655446"/>
            <a:ext cx="8972247"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mn-lt"/>
                <a:cs typeface="+mn-lt"/>
              </a:rPr>
              <a:t>Most phishing filters are built for general use and often miss </a:t>
            </a:r>
            <a:r>
              <a:rPr lang="en-US" sz="2400" b="1" dirty="0">
                <a:ea typeface="+mn-lt"/>
                <a:cs typeface="+mn-lt"/>
              </a:rPr>
              <a:t>targeted attacks on educational domains</a:t>
            </a:r>
            <a:r>
              <a:rPr lang="en-US" sz="2400" dirty="0">
                <a:ea typeface="+mn-lt"/>
                <a:cs typeface="+mn-lt"/>
              </a:rPr>
              <a:t> like </a:t>
            </a:r>
            <a:r>
              <a:rPr lang="en-US" sz="2400" dirty="0">
                <a:latin typeface="Consolas"/>
              </a:rPr>
              <a:t>.edu.pk</a:t>
            </a:r>
            <a:r>
              <a:rPr lang="en-US" sz="2400" dirty="0">
                <a:ea typeface="+mn-lt"/>
                <a:cs typeface="+mn-lt"/>
              </a:rPr>
              <a:t>. These attacks commonly include fake scholarship offers, exam result scams, or password reset traps. Other tools are </a:t>
            </a:r>
            <a:r>
              <a:rPr lang="en-US" sz="2400" b="1" dirty="0">
                <a:ea typeface="+mn-lt"/>
                <a:cs typeface="+mn-lt"/>
              </a:rPr>
              <a:t>complex and difficult to manage</a:t>
            </a:r>
            <a:r>
              <a:rPr lang="en-US" sz="2400" dirty="0">
                <a:ea typeface="+mn-lt"/>
                <a:cs typeface="+mn-lt"/>
              </a:rPr>
              <a:t> for non-technical users in schools and universities.</a:t>
            </a:r>
            <a:endParaRPr lang="en-US"/>
          </a:p>
          <a:p>
            <a:endParaRPr lang="en-US" sz="2400" dirty="0">
              <a:ea typeface="+mn-lt"/>
              <a:cs typeface="+mn-lt"/>
            </a:endParaRPr>
          </a:p>
          <a:p>
            <a:pPr marL="342900" indent="-342900">
              <a:buFont typeface="Arial"/>
              <a:buChar char="•"/>
            </a:pPr>
            <a:r>
              <a:rPr lang="en-US" sz="2400" dirty="0">
                <a:ea typeface="+mn-lt"/>
                <a:cs typeface="+mn-lt"/>
              </a:rPr>
              <a:t>There is a clear need for a </a:t>
            </a:r>
            <a:r>
              <a:rPr lang="en-US" sz="2400" b="1" dirty="0">
                <a:ea typeface="+mn-lt"/>
                <a:cs typeface="+mn-lt"/>
              </a:rPr>
              <a:t>simple, rule-based system</a:t>
            </a:r>
            <a:r>
              <a:rPr lang="en-US" sz="2400" dirty="0">
                <a:ea typeface="+mn-lt"/>
                <a:cs typeface="+mn-lt"/>
              </a:rPr>
              <a:t> that:</a:t>
            </a:r>
            <a:endParaRPr lang="en-US" sz="2400" dirty="0"/>
          </a:p>
          <a:p>
            <a:pPr marL="342900" indent="-342900">
              <a:buFont typeface="Arial"/>
              <a:buChar char="•"/>
            </a:pPr>
            <a:r>
              <a:rPr lang="en-US" sz="2400" dirty="0">
                <a:ea typeface="+mn-lt"/>
                <a:cs typeface="+mn-lt"/>
              </a:rPr>
              <a:t>Matches senders, links, and keywords against </a:t>
            </a:r>
            <a:r>
              <a:rPr lang="en-US" sz="2400" b="1" dirty="0">
                <a:ea typeface="+mn-lt"/>
                <a:cs typeface="+mn-lt"/>
              </a:rPr>
              <a:t>trusted data</a:t>
            </a:r>
            <a:endParaRPr lang="en-US" sz="2400"/>
          </a:p>
          <a:p>
            <a:pPr marL="342900" indent="-342900">
              <a:buFont typeface="Arial"/>
              <a:buChar char="•"/>
            </a:pPr>
            <a:r>
              <a:rPr lang="en-US" sz="2400" dirty="0">
                <a:ea typeface="+mn-lt"/>
                <a:cs typeface="+mn-lt"/>
              </a:rPr>
              <a:t>Is </a:t>
            </a:r>
            <a:r>
              <a:rPr lang="en-US" sz="2400" b="1" dirty="0">
                <a:ea typeface="+mn-lt"/>
                <a:cs typeface="+mn-lt"/>
              </a:rPr>
              <a:t>easy to update and maintain</a:t>
            </a:r>
            <a:endParaRPr lang="en-US" sz="2400" dirty="0"/>
          </a:p>
          <a:p>
            <a:pPr marL="342900" indent="-342900">
              <a:buFont typeface="Arial"/>
              <a:buChar char="•"/>
            </a:pPr>
            <a:r>
              <a:rPr lang="en-US" sz="2400" dirty="0">
                <a:ea typeface="+mn-lt"/>
                <a:cs typeface="+mn-lt"/>
              </a:rPr>
              <a:t>Works best for </a:t>
            </a:r>
            <a:r>
              <a:rPr lang="en-US" sz="2400" b="1" dirty="0">
                <a:ea typeface="+mn-lt"/>
                <a:cs typeface="+mn-lt"/>
              </a:rPr>
              <a:t>academic institutions</a:t>
            </a:r>
            <a:r>
              <a:rPr lang="en-US" sz="2400" dirty="0">
                <a:ea typeface="+mn-lt"/>
                <a:cs typeface="+mn-lt"/>
              </a:rPr>
              <a:t> needing fast and clear email protection</a:t>
            </a:r>
            <a:endParaRPr lang="en-US" sz="2400" dirty="0"/>
          </a:p>
          <a:p>
            <a:pPr marL="228600" indent="-228600">
              <a:buFont typeface="Arial"/>
              <a:buChar char="•"/>
            </a:pPr>
            <a:endParaRPr lang="en-US" sz="2400" dirty="0"/>
          </a:p>
        </p:txBody>
      </p:sp>
    </p:spTree>
    <p:extLst>
      <p:ext uri="{BB962C8B-B14F-4D97-AF65-F5344CB8AC3E}">
        <p14:creationId xmlns:p14="http://schemas.microsoft.com/office/powerpoint/2010/main" val="700209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a:off x="1167492" y="381000"/>
            <a:ext cx="9779183" cy="1325563"/>
          </a:xfrm>
        </p:spPr>
        <p:txBody>
          <a:bodyPr rtlCol="0"/>
          <a:lstStyle/>
          <a:p>
            <a:r>
              <a:rPr lang="en-GB" dirty="0"/>
              <a:t>Project Scope</a:t>
            </a:r>
          </a:p>
        </p:txBody>
      </p:sp>
      <p:sp>
        <p:nvSpPr>
          <p:cNvPr id="8" name="Footer Placeholder 7">
            <a:extLst>
              <a:ext uri="{FF2B5EF4-FFF2-40B4-BE49-F238E27FC236}">
                <a16:creationId xmlns:a16="http://schemas.microsoft.com/office/drawing/2014/main" id="{0DD1986A-9AF9-5C45-BE85-20D5AA267AE1}"/>
              </a:ext>
            </a:extLst>
          </p:cNvPr>
          <p:cNvSpPr>
            <a:spLocks noGrp="1"/>
          </p:cNvSpPr>
          <p:nvPr>
            <p:ph type="ftr" sz="quarter" idx="3"/>
          </p:nvPr>
        </p:nvSpPr>
        <p:spPr>
          <a:xfrm>
            <a:off x="4038600" y="6356350"/>
            <a:ext cx="4114800" cy="365125"/>
          </a:xfrm>
        </p:spPr>
        <p:txBody>
          <a:bodyPr rtlCol="0"/>
          <a:lstStyle/>
          <a:p>
            <a:pPr rtl="0"/>
            <a:r>
              <a:rPr lang="en-GB"/>
              <a:t>PRESENTATION TITLE</a:t>
            </a:r>
          </a:p>
        </p:txBody>
      </p:sp>
      <p:sp>
        <p:nvSpPr>
          <p:cNvPr id="9" name="Slide Number Placeholder 8">
            <a:extLst>
              <a:ext uri="{FF2B5EF4-FFF2-40B4-BE49-F238E27FC236}">
                <a16:creationId xmlns:a16="http://schemas.microsoft.com/office/drawing/2014/main" id="{6FD448B0-743E-0045-8131-69B4EEC58365}"/>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en-GB" smtClean="0"/>
              <a:pPr rtl="0"/>
              <a:t>6</a:t>
            </a:fld>
            <a:endParaRPr lang="en-GB"/>
          </a:p>
        </p:txBody>
      </p:sp>
      <p:sp>
        <p:nvSpPr>
          <p:cNvPr id="14" name="Content Placeholder 13">
            <a:extLst>
              <a:ext uri="{FF2B5EF4-FFF2-40B4-BE49-F238E27FC236}">
                <a16:creationId xmlns:a16="http://schemas.microsoft.com/office/drawing/2014/main" id="{15068B25-A673-E90A-E445-884186749BBB}"/>
              </a:ext>
            </a:extLst>
          </p:cNvPr>
          <p:cNvSpPr>
            <a:spLocks noGrp="1"/>
          </p:cNvSpPr>
          <p:nvPr>
            <p:ph idx="1"/>
          </p:nvPr>
        </p:nvSpPr>
        <p:spPr>
          <a:xfrm>
            <a:off x="1167493" y="1717823"/>
            <a:ext cx="9598297" cy="4050231"/>
          </a:xfrm>
        </p:spPr>
        <p:txBody>
          <a:bodyPr vert="horz" lIns="91440" tIns="45720" rIns="91440" bIns="45720" rtlCol="0" anchor="t">
            <a:noAutofit/>
          </a:bodyPr>
          <a:lstStyle/>
          <a:p>
            <a:r>
              <a:rPr lang="en-GB" dirty="0">
                <a:ea typeface="+mn-lt"/>
                <a:cs typeface="+mn-lt"/>
              </a:rPr>
              <a:t>This project is designed specifically for </a:t>
            </a:r>
            <a:r>
              <a:rPr lang="en-GB" b="1" dirty="0">
                <a:ea typeface="+mn-lt"/>
                <a:cs typeface="+mn-lt"/>
              </a:rPr>
              <a:t>Gmail users</a:t>
            </a:r>
            <a:r>
              <a:rPr lang="en-GB" dirty="0">
                <a:ea typeface="+mn-lt"/>
                <a:cs typeface="+mn-lt"/>
              </a:rPr>
              <a:t>, focusing on detecting phishing emails that are commonly sent to </a:t>
            </a:r>
            <a:r>
              <a:rPr lang="en-GB" b="1" dirty="0">
                <a:latin typeface="Consolas"/>
              </a:rPr>
              <a:t>.edu.pk</a:t>
            </a:r>
            <a:r>
              <a:rPr lang="en-GB" b="1" dirty="0">
                <a:ea typeface="+mn-lt"/>
                <a:cs typeface="+mn-lt"/>
              </a:rPr>
              <a:t> domains</a:t>
            </a:r>
            <a:r>
              <a:rPr lang="en-GB" dirty="0">
                <a:ea typeface="+mn-lt"/>
                <a:cs typeface="+mn-lt"/>
              </a:rPr>
              <a:t>, which are widely used by schools, colleges, and universities in Pakistan.</a:t>
            </a:r>
            <a:endParaRPr lang="en-US">
              <a:ea typeface="+mn-lt"/>
              <a:cs typeface="+mn-lt"/>
            </a:endParaRPr>
          </a:p>
          <a:p>
            <a:r>
              <a:rPr lang="en-GB" dirty="0">
                <a:ea typeface="+mn-lt"/>
                <a:cs typeface="+mn-lt"/>
              </a:rPr>
              <a:t>These emails often carry targeted scams such as </a:t>
            </a:r>
            <a:r>
              <a:rPr lang="en-GB" b="1" dirty="0">
                <a:ea typeface="+mn-lt"/>
                <a:cs typeface="+mn-lt"/>
              </a:rPr>
              <a:t>fake scholarship notifications</a:t>
            </a:r>
            <a:r>
              <a:rPr lang="en-GB" dirty="0">
                <a:ea typeface="+mn-lt"/>
                <a:cs typeface="+mn-lt"/>
              </a:rPr>
              <a:t>, </a:t>
            </a:r>
            <a:r>
              <a:rPr lang="en-GB" b="1" dirty="0">
                <a:ea typeface="+mn-lt"/>
                <a:cs typeface="+mn-lt"/>
              </a:rPr>
              <a:t>exam result frauds</a:t>
            </a:r>
            <a:r>
              <a:rPr lang="en-GB" dirty="0">
                <a:ea typeface="+mn-lt"/>
                <a:cs typeface="+mn-lt"/>
              </a:rPr>
              <a:t>, and </a:t>
            </a:r>
            <a:r>
              <a:rPr lang="en-GB" b="1" dirty="0">
                <a:ea typeface="+mn-lt"/>
                <a:cs typeface="+mn-lt"/>
              </a:rPr>
              <a:t>account verification traps</a:t>
            </a:r>
            <a:r>
              <a:rPr lang="en-GB" dirty="0">
                <a:ea typeface="+mn-lt"/>
                <a:cs typeface="+mn-lt"/>
              </a:rPr>
              <a:t> aimed at students and academic staff.</a:t>
            </a:r>
            <a:endParaRPr lang="en-GB" dirty="0"/>
          </a:p>
          <a:p>
            <a:r>
              <a:rPr lang="en-GB" dirty="0">
                <a:ea typeface="+mn-lt"/>
                <a:cs typeface="+mn-lt"/>
              </a:rPr>
              <a:t>The system is lightweight and easy to manage. It uses a </a:t>
            </a:r>
            <a:r>
              <a:rPr lang="en-GB" b="1" dirty="0">
                <a:ea typeface="+mn-lt"/>
                <a:cs typeface="+mn-lt"/>
              </a:rPr>
              <a:t>rule-based approach</a:t>
            </a:r>
            <a:r>
              <a:rPr lang="en-GB" dirty="0">
                <a:ea typeface="+mn-lt"/>
                <a:cs typeface="+mn-lt"/>
              </a:rPr>
              <a:t> that checks:</a:t>
            </a:r>
            <a:endParaRPr lang="en-GB" dirty="0"/>
          </a:p>
          <a:p>
            <a:pPr marL="285750" indent="-285750">
              <a:buFont typeface="Arial"/>
              <a:buChar char="•"/>
            </a:pPr>
            <a:r>
              <a:rPr lang="en-GB" b="1" dirty="0">
                <a:ea typeface="+mn-lt"/>
                <a:cs typeface="+mn-lt"/>
              </a:rPr>
              <a:t>Sender addresses</a:t>
            </a:r>
            <a:r>
              <a:rPr lang="en-GB" dirty="0">
                <a:ea typeface="+mn-lt"/>
                <a:cs typeface="+mn-lt"/>
              </a:rPr>
              <a:t> against a trusted whitelist</a:t>
            </a:r>
            <a:endParaRPr lang="en-GB" dirty="0"/>
          </a:p>
          <a:p>
            <a:pPr marL="285750" indent="-285750">
              <a:buFont typeface="Arial"/>
              <a:buChar char="•"/>
            </a:pPr>
            <a:r>
              <a:rPr lang="en-GB" b="1" dirty="0">
                <a:ea typeface="+mn-lt"/>
                <a:cs typeface="+mn-lt"/>
              </a:rPr>
              <a:t>Links</a:t>
            </a:r>
            <a:r>
              <a:rPr lang="en-GB" dirty="0">
                <a:ea typeface="+mn-lt"/>
                <a:cs typeface="+mn-lt"/>
              </a:rPr>
              <a:t> against a database of safe URLs</a:t>
            </a:r>
            <a:endParaRPr lang="en-GB" dirty="0"/>
          </a:p>
          <a:p>
            <a:pPr marL="285750" indent="-285750">
              <a:buFont typeface="Arial"/>
              <a:buChar char="•"/>
            </a:pPr>
            <a:r>
              <a:rPr lang="en-GB" b="1" dirty="0">
                <a:ea typeface="+mn-lt"/>
                <a:cs typeface="+mn-lt"/>
              </a:rPr>
              <a:t>Email content</a:t>
            </a:r>
            <a:r>
              <a:rPr lang="en-GB" dirty="0">
                <a:ea typeface="+mn-lt"/>
                <a:cs typeface="+mn-lt"/>
              </a:rPr>
              <a:t> for known phishing-related keywords</a:t>
            </a:r>
            <a:endParaRPr lang="en-GB" dirty="0"/>
          </a:p>
          <a:p>
            <a:endParaRPr lang="en-GB" dirty="0"/>
          </a:p>
        </p:txBody>
      </p:sp>
    </p:spTree>
    <p:extLst>
      <p:ext uri="{BB962C8B-B14F-4D97-AF65-F5344CB8AC3E}">
        <p14:creationId xmlns:p14="http://schemas.microsoft.com/office/powerpoint/2010/main" val="2563119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109122-B68B-4152-65EA-AF4E3A74A5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EE92C6-2C58-8D4F-1D4D-7387C4927714}"/>
              </a:ext>
            </a:extLst>
          </p:cNvPr>
          <p:cNvSpPr>
            <a:spLocks noGrp="1"/>
          </p:cNvSpPr>
          <p:nvPr>
            <p:ph type="title"/>
          </p:nvPr>
        </p:nvSpPr>
        <p:spPr>
          <a:xfrm>
            <a:off x="1167492" y="381000"/>
            <a:ext cx="9779183" cy="1325563"/>
          </a:xfrm>
        </p:spPr>
        <p:txBody>
          <a:bodyPr rtlCol="0"/>
          <a:lstStyle/>
          <a:p>
            <a:r>
              <a:rPr lang="en-GB" dirty="0"/>
              <a:t>Proposed Solution</a:t>
            </a:r>
          </a:p>
        </p:txBody>
      </p:sp>
      <p:sp>
        <p:nvSpPr>
          <p:cNvPr id="8" name="Footer Placeholder 7">
            <a:extLst>
              <a:ext uri="{FF2B5EF4-FFF2-40B4-BE49-F238E27FC236}">
                <a16:creationId xmlns:a16="http://schemas.microsoft.com/office/drawing/2014/main" id="{3598D37A-6E43-3A94-5295-E99D299D60FC}"/>
              </a:ext>
            </a:extLst>
          </p:cNvPr>
          <p:cNvSpPr>
            <a:spLocks noGrp="1"/>
          </p:cNvSpPr>
          <p:nvPr>
            <p:ph type="ftr" sz="quarter" idx="3"/>
          </p:nvPr>
        </p:nvSpPr>
        <p:spPr>
          <a:xfrm>
            <a:off x="4038600" y="6356350"/>
            <a:ext cx="4114800" cy="365125"/>
          </a:xfrm>
        </p:spPr>
        <p:txBody>
          <a:bodyPr rtlCol="0"/>
          <a:lstStyle/>
          <a:p>
            <a:pPr rtl="0"/>
            <a:r>
              <a:rPr lang="en-GB"/>
              <a:t>PRESENTATION TITLE</a:t>
            </a:r>
          </a:p>
        </p:txBody>
      </p:sp>
      <p:sp>
        <p:nvSpPr>
          <p:cNvPr id="9" name="Slide Number Placeholder 8">
            <a:extLst>
              <a:ext uri="{FF2B5EF4-FFF2-40B4-BE49-F238E27FC236}">
                <a16:creationId xmlns:a16="http://schemas.microsoft.com/office/drawing/2014/main" id="{1801B3D9-BC05-E383-A2D7-29861C3AE047}"/>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en-GB" smtClean="0"/>
              <a:pPr rtl="0"/>
              <a:t>7</a:t>
            </a:fld>
            <a:endParaRPr lang="en-GB"/>
          </a:p>
        </p:txBody>
      </p:sp>
      <p:sp>
        <p:nvSpPr>
          <p:cNvPr id="14" name="Content Placeholder 13">
            <a:extLst>
              <a:ext uri="{FF2B5EF4-FFF2-40B4-BE49-F238E27FC236}">
                <a16:creationId xmlns:a16="http://schemas.microsoft.com/office/drawing/2014/main" id="{92047225-39D7-839E-75A0-260AD204FB55}"/>
              </a:ext>
            </a:extLst>
          </p:cNvPr>
          <p:cNvSpPr>
            <a:spLocks noGrp="1"/>
          </p:cNvSpPr>
          <p:nvPr>
            <p:ph idx="1"/>
          </p:nvPr>
        </p:nvSpPr>
        <p:spPr>
          <a:xfrm>
            <a:off x="1167493" y="1717823"/>
            <a:ext cx="9598297" cy="4050231"/>
          </a:xfrm>
        </p:spPr>
        <p:txBody>
          <a:bodyPr vert="horz" lIns="91440" tIns="45720" rIns="91440" bIns="45720" rtlCol="0" anchor="t">
            <a:noAutofit/>
          </a:bodyPr>
          <a:lstStyle/>
          <a:p>
            <a:pPr marL="285750" indent="-285750">
              <a:buFont typeface="Arial"/>
              <a:buChar char="•"/>
            </a:pPr>
            <a:r>
              <a:rPr lang="en-GB" sz="2400" dirty="0">
                <a:ea typeface="+mn-lt"/>
                <a:cs typeface="+mn-lt"/>
              </a:rPr>
              <a:t>We created a tool that checks each incoming Gmail message using these steps:</a:t>
            </a:r>
            <a:endParaRPr lang="en-US" sz="2400">
              <a:ea typeface="+mn-lt"/>
              <a:cs typeface="+mn-lt"/>
            </a:endParaRPr>
          </a:p>
          <a:p>
            <a:pPr marL="285750" indent="-285750">
              <a:buFont typeface="Arial"/>
              <a:buChar char="•"/>
            </a:pPr>
            <a:r>
              <a:rPr lang="en-GB" sz="2400" dirty="0">
                <a:ea typeface="+mn-lt"/>
                <a:cs typeface="+mn-lt"/>
              </a:rPr>
              <a:t>Is the sender on the trusted list?</a:t>
            </a:r>
            <a:endParaRPr lang="en-GB" sz="2400" dirty="0"/>
          </a:p>
          <a:p>
            <a:pPr marL="285750" indent="-285750">
              <a:buFont typeface="Arial"/>
              <a:buChar char="•"/>
            </a:pPr>
            <a:r>
              <a:rPr lang="en-GB" sz="2400" dirty="0">
                <a:ea typeface="+mn-lt"/>
                <a:cs typeface="+mn-lt"/>
              </a:rPr>
              <a:t>Are the links safe?</a:t>
            </a:r>
            <a:endParaRPr lang="en-GB" sz="2400" dirty="0"/>
          </a:p>
          <a:p>
            <a:pPr marL="285750" indent="-285750">
              <a:buFont typeface="Arial"/>
              <a:buChar char="•"/>
            </a:pPr>
            <a:r>
              <a:rPr lang="en-GB" sz="2400" dirty="0">
                <a:ea typeface="+mn-lt"/>
                <a:cs typeface="+mn-lt"/>
              </a:rPr>
              <a:t>Are there phishing-related keywords?</a:t>
            </a:r>
            <a:endParaRPr lang="en-GB" sz="2400" dirty="0"/>
          </a:p>
          <a:p>
            <a:pPr marL="285750" indent="-285750">
              <a:buFont typeface="Arial"/>
              <a:buChar char="•"/>
            </a:pPr>
            <a:r>
              <a:rPr lang="en-GB" sz="2400" dirty="0">
                <a:ea typeface="+mn-lt"/>
                <a:cs typeface="+mn-lt"/>
              </a:rPr>
              <a:t>If anything looks suspicious, the email is marked as spam (phishing).</a:t>
            </a:r>
            <a:endParaRPr lang="en-GB" sz="2400" dirty="0"/>
          </a:p>
          <a:p>
            <a:pPr marL="285750" indent="-285750">
              <a:buFont typeface="Arial"/>
              <a:buChar char="•"/>
            </a:pPr>
            <a:r>
              <a:rPr lang="en-GB" sz="2400" dirty="0">
                <a:ea typeface="+mn-lt"/>
                <a:cs typeface="+mn-lt"/>
              </a:rPr>
              <a:t>Results are shown in a simple dashboard.</a:t>
            </a:r>
            <a:endParaRPr lang="en-GB" sz="2400" dirty="0"/>
          </a:p>
          <a:p>
            <a:endParaRPr lang="en-GB" sz="2400" dirty="0"/>
          </a:p>
        </p:txBody>
      </p:sp>
    </p:spTree>
    <p:extLst>
      <p:ext uri="{BB962C8B-B14F-4D97-AF65-F5344CB8AC3E}">
        <p14:creationId xmlns:p14="http://schemas.microsoft.com/office/powerpoint/2010/main" val="922562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a:off x="1167492" y="381000"/>
            <a:ext cx="9779183" cy="1325563"/>
          </a:xfrm>
        </p:spPr>
        <p:txBody>
          <a:bodyPr rtlCol="0"/>
          <a:lstStyle/>
          <a:p>
            <a:r>
              <a:rPr lang="en-GB" dirty="0"/>
              <a:t>Requirement Summary</a:t>
            </a:r>
          </a:p>
        </p:txBody>
      </p:sp>
      <p:sp>
        <p:nvSpPr>
          <p:cNvPr id="7" name="Footer Placeholder 6">
            <a:extLst>
              <a:ext uri="{FF2B5EF4-FFF2-40B4-BE49-F238E27FC236}">
                <a16:creationId xmlns:a16="http://schemas.microsoft.com/office/drawing/2014/main" id="{B42ACFC2-B54A-8244-B5D9-4B1EC2EED59D}"/>
              </a:ext>
            </a:extLst>
          </p:cNvPr>
          <p:cNvSpPr>
            <a:spLocks noGrp="1"/>
          </p:cNvSpPr>
          <p:nvPr>
            <p:ph type="ftr" sz="quarter" idx="3"/>
          </p:nvPr>
        </p:nvSpPr>
        <p:spPr>
          <a:xfrm>
            <a:off x="4038600" y="6356350"/>
            <a:ext cx="4114800" cy="365125"/>
          </a:xfrm>
        </p:spPr>
        <p:txBody>
          <a:bodyPr rtlCol="0"/>
          <a:lstStyle/>
          <a:p>
            <a:pPr rtl="0"/>
            <a:r>
              <a:rPr lang="en-GB"/>
              <a:t>PRESENTATION TITLE</a:t>
            </a:r>
          </a:p>
        </p:txBody>
      </p:sp>
      <p:sp>
        <p:nvSpPr>
          <p:cNvPr id="8" name="Slide Number Placeholder 7">
            <a:extLst>
              <a:ext uri="{FF2B5EF4-FFF2-40B4-BE49-F238E27FC236}">
                <a16:creationId xmlns:a16="http://schemas.microsoft.com/office/drawing/2014/main" id="{B609FC03-B5BE-D846-993A-8E351C9509F3}"/>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en-GB" smtClean="0"/>
              <a:pPr rtl="0"/>
              <a:t>8</a:t>
            </a:fld>
            <a:endParaRPr lang="en-GB"/>
          </a:p>
        </p:txBody>
      </p:sp>
      <p:sp>
        <p:nvSpPr>
          <p:cNvPr id="20" name="Content Placeholder 19">
            <a:extLst>
              <a:ext uri="{FF2B5EF4-FFF2-40B4-BE49-F238E27FC236}">
                <a16:creationId xmlns:a16="http://schemas.microsoft.com/office/drawing/2014/main" id="{ECDA55EA-E44E-B729-7009-226051798A83}"/>
              </a:ext>
            </a:extLst>
          </p:cNvPr>
          <p:cNvSpPr>
            <a:spLocks noGrp="1"/>
          </p:cNvSpPr>
          <p:nvPr>
            <p:ph idx="1"/>
          </p:nvPr>
        </p:nvSpPr>
        <p:spPr>
          <a:xfrm>
            <a:off x="1167491" y="1868702"/>
            <a:ext cx="10149756" cy="3715873"/>
          </a:xfrm>
        </p:spPr>
        <p:txBody>
          <a:bodyPr vert="horz" lIns="91440" tIns="45720" rIns="91440" bIns="45720" rtlCol="0" anchor="t">
            <a:noAutofit/>
          </a:bodyPr>
          <a:lstStyle/>
          <a:p>
            <a:pPr marL="285750" indent="-285750">
              <a:buFont typeface="Arial"/>
              <a:buChar char="•"/>
            </a:pPr>
            <a:r>
              <a:rPr lang="en-GB" sz="2400" b="1" dirty="0">
                <a:ea typeface="+mn-lt"/>
                <a:cs typeface="+mn-lt"/>
              </a:rPr>
              <a:t>Hardware</a:t>
            </a:r>
            <a:r>
              <a:rPr lang="en-GB" sz="2400" dirty="0">
                <a:ea typeface="+mn-lt"/>
                <a:cs typeface="+mn-lt"/>
              </a:rPr>
              <a:t>: Laptop/PC with internet.</a:t>
            </a:r>
            <a:endParaRPr lang="en-US" sz="2400">
              <a:ea typeface="+mn-lt"/>
              <a:cs typeface="+mn-lt"/>
            </a:endParaRPr>
          </a:p>
          <a:p>
            <a:pPr marL="285750" indent="-285750">
              <a:buFont typeface="Arial"/>
              <a:buChar char="•"/>
            </a:pPr>
            <a:r>
              <a:rPr lang="en-GB" sz="2400" b="1" dirty="0">
                <a:ea typeface="+mn-lt"/>
                <a:cs typeface="+mn-lt"/>
              </a:rPr>
              <a:t>Software</a:t>
            </a:r>
            <a:r>
              <a:rPr lang="en-GB" sz="2400" dirty="0">
                <a:ea typeface="+mn-lt"/>
                <a:cs typeface="+mn-lt"/>
              </a:rPr>
              <a:t>: Python 3.x, VS Code or </a:t>
            </a:r>
            <a:r>
              <a:rPr lang="en-GB" sz="2400" err="1">
                <a:ea typeface="+mn-lt"/>
                <a:cs typeface="+mn-lt"/>
              </a:rPr>
              <a:t>Jupyter</a:t>
            </a:r>
            <a:r>
              <a:rPr lang="en-GB" sz="2400" dirty="0">
                <a:ea typeface="+mn-lt"/>
                <a:cs typeface="+mn-lt"/>
              </a:rPr>
              <a:t> Notebook.</a:t>
            </a:r>
          </a:p>
          <a:p>
            <a:pPr marL="285750" indent="-285750">
              <a:buFont typeface="Arial"/>
              <a:buChar char="•"/>
            </a:pPr>
            <a:r>
              <a:rPr lang="en-GB" sz="2400" b="1" dirty="0">
                <a:ea typeface="+mn-lt"/>
                <a:cs typeface="+mn-lt"/>
              </a:rPr>
              <a:t>Libraries</a:t>
            </a:r>
            <a:r>
              <a:rPr lang="en-GB" sz="2400" dirty="0">
                <a:ea typeface="+mn-lt"/>
                <a:cs typeface="+mn-lt"/>
              </a:rPr>
              <a:t>: </a:t>
            </a:r>
            <a:r>
              <a:rPr lang="en-GB" sz="2400" err="1">
                <a:ea typeface="+mn-lt"/>
                <a:cs typeface="+mn-lt"/>
              </a:rPr>
              <a:t>imaplib</a:t>
            </a:r>
            <a:r>
              <a:rPr lang="en-GB" sz="2400" dirty="0">
                <a:ea typeface="+mn-lt"/>
                <a:cs typeface="+mn-lt"/>
              </a:rPr>
              <a:t>, email, pandas, re.</a:t>
            </a:r>
          </a:p>
          <a:p>
            <a:pPr marL="285750" indent="-285750">
              <a:buFont typeface="Arial"/>
              <a:buChar char="•"/>
            </a:pPr>
            <a:r>
              <a:rPr lang="en-GB" sz="2400" b="1" dirty="0">
                <a:ea typeface="+mn-lt"/>
                <a:cs typeface="+mn-lt"/>
              </a:rPr>
              <a:t>Email Access</a:t>
            </a:r>
            <a:r>
              <a:rPr lang="en-GB" sz="2400" dirty="0">
                <a:ea typeface="+mn-lt"/>
                <a:cs typeface="+mn-lt"/>
              </a:rPr>
              <a:t>: IMAP protocol (with Gmail app password).</a:t>
            </a:r>
            <a:endParaRPr lang="en-GB" sz="2400" dirty="0"/>
          </a:p>
          <a:p>
            <a:pPr marL="285750" indent="-285750">
              <a:buFont typeface="Arial"/>
              <a:buChar char="•"/>
            </a:pPr>
            <a:r>
              <a:rPr lang="en-GB" sz="2400" b="1" dirty="0">
                <a:ea typeface="+mn-lt"/>
                <a:cs typeface="+mn-lt"/>
              </a:rPr>
              <a:t>Data files used:</a:t>
            </a:r>
            <a:r>
              <a:rPr lang="en-GB" sz="2400" dirty="0">
                <a:ea typeface="+mn-lt"/>
                <a:cs typeface="+mn-lt"/>
              </a:rPr>
              <a:t> </a:t>
            </a:r>
            <a:r>
              <a:rPr lang="en-GB" sz="2400" dirty="0">
                <a:latin typeface="Consolas"/>
              </a:rPr>
              <a:t>trusted_senders.csv</a:t>
            </a:r>
            <a:r>
              <a:rPr lang="en-GB" sz="2400" dirty="0">
                <a:ea typeface="+mn-lt"/>
                <a:cs typeface="+mn-lt"/>
              </a:rPr>
              <a:t>, </a:t>
            </a:r>
            <a:r>
              <a:rPr lang="en-GB" sz="2400" dirty="0">
                <a:latin typeface="Consolas"/>
              </a:rPr>
              <a:t>trusted_links.csv</a:t>
            </a:r>
            <a:r>
              <a:rPr lang="en-GB" sz="2400" dirty="0">
                <a:ea typeface="+mn-lt"/>
                <a:cs typeface="+mn-lt"/>
              </a:rPr>
              <a:t>, </a:t>
            </a:r>
            <a:r>
              <a:rPr lang="en-GB" sz="2400" dirty="0">
                <a:latin typeface="Consolas"/>
              </a:rPr>
              <a:t>phishing_samples.csv</a:t>
            </a:r>
            <a:r>
              <a:rPr lang="en-GB" sz="2400" dirty="0">
                <a:ea typeface="+mn-lt"/>
                <a:cs typeface="+mn-lt"/>
              </a:rPr>
              <a:t>.</a:t>
            </a:r>
            <a:endParaRPr lang="en-GB" sz="2400" dirty="0"/>
          </a:p>
          <a:p>
            <a:endParaRPr lang="en-GB" sz="2400" dirty="0"/>
          </a:p>
        </p:txBody>
      </p:sp>
    </p:spTree>
    <p:extLst>
      <p:ext uri="{BB962C8B-B14F-4D97-AF65-F5344CB8AC3E}">
        <p14:creationId xmlns:p14="http://schemas.microsoft.com/office/powerpoint/2010/main" val="2721508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B4EFBE-596C-D071-86B2-DB29EB13CC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3C4C9A-5D67-F579-CD2C-3FBFDA400DF2}"/>
              </a:ext>
            </a:extLst>
          </p:cNvPr>
          <p:cNvSpPr>
            <a:spLocks noGrp="1"/>
          </p:cNvSpPr>
          <p:nvPr>
            <p:ph type="title"/>
          </p:nvPr>
        </p:nvSpPr>
        <p:spPr>
          <a:xfrm>
            <a:off x="1167492" y="381000"/>
            <a:ext cx="9779183" cy="1325563"/>
          </a:xfrm>
        </p:spPr>
        <p:txBody>
          <a:bodyPr rtlCol="0"/>
          <a:lstStyle/>
          <a:p>
            <a:r>
              <a:rPr lang="en-GB" dirty="0"/>
              <a:t>Design Summary</a:t>
            </a:r>
          </a:p>
        </p:txBody>
      </p:sp>
      <p:sp>
        <p:nvSpPr>
          <p:cNvPr id="7" name="Footer Placeholder 6">
            <a:extLst>
              <a:ext uri="{FF2B5EF4-FFF2-40B4-BE49-F238E27FC236}">
                <a16:creationId xmlns:a16="http://schemas.microsoft.com/office/drawing/2014/main" id="{0BBA842A-8235-AB05-A226-8CED2C27042E}"/>
              </a:ext>
            </a:extLst>
          </p:cNvPr>
          <p:cNvSpPr>
            <a:spLocks noGrp="1"/>
          </p:cNvSpPr>
          <p:nvPr>
            <p:ph type="ftr" sz="quarter" idx="3"/>
          </p:nvPr>
        </p:nvSpPr>
        <p:spPr>
          <a:xfrm>
            <a:off x="4038600" y="6356350"/>
            <a:ext cx="4114800" cy="365125"/>
          </a:xfrm>
        </p:spPr>
        <p:txBody>
          <a:bodyPr rtlCol="0"/>
          <a:lstStyle/>
          <a:p>
            <a:pPr rtl="0"/>
            <a:r>
              <a:rPr lang="en-GB"/>
              <a:t>PRESENTATION TITLE</a:t>
            </a:r>
          </a:p>
        </p:txBody>
      </p:sp>
      <p:sp>
        <p:nvSpPr>
          <p:cNvPr id="8" name="Slide Number Placeholder 7">
            <a:extLst>
              <a:ext uri="{FF2B5EF4-FFF2-40B4-BE49-F238E27FC236}">
                <a16:creationId xmlns:a16="http://schemas.microsoft.com/office/drawing/2014/main" id="{D97CF8F4-3367-59DA-9193-0D9DB01F530D}"/>
              </a:ext>
            </a:extLst>
          </p:cNvPr>
          <p:cNvSpPr>
            <a:spLocks noGrp="1"/>
          </p:cNvSpPr>
          <p:nvPr>
            <p:ph type="sldNum" sz="quarter" idx="4"/>
          </p:nvPr>
        </p:nvSpPr>
        <p:spPr>
          <a:xfrm>
            <a:off x="10153276" y="6356350"/>
            <a:ext cx="1657723" cy="365125"/>
          </a:xfrm>
        </p:spPr>
        <p:txBody>
          <a:bodyPr rtlCol="0"/>
          <a:lstStyle/>
          <a:p>
            <a:pPr rtl="0"/>
            <a:fld id="{294A09A9-5501-47C1-A89A-A340965A2BE2}" type="slidenum">
              <a:rPr lang="en-GB" smtClean="0"/>
              <a:pPr rtl="0"/>
              <a:t>9</a:t>
            </a:fld>
            <a:endParaRPr lang="en-GB"/>
          </a:p>
        </p:txBody>
      </p:sp>
      <p:sp>
        <p:nvSpPr>
          <p:cNvPr id="20" name="Content Placeholder 19">
            <a:extLst>
              <a:ext uri="{FF2B5EF4-FFF2-40B4-BE49-F238E27FC236}">
                <a16:creationId xmlns:a16="http://schemas.microsoft.com/office/drawing/2014/main" id="{28C0B59F-3D36-0654-A7F0-DE1B699FCFAF}"/>
              </a:ext>
            </a:extLst>
          </p:cNvPr>
          <p:cNvSpPr>
            <a:spLocks noGrp="1"/>
          </p:cNvSpPr>
          <p:nvPr>
            <p:ph idx="1"/>
          </p:nvPr>
        </p:nvSpPr>
        <p:spPr>
          <a:xfrm>
            <a:off x="1167491" y="1868702"/>
            <a:ext cx="10149756" cy="3715873"/>
          </a:xfrm>
        </p:spPr>
        <p:txBody>
          <a:bodyPr vert="horz" lIns="91440" tIns="45720" rIns="91440" bIns="45720" rtlCol="0" anchor="t">
            <a:noAutofit/>
          </a:bodyPr>
          <a:lstStyle/>
          <a:p>
            <a:pPr>
              <a:buFont typeface="Arial"/>
              <a:buChar char="•"/>
            </a:pPr>
            <a:r>
              <a:rPr lang="en-GB" sz="2400" b="1" dirty="0">
                <a:ea typeface="+mn-lt"/>
                <a:cs typeface="+mn-lt"/>
              </a:rPr>
              <a:t>Data Flow</a:t>
            </a:r>
            <a:r>
              <a:rPr lang="en-GB" sz="2400" dirty="0">
                <a:ea typeface="+mn-lt"/>
                <a:cs typeface="+mn-lt"/>
              </a:rPr>
              <a:t>: Read emails → Load data → Match sender, links, and keywords → Mark email.</a:t>
            </a:r>
            <a:endParaRPr lang="en-GB">
              <a:ea typeface="+mn-lt"/>
              <a:cs typeface="+mn-lt"/>
            </a:endParaRPr>
          </a:p>
          <a:p>
            <a:pPr>
              <a:buFont typeface="Arial"/>
              <a:buChar char="•"/>
            </a:pPr>
            <a:r>
              <a:rPr lang="en-GB" sz="2400" b="1" dirty="0">
                <a:ea typeface="+mn-lt"/>
                <a:cs typeface="+mn-lt"/>
              </a:rPr>
              <a:t>STRIDE Model</a:t>
            </a:r>
            <a:r>
              <a:rPr lang="en-GB" sz="2400" dirty="0">
                <a:ea typeface="+mn-lt"/>
                <a:cs typeface="+mn-lt"/>
              </a:rPr>
              <a:t> used for threat analysis (Spoofing, Tampering, Info Disclosure, etc.).</a:t>
            </a:r>
            <a:endParaRPr lang="en-GB" dirty="0"/>
          </a:p>
          <a:p>
            <a:pPr>
              <a:buFont typeface="Arial"/>
              <a:buChar char="•"/>
            </a:pPr>
            <a:r>
              <a:rPr lang="en-GB" sz="2400" b="1" dirty="0">
                <a:ea typeface="+mn-lt"/>
                <a:cs typeface="+mn-lt"/>
              </a:rPr>
              <a:t>Rule-Based Logic</a:t>
            </a:r>
            <a:r>
              <a:rPr lang="en-GB" sz="2400" dirty="0">
                <a:ea typeface="+mn-lt"/>
                <a:cs typeface="+mn-lt"/>
              </a:rPr>
              <a:t>: Clear, simple steps to classify emails.</a:t>
            </a:r>
            <a:endParaRPr lang="en-GB" dirty="0">
              <a:ea typeface="+mn-lt"/>
              <a:cs typeface="+mn-lt"/>
            </a:endParaRPr>
          </a:p>
          <a:p>
            <a:pPr marL="285750" indent="-285750">
              <a:buFont typeface="Arial"/>
              <a:buChar char="•"/>
            </a:pPr>
            <a:endParaRPr lang="en-GB" sz="2400" dirty="0"/>
          </a:p>
        </p:txBody>
      </p:sp>
    </p:spTree>
    <p:extLst>
      <p:ext uri="{BB962C8B-B14F-4D97-AF65-F5344CB8AC3E}">
        <p14:creationId xmlns:p14="http://schemas.microsoft.com/office/powerpoint/2010/main" val="1859740449"/>
      </p:ext>
    </p:extLst>
  </p:cSld>
  <p:clrMapOvr>
    <a:masterClrMapping/>
  </p:clrMapOvr>
</p:sld>
</file>

<file path=ppt/theme/theme1.xml><?xml version="1.0" encoding="utf-8"?>
<a:theme xmlns:a="http://schemas.openxmlformats.org/drawingml/2006/main" name="Office Theme">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42FAFE-88B4-49B4-9588-86CB0E564E5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2076B5C-85B0-4D30-852D-5E5312EEA93B}">
  <ds:schemaRefs>
    <ds:schemaRef ds:uri="http://schemas.microsoft.com/sharepoint/v3/contenttype/forms"/>
  </ds:schemaRefs>
</ds:datastoreItem>
</file>

<file path=customXml/itemProps3.xml><?xml version="1.0" encoding="utf-8"?>
<ds:datastoreItem xmlns:ds="http://schemas.openxmlformats.org/officeDocument/2006/customXml" ds:itemID="{2F1176D5-513E-4E73-98C9-4CEA832F57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TM45331398</Template>
  <TotalTime>0</TotalTime>
  <Words>436</Words>
  <Application>Microsoft Office PowerPoint</Application>
  <PresentationFormat>Widescreen</PresentationFormat>
  <Paragraphs>156</Paragraphs>
  <Slides>20</Slides>
  <Notes>20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Phishing Attack Detection and Prevention Tool</vt:lpstr>
      <vt:lpstr>Agenda</vt:lpstr>
      <vt:lpstr>Background and Introduction</vt:lpstr>
      <vt:lpstr>Market Survey</vt:lpstr>
      <vt:lpstr>Problem Statement</vt:lpstr>
      <vt:lpstr>Project Scope</vt:lpstr>
      <vt:lpstr>Proposed Solution</vt:lpstr>
      <vt:lpstr>Requirement Summary</vt:lpstr>
      <vt:lpstr>Design Summary</vt:lpstr>
      <vt:lpstr>Design Summary</vt:lpstr>
      <vt:lpstr>Methodology</vt:lpstr>
      <vt:lpstr>Implementation Summary</vt:lpstr>
      <vt:lpstr>Experiments and Results Summary</vt:lpstr>
      <vt:lpstr>Experiments and Results Summary</vt:lpstr>
      <vt:lpstr>Testing Summary</vt:lpstr>
      <vt:lpstr>Testing Summary</vt:lpstr>
      <vt:lpstr>Testing Summary</vt:lpstr>
      <vt:lpstr>Conclusion and Outlook</vt:lpstr>
      <vt:lpstr>Summary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198</cp:revision>
  <dcterms:created xsi:type="dcterms:W3CDTF">2025-05-12T07:49:03Z</dcterms:created>
  <dcterms:modified xsi:type="dcterms:W3CDTF">2025-05-12T18:18:19Z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