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Maven Pro Bold" panose="020B0604020202020204" charset="0"/>
      <p:regular r:id="rId20"/>
    </p:embeddedFont>
    <p:embeddedFont>
      <p:font typeface="Maven Pro" panose="020B0604020202020204" charset="0"/>
      <p:regular r:id="rId21"/>
    </p:embeddedFont>
    <p:embeddedFont>
      <p:font typeface="Montserrat Bold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nva Sans Bold" panose="020B0604020202020204" charset="0"/>
      <p:regular r:id="rId27"/>
    </p:embeddedFont>
    <p:embeddedFont>
      <p:font typeface="Canva Sans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7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6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83648" y="3574102"/>
            <a:ext cx="10203241" cy="1569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31"/>
              </a:lnSpc>
            </a:pPr>
            <a:r>
              <a:rPr lang="en-US" sz="7289" b="1">
                <a:solidFill>
                  <a:srgbClr val="25293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CONCEAL WEAPON     DETECTION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4297025" y="62960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803908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115443" y="3297877"/>
            <a:ext cx="2998148" cy="2998148"/>
          </a:xfrm>
          <a:custGeom>
            <a:avLst/>
            <a:gdLst/>
            <a:ahLst/>
            <a:cxnLst/>
            <a:rect l="l" t="t" r="r" b="b"/>
            <a:pathLst>
              <a:path w="2998148" h="2998148">
                <a:moveTo>
                  <a:pt x="0" y="0"/>
                </a:moveTo>
                <a:lnTo>
                  <a:pt x="2998148" y="0"/>
                </a:lnTo>
                <a:lnTo>
                  <a:pt x="2998148" y="2998148"/>
                </a:lnTo>
                <a:lnTo>
                  <a:pt x="0" y="29981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383648" y="5413224"/>
            <a:ext cx="10864763" cy="503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FINE TUNED MODEL YOLOV11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774390" y="9432915"/>
            <a:ext cx="329157" cy="81909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25293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4602" y="1851343"/>
            <a:ext cx="10439000" cy="6459131"/>
          </a:xfrm>
          <a:custGeom>
            <a:avLst/>
            <a:gdLst/>
            <a:ahLst/>
            <a:cxnLst/>
            <a:rect l="l" t="t" r="r" b="b"/>
            <a:pathLst>
              <a:path w="10439000" h="6459131">
                <a:moveTo>
                  <a:pt x="0" y="0"/>
                </a:moveTo>
                <a:lnTo>
                  <a:pt x="10439000" y="0"/>
                </a:lnTo>
                <a:lnTo>
                  <a:pt x="10439000" y="6459131"/>
                </a:lnTo>
                <a:lnTo>
                  <a:pt x="0" y="64591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885446" y="2125150"/>
            <a:ext cx="5888204" cy="2761724"/>
          </a:xfrm>
          <a:custGeom>
            <a:avLst/>
            <a:gdLst/>
            <a:ahLst/>
            <a:cxnLst/>
            <a:rect l="l" t="t" r="r" b="b"/>
            <a:pathLst>
              <a:path w="5888204" h="2761724">
                <a:moveTo>
                  <a:pt x="0" y="0"/>
                </a:moveTo>
                <a:lnTo>
                  <a:pt x="5888204" y="0"/>
                </a:lnTo>
                <a:lnTo>
                  <a:pt x="5888204" y="2761724"/>
                </a:lnTo>
                <a:lnTo>
                  <a:pt x="0" y="27617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323669" y="367498"/>
            <a:ext cx="7640663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RESULTS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504138" y="9607550"/>
            <a:ext cx="152400" cy="22860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25293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</p:spTree>
  </p:cSld>
  <p:clrMapOvr>
    <a:masterClrMapping/>
  </p:clrMapOvr>
  <p:transition>
    <p:circl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00317" y="715962"/>
            <a:ext cx="7640663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RESULTS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504138" y="9607550"/>
            <a:ext cx="152400" cy="22860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252930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  <p:sp>
        <p:nvSpPr>
          <p:cNvPr id="5" name="Freeform 5"/>
          <p:cNvSpPr/>
          <p:nvPr/>
        </p:nvSpPr>
        <p:spPr>
          <a:xfrm>
            <a:off x="1828800" y="2019300"/>
            <a:ext cx="14813917" cy="6724715"/>
          </a:xfrm>
          <a:custGeom>
            <a:avLst/>
            <a:gdLst/>
            <a:ahLst/>
            <a:cxnLst/>
            <a:rect l="l" t="t" r="r" b="b"/>
            <a:pathLst>
              <a:path w="14813917" h="6724715">
                <a:moveTo>
                  <a:pt x="0" y="0"/>
                </a:moveTo>
                <a:lnTo>
                  <a:pt x="14813917" y="0"/>
                </a:lnTo>
                <a:lnTo>
                  <a:pt x="14813917" y="6724716"/>
                </a:lnTo>
                <a:lnTo>
                  <a:pt x="0" y="67247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811"/>
            </a:stretch>
          </a:blipFill>
        </p:spPr>
      </p:sp>
    </p:spTree>
  </p:cSld>
  <p:clrMapOvr>
    <a:masterClrMapping/>
  </p:clrMapOvr>
  <p:transition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266135"/>
            <a:ext cx="15987071" cy="4952577"/>
          </a:xfrm>
          <a:custGeom>
            <a:avLst/>
            <a:gdLst/>
            <a:ahLst/>
            <a:cxnLst/>
            <a:rect l="l" t="t" r="r" b="b"/>
            <a:pathLst>
              <a:path w="15987071" h="4952577">
                <a:moveTo>
                  <a:pt x="0" y="0"/>
                </a:moveTo>
                <a:lnTo>
                  <a:pt x="15987071" y="0"/>
                </a:lnTo>
                <a:lnTo>
                  <a:pt x="15987071" y="4952577"/>
                </a:lnTo>
                <a:lnTo>
                  <a:pt x="0" y="49525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608" b="-2495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323669" y="715962"/>
            <a:ext cx="7640663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--CONTINUED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504138" y="9607550"/>
            <a:ext cx="152400" cy="22860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252930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</p:spTree>
  </p:cSld>
  <p:clrMapOvr>
    <a:masterClrMapping/>
  </p:clrMapOvr>
  <p:transition>
    <p:circl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988711" y="715962"/>
            <a:ext cx="7640663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--CONTINUED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504138" y="9607550"/>
            <a:ext cx="152400" cy="22860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252930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  <p:sp>
        <p:nvSpPr>
          <p:cNvPr id="5" name="Freeform 5"/>
          <p:cNvSpPr/>
          <p:nvPr/>
        </p:nvSpPr>
        <p:spPr>
          <a:xfrm>
            <a:off x="2468679" y="2214097"/>
            <a:ext cx="13350642" cy="6892269"/>
          </a:xfrm>
          <a:custGeom>
            <a:avLst/>
            <a:gdLst/>
            <a:ahLst/>
            <a:cxnLst/>
            <a:rect l="l" t="t" r="r" b="b"/>
            <a:pathLst>
              <a:path w="13350642" h="6892269">
                <a:moveTo>
                  <a:pt x="0" y="0"/>
                </a:moveTo>
                <a:lnTo>
                  <a:pt x="13350642" y="0"/>
                </a:lnTo>
                <a:lnTo>
                  <a:pt x="13350642" y="6892269"/>
                </a:lnTo>
                <a:lnTo>
                  <a:pt x="0" y="68922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>
    <p:circl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762255" y="816151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667000" y="2019300"/>
            <a:ext cx="12869919" cy="6064949"/>
          </a:xfrm>
          <a:custGeom>
            <a:avLst/>
            <a:gdLst/>
            <a:ahLst/>
            <a:cxnLst/>
            <a:rect l="l" t="t" r="r" b="b"/>
            <a:pathLst>
              <a:path w="12869919" h="6064949">
                <a:moveTo>
                  <a:pt x="0" y="0"/>
                </a:moveTo>
                <a:lnTo>
                  <a:pt x="12869919" y="0"/>
                </a:lnTo>
                <a:lnTo>
                  <a:pt x="12869919" y="6064950"/>
                </a:lnTo>
                <a:lnTo>
                  <a:pt x="0" y="6064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841756" y="501704"/>
            <a:ext cx="7640663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--CONTINUED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73261" y="9539461"/>
            <a:ext cx="152400" cy="22860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252930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771780" y="816151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042320" y="1422456"/>
            <a:ext cx="12056596" cy="8017636"/>
          </a:xfrm>
          <a:custGeom>
            <a:avLst/>
            <a:gdLst/>
            <a:ahLst/>
            <a:cxnLst/>
            <a:rect l="l" t="t" r="r" b="b"/>
            <a:pathLst>
              <a:path w="12056596" h="8017636">
                <a:moveTo>
                  <a:pt x="0" y="0"/>
                </a:moveTo>
                <a:lnTo>
                  <a:pt x="12056596" y="0"/>
                </a:lnTo>
                <a:lnTo>
                  <a:pt x="12056596" y="8017636"/>
                </a:lnTo>
                <a:lnTo>
                  <a:pt x="0" y="80176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698829" y="501704"/>
            <a:ext cx="7640663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--CONTINUED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519160" y="9539461"/>
            <a:ext cx="152400" cy="22860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252930"/>
                </a:solidFill>
                <a:latin typeface="Canva Sans"/>
                <a:ea typeface="Canva Sans"/>
                <a:cs typeface="Canva Sans"/>
                <a:sym typeface="Canva Sans"/>
              </a:rPr>
              <a:t>15</a:t>
            </a:r>
          </a:p>
        </p:txBody>
      </p:sp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63762" y="1667088"/>
            <a:ext cx="12172520" cy="7349159"/>
          </a:xfrm>
          <a:custGeom>
            <a:avLst/>
            <a:gdLst/>
            <a:ahLst/>
            <a:cxnLst/>
            <a:rect l="l" t="t" r="r" b="b"/>
            <a:pathLst>
              <a:path w="12172520" h="7349159">
                <a:moveTo>
                  <a:pt x="0" y="0"/>
                </a:moveTo>
                <a:lnTo>
                  <a:pt x="12172521" y="0"/>
                </a:lnTo>
                <a:lnTo>
                  <a:pt x="12172521" y="7349159"/>
                </a:lnTo>
                <a:lnTo>
                  <a:pt x="0" y="73491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255663" y="9607550"/>
            <a:ext cx="363815" cy="454173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16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595628" y="-3115"/>
            <a:ext cx="3538972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CODE</a:t>
            </a:r>
          </a:p>
        </p:txBody>
      </p:sp>
    </p:spTree>
  </p:cSld>
  <p:clrMapOvr>
    <a:masterClrMapping/>
  </p:clrMapOvr>
  <p:transition>
    <p:circl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067048" y="314325"/>
            <a:ext cx="8865010" cy="917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7"/>
              </a:lnSpc>
            </a:pPr>
            <a:r>
              <a:rPr lang="en-US" sz="8121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USER INTERFACE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035667" y="9607550"/>
            <a:ext cx="152400" cy="22860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252D37"/>
                </a:solidFill>
                <a:latin typeface="Canva Sans"/>
                <a:ea typeface="Canva Sans"/>
                <a:cs typeface="Canva Sans"/>
                <a:sym typeface="Canva Sans"/>
              </a:rPr>
              <a:t>17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231731"/>
            <a:ext cx="15101882" cy="76774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54150" y="3832722"/>
            <a:ext cx="12779699" cy="1791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sz="15544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243940" y="5955758"/>
            <a:ext cx="9800119" cy="790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26"/>
              </a:lnSpc>
            </a:pPr>
            <a:r>
              <a:rPr lang="en-US" sz="5926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For your attention</a:t>
            </a:r>
          </a:p>
        </p:txBody>
      </p:sp>
      <p:sp>
        <p:nvSpPr>
          <p:cNvPr id="4" name="Freeform 4"/>
          <p:cNvSpPr/>
          <p:nvPr/>
        </p:nvSpPr>
        <p:spPr>
          <a:xfrm>
            <a:off x="-17800" y="8156130"/>
            <a:ext cx="4261740" cy="2130870"/>
          </a:xfrm>
          <a:custGeom>
            <a:avLst/>
            <a:gdLst/>
            <a:ahLst/>
            <a:cxnLst/>
            <a:rect l="l" t="t" r="r" b="b"/>
            <a:pathLst>
              <a:path w="4261740" h="213087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4044060" y="0"/>
            <a:ext cx="4261740" cy="2130870"/>
          </a:xfrm>
          <a:custGeom>
            <a:avLst/>
            <a:gdLst/>
            <a:ahLst/>
            <a:cxnLst/>
            <a:rect l="l" t="t" r="r" b="b"/>
            <a:pathLst>
              <a:path w="4261740" h="213087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365016" y="9607550"/>
            <a:ext cx="554959" cy="66990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252D37"/>
                </a:solidFill>
                <a:latin typeface="Canva Sans"/>
                <a:ea typeface="Canva Sans"/>
                <a:cs typeface="Canva Sans"/>
                <a:sym typeface="Canva Sans"/>
              </a:rPr>
              <a:t>18</a:t>
            </a:r>
          </a:p>
        </p:txBody>
      </p:sp>
      <p:sp>
        <p:nvSpPr>
          <p:cNvPr id="7" name="Freeform 7"/>
          <p:cNvSpPr/>
          <p:nvPr/>
        </p:nvSpPr>
        <p:spPr>
          <a:xfrm rot="-10800000">
            <a:off x="-426373" y="-36735"/>
            <a:ext cx="4261740" cy="2130870"/>
          </a:xfrm>
          <a:custGeom>
            <a:avLst/>
            <a:gdLst/>
            <a:ahLst/>
            <a:cxnLst/>
            <a:rect l="l" t="t" r="r" b="b"/>
            <a:pathLst>
              <a:path w="4261740" h="213087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044060" y="8022209"/>
            <a:ext cx="4261740" cy="2130870"/>
          </a:xfrm>
          <a:custGeom>
            <a:avLst/>
            <a:gdLst/>
            <a:ahLst/>
            <a:cxnLst/>
            <a:rect l="l" t="t" r="r" b="b"/>
            <a:pathLst>
              <a:path w="4261740" h="213087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96087" y="1912981"/>
            <a:ext cx="9095826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ABOUT US</a:t>
            </a:r>
          </a:p>
        </p:txBody>
      </p:sp>
      <p:sp>
        <p:nvSpPr>
          <p:cNvPr id="3" name="Freeform 3"/>
          <p:cNvSpPr/>
          <p:nvPr/>
        </p:nvSpPr>
        <p:spPr>
          <a:xfrm>
            <a:off x="1417320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149426" y="4661852"/>
            <a:ext cx="10480973" cy="28084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252D3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HUSSAIN ALI    FA21-BCS-066</a:t>
            </a:r>
          </a:p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252D3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ALI SHAN         FA21-BCS-080</a:t>
            </a:r>
          </a:p>
          <a:p>
            <a:pPr algn="ctr">
              <a:lnSpc>
                <a:spcPts val="7279"/>
              </a:lnSpc>
            </a:pPr>
            <a:endParaRPr lang="en-US" sz="5199" b="1" dirty="0">
              <a:solidFill>
                <a:srgbClr val="252D37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793480" y="9318625"/>
            <a:ext cx="152400" cy="25717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252D37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id="6" name="Freeform 6"/>
          <p:cNvSpPr/>
          <p:nvPr/>
        </p:nvSpPr>
        <p:spPr>
          <a:xfrm flipH="1">
            <a:off x="-362085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-252838" y="625453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V="1">
            <a:off x="14173200" y="60674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96037" y="1489607"/>
            <a:ext cx="5094018" cy="914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084"/>
              </a:lnSpc>
            </a:pPr>
            <a:endParaRPr/>
          </a:p>
        </p:txBody>
      </p:sp>
      <p:sp>
        <p:nvSpPr>
          <p:cNvPr id="3" name="TextBox 3"/>
          <p:cNvSpPr txBox="1"/>
          <p:nvPr/>
        </p:nvSpPr>
        <p:spPr>
          <a:xfrm>
            <a:off x="2396037" y="2672163"/>
            <a:ext cx="5094018" cy="170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Introduction</a:t>
            </a:r>
          </a:p>
          <a:p>
            <a:pPr algn="just">
              <a:lnSpc>
                <a:spcPts val="7000"/>
              </a:lnSpc>
            </a:pPr>
            <a:endParaRPr lang="en-US" sz="35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96037" y="3380188"/>
            <a:ext cx="5094018" cy="81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Problem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96037" y="4171950"/>
            <a:ext cx="5094018" cy="170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Objectives</a:t>
            </a:r>
          </a:p>
          <a:p>
            <a:pPr marL="755651" lvl="1" indent="-377825" algn="just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Methodology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92790" y="1670050"/>
            <a:ext cx="3596044" cy="347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000"/>
              </a:lnSpc>
            </a:pPr>
            <a:endParaRPr/>
          </a:p>
          <a:p>
            <a:pPr marL="755651" lvl="1" indent="-377825" algn="just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Key features</a:t>
            </a:r>
          </a:p>
          <a:p>
            <a:pPr marL="755651" lvl="1" indent="-377825" algn="just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Conclusion</a:t>
            </a:r>
          </a:p>
          <a:p>
            <a:pPr marL="755651" lvl="1" indent="-377825" algn="just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Code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92790" y="5109276"/>
            <a:ext cx="3932711" cy="81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Results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92790" y="5968781"/>
            <a:ext cx="4297155" cy="2587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User Interface</a:t>
            </a:r>
          </a:p>
          <a:p>
            <a:pPr algn="just">
              <a:lnSpc>
                <a:spcPts val="7000"/>
              </a:lnSpc>
            </a:pPr>
            <a:endParaRPr lang="en-US" sz="35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just">
              <a:lnSpc>
                <a:spcPts val="7000"/>
              </a:lnSpc>
            </a:pPr>
            <a:endParaRPr lang="en-US" sz="35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12268" y="824508"/>
            <a:ext cx="8297704" cy="627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1"/>
              </a:lnSpc>
            </a:pPr>
            <a:r>
              <a:rPr lang="en-US" sz="5601" b="1">
                <a:solidFill>
                  <a:srgbClr val="252D3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TABLE OF CONTENTS</a:t>
            </a:r>
          </a:p>
        </p:txBody>
      </p:sp>
      <p:sp>
        <p:nvSpPr>
          <p:cNvPr id="10" name="Freeform 10"/>
          <p:cNvSpPr/>
          <p:nvPr/>
        </p:nvSpPr>
        <p:spPr>
          <a:xfrm flipH="1">
            <a:off x="0" y="-28632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8961120" y="9423400"/>
            <a:ext cx="486719" cy="1175107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  <p:sp>
        <p:nvSpPr>
          <p:cNvPr id="12" name="Freeform 12"/>
          <p:cNvSpPr/>
          <p:nvPr/>
        </p:nvSpPr>
        <p:spPr>
          <a:xfrm>
            <a:off x="1417320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 flipV="1">
            <a:off x="-252838" y="625453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V="1">
            <a:off x="14030039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81000" y="2532401"/>
            <a:ext cx="11049000" cy="64120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006"/>
              </a:lnSpc>
            </a:pPr>
            <a:r>
              <a:rPr lang="en-US" sz="3576" dirty="0">
                <a:solidFill>
                  <a:srgbClr val="252930"/>
                </a:solidFill>
                <a:latin typeface="Canva Sans"/>
                <a:ea typeface="Canva Sans"/>
                <a:cs typeface="Canva Sans"/>
                <a:sym typeface="Canva Sans"/>
              </a:rPr>
              <a:t>This project focuses on detecting pistols in thermal images using a fine-tuned YOLOv11n model. By leveraging the advantages of thermal imaging and the speed of YOLOv11, the system aims to provide accurate and real-time weapon detection for enhanced security in low-visibility environments. </a:t>
            </a:r>
            <a:r>
              <a:rPr lang="en-US" sz="3576">
                <a:solidFill>
                  <a:srgbClr val="252930"/>
                </a:solidFill>
                <a:latin typeface="Canva Sans"/>
                <a:ea typeface="Canva Sans"/>
                <a:cs typeface="Canva Sans"/>
                <a:sym typeface="Canva Sans"/>
              </a:rPr>
              <a:t>The </a:t>
            </a:r>
            <a:r>
              <a:rPr lang="en-US" sz="3576" smtClean="0">
                <a:solidFill>
                  <a:srgbClr val="252930"/>
                </a:solidFill>
                <a:latin typeface="Canva Sans"/>
                <a:ea typeface="Canva Sans"/>
                <a:cs typeface="Canva Sans"/>
                <a:sym typeface="Canva Sans"/>
              </a:rPr>
              <a:t>model is </a:t>
            </a:r>
            <a:r>
              <a:rPr lang="en-US" sz="3576" dirty="0">
                <a:solidFill>
                  <a:srgbClr val="252930"/>
                </a:solidFill>
                <a:latin typeface="Canva Sans"/>
                <a:ea typeface="Canva Sans"/>
                <a:cs typeface="Canva Sans"/>
                <a:sym typeface="Canva Sans"/>
              </a:rPr>
              <a:t>trained on a custom dataset of thermal pistol images to ensure high precision and recall in practical scenarios.</a:t>
            </a:r>
          </a:p>
          <a:p>
            <a:pPr algn="just">
              <a:lnSpc>
                <a:spcPts val="5006"/>
              </a:lnSpc>
            </a:pPr>
            <a:endParaRPr lang="en-US" sz="3576" dirty="0">
              <a:solidFill>
                <a:srgbClr val="25293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004388" y="1295400"/>
            <a:ext cx="12288749" cy="808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0"/>
              </a:lnSpc>
            </a:pPr>
            <a:r>
              <a:rPr lang="en-US" sz="7100" b="1">
                <a:solidFill>
                  <a:srgbClr val="25293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39238" y="866775"/>
            <a:ext cx="9525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8321988" y="9423400"/>
            <a:ext cx="152400" cy="25717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25293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id="7" name="Freeform 7"/>
          <p:cNvSpPr/>
          <p:nvPr/>
        </p:nvSpPr>
        <p:spPr>
          <a:xfrm>
            <a:off x="12325826" y="3574206"/>
            <a:ext cx="4486210" cy="4355702"/>
          </a:xfrm>
          <a:custGeom>
            <a:avLst/>
            <a:gdLst/>
            <a:ahLst/>
            <a:cxnLst/>
            <a:rect l="l" t="t" r="r" b="b"/>
            <a:pathLst>
              <a:path w="4486210" h="4355702">
                <a:moveTo>
                  <a:pt x="0" y="0"/>
                </a:moveTo>
                <a:lnTo>
                  <a:pt x="4486210" y="0"/>
                </a:lnTo>
                <a:lnTo>
                  <a:pt x="4486210" y="4355702"/>
                </a:lnTo>
                <a:lnTo>
                  <a:pt x="0" y="43557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771780" y="809047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628194" y="1305118"/>
            <a:ext cx="6192474" cy="1365121"/>
            <a:chOff x="0" y="0"/>
            <a:chExt cx="1630940" cy="3595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30940" cy="359538"/>
            </a:xfrm>
            <a:custGeom>
              <a:avLst/>
              <a:gdLst/>
              <a:ahLst/>
              <a:cxnLst/>
              <a:rect l="l" t="t" r="r" b="b"/>
              <a:pathLst>
                <a:path w="1630940" h="359538">
                  <a:moveTo>
                    <a:pt x="63761" y="0"/>
                  </a:moveTo>
                  <a:lnTo>
                    <a:pt x="1567179" y="0"/>
                  </a:lnTo>
                  <a:cubicBezTo>
                    <a:pt x="1602393" y="0"/>
                    <a:pt x="1630940" y="28547"/>
                    <a:pt x="1630940" y="63761"/>
                  </a:cubicBezTo>
                  <a:lnTo>
                    <a:pt x="1630940" y="295777"/>
                  </a:lnTo>
                  <a:cubicBezTo>
                    <a:pt x="1630940" y="312687"/>
                    <a:pt x="1624222" y="328905"/>
                    <a:pt x="1612265" y="340863"/>
                  </a:cubicBezTo>
                  <a:cubicBezTo>
                    <a:pt x="1600307" y="352820"/>
                    <a:pt x="1584089" y="359538"/>
                    <a:pt x="1567179" y="359538"/>
                  </a:cubicBezTo>
                  <a:lnTo>
                    <a:pt x="63761" y="359538"/>
                  </a:lnTo>
                  <a:cubicBezTo>
                    <a:pt x="46850" y="359538"/>
                    <a:pt x="30633" y="352820"/>
                    <a:pt x="18675" y="340863"/>
                  </a:cubicBezTo>
                  <a:cubicBezTo>
                    <a:pt x="6718" y="328905"/>
                    <a:pt x="0" y="312687"/>
                    <a:pt x="0" y="295777"/>
                  </a:cubicBezTo>
                  <a:lnTo>
                    <a:pt x="0" y="63761"/>
                  </a:lnTo>
                  <a:cubicBezTo>
                    <a:pt x="0" y="46850"/>
                    <a:pt x="6718" y="30633"/>
                    <a:pt x="18675" y="18675"/>
                  </a:cubicBezTo>
                  <a:cubicBezTo>
                    <a:pt x="30633" y="6718"/>
                    <a:pt x="46850" y="0"/>
                    <a:pt x="63761" y="0"/>
                  </a:cubicBezTo>
                  <a:close/>
                </a:path>
              </a:pathLst>
            </a:custGeom>
            <a:solidFill>
              <a:srgbClr val="363D46">
                <a:alpha val="20784"/>
              </a:srgbClr>
            </a:solidFill>
            <a:ln w="47625" cap="rnd">
              <a:solidFill>
                <a:srgbClr val="252930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04775"/>
              <a:ext cx="1630940" cy="4643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39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06400" y="3402965"/>
            <a:ext cx="5079873" cy="322572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89354" y="3402965"/>
            <a:ext cx="12464646" cy="40780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319"/>
              </a:lnSpc>
            </a:pPr>
            <a:r>
              <a:rPr lang="en-US" sz="3799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Conventional weapon detection struggles in low visibility and relies heavily on manual monitoring. This project aims to solve that by using a fine-tuned YOLOv11 model to detect pistols in thermal images with high accuracy and real-time performance.</a:t>
            </a:r>
          </a:p>
          <a:p>
            <a:pPr algn="just">
              <a:lnSpc>
                <a:spcPts val="5319"/>
              </a:lnSpc>
            </a:pPr>
            <a:endParaRPr lang="en-US" sz="3799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560003" y="9468421"/>
            <a:ext cx="152400" cy="22860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25293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92634" y="1408075"/>
            <a:ext cx="3734738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b="1" dirty="0" smtClean="0">
                <a:solidFill>
                  <a:srgbClr val="25293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</a:t>
            </a:r>
            <a:endParaRPr lang="en-US" sz="5999" b="1" dirty="0">
              <a:solidFill>
                <a:srgbClr val="25293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</p:cSld>
  <p:clrMapOvr>
    <a:masterClrMapping/>
  </p:clrMapOvr>
  <p:transition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463766" y="1303939"/>
            <a:ext cx="6192474" cy="1365121"/>
            <a:chOff x="0" y="0"/>
            <a:chExt cx="1630940" cy="3595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30940" cy="359538"/>
            </a:xfrm>
            <a:custGeom>
              <a:avLst/>
              <a:gdLst/>
              <a:ahLst/>
              <a:cxnLst/>
              <a:rect l="l" t="t" r="r" b="b"/>
              <a:pathLst>
                <a:path w="1630940" h="359538">
                  <a:moveTo>
                    <a:pt x="63761" y="0"/>
                  </a:moveTo>
                  <a:lnTo>
                    <a:pt x="1567179" y="0"/>
                  </a:lnTo>
                  <a:cubicBezTo>
                    <a:pt x="1602393" y="0"/>
                    <a:pt x="1630940" y="28547"/>
                    <a:pt x="1630940" y="63761"/>
                  </a:cubicBezTo>
                  <a:lnTo>
                    <a:pt x="1630940" y="295777"/>
                  </a:lnTo>
                  <a:cubicBezTo>
                    <a:pt x="1630940" y="312687"/>
                    <a:pt x="1624222" y="328905"/>
                    <a:pt x="1612265" y="340863"/>
                  </a:cubicBezTo>
                  <a:cubicBezTo>
                    <a:pt x="1600307" y="352820"/>
                    <a:pt x="1584089" y="359538"/>
                    <a:pt x="1567179" y="359538"/>
                  </a:cubicBezTo>
                  <a:lnTo>
                    <a:pt x="63761" y="359538"/>
                  </a:lnTo>
                  <a:cubicBezTo>
                    <a:pt x="46850" y="359538"/>
                    <a:pt x="30633" y="352820"/>
                    <a:pt x="18675" y="340863"/>
                  </a:cubicBezTo>
                  <a:cubicBezTo>
                    <a:pt x="6718" y="328905"/>
                    <a:pt x="0" y="312687"/>
                    <a:pt x="0" y="295777"/>
                  </a:cubicBezTo>
                  <a:lnTo>
                    <a:pt x="0" y="63761"/>
                  </a:lnTo>
                  <a:cubicBezTo>
                    <a:pt x="0" y="46850"/>
                    <a:pt x="6718" y="30633"/>
                    <a:pt x="18675" y="18675"/>
                  </a:cubicBezTo>
                  <a:cubicBezTo>
                    <a:pt x="30633" y="6718"/>
                    <a:pt x="46850" y="0"/>
                    <a:pt x="63761" y="0"/>
                  </a:cubicBezTo>
                  <a:close/>
                </a:path>
              </a:pathLst>
            </a:custGeom>
            <a:solidFill>
              <a:srgbClr val="363D46">
                <a:alpha val="20784"/>
              </a:srgbClr>
            </a:solidFill>
            <a:ln w="47625" cap="rnd">
              <a:solidFill>
                <a:srgbClr val="252930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04775"/>
              <a:ext cx="1630940" cy="4643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39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0" y="3238500"/>
            <a:ext cx="14325600" cy="40780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20417" lvl="1" indent="-410209" algn="just">
              <a:lnSpc>
                <a:spcPts val="5319"/>
              </a:lnSpc>
              <a:buFont typeface="Arial"/>
              <a:buChar char="•"/>
            </a:pPr>
            <a:r>
              <a:rPr lang="en-US" sz="3799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Develop a real-time pistol detection system</a:t>
            </a:r>
          </a:p>
          <a:p>
            <a:pPr marL="820417" lvl="1" indent="-410209" algn="just">
              <a:lnSpc>
                <a:spcPts val="5319"/>
              </a:lnSpc>
              <a:buFont typeface="Arial"/>
              <a:buChar char="•"/>
            </a:pPr>
            <a:r>
              <a:rPr lang="en-US" sz="3799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Use </a:t>
            </a:r>
            <a:r>
              <a:rPr lang="en-US" sz="3799" dirty="0" smtClean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a fine-tuned </a:t>
            </a:r>
            <a:r>
              <a:rPr lang="en-US" sz="3799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YOLOv11 model trained on thermal images</a:t>
            </a:r>
          </a:p>
          <a:p>
            <a:pPr marL="820417" lvl="1" indent="-410209" algn="just">
              <a:lnSpc>
                <a:spcPts val="5319"/>
              </a:lnSpc>
              <a:buFont typeface="Arial"/>
              <a:buChar char="•"/>
            </a:pPr>
            <a:r>
              <a:rPr lang="en-US" sz="3799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Ensure high precision and recall</a:t>
            </a:r>
          </a:p>
          <a:p>
            <a:pPr marL="820417" lvl="1" indent="-410209" algn="just">
              <a:lnSpc>
                <a:spcPts val="5319"/>
              </a:lnSpc>
              <a:buFont typeface="Arial"/>
              <a:buChar char="•"/>
            </a:pPr>
            <a:r>
              <a:rPr lang="en-US" sz="3799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Maintain performance </a:t>
            </a:r>
            <a:r>
              <a:rPr lang="en-US" sz="3799" dirty="0" smtClean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in low-light or obscured </a:t>
            </a:r>
            <a:r>
              <a:rPr lang="en-US" sz="3799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visibility </a:t>
            </a:r>
            <a:endParaRPr lang="en-US" sz="3799" dirty="0" smtClean="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10208" lvl="1" algn="just">
              <a:lnSpc>
                <a:spcPts val="5319"/>
              </a:lnSpc>
            </a:pPr>
            <a:r>
              <a:rPr lang="en-US" sz="3799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3799" dirty="0" smtClean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</a:t>
            </a:r>
            <a:r>
              <a:rPr lang="en-US" sz="3799" dirty="0" smtClean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conditions</a:t>
            </a:r>
            <a:endParaRPr lang="en-US" sz="3799" dirty="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just">
              <a:lnSpc>
                <a:spcPts val="5319"/>
              </a:lnSpc>
            </a:pPr>
            <a:endParaRPr lang="en-US" sz="3799" dirty="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4196169" y="2747045"/>
            <a:ext cx="3835591" cy="3810000"/>
          </a:xfrm>
          <a:custGeom>
            <a:avLst/>
            <a:gdLst/>
            <a:ahLst/>
            <a:cxnLst/>
            <a:rect l="l" t="t" r="r" b="b"/>
            <a:pathLst>
              <a:path w="4069911" h="4114800">
                <a:moveTo>
                  <a:pt x="0" y="0"/>
                </a:moveTo>
                <a:lnTo>
                  <a:pt x="4069911" y="0"/>
                </a:lnTo>
                <a:lnTo>
                  <a:pt x="40699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342440" y="9607550"/>
            <a:ext cx="152400" cy="22860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252D37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867401" y="1485802"/>
            <a:ext cx="54102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b="1" dirty="0">
                <a:solidFill>
                  <a:srgbClr val="25293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Objectives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30321" y="2542436"/>
            <a:ext cx="7828979" cy="6845016"/>
            <a:chOff x="0" y="0"/>
            <a:chExt cx="2061953" cy="18028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61953" cy="1802803"/>
            </a:xfrm>
            <a:custGeom>
              <a:avLst/>
              <a:gdLst/>
              <a:ahLst/>
              <a:cxnLst/>
              <a:rect l="l" t="t" r="r" b="b"/>
              <a:pathLst>
                <a:path w="2061953" h="1802803">
                  <a:moveTo>
                    <a:pt x="50433" y="0"/>
                  </a:moveTo>
                  <a:lnTo>
                    <a:pt x="2011520" y="0"/>
                  </a:lnTo>
                  <a:cubicBezTo>
                    <a:pt x="2039374" y="0"/>
                    <a:pt x="2061953" y="22580"/>
                    <a:pt x="2061953" y="50433"/>
                  </a:cubicBezTo>
                  <a:lnTo>
                    <a:pt x="2061953" y="1752370"/>
                  </a:lnTo>
                  <a:cubicBezTo>
                    <a:pt x="2061953" y="1780223"/>
                    <a:pt x="2039374" y="1802803"/>
                    <a:pt x="2011520" y="1802803"/>
                  </a:cubicBezTo>
                  <a:lnTo>
                    <a:pt x="50433" y="1802803"/>
                  </a:lnTo>
                  <a:cubicBezTo>
                    <a:pt x="22580" y="1802803"/>
                    <a:pt x="0" y="1780223"/>
                    <a:pt x="0" y="1752370"/>
                  </a:cubicBezTo>
                  <a:lnTo>
                    <a:pt x="0" y="50433"/>
                  </a:lnTo>
                  <a:cubicBezTo>
                    <a:pt x="0" y="22580"/>
                    <a:pt x="22580" y="0"/>
                    <a:pt x="50433" y="0"/>
                  </a:cubicBezTo>
                  <a:close/>
                </a:path>
              </a:pathLst>
            </a:custGeom>
            <a:solidFill>
              <a:srgbClr val="2C3E50">
                <a:alpha val="3764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61953" cy="1840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51460" y="2606146"/>
            <a:ext cx="8545415" cy="6845016"/>
            <a:chOff x="0" y="0"/>
            <a:chExt cx="2250644" cy="18028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50644" cy="1802803"/>
            </a:xfrm>
            <a:custGeom>
              <a:avLst/>
              <a:gdLst/>
              <a:ahLst/>
              <a:cxnLst/>
              <a:rect l="l" t="t" r="r" b="b"/>
              <a:pathLst>
                <a:path w="2250644" h="1802803">
                  <a:moveTo>
                    <a:pt x="46205" y="0"/>
                  </a:moveTo>
                  <a:lnTo>
                    <a:pt x="2204440" y="0"/>
                  </a:lnTo>
                  <a:cubicBezTo>
                    <a:pt x="2216694" y="0"/>
                    <a:pt x="2228446" y="4868"/>
                    <a:pt x="2237111" y="13533"/>
                  </a:cubicBezTo>
                  <a:cubicBezTo>
                    <a:pt x="2245776" y="22198"/>
                    <a:pt x="2250644" y="33950"/>
                    <a:pt x="2250644" y="46205"/>
                  </a:cubicBezTo>
                  <a:lnTo>
                    <a:pt x="2250644" y="1756598"/>
                  </a:lnTo>
                  <a:cubicBezTo>
                    <a:pt x="2250644" y="1768852"/>
                    <a:pt x="2245776" y="1780604"/>
                    <a:pt x="2237111" y="1789269"/>
                  </a:cubicBezTo>
                  <a:cubicBezTo>
                    <a:pt x="2228446" y="1797935"/>
                    <a:pt x="2216694" y="1802803"/>
                    <a:pt x="2204440" y="1802803"/>
                  </a:cubicBezTo>
                  <a:lnTo>
                    <a:pt x="46205" y="1802803"/>
                  </a:lnTo>
                  <a:cubicBezTo>
                    <a:pt x="33950" y="1802803"/>
                    <a:pt x="22198" y="1797935"/>
                    <a:pt x="13533" y="1789269"/>
                  </a:cubicBezTo>
                  <a:cubicBezTo>
                    <a:pt x="4868" y="1780604"/>
                    <a:pt x="0" y="1768852"/>
                    <a:pt x="0" y="1756598"/>
                  </a:cubicBezTo>
                  <a:lnTo>
                    <a:pt x="0" y="46205"/>
                  </a:lnTo>
                  <a:cubicBezTo>
                    <a:pt x="0" y="33950"/>
                    <a:pt x="4868" y="22198"/>
                    <a:pt x="13533" y="13533"/>
                  </a:cubicBezTo>
                  <a:cubicBezTo>
                    <a:pt x="22198" y="4868"/>
                    <a:pt x="33950" y="0"/>
                    <a:pt x="46205" y="0"/>
                  </a:cubicBezTo>
                  <a:close/>
                </a:path>
              </a:pathLst>
            </a:custGeom>
            <a:solidFill>
              <a:srgbClr val="2C3E50">
                <a:alpha val="37647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250644" cy="1840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726025" y="8065988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144000" y="3279246"/>
            <a:ext cx="7110512" cy="6376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Dataset split: 80% train, 10% validation, 10% test.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Trained for 100 epochs with 640×640 image size.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Achieved metrics:</a:t>
            </a:r>
          </a:p>
          <a:p>
            <a:pPr marL="1554480" lvl="2" indent="-518160" algn="just">
              <a:lnSpc>
                <a:spcPts val="5040"/>
              </a:lnSpc>
              <a:buFont typeface="Arial"/>
              <a:buChar char="⚬"/>
            </a:pPr>
            <a:r>
              <a:rPr lang="en-US" sz="36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mAP50-95: </a:t>
            </a:r>
            <a:r>
              <a:rPr lang="en-US" sz="3600" dirty="0" smtClean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0.7281</a:t>
            </a:r>
            <a:endParaRPr lang="en-US" sz="3600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1554480" lvl="2" indent="-518160" algn="just">
              <a:lnSpc>
                <a:spcPts val="5040"/>
              </a:lnSpc>
              <a:buFont typeface="Arial"/>
              <a:buChar char="⚬"/>
            </a:pPr>
            <a:r>
              <a:rPr lang="en-US" sz="36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Precision: </a:t>
            </a:r>
            <a:r>
              <a:rPr lang="en-US" sz="3600" dirty="0" smtClean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 1.0000</a:t>
            </a:r>
            <a:endParaRPr lang="en-US" sz="3600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1554480" lvl="2" indent="-518160" algn="just">
              <a:lnSpc>
                <a:spcPts val="5040"/>
              </a:lnSpc>
              <a:buFont typeface="Arial"/>
              <a:buChar char="⚬"/>
            </a:pPr>
            <a:r>
              <a:rPr lang="en-US" sz="36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Recall: </a:t>
            </a:r>
            <a:r>
              <a:rPr lang="en-US" sz="3600" dirty="0" smtClean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      0.9964</a:t>
            </a:r>
            <a:endParaRPr lang="en-US" sz="3600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1554480" lvl="2" indent="-518160" algn="just">
              <a:lnSpc>
                <a:spcPts val="5040"/>
              </a:lnSpc>
              <a:buFont typeface="Arial"/>
              <a:buChar char="⚬"/>
            </a:pPr>
            <a:r>
              <a:rPr lang="en-US" sz="36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F1 Score</a:t>
            </a:r>
            <a:r>
              <a:rPr lang="en-US" sz="3600" dirty="0" smtClean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:        0.9982</a:t>
            </a:r>
            <a:endParaRPr lang="en-US" sz="3600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just">
              <a:lnSpc>
                <a:spcPts val="5040"/>
              </a:lnSpc>
            </a:pPr>
            <a:endParaRPr lang="en-US" sz="3600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902904" y="979926"/>
            <a:ext cx="10441907" cy="922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sz="8033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METHODOLOGY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8379" y="2777596"/>
            <a:ext cx="4676959" cy="543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0"/>
              </a:lnSpc>
            </a:pPr>
            <a:r>
              <a:rPr lang="en-US" sz="47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Qualitative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44000" y="2713886"/>
            <a:ext cx="4768582" cy="543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0"/>
              </a:lnSpc>
            </a:pPr>
            <a:r>
              <a:rPr lang="en-US" sz="47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Quantitative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47125" y="3279246"/>
            <a:ext cx="8449750" cy="6563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Collected and annotated a custom thermal pistol image dataset.</a:t>
            </a:r>
          </a:p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Fine-tuned the lightweight YOLOv11n model on this dataset.</a:t>
            </a:r>
          </a:p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Trained and validated the model for accurate pistol detection.</a:t>
            </a:r>
          </a:p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Tested the model on new images and visualized detection results.</a:t>
            </a:r>
          </a:p>
          <a:p>
            <a:pPr algn="l">
              <a:lnSpc>
                <a:spcPts val="5179"/>
              </a:lnSpc>
            </a:pPr>
            <a:endParaRPr lang="en-US" sz="3699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l">
              <a:lnSpc>
                <a:spcPts val="5179"/>
              </a:lnSpc>
            </a:pPr>
            <a:endParaRPr lang="en-US" sz="3699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144000" y="9558126"/>
            <a:ext cx="152400" cy="22860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25293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81600" y="401592"/>
            <a:ext cx="7848600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782"/>
              </a:lnSpc>
            </a:pPr>
            <a:r>
              <a:rPr lang="en-US" sz="7701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FEATURES</a:t>
            </a:r>
          </a:p>
          <a:p>
            <a:pPr algn="l">
              <a:lnSpc>
                <a:spcPts val="10782"/>
              </a:lnSpc>
            </a:pPr>
            <a:endParaRPr lang="en-US" sz="7701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71600" y="2095500"/>
            <a:ext cx="12385987" cy="8156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 algn="l">
              <a:lnSpc>
                <a:spcPts val="5320"/>
              </a:lnSpc>
              <a:buFont typeface="Arial"/>
              <a:buChar char="•"/>
            </a:pPr>
            <a:r>
              <a:rPr lang="en-US" sz="38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Real-time thermal weapon detection</a:t>
            </a:r>
          </a:p>
          <a:p>
            <a:pPr marL="820421" lvl="1" indent="-410210" algn="l">
              <a:lnSpc>
                <a:spcPts val="5320"/>
              </a:lnSpc>
              <a:buFont typeface="Arial"/>
              <a:buChar char="•"/>
            </a:pPr>
            <a:r>
              <a:rPr lang="en-US" sz="38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 precision and recall</a:t>
            </a:r>
          </a:p>
          <a:p>
            <a:pPr marL="820421" lvl="1" indent="-410210" algn="just">
              <a:lnSpc>
                <a:spcPts val="5320"/>
              </a:lnSpc>
              <a:buFont typeface="Arial"/>
              <a:buChar char="•"/>
            </a:pPr>
            <a:r>
              <a:rPr lang="en-US" sz="38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Lightweight and efficient model (YOLOv11n)</a:t>
            </a:r>
          </a:p>
          <a:p>
            <a:pPr marL="820421" lvl="1" indent="-410210" algn="l">
              <a:lnSpc>
                <a:spcPts val="5320"/>
              </a:lnSpc>
              <a:buFont typeface="Arial"/>
              <a:buChar char="•"/>
            </a:pPr>
            <a:r>
              <a:rPr lang="en-US" sz="38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Easy to train and deploy</a:t>
            </a:r>
          </a:p>
          <a:p>
            <a:pPr marL="820421" lvl="1" indent="-410210" algn="l">
              <a:lnSpc>
                <a:spcPts val="5320"/>
              </a:lnSpc>
              <a:buFont typeface="Arial"/>
              <a:buChar char="•"/>
            </a:pPr>
            <a:r>
              <a:rPr lang="en-US" sz="38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Robust performance in low-light and obscured environments</a:t>
            </a:r>
          </a:p>
          <a:p>
            <a:pPr marL="820421" lvl="1" indent="-410210" algn="l">
              <a:lnSpc>
                <a:spcPts val="5320"/>
              </a:lnSpc>
              <a:buFont typeface="Arial"/>
              <a:buChar char="•"/>
            </a:pPr>
            <a:r>
              <a:rPr lang="en-US" sz="38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Works on custom thermal image datasets</a:t>
            </a:r>
          </a:p>
          <a:p>
            <a:pPr marL="820421" lvl="1" indent="-410210" algn="l">
              <a:lnSpc>
                <a:spcPts val="5320"/>
              </a:lnSpc>
              <a:buFont typeface="Arial"/>
              <a:buChar char="•"/>
            </a:pPr>
            <a:r>
              <a:rPr lang="en-US" sz="38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Compatible with surveillance camera feeds</a:t>
            </a:r>
          </a:p>
          <a:p>
            <a:pPr marL="820421" lvl="1" indent="-410210" algn="l">
              <a:lnSpc>
                <a:spcPts val="5320"/>
              </a:lnSpc>
              <a:buFont typeface="Arial"/>
              <a:buChar char="•"/>
            </a:pPr>
            <a:r>
              <a:rPr lang="en-US" sz="38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Visual output with bounding boxes and confidence scores</a:t>
            </a:r>
          </a:p>
          <a:p>
            <a:pPr algn="l">
              <a:lnSpc>
                <a:spcPts val="5320"/>
              </a:lnSpc>
            </a:pPr>
            <a:endParaRPr lang="en-US" sz="38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5320"/>
              </a:lnSpc>
            </a:pPr>
            <a:endParaRPr lang="en-US" sz="38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414687" y="3072993"/>
            <a:ext cx="4358963" cy="414101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155900" y="9427518"/>
            <a:ext cx="152400" cy="22860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</p:spTree>
  </p:cSld>
  <p:clrMapOvr>
    <a:masterClrMapping/>
  </p:clrMapOvr>
  <p:transition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-252838" y="625453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4777271" y="3951699"/>
            <a:ext cx="3268607" cy="2799116"/>
          </a:xfrm>
          <a:custGeom>
            <a:avLst/>
            <a:gdLst/>
            <a:ahLst/>
            <a:cxnLst/>
            <a:rect l="l" t="t" r="r" b="b"/>
            <a:pathLst>
              <a:path w="3268607" h="2799116">
                <a:moveTo>
                  <a:pt x="3268608" y="0"/>
                </a:moveTo>
                <a:lnTo>
                  <a:pt x="0" y="0"/>
                </a:lnTo>
                <a:lnTo>
                  <a:pt x="0" y="2799116"/>
                </a:lnTo>
                <a:lnTo>
                  <a:pt x="3268608" y="2799116"/>
                </a:lnTo>
                <a:lnTo>
                  <a:pt x="326860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911881" y="886888"/>
            <a:ext cx="11187470" cy="1046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33"/>
              </a:lnSpc>
            </a:pPr>
            <a:r>
              <a:rPr lang="en-US" sz="9166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31004" y="2881565"/>
            <a:ext cx="12399196" cy="33983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320"/>
              </a:lnSpc>
              <a:spcBef>
                <a:spcPct val="0"/>
              </a:spcBef>
            </a:pPr>
            <a:r>
              <a:rPr lang="en-US" sz="3800" dirty="0">
                <a:solidFill>
                  <a:srgbClr val="252930"/>
                </a:solidFill>
                <a:latin typeface="Canva Sans"/>
                <a:ea typeface="Canva Sans"/>
                <a:cs typeface="Canva Sans"/>
                <a:sym typeface="Canva Sans"/>
              </a:rPr>
              <a:t>This project successfully demonstrated the use of a fine-tuned YOLOv11n model for real-time thermal pistol detection. The model achieved high precision and recall, proving </a:t>
            </a:r>
            <a:r>
              <a:rPr lang="en-US" sz="3800" dirty="0" smtClean="0">
                <a:solidFill>
                  <a:srgbClr val="252930"/>
                </a:solidFill>
                <a:latin typeface="Canva Sans"/>
                <a:ea typeface="Canva Sans"/>
                <a:cs typeface="Canva Sans"/>
                <a:sym typeface="Canva Sans"/>
              </a:rPr>
              <a:t>its effectiveness in </a:t>
            </a:r>
            <a:r>
              <a:rPr lang="en-US" sz="3800" dirty="0">
                <a:solidFill>
                  <a:srgbClr val="252930"/>
                </a:solidFill>
                <a:latin typeface="Canva Sans"/>
                <a:ea typeface="Canva Sans"/>
                <a:cs typeface="Canva Sans"/>
                <a:sym typeface="Canva Sans"/>
              </a:rPr>
              <a:t>low-light and obscured environments.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505616" y="9443938"/>
            <a:ext cx="152400" cy="22860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25293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sp>
        <p:nvSpPr>
          <p:cNvPr id="8" name="Freeform 8"/>
          <p:cNvSpPr/>
          <p:nvPr/>
        </p:nvSpPr>
        <p:spPr>
          <a:xfrm>
            <a:off x="17771780" y="816151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370</Words>
  <Application>Microsoft Office PowerPoint</Application>
  <PresentationFormat>Custom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Maven Pro Bold</vt:lpstr>
      <vt:lpstr>Arial</vt:lpstr>
      <vt:lpstr>Maven Pro</vt:lpstr>
      <vt:lpstr>Montserrat Bold</vt:lpstr>
      <vt:lpstr>Calibri</vt:lpstr>
      <vt:lpstr>Canva Sans Bold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Ivory Black Simple Geometric Research Project Presentation</dc:title>
  <dc:creator>HUSSAIN ALI</dc:creator>
  <cp:lastModifiedBy>Microsoft account</cp:lastModifiedBy>
  <cp:revision>13</cp:revision>
  <dcterms:created xsi:type="dcterms:W3CDTF">2006-08-16T00:00:00Z</dcterms:created>
  <dcterms:modified xsi:type="dcterms:W3CDTF">2025-06-15T09:50:48Z</dcterms:modified>
  <dc:identifier>DAGp4K1-QH4</dc:identifier>
</cp:coreProperties>
</file>