
<file path=[Content_Types].xml><?xml version="1.0" encoding="utf-8"?>
<Types xmlns="http://schemas.openxmlformats.org/package/2006/content-types">
  <Default Extension="rels" ContentType="application/vnd.openxmlformats-package.relationships+xml"/>
  <Default Extension="xml" ContentType="application/xml"/>
  <Override PartName="/docProps/core.xml" ContentType="application/vnd.openxmlformats-package.core-properties+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Lst>
  <p:sldSz cx="7772400" cy="10692384"/>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PictId1" Type="http://schemas.openxmlformats.org/officeDocument/2006/relationships/image" Target="../media/image2.jpeg"/><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PictId0" Type="http://schemas.openxmlformats.org/officeDocument/2006/relationships/image" Target="../media/image31.jpeg"/><Relationship Id="rPictId1" Type="http://schemas.openxmlformats.org/officeDocument/2006/relationships/image" Target="../media/image32.jpeg"/><Relationship Id="rPictId2" Type="http://schemas.openxmlformats.org/officeDocument/2006/relationships/image" Target="../media/image33.jpeg"/><Relationship Id="rPictId3" Type="http://schemas.openxmlformats.org/officeDocument/2006/relationships/image" Target="../media/image34.jpeg"/><Relationship Id="rPictId4" Type="http://schemas.openxmlformats.org/officeDocument/2006/relationships/image" Target="../media/image35.jpeg"/><Relationship Id="rPictId5" Type="http://schemas.openxmlformats.org/officeDocument/2006/relationships/image" Target="../media/image36.jpeg"/><Relationship Id="rId1" Type="http://schemas.openxmlformats.org/officeDocument/2006/relationships/slideLayout" Target="../slideLayouts/slideLayout.xml"/></Relationships>
</file>

<file path=ppt/slides/_rels/slide11.xml.rels>&#65279;<?xml version="1.0" encoding="UTF-8" standalone="yes"?>
<Relationships xmlns="http://schemas.openxmlformats.org/package/2006/relationships"><Relationship Id="rPictId0" Type="http://schemas.openxmlformats.org/officeDocument/2006/relationships/image" Target="../media/image37.jpeg"/><Relationship Id="rPictId1" Type="http://schemas.openxmlformats.org/officeDocument/2006/relationships/image" Target="../media/image38.jpeg"/><Relationship Id="rPictId2" Type="http://schemas.openxmlformats.org/officeDocument/2006/relationships/image" Target="../media/image39.jpeg"/><Relationship Id="rPictId3" Type="http://schemas.openxmlformats.org/officeDocument/2006/relationships/image" Target="../media/image40.jpeg"/><Relationship Id="rPictId4" Type="http://schemas.openxmlformats.org/officeDocument/2006/relationships/image" Target="../media/image41.jpeg"/><Relationship Id="rPictId5" Type="http://schemas.openxmlformats.org/officeDocument/2006/relationships/image" Target="../media/image42.jpeg"/><Relationship Id="rPictId6" Type="http://schemas.openxmlformats.org/officeDocument/2006/relationships/image" Target="../media/image43.jpeg"/><Relationship Id="rPictId7" Type="http://schemas.openxmlformats.org/officeDocument/2006/relationships/image" Target="../media/image44.jpeg"/><Relationship Id="rId1" Type="http://schemas.openxmlformats.org/officeDocument/2006/relationships/slideLayout" Target="../slideLayouts/slideLayout.xml"/></Relationships>
</file>

<file path=ppt/slides/_rels/slide12.xml.rels>&#65279;<?xml version="1.0" encoding="UTF-8" standalone="yes"?>
<Relationships xmlns="http://schemas.openxmlformats.org/package/2006/relationships"><Relationship Id="rPictId0" Type="http://schemas.openxmlformats.org/officeDocument/2006/relationships/image" Target="../media/image45.jpeg"/><Relationship Id="rPictId1" Type="http://schemas.openxmlformats.org/officeDocument/2006/relationships/image" Target="../media/image46.jpeg"/><Relationship Id="rPictId2" Type="http://schemas.openxmlformats.org/officeDocument/2006/relationships/image" Target="../media/image47.jpeg"/><Relationship Id="rId1" Type="http://schemas.openxmlformats.org/officeDocument/2006/relationships/slideLayout" Target="../slideLayouts/slideLayout.xml"/></Relationships>
</file>

<file path=ppt/slides/_rels/slide13.xml.rels>&#65279;<?xml version="1.0" encoding="UTF-8" standalone="yes"?>
<Relationships xmlns="http://schemas.openxmlformats.org/package/2006/relationships"><Relationship Id="rPictId0" Type="http://schemas.openxmlformats.org/officeDocument/2006/relationships/image" Target="../media/image48.jpeg"/><Relationship Id="rPictId1" Type="http://schemas.openxmlformats.org/officeDocument/2006/relationships/image" Target="../media/image49.jpeg"/><Relationship Id="rId1" Type="http://schemas.openxmlformats.org/officeDocument/2006/relationships/slideLayout" Target="../slideLayouts/slideLayout.xml"/></Relationships>
</file>

<file path=ppt/slides/_rels/slide14.xml.rels>&#65279;<?xml version="1.0" encoding="UTF-8" standalone="yes"?>
<Relationships xmlns="http://schemas.openxmlformats.org/package/2006/relationships"><Relationship Id="rPictId0" Type="http://schemas.openxmlformats.org/officeDocument/2006/relationships/image" Target="../media/image50.jpeg"/><Relationship Id="rPictId1" Type="http://schemas.openxmlformats.org/officeDocument/2006/relationships/image" Target="../media/image51.jpeg"/><Relationship Id="rId1" Type="http://schemas.openxmlformats.org/officeDocument/2006/relationships/slideLayout" Target="../slideLayouts/slideLayout.xml"/></Relationships>
</file>

<file path=ppt/slides/_rels/slide15.xml.rels>&#65279;<?xml version="1.0" encoding="UTF-8" standalone="yes"?>
<Relationships xmlns="http://schemas.openxmlformats.org/package/2006/relationships"><Relationship Id="rPictId0" Type="http://schemas.openxmlformats.org/officeDocument/2006/relationships/image" Target="../media/image52.jpeg"/><Relationship Id="rPictId1" Type="http://schemas.openxmlformats.org/officeDocument/2006/relationships/image" Target="../media/image53.jpeg"/><Relationship Id="rPictId2" Type="http://schemas.openxmlformats.org/officeDocument/2006/relationships/image" Target="../media/image54.jpeg"/><Relationship Id="rId1" Type="http://schemas.openxmlformats.org/officeDocument/2006/relationships/slideLayout" Target="../slideLayouts/slideLayout.xml"/></Relationships>
</file>

<file path=ppt/slides/_rels/slide16.xml.rels>&#65279;<?xml version="1.0" encoding="UTF-8" standalone="yes"?>
<Relationships xmlns="http://schemas.openxmlformats.org/package/2006/relationships"><Relationship Id="rPictId0" Type="http://schemas.openxmlformats.org/officeDocument/2006/relationships/image" Target="../media/image55.jpeg"/><Relationship Id="rPictId1" Type="http://schemas.openxmlformats.org/officeDocument/2006/relationships/image" Target="../media/image56.jpeg"/><Relationship Id="rPictId2" Type="http://schemas.openxmlformats.org/officeDocument/2006/relationships/image" Target="../media/image57.jpeg"/><Relationship Id="rId1" Type="http://schemas.openxmlformats.org/officeDocument/2006/relationships/slideLayout" Target="../slideLayouts/slideLayout.xml"/></Relationships>
</file>

<file path=ppt/slides/_rels/slide17.xml.rels>&#65279;<?xml version="1.0" encoding="UTF-8" standalone="yes"?>
<Relationships xmlns="http://schemas.openxmlformats.org/package/2006/relationships"><Relationship Id="rPictId0" Type="http://schemas.openxmlformats.org/officeDocument/2006/relationships/image" Target="../media/image58.jpeg"/><Relationship Id="rPictId1" Type="http://schemas.openxmlformats.org/officeDocument/2006/relationships/image" Target="../media/image59.jpeg"/><Relationship Id="rId1" Type="http://schemas.openxmlformats.org/officeDocument/2006/relationships/slideLayout" Target="../slideLayouts/slideLayout.xml"/></Relationships>
</file>

<file path=ppt/slides/_rels/slide18.xml.rels>&#65279;<?xml version="1.0" encoding="UTF-8" standalone="yes"?>
<Relationships xmlns="http://schemas.openxmlformats.org/package/2006/relationships"><Relationship Id="rPictId0" Type="http://schemas.openxmlformats.org/officeDocument/2006/relationships/image" Target="../media/image60.jpeg"/><Relationship Id="rPictId1" Type="http://schemas.openxmlformats.org/officeDocument/2006/relationships/image" Target="../media/image61.jpeg"/><Relationship Id="rPictId2" Type="http://schemas.openxmlformats.org/officeDocument/2006/relationships/image" Target="../media/image62.jpeg"/><Relationship Id="rPictId3" Type="http://schemas.openxmlformats.org/officeDocument/2006/relationships/image" Target="../media/image63.jpeg"/><Relationship Id="rId1" Type="http://schemas.openxmlformats.org/officeDocument/2006/relationships/slideLayout" Target="../slideLayouts/slideLayout.xml"/></Relationships>
</file>

<file path=ppt/slides/_rels/slide19.xml.rels>&#65279;<?xml version="1.0" encoding="UTF-8" standalone="yes"?>
<Relationships xmlns="http://schemas.openxmlformats.org/package/2006/relationships"><Relationship Id="rPictId0" Type="http://schemas.openxmlformats.org/officeDocument/2006/relationships/image" Target="../media/image64.jpeg"/><Relationship Id="rPictId1" Type="http://schemas.openxmlformats.org/officeDocument/2006/relationships/image" Target="../media/image65.jpeg"/><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0.xml.rels>&#65279;<?xml version="1.0" encoding="UTF-8" standalone="yes"?>
<Relationships xmlns="http://schemas.openxmlformats.org/package/2006/relationships"><Relationship Id="rPictId0" Type="http://schemas.openxmlformats.org/officeDocument/2006/relationships/image" Target="../media/image66.jpeg"/><Relationship Id="rPictId1" Type="http://schemas.openxmlformats.org/officeDocument/2006/relationships/image" Target="../media/image67.jpeg"/><Relationship Id="rPictId2" Type="http://schemas.openxmlformats.org/officeDocument/2006/relationships/image" Target="../media/image68.jpeg"/><Relationship Id="rId1" Type="http://schemas.openxmlformats.org/officeDocument/2006/relationships/slideLayout" Target="../slideLayouts/slideLayout.xml"/></Relationships>
</file>

<file path=ppt/slides/_rels/slide21.xml.rels>&#65279;<?xml version="1.0" encoding="UTF-8" standalone="yes"?>
<Relationships xmlns="http://schemas.openxmlformats.org/package/2006/relationships"><Relationship Id="rPictId0" Type="http://schemas.openxmlformats.org/officeDocument/2006/relationships/image" Target="../media/image69.jpeg"/><Relationship Id="rPictId1" Type="http://schemas.openxmlformats.org/officeDocument/2006/relationships/image" Target="../media/image70.jpeg"/><Relationship Id="rPictId2" Type="http://schemas.openxmlformats.org/officeDocument/2006/relationships/image" Target="../media/image71.jpeg"/><Relationship Id="rPictId3" Type="http://schemas.openxmlformats.org/officeDocument/2006/relationships/image" Target="../media/image72.jpeg"/><Relationship Id="rId1" Type="http://schemas.openxmlformats.org/officeDocument/2006/relationships/slideLayout" Target="../slideLayouts/slideLayout.xml"/></Relationships>
</file>

<file path=ppt/slides/_rels/slide22.xml.rels>&#65279;<?xml version="1.0" encoding="UTF-8" standalone="yes"?>
<Relationships xmlns="http://schemas.openxmlformats.org/package/2006/relationships"><Relationship Id="rPictId0" Type="http://schemas.openxmlformats.org/officeDocument/2006/relationships/image" Target="../media/image73.jpeg"/><Relationship Id="rPictId1" Type="http://schemas.openxmlformats.org/officeDocument/2006/relationships/image" Target="../media/image74.jpeg"/><Relationship Id="rId1" Type="http://schemas.openxmlformats.org/officeDocument/2006/relationships/slideLayout" Target="../slideLayouts/slideLayout.xml"/></Relationships>
</file>

<file path=ppt/slides/_rels/slide23.xml.rels>&#65279;<?xml version="1.0" encoding="UTF-8" standalone="yes"?>
<Relationships xmlns="http://schemas.openxmlformats.org/package/2006/relationships"><Relationship Id="rPictId0" Type="http://schemas.openxmlformats.org/officeDocument/2006/relationships/image" Target="../media/image75.jpeg"/><Relationship Id="rPictId1" Type="http://schemas.openxmlformats.org/officeDocument/2006/relationships/image" Target="../media/image76.jpeg"/><Relationship Id="rId1" Type="http://schemas.openxmlformats.org/officeDocument/2006/relationships/slideLayout" Target="../slideLayouts/slideLayout.xml"/></Relationships>
</file>

<file path=ppt/slides/_rels/slide24.xml.rels>&#65279;<?xml version="1.0" encoding="UTF-8" standalone="yes"?>
<Relationships xmlns="http://schemas.openxmlformats.org/package/2006/relationships"><Relationship Id="rPictId0" Type="http://schemas.openxmlformats.org/officeDocument/2006/relationships/image" Target="../media/image77.jpeg"/><Relationship Id="rPictId1" Type="http://schemas.openxmlformats.org/officeDocument/2006/relationships/image" Target="../media/image78.jpeg"/><Relationship Id="rId1" Type="http://schemas.openxmlformats.org/officeDocument/2006/relationships/slideLayout" Target="../slideLayouts/slideLayout.xml"/></Relationships>
</file>

<file path=ppt/slides/_rels/slide25.xml.rels>&#65279;<?xml version="1.0" encoding="UTF-8" standalone="yes"?>
<Relationships xmlns="http://schemas.openxmlformats.org/package/2006/relationships"><Relationship Id="rPictId0" Type="http://schemas.openxmlformats.org/officeDocument/2006/relationships/image" Target="../media/image79.jpeg"/><Relationship Id="rPictId1" Type="http://schemas.openxmlformats.org/officeDocument/2006/relationships/image" Target="../media/image80.jpeg"/><Relationship Id="rPictId2" Type="http://schemas.openxmlformats.org/officeDocument/2006/relationships/image" Target="../media/image81.jpeg"/><Relationship Id="rPictId3" Type="http://schemas.openxmlformats.org/officeDocument/2006/relationships/image" Target="../media/image82.jpeg"/><Relationship Id="rId1" Type="http://schemas.openxmlformats.org/officeDocument/2006/relationships/slideLayout" Target="../slideLayouts/slideLayout.xml"/></Relationships>
</file>

<file path=ppt/slides/_rels/slide26.xml.rels>&#65279;<?xml version="1.0" encoding="UTF-8" standalone="yes"?>
<Relationships xmlns="http://schemas.openxmlformats.org/package/2006/relationships"><Relationship Id="rPictId0" Type="http://schemas.openxmlformats.org/officeDocument/2006/relationships/image" Target="../media/image83.jpeg"/><Relationship Id="rPictId1" Type="http://schemas.openxmlformats.org/officeDocument/2006/relationships/image" Target="../media/image84.jpeg"/><Relationship Id="rId1" Type="http://schemas.openxmlformats.org/officeDocument/2006/relationships/slideLayout" Target="../slideLayouts/slideLayout.xml"/></Relationships>
</file>

<file path=ppt/slides/_rels/slide27.xml.rels>&#65279;<?xml version="1.0" encoding="UTF-8" standalone="yes"?>
<Relationships xmlns="http://schemas.openxmlformats.org/package/2006/relationships"><Relationship Id="rPictId0" Type="http://schemas.openxmlformats.org/officeDocument/2006/relationships/image" Target="../media/image85.jpeg"/><Relationship Id="rPictId1" Type="http://schemas.openxmlformats.org/officeDocument/2006/relationships/image" Target="../media/image86.jpeg"/><Relationship Id="rId1" Type="http://schemas.openxmlformats.org/officeDocument/2006/relationships/slideLayout" Target="../slideLayouts/slideLayout.xml"/></Relationships>
</file>

<file path=ppt/slides/_rels/slide28.xml.rels>&#65279;<?xml version="1.0" encoding="UTF-8" standalone="yes"?>
<Relationships xmlns="http://schemas.openxmlformats.org/package/2006/relationships"><Relationship Id="rPictId0" Type="http://schemas.openxmlformats.org/officeDocument/2006/relationships/image" Target="../media/image87.jpeg"/><Relationship Id="rPictId1" Type="http://schemas.openxmlformats.org/officeDocument/2006/relationships/image" Target="../media/image88.jpeg"/><Relationship Id="rPictId2" Type="http://schemas.openxmlformats.org/officeDocument/2006/relationships/image" Target="../media/image89.jpeg"/><Relationship Id="rId1" Type="http://schemas.openxmlformats.org/officeDocument/2006/relationships/slideLayout" Target="../slideLayouts/slideLayout.xml"/></Relationships>
</file>

<file path=ppt/slides/_rels/slide29.xml.rels>&#65279;<?xml version="1.0" encoding="UTF-8" standalone="yes"?>
<Relationships xmlns="http://schemas.openxmlformats.org/package/2006/relationships"><Relationship Id="rPictId0" Type="http://schemas.openxmlformats.org/officeDocument/2006/relationships/image" Target="../media/image90.jpeg"/><Relationship Id="rPictId1" Type="http://schemas.openxmlformats.org/officeDocument/2006/relationships/image" Target="../media/image91.jpeg"/><Relationship Id="rPictId2" Type="http://schemas.openxmlformats.org/officeDocument/2006/relationships/image" Target="../media/image92.jpeg"/><Relationship Id="rPictId3" Type="http://schemas.openxmlformats.org/officeDocument/2006/relationships/image" Target="../media/image93.jpeg"/><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PictId0" Type="http://schemas.openxmlformats.org/officeDocument/2006/relationships/image" Target="../media/image3.jpeg"/><Relationship Id="rPictId1" Type="http://schemas.openxmlformats.org/officeDocument/2006/relationships/image" Target="../media/image4.jpeg"/><Relationship Id="rPictId2" Type="http://schemas.openxmlformats.org/officeDocument/2006/relationships/image" Target="../media/image5.jpeg"/><Relationship Id="rId1" Type="http://schemas.openxmlformats.org/officeDocument/2006/relationships/slideLayout" Target="../slideLayouts/slideLayout.xml"/></Relationships>
</file>

<file path=ppt/slides/_rels/slide30.xml.rels>&#65279;<?xml version="1.0" encoding="UTF-8" standalone="yes"?>
<Relationships xmlns="http://schemas.openxmlformats.org/package/2006/relationships"><Relationship Id="rPictId0" Type="http://schemas.openxmlformats.org/officeDocument/2006/relationships/image" Target="../media/image94.jpeg"/><Relationship Id="rPictId1" Type="http://schemas.openxmlformats.org/officeDocument/2006/relationships/image" Target="../media/image95.jpeg"/><Relationship Id="rPictId2" Type="http://schemas.openxmlformats.org/officeDocument/2006/relationships/image" Target="../media/image96.jpeg"/><Relationship Id="rId1" Type="http://schemas.openxmlformats.org/officeDocument/2006/relationships/slideLayout" Target="../slideLayouts/slideLayout.xml"/></Relationships>
</file>

<file path=ppt/slides/_rels/slide31.xml.rels>&#65279;<?xml version="1.0" encoding="UTF-8" standalone="yes"?>
<Relationships xmlns="http://schemas.openxmlformats.org/package/2006/relationships"><Relationship Id="rPictId0" Type="http://schemas.openxmlformats.org/officeDocument/2006/relationships/image" Target="../media/image97.jpeg"/><Relationship Id="rPictId1" Type="http://schemas.openxmlformats.org/officeDocument/2006/relationships/image" Target="../media/image98.jpeg"/><Relationship Id="rPictId2" Type="http://schemas.openxmlformats.org/officeDocument/2006/relationships/image" Target="../media/image99.jpeg"/><Relationship Id="rPictId3" Type="http://schemas.openxmlformats.org/officeDocument/2006/relationships/image" Target="../media/image100.jpeg"/><Relationship Id="rPictId4" Type="http://schemas.openxmlformats.org/officeDocument/2006/relationships/image" Target="../media/image101.jpeg"/><Relationship Id="rId1" Type="http://schemas.openxmlformats.org/officeDocument/2006/relationships/slideLayout" Target="../slideLayouts/slideLayout.xml"/></Relationships>
</file>

<file path=ppt/slides/_rels/slide32.xml.rels>&#65279;<?xml version="1.0" encoding="UTF-8" standalone="yes"?>
<Relationships xmlns="http://schemas.openxmlformats.org/package/2006/relationships"><Relationship Id="rPictId0" Type="http://schemas.openxmlformats.org/officeDocument/2006/relationships/image" Target="../media/image102.jpeg"/><Relationship Id="rPictId1" Type="http://schemas.openxmlformats.org/officeDocument/2006/relationships/image" Target="../media/image103.jpeg"/><Relationship Id="rPictId2" Type="http://schemas.openxmlformats.org/officeDocument/2006/relationships/image" Target="../media/image104.jpeg"/><Relationship Id="rPictId3" Type="http://schemas.openxmlformats.org/officeDocument/2006/relationships/image" Target="../media/image105.jpeg"/><Relationship Id="rId1" Type="http://schemas.openxmlformats.org/officeDocument/2006/relationships/slideLayout" Target="../slideLayouts/slideLayout.xml"/></Relationships>
</file>

<file path=ppt/slides/_rels/slide33.xml.rels>&#65279;<?xml version="1.0" encoding="UTF-8" standalone="yes"?>
<Relationships xmlns="http://schemas.openxmlformats.org/package/2006/relationships"><Relationship Id="rPictId0" Type="http://schemas.openxmlformats.org/officeDocument/2006/relationships/image" Target="../media/image106.jpeg"/><Relationship Id="rPictId1" Type="http://schemas.openxmlformats.org/officeDocument/2006/relationships/image" Target="../media/image107.jpeg"/><Relationship Id="rPictId2" Type="http://schemas.openxmlformats.org/officeDocument/2006/relationships/image" Target="../media/image108.jpeg"/><Relationship Id="rId1" Type="http://schemas.openxmlformats.org/officeDocument/2006/relationships/slideLayout" Target="../slideLayouts/slideLayout.xml"/></Relationships>
</file>

<file path=ppt/slides/_rels/slide34.xml.rels>&#65279;<?xml version="1.0" encoding="UTF-8" standalone="yes"?>
<Relationships xmlns="http://schemas.openxmlformats.org/package/2006/relationships"><Relationship Id="rPictId0" Type="http://schemas.openxmlformats.org/officeDocument/2006/relationships/image" Target="../media/image109.jpeg"/><Relationship Id="rPictId1" Type="http://schemas.openxmlformats.org/officeDocument/2006/relationships/image" Target="../media/image110.jpeg"/><Relationship Id="rPictId2" Type="http://schemas.openxmlformats.org/officeDocument/2006/relationships/image" Target="../media/image111.jpeg"/><Relationship Id="rPictId3" Type="http://schemas.openxmlformats.org/officeDocument/2006/relationships/image" Target="../media/image112.jpeg"/><Relationship Id="rId1" Type="http://schemas.openxmlformats.org/officeDocument/2006/relationships/slideLayout" Target="../slideLayouts/slideLayout.xml"/></Relationships>
</file>

<file path=ppt/slides/_rels/slide35.xml.rels>&#65279;<?xml version="1.0" encoding="UTF-8" standalone="yes"?>
<Relationships xmlns="http://schemas.openxmlformats.org/package/2006/relationships"><Relationship Id="rPictId0" Type="http://schemas.openxmlformats.org/officeDocument/2006/relationships/image" Target="../media/image113.jpeg"/><Relationship Id="rPictId1" Type="http://schemas.openxmlformats.org/officeDocument/2006/relationships/image" Target="../media/image114.jpeg"/><Relationship Id="rId1" Type="http://schemas.openxmlformats.org/officeDocument/2006/relationships/slideLayout" Target="../slideLayouts/slideLayout.xml"/></Relationships>
</file>

<file path=ppt/slides/_rels/slide36.xml.rels>&#65279;<?xml version="1.0" encoding="UTF-8" standalone="yes"?>
<Relationships xmlns="http://schemas.openxmlformats.org/package/2006/relationships"><Relationship Id="rPictId0" Type="http://schemas.openxmlformats.org/officeDocument/2006/relationships/image" Target="../media/image115.jpeg"/><Relationship Id="rPictId1" Type="http://schemas.openxmlformats.org/officeDocument/2006/relationships/image" Target="../media/image116.jpeg"/><Relationship Id="rPictId2" Type="http://schemas.openxmlformats.org/officeDocument/2006/relationships/image" Target="../media/image117.jpeg"/><Relationship Id="rId1" Type="http://schemas.openxmlformats.org/officeDocument/2006/relationships/slideLayout" Target="../slideLayouts/slideLayout.xml"/></Relationships>
</file>

<file path=ppt/slides/_rels/slide37.xml.rels>&#65279;<?xml version="1.0" encoding="UTF-8" standalone="yes"?>
<Relationships xmlns="http://schemas.openxmlformats.org/package/2006/relationships"><Relationship Id="rPictId0" Type="http://schemas.openxmlformats.org/officeDocument/2006/relationships/image" Target="../media/image118.jpeg"/><Relationship Id="rPictId1" Type="http://schemas.openxmlformats.org/officeDocument/2006/relationships/image" Target="../media/image119.jpeg"/><Relationship Id="rId1" Type="http://schemas.openxmlformats.org/officeDocument/2006/relationships/slideLayout" Target="../slideLayouts/slideLayout.xml"/></Relationships>
</file>

<file path=ppt/slides/_rels/slide38.xml.rels>&#65279;<?xml version="1.0" encoding="UTF-8" standalone="yes"?>
<Relationships xmlns="http://schemas.openxmlformats.org/package/2006/relationships"><Relationship Id="rPictId0" Type="http://schemas.openxmlformats.org/officeDocument/2006/relationships/image" Target="../media/image120.jpeg"/><Relationship Id="rPictId1" Type="http://schemas.openxmlformats.org/officeDocument/2006/relationships/image" Target="../media/image121.jpeg"/><Relationship Id="rId1" Type="http://schemas.openxmlformats.org/officeDocument/2006/relationships/slideLayout" Target="../slideLayouts/slideLayout.xml"/></Relationships>
</file>

<file path=ppt/slides/_rels/slide39.xml.rels>&#65279;<?xml version="1.0" encoding="UTF-8" standalone="yes"?>
<Relationships xmlns="http://schemas.openxmlformats.org/package/2006/relationships"><Relationship Id="rPictId0" Type="http://schemas.openxmlformats.org/officeDocument/2006/relationships/image" Target="../media/image122.jpeg"/><Relationship Id="rPictId1" Type="http://schemas.openxmlformats.org/officeDocument/2006/relationships/image" Target="../media/image123.jpeg"/><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PictId0" Type="http://schemas.openxmlformats.org/officeDocument/2006/relationships/image" Target="../media/image6.jpeg"/><Relationship Id="rPictId1" Type="http://schemas.openxmlformats.org/officeDocument/2006/relationships/image" Target="../media/image7.jpeg"/><Relationship Id="rPictId2" Type="http://schemas.openxmlformats.org/officeDocument/2006/relationships/image" Target="../media/image8.jpeg"/><Relationship Id="rPictId3" Type="http://schemas.openxmlformats.org/officeDocument/2006/relationships/image" Target="../media/image9.jpeg"/><Relationship Id="rPictId4" Type="http://schemas.openxmlformats.org/officeDocument/2006/relationships/image" Target="../media/image10.jpeg"/><Relationship Id="rId1" Type="http://schemas.openxmlformats.org/officeDocument/2006/relationships/slideLayout" Target="../slideLayouts/slideLayout.xml"/></Relationships>
</file>

<file path=ppt/slides/_rels/slide40.xml.rels>&#65279;<?xml version="1.0" encoding="UTF-8" standalone="yes"?>
<Relationships xmlns="http://schemas.openxmlformats.org/package/2006/relationships"><Relationship Id="rPictId0" Type="http://schemas.openxmlformats.org/officeDocument/2006/relationships/image" Target="../media/image124.jpeg"/><Relationship Id="rPictId1" Type="http://schemas.openxmlformats.org/officeDocument/2006/relationships/image" Target="../media/image125.jpeg"/><Relationship Id="rId1" Type="http://schemas.openxmlformats.org/officeDocument/2006/relationships/slideLayout" Target="../slideLayouts/slideLayout.xml"/></Relationships>
</file>

<file path=ppt/slides/_rels/slide41.xml.rels>&#65279;<?xml version="1.0" encoding="UTF-8" standalone="yes"?>
<Relationships xmlns="http://schemas.openxmlformats.org/package/2006/relationships"><Relationship Id="rPictId0" Type="http://schemas.openxmlformats.org/officeDocument/2006/relationships/image" Target="../media/image126.jpeg"/><Relationship Id="rPictId1" Type="http://schemas.openxmlformats.org/officeDocument/2006/relationships/image" Target="../media/image127.jpeg"/><Relationship Id="rPictId2" Type="http://schemas.openxmlformats.org/officeDocument/2006/relationships/image" Target="../media/image128.jpeg"/><Relationship Id="rId1" Type="http://schemas.openxmlformats.org/officeDocument/2006/relationships/slideLayout" Target="../slideLayouts/slideLayout.xml"/></Relationships>
</file>

<file path=ppt/slides/_rels/slide42.xml.rels>&#65279;<?xml version="1.0" encoding="UTF-8" standalone="yes"?>
<Relationships xmlns="http://schemas.openxmlformats.org/package/2006/relationships"><Relationship Id="rPictId0" Type="http://schemas.openxmlformats.org/officeDocument/2006/relationships/image" Target="../media/image129.jpeg"/><Relationship Id="rPictId1" Type="http://schemas.openxmlformats.org/officeDocument/2006/relationships/image" Target="../media/image130.jpeg"/><Relationship Id="rPictId2" Type="http://schemas.openxmlformats.org/officeDocument/2006/relationships/image" Target="../media/image131.jpeg"/><Relationship Id="rId1" Type="http://schemas.openxmlformats.org/officeDocument/2006/relationships/slideLayout" Target="../slideLayouts/slideLayout.xml"/></Relationships>
</file>

<file path=ppt/slides/_rels/slide43.xml.rels>&#65279;<?xml version="1.0" encoding="UTF-8" standalone="yes"?>
<Relationships xmlns="http://schemas.openxmlformats.org/package/2006/relationships"><Relationship Id="rPictId0" Type="http://schemas.openxmlformats.org/officeDocument/2006/relationships/image" Target="../media/image132.jpeg"/><Relationship Id="rPictId1" Type="http://schemas.openxmlformats.org/officeDocument/2006/relationships/image" Target="../media/image133.jpeg"/><Relationship Id="rId1" Type="http://schemas.openxmlformats.org/officeDocument/2006/relationships/slideLayout" Target="../slideLayouts/slideLayout.xml"/></Relationships>
</file>

<file path=ppt/slides/_rels/slide44.xml.rels>&#65279;<?xml version="1.0" encoding="UTF-8" standalone="yes"?>
<Relationships xmlns="http://schemas.openxmlformats.org/package/2006/relationships"><Relationship Id="rPictId0" Type="http://schemas.openxmlformats.org/officeDocument/2006/relationships/image" Target="../media/image134.jpeg"/><Relationship Id="rPictId1" Type="http://schemas.openxmlformats.org/officeDocument/2006/relationships/image" Target="../media/image135.jpeg"/><Relationship Id="rId1" Type="http://schemas.openxmlformats.org/officeDocument/2006/relationships/slideLayout" Target="../slideLayouts/slideLayout.xml"/></Relationships>
</file>

<file path=ppt/slides/_rels/slide45.xml.rels>&#65279;<?xml version="1.0" encoding="UTF-8" standalone="yes"?>
<Relationships xmlns="http://schemas.openxmlformats.org/package/2006/relationships"><Relationship Id="rPictId0" Type="http://schemas.openxmlformats.org/officeDocument/2006/relationships/image" Target="../media/image136.jpeg"/><Relationship Id="rPictId1" Type="http://schemas.openxmlformats.org/officeDocument/2006/relationships/image" Target="../media/image137.jpeg"/><Relationship Id="rPictId2" Type="http://schemas.openxmlformats.org/officeDocument/2006/relationships/image" Target="../media/image138.jpeg"/><Relationship Id="rId1" Type="http://schemas.openxmlformats.org/officeDocument/2006/relationships/slideLayout" Target="../slideLayouts/slideLayout.xml"/></Relationships>
</file>

<file path=ppt/slides/_rels/slide46.xml.rels>&#65279;<?xml version="1.0" encoding="UTF-8" standalone="yes"?>
<Relationships xmlns="http://schemas.openxmlformats.org/package/2006/relationships"><Relationship Id="rPictId0" Type="http://schemas.openxmlformats.org/officeDocument/2006/relationships/image" Target="../media/image139.jpeg"/><Relationship Id="rPictId1" Type="http://schemas.openxmlformats.org/officeDocument/2006/relationships/image" Target="../media/image140.jpeg"/><Relationship Id="rId1" Type="http://schemas.openxmlformats.org/officeDocument/2006/relationships/slideLayout" Target="../slideLayouts/slideLayout.xml"/></Relationships>
</file>

<file path=ppt/slides/_rels/slide47.xml.rels>&#65279;<?xml version="1.0" encoding="UTF-8" standalone="yes"?>
<Relationships xmlns="http://schemas.openxmlformats.org/package/2006/relationships"><Relationship Id="rPictId0" Type="http://schemas.openxmlformats.org/officeDocument/2006/relationships/image" Target="../media/image141.jpeg"/><Relationship Id="rId1" Type="http://schemas.openxmlformats.org/officeDocument/2006/relationships/slideLayout" Target="../slideLayouts/slideLayout.xml"/></Relationships>
</file>

<file path=ppt/slides/_rels/slide4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9.xml.rels>&#65279;<?xml version="1.0" encoding="UTF-8" standalone="yes"?>
<Relationships xmlns="http://schemas.openxmlformats.org/package/2006/relationships"><Relationship Id="rPictId0" Type="http://schemas.openxmlformats.org/officeDocument/2006/relationships/image" Target="../media/image142.jpeg"/><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PictId0" Type="http://schemas.openxmlformats.org/officeDocument/2006/relationships/image" Target="../media/image11.jpeg"/><Relationship Id="rPictId1" Type="http://schemas.openxmlformats.org/officeDocument/2006/relationships/image" Target="../media/image12.jpeg"/><Relationship Id="rPictId2" Type="http://schemas.openxmlformats.org/officeDocument/2006/relationships/image" Target="../media/image13.jpeg"/><Relationship Id="rPictId3" Type="http://schemas.openxmlformats.org/officeDocument/2006/relationships/image" Target="../media/image14.jpeg"/><Relationship Id="rPictId4" Type="http://schemas.openxmlformats.org/officeDocument/2006/relationships/image" Target="../media/image15.jpeg"/><Relationship Id="rPictId5" Type="http://schemas.openxmlformats.org/officeDocument/2006/relationships/image" Target="../media/image16.jpeg"/><Relationship Id="rPictId6" Type="http://schemas.openxmlformats.org/officeDocument/2006/relationships/image" Target="../media/image17.jpeg"/><Relationship Id="rId1" Type="http://schemas.openxmlformats.org/officeDocument/2006/relationships/slideLayout" Target="../slideLayouts/slideLayout.xml"/></Relationships>
</file>

<file path=ppt/slides/_rels/slide50.xml.rels>&#65279;<?xml version="1.0" encoding="UTF-8" standalone="yes"?>
<Relationships xmlns="http://schemas.openxmlformats.org/package/2006/relationships"><Relationship Id="rPictId0" Type="http://schemas.openxmlformats.org/officeDocument/2006/relationships/image" Target="../media/image143.jpeg"/><Relationship Id="rPictId1" Type="http://schemas.openxmlformats.org/officeDocument/2006/relationships/image" Target="../media/image144.jpeg"/><Relationship Id="rPictId2" Type="http://schemas.openxmlformats.org/officeDocument/2006/relationships/image" Target="../media/image145.jpeg"/><Relationship Id="rPictId3" Type="http://schemas.openxmlformats.org/officeDocument/2006/relationships/image" Target="../media/image146.jpeg"/><Relationship Id="rPictId4" Type="http://schemas.openxmlformats.org/officeDocument/2006/relationships/image" Target="../media/image147.jpeg"/><Relationship Id="rId1" Type="http://schemas.openxmlformats.org/officeDocument/2006/relationships/slideLayout" Target="../slideLayouts/slideLayout.xml"/></Relationships>
</file>

<file path=ppt/slides/_rels/slide5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2.xml.rels>&#65279;<?xml version="1.0" encoding="UTF-8" standalone="yes"?>
<Relationships xmlns="http://schemas.openxmlformats.org/package/2006/relationships"><Relationship Id="rPictId0" Type="http://schemas.openxmlformats.org/officeDocument/2006/relationships/image" Target="../media/image148.jpeg"/><Relationship Id="rPictId1" Type="http://schemas.openxmlformats.org/officeDocument/2006/relationships/image" Target="../media/image149.jpeg"/><Relationship Id="rPictId2" Type="http://schemas.openxmlformats.org/officeDocument/2006/relationships/image" Target="../media/image150.jpeg"/><Relationship Id="rPictId3" Type="http://schemas.openxmlformats.org/officeDocument/2006/relationships/image" Target="../media/image151.jpeg"/><Relationship Id="rPictId4" Type="http://schemas.openxmlformats.org/officeDocument/2006/relationships/image" Target="../media/image152.jpeg"/><Relationship Id="rId1" Type="http://schemas.openxmlformats.org/officeDocument/2006/relationships/slideLayout" Target="../slideLayouts/slideLayout.xml"/></Relationships>
</file>

<file path=ppt/slides/_rels/slide5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5.xml.rels>&#65279;<?xml version="1.0" encoding="UTF-8" standalone="yes"?>
<Relationships xmlns="http://schemas.openxmlformats.org/package/2006/relationships"><Relationship Id="rPictId0" Type="http://schemas.openxmlformats.org/officeDocument/2006/relationships/image" Target="../media/image153.jpeg"/><Relationship Id="rPictId1" Type="http://schemas.openxmlformats.org/officeDocument/2006/relationships/image" Target="../media/image154.jpeg"/><Relationship Id="rPictId2" Type="http://schemas.openxmlformats.org/officeDocument/2006/relationships/image" Target="../media/image155.jpeg"/><Relationship Id="rId1" Type="http://schemas.openxmlformats.org/officeDocument/2006/relationships/slideLayout" Target="../slideLayouts/slideLayout.xml"/></Relationships>
</file>

<file path=ppt/slides/_rels/slide56.xml.rels>&#65279;<?xml version="1.0" encoding="UTF-8" standalone="yes"?>
<Relationships xmlns="http://schemas.openxmlformats.org/package/2006/relationships"><Relationship Id="rPictId0" Type="http://schemas.openxmlformats.org/officeDocument/2006/relationships/image" Target="../media/image156.jpeg"/><Relationship Id="rPictId1" Type="http://schemas.openxmlformats.org/officeDocument/2006/relationships/image" Target="../media/image157.jpeg"/><Relationship Id="rPictId2" Type="http://schemas.openxmlformats.org/officeDocument/2006/relationships/image" Target="../media/image158.jpeg"/><Relationship Id="rId1" Type="http://schemas.openxmlformats.org/officeDocument/2006/relationships/slideLayout" Target="../slideLayouts/slideLayout.xml"/></Relationships>
</file>

<file path=ppt/slides/_rels/slide57.xml.rels>&#65279;<?xml version="1.0" encoding="UTF-8" standalone="yes"?>
<Relationships xmlns="http://schemas.openxmlformats.org/package/2006/relationships"><Relationship Id="rPictId0" Type="http://schemas.openxmlformats.org/officeDocument/2006/relationships/image" Target="../media/image159.jpeg"/><Relationship Id="rPictId1" Type="http://schemas.openxmlformats.org/officeDocument/2006/relationships/image" Target="../media/image160.jpeg"/><Relationship Id="rPictId2" Type="http://schemas.openxmlformats.org/officeDocument/2006/relationships/image" Target="../media/image161.jpeg"/><Relationship Id="rPictId3" Type="http://schemas.openxmlformats.org/officeDocument/2006/relationships/image" Target="../media/image162.jpeg"/><Relationship Id="rId1" Type="http://schemas.openxmlformats.org/officeDocument/2006/relationships/slideLayout" Target="../slideLayouts/slideLayout.xml"/></Relationships>
</file>

<file path=ppt/slides/_rels/slide58.xml.rels>&#65279;<?xml version="1.0" encoding="UTF-8" standalone="yes"?>
<Relationships xmlns="http://schemas.openxmlformats.org/package/2006/relationships"><Relationship Id="rPictId0" Type="http://schemas.openxmlformats.org/officeDocument/2006/relationships/image" Target="../media/image163.jpeg"/><Relationship Id="rPictId1" Type="http://schemas.openxmlformats.org/officeDocument/2006/relationships/image" Target="../media/image164.jpeg"/><Relationship Id="rPictId2" Type="http://schemas.openxmlformats.org/officeDocument/2006/relationships/image" Target="../media/image165.jpeg"/><Relationship Id="rPictId3" Type="http://schemas.openxmlformats.org/officeDocument/2006/relationships/image" Target="../media/image166.jpeg"/><Relationship Id="rId1" Type="http://schemas.openxmlformats.org/officeDocument/2006/relationships/slideLayout" Target="../slideLayouts/slideLayout.xml"/></Relationships>
</file>

<file path=ppt/slides/_rels/slide59.xml.rels>&#65279;<?xml version="1.0" encoding="UTF-8" standalone="yes"?>
<Relationships xmlns="http://schemas.openxmlformats.org/package/2006/relationships"><Relationship Id="rPictId0" Type="http://schemas.openxmlformats.org/officeDocument/2006/relationships/image" Target="../media/image167.jpeg"/><Relationship Id="rPictId1" Type="http://schemas.openxmlformats.org/officeDocument/2006/relationships/image" Target="../media/image168.jpeg"/><Relationship Id="rPictId2" Type="http://schemas.openxmlformats.org/officeDocument/2006/relationships/image" Target="../media/image169.jpeg"/><Relationship Id="rPictId3" Type="http://schemas.openxmlformats.org/officeDocument/2006/relationships/image" Target="../media/image170.jpeg"/><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PictId0" Type="http://schemas.openxmlformats.org/officeDocument/2006/relationships/image" Target="../media/image18.jpeg"/><Relationship Id="rId1" Type="http://schemas.openxmlformats.org/officeDocument/2006/relationships/slideLayout" Target="../slideLayouts/slideLayout.xml"/></Relationships>
</file>

<file path=ppt/slides/_rels/slide60.xml.rels>&#65279;<?xml version="1.0" encoding="UTF-8" standalone="yes"?>
<Relationships xmlns="http://schemas.openxmlformats.org/package/2006/relationships"><Relationship Id="rPictId0" Type="http://schemas.openxmlformats.org/officeDocument/2006/relationships/image" Target="../media/image171.jpeg"/><Relationship Id="rPictId1" Type="http://schemas.openxmlformats.org/officeDocument/2006/relationships/image" Target="../media/image172.jpeg"/><Relationship Id="rPictId2" Type="http://schemas.openxmlformats.org/officeDocument/2006/relationships/image" Target="../media/image173.jpeg"/><Relationship Id="rPictId3" Type="http://schemas.openxmlformats.org/officeDocument/2006/relationships/image" Target="../media/image174.jpeg"/><Relationship Id="rPictId4" Type="http://schemas.openxmlformats.org/officeDocument/2006/relationships/image" Target="../media/image175.jpeg"/><Relationship Id="rPictId5" Type="http://schemas.openxmlformats.org/officeDocument/2006/relationships/image" Target="../media/image176.jpeg"/><Relationship Id="rId1" Type="http://schemas.openxmlformats.org/officeDocument/2006/relationships/slideLayout" Target="../slideLayouts/slideLayout.xml"/></Relationships>
</file>

<file path=ppt/slides/_rels/slide61.xml.rels>&#65279;<?xml version="1.0" encoding="UTF-8" standalone="yes"?>
<Relationships xmlns="http://schemas.openxmlformats.org/package/2006/relationships"><Relationship Id="rPictId0" Type="http://schemas.openxmlformats.org/officeDocument/2006/relationships/image" Target="../media/image177.jpeg"/><Relationship Id="rPictId1" Type="http://schemas.openxmlformats.org/officeDocument/2006/relationships/image" Target="../media/image178.jpeg"/><Relationship Id="rPictId2" Type="http://schemas.openxmlformats.org/officeDocument/2006/relationships/image" Target="../media/image179.jpeg"/><Relationship Id="rId1" Type="http://schemas.openxmlformats.org/officeDocument/2006/relationships/slideLayout" Target="../slideLayouts/slideLayout.xml"/></Relationships>
</file>

<file path=ppt/slides/_rels/slide62.xml.rels>&#65279;<?xml version="1.0" encoding="UTF-8" standalone="yes"?>
<Relationships xmlns="http://schemas.openxmlformats.org/package/2006/relationships"><Relationship Id="rPictId0" Type="http://schemas.openxmlformats.org/officeDocument/2006/relationships/image" Target="../media/image180.jpeg"/><Relationship Id="rPictId1" Type="http://schemas.openxmlformats.org/officeDocument/2006/relationships/image" Target="../media/image181.jpeg"/><Relationship Id="rPictId2" Type="http://schemas.openxmlformats.org/officeDocument/2006/relationships/image" Target="../media/image182.jpeg"/><Relationship Id="rId1" Type="http://schemas.openxmlformats.org/officeDocument/2006/relationships/slideLayout" Target="../slideLayouts/slideLayout.xml"/></Relationships>
</file>

<file path=ppt/slides/_rels/slide63.xml.rels>&#65279;<?xml version="1.0" encoding="UTF-8" standalone="yes"?>
<Relationships xmlns="http://schemas.openxmlformats.org/package/2006/relationships"><Relationship Id="rPictId0" Type="http://schemas.openxmlformats.org/officeDocument/2006/relationships/image" Target="../media/image183.jpeg"/><Relationship Id="rPictId1" Type="http://schemas.openxmlformats.org/officeDocument/2006/relationships/image" Target="../media/image184.jpeg"/><Relationship Id="rPictId2" Type="http://schemas.openxmlformats.org/officeDocument/2006/relationships/image" Target="../media/image185.jpeg"/><Relationship Id="rId1" Type="http://schemas.openxmlformats.org/officeDocument/2006/relationships/slideLayout" Target="../slideLayouts/slideLayout.xml"/></Relationships>
</file>

<file path=ppt/slides/_rels/slide64.xml.rels>&#65279;<?xml version="1.0" encoding="UTF-8" standalone="yes"?>
<Relationships xmlns="http://schemas.openxmlformats.org/package/2006/relationships"><Relationship Id="rPictId0" Type="http://schemas.openxmlformats.org/officeDocument/2006/relationships/image" Target="../media/image186.jpeg"/><Relationship Id="rPictId1" Type="http://schemas.openxmlformats.org/officeDocument/2006/relationships/image" Target="../media/image187.jpeg"/><Relationship Id="rPictId2" Type="http://schemas.openxmlformats.org/officeDocument/2006/relationships/image" Target="../media/image188.jpeg"/><Relationship Id="rPictId3" Type="http://schemas.openxmlformats.org/officeDocument/2006/relationships/image" Target="../media/image189.jpeg"/><Relationship Id="rPictId4" Type="http://schemas.openxmlformats.org/officeDocument/2006/relationships/image" Target="../media/image190.jpeg"/><Relationship Id="rId1" Type="http://schemas.openxmlformats.org/officeDocument/2006/relationships/slideLayout" Target="../slideLayouts/slideLayout.xml"/></Relationships>
</file>

<file path=ppt/slides/_rels/slide65.xml.rels>&#65279;<?xml version="1.0" encoding="UTF-8" standalone="yes"?>
<Relationships xmlns="http://schemas.openxmlformats.org/package/2006/relationships"><Relationship Id="rPictId0" Type="http://schemas.openxmlformats.org/officeDocument/2006/relationships/image" Target="../media/image191.jpeg"/><Relationship Id="rId1" Type="http://schemas.openxmlformats.org/officeDocument/2006/relationships/slideLayout" Target="../slideLayouts/slideLayout.xml"/></Relationships>
</file>

<file path=ppt/slides/_rels/slide66.xml.rels>&#65279;<?xml version="1.0" encoding="UTF-8" standalone="yes"?>
<Relationships xmlns="http://schemas.openxmlformats.org/package/2006/relationships"><Relationship Id="rPictId0" Type="http://schemas.openxmlformats.org/officeDocument/2006/relationships/image" Target="../media/image192.jpeg"/><Relationship Id="rPictId1" Type="http://schemas.openxmlformats.org/officeDocument/2006/relationships/image" Target="../media/image193.jpeg"/><Relationship Id="rPictId2" Type="http://schemas.openxmlformats.org/officeDocument/2006/relationships/image" Target="../media/image194.jpeg"/><Relationship Id="rId1" Type="http://schemas.openxmlformats.org/officeDocument/2006/relationships/slideLayout" Target="../slideLayouts/slideLayout.xml"/></Relationships>
</file>

<file path=ppt/slides/_rels/slide67.xml.rels>&#65279;<?xml version="1.0" encoding="UTF-8" standalone="yes"?>
<Relationships xmlns="http://schemas.openxmlformats.org/package/2006/relationships"><Relationship Id="rPictId0" Type="http://schemas.openxmlformats.org/officeDocument/2006/relationships/image" Target="../media/image195.jpeg"/><Relationship Id="rId1" Type="http://schemas.openxmlformats.org/officeDocument/2006/relationships/slideLayout" Target="../slideLayouts/slideLayout.xml"/></Relationships>
</file>

<file path=ppt/slides/_rels/slide68.xml.rels>&#65279;<?xml version="1.0" encoding="UTF-8" standalone="yes"?>
<Relationships xmlns="http://schemas.openxmlformats.org/package/2006/relationships"><Relationship Id="rPictId0" Type="http://schemas.openxmlformats.org/officeDocument/2006/relationships/image" Target="../media/image196.jpeg"/><Relationship Id="rPictId1" Type="http://schemas.openxmlformats.org/officeDocument/2006/relationships/image" Target="../media/image197.jpeg"/><Relationship Id="rPictId2" Type="http://schemas.openxmlformats.org/officeDocument/2006/relationships/image" Target="../media/image198.jpeg"/><Relationship Id="rPictId3" Type="http://schemas.openxmlformats.org/officeDocument/2006/relationships/image" Target="../media/image199.jpeg"/><Relationship Id="rPictId4" Type="http://schemas.openxmlformats.org/officeDocument/2006/relationships/image" Target="../media/image200.jpeg"/><Relationship Id="rPictId5" Type="http://schemas.openxmlformats.org/officeDocument/2006/relationships/image" Target="../media/image201.jpeg"/><Relationship Id="rPictId6" Type="http://schemas.openxmlformats.org/officeDocument/2006/relationships/image" Target="../media/image202.jpeg"/><Relationship Id="rId1" Type="http://schemas.openxmlformats.org/officeDocument/2006/relationships/slideLayout" Target="../slideLayouts/slideLayout.xml"/></Relationships>
</file>

<file path=ppt/slides/_rels/slide69.xml.rels>&#65279;<?xml version="1.0" encoding="UTF-8" standalone="yes"?>
<Relationships xmlns="http://schemas.openxmlformats.org/package/2006/relationships"><Relationship Id="rPictId0" Type="http://schemas.openxmlformats.org/officeDocument/2006/relationships/image" Target="../media/image203.jpeg"/><Relationship Id="rPictId1" Type="http://schemas.openxmlformats.org/officeDocument/2006/relationships/image" Target="../media/image204.jpeg"/><Relationship Id="rPictId2" Type="http://schemas.openxmlformats.org/officeDocument/2006/relationships/image" Target="../media/image205.jpeg"/><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PictId0" Type="http://schemas.openxmlformats.org/officeDocument/2006/relationships/image" Target="../media/image19.jpeg"/><Relationship Id="rPictId1" Type="http://schemas.openxmlformats.org/officeDocument/2006/relationships/image" Target="../media/image20.jpeg"/><Relationship Id="rPictId2" Type="http://schemas.openxmlformats.org/officeDocument/2006/relationships/image" Target="../media/image21.jpeg"/><Relationship Id="rId1" Type="http://schemas.openxmlformats.org/officeDocument/2006/relationships/slideLayout" Target="../slideLayouts/slideLayout.xml"/></Relationships>
</file>

<file path=ppt/slides/_rels/slide70.xml.rels>&#65279;<?xml version="1.0" encoding="UTF-8" standalone="yes"?>
<Relationships xmlns="http://schemas.openxmlformats.org/package/2006/relationships"><Relationship Id="rPictId0" Type="http://schemas.openxmlformats.org/officeDocument/2006/relationships/image" Target="../media/image206.jpeg"/><Relationship Id="rPictId1" Type="http://schemas.openxmlformats.org/officeDocument/2006/relationships/image" Target="../media/image207.jpeg"/><Relationship Id="rId1" Type="http://schemas.openxmlformats.org/officeDocument/2006/relationships/slideLayout" Target="../slideLayouts/slideLayout.xml"/></Relationships>
</file>

<file path=ppt/slides/_rels/slide71.xml.rels>&#65279;<?xml version="1.0" encoding="UTF-8" standalone="yes"?>
<Relationships xmlns="http://schemas.openxmlformats.org/package/2006/relationships"><Relationship Id="rPictId0" Type="http://schemas.openxmlformats.org/officeDocument/2006/relationships/image" Target="../media/image208.jpeg"/><Relationship Id="rPictId1" Type="http://schemas.openxmlformats.org/officeDocument/2006/relationships/image" Target="../media/image209.jpeg"/><Relationship Id="rPictId2" Type="http://schemas.openxmlformats.org/officeDocument/2006/relationships/image" Target="../media/image210.jpeg"/><Relationship Id="rId1" Type="http://schemas.openxmlformats.org/officeDocument/2006/relationships/slideLayout" Target="../slideLayouts/slideLayout.xml"/></Relationships>
</file>

<file path=ppt/slides/_rels/slide72.xml.rels>&#65279;<?xml version="1.0" encoding="UTF-8" standalone="yes"?>
<Relationships xmlns="http://schemas.openxmlformats.org/package/2006/relationships"><Relationship Id="rPictId0" Type="http://schemas.openxmlformats.org/officeDocument/2006/relationships/image" Target="../media/image211.jpeg"/><Relationship Id="rPictId1" Type="http://schemas.openxmlformats.org/officeDocument/2006/relationships/image" Target="../media/image212.jpeg"/><Relationship Id="rPictId2" Type="http://schemas.openxmlformats.org/officeDocument/2006/relationships/image" Target="../media/image213.jpeg"/><Relationship Id="rId1" Type="http://schemas.openxmlformats.org/officeDocument/2006/relationships/slideLayout" Target="../slideLayouts/slideLayout.xml"/></Relationships>
</file>

<file path=ppt/slides/_rels/slide73.xml.rels>&#65279;<?xml version="1.0" encoding="UTF-8" standalone="yes"?>
<Relationships xmlns="http://schemas.openxmlformats.org/package/2006/relationships"><Relationship Id="rPictId0" Type="http://schemas.openxmlformats.org/officeDocument/2006/relationships/image" Target="../media/image214.jpeg"/><Relationship Id="rPictId1" Type="http://schemas.openxmlformats.org/officeDocument/2006/relationships/image" Target="../media/image215.jpeg"/><Relationship Id="rPictId2" Type="http://schemas.openxmlformats.org/officeDocument/2006/relationships/image" Target="../media/image216.jpeg"/><Relationship Id="rId1" Type="http://schemas.openxmlformats.org/officeDocument/2006/relationships/slideLayout" Target="../slideLayouts/slideLayout.xml"/></Relationships>
</file>

<file path=ppt/slides/_rels/slide74.xml.rels>&#65279;<?xml version="1.0" encoding="UTF-8" standalone="yes"?>
<Relationships xmlns="http://schemas.openxmlformats.org/package/2006/relationships"><Relationship Id="rPictId0" Type="http://schemas.openxmlformats.org/officeDocument/2006/relationships/image" Target="../media/image217.jpeg"/><Relationship Id="rPictId1" Type="http://schemas.openxmlformats.org/officeDocument/2006/relationships/image" Target="../media/image218.jpeg"/><Relationship Id="rPictId2" Type="http://schemas.openxmlformats.org/officeDocument/2006/relationships/image" Target="../media/image219.jpeg"/><Relationship Id="rId1" Type="http://schemas.openxmlformats.org/officeDocument/2006/relationships/slideLayout" Target="../slideLayouts/slideLayout.xml"/></Relationships>
</file>

<file path=ppt/slides/_rels/slide75.xml.rels>&#65279;<?xml version="1.0" encoding="UTF-8" standalone="yes"?>
<Relationships xmlns="http://schemas.openxmlformats.org/package/2006/relationships"><Relationship Id="rPictId0" Type="http://schemas.openxmlformats.org/officeDocument/2006/relationships/image" Target="../media/image220.jpeg"/><Relationship Id="rPictId1" Type="http://schemas.openxmlformats.org/officeDocument/2006/relationships/image" Target="../media/image221.jpeg"/><Relationship Id="rPictId2" Type="http://schemas.openxmlformats.org/officeDocument/2006/relationships/image" Target="../media/image222.jpeg"/><Relationship Id="rPictId3" Type="http://schemas.openxmlformats.org/officeDocument/2006/relationships/image" Target="../media/image223.jpeg"/><Relationship Id="rId1" Type="http://schemas.openxmlformats.org/officeDocument/2006/relationships/slideLayout" Target="../slideLayouts/slideLayout.xml"/></Relationships>
</file>

<file path=ppt/slides/_rels/slide76.xml.rels>&#65279;<?xml version="1.0" encoding="UTF-8" standalone="yes"?>
<Relationships xmlns="http://schemas.openxmlformats.org/package/2006/relationships"><Relationship Id="rPictId0" Type="http://schemas.openxmlformats.org/officeDocument/2006/relationships/image" Target="../media/image224.jpeg"/><Relationship Id="rId1" Type="http://schemas.openxmlformats.org/officeDocument/2006/relationships/slideLayout" Target="../slideLayouts/slideLayout.xml"/></Relationships>
</file>

<file path=ppt/slides/_rels/slide7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PictId0" Type="http://schemas.openxmlformats.org/officeDocument/2006/relationships/image" Target="../media/image22.jpeg"/><Relationship Id="rPictId1" Type="http://schemas.openxmlformats.org/officeDocument/2006/relationships/image" Target="../media/image23.jpeg"/><Relationship Id="rPictId2" Type="http://schemas.openxmlformats.org/officeDocument/2006/relationships/image" Target="../media/image24.jpeg"/><Relationship Id="rPictId3" Type="http://schemas.openxmlformats.org/officeDocument/2006/relationships/image" Target="../media/image25.jpeg"/><Relationship Id="rPictId4" Type="http://schemas.openxmlformats.org/officeDocument/2006/relationships/image" Target="../media/image26.jpeg"/><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PictId0" Type="http://schemas.openxmlformats.org/officeDocument/2006/relationships/image" Target="../media/image27.jpeg"/><Relationship Id="rPictId1" Type="http://schemas.openxmlformats.org/officeDocument/2006/relationships/image" Target="../media/image28.jpeg"/><Relationship Id="rPictId2" Type="http://schemas.openxmlformats.org/officeDocument/2006/relationships/image" Target="../media/image29.jpeg"/><Relationship Id="rPictId3" Type="http://schemas.openxmlformats.org/officeDocument/2006/relationships/image" Target="../media/image30.jpeg"/><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121664" y="2791968"/>
            <a:ext cx="5946648" cy="2398776"/>
          </a:xfrm>
          <a:prstGeom prst="rect">
            <a:avLst/>
          </a:prstGeom>
        </p:spPr>
      </p:pic>
      <p:pic>
        <p:nvPicPr>
          <p:cNvPr id="3" name=""/>
          <p:cNvPicPr>
            <a:picLocks noChangeAspect="1"/>
          </p:cNvPicPr>
          <p:nvPr/>
        </p:nvPicPr>
        <p:blipFill>
          <a:blip r:embed="rPictId1"/>
          <a:stretch>
            <a:fillRect/>
          </a:stretch>
        </p:blipFill>
        <p:spPr>
          <a:xfrm>
            <a:off x="347472" y="9369552"/>
            <a:ext cx="225552" cy="23164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58368" y="1249680"/>
            <a:ext cx="1578864" cy="1792224"/>
          </a:xfrm>
          <a:prstGeom prst="rect">
            <a:avLst/>
          </a:prstGeom>
        </p:spPr>
      </p:pic>
      <p:pic>
        <p:nvPicPr>
          <p:cNvPr id="3" name=""/>
          <p:cNvPicPr>
            <a:picLocks noChangeAspect="1"/>
          </p:cNvPicPr>
          <p:nvPr/>
        </p:nvPicPr>
        <p:blipFill>
          <a:blip r:embed="rPictId1"/>
          <a:stretch>
            <a:fillRect/>
          </a:stretch>
        </p:blipFill>
        <p:spPr>
          <a:xfrm>
            <a:off x="2529840" y="2584704"/>
            <a:ext cx="1060704" cy="414528"/>
          </a:xfrm>
          <a:prstGeom prst="rect">
            <a:avLst/>
          </a:prstGeom>
        </p:spPr>
      </p:pic>
      <p:pic>
        <p:nvPicPr>
          <p:cNvPr id="4" name=""/>
          <p:cNvPicPr>
            <a:picLocks noChangeAspect="1"/>
          </p:cNvPicPr>
          <p:nvPr/>
        </p:nvPicPr>
        <p:blipFill>
          <a:blip r:embed="rPictId2"/>
          <a:stretch>
            <a:fillRect/>
          </a:stretch>
        </p:blipFill>
        <p:spPr>
          <a:xfrm>
            <a:off x="3883152" y="2474976"/>
            <a:ext cx="1085088" cy="524256"/>
          </a:xfrm>
          <a:prstGeom prst="rect">
            <a:avLst/>
          </a:prstGeom>
        </p:spPr>
      </p:pic>
      <p:pic>
        <p:nvPicPr>
          <p:cNvPr id="5" name=""/>
          <p:cNvPicPr>
            <a:picLocks noChangeAspect="1"/>
          </p:cNvPicPr>
          <p:nvPr/>
        </p:nvPicPr>
        <p:blipFill>
          <a:blip r:embed="rPictId3"/>
          <a:stretch>
            <a:fillRect/>
          </a:stretch>
        </p:blipFill>
        <p:spPr>
          <a:xfrm>
            <a:off x="1005840" y="4669536"/>
            <a:ext cx="621792" cy="1414272"/>
          </a:xfrm>
          <a:prstGeom prst="rect">
            <a:avLst/>
          </a:prstGeom>
        </p:spPr>
      </p:pic>
      <p:pic>
        <p:nvPicPr>
          <p:cNvPr id="6" name=""/>
          <p:cNvPicPr>
            <a:picLocks noChangeAspect="1"/>
          </p:cNvPicPr>
          <p:nvPr/>
        </p:nvPicPr>
        <p:blipFill>
          <a:blip r:embed="rPictId4"/>
          <a:stretch>
            <a:fillRect/>
          </a:stretch>
        </p:blipFill>
        <p:spPr>
          <a:xfrm>
            <a:off x="5077968" y="5047488"/>
            <a:ext cx="621792" cy="1036320"/>
          </a:xfrm>
          <a:prstGeom prst="rect">
            <a:avLst/>
          </a:prstGeom>
        </p:spPr>
      </p:pic>
      <p:pic>
        <p:nvPicPr>
          <p:cNvPr id="7" name=""/>
          <p:cNvPicPr>
            <a:picLocks noChangeAspect="1"/>
          </p:cNvPicPr>
          <p:nvPr/>
        </p:nvPicPr>
        <p:blipFill>
          <a:blip r:embed="rPictId5"/>
          <a:stretch>
            <a:fillRect/>
          </a:stretch>
        </p:blipFill>
        <p:spPr>
          <a:xfrm>
            <a:off x="621792" y="7802880"/>
            <a:ext cx="3992880" cy="1517904"/>
          </a:xfrm>
          <a:prstGeom prst="rect">
            <a:avLst/>
          </a:prstGeom>
        </p:spPr>
      </p:pic>
      <p:sp>
        <p:nvSpPr>
          <p:cNvPr id="8" name=""/>
          <p:cNvSpPr/>
          <p:nvPr/>
        </p:nvSpPr>
        <p:spPr>
          <a:xfrm>
            <a:off x="789432" y="701040"/>
            <a:ext cx="1965960" cy="152400"/>
          </a:xfrm>
          <a:prstGeom prst="rect">
            <a:avLst/>
          </a:prstGeom>
        </p:spPr>
        <p:txBody>
          <a:bodyPr lIns="0" tIns="0" rIns="0" bIns="0" wrap="none">
            <a:noAutofit/>
          </a:bodyPr>
          <a:p>
            <a:pPr indent="0"/>
            <a:r>
              <a:rPr lang="en-US" sz="950">
                <a:solidFill>
                  <a:srgbClr val="66758C"/>
                </a:solidFill>
                <a:latin typeface="Segoe UI"/>
              </a:rPr>
              <a:t>Order Priority in Each Region [2011]</a:t>
            </a:r>
          </a:p>
        </p:txBody>
      </p:sp>
      <p:sp>
        <p:nvSpPr>
          <p:cNvPr id="9" name=""/>
          <p:cNvSpPr/>
          <p:nvPr/>
        </p:nvSpPr>
        <p:spPr>
          <a:xfrm>
            <a:off x="1286256" y="3029712"/>
            <a:ext cx="816864" cy="85344"/>
          </a:xfrm>
          <a:prstGeom prst="rect">
            <a:avLst/>
          </a:prstGeom>
        </p:spPr>
        <p:txBody>
          <a:bodyPr lIns="0" tIns="0" rIns="0" bIns="0" wrap="none">
            <a:noAutofit/>
          </a:bodyPr>
          <a:p>
            <a:pPr indent="0"/>
            <a:r>
              <a:rPr lang="en-US" b="1" sz="600">
                <a:solidFill>
                  <a:srgbClr val="778498"/>
                </a:solidFill>
                <a:latin typeface="Segoe UI"/>
              </a:rPr>
              <a:t>Sub-Saharan Africa</a:t>
            </a:r>
          </a:p>
        </p:txBody>
      </p:sp>
      <p:sp>
        <p:nvSpPr>
          <p:cNvPr id="10" name=""/>
          <p:cNvSpPr/>
          <p:nvPr/>
        </p:nvSpPr>
        <p:spPr>
          <a:xfrm>
            <a:off x="2340864" y="3023616"/>
            <a:ext cx="1597152" cy="82296"/>
          </a:xfrm>
          <a:prstGeom prst="rect">
            <a:avLst/>
          </a:prstGeom>
        </p:spPr>
        <p:txBody>
          <a:bodyPr lIns="0" tIns="0" rIns="0" bIns="0" wrap="none">
            <a:noAutofit/>
          </a:bodyPr>
          <a:p>
            <a:pPr indent="0"/>
            <a:r>
              <a:rPr lang="en-US" b="1" sz="600">
                <a:solidFill>
                  <a:srgbClr val="778498"/>
                </a:solidFill>
                <a:latin typeface="Segoe UI"/>
              </a:rPr>
              <a:t>Central America and </a:t>
            </a:r>
            <a:r>
              <a:rPr lang="en-US" b="1" sz="600">
                <a:solidFill>
                  <a:srgbClr val="4C5E79"/>
                </a:solidFill>
                <a:latin typeface="Segoe UI"/>
              </a:rPr>
              <a:t>the </a:t>
            </a:r>
            <a:r>
              <a:rPr lang="en-US" b="1" sz="600">
                <a:solidFill>
                  <a:srgbClr val="778498"/>
                </a:solidFill>
                <a:latin typeface="Segoe UI"/>
              </a:rPr>
              <a:t>Caribbean</a:t>
            </a:r>
          </a:p>
        </p:txBody>
      </p:sp>
      <p:sp>
        <p:nvSpPr>
          <p:cNvPr id="11" name=""/>
          <p:cNvSpPr/>
          <p:nvPr/>
        </p:nvSpPr>
        <p:spPr>
          <a:xfrm>
            <a:off x="2340864" y="3221736"/>
            <a:ext cx="1597152" cy="106680"/>
          </a:xfrm>
          <a:prstGeom prst="rect">
            <a:avLst/>
          </a:prstGeom>
        </p:spPr>
        <p:txBody>
          <a:bodyPr lIns="0" tIns="0" rIns="0" bIns="0" wrap="none">
            <a:noAutofit/>
          </a:bodyPr>
          <a:p>
            <a:pPr marL="1254760" indent="0">
              <a:spcAft>
                <a:spcPts val="2100"/>
              </a:spcAft>
            </a:pPr>
            <a:r>
              <a:rPr lang="en-US" b="1" sz="700">
                <a:solidFill>
                  <a:srgbClr val="778498"/>
                </a:solidFill>
                <a:latin typeface="Segoe UI"/>
              </a:rPr>
              <a:t>Region</a:t>
            </a:r>
          </a:p>
        </p:txBody>
      </p:sp>
      <p:sp>
        <p:nvSpPr>
          <p:cNvPr id="12" name=""/>
          <p:cNvSpPr/>
          <p:nvPr/>
        </p:nvSpPr>
        <p:spPr>
          <a:xfrm>
            <a:off x="4297680" y="3029712"/>
            <a:ext cx="249936" cy="85344"/>
          </a:xfrm>
          <a:prstGeom prst="rect">
            <a:avLst/>
          </a:prstGeom>
        </p:spPr>
        <p:txBody>
          <a:bodyPr lIns="0" tIns="0" rIns="0" bIns="0" wrap="none">
            <a:noAutofit/>
          </a:bodyPr>
          <a:p>
            <a:pPr indent="0"/>
            <a:r>
              <a:rPr lang="en-US" sz="650">
                <a:solidFill>
                  <a:srgbClr val="66758C"/>
                </a:solidFill>
                <a:latin typeface="Segoe UI"/>
              </a:rPr>
              <a:t>Mis</a:t>
            </a:r>
          </a:p>
        </p:txBody>
      </p:sp>
      <p:sp>
        <p:nvSpPr>
          <p:cNvPr id="13" name=""/>
          <p:cNvSpPr/>
          <p:nvPr/>
        </p:nvSpPr>
        <p:spPr>
          <a:xfrm>
            <a:off x="5199888" y="3029712"/>
            <a:ext cx="1188720" cy="85344"/>
          </a:xfrm>
          <a:prstGeom prst="rect">
            <a:avLst/>
          </a:prstGeom>
        </p:spPr>
        <p:txBody>
          <a:bodyPr lIns="0" tIns="0" rIns="0" bIns="0" wrap="none">
            <a:noAutofit/>
          </a:bodyPr>
          <a:p>
            <a:pPr indent="0"/>
            <a:r>
              <a:rPr lang="en-US" b="1" sz="600">
                <a:solidFill>
                  <a:srgbClr val="778498"/>
                </a:solidFill>
                <a:latin typeface="Segoe UI"/>
              </a:rPr>
              <a:t>Middle East and North Africa</a:t>
            </a:r>
          </a:p>
        </p:txBody>
      </p:sp>
      <p:sp>
        <p:nvSpPr>
          <p:cNvPr id="14" name=""/>
          <p:cNvSpPr/>
          <p:nvPr/>
        </p:nvSpPr>
        <p:spPr>
          <a:xfrm>
            <a:off x="6559296" y="1182624"/>
            <a:ext cx="701040" cy="633984"/>
          </a:xfrm>
          <a:prstGeom prst="rect">
            <a:avLst/>
          </a:prstGeom>
        </p:spPr>
        <p:txBody>
          <a:bodyPr lIns="0" tIns="0" rIns="0" bIns="0">
            <a:noAutofit/>
          </a:bodyPr>
          <a:p>
            <a:pPr indent="0">
              <a:lnSpc>
                <a:spcPts val="1032"/>
              </a:lnSpc>
            </a:pPr>
            <a:r>
              <a:rPr lang="en-US" b="1" sz="700">
                <a:solidFill>
                  <a:srgbClr val="8E99AA"/>
                </a:solidFill>
                <a:latin typeface="Segoe UI"/>
              </a:rPr>
              <a:t>Order Priority</a:t>
            </a:r>
          </a:p>
          <a:p>
            <a:pPr algn="just" marL="127000" indent="0">
              <a:lnSpc>
                <a:spcPts val="1032"/>
              </a:lnSpc>
            </a:pPr>
            <a:r>
              <a:rPr lang="en-US" b="1" sz="700">
                <a:solidFill>
                  <a:srgbClr val="646FFA"/>
                </a:solidFill>
                <a:latin typeface="Segoe UI"/>
              </a:rPr>
              <a:t>■    </a:t>
            </a:r>
            <a:r>
              <a:rPr lang="en-US" b="1" sz="700">
                <a:solidFill>
                  <a:srgbClr val="314464"/>
                </a:solidFill>
                <a:latin typeface="Segoe UI"/>
              </a:rPr>
              <a:t>c</a:t>
            </a:r>
          </a:p>
          <a:p>
            <a:pPr algn="just" marL="127000" indent="0">
              <a:lnSpc>
                <a:spcPts val="1032"/>
              </a:lnSpc>
            </a:pPr>
            <a:r>
              <a:rPr lang="en-US" b="1" sz="700">
                <a:solidFill>
                  <a:srgbClr val="EE573D"/>
                </a:solidFill>
                <a:latin typeface="Segoe UI"/>
              </a:rPr>
              <a:t>■    </a:t>
            </a:r>
            <a:r>
              <a:rPr lang="en-US" b="1" sz="700">
                <a:solidFill>
                  <a:srgbClr val="8E99AA"/>
                </a:solidFill>
                <a:latin typeface="Segoe UI"/>
              </a:rPr>
              <a:t>M</a:t>
            </a:r>
          </a:p>
          <a:p>
            <a:pPr algn="just" marL="127000" indent="0">
              <a:lnSpc>
                <a:spcPts val="1032"/>
              </a:lnSpc>
            </a:pPr>
            <a:r>
              <a:rPr lang="en-US" b="1" sz="700">
                <a:solidFill>
                  <a:srgbClr val="03CD96"/>
                </a:solidFill>
                <a:latin typeface="Segoe UI"/>
              </a:rPr>
              <a:t>■    </a:t>
            </a:r>
            <a:r>
              <a:rPr lang="en-US" b="1" sz="700">
                <a:solidFill>
                  <a:srgbClr val="314464"/>
                </a:solidFill>
                <a:latin typeface="Segoe UI"/>
              </a:rPr>
              <a:t>L</a:t>
            </a:r>
          </a:p>
          <a:p>
            <a:pPr algn="just" marL="127000" indent="0">
              <a:lnSpc>
                <a:spcPts val="1032"/>
              </a:lnSpc>
            </a:pPr>
            <a:r>
              <a:rPr lang="en-US" sz="1000">
                <a:solidFill>
                  <a:srgbClr val="AD66F9"/>
                </a:solidFill>
                <a:latin typeface="Segoe UI"/>
              </a:rPr>
              <a:t>■    </a:t>
            </a:r>
            <a:r>
              <a:rPr lang="en-US" sz="1000">
                <a:solidFill>
                  <a:srgbClr val="314464"/>
                </a:solidFill>
                <a:latin typeface="Segoe UI"/>
              </a:rPr>
              <a:t>-</a:t>
            </a:r>
          </a:p>
        </p:txBody>
      </p:sp>
      <p:sp>
        <p:nvSpPr>
          <p:cNvPr id="15" name=""/>
          <p:cNvSpPr/>
          <p:nvPr/>
        </p:nvSpPr>
        <p:spPr>
          <a:xfrm>
            <a:off x="420624" y="3706368"/>
            <a:ext cx="4639056" cy="152400"/>
          </a:xfrm>
          <a:prstGeom prst="rect">
            <a:avLst/>
          </a:prstGeom>
        </p:spPr>
        <p:txBody>
          <a:bodyPr lIns="0" tIns="0" rIns="0" bIns="0" wrap="none">
            <a:noAutofit/>
          </a:bodyPr>
          <a:p>
            <a:pPr indent="0">
              <a:spcBef>
                <a:spcPts val="2100"/>
              </a:spcBef>
              <a:spcAft>
                <a:spcPts val="2100"/>
              </a:spcAft>
            </a:pPr>
            <a:r>
              <a:rPr lang="en-US" sz="950">
                <a:latin typeface="Segoe UI"/>
              </a:rPr>
              <a:t>In 2011, Sub-Saharan Africa hast three type of order priority and maximum sales.</a:t>
            </a:r>
          </a:p>
        </p:txBody>
      </p:sp>
      <p:sp>
        <p:nvSpPr>
          <p:cNvPr id="16" name=""/>
          <p:cNvSpPr/>
          <p:nvPr/>
        </p:nvSpPr>
        <p:spPr>
          <a:xfrm>
            <a:off x="755904" y="4212336"/>
            <a:ext cx="1676400" cy="121920"/>
          </a:xfrm>
          <a:prstGeom prst="rect">
            <a:avLst/>
          </a:prstGeom>
        </p:spPr>
        <p:txBody>
          <a:bodyPr lIns="0" tIns="0" rIns="0" bIns="0" wrap="none">
            <a:noAutofit/>
          </a:bodyPr>
          <a:p>
            <a:pPr indent="0">
              <a:spcBef>
                <a:spcPts val="2100"/>
              </a:spcBef>
            </a:pPr>
            <a:r>
              <a:rPr lang="en-US" sz="750">
                <a:solidFill>
                  <a:srgbClr val="66758C"/>
                </a:solidFill>
                <a:latin typeface="Segoe UI"/>
              </a:rPr>
              <a:t>Order Priority </a:t>
            </a:r>
            <a:r>
              <a:rPr lang="en-US" sz="750">
                <a:solidFill>
                  <a:srgbClr val="778498"/>
                </a:solidFill>
                <a:latin typeface="Segoe UI"/>
              </a:rPr>
              <a:t>in </a:t>
            </a:r>
            <a:r>
              <a:rPr lang="en-US" sz="750">
                <a:solidFill>
                  <a:srgbClr val="66758C"/>
                </a:solidFill>
                <a:latin typeface="Segoe UI"/>
              </a:rPr>
              <a:t>Each </a:t>
            </a:r>
            <a:r>
              <a:rPr lang="en-US" sz="750">
                <a:solidFill>
                  <a:srgbClr val="778498"/>
                </a:solidFill>
                <a:latin typeface="Segoe UI"/>
              </a:rPr>
              <a:t>Region [2012]</a:t>
            </a:r>
          </a:p>
        </p:txBody>
      </p:sp>
      <p:graphicFrame>
        <p:nvGraphicFramePr>
          <p:cNvPr id="17" name=""/>
          <p:cNvGraphicFramePr>
            <a:graphicFrameLocks noGrp="1"/>
          </p:cNvGraphicFramePr>
          <p:nvPr/>
        </p:nvGraphicFramePr>
        <p:xfrm>
          <a:off x="1795272" y="5693664"/>
          <a:ext cx="3203448" cy="402336"/>
        </p:xfrm>
        <a:graphic>
          <a:graphicData uri="http://schemas.openxmlformats.org/drawingml/2006/table">
            <a:tbl>
              <a:tblPr/>
              <a:tblGrid>
                <a:gridCol w="649224"/>
                <a:gridCol w="208280"/>
                <a:gridCol w="637032"/>
                <a:gridCol w="208280"/>
                <a:gridCol w="637032"/>
                <a:gridCol w="208280"/>
                <a:gridCol w="655320"/>
              </a:tblGrid>
              <a:tr h="100584">
                <a:tc>
                  <a:txBody>
                    <a:bodyPr lIns="0" tIns="0" rIns="0" bIns="0">
                      <a:noAutofit/>
                    </a:bodyPr>
                    <a:p>
                      <a:endParaRPr sz="500"/>
                    </a:p>
                  </a:txBody>
                  <a:tcPr marL="0" marR="0" marT="0" marB="0">
                    <a:solidFill>
                      <a:srgbClr val="EC563E"/>
                    </a:solidFill>
                  </a:tcPr>
                </a:tc>
                <a:tc gridSpan="6">
                  <a:txBody>
                    <a:bodyPr lIns="0" tIns="0" rIns="0" bIns="0">
                      <a:noAutofit/>
                    </a:bodyPr>
                    <a:p>
                      <a:endParaRPr sz="500"/>
                    </a:p>
                  </a:txBody>
                  <a:tcPr marL="0" marR="0" marT="0" marB="0">
                    <a:solidFill>
                      <a:srgbClr val="EC563E"/>
                    </a:solidFill>
                  </a:tcPr>
                </a:tc>
                <a:tc hMerge="1">
                  <a:txBody>
                    <a:bodyPr lIns="0" tIns="0" rIns="0" bIns="0">
                      <a:noAutofit/>
                    </a:bodyPr>
                    <a:p>
                      <a:endParaRPr sz="500"/>
                    </a:p>
                  </a:txBody>
                  <a:tcPr marL="0" marR="0" marT="0" marB="0"/>
                </a:tc>
                <a:tc hMerge="1">
                  <a:txBody>
                    <a:bodyPr lIns="0" tIns="0" rIns="0" bIns="0">
                      <a:noAutofit/>
                    </a:bodyPr>
                    <a:p>
                      <a:endParaRPr sz="500"/>
                    </a:p>
                  </a:txBody>
                  <a:tcPr marL="0" marR="0" marT="0" marB="0"/>
                </a:tc>
                <a:tc hMerge="1">
                  <a:txBody>
                    <a:bodyPr lIns="0" tIns="0" rIns="0" bIns="0">
                      <a:noAutofit/>
                    </a:bodyPr>
                    <a:p>
                      <a:endParaRPr sz="500"/>
                    </a:p>
                  </a:txBody>
                  <a:tcPr marL="0" marR="0" marT="0" marB="0"/>
                </a:tc>
                <a:tc hMerge="1">
                  <a:txBody>
                    <a:bodyPr lIns="0" tIns="0" rIns="0" bIns="0">
                      <a:noAutofit/>
                    </a:bodyPr>
                    <a:p>
                      <a:endParaRPr sz="500"/>
                    </a:p>
                  </a:txBody>
                  <a:tcPr marL="0" marR="0" marT="0" marB="0"/>
                </a:tc>
                <a:tc hMerge="1">
                  <a:txBody>
                    <a:bodyPr lIns="0" tIns="0" rIns="0" bIns="0">
                      <a:noAutofit/>
                    </a:bodyPr>
                    <a:p>
                      <a:endParaRPr sz="500"/>
                    </a:p>
                  </a:txBody>
                  <a:tcPr marL="0" marR="0" marT="0" marB="0"/>
                </a:tc>
              </a:tr>
              <a:tr h="64008">
                <a:tc rowSpan="2">
                  <a:txBody>
                    <a:bodyPr lIns="0" tIns="0" rIns="0" bIns="0">
                      <a:noAutofit/>
                    </a:bodyPr>
                    <a:p>
                      <a:pPr algn="ctr" indent="0"/>
                      <a:r>
                        <a:rPr lang="en-US" sz="550">
                          <a:solidFill>
                            <a:srgbClr val="FFFFFF"/>
                          </a:solidFill>
                          <a:latin typeface="Segoe UI"/>
                        </a:rPr>
                        <a:t>7884</a:t>
                      </a:r>
                    </a:p>
                  </a:txBody>
                  <a:tcPr marL="0" marR="0" marT="0" marB="0">
                    <a:solidFill>
                      <a:srgbClr val="636EFB"/>
                    </a:solidFill>
                  </a:tcPr>
                </a:tc>
                <a:tc rowSpan="2">
                  <a:txBody>
                    <a:bodyPr lIns="0" tIns="0" rIns="0" bIns="0">
                      <a:noAutofit/>
                    </a:bodyPr>
                    <a:p>
                      <a:pPr indent="0"/>
                      <a:r>
                        <a:rPr lang="en-US" sz="1700">
                          <a:solidFill>
                            <a:srgbClr val="FFFFFF"/>
                          </a:solidFill>
                          <a:latin typeface="Segoe UI"/>
                        </a:rPr>
                        <a:t>1</a:t>
                      </a:r>
                    </a:p>
                  </a:txBody>
                  <a:tcPr marL="0" marR="0" marT="0" marB="0" anchor="b">
                    <a:solidFill>
                      <a:srgbClr val="636EFB"/>
                    </a:solidFill>
                  </a:tcPr>
                </a:tc>
                <a:tc>
                  <a:txBody>
                    <a:bodyPr lIns="0" tIns="0" rIns="0" bIns="0">
                      <a:noAutofit/>
                    </a:bodyPr>
                    <a:p>
                      <a:endParaRPr sz="400"/>
                    </a:p>
                  </a:txBody>
                  <a:tcPr marL="0" marR="0" marT="0" marB="0">
                    <a:solidFill>
                      <a:srgbClr val="636EFB"/>
                    </a:solidFill>
                  </a:tcPr>
                </a:tc>
                <a:tc gridSpan="4">
                  <a:txBody>
                    <a:bodyPr lIns="0" tIns="0" rIns="0" bIns="0">
                      <a:noAutofit/>
                    </a:bodyPr>
                    <a:p>
                      <a:endParaRPr sz="400"/>
                    </a:p>
                  </a:txBody>
                  <a:tcPr marL="0" marR="0" marT="0" marB="0">
                    <a:solidFill>
                      <a:srgbClr val="636EFB"/>
                    </a:solidFill>
                  </a:tcPr>
                </a:tc>
                <a:tc hMerge="1">
                  <a:txBody>
                    <a:bodyPr lIns="0" tIns="0" rIns="0" bIns="0">
                      <a:noAutofit/>
                    </a:bodyPr>
                    <a:p>
                      <a:endParaRPr sz="400"/>
                    </a:p>
                  </a:txBody>
                  <a:tcPr marL="0" marR="0" marT="0" marB="0"/>
                </a:tc>
                <a:tc hMerge="1">
                  <a:txBody>
                    <a:bodyPr lIns="0" tIns="0" rIns="0" bIns="0">
                      <a:noAutofit/>
                    </a:bodyPr>
                    <a:p>
                      <a:endParaRPr sz="400"/>
                    </a:p>
                  </a:txBody>
                  <a:tcPr marL="0" marR="0" marT="0" marB="0"/>
                </a:tc>
                <a:tc hMerge="1">
                  <a:txBody>
                    <a:bodyPr lIns="0" tIns="0" rIns="0" bIns="0">
                      <a:noAutofit/>
                    </a:bodyPr>
                    <a:p>
                      <a:endParaRPr sz="400"/>
                    </a:p>
                  </a:txBody>
                  <a:tcPr marL="0" marR="0" marT="0" marB="0"/>
                </a:tc>
              </a:tr>
              <a:tr h="237744">
                <a:tc vMerge="1">
                  <a:txBody>
                    <a:bodyPr lIns="0" tIns="0" rIns="0" bIns="0">
                      <a:noAutofit/>
                    </a:bodyPr>
                    <a:p>
                      <a:endParaRPr sz="1200"/>
                    </a:p>
                  </a:txBody>
                  <a:tcPr marL="0" marR="0" marT="0" marB="0"/>
                </a:tc>
                <a:tc vMerge="1">
                  <a:txBody>
                    <a:bodyPr lIns="0" tIns="0" rIns="0" bIns="0">
                      <a:noAutofit/>
                    </a:bodyPr>
                    <a:p>
                      <a:endParaRPr sz="1200"/>
                    </a:p>
                  </a:txBody>
                  <a:tcPr marL="0" marR="0" marT="0" marB="0"/>
                </a:tc>
                <a:tc>
                  <a:txBody>
                    <a:bodyPr lIns="0" tIns="0" rIns="0" bIns="0">
                      <a:noAutofit/>
                    </a:bodyPr>
                    <a:p>
                      <a:pPr algn="ctr" indent="0"/>
                      <a:r>
                        <a:rPr lang="en-US" sz="550">
                          <a:solidFill>
                            <a:srgbClr val="FFFFFF"/>
                          </a:solidFill>
                          <a:latin typeface="Segoe UI"/>
                        </a:rPr>
                        <a:t>6708</a:t>
                      </a:r>
                    </a:p>
                  </a:txBody>
                  <a:tcPr marL="0" marR="0" marT="0" marB="0">
                    <a:solidFill>
                      <a:srgbClr val="636EFB"/>
                    </a:solidFill>
                  </a:tcPr>
                </a:tc>
                <a:tc>
                  <a:txBody>
                    <a:bodyPr lIns="0" tIns="0" rIns="0" bIns="0">
                      <a:noAutofit/>
                    </a:bodyPr>
                    <a:p>
                      <a:pPr indent="0"/>
                      <a:r>
                        <a:rPr lang="en-US" b="1" sz="1700">
                          <a:solidFill>
                            <a:srgbClr val="FFFFFF"/>
                          </a:solidFill>
                          <a:latin typeface="Segoe UI"/>
                        </a:rPr>
                        <a:t>■</a:t>
                      </a:r>
                    </a:p>
                  </a:txBody>
                  <a:tcPr marL="0" marR="0" marT="0" marB="0" anchor="b">
                    <a:solidFill>
                      <a:srgbClr val="7883FC"/>
                    </a:solidFill>
                  </a:tcPr>
                </a:tc>
                <a:tc>
                  <a:txBody>
                    <a:bodyPr lIns="0" tIns="0" rIns="0" bIns="0">
                      <a:noAutofit/>
                    </a:bodyPr>
                    <a:p>
                      <a:pPr algn="ctr" indent="0"/>
                      <a:r>
                        <a:rPr lang="en-US" sz="550">
                          <a:solidFill>
                            <a:srgbClr val="FFFFFF"/>
                          </a:solidFill>
                          <a:latin typeface="Segoe UI"/>
                        </a:rPr>
                        <a:t>6422</a:t>
                      </a:r>
                    </a:p>
                  </a:txBody>
                  <a:tcPr marL="0" marR="0" marT="0" marB="0">
                    <a:solidFill>
                      <a:srgbClr val="636EFB"/>
                    </a:solidFill>
                  </a:tcPr>
                </a:tc>
                <a:tc>
                  <a:txBody>
                    <a:bodyPr lIns="0" tIns="0" rIns="0" bIns="0">
                      <a:noAutofit/>
                    </a:bodyPr>
                    <a:p>
                      <a:pPr indent="0"/>
                      <a:r>
                        <a:rPr lang="en-US" b="1" sz="1700">
                          <a:solidFill>
                            <a:srgbClr val="FFFFFF"/>
                          </a:solidFill>
                          <a:latin typeface="Segoe UI"/>
                        </a:rPr>
                        <a:t>■</a:t>
                      </a:r>
                    </a:p>
                  </a:txBody>
                  <a:tcPr marL="0" marR="0" marT="0" marB="0" anchor="b">
                    <a:solidFill>
                      <a:srgbClr val="7883FC"/>
                    </a:solidFill>
                  </a:tcPr>
                </a:tc>
                <a:tc>
                  <a:txBody>
                    <a:bodyPr lIns="0" tIns="0" rIns="0" bIns="0">
                      <a:noAutofit/>
                    </a:bodyPr>
                    <a:p>
                      <a:pPr algn="ctr" indent="0"/>
                      <a:r>
                        <a:rPr lang="en-US" sz="550">
                          <a:solidFill>
                            <a:srgbClr val="FFFFFF"/>
                          </a:solidFill>
                          <a:latin typeface="Segoe UI"/>
                        </a:rPr>
                        <a:t>5908</a:t>
                      </a:r>
                    </a:p>
                  </a:txBody>
                  <a:tcPr marL="0" marR="0" marT="0" marB="0">
                    <a:solidFill>
                      <a:srgbClr val="636EFB"/>
                    </a:solidFill>
                  </a:tcPr>
                </a:tc>
              </a:tr>
            </a:tbl>
          </a:graphicData>
        </a:graphic>
      </p:graphicFrame>
      <p:sp>
        <p:nvSpPr>
          <p:cNvPr id="18" name=""/>
          <p:cNvSpPr/>
          <p:nvPr/>
        </p:nvSpPr>
        <p:spPr>
          <a:xfrm>
            <a:off x="6693408" y="4608576"/>
            <a:ext cx="591312" cy="512064"/>
          </a:xfrm>
          <a:prstGeom prst="rect">
            <a:avLst/>
          </a:prstGeom>
        </p:spPr>
        <p:txBody>
          <a:bodyPr lIns="0" tIns="0" rIns="0" bIns="0">
            <a:noAutofit/>
          </a:bodyPr>
          <a:p>
            <a:pPr marL="114300" indent="-114300">
              <a:lnSpc>
                <a:spcPts val="912"/>
              </a:lnSpc>
            </a:pPr>
            <a:r>
              <a:rPr lang="en-US" sz="650">
                <a:solidFill>
                  <a:srgbClr val="4C5E79"/>
                </a:solidFill>
                <a:latin typeface="Segoe UI"/>
              </a:rPr>
              <a:t>Order </a:t>
            </a:r>
            <a:r>
              <a:rPr lang="en-US" sz="650">
                <a:solidFill>
                  <a:srgbClr val="778498"/>
                </a:solidFill>
                <a:latin typeface="Segoe UI"/>
              </a:rPr>
              <a:t>Priority </a:t>
            </a:r>
            <a:r>
              <a:rPr lang="en-US" sz="650">
                <a:solidFill>
                  <a:srgbClr val="646FFA"/>
                </a:solidFill>
                <a:latin typeface="Segoe UI"/>
              </a:rPr>
              <a:t>■ -</a:t>
            </a:r>
          </a:p>
          <a:p>
            <a:pPr algn="just" marL="114300" indent="0">
              <a:lnSpc>
                <a:spcPts val="840"/>
              </a:lnSpc>
            </a:pPr>
            <a:r>
              <a:rPr lang="en-US" sz="950">
                <a:solidFill>
                  <a:srgbClr val="EE573D"/>
                </a:solidFill>
                <a:latin typeface="Segoe UI"/>
              </a:rPr>
              <a:t>■    </a:t>
            </a:r>
            <a:r>
              <a:rPr lang="en-US" sz="950">
                <a:solidFill>
                  <a:srgbClr val="8E99AA"/>
                </a:solidFill>
                <a:latin typeface="Segoe UI"/>
              </a:rPr>
              <a:t>M</a:t>
            </a:r>
          </a:p>
          <a:p>
            <a:pPr algn="just" marL="114300" indent="0">
              <a:lnSpc>
                <a:spcPts val="840"/>
              </a:lnSpc>
            </a:pPr>
            <a:r>
              <a:rPr lang="en-US" sz="950">
                <a:solidFill>
                  <a:srgbClr val="03CD96"/>
                </a:solidFill>
                <a:latin typeface="Segoe UI"/>
              </a:rPr>
              <a:t>■    H</a:t>
            </a:r>
          </a:p>
          <a:p>
            <a:pPr algn="just" marL="114300" indent="0">
              <a:lnSpc>
                <a:spcPts val="840"/>
              </a:lnSpc>
            </a:pPr>
            <a:r>
              <a:rPr lang="en-US" sz="950">
                <a:solidFill>
                  <a:srgbClr val="AD66F9"/>
                </a:solidFill>
                <a:latin typeface="Segoe UI"/>
              </a:rPr>
              <a:t>■    C</a:t>
            </a:r>
          </a:p>
        </p:txBody>
      </p:sp>
      <p:sp>
        <p:nvSpPr>
          <p:cNvPr id="19" name=""/>
          <p:cNvSpPr/>
          <p:nvPr/>
        </p:nvSpPr>
        <p:spPr>
          <a:xfrm>
            <a:off x="969264" y="6102096"/>
            <a:ext cx="1652016" cy="79248"/>
          </a:xfrm>
          <a:prstGeom prst="rect">
            <a:avLst/>
          </a:prstGeom>
        </p:spPr>
        <p:txBody>
          <a:bodyPr lIns="0" tIns="0" rIns="0" bIns="0" wrap="none">
            <a:noAutofit/>
          </a:bodyPr>
          <a:p>
            <a:pPr indent="0"/>
            <a:r>
              <a:rPr lang="en-US" sz="550">
                <a:solidFill>
                  <a:srgbClr val="66758C"/>
                </a:solidFill>
                <a:latin typeface="Segoe UI"/>
              </a:rPr>
              <a:t>Sub-Saharar Africa </a:t>
            </a:r>
            <a:r>
              <a:rPr lang="en-US" sz="550">
                <a:solidFill>
                  <a:srgbClr val="8E99AA"/>
                </a:solidFill>
                <a:latin typeface="Segoe UI"/>
              </a:rPr>
              <a:t>Middle </a:t>
            </a:r>
            <a:r>
              <a:rPr lang="en-US" sz="550">
                <a:solidFill>
                  <a:srgbClr val="66758C"/>
                </a:solidFill>
                <a:latin typeface="Segoe UI"/>
              </a:rPr>
              <a:t>East </a:t>
            </a:r>
            <a:r>
              <a:rPr lang="en-US" sz="550">
                <a:solidFill>
                  <a:srgbClr val="8E99AA"/>
                </a:solidFill>
                <a:latin typeface="Segoe UI"/>
              </a:rPr>
              <a:t>and </a:t>
            </a:r>
            <a:r>
              <a:rPr lang="en-US" sz="550">
                <a:solidFill>
                  <a:srgbClr val="66758C"/>
                </a:solidFill>
                <a:latin typeface="Segoe UI"/>
              </a:rPr>
              <a:t>North Africa</a:t>
            </a:r>
          </a:p>
        </p:txBody>
      </p:sp>
      <p:sp>
        <p:nvSpPr>
          <p:cNvPr id="20" name=""/>
          <p:cNvSpPr/>
          <p:nvPr/>
        </p:nvSpPr>
        <p:spPr>
          <a:xfrm>
            <a:off x="3486912" y="6102096"/>
            <a:ext cx="542544" cy="249936"/>
          </a:xfrm>
          <a:prstGeom prst="rect">
            <a:avLst/>
          </a:prstGeom>
        </p:spPr>
        <p:txBody>
          <a:bodyPr lIns="0" tIns="0" rIns="0" bIns="0">
            <a:noAutofit/>
          </a:bodyPr>
          <a:p>
            <a:pPr indent="0">
              <a:spcAft>
                <a:spcPts val="420"/>
              </a:spcAft>
            </a:pPr>
            <a:r>
              <a:rPr lang="en-US" sz="550">
                <a:solidFill>
                  <a:srgbClr val="66758C"/>
                </a:solidFill>
                <a:latin typeface="Segoe UI"/>
              </a:rPr>
              <a:t>North America</a:t>
            </a:r>
          </a:p>
          <a:p>
            <a:pPr algn="ctr" indent="0"/>
            <a:r>
              <a:rPr lang="en-US" sz="650">
                <a:solidFill>
                  <a:srgbClr val="66758C"/>
                </a:solidFill>
                <a:latin typeface="Segoe UI"/>
              </a:rPr>
              <a:t>Region</a:t>
            </a:r>
          </a:p>
        </p:txBody>
      </p:sp>
      <p:sp>
        <p:nvSpPr>
          <p:cNvPr id="21" name=""/>
          <p:cNvSpPr/>
          <p:nvPr/>
        </p:nvSpPr>
        <p:spPr>
          <a:xfrm>
            <a:off x="4181856" y="6102096"/>
            <a:ext cx="780288" cy="79248"/>
          </a:xfrm>
          <a:prstGeom prst="rect">
            <a:avLst/>
          </a:prstGeom>
        </p:spPr>
        <p:txBody>
          <a:bodyPr lIns="0" tIns="0" rIns="0" bIns="0" wrap="none">
            <a:noAutofit/>
          </a:bodyPr>
          <a:p>
            <a:pPr indent="0"/>
            <a:r>
              <a:rPr lang="en-US" sz="550">
                <a:solidFill>
                  <a:srgbClr val="66758C"/>
                </a:solidFill>
                <a:latin typeface="Segoe UI"/>
              </a:rPr>
              <a:t>Australia and Oceania</a:t>
            </a:r>
          </a:p>
        </p:txBody>
      </p:sp>
      <p:sp>
        <p:nvSpPr>
          <p:cNvPr id="22" name=""/>
          <p:cNvSpPr/>
          <p:nvPr/>
        </p:nvSpPr>
        <p:spPr>
          <a:xfrm>
            <a:off x="6123432" y="5897880"/>
            <a:ext cx="155448" cy="54864"/>
          </a:xfrm>
          <a:prstGeom prst="rect">
            <a:avLst/>
          </a:prstGeom>
        </p:spPr>
        <p:txBody>
          <a:bodyPr lIns="0" tIns="0" rIns="0" bIns="0" wrap="none">
            <a:noAutofit/>
          </a:bodyPr>
          <a:p>
            <a:pPr indent="0">
              <a:spcAft>
                <a:spcPts val="630"/>
              </a:spcAft>
            </a:pPr>
            <a:r>
              <a:rPr lang="en-US" sz="550">
                <a:solidFill>
                  <a:srgbClr val="778498"/>
                </a:solidFill>
                <a:latin typeface="Segoe UI"/>
              </a:rPr>
              <a:t>2804</a:t>
            </a:r>
          </a:p>
        </p:txBody>
      </p:sp>
      <p:sp>
        <p:nvSpPr>
          <p:cNvPr id="23" name=""/>
          <p:cNvSpPr/>
          <p:nvPr/>
        </p:nvSpPr>
        <p:spPr>
          <a:xfrm>
            <a:off x="5279136" y="6111240"/>
            <a:ext cx="1463040" cy="70104"/>
          </a:xfrm>
          <a:prstGeom prst="rect">
            <a:avLst/>
          </a:prstGeom>
        </p:spPr>
        <p:txBody>
          <a:bodyPr lIns="0" tIns="0" rIns="0" bIns="0" wrap="none">
            <a:noAutofit/>
          </a:bodyPr>
          <a:p>
            <a:pPr indent="0"/>
            <a:r>
              <a:rPr lang="en-US" sz="550">
                <a:solidFill>
                  <a:srgbClr val="4C5E79"/>
                </a:solidFill>
                <a:latin typeface="Segoe UI"/>
              </a:rPr>
              <a:t>Europe </a:t>
            </a:r>
            <a:r>
              <a:rPr lang="en-US" sz="550">
                <a:solidFill>
                  <a:srgbClr val="778498"/>
                </a:solidFill>
                <a:latin typeface="Segoe UI"/>
              </a:rPr>
              <a:t>Central America and </a:t>
            </a:r>
            <a:r>
              <a:rPr lang="en-US" sz="550">
                <a:solidFill>
                  <a:srgbClr val="4C5E79"/>
                </a:solidFill>
                <a:latin typeface="Segoe UI"/>
              </a:rPr>
              <a:t>the </a:t>
            </a:r>
            <a:r>
              <a:rPr lang="en-US" sz="550">
                <a:solidFill>
                  <a:srgbClr val="778498"/>
                </a:solidFill>
                <a:latin typeface="Segoe UI"/>
              </a:rPr>
              <a:t>Caribbean</a:t>
            </a:r>
          </a:p>
        </p:txBody>
      </p:sp>
      <p:sp>
        <p:nvSpPr>
          <p:cNvPr id="24" name=""/>
          <p:cNvSpPr/>
          <p:nvPr/>
        </p:nvSpPr>
        <p:spPr>
          <a:xfrm>
            <a:off x="420624" y="6943344"/>
            <a:ext cx="5309616" cy="146304"/>
          </a:xfrm>
          <a:prstGeom prst="rect">
            <a:avLst/>
          </a:prstGeom>
        </p:spPr>
        <p:txBody>
          <a:bodyPr lIns="0" tIns="0" rIns="0" bIns="0" wrap="none">
            <a:noAutofit/>
          </a:bodyPr>
          <a:p>
            <a:pPr indent="0">
              <a:spcAft>
                <a:spcPts val="2100"/>
              </a:spcAft>
            </a:pPr>
            <a:r>
              <a:rPr lang="en-US" sz="950">
                <a:latin typeface="Segoe UI"/>
              </a:rPr>
              <a:t>In 2012, Sub-Saharan Africa and Europe has three types of priorities and has maximum sales.</a:t>
            </a:r>
          </a:p>
        </p:txBody>
      </p:sp>
      <p:sp>
        <p:nvSpPr>
          <p:cNvPr id="25" name=""/>
          <p:cNvSpPr/>
          <p:nvPr/>
        </p:nvSpPr>
        <p:spPr>
          <a:xfrm>
            <a:off x="755904" y="7431024"/>
            <a:ext cx="1676400" cy="134112"/>
          </a:xfrm>
          <a:prstGeom prst="rect">
            <a:avLst/>
          </a:prstGeom>
        </p:spPr>
        <p:txBody>
          <a:bodyPr lIns="0" tIns="0" rIns="0" bIns="0" wrap="none">
            <a:noAutofit/>
          </a:bodyPr>
          <a:p>
            <a:pPr indent="0">
              <a:spcBef>
                <a:spcPts val="2100"/>
              </a:spcBef>
            </a:pPr>
            <a:r>
              <a:rPr lang="en-US" sz="750">
                <a:solidFill>
                  <a:srgbClr val="66758C"/>
                </a:solidFill>
                <a:latin typeface="Segoe UI"/>
              </a:rPr>
              <a:t>Order Priority </a:t>
            </a:r>
            <a:r>
              <a:rPr lang="en-US" sz="750">
                <a:solidFill>
                  <a:srgbClr val="778498"/>
                </a:solidFill>
                <a:latin typeface="Segoe UI"/>
              </a:rPr>
              <a:t>in </a:t>
            </a:r>
            <a:r>
              <a:rPr lang="en-US" sz="750">
                <a:solidFill>
                  <a:srgbClr val="66758C"/>
                </a:solidFill>
                <a:latin typeface="Segoe UI"/>
              </a:rPr>
              <a:t>Each </a:t>
            </a:r>
            <a:r>
              <a:rPr lang="en-US" sz="750">
                <a:solidFill>
                  <a:srgbClr val="778498"/>
                </a:solidFill>
                <a:latin typeface="Segoe UI"/>
              </a:rPr>
              <a:t>Region [201 3]</a:t>
            </a:r>
          </a:p>
        </p:txBody>
      </p:sp>
      <p:sp>
        <p:nvSpPr>
          <p:cNvPr id="26" name=""/>
          <p:cNvSpPr/>
          <p:nvPr/>
        </p:nvSpPr>
        <p:spPr>
          <a:xfrm>
            <a:off x="6693408" y="7833360"/>
            <a:ext cx="591312" cy="512064"/>
          </a:xfrm>
          <a:prstGeom prst="rect">
            <a:avLst/>
          </a:prstGeom>
        </p:spPr>
        <p:txBody>
          <a:bodyPr lIns="0" tIns="0" rIns="0" bIns="0">
            <a:noAutofit/>
          </a:bodyPr>
          <a:p>
            <a:pPr marL="114300" indent="-114300">
              <a:lnSpc>
                <a:spcPts val="936"/>
              </a:lnSpc>
            </a:pPr>
            <a:r>
              <a:rPr lang="en-US" sz="650">
                <a:solidFill>
                  <a:srgbClr val="8E99AA"/>
                </a:solidFill>
                <a:latin typeface="Segoe UI"/>
              </a:rPr>
              <a:t>Order Priority </a:t>
            </a:r>
            <a:r>
              <a:rPr lang="en-US" sz="650">
                <a:solidFill>
                  <a:srgbClr val="646FFA"/>
                </a:solidFill>
                <a:latin typeface="Segoe UI"/>
              </a:rPr>
              <a:t>■ -</a:t>
            </a:r>
          </a:p>
          <a:p>
            <a:pPr algn="just" marL="114300" indent="0">
              <a:lnSpc>
                <a:spcPts val="840"/>
              </a:lnSpc>
            </a:pPr>
            <a:r>
              <a:rPr lang="en-US" sz="550">
                <a:solidFill>
                  <a:srgbClr val="EE573D"/>
                </a:solidFill>
                <a:latin typeface="Segoe UI"/>
              </a:rPr>
              <a:t>■    H</a:t>
            </a:r>
          </a:p>
          <a:p>
            <a:pPr algn="just" marL="114300" indent="0">
              <a:lnSpc>
                <a:spcPts val="840"/>
              </a:lnSpc>
            </a:pPr>
            <a:r>
              <a:rPr lang="en-US" sz="550">
                <a:solidFill>
                  <a:srgbClr val="03CD96"/>
                </a:solidFill>
                <a:latin typeface="Segoe UI"/>
              </a:rPr>
              <a:t>■    </a:t>
            </a:r>
            <a:r>
              <a:rPr lang="en-US" sz="550">
                <a:solidFill>
                  <a:srgbClr val="8E99AA"/>
                </a:solidFill>
                <a:latin typeface="Segoe UI"/>
              </a:rPr>
              <a:t>M</a:t>
            </a:r>
          </a:p>
          <a:p>
            <a:pPr algn="just" marL="114300" indent="0">
              <a:lnSpc>
                <a:spcPts val="840"/>
              </a:lnSpc>
            </a:pPr>
            <a:r>
              <a:rPr lang="en-US" sz="950">
                <a:solidFill>
                  <a:srgbClr val="AD66F9"/>
                </a:solidFill>
                <a:latin typeface="Segoe UI"/>
              </a:rPr>
              <a:t>■    </a:t>
            </a:r>
            <a:r>
              <a:rPr lang="en-US" sz="950">
                <a:solidFill>
                  <a:srgbClr val="314464"/>
                </a:solidFill>
                <a:latin typeface="Segoe UI"/>
              </a:rPr>
              <a:t>C</a:t>
            </a:r>
          </a:p>
        </p:txBody>
      </p:sp>
      <p:sp>
        <p:nvSpPr>
          <p:cNvPr id="27" name=""/>
          <p:cNvSpPr/>
          <p:nvPr/>
        </p:nvSpPr>
        <p:spPr>
          <a:xfrm>
            <a:off x="1036320" y="9332976"/>
            <a:ext cx="1792224" cy="73152"/>
          </a:xfrm>
          <a:prstGeom prst="rect">
            <a:avLst/>
          </a:prstGeom>
        </p:spPr>
        <p:txBody>
          <a:bodyPr lIns="0" tIns="0" rIns="0" bIns="0" wrap="none">
            <a:noAutofit/>
          </a:bodyPr>
          <a:p>
            <a:pPr indent="0"/>
            <a:r>
              <a:rPr lang="en-US" sz="550">
                <a:solidFill>
                  <a:srgbClr val="778498"/>
                </a:solidFill>
                <a:latin typeface="Segoe UI"/>
              </a:rPr>
              <a:t>Sub-Saharan </a:t>
            </a:r>
            <a:r>
              <a:rPr lang="en-US" sz="550">
                <a:solidFill>
                  <a:srgbClr val="66758C"/>
                </a:solidFill>
                <a:latin typeface="Segoe UI"/>
              </a:rPr>
              <a:t>Africa </a:t>
            </a:r>
            <a:r>
              <a:rPr lang="en-US" sz="550">
                <a:solidFill>
                  <a:srgbClr val="778498"/>
                </a:solidFill>
                <a:latin typeface="Segoe UI"/>
              </a:rPr>
              <a:t>Middle </a:t>
            </a:r>
            <a:r>
              <a:rPr lang="en-US" sz="550">
                <a:solidFill>
                  <a:srgbClr val="66758C"/>
                </a:solidFill>
                <a:latin typeface="Segoe UI"/>
              </a:rPr>
              <a:t>East </a:t>
            </a:r>
            <a:r>
              <a:rPr lang="en-US" sz="550">
                <a:solidFill>
                  <a:srgbClr val="778498"/>
                </a:solidFill>
                <a:latin typeface="Segoe UI"/>
              </a:rPr>
              <a:t>and North Africa</a:t>
            </a:r>
          </a:p>
        </p:txBody>
      </p:sp>
      <p:sp>
        <p:nvSpPr>
          <p:cNvPr id="28" name=""/>
          <p:cNvSpPr/>
          <p:nvPr/>
        </p:nvSpPr>
        <p:spPr>
          <a:xfrm>
            <a:off x="3127248" y="9332976"/>
            <a:ext cx="316992" cy="91440"/>
          </a:xfrm>
          <a:prstGeom prst="rect">
            <a:avLst/>
          </a:prstGeom>
        </p:spPr>
        <p:txBody>
          <a:bodyPr lIns="0" tIns="0" rIns="0" bIns="0" wrap="none">
            <a:noAutofit/>
          </a:bodyPr>
          <a:p>
            <a:pPr indent="0"/>
            <a:r>
              <a:rPr lang="en-US" sz="550">
                <a:solidFill>
                  <a:srgbClr val="66758C"/>
                </a:solidFill>
                <a:latin typeface="Segoe UI"/>
              </a:rPr>
              <a:t>Europe</a:t>
            </a:r>
          </a:p>
        </p:txBody>
      </p:sp>
      <p:sp>
        <p:nvSpPr>
          <p:cNvPr id="29" name=""/>
          <p:cNvSpPr/>
          <p:nvPr/>
        </p:nvSpPr>
        <p:spPr>
          <a:xfrm>
            <a:off x="3846576" y="9332976"/>
            <a:ext cx="1932432" cy="73152"/>
          </a:xfrm>
          <a:prstGeom prst="rect">
            <a:avLst/>
          </a:prstGeom>
        </p:spPr>
        <p:txBody>
          <a:bodyPr lIns="0" tIns="0" rIns="0" bIns="0" wrap="none">
            <a:noAutofit/>
          </a:bodyPr>
          <a:p>
            <a:pPr indent="0"/>
            <a:r>
              <a:rPr lang="en-US" sz="550">
                <a:solidFill>
                  <a:srgbClr val="8E99AA"/>
                </a:solidFill>
                <a:latin typeface="Segoe UI"/>
              </a:rPr>
              <a:t>Australia and </a:t>
            </a:r>
            <a:r>
              <a:rPr lang="en-US" sz="550">
                <a:solidFill>
                  <a:srgbClr val="66758C"/>
                </a:solidFill>
                <a:latin typeface="Segoe UI"/>
              </a:rPr>
              <a:t>Oceania </a:t>
            </a:r>
            <a:r>
              <a:rPr lang="en-US" sz="550">
                <a:solidFill>
                  <a:srgbClr val="8E99AA"/>
                </a:solidFill>
                <a:latin typeface="Segoe UI"/>
              </a:rPr>
              <a:t>Central America and the </a:t>
            </a:r>
            <a:r>
              <a:rPr lang="en-US" sz="550">
                <a:solidFill>
                  <a:srgbClr val="66758C"/>
                </a:solidFill>
                <a:latin typeface="Segoe UI"/>
              </a:rPr>
              <a:t>Caribbean</a:t>
            </a:r>
          </a:p>
        </p:txBody>
      </p:sp>
      <p:sp>
        <p:nvSpPr>
          <p:cNvPr id="30" name=""/>
          <p:cNvSpPr/>
          <p:nvPr/>
        </p:nvSpPr>
        <p:spPr>
          <a:xfrm>
            <a:off x="3621024" y="9476232"/>
            <a:ext cx="271272" cy="109728"/>
          </a:xfrm>
          <a:prstGeom prst="rect">
            <a:avLst/>
          </a:prstGeom>
        </p:spPr>
        <p:txBody>
          <a:bodyPr lIns="0" tIns="0" rIns="0" bIns="0" wrap="none">
            <a:noAutofit/>
          </a:bodyPr>
          <a:p>
            <a:pPr indent="0"/>
            <a:r>
              <a:rPr lang="en-US" sz="600">
                <a:solidFill>
                  <a:srgbClr val="4C5E79"/>
                </a:solidFill>
                <a:latin typeface="Segoe UI"/>
              </a:rPr>
              <a:t>Region</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24128" y="1420368"/>
            <a:ext cx="908304" cy="1432560"/>
          </a:xfrm>
          <a:prstGeom prst="rect">
            <a:avLst/>
          </a:prstGeom>
        </p:spPr>
      </p:pic>
      <p:pic>
        <p:nvPicPr>
          <p:cNvPr id="3" name=""/>
          <p:cNvPicPr>
            <a:picLocks noChangeAspect="1"/>
          </p:cNvPicPr>
          <p:nvPr/>
        </p:nvPicPr>
        <p:blipFill>
          <a:blip r:embed="rPictId1"/>
          <a:stretch>
            <a:fillRect/>
          </a:stretch>
        </p:blipFill>
        <p:spPr>
          <a:xfrm>
            <a:off x="2164080" y="1664208"/>
            <a:ext cx="908304" cy="1188720"/>
          </a:xfrm>
          <a:prstGeom prst="rect">
            <a:avLst/>
          </a:prstGeom>
        </p:spPr>
      </p:pic>
      <p:pic>
        <p:nvPicPr>
          <p:cNvPr id="4" name=""/>
          <p:cNvPicPr>
            <a:picLocks noChangeAspect="1"/>
          </p:cNvPicPr>
          <p:nvPr/>
        </p:nvPicPr>
        <p:blipFill>
          <a:blip r:embed="rPictId2"/>
          <a:stretch>
            <a:fillRect/>
          </a:stretch>
        </p:blipFill>
        <p:spPr>
          <a:xfrm>
            <a:off x="3304032" y="1847088"/>
            <a:ext cx="908304" cy="1255776"/>
          </a:xfrm>
          <a:prstGeom prst="rect">
            <a:avLst/>
          </a:prstGeom>
        </p:spPr>
      </p:pic>
      <p:pic>
        <p:nvPicPr>
          <p:cNvPr id="5" name=""/>
          <p:cNvPicPr>
            <a:picLocks noChangeAspect="1"/>
          </p:cNvPicPr>
          <p:nvPr/>
        </p:nvPicPr>
        <p:blipFill>
          <a:blip r:embed="rPictId3"/>
          <a:stretch>
            <a:fillRect/>
          </a:stretch>
        </p:blipFill>
        <p:spPr>
          <a:xfrm>
            <a:off x="999744" y="4407408"/>
            <a:ext cx="2663952" cy="1432560"/>
          </a:xfrm>
          <a:prstGeom prst="rect">
            <a:avLst/>
          </a:prstGeom>
        </p:spPr>
      </p:pic>
      <p:pic>
        <p:nvPicPr>
          <p:cNvPr id="6" name=""/>
          <p:cNvPicPr>
            <a:picLocks noChangeAspect="1"/>
          </p:cNvPicPr>
          <p:nvPr/>
        </p:nvPicPr>
        <p:blipFill>
          <a:blip r:embed="rPictId4"/>
          <a:stretch>
            <a:fillRect/>
          </a:stretch>
        </p:blipFill>
        <p:spPr>
          <a:xfrm>
            <a:off x="4803648" y="5401056"/>
            <a:ext cx="762000" cy="438912"/>
          </a:xfrm>
          <a:prstGeom prst="rect">
            <a:avLst/>
          </a:prstGeom>
        </p:spPr>
      </p:pic>
      <p:pic>
        <p:nvPicPr>
          <p:cNvPr id="7" name=""/>
          <p:cNvPicPr>
            <a:picLocks noChangeAspect="1"/>
          </p:cNvPicPr>
          <p:nvPr/>
        </p:nvPicPr>
        <p:blipFill>
          <a:blip r:embed="rPictId5"/>
          <a:stretch>
            <a:fillRect/>
          </a:stretch>
        </p:blipFill>
        <p:spPr>
          <a:xfrm>
            <a:off x="1024128" y="7431024"/>
            <a:ext cx="908304" cy="1432560"/>
          </a:xfrm>
          <a:prstGeom prst="rect">
            <a:avLst/>
          </a:prstGeom>
        </p:spPr>
      </p:pic>
      <p:pic>
        <p:nvPicPr>
          <p:cNvPr id="8" name=""/>
          <p:cNvPicPr>
            <a:picLocks noChangeAspect="1"/>
          </p:cNvPicPr>
          <p:nvPr/>
        </p:nvPicPr>
        <p:blipFill>
          <a:blip r:embed="rPictId6"/>
          <a:stretch>
            <a:fillRect/>
          </a:stretch>
        </p:blipFill>
        <p:spPr>
          <a:xfrm>
            <a:off x="3304032" y="8333232"/>
            <a:ext cx="908304" cy="536448"/>
          </a:xfrm>
          <a:prstGeom prst="rect">
            <a:avLst/>
          </a:prstGeom>
        </p:spPr>
      </p:pic>
      <p:pic>
        <p:nvPicPr>
          <p:cNvPr id="9" name=""/>
          <p:cNvPicPr>
            <a:picLocks noChangeAspect="1"/>
          </p:cNvPicPr>
          <p:nvPr/>
        </p:nvPicPr>
        <p:blipFill>
          <a:blip r:embed="rPictId7"/>
          <a:stretch>
            <a:fillRect/>
          </a:stretch>
        </p:blipFill>
        <p:spPr>
          <a:xfrm>
            <a:off x="4443984" y="8272272"/>
            <a:ext cx="2048256" cy="597408"/>
          </a:xfrm>
          <a:prstGeom prst="rect">
            <a:avLst/>
          </a:prstGeom>
        </p:spPr>
      </p:pic>
      <p:sp>
        <p:nvSpPr>
          <p:cNvPr id="10" name=""/>
          <p:cNvSpPr/>
          <p:nvPr/>
        </p:nvSpPr>
        <p:spPr>
          <a:xfrm>
            <a:off x="451104" y="478536"/>
            <a:ext cx="4364736" cy="155448"/>
          </a:xfrm>
          <a:prstGeom prst="rect">
            <a:avLst/>
          </a:prstGeom>
        </p:spPr>
        <p:txBody>
          <a:bodyPr lIns="0" tIns="0" rIns="0" bIns="0" wrap="none">
            <a:noAutofit/>
          </a:bodyPr>
          <a:p>
            <a:pPr indent="0">
              <a:spcAft>
                <a:spcPts val="2100"/>
              </a:spcAft>
            </a:pPr>
            <a:r>
              <a:rPr lang="en-US" sz="950">
                <a:latin typeface="Segoe UI"/>
              </a:rPr>
              <a:t>In 2013, Sub-Saharan Africa has three priorities and also has maximum sales.</a:t>
            </a:r>
          </a:p>
        </p:txBody>
      </p:sp>
      <p:sp>
        <p:nvSpPr>
          <p:cNvPr id="11" name=""/>
          <p:cNvSpPr/>
          <p:nvPr/>
        </p:nvSpPr>
        <p:spPr>
          <a:xfrm>
            <a:off x="755904" y="975360"/>
            <a:ext cx="1676400" cy="121920"/>
          </a:xfrm>
          <a:prstGeom prst="rect">
            <a:avLst/>
          </a:prstGeom>
        </p:spPr>
        <p:txBody>
          <a:bodyPr lIns="0" tIns="0" rIns="0" bIns="0" wrap="none">
            <a:noAutofit/>
          </a:bodyPr>
          <a:p>
            <a:pPr indent="0">
              <a:spcBef>
                <a:spcPts val="2100"/>
              </a:spcBef>
            </a:pPr>
            <a:r>
              <a:rPr lang="en-US" sz="750">
                <a:solidFill>
                  <a:srgbClr val="66758C"/>
                </a:solidFill>
                <a:latin typeface="Segoe UI"/>
              </a:rPr>
              <a:t>Order Priority in Each Region [2014]</a:t>
            </a:r>
          </a:p>
        </p:txBody>
      </p:sp>
      <p:graphicFrame>
        <p:nvGraphicFramePr>
          <p:cNvPr id="12" name=""/>
          <p:cNvGraphicFramePr>
            <a:graphicFrameLocks noGrp="1"/>
          </p:cNvGraphicFramePr>
          <p:nvPr/>
        </p:nvGraphicFramePr>
        <p:xfrm>
          <a:off x="600456" y="1447800"/>
          <a:ext cx="416560" cy="1450848"/>
        </p:xfrm>
        <a:graphic>
          <a:graphicData uri="http://schemas.openxmlformats.org/drawingml/2006/table">
            <a:tbl>
              <a:tblPr/>
              <a:tblGrid>
                <a:gridCol w="208280"/>
                <a:gridCol w="208280"/>
              </a:tblGrid>
              <a:tr h="158496">
                <a:tc>
                  <a:txBody>
                    <a:bodyPr lIns="0" tIns="0" rIns="0" bIns="0">
                      <a:noAutofit/>
                    </a:bodyPr>
                    <a:p>
                      <a:endParaRPr sz="800"/>
                    </a:p>
                  </a:txBody>
                  <a:tcPr marL="0" marR="0" marT="0" marB="0"/>
                </a:tc>
                <a:tc>
                  <a:txBody>
                    <a:bodyPr lIns="0" tIns="0" rIns="0" bIns="0">
                      <a:noAutofit/>
                    </a:bodyPr>
                    <a:p>
                      <a:pPr algn="r" indent="0"/>
                      <a:r>
                        <a:rPr lang="en-US" sz="550">
                          <a:solidFill>
                            <a:srgbClr val="66758C"/>
                          </a:solidFill>
                          <a:latin typeface="Segoe UI"/>
                        </a:rPr>
                        <a:t>30 k</a:t>
                      </a:r>
                    </a:p>
                  </a:txBody>
                  <a:tcPr marL="0" marR="0" marT="0" marB="0"/>
                </a:tc>
              </a:tr>
              <a:tr h="179832">
                <a:tc>
                  <a:txBody>
                    <a:bodyPr lIns="0" tIns="0" rIns="0" bIns="0">
                      <a:noAutofit/>
                    </a:bodyPr>
                    <a:p>
                      <a:endParaRPr sz="900"/>
                    </a:p>
                  </a:txBody>
                  <a:tcPr marL="0" marR="0" marT="0" marB="0"/>
                </a:tc>
                <a:tc>
                  <a:txBody>
                    <a:bodyPr lIns="0" tIns="0" rIns="0" bIns="0">
                      <a:noAutofit/>
                    </a:bodyPr>
                    <a:p>
                      <a:pPr algn="r" indent="0"/>
                      <a:r>
                        <a:rPr lang="en-US" sz="550">
                          <a:solidFill>
                            <a:srgbClr val="4C5E79"/>
                          </a:solidFill>
                          <a:latin typeface="Segoe UI"/>
                        </a:rPr>
                        <a:t>25 </a:t>
                      </a:r>
                      <a:r>
                        <a:rPr lang="en-US" sz="550">
                          <a:solidFill>
                            <a:srgbClr val="778498"/>
                          </a:solidFill>
                          <a:latin typeface="Segoe UI"/>
                        </a:rPr>
                        <a:t>k</a:t>
                      </a:r>
                    </a:p>
                  </a:txBody>
                  <a:tcPr marL="0" marR="0" marT="0" marB="0" anchor="ctr"/>
                </a:tc>
              </a:tr>
              <a:tr h="103632">
                <a:tc>
                  <a:txBody>
                    <a:bodyPr lIns="0" tIns="0" rIns="0" bIns="0">
                      <a:noAutofit/>
                    </a:bodyPr>
                    <a:p>
                      <a:pPr indent="0"/>
                      <a:r>
                        <a:rPr lang="en-US" sz="550">
                          <a:solidFill>
                            <a:srgbClr val="66758C"/>
                          </a:solidFill>
                          <a:latin typeface="Segoe UI"/>
                        </a:rPr>
                        <a:t>T3</a:t>
                      </a:r>
                    </a:p>
                  </a:txBody>
                  <a:tcPr marL="0" marR="0" marT="0" marB="0" anchor="ctr"/>
                </a:tc>
                <a:tc>
                  <a:txBody>
                    <a:bodyPr lIns="0" tIns="0" rIns="0" bIns="0">
                      <a:noAutofit/>
                    </a:bodyPr>
                    <a:p>
                      <a:endParaRPr sz="500"/>
                    </a:p>
                  </a:txBody>
                  <a:tcPr marL="0" marR="0" marT="0" marB="0"/>
                </a:tc>
              </a:tr>
              <a:tr h="112776">
                <a:tc>
                  <a:txBody>
                    <a:bodyPr lIns="0" tIns="0" rIns="0" bIns="0">
                      <a:noAutofit/>
                    </a:bodyPr>
                    <a:p>
                      <a:pPr indent="0"/>
                      <a:r>
                        <a:rPr lang="en-US" sz="550">
                          <a:solidFill>
                            <a:srgbClr val="778498"/>
                          </a:solidFill>
                          <a:latin typeface="Segoe UI"/>
                        </a:rPr>
                        <a:t>O</a:t>
                      </a:r>
                    </a:p>
                    <a:p>
                      <a:pPr indent="0"/>
                      <a:r>
                        <a:rPr lang="en-US" sz="550">
                          <a:solidFill>
                            <a:srgbClr val="778498"/>
                          </a:solidFill>
                          <a:latin typeface="Segoe UI"/>
                        </a:rPr>
                        <a:t>on</a:t>
                      </a:r>
                    </a:p>
                  </a:txBody>
                  <a:tcPr marL="0" marR="0" marT="0" marB="0"/>
                </a:tc>
                <a:tc>
                  <a:txBody>
                    <a:bodyPr lIns="0" tIns="0" rIns="0" bIns="0">
                      <a:noAutofit/>
                    </a:bodyPr>
                    <a:p>
                      <a:pPr algn="r" indent="0"/>
                      <a:r>
                        <a:rPr lang="en-US" sz="550">
                          <a:solidFill>
                            <a:srgbClr val="778498"/>
                          </a:solidFill>
                          <a:latin typeface="Segoe UI"/>
                        </a:rPr>
                        <a:t>20k</a:t>
                      </a:r>
                    </a:p>
                  </a:txBody>
                  <a:tcPr marL="0" marR="0" marT="0" marB="0"/>
                </a:tc>
              </a:tr>
              <a:tr h="70104">
                <a:tc>
                  <a:txBody>
                    <a:bodyPr lIns="0" tIns="0" rIns="0" bIns="0">
                      <a:noAutofit/>
                    </a:bodyPr>
                    <a:p>
                      <a:pPr indent="0"/>
                      <a:r>
                        <a:rPr lang="en-US" i="1" sz="600">
                          <a:solidFill>
                            <a:srgbClr val="778498"/>
                          </a:solidFill>
                          <a:latin typeface="Segoe UI"/>
                        </a:rPr>
                        <a:t>id</a:t>
                      </a:r>
                    </a:p>
                  </a:txBody>
                  <a:tcPr marL="0" marR="0" marT="0" marB="0"/>
                </a:tc>
                <a:tc>
                  <a:txBody>
                    <a:bodyPr lIns="0" tIns="0" rIns="0" bIns="0">
                      <a:noAutofit/>
                    </a:bodyPr>
                    <a:p>
                      <a:endParaRPr sz="400"/>
                    </a:p>
                  </a:txBody>
                  <a:tcPr marL="0" marR="0" marT="0" marB="0"/>
                </a:tc>
              </a:tr>
              <a:tr h="54864">
                <a:tc>
                  <a:txBody>
                    <a:bodyPr lIns="0" tIns="0" rIns="0" bIns="0">
                      <a:noAutofit/>
                    </a:bodyPr>
                    <a:p>
                      <a:pPr indent="0"/>
                      <a:r>
                        <a:rPr lang="en-US" sz="550">
                          <a:latin typeface="Segoe UI"/>
                        </a:rPr>
                        <a:t>"c</a:t>
                      </a:r>
                    </a:p>
                  </a:txBody>
                  <a:tcPr marL="0" marR="0" marT="0" marB="0"/>
                </a:tc>
                <a:tc>
                  <a:txBody>
                    <a:bodyPr lIns="0" tIns="0" rIns="0" bIns="0">
                      <a:noAutofit/>
                    </a:bodyPr>
                    <a:p>
                      <a:endParaRPr sz="300"/>
                    </a:p>
                  </a:txBody>
                  <a:tcPr marL="0" marR="0" marT="0" marB="0"/>
                </a:tc>
              </a:tr>
              <a:tr h="88392">
                <a:tc>
                  <a:txBody>
                    <a:bodyPr lIns="0" tIns="0" rIns="0" bIns="0">
                      <a:noAutofit/>
                    </a:bodyPr>
                    <a:p>
                      <a:pPr indent="0"/>
                      <a:r>
                        <a:rPr lang="en-US" sz="550">
                          <a:solidFill>
                            <a:srgbClr val="66758C"/>
                          </a:solidFill>
                          <a:latin typeface="Segoe UI"/>
                        </a:rPr>
                        <a:t>Z&gt;</a:t>
                      </a:r>
                    </a:p>
                  </a:txBody>
                  <a:tcPr marL="0" marR="0" marT="0" marB="0"/>
                </a:tc>
                <a:tc>
                  <a:txBody>
                    <a:bodyPr lIns="0" tIns="0" rIns="0" bIns="0">
                      <a:noAutofit/>
                    </a:bodyPr>
                    <a:p>
                      <a:pPr algn="r" indent="0"/>
                      <a:r>
                        <a:rPr lang="en-US" sz="550">
                          <a:solidFill>
                            <a:srgbClr val="778498"/>
                          </a:solidFill>
                          <a:latin typeface="Segoe UI"/>
                        </a:rPr>
                        <a:t>15k</a:t>
                      </a:r>
                    </a:p>
                  </a:txBody>
                  <a:tcPr marL="0" marR="0" marT="0" marB="0"/>
                </a:tc>
              </a:tr>
              <a:tr h="67056">
                <a:tc>
                  <a:txBody>
                    <a:bodyPr lIns="0" tIns="0" rIns="0" bIns="0">
                      <a:noAutofit/>
                    </a:bodyPr>
                    <a:p>
                      <a:endParaRPr sz="400"/>
                    </a:p>
                  </a:txBody>
                  <a:tcPr marL="0" marR="0" marT="0" marB="0"/>
                </a:tc>
                <a:tc>
                  <a:txBody>
                    <a:bodyPr lIns="0" tIns="0" rIns="0" bIns="0">
                      <a:noAutofit/>
                    </a:bodyPr>
                    <a:p>
                      <a:endParaRPr sz="400"/>
                    </a:p>
                  </a:txBody>
                  <a:tcPr marL="0" marR="0" marT="0" marB="0"/>
                </a:tc>
              </a:tr>
              <a:tr h="73152">
                <a:tc>
                  <a:txBody>
                    <a:bodyPr lIns="0" tIns="0" rIns="0" bIns="0">
                      <a:noAutofit/>
                    </a:bodyPr>
                    <a:p>
                      <a:endParaRPr sz="400"/>
                    </a:p>
                  </a:txBody>
                  <a:tcPr marL="0" marR="0" marT="0" marB="0"/>
                </a:tc>
                <a:tc>
                  <a:txBody>
                    <a:bodyPr lIns="0" tIns="0" rIns="0" bIns="0">
                      <a:noAutofit/>
                    </a:bodyPr>
                    <a:p>
                      <a:endParaRPr sz="400"/>
                    </a:p>
                  </a:txBody>
                  <a:tcPr marL="0" marR="0" marT="0" marB="0"/>
                </a:tc>
              </a:tr>
              <a:tr h="158496">
                <a:tc>
                  <a:txBody>
                    <a:bodyPr lIns="0" tIns="0" rIns="0" bIns="0">
                      <a:noAutofit/>
                    </a:bodyPr>
                    <a:p>
                      <a:endParaRPr sz="800"/>
                    </a:p>
                  </a:txBody>
                  <a:tcPr marL="0" marR="0" marT="0" marB="0"/>
                </a:tc>
                <a:tc>
                  <a:txBody>
                    <a:bodyPr lIns="0" tIns="0" rIns="0" bIns="0">
                      <a:noAutofit/>
                    </a:bodyPr>
                    <a:p>
                      <a:pPr algn="r" indent="0"/>
                      <a:r>
                        <a:rPr lang="en-US" sz="550">
                          <a:solidFill>
                            <a:srgbClr val="778498"/>
                          </a:solidFill>
                          <a:latin typeface="Segoe UI"/>
                        </a:rPr>
                        <a:t>10k</a:t>
                      </a:r>
                    </a:p>
                  </a:txBody>
                  <a:tcPr marL="0" marR="0" marT="0" marB="0"/>
                </a:tc>
              </a:tr>
              <a:tr h="228600">
                <a:tc>
                  <a:txBody>
                    <a:bodyPr lIns="0" tIns="0" rIns="0" bIns="0">
                      <a:noAutofit/>
                    </a:bodyPr>
                    <a:p>
                      <a:endParaRPr sz="1100"/>
                    </a:p>
                  </a:txBody>
                  <a:tcPr marL="0" marR="0" marT="0" marB="0"/>
                </a:tc>
                <a:tc>
                  <a:txBody>
                    <a:bodyPr lIns="0" tIns="0" rIns="0" bIns="0">
                      <a:noAutofit/>
                    </a:bodyPr>
                    <a:p>
                      <a:pPr algn="r" indent="0"/>
                      <a:r>
                        <a:rPr lang="en-US" sz="550">
                          <a:solidFill>
                            <a:srgbClr val="66758C"/>
                          </a:solidFill>
                          <a:latin typeface="Segoe UI"/>
                        </a:rPr>
                        <a:t>5 k</a:t>
                      </a:r>
                    </a:p>
                  </a:txBody>
                  <a:tcPr marL="0" marR="0" marT="0" marB="0" anchor="ctr"/>
                </a:tc>
              </a:tr>
              <a:tr h="155448">
                <a:tc>
                  <a:txBody>
                    <a:bodyPr lIns="0" tIns="0" rIns="0" bIns="0">
                      <a:noAutofit/>
                    </a:bodyPr>
                    <a:p>
                      <a:endParaRPr sz="800"/>
                    </a:p>
                  </a:txBody>
                  <a:tcPr marL="0" marR="0" marT="0" marB="0"/>
                </a:tc>
                <a:tc>
                  <a:txBody>
                    <a:bodyPr lIns="0" tIns="0" rIns="0" bIns="0">
                      <a:noAutofit/>
                    </a:bodyPr>
                    <a:p>
                      <a:pPr algn="r" indent="0"/>
                      <a:r>
                        <a:rPr lang="en-US" sz="550">
                          <a:solidFill>
                            <a:srgbClr val="66758C"/>
                          </a:solidFill>
                          <a:latin typeface="Segoe UI"/>
                        </a:rPr>
                        <a:t>0</a:t>
                      </a:r>
                    </a:p>
                  </a:txBody>
                  <a:tcPr marL="0" marR="0" marT="0" marB="0" anchor="b"/>
                </a:tc>
              </a:tr>
            </a:tbl>
          </a:graphicData>
        </a:graphic>
      </p:graphicFrame>
      <p:sp>
        <p:nvSpPr>
          <p:cNvPr id="13" name=""/>
          <p:cNvSpPr/>
          <p:nvPr/>
        </p:nvSpPr>
        <p:spPr>
          <a:xfrm>
            <a:off x="1133856" y="2871216"/>
            <a:ext cx="682752" cy="73152"/>
          </a:xfrm>
          <a:prstGeom prst="rect">
            <a:avLst/>
          </a:prstGeom>
        </p:spPr>
        <p:txBody>
          <a:bodyPr lIns="0" tIns="0" rIns="0" bIns="0" wrap="none">
            <a:noAutofit/>
          </a:bodyPr>
          <a:p>
            <a:pPr indent="0"/>
            <a:r>
              <a:rPr lang="en-US" sz="550">
                <a:solidFill>
                  <a:srgbClr val="66758C"/>
                </a:solidFill>
                <a:latin typeface="Segoe UI"/>
              </a:rPr>
              <a:t>Sub-Saharan Africa</a:t>
            </a:r>
          </a:p>
        </p:txBody>
      </p:sp>
      <p:sp>
        <p:nvSpPr>
          <p:cNvPr id="14" name=""/>
          <p:cNvSpPr/>
          <p:nvPr/>
        </p:nvSpPr>
        <p:spPr>
          <a:xfrm>
            <a:off x="2225040" y="2871216"/>
            <a:ext cx="780288" cy="73152"/>
          </a:xfrm>
          <a:prstGeom prst="rect">
            <a:avLst/>
          </a:prstGeom>
        </p:spPr>
        <p:txBody>
          <a:bodyPr lIns="0" tIns="0" rIns="0" bIns="0" wrap="none">
            <a:noAutofit/>
          </a:bodyPr>
          <a:p>
            <a:pPr indent="0"/>
            <a:r>
              <a:rPr lang="en-US" sz="550">
                <a:solidFill>
                  <a:srgbClr val="66758C"/>
                </a:solidFill>
                <a:latin typeface="Segoe UI"/>
              </a:rPr>
              <a:t>Australia and </a:t>
            </a:r>
            <a:r>
              <a:rPr lang="en-US" sz="550">
                <a:solidFill>
                  <a:srgbClr val="4C5E79"/>
                </a:solidFill>
                <a:latin typeface="Segoe UI"/>
              </a:rPr>
              <a:t>Oceania</a:t>
            </a:r>
          </a:p>
        </p:txBody>
      </p:sp>
      <p:sp>
        <p:nvSpPr>
          <p:cNvPr id="15" name=""/>
          <p:cNvSpPr/>
          <p:nvPr/>
        </p:nvSpPr>
        <p:spPr>
          <a:xfrm>
            <a:off x="4626864" y="2871216"/>
            <a:ext cx="548640" cy="73152"/>
          </a:xfrm>
          <a:prstGeom prst="rect">
            <a:avLst/>
          </a:prstGeom>
        </p:spPr>
        <p:txBody>
          <a:bodyPr lIns="0" tIns="0" rIns="0" bIns="0" wrap="none">
            <a:noAutofit/>
          </a:bodyPr>
          <a:p>
            <a:pPr indent="0"/>
            <a:r>
              <a:rPr lang="en-US" sz="550">
                <a:solidFill>
                  <a:srgbClr val="66758C"/>
                </a:solidFill>
                <a:latin typeface="Segoe UI"/>
              </a:rPr>
              <a:t>North America</a:t>
            </a:r>
          </a:p>
        </p:txBody>
      </p:sp>
      <p:sp>
        <p:nvSpPr>
          <p:cNvPr id="16" name=""/>
          <p:cNvSpPr/>
          <p:nvPr/>
        </p:nvSpPr>
        <p:spPr>
          <a:xfrm>
            <a:off x="6693408" y="1371600"/>
            <a:ext cx="591312" cy="512064"/>
          </a:xfrm>
          <a:prstGeom prst="rect">
            <a:avLst/>
          </a:prstGeom>
        </p:spPr>
        <p:txBody>
          <a:bodyPr lIns="0" tIns="0" rIns="0" bIns="0">
            <a:noAutofit/>
          </a:bodyPr>
          <a:p>
            <a:pPr indent="0">
              <a:lnSpc>
                <a:spcPts val="840"/>
              </a:lnSpc>
            </a:pPr>
            <a:r>
              <a:rPr lang="en-US" sz="650">
                <a:solidFill>
                  <a:srgbClr val="66758C"/>
                </a:solidFill>
                <a:latin typeface="Segoe UI"/>
              </a:rPr>
              <a:t>Order Priority</a:t>
            </a:r>
          </a:p>
          <a:p>
            <a:pPr algn="just" marL="114300" indent="0">
              <a:lnSpc>
                <a:spcPts val="840"/>
              </a:lnSpc>
            </a:pPr>
            <a:r>
              <a:rPr lang="en-US" sz="950">
                <a:solidFill>
                  <a:srgbClr val="646FFA"/>
                </a:solidFill>
                <a:latin typeface="Segoe UI"/>
              </a:rPr>
              <a:t>■    </a:t>
            </a:r>
            <a:r>
              <a:rPr lang="en-US" sz="950">
                <a:solidFill>
                  <a:srgbClr val="314464"/>
                </a:solidFill>
                <a:latin typeface="Segoe UI"/>
              </a:rPr>
              <a:t>H</a:t>
            </a:r>
          </a:p>
          <a:p>
            <a:pPr algn="just" marL="114300" indent="0">
              <a:lnSpc>
                <a:spcPts val="840"/>
              </a:lnSpc>
            </a:pPr>
            <a:r>
              <a:rPr lang="en-US" sz="750">
                <a:solidFill>
                  <a:srgbClr val="EE573D"/>
                </a:solidFill>
                <a:latin typeface="Segoe UI"/>
              </a:rPr>
              <a:t>■    </a:t>
            </a:r>
            <a:r>
              <a:rPr lang="en-US" sz="750">
                <a:solidFill>
                  <a:srgbClr val="314464"/>
                </a:solidFill>
                <a:latin typeface="Segoe UI"/>
              </a:rPr>
              <a:t>c</a:t>
            </a:r>
          </a:p>
          <a:p>
            <a:pPr marL="114300" marR="292100" indent="0">
              <a:lnSpc>
                <a:spcPts val="768"/>
              </a:lnSpc>
            </a:pPr>
            <a:r>
              <a:rPr lang="en-US" sz="950">
                <a:solidFill>
                  <a:srgbClr val="03CD96"/>
                </a:solidFill>
                <a:latin typeface="Segoe UI"/>
              </a:rPr>
              <a:t>■    -</a:t>
            </a:r>
            <a:r>
              <a:rPr lang="en-US" sz="950">
                <a:solidFill>
                  <a:srgbClr val="AD66F9"/>
                </a:solidFill>
                <a:latin typeface="Segoe UI"/>
              </a:rPr>
              <a:t>■ </a:t>
            </a:r>
            <a:r>
              <a:rPr lang="en-US" sz="950">
                <a:solidFill>
                  <a:srgbClr val="66758C"/>
                </a:solidFill>
                <a:latin typeface="Segoe UI"/>
              </a:rPr>
              <a:t>M</a:t>
            </a:r>
          </a:p>
        </p:txBody>
      </p:sp>
      <p:sp>
        <p:nvSpPr>
          <p:cNvPr id="17" name=""/>
          <p:cNvSpPr/>
          <p:nvPr/>
        </p:nvSpPr>
        <p:spPr>
          <a:xfrm>
            <a:off x="420624" y="3383280"/>
            <a:ext cx="5882640" cy="152400"/>
          </a:xfrm>
          <a:prstGeom prst="rect">
            <a:avLst/>
          </a:prstGeom>
        </p:spPr>
        <p:txBody>
          <a:bodyPr lIns="0" tIns="0" rIns="0" bIns="0" wrap="none">
            <a:noAutofit/>
          </a:bodyPr>
          <a:p>
            <a:pPr indent="0">
              <a:spcAft>
                <a:spcPts val="2520"/>
              </a:spcAft>
            </a:pPr>
            <a:r>
              <a:rPr lang="en-US" sz="950">
                <a:latin typeface="Segoe UI"/>
              </a:rPr>
              <a:t>In 2014, Sub-Saharan Africa again has three priorities and also Australia and Oceania has same priority.</a:t>
            </a:r>
          </a:p>
        </p:txBody>
      </p:sp>
      <p:sp>
        <p:nvSpPr>
          <p:cNvPr id="18" name=""/>
          <p:cNvSpPr/>
          <p:nvPr/>
        </p:nvSpPr>
        <p:spPr>
          <a:xfrm>
            <a:off x="755904" y="3950208"/>
            <a:ext cx="1676400" cy="134112"/>
          </a:xfrm>
          <a:prstGeom prst="rect">
            <a:avLst/>
          </a:prstGeom>
        </p:spPr>
        <p:txBody>
          <a:bodyPr lIns="0" tIns="0" rIns="0" bIns="0" wrap="none">
            <a:noAutofit/>
          </a:bodyPr>
          <a:p>
            <a:pPr indent="0">
              <a:spcBef>
                <a:spcPts val="2520"/>
              </a:spcBef>
            </a:pPr>
            <a:r>
              <a:rPr lang="en-US" sz="750">
                <a:solidFill>
                  <a:srgbClr val="66758C"/>
                </a:solidFill>
                <a:latin typeface="Segoe UI"/>
              </a:rPr>
              <a:t>Order Priority in Each Region [201 5]</a:t>
            </a:r>
          </a:p>
        </p:txBody>
      </p:sp>
      <p:sp>
        <p:nvSpPr>
          <p:cNvPr id="19" name=""/>
          <p:cNvSpPr/>
          <p:nvPr/>
        </p:nvSpPr>
        <p:spPr>
          <a:xfrm>
            <a:off x="2182368" y="5852160"/>
            <a:ext cx="310896" cy="91440"/>
          </a:xfrm>
          <a:prstGeom prst="rect">
            <a:avLst/>
          </a:prstGeom>
        </p:spPr>
        <p:txBody>
          <a:bodyPr lIns="0" tIns="0" rIns="0" bIns="0" wrap="none">
            <a:noAutofit/>
          </a:bodyPr>
          <a:p>
            <a:pPr indent="0"/>
            <a:r>
              <a:rPr lang="en-US" sz="550">
                <a:solidFill>
                  <a:srgbClr val="66758C"/>
                </a:solidFill>
                <a:latin typeface="Segoe UI"/>
              </a:rPr>
              <a:t>Europe</a:t>
            </a:r>
          </a:p>
        </p:txBody>
      </p:sp>
      <p:sp>
        <p:nvSpPr>
          <p:cNvPr id="20" name=""/>
          <p:cNvSpPr/>
          <p:nvPr/>
        </p:nvSpPr>
        <p:spPr>
          <a:xfrm>
            <a:off x="2944368" y="5852160"/>
            <a:ext cx="1780032" cy="243840"/>
          </a:xfrm>
          <a:prstGeom prst="rect">
            <a:avLst/>
          </a:prstGeom>
        </p:spPr>
        <p:txBody>
          <a:bodyPr lIns="0" tIns="0" rIns="0" bIns="0">
            <a:noAutofit/>
          </a:bodyPr>
          <a:p>
            <a:pPr indent="0">
              <a:spcAft>
                <a:spcPts val="420"/>
              </a:spcAft>
            </a:pPr>
            <a:r>
              <a:rPr lang="en-US" sz="550">
                <a:solidFill>
                  <a:srgbClr val="66758C"/>
                </a:solidFill>
                <a:latin typeface="Segoe UI"/>
              </a:rPr>
              <a:t>Sub-Saharan Africa Middle East and North Africa</a:t>
            </a:r>
          </a:p>
          <a:p>
            <a:pPr marL="685800" indent="0"/>
            <a:r>
              <a:rPr lang="en-US" sz="650">
                <a:solidFill>
                  <a:srgbClr val="66758C"/>
                </a:solidFill>
                <a:latin typeface="Segoe UI"/>
              </a:rPr>
              <a:t>Region</a:t>
            </a:r>
          </a:p>
        </p:txBody>
      </p:sp>
      <p:sp>
        <p:nvSpPr>
          <p:cNvPr id="21" name=""/>
          <p:cNvSpPr/>
          <p:nvPr/>
        </p:nvSpPr>
        <p:spPr>
          <a:xfrm>
            <a:off x="4913376" y="5852160"/>
            <a:ext cx="1603248" cy="73152"/>
          </a:xfrm>
          <a:prstGeom prst="rect">
            <a:avLst/>
          </a:prstGeom>
        </p:spPr>
        <p:txBody>
          <a:bodyPr lIns="0" tIns="0" rIns="0" bIns="0" wrap="none">
            <a:noAutofit/>
          </a:bodyPr>
          <a:p>
            <a:pPr algn="just" indent="0"/>
            <a:r>
              <a:rPr lang="en-US" sz="550">
                <a:solidFill>
                  <a:srgbClr val="66758C"/>
                </a:solidFill>
                <a:latin typeface="Segoe UI"/>
              </a:rPr>
              <a:t>North America    Australia and Oceania</a:t>
            </a:r>
          </a:p>
        </p:txBody>
      </p:sp>
      <p:sp>
        <p:nvSpPr>
          <p:cNvPr id="22" name=""/>
          <p:cNvSpPr/>
          <p:nvPr/>
        </p:nvSpPr>
        <p:spPr>
          <a:xfrm>
            <a:off x="6693408" y="4352544"/>
            <a:ext cx="591312" cy="512064"/>
          </a:xfrm>
          <a:prstGeom prst="rect">
            <a:avLst/>
          </a:prstGeom>
        </p:spPr>
        <p:txBody>
          <a:bodyPr lIns="0" tIns="0" rIns="0" bIns="0">
            <a:noAutofit/>
          </a:bodyPr>
          <a:p>
            <a:pPr indent="0"/>
            <a:r>
              <a:rPr lang="en-US" sz="650">
                <a:solidFill>
                  <a:srgbClr val="66758C"/>
                </a:solidFill>
                <a:latin typeface="Segoe UI"/>
              </a:rPr>
              <a:t>Order </a:t>
            </a:r>
            <a:r>
              <a:rPr lang="en-US" sz="650">
                <a:solidFill>
                  <a:srgbClr val="8E99AA"/>
                </a:solidFill>
                <a:latin typeface="Segoe UI"/>
              </a:rPr>
              <a:t>Priority</a:t>
            </a:r>
          </a:p>
          <a:p>
            <a:pPr algn="just" marL="114300" indent="0"/>
            <a:r>
              <a:rPr lang="en-US" sz="950">
                <a:solidFill>
                  <a:srgbClr val="646FFA"/>
                </a:solidFill>
                <a:latin typeface="Segoe UI"/>
              </a:rPr>
              <a:t>■    </a:t>
            </a:r>
            <a:r>
              <a:rPr lang="en-US" sz="950">
                <a:solidFill>
                  <a:srgbClr val="314464"/>
                </a:solidFill>
                <a:latin typeface="Segoe UI"/>
              </a:rPr>
              <a:t>H</a:t>
            </a:r>
          </a:p>
          <a:p>
            <a:pPr algn="just" marL="114300" indent="0"/>
            <a:r>
              <a:rPr lang="en-US" sz="600">
                <a:solidFill>
                  <a:srgbClr val="EE573D"/>
                </a:solidFill>
                <a:latin typeface="Segoe UI"/>
              </a:rPr>
              <a:t>■</a:t>
            </a:r>
            <a:r>
              <a:rPr lang="en-US" sz="1000">
                <a:solidFill>
                  <a:srgbClr val="EE573D"/>
                </a:solidFill>
                <a:latin typeface="Segoe UI"/>
              </a:rPr>
              <a:t>    </a:t>
            </a:r>
            <a:r>
              <a:rPr lang="en-US" sz="400">
                <a:solidFill>
                  <a:srgbClr val="314464"/>
                </a:solidFill>
                <a:latin typeface="Segoe UI"/>
              </a:rPr>
              <a:t>-</a:t>
            </a:r>
          </a:p>
          <a:p>
            <a:pPr algn="just" marL="114300" indent="0"/>
            <a:r>
              <a:rPr lang="en-US" sz="950">
                <a:solidFill>
                  <a:srgbClr val="03CD96"/>
                </a:solidFill>
                <a:latin typeface="Segoe UI"/>
              </a:rPr>
              <a:t>■    </a:t>
            </a:r>
            <a:r>
              <a:rPr lang="en-US" sz="950">
                <a:solidFill>
                  <a:srgbClr val="66758C"/>
                </a:solidFill>
                <a:latin typeface="Segoe UI"/>
              </a:rPr>
              <a:t>M</a:t>
            </a:r>
          </a:p>
          <a:p>
            <a:pPr algn="just" marL="114300" indent="0"/>
            <a:r>
              <a:rPr lang="en-US" sz="950">
                <a:solidFill>
                  <a:srgbClr val="AD66F9"/>
                </a:solidFill>
                <a:latin typeface="Segoe UI"/>
              </a:rPr>
              <a:t>■    </a:t>
            </a:r>
            <a:r>
              <a:rPr lang="en-US" sz="950">
                <a:solidFill>
                  <a:srgbClr val="314464"/>
                </a:solidFill>
                <a:latin typeface="Segoe UI"/>
              </a:rPr>
              <a:t>C</a:t>
            </a:r>
          </a:p>
        </p:txBody>
      </p:sp>
      <p:sp>
        <p:nvSpPr>
          <p:cNvPr id="23" name=""/>
          <p:cNvSpPr/>
          <p:nvPr/>
        </p:nvSpPr>
        <p:spPr>
          <a:xfrm>
            <a:off x="414528" y="6291072"/>
            <a:ext cx="6583680" cy="323088"/>
          </a:xfrm>
          <a:prstGeom prst="rect">
            <a:avLst/>
          </a:prstGeom>
        </p:spPr>
        <p:txBody>
          <a:bodyPr lIns="0" tIns="0" rIns="0" bIns="0">
            <a:noAutofit/>
          </a:bodyPr>
          <a:p>
            <a:pPr indent="0">
              <a:lnSpc>
                <a:spcPts val="1536"/>
              </a:lnSpc>
              <a:spcAft>
                <a:spcPts val="1470"/>
              </a:spcAft>
            </a:pPr>
            <a:r>
              <a:rPr lang="en-US" sz="950">
                <a:latin typeface="Segoe UI"/>
              </a:rPr>
              <a:t>In 2015, Asia has the highest total units sold with high-priority orders dominating, while the Middle East and North Africa have the lowest sales volume</a:t>
            </a:r>
          </a:p>
        </p:txBody>
      </p:sp>
      <p:sp>
        <p:nvSpPr>
          <p:cNvPr id="24" name=""/>
          <p:cNvSpPr/>
          <p:nvPr/>
        </p:nvSpPr>
        <p:spPr>
          <a:xfrm>
            <a:off x="755904" y="6986016"/>
            <a:ext cx="1676400" cy="121920"/>
          </a:xfrm>
          <a:prstGeom prst="rect">
            <a:avLst/>
          </a:prstGeom>
        </p:spPr>
        <p:txBody>
          <a:bodyPr lIns="0" tIns="0" rIns="0" bIns="0" wrap="none">
            <a:noAutofit/>
          </a:bodyPr>
          <a:p>
            <a:pPr indent="0">
              <a:spcBef>
                <a:spcPts val="1470"/>
              </a:spcBef>
              <a:spcAft>
                <a:spcPts val="1470"/>
              </a:spcAft>
            </a:pPr>
            <a:r>
              <a:rPr lang="en-US" sz="750">
                <a:solidFill>
                  <a:srgbClr val="778498"/>
                </a:solidFill>
                <a:latin typeface="Segoe UI"/>
              </a:rPr>
              <a:t>Order Priority in Each Region [2016]</a:t>
            </a:r>
          </a:p>
        </p:txBody>
      </p:sp>
      <p:sp>
        <p:nvSpPr>
          <p:cNvPr id="25" name=""/>
          <p:cNvSpPr/>
          <p:nvPr/>
        </p:nvSpPr>
        <p:spPr>
          <a:xfrm>
            <a:off x="6693408" y="7382256"/>
            <a:ext cx="591312" cy="512064"/>
          </a:xfrm>
          <a:prstGeom prst="rect">
            <a:avLst/>
          </a:prstGeom>
        </p:spPr>
        <p:txBody>
          <a:bodyPr lIns="0" tIns="0" rIns="0" bIns="0">
            <a:noAutofit/>
          </a:bodyPr>
          <a:p>
            <a:pPr algn="just" indent="0">
              <a:lnSpc>
                <a:spcPts val="840"/>
              </a:lnSpc>
              <a:spcBef>
                <a:spcPts val="1470"/>
              </a:spcBef>
            </a:pPr>
            <a:r>
              <a:rPr lang="en-US" sz="650">
                <a:solidFill>
                  <a:srgbClr val="66758C"/>
                </a:solidFill>
                <a:latin typeface="Segoe UI"/>
              </a:rPr>
              <a:t>Order Priority</a:t>
            </a:r>
          </a:p>
          <a:p>
            <a:pPr algn="just" indent="0">
              <a:lnSpc>
                <a:spcPts val="840"/>
              </a:lnSpc>
            </a:pPr>
            <a:r>
              <a:rPr lang="en-US" sz="750">
                <a:solidFill>
                  <a:srgbClr val="646FFA"/>
                </a:solidFill>
                <a:latin typeface="Segoe UI"/>
              </a:rPr>
              <a:t>■    </a:t>
            </a:r>
            <a:r>
              <a:rPr lang="en-US" sz="750">
                <a:solidFill>
                  <a:srgbClr val="66758C"/>
                </a:solidFill>
                <a:latin typeface="Segoe UI"/>
              </a:rPr>
              <a:t>c</a:t>
            </a:r>
          </a:p>
          <a:p>
            <a:pPr algn="just" indent="0">
              <a:lnSpc>
                <a:spcPts val="840"/>
              </a:lnSpc>
            </a:pPr>
            <a:r>
              <a:rPr lang="en-US" sz="650">
                <a:solidFill>
                  <a:srgbClr val="EE573D"/>
                </a:solidFill>
                <a:latin typeface="Segoe UI"/>
              </a:rPr>
              <a:t>■    </a:t>
            </a:r>
            <a:r>
              <a:rPr lang="en-US" sz="650">
                <a:solidFill>
                  <a:srgbClr val="66758C"/>
                </a:solidFill>
                <a:latin typeface="Segoe UI"/>
              </a:rPr>
              <a:t>M</a:t>
            </a:r>
          </a:p>
          <a:p>
            <a:pPr algn="just" indent="0">
              <a:lnSpc>
                <a:spcPts val="840"/>
              </a:lnSpc>
            </a:pPr>
            <a:r>
              <a:rPr lang="en-US" sz="550">
                <a:solidFill>
                  <a:srgbClr val="03CD96"/>
                </a:solidFill>
                <a:latin typeface="Segoe UI"/>
              </a:rPr>
              <a:t>■    </a:t>
            </a:r>
            <a:r>
              <a:rPr lang="en-US" sz="550">
                <a:solidFill>
                  <a:srgbClr val="8E99AA"/>
                </a:solidFill>
                <a:latin typeface="Segoe UI"/>
              </a:rPr>
              <a:t>H</a:t>
            </a:r>
          </a:p>
          <a:p>
            <a:pPr algn="just" indent="0">
              <a:lnSpc>
                <a:spcPts val="840"/>
              </a:lnSpc>
              <a:spcAft>
                <a:spcPts val="1890"/>
              </a:spcAft>
            </a:pPr>
            <a:r>
              <a:rPr lang="en-US" sz="550">
                <a:solidFill>
                  <a:srgbClr val="AD66F9"/>
                </a:solidFill>
                <a:latin typeface="Segoe UI"/>
              </a:rPr>
              <a:t>■    </a:t>
            </a:r>
            <a:r>
              <a:rPr lang="en-US" sz="550">
                <a:solidFill>
                  <a:srgbClr val="8E99AA"/>
                </a:solidFill>
                <a:latin typeface="Segoe UI"/>
              </a:rPr>
              <a:t>L</a:t>
            </a:r>
          </a:p>
        </p:txBody>
      </p:sp>
      <p:sp>
        <p:nvSpPr>
          <p:cNvPr id="26" name=""/>
          <p:cNvSpPr/>
          <p:nvPr/>
        </p:nvSpPr>
        <p:spPr>
          <a:xfrm>
            <a:off x="1322832" y="8881872"/>
            <a:ext cx="310896" cy="91440"/>
          </a:xfrm>
          <a:prstGeom prst="rect">
            <a:avLst/>
          </a:prstGeom>
        </p:spPr>
        <p:txBody>
          <a:bodyPr lIns="0" tIns="0" rIns="0" bIns="0" wrap="none">
            <a:noAutofit/>
          </a:bodyPr>
          <a:p>
            <a:pPr indent="0"/>
            <a:r>
              <a:rPr lang="en-US" sz="550">
                <a:solidFill>
                  <a:srgbClr val="4C5E79"/>
                </a:solidFill>
                <a:latin typeface="Segoe UI"/>
              </a:rPr>
              <a:t>Europe</a:t>
            </a:r>
          </a:p>
        </p:txBody>
      </p:sp>
      <p:sp>
        <p:nvSpPr>
          <p:cNvPr id="27" name=""/>
          <p:cNvSpPr/>
          <p:nvPr/>
        </p:nvSpPr>
        <p:spPr>
          <a:xfrm>
            <a:off x="2273808" y="8881872"/>
            <a:ext cx="688848" cy="73152"/>
          </a:xfrm>
          <a:prstGeom prst="rect">
            <a:avLst/>
          </a:prstGeom>
        </p:spPr>
        <p:txBody>
          <a:bodyPr lIns="0" tIns="0" rIns="0" bIns="0" wrap="none">
            <a:noAutofit/>
          </a:bodyPr>
          <a:p>
            <a:pPr indent="0"/>
            <a:r>
              <a:rPr lang="en-US" sz="550">
                <a:solidFill>
                  <a:srgbClr val="66758C"/>
                </a:solidFill>
                <a:latin typeface="Segoe UI"/>
              </a:rPr>
              <a:t>Sub-Saharan Africa</a:t>
            </a:r>
          </a:p>
        </p:txBody>
      </p:sp>
      <p:sp>
        <p:nvSpPr>
          <p:cNvPr id="28" name=""/>
          <p:cNvSpPr/>
          <p:nvPr/>
        </p:nvSpPr>
        <p:spPr>
          <a:xfrm>
            <a:off x="4303776" y="8881872"/>
            <a:ext cx="2231136" cy="73152"/>
          </a:xfrm>
          <a:prstGeom prst="rect">
            <a:avLst/>
          </a:prstGeom>
        </p:spPr>
        <p:txBody>
          <a:bodyPr lIns="0" tIns="0" rIns="0" bIns="0" wrap="none">
            <a:noAutofit/>
          </a:bodyPr>
          <a:p>
            <a:pPr indent="0"/>
            <a:r>
              <a:rPr lang="en-US" sz="550">
                <a:solidFill>
                  <a:srgbClr val="4C5E79"/>
                </a:solidFill>
                <a:latin typeface="Segoe UI"/>
              </a:rPr>
              <a:t>Central America </a:t>
            </a:r>
            <a:r>
              <a:rPr lang="en-US" sz="550">
                <a:solidFill>
                  <a:srgbClr val="66758C"/>
                </a:solidFill>
                <a:latin typeface="Segoe UI"/>
              </a:rPr>
              <a:t>and </a:t>
            </a:r>
            <a:r>
              <a:rPr lang="en-US" sz="550">
                <a:solidFill>
                  <a:srgbClr val="4C5E79"/>
                </a:solidFill>
                <a:latin typeface="Segoe UI"/>
              </a:rPr>
              <a:t>the </a:t>
            </a:r>
            <a:r>
              <a:rPr lang="en-US" sz="550">
                <a:solidFill>
                  <a:srgbClr val="66758C"/>
                </a:solidFill>
                <a:latin typeface="Segoe UI"/>
              </a:rPr>
              <a:t>Caribbean Middle </a:t>
            </a:r>
            <a:r>
              <a:rPr lang="en-US" sz="550">
                <a:solidFill>
                  <a:srgbClr val="4C5E79"/>
                </a:solidFill>
                <a:latin typeface="Segoe UI"/>
              </a:rPr>
              <a:t>East </a:t>
            </a:r>
            <a:r>
              <a:rPr lang="en-US" sz="550">
                <a:solidFill>
                  <a:srgbClr val="66758C"/>
                </a:solidFill>
                <a:latin typeface="Segoe UI"/>
              </a:rPr>
              <a:t>and North </a:t>
            </a:r>
            <a:r>
              <a:rPr lang="en-US" sz="550">
                <a:solidFill>
                  <a:srgbClr val="4C5E79"/>
                </a:solidFill>
                <a:latin typeface="Segoe UI"/>
              </a:rPr>
              <a:t>Africa</a:t>
            </a:r>
          </a:p>
        </p:txBody>
      </p:sp>
      <p:sp>
        <p:nvSpPr>
          <p:cNvPr id="29" name=""/>
          <p:cNvSpPr/>
          <p:nvPr/>
        </p:nvSpPr>
        <p:spPr>
          <a:xfrm>
            <a:off x="3621024" y="9022080"/>
            <a:ext cx="271272" cy="109728"/>
          </a:xfrm>
          <a:prstGeom prst="rect">
            <a:avLst/>
          </a:prstGeom>
        </p:spPr>
        <p:txBody>
          <a:bodyPr lIns="0" tIns="0" rIns="0" bIns="0" wrap="none">
            <a:noAutofit/>
          </a:bodyPr>
          <a:p>
            <a:pPr indent="0"/>
            <a:r>
              <a:rPr lang="en-US" sz="650">
                <a:solidFill>
                  <a:srgbClr val="66758C"/>
                </a:solidFill>
                <a:latin typeface="Segoe UI"/>
              </a:rPr>
              <a:t>Region</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18744" y="1932432"/>
            <a:ext cx="3005328" cy="1466088"/>
          </a:xfrm>
          <a:prstGeom prst="rect">
            <a:avLst/>
          </a:prstGeom>
        </p:spPr>
      </p:pic>
      <p:pic>
        <p:nvPicPr>
          <p:cNvPr id="3" name=""/>
          <p:cNvPicPr>
            <a:picLocks noChangeAspect="1"/>
          </p:cNvPicPr>
          <p:nvPr/>
        </p:nvPicPr>
        <p:blipFill>
          <a:blip r:embed="rPictId1"/>
          <a:stretch>
            <a:fillRect/>
          </a:stretch>
        </p:blipFill>
        <p:spPr>
          <a:xfrm>
            <a:off x="5324856" y="2871216"/>
            <a:ext cx="1149096" cy="509016"/>
          </a:xfrm>
          <a:prstGeom prst="rect">
            <a:avLst/>
          </a:prstGeom>
        </p:spPr>
      </p:pic>
      <p:pic>
        <p:nvPicPr>
          <p:cNvPr id="4" name=""/>
          <p:cNvPicPr>
            <a:picLocks noChangeAspect="1"/>
          </p:cNvPicPr>
          <p:nvPr/>
        </p:nvPicPr>
        <p:blipFill>
          <a:blip r:embed="rPictId2"/>
          <a:stretch>
            <a:fillRect/>
          </a:stretch>
        </p:blipFill>
        <p:spPr>
          <a:xfrm>
            <a:off x="938784" y="6620256"/>
            <a:ext cx="5903976" cy="1356360"/>
          </a:xfrm>
          <a:prstGeom prst="rect">
            <a:avLst/>
          </a:prstGeom>
        </p:spPr>
      </p:pic>
      <p:sp>
        <p:nvSpPr>
          <p:cNvPr id="5" name=""/>
          <p:cNvSpPr/>
          <p:nvPr/>
        </p:nvSpPr>
        <p:spPr>
          <a:xfrm>
            <a:off x="448056" y="801624"/>
            <a:ext cx="6480048" cy="326136"/>
          </a:xfrm>
          <a:prstGeom prst="rect">
            <a:avLst/>
          </a:prstGeom>
        </p:spPr>
        <p:txBody>
          <a:bodyPr lIns="0" tIns="0" rIns="0" bIns="0">
            <a:noAutofit/>
          </a:bodyPr>
          <a:p>
            <a:pPr indent="0">
              <a:lnSpc>
                <a:spcPts val="1536"/>
              </a:lnSpc>
              <a:spcAft>
                <a:spcPts val="1890"/>
              </a:spcAft>
            </a:pPr>
            <a:r>
              <a:rPr lang="en-US" sz="950">
                <a:latin typeface="Segoe UI"/>
              </a:rPr>
              <a:t>In 2016, Europe has highest total unit sold with high and low priority order, while the Sub-Saharan Africa have the lowest sales volume.</a:t>
            </a:r>
          </a:p>
        </p:txBody>
      </p:sp>
      <p:sp>
        <p:nvSpPr>
          <p:cNvPr id="6" name=""/>
          <p:cNvSpPr/>
          <p:nvPr/>
        </p:nvSpPr>
        <p:spPr>
          <a:xfrm>
            <a:off x="786384" y="1493520"/>
            <a:ext cx="1612392" cy="131064"/>
          </a:xfrm>
          <a:prstGeom prst="rect">
            <a:avLst/>
          </a:prstGeom>
        </p:spPr>
        <p:txBody>
          <a:bodyPr lIns="0" tIns="0" rIns="0" bIns="0" wrap="none">
            <a:noAutofit/>
          </a:bodyPr>
          <a:p>
            <a:pPr indent="0"/>
            <a:r>
              <a:rPr lang="en-US" sz="750">
                <a:solidFill>
                  <a:srgbClr val="66758C"/>
                </a:solidFill>
                <a:latin typeface="Segoe UI"/>
              </a:rPr>
              <a:t>Order </a:t>
            </a:r>
            <a:r>
              <a:rPr lang="en-US" sz="750">
                <a:solidFill>
                  <a:srgbClr val="778498"/>
                </a:solidFill>
                <a:latin typeface="Segoe UI"/>
              </a:rPr>
              <a:t>Priority </a:t>
            </a:r>
            <a:r>
              <a:rPr lang="en-US" sz="750">
                <a:solidFill>
                  <a:srgbClr val="66758C"/>
                </a:solidFill>
                <a:latin typeface="Segoe UI"/>
              </a:rPr>
              <a:t>in Each </a:t>
            </a:r>
            <a:r>
              <a:rPr lang="en-US" sz="750">
                <a:solidFill>
                  <a:srgbClr val="778498"/>
                </a:solidFill>
                <a:latin typeface="Segoe UI"/>
              </a:rPr>
              <a:t>Region [2017]</a:t>
            </a:r>
          </a:p>
        </p:txBody>
      </p:sp>
      <p:sp>
        <p:nvSpPr>
          <p:cNvPr id="7" name=""/>
          <p:cNvSpPr/>
          <p:nvPr/>
        </p:nvSpPr>
        <p:spPr>
          <a:xfrm>
            <a:off x="774192" y="1816608"/>
            <a:ext cx="143256" cy="88392"/>
          </a:xfrm>
          <a:prstGeom prst="rect">
            <a:avLst/>
          </a:prstGeom>
        </p:spPr>
        <p:txBody>
          <a:bodyPr lIns="0" tIns="0" rIns="0" bIns="0" wrap="none">
            <a:noAutofit/>
          </a:bodyPr>
          <a:p>
            <a:pPr indent="0"/>
            <a:r>
              <a:rPr lang="en-US" sz="650">
                <a:solidFill>
                  <a:srgbClr val="66758C"/>
                </a:solidFill>
                <a:latin typeface="Segoe UI"/>
              </a:rPr>
              <a:t>25k</a:t>
            </a:r>
          </a:p>
        </p:txBody>
      </p:sp>
      <p:sp>
        <p:nvSpPr>
          <p:cNvPr id="8" name=""/>
          <p:cNvSpPr/>
          <p:nvPr/>
        </p:nvSpPr>
        <p:spPr>
          <a:xfrm>
            <a:off x="1307592" y="3380232"/>
            <a:ext cx="2301240" cy="88392"/>
          </a:xfrm>
          <a:prstGeom prst="rect">
            <a:avLst/>
          </a:prstGeom>
        </p:spPr>
        <p:txBody>
          <a:bodyPr lIns="0" tIns="0" rIns="0" bIns="0" wrap="none">
            <a:noAutofit/>
          </a:bodyPr>
          <a:p>
            <a:pPr algn="just" indent="0"/>
            <a:r>
              <a:rPr lang="en-US" sz="550">
                <a:solidFill>
                  <a:srgbClr val="778498"/>
                </a:solidFill>
                <a:latin typeface="Segoe UI"/>
              </a:rPr>
              <a:t>Sub-Saharan Africa    </a:t>
            </a:r>
            <a:r>
              <a:rPr lang="en-US" sz="550">
                <a:solidFill>
                  <a:srgbClr val="4C5E79"/>
                </a:solidFill>
                <a:latin typeface="Segoe UI"/>
              </a:rPr>
              <a:t>Central America </a:t>
            </a:r>
            <a:r>
              <a:rPr lang="en-US" sz="550">
                <a:solidFill>
                  <a:srgbClr val="778498"/>
                </a:solidFill>
                <a:latin typeface="Segoe UI"/>
              </a:rPr>
              <a:t>and </a:t>
            </a:r>
            <a:r>
              <a:rPr lang="en-US" sz="550">
                <a:solidFill>
                  <a:srgbClr val="4C5E79"/>
                </a:solidFill>
                <a:latin typeface="Segoe UI"/>
              </a:rPr>
              <a:t>the </a:t>
            </a:r>
            <a:r>
              <a:rPr lang="en-US" sz="550">
                <a:solidFill>
                  <a:srgbClr val="778498"/>
                </a:solidFill>
                <a:latin typeface="Segoe UI"/>
              </a:rPr>
              <a:t>Caribbean</a:t>
            </a:r>
          </a:p>
        </p:txBody>
      </p:sp>
      <p:sp>
        <p:nvSpPr>
          <p:cNvPr id="9" name=""/>
          <p:cNvSpPr/>
          <p:nvPr/>
        </p:nvSpPr>
        <p:spPr>
          <a:xfrm>
            <a:off x="3621024" y="3532632"/>
            <a:ext cx="268224" cy="109728"/>
          </a:xfrm>
          <a:prstGeom prst="rect">
            <a:avLst/>
          </a:prstGeom>
        </p:spPr>
        <p:txBody>
          <a:bodyPr lIns="0" tIns="0" rIns="0" bIns="0" wrap="none">
            <a:noAutofit/>
          </a:bodyPr>
          <a:p>
            <a:pPr indent="0">
              <a:spcBef>
                <a:spcPts val="210"/>
              </a:spcBef>
              <a:spcAft>
                <a:spcPts val="1470"/>
              </a:spcAft>
            </a:pPr>
            <a:r>
              <a:rPr lang="en-US" sz="650">
                <a:solidFill>
                  <a:srgbClr val="66758C"/>
                </a:solidFill>
                <a:latin typeface="Segoe UI"/>
              </a:rPr>
              <a:t>Region</a:t>
            </a:r>
          </a:p>
        </p:txBody>
      </p:sp>
      <p:sp>
        <p:nvSpPr>
          <p:cNvPr id="10" name=""/>
          <p:cNvSpPr/>
          <p:nvPr/>
        </p:nvSpPr>
        <p:spPr>
          <a:xfrm>
            <a:off x="6720840" y="1883664"/>
            <a:ext cx="533400" cy="429768"/>
          </a:xfrm>
          <a:prstGeom prst="rect">
            <a:avLst/>
          </a:prstGeom>
        </p:spPr>
        <p:txBody>
          <a:bodyPr lIns="0" tIns="0" rIns="0" bIns="0">
            <a:noAutofit/>
          </a:bodyPr>
          <a:p>
            <a:pPr algn="just" indent="0">
              <a:lnSpc>
                <a:spcPts val="816"/>
              </a:lnSpc>
              <a:spcBef>
                <a:spcPts val="1470"/>
              </a:spcBef>
            </a:pPr>
            <a:r>
              <a:rPr lang="en-US" sz="650">
                <a:solidFill>
                  <a:srgbClr val="66758C"/>
                </a:solidFill>
                <a:latin typeface="Segoe UI"/>
              </a:rPr>
              <a:t>Order Priority</a:t>
            </a:r>
          </a:p>
          <a:p>
            <a:pPr algn="just" indent="0">
              <a:lnSpc>
                <a:spcPts val="816"/>
              </a:lnSpc>
            </a:pPr>
            <a:r>
              <a:rPr lang="en-US" sz="550">
                <a:solidFill>
                  <a:srgbClr val="646FFA"/>
                </a:solidFill>
                <a:latin typeface="Segoe UI"/>
              </a:rPr>
              <a:t>■    </a:t>
            </a:r>
            <a:r>
              <a:rPr lang="en-US" sz="550">
                <a:solidFill>
                  <a:srgbClr val="66758C"/>
                </a:solidFill>
                <a:latin typeface="Segoe UI"/>
              </a:rPr>
              <a:t>M</a:t>
            </a:r>
          </a:p>
          <a:p>
            <a:pPr algn="just" indent="0">
              <a:lnSpc>
                <a:spcPts val="816"/>
              </a:lnSpc>
            </a:pPr>
            <a:r>
              <a:rPr lang="en-US" sz="550">
                <a:solidFill>
                  <a:srgbClr val="EE573D"/>
                </a:solidFill>
                <a:latin typeface="Segoe UI"/>
              </a:rPr>
              <a:t>■    H</a:t>
            </a:r>
          </a:p>
          <a:p>
            <a:pPr algn="just" indent="0">
              <a:spcAft>
                <a:spcPts val="2940"/>
              </a:spcAft>
            </a:pPr>
            <a:r>
              <a:rPr lang="en-US" sz="650">
                <a:solidFill>
                  <a:srgbClr val="03CD96"/>
                </a:solidFill>
                <a:latin typeface="Segoe UI"/>
              </a:rPr>
              <a:t>■</a:t>
            </a:r>
          </a:p>
        </p:txBody>
      </p:sp>
      <p:sp>
        <p:nvSpPr>
          <p:cNvPr id="11" name=""/>
          <p:cNvSpPr/>
          <p:nvPr/>
        </p:nvSpPr>
        <p:spPr>
          <a:xfrm>
            <a:off x="4343400" y="3380232"/>
            <a:ext cx="1627632" cy="103632"/>
          </a:xfrm>
          <a:prstGeom prst="rect">
            <a:avLst/>
          </a:prstGeom>
        </p:spPr>
        <p:txBody>
          <a:bodyPr lIns="0" tIns="0" rIns="0" bIns="0" wrap="none">
            <a:noAutofit/>
          </a:bodyPr>
          <a:p>
            <a:pPr algn="just" indent="0"/>
            <a:r>
              <a:rPr lang="en-US" sz="550">
                <a:solidFill>
                  <a:srgbClr val="66758C"/>
                </a:solidFill>
                <a:latin typeface="Segoe UI"/>
              </a:rPr>
              <a:t>Europe    Asia</a:t>
            </a:r>
          </a:p>
        </p:txBody>
      </p:sp>
      <p:sp>
        <p:nvSpPr>
          <p:cNvPr id="12" name=""/>
          <p:cNvSpPr/>
          <p:nvPr/>
        </p:nvSpPr>
        <p:spPr>
          <a:xfrm>
            <a:off x="448056" y="3904488"/>
            <a:ext cx="6748272" cy="329184"/>
          </a:xfrm>
          <a:prstGeom prst="rect">
            <a:avLst/>
          </a:prstGeom>
        </p:spPr>
        <p:txBody>
          <a:bodyPr lIns="0" tIns="0" rIns="0" bIns="0">
            <a:noAutofit/>
          </a:bodyPr>
          <a:p>
            <a:pPr indent="0">
              <a:lnSpc>
                <a:spcPts val="1560"/>
              </a:lnSpc>
              <a:spcBef>
                <a:spcPts val="1470"/>
              </a:spcBef>
              <a:spcAft>
                <a:spcPts val="2940"/>
              </a:spcAft>
            </a:pPr>
            <a:r>
              <a:rPr lang="en-US" sz="950">
                <a:latin typeface="Segoe UI"/>
              </a:rPr>
              <a:t>In 2017, Sub-Saharan Africa has highest total unit sold with high and medium priority order, while the Europe have the lowest sales volume.</a:t>
            </a:r>
          </a:p>
        </p:txBody>
      </p:sp>
      <p:sp>
        <p:nvSpPr>
          <p:cNvPr id="13" name=""/>
          <p:cNvSpPr/>
          <p:nvPr/>
        </p:nvSpPr>
        <p:spPr>
          <a:xfrm>
            <a:off x="441960" y="4776216"/>
            <a:ext cx="6870192" cy="1002792"/>
          </a:xfrm>
          <a:prstGeom prst="rect">
            <a:avLst/>
          </a:prstGeom>
        </p:spPr>
        <p:txBody>
          <a:bodyPr lIns="0" tIns="0" rIns="0" bIns="0">
            <a:noAutofit/>
          </a:bodyPr>
          <a:p>
            <a:pPr indent="0">
              <a:spcBef>
                <a:spcPts val="2940"/>
              </a:spcBef>
              <a:spcAft>
                <a:spcPts val="1470"/>
              </a:spcAft>
            </a:pPr>
            <a:r>
              <a:rPr lang="en-US" b="1" u="sng" sz="1700">
                <a:latin typeface="Segoe UI"/>
              </a:rPr>
              <a:t>Countries under Each Region</a:t>
            </a:r>
          </a:p>
          <a:p>
            <a:pPr indent="0">
              <a:lnSpc>
                <a:spcPts val="1536"/>
              </a:lnSpc>
              <a:spcAft>
                <a:spcPts val="1470"/>
              </a:spcAft>
            </a:pPr>
            <a:r>
              <a:rPr lang="en-US" sz="950">
                <a:latin typeface="Segoe UI"/>
              </a:rPr>
              <a:t>A </a:t>
            </a:r>
            <a:r>
              <a:rPr lang="en-US" b="1" sz="950">
                <a:latin typeface="Segoe UI"/>
              </a:rPr>
              <a:t>region </a:t>
            </a:r>
            <a:r>
              <a:rPr lang="en-US" sz="950">
                <a:latin typeface="Segoe UI"/>
              </a:rPr>
              <a:t>refers to a geographical area or a group of countries grouped together for analytical or operational purposes. In your visualizations, regions like </a:t>
            </a:r>
            <a:r>
              <a:rPr lang="en-US" b="1" sz="950">
                <a:latin typeface="Segoe UI"/>
              </a:rPr>
              <a:t>Europe</a:t>
            </a:r>
            <a:r>
              <a:rPr lang="en-US" sz="950">
                <a:latin typeface="Segoe UI"/>
              </a:rPr>
              <a:t>, </a:t>
            </a:r>
            <a:r>
              <a:rPr lang="en-US" b="1" sz="950">
                <a:latin typeface="Segoe UI"/>
              </a:rPr>
              <a:t>Asia</a:t>
            </a:r>
            <a:r>
              <a:rPr lang="en-US" sz="950">
                <a:latin typeface="Segoe UI"/>
              </a:rPr>
              <a:t>, </a:t>
            </a:r>
            <a:r>
              <a:rPr lang="en-US" b="1" sz="950">
                <a:latin typeface="Segoe UI"/>
              </a:rPr>
              <a:t>Sub-Saharan Africa</a:t>
            </a:r>
            <a:r>
              <a:rPr lang="en-US" sz="950">
                <a:latin typeface="Segoe UI"/>
              </a:rPr>
              <a:t>, </a:t>
            </a:r>
            <a:r>
              <a:rPr lang="en-US" b="1" sz="950">
                <a:latin typeface="Segoe UI"/>
              </a:rPr>
              <a:t>Middle East and North Africa</a:t>
            </a:r>
            <a:r>
              <a:rPr lang="en-US" sz="950">
                <a:latin typeface="Segoe UI"/>
              </a:rPr>
              <a:t>, and </a:t>
            </a:r>
            <a:r>
              <a:rPr lang="en-US" b="1" sz="950">
                <a:latin typeface="Segoe UI"/>
              </a:rPr>
              <a:t>Australia and Oceania </a:t>
            </a:r>
            <a:r>
              <a:rPr lang="en-US" sz="950">
                <a:latin typeface="Segoe UI"/>
              </a:rPr>
              <a:t>represent clusters of countries categorized based on location.</a:t>
            </a:r>
          </a:p>
        </p:txBody>
      </p:sp>
      <p:sp>
        <p:nvSpPr>
          <p:cNvPr id="14" name=""/>
          <p:cNvSpPr/>
          <p:nvPr/>
        </p:nvSpPr>
        <p:spPr>
          <a:xfrm>
            <a:off x="786384" y="6120384"/>
            <a:ext cx="1594104" cy="131064"/>
          </a:xfrm>
          <a:prstGeom prst="rect">
            <a:avLst/>
          </a:prstGeom>
        </p:spPr>
        <p:txBody>
          <a:bodyPr lIns="0" tIns="0" rIns="0" bIns="0" wrap="none">
            <a:noAutofit/>
          </a:bodyPr>
          <a:p>
            <a:pPr algn="just" indent="0">
              <a:spcBef>
                <a:spcPts val="1470"/>
              </a:spcBef>
            </a:pPr>
            <a:r>
              <a:rPr lang="en-US" sz="750">
                <a:solidFill>
                  <a:srgbClr val="66758C"/>
                </a:solidFill>
                <a:latin typeface="Segoe UI"/>
              </a:rPr>
              <a:t>Countries under Each Region[2010]</a:t>
            </a:r>
          </a:p>
        </p:txBody>
      </p:sp>
      <p:sp>
        <p:nvSpPr>
          <p:cNvPr id="15" name=""/>
          <p:cNvSpPr/>
          <p:nvPr/>
        </p:nvSpPr>
        <p:spPr>
          <a:xfrm>
            <a:off x="448056" y="8531352"/>
            <a:ext cx="6839712" cy="350520"/>
          </a:xfrm>
          <a:prstGeom prst="rect">
            <a:avLst/>
          </a:prstGeom>
        </p:spPr>
        <p:txBody>
          <a:bodyPr lIns="0" tIns="0" rIns="0" bIns="0">
            <a:noAutofit/>
          </a:bodyPr>
          <a:p>
            <a:pPr indent="0">
              <a:lnSpc>
                <a:spcPts val="1536"/>
              </a:lnSpc>
            </a:pPr>
            <a:r>
              <a:rPr lang="en-US" sz="950">
                <a:latin typeface="Segoe UI"/>
              </a:rPr>
              <a:t>In 2010, the visualization categorizes countries into regions, showing distinct regional segmentation, with Europe having</a:t>
            </a:r>
          </a:p>
          <a:p>
            <a:pPr indent="0">
              <a:lnSpc>
                <a:spcPts val="1536"/>
              </a:lnSpc>
            </a:pPr>
            <a:r>
              <a:rPr lang="en-US" sz="950">
                <a:latin typeface="Segoe UI"/>
              </a:rPr>
              <a:t>more countries represented compared to other regions like Asia and Sub-Saharan Africa.</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57656" y="1335024"/>
            <a:ext cx="5647944" cy="1597152"/>
          </a:xfrm>
          <a:prstGeom prst="rect">
            <a:avLst/>
          </a:prstGeom>
        </p:spPr>
      </p:pic>
      <p:pic>
        <p:nvPicPr>
          <p:cNvPr id="3" name=""/>
          <p:cNvPicPr>
            <a:picLocks noChangeAspect="1"/>
          </p:cNvPicPr>
          <p:nvPr/>
        </p:nvPicPr>
        <p:blipFill>
          <a:blip r:embed="rPictId1"/>
          <a:stretch>
            <a:fillRect/>
          </a:stretch>
        </p:blipFill>
        <p:spPr>
          <a:xfrm>
            <a:off x="1109472" y="5385816"/>
            <a:ext cx="5675376" cy="1667256"/>
          </a:xfrm>
          <a:prstGeom prst="rect">
            <a:avLst/>
          </a:prstGeom>
        </p:spPr>
      </p:pic>
      <p:sp>
        <p:nvSpPr>
          <p:cNvPr id="4" name=""/>
          <p:cNvSpPr/>
          <p:nvPr/>
        </p:nvSpPr>
        <p:spPr>
          <a:xfrm>
            <a:off x="789432" y="701040"/>
            <a:ext cx="1944624" cy="152400"/>
          </a:xfrm>
          <a:prstGeom prst="rect">
            <a:avLst/>
          </a:prstGeom>
        </p:spPr>
        <p:txBody>
          <a:bodyPr lIns="0" tIns="0" rIns="0" bIns="0" wrap="none">
            <a:noAutofit/>
          </a:bodyPr>
          <a:p>
            <a:pPr indent="0"/>
            <a:r>
              <a:rPr lang="en-US" sz="950">
                <a:solidFill>
                  <a:srgbClr val="778498"/>
                </a:solidFill>
                <a:latin typeface="Segoe UI"/>
              </a:rPr>
              <a:t>Countries under Each Region[2011]</a:t>
            </a:r>
          </a:p>
        </p:txBody>
      </p:sp>
      <p:sp>
        <p:nvSpPr>
          <p:cNvPr id="5" name=""/>
          <p:cNvSpPr/>
          <p:nvPr/>
        </p:nvSpPr>
        <p:spPr>
          <a:xfrm>
            <a:off x="448056" y="4032504"/>
            <a:ext cx="6833616" cy="350520"/>
          </a:xfrm>
          <a:prstGeom prst="rect">
            <a:avLst/>
          </a:prstGeom>
        </p:spPr>
        <p:txBody>
          <a:bodyPr lIns="0" tIns="0" rIns="0" bIns="0">
            <a:noAutofit/>
          </a:bodyPr>
          <a:p>
            <a:pPr indent="0">
              <a:lnSpc>
                <a:spcPts val="1536"/>
              </a:lnSpc>
              <a:spcBef>
                <a:spcPts val="6090"/>
              </a:spcBef>
              <a:spcAft>
                <a:spcPts val="1680"/>
              </a:spcAft>
            </a:pPr>
            <a:r>
              <a:rPr lang="en-US" sz="950">
                <a:latin typeface="Segoe UI"/>
              </a:rPr>
              <a:t>In 2011, The categorizes countries into regions, showing distinct regional segmentation, with Sub-Saharan Africa having more countries represented compared to other regions like Middle East and North Africa.</a:t>
            </a:r>
          </a:p>
        </p:txBody>
      </p:sp>
      <p:sp>
        <p:nvSpPr>
          <p:cNvPr id="6" name=""/>
          <p:cNvSpPr/>
          <p:nvPr/>
        </p:nvSpPr>
        <p:spPr>
          <a:xfrm>
            <a:off x="841248" y="4776216"/>
            <a:ext cx="1944624" cy="152400"/>
          </a:xfrm>
          <a:prstGeom prst="rect">
            <a:avLst/>
          </a:prstGeom>
        </p:spPr>
        <p:txBody>
          <a:bodyPr lIns="0" tIns="0" rIns="0" bIns="0" wrap="none">
            <a:noAutofit/>
          </a:bodyPr>
          <a:p>
            <a:pPr indent="0">
              <a:spcBef>
                <a:spcPts val="1680"/>
              </a:spcBef>
              <a:spcAft>
                <a:spcPts val="2520"/>
              </a:spcAft>
            </a:pPr>
            <a:r>
              <a:rPr lang="en-US" sz="950">
                <a:solidFill>
                  <a:srgbClr val="778498"/>
                </a:solidFill>
                <a:latin typeface="Segoe UI"/>
              </a:rPr>
              <a:t>Countries under Each Region[2012]</a:t>
            </a:r>
          </a:p>
        </p:txBody>
      </p:sp>
      <p:sp>
        <p:nvSpPr>
          <p:cNvPr id="7" name=""/>
          <p:cNvSpPr/>
          <p:nvPr/>
        </p:nvSpPr>
        <p:spPr>
          <a:xfrm>
            <a:off x="451104" y="7781544"/>
            <a:ext cx="6388608" cy="353568"/>
          </a:xfrm>
          <a:prstGeom prst="rect">
            <a:avLst/>
          </a:prstGeom>
        </p:spPr>
        <p:txBody>
          <a:bodyPr lIns="0" tIns="0" rIns="0" bIns="0">
            <a:noAutofit/>
          </a:bodyPr>
          <a:p>
            <a:pPr indent="0">
              <a:lnSpc>
                <a:spcPts val="1560"/>
              </a:lnSpc>
              <a:spcBef>
                <a:spcPts val="3990"/>
              </a:spcBef>
            </a:pPr>
            <a:r>
              <a:rPr lang="en-US" sz="950">
                <a:latin typeface="Segoe UI"/>
              </a:rPr>
              <a:t>In 2012, The categorizes countries into regions, showing distinct regional segmentation, with Sub-Saharan Africa Europe having more countries represented compared to other regions like Asia North America.</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42416" y="1304544"/>
            <a:ext cx="5681472" cy="1667256"/>
          </a:xfrm>
          <a:prstGeom prst="rect">
            <a:avLst/>
          </a:prstGeom>
        </p:spPr>
      </p:pic>
      <p:pic>
        <p:nvPicPr>
          <p:cNvPr id="3" name=""/>
          <p:cNvPicPr>
            <a:picLocks noChangeAspect="1"/>
          </p:cNvPicPr>
          <p:nvPr/>
        </p:nvPicPr>
        <p:blipFill>
          <a:blip r:embed="rPictId1"/>
          <a:stretch>
            <a:fillRect/>
          </a:stretch>
        </p:blipFill>
        <p:spPr>
          <a:xfrm>
            <a:off x="1075944" y="5062728"/>
            <a:ext cx="5681472" cy="1667256"/>
          </a:xfrm>
          <a:prstGeom prst="rect">
            <a:avLst/>
          </a:prstGeom>
        </p:spPr>
      </p:pic>
      <p:sp>
        <p:nvSpPr>
          <p:cNvPr id="4" name=""/>
          <p:cNvSpPr/>
          <p:nvPr/>
        </p:nvSpPr>
        <p:spPr>
          <a:xfrm>
            <a:off x="783336" y="694944"/>
            <a:ext cx="1944624" cy="152400"/>
          </a:xfrm>
          <a:prstGeom prst="rect">
            <a:avLst/>
          </a:prstGeom>
        </p:spPr>
        <p:txBody>
          <a:bodyPr lIns="0" tIns="0" rIns="0" bIns="0" wrap="none">
            <a:noAutofit/>
          </a:bodyPr>
          <a:p>
            <a:pPr indent="0"/>
            <a:r>
              <a:rPr lang="en-US" sz="950">
                <a:solidFill>
                  <a:srgbClr val="778498"/>
                </a:solidFill>
                <a:latin typeface="Segoe UI"/>
              </a:rPr>
              <a:t>Countries under Each Region[2013]</a:t>
            </a:r>
          </a:p>
        </p:txBody>
      </p:sp>
      <p:sp>
        <p:nvSpPr>
          <p:cNvPr id="5" name=""/>
          <p:cNvSpPr/>
          <p:nvPr/>
        </p:nvSpPr>
        <p:spPr>
          <a:xfrm>
            <a:off x="445008" y="3709416"/>
            <a:ext cx="6446520" cy="350520"/>
          </a:xfrm>
          <a:prstGeom prst="rect">
            <a:avLst/>
          </a:prstGeom>
        </p:spPr>
        <p:txBody>
          <a:bodyPr lIns="0" tIns="0" rIns="0" bIns="0">
            <a:noAutofit/>
          </a:bodyPr>
          <a:p>
            <a:pPr algn="just" indent="0">
              <a:lnSpc>
                <a:spcPts val="1536"/>
              </a:lnSpc>
              <a:spcBef>
                <a:spcPts val="3990"/>
              </a:spcBef>
              <a:spcAft>
                <a:spcPts val="1680"/>
              </a:spcAft>
            </a:pPr>
            <a:r>
              <a:rPr lang="en-US" sz="950">
                <a:latin typeface="Segoe UI"/>
              </a:rPr>
              <a:t>In 2013, the categorizes countries into regions, showing distinct regional segmentation, with Europe having more countries represented compared to other regions like Asia and Sub-Saharan Africa.</a:t>
            </a:r>
          </a:p>
        </p:txBody>
      </p:sp>
      <p:sp>
        <p:nvSpPr>
          <p:cNvPr id="6" name=""/>
          <p:cNvSpPr/>
          <p:nvPr/>
        </p:nvSpPr>
        <p:spPr>
          <a:xfrm>
            <a:off x="816864" y="4450080"/>
            <a:ext cx="1944624" cy="155448"/>
          </a:xfrm>
          <a:prstGeom prst="rect">
            <a:avLst/>
          </a:prstGeom>
        </p:spPr>
        <p:txBody>
          <a:bodyPr lIns="0" tIns="0" rIns="0" bIns="0" wrap="none">
            <a:noAutofit/>
          </a:bodyPr>
          <a:p>
            <a:pPr indent="0">
              <a:spcBef>
                <a:spcPts val="1680"/>
              </a:spcBef>
              <a:spcAft>
                <a:spcPts val="2520"/>
              </a:spcAft>
            </a:pPr>
            <a:r>
              <a:rPr lang="en-US" sz="950">
                <a:solidFill>
                  <a:srgbClr val="66758C"/>
                </a:solidFill>
                <a:latin typeface="Segoe UI"/>
              </a:rPr>
              <a:t>Countries under Each Region[2014]</a:t>
            </a:r>
          </a:p>
        </p:txBody>
      </p:sp>
      <p:sp>
        <p:nvSpPr>
          <p:cNvPr id="7" name=""/>
          <p:cNvSpPr/>
          <p:nvPr/>
        </p:nvSpPr>
        <p:spPr>
          <a:xfrm>
            <a:off x="441960" y="7458456"/>
            <a:ext cx="6431280" cy="524256"/>
          </a:xfrm>
          <a:prstGeom prst="rect">
            <a:avLst/>
          </a:prstGeom>
        </p:spPr>
        <p:txBody>
          <a:bodyPr lIns="0" tIns="0" rIns="0" bIns="0">
            <a:noAutofit/>
          </a:bodyPr>
          <a:p>
            <a:pPr algn="just" indent="0">
              <a:lnSpc>
                <a:spcPts val="1536"/>
              </a:lnSpc>
              <a:spcBef>
                <a:spcPts val="3990"/>
              </a:spcBef>
            </a:pPr>
            <a:r>
              <a:rPr lang="en-US" sz="950">
                <a:latin typeface="Segoe UI"/>
              </a:rPr>
              <a:t>In 2014, The categorizes countries into regions, showing distinct regional segmentation, with Sub-Saharan Africa, Australia and Oceania, Europe having more countries represented compared to other regions like Asia and North America.</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57784" y="786384"/>
            <a:ext cx="6861048" cy="2523744"/>
          </a:xfrm>
          <a:prstGeom prst="rect">
            <a:avLst/>
          </a:prstGeom>
        </p:spPr>
      </p:pic>
      <p:pic>
        <p:nvPicPr>
          <p:cNvPr id="3" name=""/>
          <p:cNvPicPr>
            <a:picLocks noChangeAspect="1"/>
          </p:cNvPicPr>
          <p:nvPr/>
        </p:nvPicPr>
        <p:blipFill>
          <a:blip r:embed="rPictId1"/>
          <a:stretch>
            <a:fillRect/>
          </a:stretch>
        </p:blipFill>
        <p:spPr>
          <a:xfrm>
            <a:off x="588264" y="3892296"/>
            <a:ext cx="6861048" cy="2523744"/>
          </a:xfrm>
          <a:prstGeom prst="rect">
            <a:avLst/>
          </a:prstGeom>
        </p:spPr>
      </p:pic>
      <p:pic>
        <p:nvPicPr>
          <p:cNvPr id="4" name=""/>
          <p:cNvPicPr>
            <a:picLocks noChangeAspect="1"/>
          </p:cNvPicPr>
          <p:nvPr/>
        </p:nvPicPr>
        <p:blipFill>
          <a:blip r:embed="rPictId2"/>
          <a:stretch>
            <a:fillRect/>
          </a:stretch>
        </p:blipFill>
        <p:spPr>
          <a:xfrm>
            <a:off x="938784" y="8004048"/>
            <a:ext cx="5888736" cy="1359408"/>
          </a:xfrm>
          <a:prstGeom prst="rect">
            <a:avLst/>
          </a:prstGeom>
        </p:spPr>
      </p:pic>
      <p:sp>
        <p:nvSpPr>
          <p:cNvPr id="5" name=""/>
          <p:cNvSpPr/>
          <p:nvPr/>
        </p:nvSpPr>
        <p:spPr>
          <a:xfrm>
            <a:off x="448056" y="3386328"/>
            <a:ext cx="6778752" cy="350520"/>
          </a:xfrm>
          <a:prstGeom prst="rect">
            <a:avLst/>
          </a:prstGeom>
        </p:spPr>
        <p:txBody>
          <a:bodyPr lIns="0" tIns="0" rIns="0" bIns="0">
            <a:noAutofit/>
          </a:bodyPr>
          <a:p>
            <a:pPr indent="0">
              <a:lnSpc>
                <a:spcPts val="1536"/>
              </a:lnSpc>
              <a:spcBef>
                <a:spcPts val="420"/>
              </a:spcBef>
            </a:pPr>
            <a:r>
              <a:rPr lang="en-US" sz="950">
                <a:latin typeface="Segoe UI"/>
              </a:rPr>
              <a:t>In 2015, the categorizes countries into regions, showing distinct regional segmentation, with Sub-Saharan Africa having more countries represented compared to other regions like Asia and others.</a:t>
            </a:r>
          </a:p>
        </p:txBody>
      </p:sp>
      <p:sp>
        <p:nvSpPr>
          <p:cNvPr id="6" name=""/>
          <p:cNvSpPr/>
          <p:nvPr/>
        </p:nvSpPr>
        <p:spPr>
          <a:xfrm>
            <a:off x="441960" y="6812280"/>
            <a:ext cx="6733032" cy="353568"/>
          </a:xfrm>
          <a:prstGeom prst="rect">
            <a:avLst/>
          </a:prstGeom>
        </p:spPr>
        <p:txBody>
          <a:bodyPr lIns="0" tIns="0" rIns="0" bIns="0">
            <a:noAutofit/>
          </a:bodyPr>
          <a:p>
            <a:pPr indent="0">
              <a:lnSpc>
                <a:spcPts val="1560"/>
              </a:lnSpc>
              <a:spcBef>
                <a:spcPts val="2100"/>
              </a:spcBef>
              <a:spcAft>
                <a:spcPts val="1260"/>
              </a:spcAft>
            </a:pPr>
            <a:r>
              <a:rPr lang="en-US" sz="950">
                <a:latin typeface="Segoe UI"/>
              </a:rPr>
              <a:t>In 2016, The Categorizes countries into regions, showing distinct regional segmentation, with Europe and Sub-Saharan Africa having more countries represented compared to other regions like Asia and Middle East and North Africa.</a:t>
            </a:r>
          </a:p>
        </p:txBody>
      </p:sp>
      <p:sp>
        <p:nvSpPr>
          <p:cNvPr id="7" name=""/>
          <p:cNvSpPr/>
          <p:nvPr/>
        </p:nvSpPr>
        <p:spPr>
          <a:xfrm>
            <a:off x="786384" y="7504176"/>
            <a:ext cx="1594104" cy="134112"/>
          </a:xfrm>
          <a:prstGeom prst="rect">
            <a:avLst/>
          </a:prstGeom>
        </p:spPr>
        <p:txBody>
          <a:bodyPr lIns="0" tIns="0" rIns="0" bIns="0" wrap="none">
            <a:noAutofit/>
          </a:bodyPr>
          <a:p>
            <a:pPr indent="0">
              <a:spcBef>
                <a:spcPts val="1260"/>
              </a:spcBef>
              <a:spcAft>
                <a:spcPts val="2100"/>
              </a:spcAft>
            </a:pPr>
            <a:r>
              <a:rPr lang="en-US" sz="750">
                <a:solidFill>
                  <a:srgbClr val="778498"/>
                </a:solidFill>
                <a:latin typeface="Segoe UI"/>
              </a:rPr>
              <a:t>Countries under Each Region[2017]</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79120" y="2633472"/>
            <a:ext cx="6864096" cy="3102864"/>
          </a:xfrm>
          <a:prstGeom prst="rect">
            <a:avLst/>
          </a:prstGeom>
        </p:spPr>
      </p:pic>
      <p:pic>
        <p:nvPicPr>
          <p:cNvPr id="3" name=""/>
          <p:cNvPicPr>
            <a:picLocks noChangeAspect="1"/>
          </p:cNvPicPr>
          <p:nvPr/>
        </p:nvPicPr>
        <p:blipFill>
          <a:blip r:embed="rPictId1"/>
          <a:stretch>
            <a:fillRect/>
          </a:stretch>
        </p:blipFill>
        <p:spPr>
          <a:xfrm>
            <a:off x="609600" y="7144512"/>
            <a:ext cx="2267712" cy="1414272"/>
          </a:xfrm>
          <a:prstGeom prst="rect">
            <a:avLst/>
          </a:prstGeom>
        </p:spPr>
      </p:pic>
      <p:pic>
        <p:nvPicPr>
          <p:cNvPr id="4" name=""/>
          <p:cNvPicPr>
            <a:picLocks noChangeAspect="1"/>
          </p:cNvPicPr>
          <p:nvPr/>
        </p:nvPicPr>
        <p:blipFill>
          <a:blip r:embed="rPictId2"/>
          <a:stretch>
            <a:fillRect/>
          </a:stretch>
        </p:blipFill>
        <p:spPr>
          <a:xfrm>
            <a:off x="2676144" y="8503920"/>
            <a:ext cx="1133856" cy="688848"/>
          </a:xfrm>
          <a:prstGeom prst="rect">
            <a:avLst/>
          </a:prstGeom>
        </p:spPr>
      </p:pic>
      <p:sp>
        <p:nvSpPr>
          <p:cNvPr id="5" name=""/>
          <p:cNvSpPr/>
          <p:nvPr/>
        </p:nvSpPr>
        <p:spPr>
          <a:xfrm>
            <a:off x="448056" y="801624"/>
            <a:ext cx="6815328" cy="350520"/>
          </a:xfrm>
          <a:prstGeom prst="rect">
            <a:avLst/>
          </a:prstGeom>
        </p:spPr>
        <p:txBody>
          <a:bodyPr lIns="0" tIns="0" rIns="0" bIns="0">
            <a:noAutofit/>
          </a:bodyPr>
          <a:p>
            <a:pPr indent="0">
              <a:lnSpc>
                <a:spcPts val="1536"/>
              </a:lnSpc>
              <a:spcAft>
                <a:spcPts val="2940"/>
              </a:spcAft>
            </a:pPr>
            <a:r>
              <a:rPr lang="en-US" sz="950">
                <a:latin typeface="Segoe UI"/>
              </a:rPr>
              <a:t>In 2017, The Categorizes countries into regions, showing distinct regional segmentation, with Sub-Saharan Africa having more countries represented compared to other regions like Asia and Europe.</a:t>
            </a:r>
          </a:p>
        </p:txBody>
      </p:sp>
      <p:sp>
        <p:nvSpPr>
          <p:cNvPr id="6" name=""/>
          <p:cNvSpPr/>
          <p:nvPr/>
        </p:nvSpPr>
        <p:spPr>
          <a:xfrm>
            <a:off x="414528" y="1676400"/>
            <a:ext cx="6675120" cy="798576"/>
          </a:xfrm>
          <a:prstGeom prst="rect">
            <a:avLst/>
          </a:prstGeom>
        </p:spPr>
        <p:txBody>
          <a:bodyPr lIns="0" tIns="0" rIns="0" bIns="0">
            <a:noAutofit/>
          </a:bodyPr>
          <a:p>
            <a:pPr indent="0">
              <a:spcBef>
                <a:spcPts val="2940"/>
              </a:spcBef>
              <a:spcAft>
                <a:spcPts val="1260"/>
              </a:spcAft>
            </a:pPr>
            <a:r>
              <a:rPr lang="en-US" b="1" u="sng" sz="1700">
                <a:latin typeface="Segoe UI"/>
              </a:rPr>
              <a:t>Unit Sold</a:t>
            </a:r>
          </a:p>
          <a:p>
            <a:pPr indent="0">
              <a:lnSpc>
                <a:spcPts val="1536"/>
              </a:lnSpc>
            </a:pPr>
            <a:r>
              <a:rPr lang="en-US" b="1" sz="950">
                <a:latin typeface="Segoe UI"/>
              </a:rPr>
              <a:t>Unit Sold </a:t>
            </a:r>
            <a:r>
              <a:rPr lang="en-US" sz="950">
                <a:latin typeface="Segoe UI"/>
              </a:rPr>
              <a:t>refers to the total quantity of individual items or products sold during a specific period. It is a key metric in sales analysis used to measure the demand and performance of products across regions, countries, or categories.</a:t>
            </a:r>
          </a:p>
        </p:txBody>
      </p:sp>
      <p:sp>
        <p:nvSpPr>
          <p:cNvPr id="7" name=""/>
          <p:cNvSpPr/>
          <p:nvPr/>
        </p:nvSpPr>
        <p:spPr>
          <a:xfrm>
            <a:off x="420624" y="5870448"/>
            <a:ext cx="6358128" cy="353568"/>
          </a:xfrm>
          <a:prstGeom prst="rect">
            <a:avLst/>
          </a:prstGeom>
        </p:spPr>
        <p:txBody>
          <a:bodyPr lIns="0" tIns="0" rIns="0" bIns="0">
            <a:noAutofit/>
          </a:bodyPr>
          <a:p>
            <a:pPr indent="0">
              <a:lnSpc>
                <a:spcPts val="1560"/>
              </a:lnSpc>
              <a:spcAft>
                <a:spcPts val="1680"/>
              </a:spcAft>
            </a:pPr>
            <a:r>
              <a:rPr lang="en-US" sz="950">
                <a:latin typeface="Segoe UI"/>
              </a:rPr>
              <a:t>In 2010, Tuvalu and Fiji lead in the number of units sold, while Albania and Switzerland report the lowest sales, indicating strong regional demand in Oceania compared to Europe.</a:t>
            </a:r>
          </a:p>
        </p:txBody>
      </p:sp>
      <p:sp>
        <p:nvSpPr>
          <p:cNvPr id="8" name=""/>
          <p:cNvSpPr/>
          <p:nvPr/>
        </p:nvSpPr>
        <p:spPr>
          <a:xfrm>
            <a:off x="762000" y="6608064"/>
            <a:ext cx="1926336" cy="152400"/>
          </a:xfrm>
          <a:prstGeom prst="rect">
            <a:avLst/>
          </a:prstGeom>
        </p:spPr>
        <p:txBody>
          <a:bodyPr lIns="0" tIns="0" rIns="0" bIns="0" wrap="none">
            <a:noAutofit/>
          </a:bodyPr>
          <a:p>
            <a:pPr indent="0">
              <a:spcBef>
                <a:spcPts val="1680"/>
              </a:spcBef>
            </a:pPr>
            <a:r>
              <a:rPr lang="en-US" sz="950">
                <a:solidFill>
                  <a:srgbClr val="778498"/>
                </a:solidFill>
                <a:latin typeface="Segoe UI"/>
              </a:rPr>
              <a:t>Item’s Unit Sold by Country [2011]</a:t>
            </a:r>
          </a:p>
        </p:txBody>
      </p:sp>
      <p:sp>
        <p:nvSpPr>
          <p:cNvPr id="9" name=""/>
          <p:cNvSpPr/>
          <p:nvPr/>
        </p:nvSpPr>
        <p:spPr>
          <a:xfrm>
            <a:off x="554736" y="7516368"/>
            <a:ext cx="451104" cy="85344"/>
          </a:xfrm>
          <a:prstGeom prst="rect">
            <a:avLst/>
          </a:prstGeom>
        </p:spPr>
        <p:txBody>
          <a:bodyPr lIns="0" tIns="0" rIns="0" bIns="0" wrap="none">
            <a:noAutofit/>
          </a:bodyPr>
          <a:p>
            <a:pPr indent="0"/>
            <a:r>
              <a:rPr lang="en-US" sz="700" spc="-50">
                <a:solidFill>
                  <a:srgbClr val="314464"/>
                </a:solidFill>
                <a:latin typeface="Segoe UI"/>
              </a:rPr>
              <a:t>■o </a:t>
            </a:r>
            <a:r>
              <a:rPr lang="en-US" sz="700" spc="-50">
                <a:solidFill>
                  <a:srgbClr val="8E99AA"/>
                </a:solidFill>
                <a:latin typeface="Segoe UI"/>
              </a:rPr>
              <a:t>6000</a:t>
            </a:r>
          </a:p>
        </p:txBody>
      </p:sp>
      <p:sp>
        <p:nvSpPr>
          <p:cNvPr id="10" name=""/>
          <p:cNvSpPr/>
          <p:nvPr/>
        </p:nvSpPr>
        <p:spPr>
          <a:xfrm>
            <a:off x="1716024" y="8500872"/>
            <a:ext cx="765048" cy="222504"/>
          </a:xfrm>
          <a:prstGeom prst="rect">
            <a:avLst/>
          </a:prstGeom>
        </p:spPr>
        <p:txBody>
          <a:bodyPr lIns="0" tIns="0" rIns="0" bIns="0" wrap="none">
            <a:noAutofit/>
          </a:bodyPr>
          <a:p>
            <a:pPr indent="0"/>
            <a:r>
              <a:rPr lang="en-US" b="1" sz="1700">
                <a:solidFill>
                  <a:srgbClr val="8E99AA"/>
                </a:solidFill>
                <a:latin typeface="Segoe UI"/>
              </a:rPr>
              <a:t>v x</a:t>
            </a:r>
          </a:p>
        </p:txBody>
      </p:sp>
      <p:sp>
        <p:nvSpPr>
          <p:cNvPr id="11" name=""/>
          <p:cNvSpPr/>
          <p:nvPr/>
        </p:nvSpPr>
        <p:spPr>
          <a:xfrm>
            <a:off x="3035808" y="7662672"/>
            <a:ext cx="274320" cy="91440"/>
          </a:xfrm>
          <a:prstGeom prst="rect">
            <a:avLst/>
          </a:prstGeom>
          <a:solidFill>
            <a:srgbClr val="FFA15B"/>
          </a:solidFill>
        </p:spPr>
        <p:txBody>
          <a:bodyPr lIns="0" tIns="0" rIns="0" bIns="0" wrap="none">
            <a:noAutofit/>
          </a:bodyPr>
          <a:p>
            <a:pPr indent="0"/>
            <a:r>
              <a:rPr lang="en-US" sz="650">
                <a:solidFill>
                  <a:srgbClr val="5B5050"/>
                </a:solidFill>
                <a:latin typeface="Segoe UI"/>
              </a:rPr>
              <a:t>5518</a:t>
            </a:r>
          </a:p>
        </p:txBody>
      </p:sp>
      <p:sp>
        <p:nvSpPr>
          <p:cNvPr id="12" name=""/>
          <p:cNvSpPr/>
          <p:nvPr/>
        </p:nvSpPr>
        <p:spPr>
          <a:xfrm>
            <a:off x="3511296" y="7863840"/>
            <a:ext cx="749808" cy="103632"/>
          </a:xfrm>
          <a:prstGeom prst="rect">
            <a:avLst/>
          </a:prstGeom>
          <a:solidFill>
            <a:srgbClr val="18D3F2"/>
          </a:solidFill>
        </p:spPr>
        <p:txBody>
          <a:bodyPr lIns="0" tIns="0" rIns="0" bIns="0" wrap="none">
            <a:noAutofit/>
          </a:bodyPr>
          <a:p>
            <a:pPr algn="just" indent="0"/>
            <a:r>
              <a:rPr lang="en-US" sz="750">
                <a:solidFill>
                  <a:srgbClr val="35737E"/>
                </a:solidFill>
                <a:latin typeface="Segoe UI"/>
              </a:rPr>
              <a:t>4187    </a:t>
            </a:r>
            <a:r>
              <a:rPr lang="en-US" sz="750">
                <a:solidFill>
                  <a:srgbClr val="795254"/>
                </a:solidFill>
                <a:latin typeface="Segoe UI"/>
              </a:rPr>
              <a:t>4085</a:t>
            </a:r>
          </a:p>
        </p:txBody>
      </p:sp>
      <p:sp>
        <p:nvSpPr>
          <p:cNvPr id="13" name=""/>
          <p:cNvSpPr/>
          <p:nvPr/>
        </p:nvSpPr>
        <p:spPr>
          <a:xfrm>
            <a:off x="3694176" y="8522208"/>
            <a:ext cx="664464" cy="164592"/>
          </a:xfrm>
          <a:prstGeom prst="rect">
            <a:avLst/>
          </a:prstGeom>
        </p:spPr>
        <p:txBody>
          <a:bodyPr lIns="0" tIns="0" rIns="0" bIns="0" wrap="none">
            <a:noAutofit/>
          </a:bodyPr>
          <a:p>
            <a:pPr indent="0"/>
            <a:r>
              <a:rPr lang="en-US" sz="950">
                <a:solidFill>
                  <a:srgbClr val="8E99AA"/>
                </a:solidFill>
                <a:latin typeface="Segoe UI"/>
              </a:rPr>
              <a:t>H S,</a:t>
            </a:r>
          </a:p>
        </p:txBody>
      </p:sp>
      <p:sp>
        <p:nvSpPr>
          <p:cNvPr id="14" name=""/>
          <p:cNvSpPr/>
          <p:nvPr/>
        </p:nvSpPr>
        <p:spPr>
          <a:xfrm>
            <a:off x="4468368" y="7918704"/>
            <a:ext cx="755904" cy="103632"/>
          </a:xfrm>
          <a:prstGeom prst="rect">
            <a:avLst/>
          </a:prstGeom>
          <a:solidFill>
            <a:srgbClr val="FF98FE"/>
          </a:solidFill>
        </p:spPr>
        <p:txBody>
          <a:bodyPr lIns="0" tIns="0" rIns="0" bIns="0" wrap="none">
            <a:noAutofit/>
          </a:bodyPr>
          <a:p>
            <a:pPr algn="just" indent="0"/>
            <a:r>
              <a:rPr lang="en-US" sz="650">
                <a:solidFill>
                  <a:srgbClr val="686560"/>
                </a:solidFill>
                <a:latin typeface="Segoe UI"/>
              </a:rPr>
              <a:t>3784    3732</a:t>
            </a:r>
          </a:p>
        </p:txBody>
      </p:sp>
      <p:sp>
        <p:nvSpPr>
          <p:cNvPr id="15" name=""/>
          <p:cNvSpPr/>
          <p:nvPr/>
        </p:nvSpPr>
        <p:spPr>
          <a:xfrm>
            <a:off x="5431536" y="7973568"/>
            <a:ext cx="274320" cy="85344"/>
          </a:xfrm>
          <a:prstGeom prst="rect">
            <a:avLst/>
          </a:prstGeom>
          <a:solidFill>
            <a:srgbClr val="FDCB53"/>
          </a:solidFill>
        </p:spPr>
        <p:txBody>
          <a:bodyPr lIns="0" tIns="0" rIns="0" bIns="0" wrap="none">
            <a:noAutofit/>
          </a:bodyPr>
          <a:p>
            <a:pPr indent="0"/>
            <a:r>
              <a:rPr lang="en-US" sz="650">
                <a:solidFill>
                  <a:srgbClr val="7E6349"/>
                </a:solidFill>
                <a:latin typeface="Segoe UI"/>
              </a:rPr>
              <a:t>3457</a:t>
            </a:r>
          </a:p>
        </p:txBody>
      </p:sp>
      <p:sp>
        <p:nvSpPr>
          <p:cNvPr id="16" name=""/>
          <p:cNvSpPr/>
          <p:nvPr/>
        </p:nvSpPr>
        <p:spPr>
          <a:xfrm>
            <a:off x="5931408" y="8211312"/>
            <a:ext cx="231648" cy="85344"/>
          </a:xfrm>
          <a:prstGeom prst="rect">
            <a:avLst/>
          </a:prstGeom>
          <a:solidFill>
            <a:srgbClr val="E5ECF6"/>
          </a:solidFill>
        </p:spPr>
        <p:txBody>
          <a:bodyPr lIns="0" tIns="0" rIns="0" bIns="0" wrap="none">
            <a:noAutofit/>
          </a:bodyPr>
          <a:p>
            <a:pPr indent="0"/>
            <a:r>
              <a:rPr lang="en-US" sz="650">
                <a:solidFill>
                  <a:srgbClr val="778498"/>
                </a:solidFill>
                <a:latin typeface="Segoe UI"/>
              </a:rPr>
              <a:t>888</a:t>
            </a:r>
          </a:p>
        </p:txBody>
      </p:sp>
      <p:sp>
        <p:nvSpPr>
          <p:cNvPr id="17" name=""/>
          <p:cNvSpPr/>
          <p:nvPr/>
        </p:nvSpPr>
        <p:spPr>
          <a:xfrm>
            <a:off x="5504688" y="8491728"/>
            <a:ext cx="725424" cy="298704"/>
          </a:xfrm>
          <a:prstGeom prst="rect">
            <a:avLst/>
          </a:prstGeom>
        </p:spPr>
        <p:txBody>
          <a:bodyPr lIns="0" tIns="0" rIns="0" bIns="0" wrap="none">
            <a:noAutofit/>
          </a:bodyPr>
          <a:p>
            <a:pPr algn="r" indent="0"/>
            <a:r>
              <a:rPr lang="en-US" i="1" sz="950" spc="-50">
                <a:solidFill>
                  <a:srgbClr val="778498"/>
                </a:solidFill>
                <a:latin typeface="Segoe UI"/>
              </a:rPr>
              <a:t>%■</a:t>
            </a:r>
          </a:p>
        </p:txBody>
      </p:sp>
      <p:sp>
        <p:nvSpPr>
          <p:cNvPr id="18" name=""/>
          <p:cNvSpPr/>
          <p:nvPr/>
        </p:nvSpPr>
        <p:spPr>
          <a:xfrm>
            <a:off x="6412992" y="8327136"/>
            <a:ext cx="231648" cy="85344"/>
          </a:xfrm>
          <a:prstGeom prst="rect">
            <a:avLst/>
          </a:prstGeom>
          <a:solidFill>
            <a:srgbClr val="E5ECF6"/>
          </a:solidFill>
        </p:spPr>
        <p:txBody>
          <a:bodyPr lIns="0" tIns="0" rIns="0" bIns="0" wrap="none">
            <a:noAutofit/>
          </a:bodyPr>
          <a:p>
            <a:pPr indent="0"/>
            <a:r>
              <a:rPr lang="en-US" sz="650">
                <a:solidFill>
                  <a:srgbClr val="66758C"/>
                </a:solidFill>
                <a:latin typeface="Segoe UI"/>
              </a:rPr>
              <a:t>124</a:t>
            </a:r>
          </a:p>
        </p:txBody>
      </p:sp>
      <p:sp>
        <p:nvSpPr>
          <p:cNvPr id="19" name=""/>
          <p:cNvSpPr/>
          <p:nvPr/>
        </p:nvSpPr>
        <p:spPr>
          <a:xfrm>
            <a:off x="3697224" y="9296400"/>
            <a:ext cx="387096" cy="124968"/>
          </a:xfrm>
          <a:prstGeom prst="rect">
            <a:avLst/>
          </a:prstGeom>
        </p:spPr>
        <p:txBody>
          <a:bodyPr lIns="0" tIns="0" rIns="0" bIns="0" wrap="none">
            <a:noAutofit/>
          </a:bodyPr>
          <a:p>
            <a:pPr algn="ctr" indent="0"/>
            <a:r>
              <a:rPr lang="en-US" b="1" sz="700">
                <a:solidFill>
                  <a:srgbClr val="778498"/>
                </a:solidFill>
                <a:latin typeface="Segoe UI"/>
              </a:rPr>
              <a:t>Country</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75488" y="1304544"/>
            <a:ext cx="6861048" cy="3102864"/>
          </a:xfrm>
          <a:prstGeom prst="rect">
            <a:avLst/>
          </a:prstGeom>
        </p:spPr>
      </p:pic>
      <p:pic>
        <p:nvPicPr>
          <p:cNvPr id="3" name=""/>
          <p:cNvPicPr>
            <a:picLocks noChangeAspect="1"/>
          </p:cNvPicPr>
          <p:nvPr/>
        </p:nvPicPr>
        <p:blipFill>
          <a:blip r:embed="rPictId1"/>
          <a:stretch>
            <a:fillRect/>
          </a:stretch>
        </p:blipFill>
        <p:spPr>
          <a:xfrm>
            <a:off x="658368" y="6263640"/>
            <a:ext cx="6126480" cy="2139696"/>
          </a:xfrm>
          <a:prstGeom prst="rect">
            <a:avLst/>
          </a:prstGeom>
        </p:spPr>
      </p:pic>
      <p:sp>
        <p:nvSpPr>
          <p:cNvPr id="4" name=""/>
          <p:cNvSpPr/>
          <p:nvPr/>
        </p:nvSpPr>
        <p:spPr>
          <a:xfrm>
            <a:off x="445008" y="801624"/>
            <a:ext cx="6736080" cy="350520"/>
          </a:xfrm>
          <a:prstGeom prst="rect">
            <a:avLst/>
          </a:prstGeom>
        </p:spPr>
        <p:txBody>
          <a:bodyPr lIns="0" tIns="0" rIns="0" bIns="0">
            <a:noAutofit/>
          </a:bodyPr>
          <a:p>
            <a:pPr indent="0">
              <a:lnSpc>
                <a:spcPts val="1536"/>
              </a:lnSpc>
            </a:pPr>
            <a:r>
              <a:rPr lang="en-US" sz="950">
                <a:latin typeface="Segoe UI"/>
              </a:rPr>
              <a:t>Sao Tome and Principle, Nicaragua lead in the number of units sold, while Mali and Kyrgyzstan report the lowest sales,</a:t>
            </a:r>
          </a:p>
          <a:p>
            <a:pPr indent="0">
              <a:lnSpc>
                <a:spcPts val="1536"/>
              </a:lnSpc>
            </a:pPr>
            <a:r>
              <a:rPr lang="en-US" sz="950">
                <a:latin typeface="Segoe UI"/>
              </a:rPr>
              <a:t>indicating strong regional demand in Sub-Saharan Africa compared to Asia.</a:t>
            </a:r>
          </a:p>
        </p:txBody>
      </p:sp>
      <p:sp>
        <p:nvSpPr>
          <p:cNvPr id="5" name=""/>
          <p:cNvSpPr/>
          <p:nvPr/>
        </p:nvSpPr>
        <p:spPr>
          <a:xfrm>
            <a:off x="445008" y="4873752"/>
            <a:ext cx="6864096" cy="524256"/>
          </a:xfrm>
          <a:prstGeom prst="rect">
            <a:avLst/>
          </a:prstGeom>
        </p:spPr>
        <p:txBody>
          <a:bodyPr lIns="0" tIns="0" rIns="0" bIns="0">
            <a:noAutofit/>
          </a:bodyPr>
          <a:p>
            <a:pPr indent="0">
              <a:lnSpc>
                <a:spcPts val="1536"/>
              </a:lnSpc>
              <a:spcBef>
                <a:spcPts val="2520"/>
              </a:spcBef>
              <a:spcAft>
                <a:spcPts val="1680"/>
              </a:spcAft>
            </a:pPr>
            <a:r>
              <a:rPr lang="en-US" sz="950">
                <a:latin typeface="Segoe UI"/>
              </a:rPr>
              <a:t>In 2012, Switzerland, Gabon and Monaco lead in the number of units sold, while Kuwait, United Kingdom and Slovakia report the lowest sales, indicating strong regional demand in Sub-Saharan Africa, Europe both regions has good lead and demand.</a:t>
            </a:r>
          </a:p>
        </p:txBody>
      </p:sp>
      <p:sp>
        <p:nvSpPr>
          <p:cNvPr id="6" name=""/>
          <p:cNvSpPr/>
          <p:nvPr/>
        </p:nvSpPr>
        <p:spPr>
          <a:xfrm>
            <a:off x="789432" y="5815584"/>
            <a:ext cx="1868424" cy="152400"/>
          </a:xfrm>
          <a:prstGeom prst="rect">
            <a:avLst/>
          </a:prstGeom>
        </p:spPr>
        <p:txBody>
          <a:bodyPr lIns="0" tIns="0" rIns="0" bIns="0" wrap="none">
            <a:noAutofit/>
          </a:bodyPr>
          <a:p>
            <a:pPr indent="0">
              <a:spcBef>
                <a:spcPts val="1680"/>
              </a:spcBef>
              <a:spcAft>
                <a:spcPts val="1680"/>
              </a:spcAft>
            </a:pPr>
            <a:r>
              <a:rPr lang="en-US" sz="950">
                <a:solidFill>
                  <a:srgbClr val="778498"/>
                </a:solidFill>
                <a:latin typeface="Segoe UI"/>
              </a:rPr>
              <a:t>Item's Unit Sold by Country [2013]</a:t>
            </a:r>
          </a:p>
        </p:txBody>
      </p:sp>
      <p:sp>
        <p:nvSpPr>
          <p:cNvPr id="7" name=""/>
          <p:cNvSpPr/>
          <p:nvPr/>
        </p:nvSpPr>
        <p:spPr>
          <a:xfrm>
            <a:off x="3697224" y="8500872"/>
            <a:ext cx="387096" cy="124968"/>
          </a:xfrm>
          <a:prstGeom prst="rect">
            <a:avLst/>
          </a:prstGeom>
        </p:spPr>
        <p:txBody>
          <a:bodyPr lIns="0" tIns="0" rIns="0" bIns="0" wrap="none">
            <a:noAutofit/>
          </a:bodyPr>
          <a:p>
            <a:pPr indent="0"/>
            <a:r>
              <a:rPr lang="en-US" b="1" sz="700">
                <a:solidFill>
                  <a:srgbClr val="778498"/>
                </a:solidFill>
                <a:latin typeface="Segoe UI"/>
              </a:rPr>
              <a:t>Country</a:t>
            </a:r>
          </a:p>
        </p:txBody>
      </p:sp>
      <p:sp>
        <p:nvSpPr>
          <p:cNvPr id="8" name=""/>
          <p:cNvSpPr/>
          <p:nvPr/>
        </p:nvSpPr>
        <p:spPr>
          <a:xfrm>
            <a:off x="448056" y="8820912"/>
            <a:ext cx="6797040" cy="350520"/>
          </a:xfrm>
          <a:prstGeom prst="rect">
            <a:avLst/>
          </a:prstGeom>
        </p:spPr>
        <p:txBody>
          <a:bodyPr lIns="0" tIns="0" rIns="0" bIns="0">
            <a:noAutofit/>
          </a:bodyPr>
          <a:p>
            <a:pPr indent="0">
              <a:lnSpc>
                <a:spcPts val="1536"/>
              </a:lnSpc>
              <a:spcBef>
                <a:spcPts val="1050"/>
              </a:spcBef>
            </a:pPr>
            <a:r>
              <a:rPr lang="en-US" sz="950">
                <a:latin typeface="Segoe UI"/>
              </a:rPr>
              <a:t>In 2013, Pakistan, Samoa, Lesotho and Rwanda lead in the number of units sold, while Australia report the lowest sales, indicating strong regional demand in Australia and Oceania compared to Middle east and North Africa.</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60704" y="1243584"/>
            <a:ext cx="725424" cy="1371600"/>
          </a:xfrm>
          <a:prstGeom prst="rect">
            <a:avLst/>
          </a:prstGeom>
        </p:spPr>
      </p:pic>
      <p:pic>
        <p:nvPicPr>
          <p:cNvPr id="3" name=""/>
          <p:cNvPicPr>
            <a:picLocks noChangeAspect="1"/>
          </p:cNvPicPr>
          <p:nvPr/>
        </p:nvPicPr>
        <p:blipFill>
          <a:blip r:embed="rPictId1"/>
          <a:stretch>
            <a:fillRect/>
          </a:stretch>
        </p:blipFill>
        <p:spPr>
          <a:xfrm>
            <a:off x="5175504" y="2090928"/>
            <a:ext cx="304800" cy="512064"/>
          </a:xfrm>
          <a:prstGeom prst="rect">
            <a:avLst/>
          </a:prstGeom>
        </p:spPr>
      </p:pic>
      <p:pic>
        <p:nvPicPr>
          <p:cNvPr id="4" name=""/>
          <p:cNvPicPr>
            <a:picLocks noChangeAspect="1"/>
          </p:cNvPicPr>
          <p:nvPr/>
        </p:nvPicPr>
        <p:blipFill>
          <a:blip r:embed="rPictId2"/>
          <a:stretch>
            <a:fillRect/>
          </a:stretch>
        </p:blipFill>
        <p:spPr>
          <a:xfrm>
            <a:off x="627888" y="4840224"/>
            <a:ext cx="1408176" cy="1469136"/>
          </a:xfrm>
          <a:prstGeom prst="rect">
            <a:avLst/>
          </a:prstGeom>
        </p:spPr>
      </p:pic>
      <p:pic>
        <p:nvPicPr>
          <p:cNvPr id="5" name=""/>
          <p:cNvPicPr>
            <a:picLocks noChangeAspect="1"/>
          </p:cNvPicPr>
          <p:nvPr/>
        </p:nvPicPr>
        <p:blipFill>
          <a:blip r:embed="rPictId3"/>
          <a:stretch>
            <a:fillRect/>
          </a:stretch>
        </p:blipFill>
        <p:spPr>
          <a:xfrm>
            <a:off x="987552" y="7967472"/>
            <a:ext cx="3822192" cy="1670304"/>
          </a:xfrm>
          <a:prstGeom prst="rect">
            <a:avLst/>
          </a:prstGeom>
        </p:spPr>
      </p:pic>
      <p:sp>
        <p:nvSpPr>
          <p:cNvPr id="6" name=""/>
          <p:cNvSpPr/>
          <p:nvPr/>
        </p:nvSpPr>
        <p:spPr>
          <a:xfrm>
            <a:off x="789432" y="704088"/>
            <a:ext cx="1868424" cy="152400"/>
          </a:xfrm>
          <a:prstGeom prst="rect">
            <a:avLst/>
          </a:prstGeom>
        </p:spPr>
        <p:txBody>
          <a:bodyPr lIns="0" tIns="0" rIns="0" bIns="0" wrap="none">
            <a:noAutofit/>
          </a:bodyPr>
          <a:p>
            <a:pPr indent="0"/>
            <a:r>
              <a:rPr lang="en-US" sz="950">
                <a:solidFill>
                  <a:srgbClr val="778498"/>
                </a:solidFill>
                <a:latin typeface="Segoe UI"/>
              </a:rPr>
              <a:t>Item's Unit </a:t>
            </a:r>
            <a:r>
              <a:rPr lang="en-US" sz="950">
                <a:solidFill>
                  <a:srgbClr val="4C5E79"/>
                </a:solidFill>
                <a:latin typeface="Segoe UI"/>
              </a:rPr>
              <a:t>Sold </a:t>
            </a:r>
            <a:r>
              <a:rPr lang="en-US" sz="950">
                <a:solidFill>
                  <a:srgbClr val="778498"/>
                </a:solidFill>
                <a:latin typeface="Segoe UI"/>
              </a:rPr>
              <a:t>by Country [201</a:t>
            </a:r>
            <a:r>
              <a:rPr lang="en-US" sz="950">
                <a:solidFill>
                  <a:srgbClr val="4C5E79"/>
                </a:solidFill>
                <a:latin typeface="Segoe UI"/>
              </a:rPr>
              <a:t>4]</a:t>
            </a:r>
          </a:p>
        </p:txBody>
      </p:sp>
      <p:sp>
        <p:nvSpPr>
          <p:cNvPr id="7" name=""/>
          <p:cNvSpPr/>
          <p:nvPr/>
        </p:nvSpPr>
        <p:spPr>
          <a:xfrm>
            <a:off x="822960" y="1469136"/>
            <a:ext cx="201168" cy="85344"/>
          </a:xfrm>
          <a:prstGeom prst="rect">
            <a:avLst/>
          </a:prstGeom>
        </p:spPr>
        <p:txBody>
          <a:bodyPr lIns="0" tIns="0" rIns="0" bIns="0" wrap="none">
            <a:noAutofit/>
          </a:bodyPr>
          <a:p>
            <a:pPr indent="0"/>
            <a:r>
              <a:rPr lang="en-US" sz="750">
                <a:solidFill>
                  <a:srgbClr val="66758C"/>
                </a:solidFill>
                <a:latin typeface="Segoe UI"/>
              </a:rPr>
              <a:t>10k</a:t>
            </a:r>
          </a:p>
        </p:txBody>
      </p:sp>
      <p:sp>
        <p:nvSpPr>
          <p:cNvPr id="8" name=""/>
          <p:cNvSpPr/>
          <p:nvPr/>
        </p:nvSpPr>
        <p:spPr>
          <a:xfrm>
            <a:off x="609600" y="1652016"/>
            <a:ext cx="170688" cy="158496"/>
          </a:xfrm>
          <a:prstGeom prst="rect">
            <a:avLst/>
          </a:prstGeom>
        </p:spPr>
        <p:txBody>
          <a:bodyPr lIns="0" tIns="0" rIns="0" bIns="0" wrap="none">
            <a:noAutofit/>
          </a:bodyPr>
          <a:p>
            <a:pPr indent="0"/>
            <a:r>
              <a:rPr lang="en-US" sz="950">
                <a:solidFill>
                  <a:srgbClr val="66758C"/>
                </a:solidFill>
                <a:latin typeface="Segoe UI"/>
              </a:rPr>
              <a:t>o</a:t>
            </a:r>
          </a:p>
        </p:txBody>
      </p:sp>
      <p:sp>
        <p:nvSpPr>
          <p:cNvPr id="9" name=""/>
          <p:cNvSpPr/>
          <p:nvPr/>
        </p:nvSpPr>
        <p:spPr>
          <a:xfrm>
            <a:off x="615696" y="1975104"/>
            <a:ext cx="408432" cy="146304"/>
          </a:xfrm>
          <a:prstGeom prst="rect">
            <a:avLst/>
          </a:prstGeom>
        </p:spPr>
        <p:txBody>
          <a:bodyPr lIns="0" tIns="0" rIns="0" bIns="0" wrap="none">
            <a:noAutofit/>
          </a:bodyPr>
          <a:p>
            <a:pPr indent="0"/>
            <a:r>
              <a:rPr lang="en-US" i="1" sz="1300">
                <a:solidFill>
                  <a:srgbClr val="778498"/>
                </a:solidFill>
                <a:latin typeface="Sylfaen"/>
              </a:rPr>
              <a:t>8</a:t>
            </a:r>
            <a:r>
              <a:rPr lang="en-US" sz="750">
                <a:solidFill>
                  <a:srgbClr val="778498"/>
                </a:solidFill>
                <a:latin typeface="Segoe UI"/>
              </a:rPr>
              <a:t> 5k</a:t>
            </a:r>
          </a:p>
        </p:txBody>
      </p:sp>
      <p:sp>
        <p:nvSpPr>
          <p:cNvPr id="10" name=""/>
          <p:cNvSpPr/>
          <p:nvPr/>
        </p:nvSpPr>
        <p:spPr>
          <a:xfrm>
            <a:off x="1895856" y="1615440"/>
            <a:ext cx="262128" cy="85344"/>
          </a:xfrm>
          <a:prstGeom prst="rect">
            <a:avLst/>
          </a:prstGeom>
          <a:solidFill>
            <a:srgbClr val="00CD95"/>
          </a:solidFill>
        </p:spPr>
        <p:txBody>
          <a:bodyPr lIns="0" tIns="0" rIns="0" bIns="0" wrap="none">
            <a:noAutofit/>
          </a:bodyPr>
          <a:p>
            <a:pPr indent="0"/>
            <a:r>
              <a:rPr lang="en-US" sz="650">
                <a:solidFill>
                  <a:srgbClr val="2A7763"/>
                </a:solidFill>
                <a:latin typeface="Segoe UI"/>
              </a:rPr>
              <a:t>9379</a:t>
            </a:r>
          </a:p>
        </p:txBody>
      </p:sp>
      <p:sp>
        <p:nvSpPr>
          <p:cNvPr id="11" name=""/>
          <p:cNvSpPr/>
          <p:nvPr/>
        </p:nvSpPr>
        <p:spPr>
          <a:xfrm>
            <a:off x="2304288" y="1755648"/>
            <a:ext cx="262128" cy="85344"/>
          </a:xfrm>
          <a:prstGeom prst="rect">
            <a:avLst/>
          </a:prstGeom>
          <a:solidFill>
            <a:srgbClr val="AC63F9"/>
          </a:solidFill>
        </p:spPr>
        <p:txBody>
          <a:bodyPr lIns="0" tIns="0" rIns="0" bIns="0" wrap="none">
            <a:noAutofit/>
          </a:bodyPr>
          <a:p>
            <a:pPr indent="0"/>
            <a:r>
              <a:rPr lang="en-US" sz="650">
                <a:solidFill>
                  <a:srgbClr val="6A4F82"/>
                </a:solidFill>
                <a:latin typeface="Segoe UI"/>
              </a:rPr>
              <a:t>8102</a:t>
            </a:r>
          </a:p>
        </p:txBody>
      </p:sp>
      <p:sp>
        <p:nvSpPr>
          <p:cNvPr id="12" name=""/>
          <p:cNvSpPr/>
          <p:nvPr/>
        </p:nvSpPr>
        <p:spPr>
          <a:xfrm>
            <a:off x="2718816" y="1786128"/>
            <a:ext cx="280416" cy="85344"/>
          </a:xfrm>
          <a:prstGeom prst="rect">
            <a:avLst/>
          </a:prstGeom>
          <a:solidFill>
            <a:srgbClr val="FFA15B"/>
          </a:solidFill>
        </p:spPr>
        <p:txBody>
          <a:bodyPr lIns="0" tIns="0" rIns="0" bIns="0" wrap="none">
            <a:noAutofit/>
          </a:bodyPr>
          <a:p>
            <a:pPr indent="0"/>
            <a:r>
              <a:rPr lang="en-US" sz="650">
                <a:solidFill>
                  <a:srgbClr val="7E6349"/>
                </a:solidFill>
                <a:latin typeface="Segoe UI"/>
              </a:rPr>
              <a:t>7842</a:t>
            </a:r>
          </a:p>
        </p:txBody>
      </p:sp>
      <p:sp>
        <p:nvSpPr>
          <p:cNvPr id="13" name=""/>
          <p:cNvSpPr/>
          <p:nvPr/>
        </p:nvSpPr>
        <p:spPr>
          <a:xfrm>
            <a:off x="3145536" y="1853184"/>
            <a:ext cx="170688" cy="85344"/>
          </a:xfrm>
          <a:prstGeom prst="rect">
            <a:avLst/>
          </a:prstGeom>
          <a:solidFill>
            <a:srgbClr val="18D3F2"/>
          </a:solidFill>
        </p:spPr>
        <p:txBody>
          <a:bodyPr lIns="0" tIns="0" rIns="0" bIns="0" wrap="none">
            <a:noAutofit/>
          </a:bodyPr>
          <a:p>
            <a:pPr indent="0"/>
            <a:r>
              <a:rPr lang="en-US" sz="750">
                <a:solidFill>
                  <a:srgbClr val="35737E"/>
                </a:solidFill>
                <a:latin typeface="Segoe UI"/>
              </a:rPr>
              <a:t>721</a:t>
            </a:r>
          </a:p>
        </p:txBody>
      </p:sp>
      <p:sp>
        <p:nvSpPr>
          <p:cNvPr id="14" name=""/>
          <p:cNvSpPr/>
          <p:nvPr/>
        </p:nvSpPr>
        <p:spPr>
          <a:xfrm>
            <a:off x="3541776" y="1883664"/>
            <a:ext cx="286512" cy="85344"/>
          </a:xfrm>
          <a:prstGeom prst="rect">
            <a:avLst/>
          </a:prstGeom>
          <a:solidFill>
            <a:srgbClr val="FE6692"/>
          </a:solidFill>
        </p:spPr>
        <p:txBody>
          <a:bodyPr lIns="0" tIns="0" rIns="0" bIns="0" wrap="none">
            <a:noAutofit/>
          </a:bodyPr>
          <a:p>
            <a:pPr indent="0"/>
            <a:r>
              <a:rPr lang="en-US" sz="750">
                <a:solidFill>
                  <a:srgbClr val="5B5050"/>
                </a:solidFill>
                <a:latin typeface="Segoe UI"/>
              </a:rPr>
              <a:t>6954</a:t>
            </a:r>
          </a:p>
        </p:txBody>
      </p:sp>
      <p:sp>
        <p:nvSpPr>
          <p:cNvPr id="15" name=""/>
          <p:cNvSpPr/>
          <p:nvPr/>
        </p:nvSpPr>
        <p:spPr>
          <a:xfrm>
            <a:off x="3956304" y="1920240"/>
            <a:ext cx="274320" cy="91440"/>
          </a:xfrm>
          <a:prstGeom prst="rect">
            <a:avLst/>
          </a:prstGeom>
          <a:solidFill>
            <a:srgbClr val="B5E87F"/>
          </a:solidFill>
        </p:spPr>
        <p:txBody>
          <a:bodyPr lIns="0" tIns="0" rIns="0" bIns="0" wrap="none">
            <a:noAutofit/>
          </a:bodyPr>
          <a:p>
            <a:pPr indent="0"/>
            <a:r>
              <a:rPr lang="en-US" sz="650">
                <a:solidFill>
                  <a:srgbClr val="5B5050"/>
                </a:solidFill>
                <a:latin typeface="Segoe UI"/>
              </a:rPr>
              <a:t>6593</a:t>
            </a:r>
          </a:p>
        </p:txBody>
      </p:sp>
      <p:sp>
        <p:nvSpPr>
          <p:cNvPr id="16" name=""/>
          <p:cNvSpPr/>
          <p:nvPr/>
        </p:nvSpPr>
        <p:spPr>
          <a:xfrm>
            <a:off x="4370832" y="2023872"/>
            <a:ext cx="688848" cy="115824"/>
          </a:xfrm>
          <a:prstGeom prst="rect">
            <a:avLst/>
          </a:prstGeom>
          <a:solidFill>
            <a:srgbClr val="FDCB53"/>
          </a:solidFill>
        </p:spPr>
        <p:txBody>
          <a:bodyPr lIns="0" tIns="0" rIns="0" bIns="0" wrap="none">
            <a:noAutofit/>
          </a:bodyPr>
          <a:p>
            <a:pPr algn="just" indent="0"/>
            <a:r>
              <a:rPr lang="en-US" sz="650">
                <a:solidFill>
                  <a:srgbClr val="5B5050"/>
                </a:solidFill>
                <a:latin typeface="Segoe UI"/>
              </a:rPr>
              <a:t>5559    5398</a:t>
            </a:r>
          </a:p>
        </p:txBody>
      </p:sp>
      <p:sp>
        <p:nvSpPr>
          <p:cNvPr id="17" name=""/>
          <p:cNvSpPr/>
          <p:nvPr/>
        </p:nvSpPr>
        <p:spPr>
          <a:xfrm>
            <a:off x="6028944" y="2401824"/>
            <a:ext cx="243840" cy="91440"/>
          </a:xfrm>
          <a:prstGeom prst="rect">
            <a:avLst/>
          </a:prstGeom>
          <a:solidFill>
            <a:srgbClr val="00CD95"/>
          </a:solidFill>
        </p:spPr>
        <p:txBody>
          <a:bodyPr lIns="0" tIns="0" rIns="0" bIns="0" wrap="none">
            <a:noAutofit/>
          </a:bodyPr>
          <a:p>
            <a:pPr indent="0"/>
            <a:r>
              <a:rPr lang="en-US" sz="650">
                <a:solidFill>
                  <a:srgbClr val="3A5A55"/>
                </a:solidFill>
                <a:latin typeface="Segoe UI"/>
              </a:rPr>
              <a:t>21S7</a:t>
            </a:r>
          </a:p>
        </p:txBody>
      </p:sp>
      <p:sp>
        <p:nvSpPr>
          <p:cNvPr id="18" name=""/>
          <p:cNvSpPr/>
          <p:nvPr/>
        </p:nvSpPr>
        <p:spPr>
          <a:xfrm>
            <a:off x="6437376" y="2450592"/>
            <a:ext cx="243840" cy="91440"/>
          </a:xfrm>
          <a:prstGeom prst="rect">
            <a:avLst/>
          </a:prstGeom>
          <a:solidFill>
            <a:srgbClr val="AC63F9"/>
          </a:solidFill>
        </p:spPr>
        <p:txBody>
          <a:bodyPr lIns="0" tIns="0" rIns="0" bIns="0" wrap="none">
            <a:noAutofit/>
          </a:bodyPr>
          <a:p>
            <a:pPr indent="0"/>
            <a:r>
              <a:rPr lang="en-US" sz="750">
                <a:solidFill>
                  <a:srgbClr val="5B5050"/>
                </a:solidFill>
                <a:latin typeface="Segoe UI"/>
              </a:rPr>
              <a:t>1779</a:t>
            </a:r>
          </a:p>
        </p:txBody>
      </p:sp>
      <p:sp>
        <p:nvSpPr>
          <p:cNvPr id="19" name=""/>
          <p:cNvSpPr/>
          <p:nvPr/>
        </p:nvSpPr>
        <p:spPr>
          <a:xfrm>
            <a:off x="1207008" y="2651760"/>
            <a:ext cx="2328672" cy="310896"/>
          </a:xfrm>
          <a:prstGeom prst="rect">
            <a:avLst/>
          </a:prstGeom>
        </p:spPr>
        <p:txBody>
          <a:bodyPr lIns="0" tIns="0" rIns="0" bIns="0" wrap="none">
            <a:noAutofit/>
          </a:bodyPr>
          <a:p>
            <a:pPr indent="0"/>
            <a:r>
              <a:rPr lang="en-US" b="1" sz="1700">
                <a:solidFill>
                  <a:srgbClr val="8E99AA"/>
                </a:solidFill>
                <a:latin typeface="Segoe UI"/>
              </a:rPr>
              <a:t>V X \\\%</a:t>
            </a:r>
          </a:p>
        </p:txBody>
      </p:sp>
      <p:sp>
        <p:nvSpPr>
          <p:cNvPr id="20" name=""/>
          <p:cNvSpPr/>
          <p:nvPr/>
        </p:nvSpPr>
        <p:spPr>
          <a:xfrm>
            <a:off x="3255264" y="2654808"/>
            <a:ext cx="1737360" cy="155448"/>
          </a:xfrm>
          <a:prstGeom prst="rect">
            <a:avLst/>
          </a:prstGeom>
        </p:spPr>
        <p:txBody>
          <a:bodyPr lIns="0" tIns="0" rIns="0" bIns="0" wrap="none">
            <a:noAutofit/>
          </a:bodyPr>
          <a:p>
            <a:pPr algn="just" indent="0"/>
            <a:r>
              <a:rPr lang="en-US" i="1" baseline="30000" sz="950" spc="-50">
                <a:solidFill>
                  <a:srgbClr val="8E99AA"/>
                </a:solidFill>
                <a:latin typeface="Segoe UI"/>
              </a:rPr>
              <a:t>0j</a:t>
            </a:r>
            <a:r>
              <a:rPr lang="en-US" i="1" sz="950" spc="-50">
                <a:solidFill>
                  <a:srgbClr val="8E99AA"/>
                </a:solidFill>
                <a:latin typeface="Segoe UI"/>
              </a:rPr>
              <a:t>%,„</a:t>
            </a:r>
            <a:r>
              <a:rPr lang="en-US" sz="950">
                <a:solidFill>
                  <a:srgbClr val="8E99AA"/>
                </a:solidFill>
                <a:latin typeface="Segoe UI"/>
              </a:rPr>
              <a:t> V„ V- </a:t>
            </a:r>
            <a:r>
              <a:rPr lang="en-US" i="1" sz="950" spc="-50">
                <a:solidFill>
                  <a:srgbClr val="8E99AA"/>
                </a:solidFill>
                <a:latin typeface="Segoe UI"/>
              </a:rPr>
              <a:t>*"</a:t>
            </a:r>
          </a:p>
        </p:txBody>
      </p:sp>
      <p:sp>
        <p:nvSpPr>
          <p:cNvPr id="21" name=""/>
          <p:cNvSpPr/>
          <p:nvPr/>
        </p:nvSpPr>
        <p:spPr>
          <a:xfrm>
            <a:off x="0" y="0"/>
            <a:ext cx="0" cy="0"/>
          </a:xfrm>
          <a:prstGeom prst="rect">
            <a:avLst/>
          </a:prstGeom>
        </p:spPr>
        <p:txBody>
          <a:bodyPr lIns="0" tIns="0" rIns="0" bIns="0" wrap="none">
            <a:noAutofit/>
          </a:bodyPr>
          <a:p/>
        </p:txBody>
      </p:sp>
      <p:sp>
        <p:nvSpPr>
          <p:cNvPr id="22" name=""/>
          <p:cNvSpPr/>
          <p:nvPr/>
        </p:nvSpPr>
        <p:spPr>
          <a:xfrm>
            <a:off x="4959096" y="2724912"/>
            <a:ext cx="673608" cy="137160"/>
          </a:xfrm>
          <a:prstGeom prst="rect">
            <a:avLst/>
          </a:prstGeom>
        </p:spPr>
        <p:txBody>
          <a:bodyPr lIns="0" tIns="0" rIns="0" bIns="0" wrap="none">
            <a:noAutofit/>
          </a:bodyPr>
          <a:p>
            <a:pPr algn="just" indent="0"/>
            <a:r>
              <a:rPr lang="en-US" sz="950">
                <a:solidFill>
                  <a:srgbClr val="8E99AA"/>
                </a:solidFill>
                <a:latin typeface="Segoe UI"/>
              </a:rPr>
              <a:t>"%    'H,</a:t>
            </a:r>
          </a:p>
        </p:txBody>
      </p:sp>
      <p:sp>
        <p:nvSpPr>
          <p:cNvPr id="23" name=""/>
          <p:cNvSpPr/>
          <p:nvPr/>
        </p:nvSpPr>
        <p:spPr>
          <a:xfrm>
            <a:off x="6135624" y="2654808"/>
            <a:ext cx="210312" cy="137160"/>
          </a:xfrm>
          <a:prstGeom prst="rect">
            <a:avLst/>
          </a:prstGeom>
        </p:spPr>
        <p:txBody>
          <a:bodyPr lIns="0" tIns="0" rIns="0" bIns="0" wrap="none">
            <a:noAutofit/>
          </a:bodyPr>
          <a:p>
            <a:pPr algn="r" indent="0"/>
            <a:r>
              <a:rPr lang="en-US" sz="950">
                <a:solidFill>
                  <a:srgbClr val="8E99AA"/>
                </a:solidFill>
                <a:latin typeface="Segoe UI"/>
              </a:rPr>
              <a:t>V</a:t>
            </a:r>
          </a:p>
        </p:txBody>
      </p:sp>
      <p:sp>
        <p:nvSpPr>
          <p:cNvPr id="24" name=""/>
          <p:cNvSpPr/>
          <p:nvPr/>
        </p:nvSpPr>
        <p:spPr>
          <a:xfrm>
            <a:off x="2602992" y="2993136"/>
            <a:ext cx="512064" cy="82296"/>
          </a:xfrm>
          <a:prstGeom prst="rect">
            <a:avLst/>
          </a:prstGeom>
        </p:spPr>
        <p:txBody>
          <a:bodyPr lIns="0" tIns="0" rIns="0" bIns="0" wrap="none">
            <a:noAutofit/>
          </a:bodyPr>
          <a:p>
            <a:pPr algn="just" indent="0"/>
            <a:r>
              <a:rPr lang="en-US" i="1" sz="950" spc="-50">
                <a:solidFill>
                  <a:srgbClr val="8E99AA"/>
                </a:solidFill>
                <a:latin typeface="Segoe UI"/>
              </a:rPr>
              <a:t>Of.    'o</a:t>
            </a:r>
            <a:r>
              <a:rPr lang="en-US" i="1" baseline="-25000" sz="950" spc="-50">
                <a:solidFill>
                  <a:srgbClr val="8E99AA"/>
                </a:solidFill>
                <a:latin typeface="Segoe UI"/>
              </a:rPr>
              <a:t>c</a:t>
            </a:r>
            <a:r>
              <a:rPr lang="en-US" i="1" sz="950" spc="-50">
                <a:solidFill>
                  <a:srgbClr val="8E99AA"/>
                </a:solidFill>
                <a:latin typeface="Segoe UI"/>
              </a:rPr>
              <a:t>.</a:t>
            </a:r>
          </a:p>
        </p:txBody>
      </p:sp>
      <p:sp>
        <p:nvSpPr>
          <p:cNvPr id="25" name=""/>
          <p:cNvSpPr/>
          <p:nvPr/>
        </p:nvSpPr>
        <p:spPr>
          <a:xfrm>
            <a:off x="2685288" y="3032760"/>
            <a:ext cx="512064" cy="118872"/>
          </a:xfrm>
          <a:prstGeom prst="rect">
            <a:avLst/>
          </a:prstGeom>
        </p:spPr>
        <p:txBody>
          <a:bodyPr lIns="0" tIns="0" rIns="0" bIns="0" wrap="none">
            <a:noAutofit/>
          </a:bodyPr>
          <a:p>
            <a:pPr indent="0"/>
            <a:r>
              <a:rPr lang="en-US" i="1" sz="950" spc="-50">
                <a:solidFill>
                  <a:srgbClr val="8E99AA"/>
                </a:solidFill>
                <a:latin typeface="Segoe UI"/>
              </a:rPr>
              <a:t>%</a:t>
            </a:r>
            <a:r>
              <a:rPr lang="en-US" i="1" baseline="-25000" sz="950" spc="-50">
                <a:solidFill>
                  <a:srgbClr val="8E99AA"/>
                </a:solidFill>
                <a:latin typeface="Segoe UI"/>
              </a:rPr>
              <a:t>r</a:t>
            </a:r>
            <a:r>
              <a:rPr lang="en-US" sz="950">
                <a:solidFill>
                  <a:srgbClr val="8E99AA"/>
                </a:solidFill>
                <a:latin typeface="Segoe UI"/>
              </a:rPr>
              <a:t> X</a:t>
            </a:r>
          </a:p>
        </p:txBody>
      </p:sp>
      <p:sp>
        <p:nvSpPr>
          <p:cNvPr id="26" name=""/>
          <p:cNvSpPr/>
          <p:nvPr/>
        </p:nvSpPr>
        <p:spPr>
          <a:xfrm>
            <a:off x="3669792" y="3395472"/>
            <a:ext cx="445008" cy="121920"/>
          </a:xfrm>
          <a:prstGeom prst="rect">
            <a:avLst/>
          </a:prstGeom>
        </p:spPr>
        <p:txBody>
          <a:bodyPr lIns="0" tIns="0" rIns="0" bIns="0" wrap="none">
            <a:noAutofit/>
          </a:bodyPr>
          <a:p>
            <a:pPr algn="ctr" indent="0">
              <a:spcAft>
                <a:spcPts val="1260"/>
              </a:spcAft>
            </a:pPr>
            <a:r>
              <a:rPr lang="en-US" b="1" sz="700">
                <a:solidFill>
                  <a:srgbClr val="778498"/>
                </a:solidFill>
                <a:latin typeface="Segoe UI"/>
              </a:rPr>
              <a:t>Country</a:t>
            </a:r>
          </a:p>
        </p:txBody>
      </p:sp>
      <p:sp>
        <p:nvSpPr>
          <p:cNvPr id="27" name=""/>
          <p:cNvSpPr/>
          <p:nvPr/>
        </p:nvSpPr>
        <p:spPr>
          <a:xfrm>
            <a:off x="420624" y="3706368"/>
            <a:ext cx="6900672" cy="335280"/>
          </a:xfrm>
          <a:prstGeom prst="rect">
            <a:avLst/>
          </a:prstGeom>
        </p:spPr>
        <p:txBody>
          <a:bodyPr lIns="0" tIns="0" rIns="0" bIns="0">
            <a:noAutofit/>
          </a:bodyPr>
          <a:p>
            <a:pPr algn="just" indent="0">
              <a:lnSpc>
                <a:spcPts val="1536"/>
              </a:lnSpc>
              <a:spcBef>
                <a:spcPts val="1260"/>
              </a:spcBef>
            </a:pPr>
            <a:r>
              <a:rPr lang="en-US" sz="950">
                <a:latin typeface="Segoe UI"/>
              </a:rPr>
              <a:t>In 2014, Norway lead in the number of units sold, while Russia report the lowest sales, both countries are under Europe, Russia indicating strong regional demand.</a:t>
            </a:r>
          </a:p>
        </p:txBody>
      </p:sp>
      <p:sp>
        <p:nvSpPr>
          <p:cNvPr id="28" name=""/>
          <p:cNvSpPr/>
          <p:nvPr/>
        </p:nvSpPr>
        <p:spPr>
          <a:xfrm>
            <a:off x="420624" y="4419600"/>
            <a:ext cx="6900672" cy="109728"/>
          </a:xfrm>
          <a:prstGeom prst="rect">
            <a:avLst/>
          </a:prstGeom>
        </p:spPr>
        <p:txBody>
          <a:bodyPr lIns="0" tIns="0" rIns="0" bIns="0" wrap="none">
            <a:noAutofit/>
          </a:bodyPr>
          <a:p>
            <a:pPr marL="393700" indent="0"/>
            <a:r>
              <a:rPr lang="en-US" sz="750">
                <a:solidFill>
                  <a:srgbClr val="66758C"/>
                </a:solidFill>
                <a:latin typeface="Segoe UI"/>
              </a:rPr>
              <a:t>Item’s </a:t>
            </a:r>
            <a:r>
              <a:rPr lang="en-US" sz="750">
                <a:solidFill>
                  <a:srgbClr val="8E99AA"/>
                </a:solidFill>
                <a:latin typeface="Segoe UI"/>
              </a:rPr>
              <a:t>Unit </a:t>
            </a:r>
            <a:r>
              <a:rPr lang="en-US" sz="750">
                <a:solidFill>
                  <a:srgbClr val="66758C"/>
                </a:solidFill>
                <a:latin typeface="Segoe UI"/>
              </a:rPr>
              <a:t>Sold by Country [201</a:t>
            </a:r>
            <a:r>
              <a:rPr lang="en-US" sz="750">
                <a:solidFill>
                  <a:srgbClr val="8E99AA"/>
                </a:solidFill>
                <a:latin typeface="Segoe UI"/>
              </a:rPr>
              <a:t>S]</a:t>
            </a:r>
          </a:p>
        </p:txBody>
      </p:sp>
      <p:sp>
        <p:nvSpPr>
          <p:cNvPr id="29" name=""/>
          <p:cNvSpPr/>
          <p:nvPr/>
        </p:nvSpPr>
        <p:spPr>
          <a:xfrm>
            <a:off x="1011936" y="6297168"/>
            <a:ext cx="2139696" cy="91440"/>
          </a:xfrm>
          <a:prstGeom prst="rect">
            <a:avLst/>
          </a:prstGeom>
        </p:spPr>
        <p:txBody>
          <a:bodyPr lIns="0" tIns="0" rIns="0" bIns="0" wrap="none">
            <a:noAutofit/>
          </a:bodyPr>
          <a:p>
            <a:pPr algn="just" indent="0"/>
            <a:r>
              <a:rPr lang="en-US" sz="550">
                <a:solidFill>
                  <a:srgbClr val="778498"/>
                </a:solidFill>
                <a:latin typeface="Segoe UI"/>
              </a:rPr>
              <a:t>Myanmar    Madagascar Republic of the Congo    Mexico</a:t>
            </a:r>
          </a:p>
        </p:txBody>
      </p:sp>
      <p:sp>
        <p:nvSpPr>
          <p:cNvPr id="30" name=""/>
          <p:cNvSpPr/>
          <p:nvPr/>
        </p:nvSpPr>
        <p:spPr>
          <a:xfrm>
            <a:off x="3377184" y="6297168"/>
            <a:ext cx="1584960" cy="249936"/>
          </a:xfrm>
          <a:prstGeom prst="rect">
            <a:avLst/>
          </a:prstGeom>
        </p:spPr>
        <p:txBody>
          <a:bodyPr lIns="0" tIns="0" rIns="0" bIns="0">
            <a:noAutofit/>
          </a:bodyPr>
          <a:p>
            <a:pPr marL="368300" indent="-368300">
              <a:lnSpc>
                <a:spcPts val="1248"/>
              </a:lnSpc>
            </a:pPr>
            <a:r>
              <a:rPr lang="en-US" sz="550">
                <a:solidFill>
                  <a:srgbClr val="778498"/>
                </a:solidFill>
                <a:latin typeface="Segoe UI"/>
              </a:rPr>
              <a:t>Cameroon Solomon Islands Australia </a:t>
            </a:r>
            <a:r>
              <a:rPr lang="en-US" sz="650">
                <a:solidFill>
                  <a:srgbClr val="778498"/>
                </a:solidFill>
                <a:latin typeface="Segoe UI"/>
              </a:rPr>
              <a:t>Country</a:t>
            </a:r>
          </a:p>
        </p:txBody>
      </p:sp>
      <p:sp>
        <p:nvSpPr>
          <p:cNvPr id="31" name=""/>
          <p:cNvSpPr/>
          <p:nvPr/>
        </p:nvSpPr>
        <p:spPr>
          <a:xfrm>
            <a:off x="5797296" y="6187440"/>
            <a:ext cx="353568" cy="201168"/>
          </a:xfrm>
          <a:prstGeom prst="rect">
            <a:avLst/>
          </a:prstGeom>
        </p:spPr>
        <p:txBody>
          <a:bodyPr lIns="0" tIns="0" rIns="0" bIns="0">
            <a:noAutofit/>
          </a:bodyPr>
          <a:p>
            <a:pPr algn="ctr" indent="0">
              <a:spcAft>
                <a:spcPts val="210"/>
              </a:spcAft>
            </a:pPr>
            <a:r>
              <a:rPr lang="en-US" sz="550">
                <a:solidFill>
                  <a:srgbClr val="926592"/>
                </a:solidFill>
                <a:latin typeface="Segoe UI"/>
              </a:rPr>
              <a:t>1273</a:t>
            </a:r>
          </a:p>
          <a:p>
            <a:pPr indent="0"/>
            <a:r>
              <a:rPr lang="en-US" sz="550">
                <a:solidFill>
                  <a:srgbClr val="66758C"/>
                </a:solidFill>
                <a:latin typeface="Segoe UI"/>
              </a:rPr>
              <a:t>Portugal</a:t>
            </a:r>
          </a:p>
        </p:txBody>
      </p:sp>
      <p:sp>
        <p:nvSpPr>
          <p:cNvPr id="32" name=""/>
          <p:cNvSpPr/>
          <p:nvPr/>
        </p:nvSpPr>
        <p:spPr>
          <a:xfrm>
            <a:off x="6443472" y="6120384"/>
            <a:ext cx="256032" cy="268224"/>
          </a:xfrm>
          <a:prstGeom prst="rect">
            <a:avLst/>
          </a:prstGeom>
        </p:spPr>
        <p:txBody>
          <a:bodyPr lIns="0" tIns="0" rIns="0" bIns="0">
            <a:noAutofit/>
          </a:bodyPr>
          <a:p>
            <a:pPr indent="0">
              <a:spcAft>
                <a:spcPts val="630"/>
              </a:spcAft>
            </a:pPr>
            <a:r>
              <a:rPr lang="en-US" sz="550">
                <a:solidFill>
                  <a:srgbClr val="778498"/>
                </a:solidFill>
                <a:latin typeface="Segoe UI"/>
              </a:rPr>
              <a:t>673</a:t>
            </a:r>
          </a:p>
          <a:p>
            <a:pPr indent="0"/>
            <a:r>
              <a:rPr lang="en-US" sz="550">
                <a:solidFill>
                  <a:srgbClr val="778498"/>
                </a:solidFill>
                <a:latin typeface="Segoe UI"/>
              </a:rPr>
              <a:t>Libya</a:t>
            </a:r>
          </a:p>
        </p:txBody>
      </p:sp>
      <p:sp>
        <p:nvSpPr>
          <p:cNvPr id="33" name=""/>
          <p:cNvSpPr/>
          <p:nvPr/>
        </p:nvSpPr>
        <p:spPr>
          <a:xfrm>
            <a:off x="414528" y="6809232"/>
            <a:ext cx="6498336" cy="338328"/>
          </a:xfrm>
          <a:prstGeom prst="rect">
            <a:avLst/>
          </a:prstGeom>
        </p:spPr>
        <p:txBody>
          <a:bodyPr lIns="0" tIns="0" rIns="0" bIns="0">
            <a:noAutofit/>
          </a:bodyPr>
          <a:p>
            <a:pPr indent="0">
              <a:lnSpc>
                <a:spcPts val="1560"/>
              </a:lnSpc>
              <a:spcAft>
                <a:spcPts val="2100"/>
              </a:spcAft>
            </a:pPr>
            <a:r>
              <a:rPr lang="en-US" sz="950">
                <a:latin typeface="Segoe UI"/>
              </a:rPr>
              <a:t>In 2015, Myanmar lead in the number of units sold, while Libya report the lowest sales, indicating strong regional demand in Middle East and North Africa compare to Asia.</a:t>
            </a:r>
          </a:p>
        </p:txBody>
      </p:sp>
      <p:sp>
        <p:nvSpPr>
          <p:cNvPr id="34" name=""/>
          <p:cNvSpPr/>
          <p:nvPr/>
        </p:nvSpPr>
        <p:spPr>
          <a:xfrm>
            <a:off x="414528" y="7525512"/>
            <a:ext cx="6498336" cy="106680"/>
          </a:xfrm>
          <a:prstGeom prst="rect">
            <a:avLst/>
          </a:prstGeom>
        </p:spPr>
        <p:txBody>
          <a:bodyPr lIns="0" tIns="0" rIns="0" bIns="0" wrap="none">
            <a:noAutofit/>
          </a:bodyPr>
          <a:p>
            <a:pPr marL="393700" indent="0"/>
            <a:r>
              <a:rPr lang="en-US" sz="750">
                <a:solidFill>
                  <a:srgbClr val="66758C"/>
                </a:solidFill>
                <a:latin typeface="Segoe UI"/>
              </a:rPr>
              <a:t>Item’s </a:t>
            </a:r>
            <a:r>
              <a:rPr lang="en-US" sz="750">
                <a:solidFill>
                  <a:srgbClr val="778498"/>
                </a:solidFill>
                <a:latin typeface="Segoe UI"/>
              </a:rPr>
              <a:t>Unit </a:t>
            </a:r>
            <a:r>
              <a:rPr lang="en-US" sz="750">
                <a:solidFill>
                  <a:srgbClr val="66758C"/>
                </a:solidFill>
                <a:latin typeface="Segoe UI"/>
              </a:rPr>
              <a:t>Sold </a:t>
            </a:r>
            <a:r>
              <a:rPr lang="en-US" sz="750">
                <a:solidFill>
                  <a:srgbClr val="778498"/>
                </a:solidFill>
                <a:latin typeface="Segoe UI"/>
              </a:rPr>
              <a:t>by Country [2016]</a:t>
            </a:r>
          </a:p>
        </p:txBody>
      </p:sp>
      <p:sp>
        <p:nvSpPr>
          <p:cNvPr id="35" name=""/>
          <p:cNvSpPr/>
          <p:nvPr/>
        </p:nvSpPr>
        <p:spPr>
          <a:xfrm>
            <a:off x="1097280" y="9400032"/>
            <a:ext cx="950976" cy="79248"/>
          </a:xfrm>
          <a:prstGeom prst="rect">
            <a:avLst/>
          </a:prstGeom>
        </p:spPr>
        <p:txBody>
          <a:bodyPr lIns="0" tIns="0" rIns="0" bIns="0" wrap="none">
            <a:noAutofit/>
          </a:bodyPr>
          <a:p>
            <a:pPr algn="just" indent="0"/>
            <a:r>
              <a:rPr lang="en-US" sz="550">
                <a:solidFill>
                  <a:srgbClr val="8E99AA"/>
                </a:solidFill>
                <a:latin typeface="Segoe UI"/>
              </a:rPr>
              <a:t>Iceland    Sri Lanka</a:t>
            </a:r>
          </a:p>
        </p:txBody>
      </p:sp>
      <p:sp>
        <p:nvSpPr>
          <p:cNvPr id="36" name=""/>
          <p:cNvSpPr/>
          <p:nvPr/>
        </p:nvSpPr>
        <p:spPr>
          <a:xfrm>
            <a:off x="4413504" y="9400032"/>
            <a:ext cx="1664208" cy="79248"/>
          </a:xfrm>
          <a:prstGeom prst="rect">
            <a:avLst/>
          </a:prstGeom>
        </p:spPr>
        <p:txBody>
          <a:bodyPr lIns="0" tIns="0" rIns="0" bIns="0" wrap="none">
            <a:noAutofit/>
          </a:bodyPr>
          <a:p>
            <a:pPr algn="just" indent="0"/>
            <a:r>
              <a:rPr lang="en-US" sz="550">
                <a:solidFill>
                  <a:srgbClr val="8E99AA"/>
                </a:solidFill>
                <a:latin typeface="Segoe UI"/>
              </a:rPr>
              <a:t>Slovenia    </a:t>
            </a:r>
            <a:r>
              <a:rPr lang="en-US" sz="550">
                <a:solidFill>
                  <a:srgbClr val="778498"/>
                </a:solidFill>
                <a:latin typeface="Segoe UI"/>
              </a:rPr>
              <a:t>Sierra </a:t>
            </a:r>
            <a:r>
              <a:rPr lang="en-US" sz="550">
                <a:solidFill>
                  <a:srgbClr val="8E99AA"/>
                </a:solidFill>
                <a:latin typeface="Segoe UI"/>
              </a:rPr>
              <a:t>Leone    Honduras</a:t>
            </a:r>
          </a:p>
        </p:txBody>
      </p:sp>
      <p:sp>
        <p:nvSpPr>
          <p:cNvPr id="37" name=""/>
          <p:cNvSpPr/>
          <p:nvPr/>
        </p:nvSpPr>
        <p:spPr>
          <a:xfrm>
            <a:off x="6352032" y="9259824"/>
            <a:ext cx="371856" cy="219456"/>
          </a:xfrm>
          <a:prstGeom prst="rect">
            <a:avLst/>
          </a:prstGeom>
          <a:solidFill>
            <a:srgbClr val="FF98FE"/>
          </a:solidFill>
        </p:spPr>
        <p:txBody>
          <a:bodyPr lIns="0" tIns="0" rIns="0" bIns="0">
            <a:noAutofit/>
          </a:bodyPr>
          <a:p>
            <a:pPr marL="120396" indent="0">
              <a:spcBef>
                <a:spcPts val="8820"/>
              </a:spcBef>
              <a:spcAft>
                <a:spcPts val="210"/>
              </a:spcAft>
            </a:pPr>
            <a:r>
              <a:rPr lang="en-US" sz="550">
                <a:solidFill>
                  <a:srgbClr val="6A4F82"/>
                </a:solidFill>
                <a:latin typeface="Segoe UI"/>
              </a:rPr>
              <a:t>962</a:t>
            </a:r>
          </a:p>
          <a:p>
            <a:pPr indent="0"/>
            <a:r>
              <a:rPr lang="en-US" sz="550">
                <a:solidFill>
                  <a:srgbClr val="8E99AA"/>
                </a:solidFill>
                <a:latin typeface="Segoe UI"/>
              </a:rPr>
              <a:t>Comoros</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93648" y="1621536"/>
            <a:ext cx="3236976" cy="1682496"/>
          </a:xfrm>
          <a:prstGeom prst="rect">
            <a:avLst/>
          </a:prstGeom>
        </p:spPr>
      </p:pic>
      <p:pic>
        <p:nvPicPr>
          <p:cNvPr id="3" name=""/>
          <p:cNvPicPr>
            <a:picLocks noChangeAspect="1"/>
          </p:cNvPicPr>
          <p:nvPr/>
        </p:nvPicPr>
        <p:blipFill>
          <a:blip r:embed="rPictId1"/>
          <a:stretch>
            <a:fillRect/>
          </a:stretch>
        </p:blipFill>
        <p:spPr>
          <a:xfrm>
            <a:off x="658368" y="5779008"/>
            <a:ext cx="5757672" cy="1981200"/>
          </a:xfrm>
          <a:prstGeom prst="rect">
            <a:avLst/>
          </a:prstGeom>
        </p:spPr>
      </p:pic>
      <p:sp>
        <p:nvSpPr>
          <p:cNvPr id="4" name=""/>
          <p:cNvSpPr/>
          <p:nvPr/>
        </p:nvSpPr>
        <p:spPr>
          <a:xfrm>
            <a:off x="445008" y="478536"/>
            <a:ext cx="6516624" cy="350520"/>
          </a:xfrm>
          <a:prstGeom prst="rect">
            <a:avLst/>
          </a:prstGeom>
        </p:spPr>
        <p:txBody>
          <a:bodyPr lIns="0" tIns="0" rIns="0" bIns="0">
            <a:noAutofit/>
          </a:bodyPr>
          <a:p>
            <a:pPr indent="0">
              <a:lnSpc>
                <a:spcPts val="1536"/>
              </a:lnSpc>
            </a:pPr>
            <a:r>
              <a:rPr lang="en-US" sz="950">
                <a:latin typeface="Segoe UI"/>
              </a:rPr>
              <a:t>In 2016, Iceland lead in the number of units sold, while Comoros report the lowest sales, indicating strong regional</a:t>
            </a:r>
          </a:p>
          <a:p>
            <a:pPr indent="0">
              <a:lnSpc>
                <a:spcPts val="1536"/>
              </a:lnSpc>
            </a:pPr>
            <a:r>
              <a:rPr lang="en-US" sz="950">
                <a:latin typeface="Segoe UI"/>
              </a:rPr>
              <a:t>demand in Sub-Saharan Africa compared to Europe.</a:t>
            </a:r>
          </a:p>
        </p:txBody>
      </p:sp>
      <p:sp>
        <p:nvSpPr>
          <p:cNvPr id="5" name=""/>
          <p:cNvSpPr/>
          <p:nvPr/>
        </p:nvSpPr>
        <p:spPr>
          <a:xfrm>
            <a:off x="762000" y="1176528"/>
            <a:ext cx="1591056" cy="121920"/>
          </a:xfrm>
          <a:prstGeom prst="rect">
            <a:avLst/>
          </a:prstGeom>
        </p:spPr>
        <p:txBody>
          <a:bodyPr lIns="0" tIns="0" rIns="0" bIns="0" wrap="none">
            <a:noAutofit/>
          </a:bodyPr>
          <a:p>
            <a:pPr indent="0"/>
            <a:r>
              <a:rPr lang="en-US" sz="750">
                <a:solidFill>
                  <a:srgbClr val="778498"/>
                </a:solidFill>
                <a:latin typeface="Segoe UI"/>
              </a:rPr>
              <a:t>Item’s Unit Sold by Country [2017]</a:t>
            </a:r>
          </a:p>
        </p:txBody>
      </p:sp>
      <p:sp>
        <p:nvSpPr>
          <p:cNvPr id="6" name=""/>
          <p:cNvSpPr/>
          <p:nvPr/>
        </p:nvSpPr>
        <p:spPr>
          <a:xfrm>
            <a:off x="573024" y="2109216"/>
            <a:ext cx="371856" cy="85344"/>
          </a:xfrm>
          <a:prstGeom prst="rect">
            <a:avLst/>
          </a:prstGeom>
        </p:spPr>
        <p:txBody>
          <a:bodyPr lIns="0" tIns="0" rIns="0" bIns="0" wrap="none">
            <a:noAutofit/>
          </a:bodyPr>
          <a:p>
            <a:pPr algn="just" indent="0"/>
            <a:r>
              <a:rPr lang="en-US" sz="550">
                <a:solidFill>
                  <a:srgbClr val="778498"/>
                </a:solidFill>
                <a:latin typeface="Segoe UI"/>
              </a:rPr>
              <a:t>2    10k</a:t>
            </a:r>
          </a:p>
        </p:txBody>
      </p:sp>
      <p:sp>
        <p:nvSpPr>
          <p:cNvPr id="7" name=""/>
          <p:cNvSpPr/>
          <p:nvPr/>
        </p:nvSpPr>
        <p:spPr>
          <a:xfrm>
            <a:off x="1164336" y="3072384"/>
            <a:ext cx="286512" cy="91440"/>
          </a:xfrm>
          <a:prstGeom prst="rect">
            <a:avLst/>
          </a:prstGeom>
        </p:spPr>
        <p:txBody>
          <a:bodyPr lIns="0" tIns="0" rIns="0" bIns="0" wrap="none">
            <a:noAutofit/>
          </a:bodyPr>
          <a:p>
            <a:pPr indent="0"/>
            <a:r>
              <a:rPr lang="en-US" sz="550">
                <a:solidFill>
                  <a:srgbClr val="778498"/>
                </a:solidFill>
                <a:latin typeface="Segoe UI"/>
              </a:rPr>
              <a:t>Djibouti</a:t>
            </a:r>
          </a:p>
        </p:txBody>
      </p:sp>
      <p:sp>
        <p:nvSpPr>
          <p:cNvPr id="8" name=""/>
          <p:cNvSpPr/>
          <p:nvPr/>
        </p:nvSpPr>
        <p:spPr>
          <a:xfrm>
            <a:off x="5462016" y="3072384"/>
            <a:ext cx="262128" cy="91440"/>
          </a:xfrm>
          <a:prstGeom prst="rect">
            <a:avLst/>
          </a:prstGeom>
        </p:spPr>
        <p:txBody>
          <a:bodyPr lIns="0" tIns="0" rIns="0" bIns="0" wrap="none">
            <a:noAutofit/>
          </a:bodyPr>
          <a:p>
            <a:pPr indent="0"/>
            <a:r>
              <a:rPr lang="en-US" sz="550">
                <a:solidFill>
                  <a:srgbClr val="66758C"/>
                </a:solidFill>
                <a:latin typeface="Segoe UI"/>
              </a:rPr>
              <a:t>Niger</a:t>
            </a:r>
          </a:p>
        </p:txBody>
      </p:sp>
      <p:sp>
        <p:nvSpPr>
          <p:cNvPr id="9" name=""/>
          <p:cNvSpPr/>
          <p:nvPr/>
        </p:nvSpPr>
        <p:spPr>
          <a:xfrm>
            <a:off x="6291072" y="2926080"/>
            <a:ext cx="298704" cy="219456"/>
          </a:xfrm>
          <a:prstGeom prst="rect">
            <a:avLst/>
          </a:prstGeom>
          <a:solidFill>
            <a:srgbClr val="FE6692"/>
          </a:solidFill>
        </p:spPr>
        <p:txBody>
          <a:bodyPr lIns="0" tIns="0" rIns="0" bIns="0">
            <a:noAutofit/>
          </a:bodyPr>
          <a:p>
            <a:pPr indent="0">
              <a:spcAft>
                <a:spcPts val="420"/>
              </a:spcAft>
            </a:pPr>
            <a:r>
              <a:rPr lang="en-US" sz="550">
                <a:solidFill>
                  <a:srgbClr val="9F546A"/>
                </a:solidFill>
                <a:latin typeface="Segoe UI"/>
              </a:rPr>
              <a:t>1815</a:t>
            </a:r>
          </a:p>
          <a:p>
            <a:pPr indent="0"/>
            <a:r>
              <a:rPr lang="en-US" sz="550">
                <a:solidFill>
                  <a:srgbClr val="4C5E79"/>
                </a:solidFill>
                <a:latin typeface="Segoe UI"/>
              </a:rPr>
              <a:t>France</a:t>
            </a:r>
          </a:p>
        </p:txBody>
      </p:sp>
      <p:sp>
        <p:nvSpPr>
          <p:cNvPr id="10" name=""/>
          <p:cNvSpPr/>
          <p:nvPr/>
        </p:nvSpPr>
        <p:spPr>
          <a:xfrm>
            <a:off x="414528" y="3578352"/>
            <a:ext cx="6486144" cy="353568"/>
          </a:xfrm>
          <a:prstGeom prst="rect">
            <a:avLst/>
          </a:prstGeom>
        </p:spPr>
        <p:txBody>
          <a:bodyPr lIns="0" tIns="0" rIns="0" bIns="0">
            <a:noAutofit/>
          </a:bodyPr>
          <a:p>
            <a:pPr indent="0">
              <a:lnSpc>
                <a:spcPts val="1560"/>
              </a:lnSpc>
              <a:spcAft>
                <a:spcPts val="1260"/>
              </a:spcAft>
            </a:pPr>
            <a:r>
              <a:rPr lang="en-US" sz="950">
                <a:latin typeface="Segoe UI"/>
              </a:rPr>
              <a:t>In 2017, Djibouti lead in the number of units sold, while France report the lowest sales, indicating strong regional demand in Europe compared to Sub-Saharan Africa.</a:t>
            </a:r>
          </a:p>
        </p:txBody>
      </p:sp>
      <p:sp>
        <p:nvSpPr>
          <p:cNvPr id="11" name=""/>
          <p:cNvSpPr/>
          <p:nvPr/>
        </p:nvSpPr>
        <p:spPr>
          <a:xfrm>
            <a:off x="420624" y="4108704"/>
            <a:ext cx="1633728" cy="231648"/>
          </a:xfrm>
          <a:prstGeom prst="rect">
            <a:avLst/>
          </a:prstGeom>
        </p:spPr>
        <p:txBody>
          <a:bodyPr lIns="0" tIns="0" rIns="0" bIns="0" wrap="none">
            <a:noAutofit/>
          </a:bodyPr>
          <a:p>
            <a:pPr indent="0">
              <a:spcBef>
                <a:spcPts val="1260"/>
              </a:spcBef>
              <a:spcAft>
                <a:spcPts val="1260"/>
              </a:spcAft>
            </a:pPr>
            <a:r>
              <a:rPr lang="en-US" b="1" sz="1700">
                <a:latin typeface="Segoe UI"/>
              </a:rPr>
              <a:t>Sales Channels</a:t>
            </a:r>
          </a:p>
        </p:txBody>
      </p:sp>
      <p:sp>
        <p:nvSpPr>
          <p:cNvPr id="12" name=""/>
          <p:cNvSpPr/>
          <p:nvPr/>
        </p:nvSpPr>
        <p:spPr>
          <a:xfrm>
            <a:off x="438912" y="4584192"/>
            <a:ext cx="6803136" cy="353568"/>
          </a:xfrm>
          <a:prstGeom prst="rect">
            <a:avLst/>
          </a:prstGeom>
        </p:spPr>
        <p:txBody>
          <a:bodyPr lIns="0" tIns="0" rIns="0" bIns="0">
            <a:noAutofit/>
          </a:bodyPr>
          <a:p>
            <a:pPr indent="0">
              <a:lnSpc>
                <a:spcPts val="1560"/>
              </a:lnSpc>
              <a:spcBef>
                <a:spcPts val="1260"/>
              </a:spcBef>
              <a:spcAft>
                <a:spcPts val="1680"/>
              </a:spcAft>
            </a:pPr>
            <a:r>
              <a:rPr lang="en-US" b="1" sz="950">
                <a:latin typeface="Segoe UI"/>
              </a:rPr>
              <a:t>Sales Channel </a:t>
            </a:r>
            <a:r>
              <a:rPr lang="en-US" sz="950">
                <a:latin typeface="Segoe UI"/>
              </a:rPr>
              <a:t>refers to the platform or method through which products or services are sold to customers. It represents the path a business uses to reach its customers and complete sales transactions.</a:t>
            </a:r>
          </a:p>
        </p:txBody>
      </p:sp>
      <p:sp>
        <p:nvSpPr>
          <p:cNvPr id="13" name=""/>
          <p:cNvSpPr/>
          <p:nvPr/>
        </p:nvSpPr>
        <p:spPr>
          <a:xfrm>
            <a:off x="789432" y="5330952"/>
            <a:ext cx="2404872" cy="152400"/>
          </a:xfrm>
          <a:prstGeom prst="rect">
            <a:avLst/>
          </a:prstGeom>
        </p:spPr>
        <p:txBody>
          <a:bodyPr lIns="0" tIns="0" rIns="0" bIns="0" wrap="none">
            <a:noAutofit/>
          </a:bodyPr>
          <a:p>
            <a:pPr indent="0">
              <a:spcBef>
                <a:spcPts val="1680"/>
              </a:spcBef>
            </a:pPr>
            <a:r>
              <a:rPr lang="en-US" sz="950">
                <a:solidFill>
                  <a:srgbClr val="778498"/>
                </a:solidFill>
                <a:latin typeface="Segoe UI"/>
              </a:rPr>
              <a:t>Sales Channels Used in Each Country [2010]</a:t>
            </a:r>
          </a:p>
        </p:txBody>
      </p:sp>
      <p:sp>
        <p:nvSpPr>
          <p:cNvPr id="14" name=""/>
          <p:cNvSpPr/>
          <p:nvPr/>
        </p:nvSpPr>
        <p:spPr>
          <a:xfrm>
            <a:off x="6580632" y="5812536"/>
            <a:ext cx="649224" cy="381000"/>
          </a:xfrm>
          <a:prstGeom prst="rect">
            <a:avLst/>
          </a:prstGeom>
        </p:spPr>
        <p:txBody>
          <a:bodyPr lIns="0" tIns="0" rIns="0" bIns="0">
            <a:noAutofit/>
          </a:bodyPr>
          <a:p>
            <a:pPr indent="0">
              <a:lnSpc>
                <a:spcPts val="1008"/>
              </a:lnSpc>
            </a:pPr>
            <a:r>
              <a:rPr lang="en-US" b="1" sz="700">
                <a:solidFill>
                  <a:srgbClr val="8E99AA"/>
                </a:solidFill>
                <a:latin typeface="Segoe UI"/>
              </a:rPr>
              <a:t>Sales Channel</a:t>
            </a:r>
          </a:p>
          <a:p>
            <a:pPr algn="just" marL="88900" indent="0">
              <a:lnSpc>
                <a:spcPts val="1008"/>
              </a:lnSpc>
            </a:pPr>
            <a:r>
              <a:rPr lang="en-US" sz="650">
                <a:solidFill>
                  <a:srgbClr val="646FFA"/>
                </a:solidFill>
                <a:latin typeface="Segoe UI"/>
              </a:rPr>
              <a:t>■    </a:t>
            </a:r>
            <a:r>
              <a:rPr lang="en-US" sz="650">
                <a:solidFill>
                  <a:srgbClr val="8E99AA"/>
                </a:solidFill>
                <a:latin typeface="Segoe UI"/>
              </a:rPr>
              <a:t>Offline</a:t>
            </a:r>
          </a:p>
          <a:p>
            <a:pPr algn="just" marL="88900" indent="0">
              <a:lnSpc>
                <a:spcPts val="1008"/>
              </a:lnSpc>
            </a:pPr>
            <a:r>
              <a:rPr lang="en-US" sz="650">
                <a:solidFill>
                  <a:srgbClr val="EE573D"/>
                </a:solidFill>
                <a:latin typeface="Segoe UI"/>
              </a:rPr>
              <a:t>■    </a:t>
            </a:r>
            <a:r>
              <a:rPr lang="en-US" sz="650">
                <a:solidFill>
                  <a:srgbClr val="8E99AA"/>
                </a:solidFill>
                <a:latin typeface="Segoe UI"/>
              </a:rPr>
              <a:t>Online</a:t>
            </a:r>
          </a:p>
        </p:txBody>
      </p:sp>
      <p:sp>
        <p:nvSpPr>
          <p:cNvPr id="15" name=""/>
          <p:cNvSpPr/>
          <p:nvPr/>
        </p:nvSpPr>
        <p:spPr>
          <a:xfrm>
            <a:off x="3544824" y="7836408"/>
            <a:ext cx="387096" cy="128016"/>
          </a:xfrm>
          <a:prstGeom prst="rect">
            <a:avLst/>
          </a:prstGeom>
        </p:spPr>
        <p:txBody>
          <a:bodyPr lIns="0" tIns="0" rIns="0" bIns="0" wrap="none">
            <a:noAutofit/>
          </a:bodyPr>
          <a:p>
            <a:pPr indent="0"/>
            <a:r>
              <a:rPr lang="en-US" b="1" sz="700">
                <a:solidFill>
                  <a:srgbClr val="778498"/>
                </a:solidFill>
                <a:latin typeface="Segoe UI"/>
              </a:rPr>
              <a:t>Country</a:t>
            </a:r>
          </a:p>
        </p:txBody>
      </p:sp>
      <p:sp>
        <p:nvSpPr>
          <p:cNvPr id="16" name=""/>
          <p:cNvSpPr/>
          <p:nvPr/>
        </p:nvSpPr>
        <p:spPr>
          <a:xfrm>
            <a:off x="445008" y="8336280"/>
            <a:ext cx="6382512" cy="350520"/>
          </a:xfrm>
          <a:prstGeom prst="rect">
            <a:avLst/>
          </a:prstGeom>
        </p:spPr>
        <p:txBody>
          <a:bodyPr lIns="0" tIns="0" rIns="0" bIns="0">
            <a:noAutofit/>
          </a:bodyPr>
          <a:p>
            <a:pPr indent="0">
              <a:lnSpc>
                <a:spcPts val="1536"/>
              </a:lnSpc>
            </a:pPr>
            <a:r>
              <a:rPr lang="en-US" sz="950">
                <a:latin typeface="Segoe UI"/>
              </a:rPr>
              <a:t>In 2010, Tuvalu and Fiji dominated offline sales, while Romania and Azerbaijan led online sales, with Switzerland showing the lowest overall activity in both channels.</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41960" y="481584"/>
            <a:ext cx="6888480" cy="1947672"/>
          </a:xfrm>
          <a:prstGeom prst="rect">
            <a:avLst/>
          </a:prstGeom>
        </p:spPr>
        <p:txBody>
          <a:bodyPr lIns="0" tIns="0" rIns="0" bIns="0">
            <a:noAutofit/>
          </a:bodyPr>
          <a:p>
            <a:pPr indent="0">
              <a:spcAft>
                <a:spcPts val="1050"/>
              </a:spcAft>
            </a:pPr>
            <a:r>
              <a:rPr lang="en-US" b="1" sz="1300">
                <a:latin typeface="Times New Roman"/>
              </a:rPr>
              <a:t>Data Analysis Methods</a:t>
            </a:r>
          </a:p>
          <a:p>
            <a:pPr indent="0">
              <a:spcAft>
                <a:spcPts val="1050"/>
              </a:spcAft>
            </a:pPr>
            <a:r>
              <a:rPr lang="en-US" b="1" sz="1100">
                <a:latin typeface="Times New Roman"/>
              </a:rPr>
              <a:t>The analysis was conducted using the following methods:</a:t>
            </a:r>
          </a:p>
          <a:p>
            <a:pPr marL="469900" indent="-215900">
              <a:lnSpc>
                <a:spcPts val="1368"/>
              </a:lnSpc>
            </a:pPr>
            <a:r>
              <a:rPr lang="en-US" b="1" sz="1100">
                <a:latin typeface="Times New Roman"/>
              </a:rPr>
              <a:t>1.    Data Cleaning and Preprocessing: Ensured data consistency and handled missing values across all regions.</a:t>
            </a:r>
          </a:p>
          <a:p>
            <a:pPr marL="469900" indent="-215900">
              <a:lnSpc>
                <a:spcPts val="1368"/>
              </a:lnSpc>
            </a:pPr>
            <a:r>
              <a:rPr lang="en-US" b="1" sz="1100">
                <a:latin typeface="Times New Roman"/>
              </a:rPr>
              <a:t>2.    Exploratory Data Analysis (EDA): Used descriptive statistics and visualizations to identify patterns and trends over the eight-year period.</a:t>
            </a:r>
          </a:p>
          <a:p>
            <a:pPr marL="469900" indent="-215900">
              <a:lnSpc>
                <a:spcPts val="1368"/>
              </a:lnSpc>
            </a:pPr>
            <a:r>
              <a:rPr lang="en-US" b="1" sz="1100">
                <a:latin typeface="Times New Roman"/>
              </a:rPr>
              <a:t>3.    Regional Segmentation Analysis: Analyzed sales performance across the five regions to identify high-performing and low-performing areas.</a:t>
            </a:r>
          </a:p>
          <a:p>
            <a:pPr algn="just" marL="254000" indent="0">
              <a:lnSpc>
                <a:spcPts val="1368"/>
              </a:lnSpc>
              <a:spcAft>
                <a:spcPts val="2730"/>
              </a:spcAft>
            </a:pPr>
            <a:r>
              <a:rPr lang="en-US" b="1" sz="1100">
                <a:latin typeface="Times New Roman"/>
              </a:rPr>
              <a:t>4.    Visualization: Created dynamic charts and graphs to present insights clearly and regionally.</a:t>
            </a:r>
          </a:p>
        </p:txBody>
      </p:sp>
      <p:sp>
        <p:nvSpPr>
          <p:cNvPr id="3" name=""/>
          <p:cNvSpPr/>
          <p:nvPr/>
        </p:nvSpPr>
        <p:spPr>
          <a:xfrm>
            <a:off x="441960" y="2962656"/>
            <a:ext cx="6790944" cy="5836920"/>
          </a:xfrm>
          <a:prstGeom prst="rect">
            <a:avLst/>
          </a:prstGeom>
        </p:spPr>
        <p:txBody>
          <a:bodyPr lIns="0" tIns="0" rIns="0" bIns="0">
            <a:noAutofit/>
          </a:bodyPr>
          <a:p>
            <a:pPr indent="0">
              <a:lnSpc>
                <a:spcPts val="1368"/>
              </a:lnSpc>
              <a:spcBef>
                <a:spcPts val="2730"/>
              </a:spcBef>
            </a:pPr>
            <a:r>
              <a:rPr lang="en-US" b="1" sz="1100">
                <a:latin typeface="Times New Roman"/>
              </a:rPr>
              <a:t>Insight Overview:</a:t>
            </a:r>
          </a:p>
          <a:p>
            <a:pPr indent="0">
              <a:lnSpc>
                <a:spcPts val="1368"/>
              </a:lnSpc>
              <a:spcAft>
                <a:spcPts val="1050"/>
              </a:spcAft>
            </a:pPr>
            <a:r>
              <a:rPr lang="en-US" b="1" sz="1100">
                <a:latin typeface="Times New Roman"/>
              </a:rPr>
              <a:t>This dataset spans 8 years, covering sales data across 5 regions. Each region encompasses multiple countries, providing a comprehensive view of regional and country-level performance.</a:t>
            </a:r>
          </a:p>
          <a:p>
            <a:pPr indent="0">
              <a:spcAft>
                <a:spcPts val="1050"/>
              </a:spcAft>
            </a:pPr>
            <a:r>
              <a:rPr lang="en-US" b="1" sz="1300">
                <a:latin typeface="Times New Roman"/>
              </a:rPr>
              <a:t>Enhanced Insight:</a:t>
            </a:r>
          </a:p>
          <a:p>
            <a:pPr algn="just" marL="254000" indent="0">
              <a:lnSpc>
                <a:spcPts val="1368"/>
              </a:lnSpc>
            </a:pPr>
            <a:r>
              <a:rPr lang="en-US" b="1" sz="1100">
                <a:latin typeface="Times New Roman"/>
              </a:rPr>
              <a:t>1.    Temporal Depth:</a:t>
            </a:r>
          </a:p>
          <a:p>
            <a:pPr marL="469900" marR="727964" indent="0">
              <a:lnSpc>
                <a:spcPts val="1368"/>
              </a:lnSpc>
            </a:pPr>
            <a:r>
              <a:rPr lang="en-US" b="1" sz="1100">
                <a:latin typeface="Times New Roman"/>
              </a:rPr>
              <a:t>The 8-year span enables analysis of long-term trends, seasonal patterns, and year-over-year performance, helping to identify consistent growth areas or periods of stagnation.</a:t>
            </a:r>
          </a:p>
          <a:p>
            <a:pPr algn="just" marL="254000" indent="0">
              <a:lnSpc>
                <a:spcPts val="1368"/>
              </a:lnSpc>
            </a:pPr>
            <a:r>
              <a:rPr lang="en-US" b="1" sz="1100">
                <a:latin typeface="Times New Roman"/>
              </a:rPr>
              <a:t>2.    Regional Insights:</a:t>
            </a:r>
          </a:p>
          <a:p>
            <a:pPr algn="just" marL="711200" marR="2467864" indent="-241300">
              <a:lnSpc>
                <a:spcPts val="1368"/>
              </a:lnSpc>
            </a:pPr>
            <a:r>
              <a:rPr lang="en-US" b="1" sz="1100">
                <a:latin typeface="Times New Roman"/>
              </a:rPr>
              <a:t>The presence of 5 distinct regions allows comparative analysis: </a:t>
            </a:r>
            <a:r>
              <a:rPr lang="en-US" sz="750">
                <a:latin typeface="Segoe UI"/>
              </a:rPr>
              <a:t>o </a:t>
            </a:r>
            <a:r>
              <a:rPr lang="en-US" b="1" sz="1100">
                <a:latin typeface="Times New Roman"/>
              </a:rPr>
              <a:t>Highlight which regions consistently outperform others. </a:t>
            </a:r>
            <a:r>
              <a:rPr lang="en-US" sz="750">
                <a:latin typeface="Segoe UI"/>
              </a:rPr>
              <a:t>o </a:t>
            </a:r>
            <a:r>
              <a:rPr lang="en-US" b="1" sz="1100">
                <a:latin typeface="Times New Roman"/>
              </a:rPr>
              <a:t>Identify regions with potential for growth or regions lagging in performance.</a:t>
            </a:r>
          </a:p>
          <a:p>
            <a:pPr algn="just" marL="254000" indent="0">
              <a:lnSpc>
                <a:spcPts val="1368"/>
              </a:lnSpc>
            </a:pPr>
            <a:r>
              <a:rPr lang="en-US" b="1" sz="1100">
                <a:latin typeface="Times New Roman"/>
              </a:rPr>
              <a:t>3.    Country-Level Granularity:</a:t>
            </a:r>
          </a:p>
          <a:p>
            <a:pPr marL="469900" indent="0">
              <a:lnSpc>
                <a:spcPts val="1368"/>
              </a:lnSpc>
            </a:pPr>
            <a:r>
              <a:rPr lang="en-US" b="1" sz="1100">
                <a:latin typeface="Times New Roman"/>
              </a:rPr>
              <a:t>Breaking down performance at the country level:</a:t>
            </a:r>
          </a:p>
          <a:p>
            <a:pPr marL="939800" indent="-228600">
              <a:lnSpc>
                <a:spcPts val="1368"/>
              </a:lnSpc>
              <a:spcAft>
                <a:spcPts val="1050"/>
              </a:spcAft>
            </a:pPr>
            <a:r>
              <a:rPr lang="en-US" sz="750">
                <a:latin typeface="Segoe UI"/>
              </a:rPr>
              <a:t>o </a:t>
            </a:r>
            <a:r>
              <a:rPr lang="en-US" b="1" sz="1100">
                <a:latin typeface="Times New Roman"/>
              </a:rPr>
              <a:t>Pinpoint specific countries driving regional sales.</a:t>
            </a:r>
          </a:p>
          <a:p>
            <a:pPr indent="0">
              <a:spcAft>
                <a:spcPts val="1050"/>
              </a:spcAft>
            </a:pPr>
            <a:r>
              <a:rPr lang="en-US" b="1" sz="1300">
                <a:latin typeface="Times New Roman"/>
              </a:rPr>
              <a:t>Insight: Regional and Yearly Sales Trends</a:t>
            </a:r>
          </a:p>
          <a:p>
            <a:pPr indent="0">
              <a:lnSpc>
                <a:spcPts val="1392"/>
              </a:lnSpc>
              <a:spcAft>
                <a:spcPts val="1050"/>
              </a:spcAft>
            </a:pPr>
            <a:r>
              <a:rPr lang="en-US" b="1" sz="1100">
                <a:latin typeface="Times New Roman"/>
              </a:rPr>
              <a:t>The bar charts provide a clear depiction of unit sales performance across different regions over an 8-year period. Each region showcases distinct sales patterns, highlighting variations in demand and market dynamics.</a:t>
            </a:r>
          </a:p>
          <a:p>
            <a:pPr indent="0">
              <a:spcAft>
                <a:spcPts val="1050"/>
              </a:spcAft>
            </a:pPr>
            <a:r>
              <a:rPr lang="en-US" b="1" sz="1100">
                <a:latin typeface="Times New Roman"/>
              </a:rPr>
              <a:t>Key Observations:</a:t>
            </a:r>
          </a:p>
          <a:p>
            <a:pPr algn="just" marL="254000" indent="0">
              <a:lnSpc>
                <a:spcPts val="1368"/>
              </a:lnSpc>
            </a:pPr>
            <a:r>
              <a:rPr lang="en-US" b="1" sz="1100">
                <a:latin typeface="Times New Roman"/>
              </a:rPr>
              <a:t>1.    Yearly Trends:</a:t>
            </a:r>
          </a:p>
          <a:p>
            <a:pPr marL="711200" indent="0">
              <a:lnSpc>
                <a:spcPts val="1368"/>
              </a:lnSpc>
            </a:pPr>
            <a:r>
              <a:rPr lang="en-US" sz="750">
                <a:latin typeface="Segoe UI"/>
              </a:rPr>
              <a:t>o </a:t>
            </a:r>
            <a:r>
              <a:rPr lang="en-US" b="1" sz="1100">
                <a:latin typeface="Times New Roman"/>
              </a:rPr>
              <a:t>Certain years show significant spikes or dips in unit sales across all regions, suggesting external factors like market conditions, promotions, or global trends. </a:t>
            </a:r>
            <a:r>
              <a:rPr lang="en-US" sz="750">
                <a:latin typeface="Segoe UI"/>
              </a:rPr>
              <a:t>o </a:t>
            </a:r>
            <a:r>
              <a:rPr lang="en-US" b="1" sz="1100">
                <a:latin typeface="Times New Roman"/>
              </a:rPr>
              <a:t>Identify years of peak performance and analyze what contributed to these successes.</a:t>
            </a:r>
          </a:p>
          <a:p>
            <a:pPr algn="just" marL="254000" indent="0">
              <a:lnSpc>
                <a:spcPts val="1368"/>
              </a:lnSpc>
            </a:pPr>
            <a:r>
              <a:rPr lang="en-US" b="1" sz="1100">
                <a:latin typeface="Times New Roman"/>
              </a:rPr>
              <a:t>2.    Regional Comparisons:</a:t>
            </a:r>
          </a:p>
          <a:p>
            <a:pPr marL="939800" indent="-228600">
              <a:lnSpc>
                <a:spcPts val="1368"/>
              </a:lnSpc>
            </a:pPr>
            <a:r>
              <a:rPr lang="en-US" sz="750">
                <a:latin typeface="Segoe UI"/>
              </a:rPr>
              <a:t>o </a:t>
            </a:r>
            <a:r>
              <a:rPr lang="en-US" b="1" sz="1100">
                <a:latin typeface="Times New Roman"/>
              </a:rPr>
              <a:t>Top-Performing Regions: Some regions consistently outperform others, contributing a larger share of total unit sales.</a:t>
            </a:r>
          </a:p>
          <a:p>
            <a:pPr marL="939800" indent="-228600">
              <a:lnSpc>
                <a:spcPts val="1368"/>
              </a:lnSpc>
            </a:pPr>
            <a:r>
              <a:rPr lang="en-US" sz="750">
                <a:latin typeface="Segoe UI"/>
              </a:rPr>
              <a:t>o </a:t>
            </a:r>
            <a:r>
              <a:rPr lang="en-US" b="1" sz="1100">
                <a:latin typeface="Times New Roman"/>
              </a:rPr>
              <a:t>Underperforming Regions: Highlight regions with stagnating or declining sales and analyze potential causes such as market saturation, competition, or lack of localized strategies.</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29640" y="1216152"/>
            <a:ext cx="835152" cy="1338072"/>
          </a:xfrm>
          <a:prstGeom prst="rect">
            <a:avLst/>
          </a:prstGeom>
        </p:spPr>
      </p:pic>
      <p:pic>
        <p:nvPicPr>
          <p:cNvPr id="3" name=""/>
          <p:cNvPicPr>
            <a:picLocks noChangeAspect="1"/>
          </p:cNvPicPr>
          <p:nvPr/>
        </p:nvPicPr>
        <p:blipFill>
          <a:blip r:embed="rPictId1"/>
          <a:stretch>
            <a:fillRect/>
          </a:stretch>
        </p:blipFill>
        <p:spPr>
          <a:xfrm>
            <a:off x="3276600" y="1682496"/>
            <a:ext cx="2575560" cy="1609344"/>
          </a:xfrm>
          <a:prstGeom prst="rect">
            <a:avLst/>
          </a:prstGeom>
        </p:spPr>
      </p:pic>
      <p:pic>
        <p:nvPicPr>
          <p:cNvPr id="4" name=""/>
          <p:cNvPicPr>
            <a:picLocks noChangeAspect="1"/>
          </p:cNvPicPr>
          <p:nvPr/>
        </p:nvPicPr>
        <p:blipFill>
          <a:blip r:embed="rPictId2"/>
          <a:stretch>
            <a:fillRect/>
          </a:stretch>
        </p:blipFill>
        <p:spPr>
          <a:xfrm>
            <a:off x="813816" y="4992624"/>
            <a:ext cx="5779008" cy="2051304"/>
          </a:xfrm>
          <a:prstGeom prst="rect">
            <a:avLst/>
          </a:prstGeom>
        </p:spPr>
      </p:pic>
      <p:sp>
        <p:nvSpPr>
          <p:cNvPr id="5" name=""/>
          <p:cNvSpPr/>
          <p:nvPr/>
        </p:nvSpPr>
        <p:spPr>
          <a:xfrm>
            <a:off x="469392" y="1493520"/>
            <a:ext cx="109728" cy="725424"/>
          </a:xfrm>
          <a:prstGeom prst="rect">
            <a:avLst/>
          </a:prstGeom>
        </p:spPr>
        <p:txBody>
          <a:bodyPr lIns="0" tIns="0" rIns="0" bIns="0" vert="vert270" wrap="none">
            <a:noAutofit/>
          </a:bodyPr>
          <a:p>
            <a:pPr indent="0"/>
            <a:r>
              <a:rPr lang="en-US" b="1" sz="700">
                <a:solidFill>
                  <a:srgbClr val="778498"/>
                </a:solidFill>
                <a:latin typeface="Segoe UI"/>
              </a:rPr>
              <a:t>Total Units Sold</a:t>
            </a:r>
          </a:p>
        </p:txBody>
      </p:sp>
      <p:sp>
        <p:nvSpPr>
          <p:cNvPr id="6" name=""/>
          <p:cNvSpPr/>
          <p:nvPr/>
        </p:nvSpPr>
        <p:spPr>
          <a:xfrm>
            <a:off x="673608" y="704088"/>
            <a:ext cx="2404872" cy="152400"/>
          </a:xfrm>
          <a:prstGeom prst="rect">
            <a:avLst/>
          </a:prstGeom>
        </p:spPr>
        <p:txBody>
          <a:bodyPr lIns="0" tIns="0" rIns="0" bIns="0" wrap="none">
            <a:noAutofit/>
          </a:bodyPr>
          <a:p>
            <a:pPr indent="0"/>
            <a:r>
              <a:rPr lang="en-US" sz="950">
                <a:solidFill>
                  <a:srgbClr val="778498"/>
                </a:solidFill>
                <a:latin typeface="Segoe UI"/>
              </a:rPr>
              <a:t>Sales Channels Used in Each Country [2011]</a:t>
            </a:r>
          </a:p>
        </p:txBody>
      </p:sp>
      <p:sp>
        <p:nvSpPr>
          <p:cNvPr id="7" name=""/>
          <p:cNvSpPr/>
          <p:nvPr/>
        </p:nvSpPr>
        <p:spPr>
          <a:xfrm>
            <a:off x="682752" y="1295400"/>
            <a:ext cx="222504" cy="1304544"/>
          </a:xfrm>
          <a:prstGeom prst="rect">
            <a:avLst/>
          </a:prstGeom>
        </p:spPr>
        <p:txBody>
          <a:bodyPr lIns="0" tIns="0" rIns="0" bIns="0">
            <a:noAutofit/>
          </a:bodyPr>
          <a:p>
            <a:pPr algn="r" indent="0">
              <a:lnSpc>
                <a:spcPts val="2376"/>
              </a:lnSpc>
            </a:pPr>
            <a:r>
              <a:rPr lang="en-US" sz="750">
                <a:solidFill>
                  <a:srgbClr val="778498"/>
                </a:solidFill>
                <a:latin typeface="Segoe UI"/>
              </a:rPr>
              <a:t>8000</a:t>
            </a:r>
          </a:p>
          <a:p>
            <a:pPr algn="r" indent="0">
              <a:lnSpc>
                <a:spcPts val="2376"/>
              </a:lnSpc>
            </a:pPr>
            <a:r>
              <a:rPr lang="en-US" sz="750">
                <a:solidFill>
                  <a:srgbClr val="66758C"/>
                </a:solidFill>
                <a:latin typeface="Segoe UI"/>
              </a:rPr>
              <a:t>6000</a:t>
            </a:r>
          </a:p>
          <a:p>
            <a:pPr algn="r" indent="0">
              <a:lnSpc>
                <a:spcPts val="2376"/>
              </a:lnSpc>
            </a:pPr>
            <a:r>
              <a:rPr lang="en-US" sz="750">
                <a:solidFill>
                  <a:srgbClr val="778498"/>
                </a:solidFill>
                <a:latin typeface="Segoe UI"/>
              </a:rPr>
              <a:t>4000</a:t>
            </a:r>
          </a:p>
          <a:p>
            <a:pPr algn="r" indent="0">
              <a:lnSpc>
                <a:spcPts val="2376"/>
              </a:lnSpc>
            </a:pPr>
            <a:r>
              <a:rPr lang="en-US" sz="700">
                <a:solidFill>
                  <a:srgbClr val="778498"/>
                </a:solidFill>
                <a:latin typeface="Times New Roman"/>
              </a:rPr>
              <a:t>2000</a:t>
            </a:r>
          </a:p>
          <a:p>
            <a:pPr algn="r" indent="0">
              <a:lnSpc>
                <a:spcPts val="2376"/>
              </a:lnSpc>
            </a:pPr>
            <a:r>
              <a:rPr lang="en-US" sz="950">
                <a:solidFill>
                  <a:srgbClr val="66758C"/>
                </a:solidFill>
                <a:latin typeface="Segoe UI"/>
              </a:rPr>
              <a:t>0</a:t>
            </a:r>
          </a:p>
        </p:txBody>
      </p:sp>
      <p:sp>
        <p:nvSpPr>
          <p:cNvPr id="8" name=""/>
          <p:cNvSpPr/>
          <p:nvPr/>
        </p:nvSpPr>
        <p:spPr>
          <a:xfrm>
            <a:off x="1920240" y="1639824"/>
            <a:ext cx="222504" cy="97536"/>
          </a:xfrm>
          <a:prstGeom prst="rect">
            <a:avLst/>
          </a:prstGeom>
          <a:solidFill>
            <a:srgbClr val="636EFB"/>
          </a:solidFill>
        </p:spPr>
        <p:txBody>
          <a:bodyPr lIns="0" tIns="0" rIns="0" bIns="0" wrap="none">
            <a:noAutofit/>
          </a:bodyPr>
          <a:p>
            <a:pPr indent="0"/>
            <a:r>
              <a:rPr lang="en-US" sz="650">
                <a:solidFill>
                  <a:srgbClr val="FFFFFF"/>
                </a:solidFill>
                <a:latin typeface="Segoe UI"/>
              </a:rPr>
              <a:t>6267</a:t>
            </a:r>
          </a:p>
        </p:txBody>
      </p:sp>
      <p:sp>
        <p:nvSpPr>
          <p:cNvPr id="9" name=""/>
          <p:cNvSpPr/>
          <p:nvPr/>
        </p:nvSpPr>
        <p:spPr>
          <a:xfrm>
            <a:off x="2368296" y="1947672"/>
            <a:ext cx="228600" cy="100584"/>
          </a:xfrm>
          <a:prstGeom prst="rect">
            <a:avLst/>
          </a:prstGeom>
          <a:solidFill>
            <a:srgbClr val="636EFB"/>
          </a:solidFill>
        </p:spPr>
        <p:txBody>
          <a:bodyPr lIns="0" tIns="0" rIns="0" bIns="0" wrap="none">
            <a:noAutofit/>
          </a:bodyPr>
          <a:p>
            <a:pPr indent="0"/>
            <a:r>
              <a:rPr lang="en-US" sz="650">
                <a:solidFill>
                  <a:srgbClr val="FFFFFF"/>
                </a:solidFill>
                <a:latin typeface="Segoe UI"/>
              </a:rPr>
              <a:t>4187</a:t>
            </a:r>
          </a:p>
        </p:txBody>
      </p:sp>
      <p:sp>
        <p:nvSpPr>
          <p:cNvPr id="10" name=""/>
          <p:cNvSpPr/>
          <p:nvPr/>
        </p:nvSpPr>
        <p:spPr>
          <a:xfrm>
            <a:off x="2828544" y="2017776"/>
            <a:ext cx="222504" cy="97536"/>
          </a:xfrm>
          <a:prstGeom prst="rect">
            <a:avLst/>
          </a:prstGeom>
          <a:solidFill>
            <a:srgbClr val="636EFB"/>
          </a:solidFill>
        </p:spPr>
        <p:txBody>
          <a:bodyPr lIns="0" tIns="0" rIns="0" bIns="0" wrap="none">
            <a:noAutofit/>
          </a:bodyPr>
          <a:p>
            <a:pPr indent="0"/>
            <a:r>
              <a:rPr lang="en-US" sz="650">
                <a:solidFill>
                  <a:srgbClr val="FFFFFF"/>
                </a:solidFill>
                <a:latin typeface="Segoe UI"/>
              </a:rPr>
              <a:t>3732</a:t>
            </a:r>
          </a:p>
        </p:txBody>
      </p:sp>
      <p:sp>
        <p:nvSpPr>
          <p:cNvPr id="11" name=""/>
          <p:cNvSpPr/>
          <p:nvPr/>
        </p:nvSpPr>
        <p:spPr>
          <a:xfrm>
            <a:off x="1274064" y="2584704"/>
            <a:ext cx="646176" cy="332232"/>
          </a:xfrm>
          <a:prstGeom prst="rect">
            <a:avLst/>
          </a:prstGeom>
        </p:spPr>
        <p:txBody>
          <a:bodyPr lIns="0" tIns="0" rIns="0" bIns="0">
            <a:noAutofit/>
          </a:bodyPr>
          <a:p>
            <a:pPr indent="0"/>
            <a:r>
              <a:rPr lang="en-US" b="1" sz="1700">
                <a:solidFill>
                  <a:srgbClr val="778498"/>
                </a:solidFill>
                <a:latin typeface="Segoe UI"/>
              </a:rPr>
              <a:t>X X</a:t>
            </a:r>
          </a:p>
          <a:p>
            <a:pPr algn="ctr" indent="0"/>
            <a:r>
              <a:rPr lang="en-US" sz="950">
                <a:solidFill>
                  <a:srgbClr val="778498"/>
                </a:solidFill>
                <a:latin typeface="Segoe UI"/>
              </a:rPr>
              <a:t>'Vo</a:t>
            </a:r>
          </a:p>
        </p:txBody>
      </p:sp>
      <p:sp>
        <p:nvSpPr>
          <p:cNvPr id="12" name=""/>
          <p:cNvSpPr/>
          <p:nvPr/>
        </p:nvSpPr>
        <p:spPr>
          <a:xfrm>
            <a:off x="1274064" y="2910840"/>
            <a:ext cx="646176" cy="173736"/>
          </a:xfrm>
          <a:prstGeom prst="rect">
            <a:avLst/>
          </a:prstGeom>
        </p:spPr>
        <p:txBody>
          <a:bodyPr lIns="0" tIns="0" rIns="0" bIns="0" wrap="none">
            <a:noAutofit/>
          </a:bodyPr>
          <a:p>
            <a:pPr algn="r" indent="0"/>
            <a:r>
              <a:rPr lang="en-US" sz="1700">
                <a:solidFill>
                  <a:srgbClr val="778498"/>
                </a:solidFill>
                <a:latin typeface="Segoe UI"/>
              </a:rPr>
              <a:t>X</a:t>
            </a:r>
          </a:p>
        </p:txBody>
      </p:sp>
      <p:sp>
        <p:nvSpPr>
          <p:cNvPr id="13" name=""/>
          <p:cNvSpPr/>
          <p:nvPr/>
        </p:nvSpPr>
        <p:spPr>
          <a:xfrm>
            <a:off x="2066544" y="2633472"/>
            <a:ext cx="237744" cy="146304"/>
          </a:xfrm>
          <a:prstGeom prst="rect">
            <a:avLst/>
          </a:prstGeom>
        </p:spPr>
        <p:txBody>
          <a:bodyPr lIns="0" tIns="0" rIns="0" bIns="0" wrap="none">
            <a:noAutofit/>
          </a:bodyPr>
          <a:p>
            <a:pPr algn="just" indent="0"/>
            <a:r>
              <a:rPr lang="en-US" b="1" sz="1100">
                <a:solidFill>
                  <a:srgbClr val="778498"/>
                </a:solidFill>
                <a:latin typeface="Times New Roman"/>
              </a:rPr>
              <a:t>X</a:t>
            </a:r>
          </a:p>
        </p:txBody>
      </p:sp>
      <p:sp>
        <p:nvSpPr>
          <p:cNvPr id="14" name=""/>
          <p:cNvSpPr/>
          <p:nvPr/>
        </p:nvSpPr>
        <p:spPr>
          <a:xfrm>
            <a:off x="2420112" y="2584704"/>
            <a:ext cx="158496" cy="109728"/>
          </a:xfrm>
          <a:prstGeom prst="rect">
            <a:avLst/>
          </a:prstGeom>
        </p:spPr>
        <p:txBody>
          <a:bodyPr lIns="0" tIns="0" rIns="0" bIns="0" wrap="none">
            <a:noAutofit/>
          </a:bodyPr>
          <a:p>
            <a:pPr indent="0"/>
            <a:r>
              <a:rPr lang="en-US" i="1" sz="950" spc="-50">
                <a:solidFill>
                  <a:srgbClr val="778498"/>
                </a:solidFill>
                <a:latin typeface="Segoe UI"/>
              </a:rPr>
              <a:t>%</a:t>
            </a:r>
          </a:p>
        </p:txBody>
      </p:sp>
      <p:sp>
        <p:nvSpPr>
          <p:cNvPr id="15" name=""/>
          <p:cNvSpPr/>
          <p:nvPr/>
        </p:nvSpPr>
        <p:spPr>
          <a:xfrm>
            <a:off x="3429000" y="3389376"/>
            <a:ext cx="387096" cy="124968"/>
          </a:xfrm>
          <a:prstGeom prst="rect">
            <a:avLst/>
          </a:prstGeom>
        </p:spPr>
        <p:txBody>
          <a:bodyPr lIns="0" tIns="0" rIns="0" bIns="0" wrap="none">
            <a:noAutofit/>
          </a:bodyPr>
          <a:p>
            <a:pPr indent="0"/>
            <a:r>
              <a:rPr lang="en-US" b="1" sz="700">
                <a:solidFill>
                  <a:srgbClr val="778498"/>
                </a:solidFill>
                <a:latin typeface="Segoe UI"/>
              </a:rPr>
              <a:t>Country</a:t>
            </a:r>
          </a:p>
        </p:txBody>
      </p:sp>
      <p:sp>
        <p:nvSpPr>
          <p:cNvPr id="16" name=""/>
          <p:cNvSpPr/>
          <p:nvPr/>
        </p:nvSpPr>
        <p:spPr>
          <a:xfrm>
            <a:off x="6464808" y="1185672"/>
            <a:ext cx="649224" cy="381000"/>
          </a:xfrm>
          <a:prstGeom prst="rect">
            <a:avLst/>
          </a:prstGeom>
        </p:spPr>
        <p:txBody>
          <a:bodyPr lIns="0" tIns="0" rIns="0" bIns="0">
            <a:noAutofit/>
          </a:bodyPr>
          <a:p>
            <a:pPr indent="0">
              <a:spcAft>
                <a:spcPts val="210"/>
              </a:spcAft>
            </a:pPr>
            <a:r>
              <a:rPr lang="en-US" b="1" sz="700">
                <a:solidFill>
                  <a:srgbClr val="778498"/>
                </a:solidFill>
                <a:latin typeface="Segoe UI"/>
              </a:rPr>
              <a:t>Sales Channel</a:t>
            </a:r>
          </a:p>
          <a:p>
            <a:pPr algn="r" marR="127000" indent="0">
              <a:lnSpc>
                <a:spcPts val="1056"/>
              </a:lnSpc>
            </a:pPr>
            <a:r>
              <a:rPr lang="en-US" b="1" sz="600">
                <a:solidFill>
                  <a:srgbClr val="646FFA"/>
                </a:solidFill>
                <a:latin typeface="Segoe UI"/>
              </a:rPr>
              <a:t>■ </a:t>
            </a:r>
            <a:r>
              <a:rPr lang="en-US" b="1" sz="600">
                <a:solidFill>
                  <a:srgbClr val="8E99AA"/>
                </a:solidFill>
                <a:latin typeface="Segoe UI"/>
              </a:rPr>
              <a:t>Offline </a:t>
            </a:r>
            <a:r>
              <a:rPr lang="en-US" b="1" sz="600">
                <a:solidFill>
                  <a:srgbClr val="EE573D"/>
                </a:solidFill>
                <a:latin typeface="Segoe UI"/>
              </a:rPr>
              <a:t>| </a:t>
            </a:r>
            <a:r>
              <a:rPr lang="en-US" b="1" sz="600">
                <a:solidFill>
                  <a:srgbClr val="8E99AA"/>
                </a:solidFill>
                <a:latin typeface="Segoe UI"/>
              </a:rPr>
              <a:t>Online</a:t>
            </a:r>
          </a:p>
        </p:txBody>
      </p:sp>
      <p:sp>
        <p:nvSpPr>
          <p:cNvPr id="17" name=""/>
          <p:cNvSpPr/>
          <p:nvPr/>
        </p:nvSpPr>
        <p:spPr>
          <a:xfrm>
            <a:off x="451104" y="3709416"/>
            <a:ext cx="6754368" cy="350520"/>
          </a:xfrm>
          <a:prstGeom prst="rect">
            <a:avLst/>
          </a:prstGeom>
        </p:spPr>
        <p:txBody>
          <a:bodyPr lIns="0" tIns="0" rIns="0" bIns="0">
            <a:noAutofit/>
          </a:bodyPr>
          <a:p>
            <a:pPr algn="just" indent="0">
              <a:lnSpc>
                <a:spcPts val="1536"/>
              </a:lnSpc>
              <a:spcAft>
                <a:spcPts val="1680"/>
              </a:spcAft>
            </a:pPr>
            <a:r>
              <a:rPr lang="en-US" sz="950">
                <a:latin typeface="Segoe UI"/>
              </a:rPr>
              <a:t>In 2011, Sao Tome and principle dominated offline sales, while Democratic Republic of the Congo led online sales, with Kyrgyzstan showing the lowest overall activity in both channels.</a:t>
            </a:r>
          </a:p>
        </p:txBody>
      </p:sp>
      <p:sp>
        <p:nvSpPr>
          <p:cNvPr id="18" name=""/>
          <p:cNvSpPr/>
          <p:nvPr/>
        </p:nvSpPr>
        <p:spPr>
          <a:xfrm>
            <a:off x="789432" y="4456176"/>
            <a:ext cx="2404872" cy="155448"/>
          </a:xfrm>
          <a:prstGeom prst="rect">
            <a:avLst/>
          </a:prstGeom>
        </p:spPr>
        <p:txBody>
          <a:bodyPr lIns="0" tIns="0" rIns="0" bIns="0" wrap="none">
            <a:noAutofit/>
          </a:bodyPr>
          <a:p>
            <a:pPr indent="0">
              <a:spcBef>
                <a:spcPts val="1680"/>
              </a:spcBef>
            </a:pPr>
            <a:r>
              <a:rPr lang="en-US" sz="950">
                <a:solidFill>
                  <a:srgbClr val="66758C"/>
                </a:solidFill>
                <a:latin typeface="Segoe UI"/>
              </a:rPr>
              <a:t>Sales Channels Used </a:t>
            </a:r>
            <a:r>
              <a:rPr lang="en-US" sz="950">
                <a:solidFill>
                  <a:srgbClr val="8E99AA"/>
                </a:solidFill>
                <a:latin typeface="Segoe UI"/>
              </a:rPr>
              <a:t>in </a:t>
            </a:r>
            <a:r>
              <a:rPr lang="en-US" sz="950">
                <a:solidFill>
                  <a:srgbClr val="66758C"/>
                </a:solidFill>
                <a:latin typeface="Segoe UI"/>
              </a:rPr>
              <a:t>Each Country [2012]</a:t>
            </a:r>
          </a:p>
        </p:txBody>
      </p:sp>
      <p:sp>
        <p:nvSpPr>
          <p:cNvPr id="19" name=""/>
          <p:cNvSpPr/>
          <p:nvPr/>
        </p:nvSpPr>
        <p:spPr>
          <a:xfrm>
            <a:off x="582168" y="5419344"/>
            <a:ext cx="112776" cy="292608"/>
          </a:xfrm>
          <a:prstGeom prst="rect">
            <a:avLst/>
          </a:prstGeom>
        </p:spPr>
        <p:txBody>
          <a:bodyPr lIns="0" tIns="0" rIns="0" bIns="0">
            <a:noAutofit/>
          </a:bodyPr>
          <a:p>
            <a:pPr indent="0">
              <a:spcAft>
                <a:spcPts val="210"/>
              </a:spcAft>
            </a:pPr>
            <a:r>
              <a:rPr lang="en-US" sz="950">
                <a:solidFill>
                  <a:srgbClr val="778498"/>
                </a:solidFill>
                <a:latin typeface="Segoe UI"/>
              </a:rPr>
              <a:t>O</a:t>
            </a:r>
          </a:p>
          <a:p>
            <a:pPr indent="0"/>
            <a:r>
              <a:rPr lang="en-US" sz="950">
                <a:solidFill>
                  <a:srgbClr val="778498"/>
                </a:solidFill>
                <a:latin typeface="Segoe UI"/>
              </a:rPr>
              <a:t>tel</a:t>
            </a:r>
          </a:p>
        </p:txBody>
      </p:sp>
      <p:sp>
        <p:nvSpPr>
          <p:cNvPr id="20" name=""/>
          <p:cNvSpPr/>
          <p:nvPr/>
        </p:nvSpPr>
        <p:spPr>
          <a:xfrm>
            <a:off x="6592824" y="4937760"/>
            <a:ext cx="637032" cy="390144"/>
          </a:xfrm>
          <a:prstGeom prst="rect">
            <a:avLst/>
          </a:prstGeom>
        </p:spPr>
        <p:txBody>
          <a:bodyPr lIns="0" tIns="0" rIns="0" bIns="0">
            <a:noAutofit/>
          </a:bodyPr>
          <a:p>
            <a:pPr indent="0">
              <a:spcAft>
                <a:spcPts val="210"/>
              </a:spcAft>
            </a:pPr>
            <a:r>
              <a:rPr lang="en-US" b="1" sz="700">
                <a:solidFill>
                  <a:srgbClr val="8E99AA"/>
                </a:solidFill>
                <a:latin typeface="Segoe UI"/>
              </a:rPr>
              <a:t>Sales Channel</a:t>
            </a:r>
          </a:p>
          <a:p>
            <a:pPr algn="just" marR="127000" indent="0">
              <a:lnSpc>
                <a:spcPts val="1032"/>
              </a:lnSpc>
            </a:pPr>
            <a:r>
              <a:rPr lang="en-US" sz="650">
                <a:solidFill>
                  <a:srgbClr val="646FFA"/>
                </a:solidFill>
                <a:latin typeface="Segoe UI"/>
              </a:rPr>
              <a:t>■ </a:t>
            </a:r>
            <a:r>
              <a:rPr lang="en-US" sz="650">
                <a:solidFill>
                  <a:srgbClr val="8E99AA"/>
                </a:solidFill>
                <a:latin typeface="Segoe UI"/>
              </a:rPr>
              <a:t>Offline </a:t>
            </a:r>
            <a:r>
              <a:rPr lang="en-US" sz="650">
                <a:solidFill>
                  <a:srgbClr val="EE573D"/>
                </a:solidFill>
                <a:latin typeface="Segoe UI"/>
              </a:rPr>
              <a:t>| </a:t>
            </a:r>
            <a:r>
              <a:rPr lang="en-US" sz="650">
                <a:solidFill>
                  <a:srgbClr val="8E99AA"/>
                </a:solidFill>
                <a:latin typeface="Segoe UI"/>
              </a:rPr>
              <a:t>Online</a:t>
            </a:r>
          </a:p>
        </p:txBody>
      </p:sp>
      <p:sp>
        <p:nvSpPr>
          <p:cNvPr id="21" name=""/>
          <p:cNvSpPr/>
          <p:nvPr/>
        </p:nvSpPr>
        <p:spPr>
          <a:xfrm>
            <a:off x="451104" y="7150608"/>
            <a:ext cx="6333744" cy="106680"/>
          </a:xfrm>
          <a:prstGeom prst="rect">
            <a:avLst/>
          </a:prstGeom>
        </p:spPr>
        <p:txBody>
          <a:bodyPr lIns="0" tIns="0" rIns="0" bIns="0" wrap="none">
            <a:noAutofit/>
          </a:bodyPr>
          <a:p>
            <a:pPr marL="3111500" indent="0"/>
            <a:r>
              <a:rPr lang="en-US" b="1" sz="700">
                <a:solidFill>
                  <a:srgbClr val="778498"/>
                </a:solidFill>
                <a:latin typeface="Segoe UI"/>
              </a:rPr>
              <a:t>Country</a:t>
            </a:r>
          </a:p>
        </p:txBody>
      </p:sp>
      <p:sp>
        <p:nvSpPr>
          <p:cNvPr id="22" name=""/>
          <p:cNvSpPr/>
          <p:nvPr/>
        </p:nvSpPr>
        <p:spPr>
          <a:xfrm>
            <a:off x="451104" y="7476744"/>
            <a:ext cx="6333744" cy="335280"/>
          </a:xfrm>
          <a:prstGeom prst="rect">
            <a:avLst/>
          </a:prstGeom>
        </p:spPr>
        <p:txBody>
          <a:bodyPr lIns="0" tIns="0" rIns="0" bIns="0">
            <a:noAutofit/>
          </a:bodyPr>
          <a:p>
            <a:pPr indent="0">
              <a:lnSpc>
                <a:spcPts val="1560"/>
              </a:lnSpc>
            </a:pPr>
            <a:r>
              <a:rPr lang="en-US" sz="950">
                <a:latin typeface="Segoe UI"/>
              </a:rPr>
              <a:t>In 2012, Switzerland, Gabon and Monaco dominated offline sales, while Burkina Faso, Lebanon led online sales, Mauritania, Slovakia showing the lowest overall activity in both channels.</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21792" y="1048512"/>
            <a:ext cx="6053328" cy="1706880"/>
          </a:xfrm>
          <a:prstGeom prst="rect">
            <a:avLst/>
          </a:prstGeom>
        </p:spPr>
      </p:pic>
      <p:pic>
        <p:nvPicPr>
          <p:cNvPr id="3" name=""/>
          <p:cNvPicPr>
            <a:picLocks noChangeAspect="1"/>
          </p:cNvPicPr>
          <p:nvPr/>
        </p:nvPicPr>
        <p:blipFill>
          <a:blip r:embed="rPictId1"/>
          <a:stretch>
            <a:fillRect/>
          </a:stretch>
        </p:blipFill>
        <p:spPr>
          <a:xfrm>
            <a:off x="621792" y="4523232"/>
            <a:ext cx="3060192" cy="1463040"/>
          </a:xfrm>
          <a:prstGeom prst="rect">
            <a:avLst/>
          </a:prstGeom>
        </p:spPr>
      </p:pic>
      <p:pic>
        <p:nvPicPr>
          <p:cNvPr id="4" name=""/>
          <p:cNvPicPr>
            <a:picLocks noChangeAspect="1"/>
          </p:cNvPicPr>
          <p:nvPr/>
        </p:nvPicPr>
        <p:blipFill>
          <a:blip r:embed="rPictId2"/>
          <a:stretch>
            <a:fillRect/>
          </a:stretch>
        </p:blipFill>
        <p:spPr>
          <a:xfrm>
            <a:off x="4383024" y="5663184"/>
            <a:ext cx="457200" cy="304800"/>
          </a:xfrm>
          <a:prstGeom prst="rect">
            <a:avLst/>
          </a:prstGeom>
        </p:spPr>
      </p:pic>
      <p:pic>
        <p:nvPicPr>
          <p:cNvPr id="5" name=""/>
          <p:cNvPicPr>
            <a:picLocks noChangeAspect="1"/>
          </p:cNvPicPr>
          <p:nvPr/>
        </p:nvPicPr>
        <p:blipFill>
          <a:blip r:embed="rPictId3"/>
          <a:stretch>
            <a:fillRect/>
          </a:stretch>
        </p:blipFill>
        <p:spPr>
          <a:xfrm>
            <a:off x="963168" y="7632192"/>
            <a:ext cx="4949952" cy="1682496"/>
          </a:xfrm>
          <a:prstGeom prst="rect">
            <a:avLst/>
          </a:prstGeom>
        </p:spPr>
      </p:pic>
      <p:sp>
        <p:nvSpPr>
          <p:cNvPr id="6" name=""/>
          <p:cNvSpPr/>
          <p:nvPr/>
        </p:nvSpPr>
        <p:spPr>
          <a:xfrm>
            <a:off x="786384" y="655320"/>
            <a:ext cx="1969008" cy="131064"/>
          </a:xfrm>
          <a:prstGeom prst="rect">
            <a:avLst/>
          </a:prstGeom>
        </p:spPr>
        <p:txBody>
          <a:bodyPr lIns="0" tIns="0" rIns="0" bIns="0" wrap="none">
            <a:noAutofit/>
          </a:bodyPr>
          <a:p>
            <a:pPr indent="0"/>
            <a:r>
              <a:rPr lang="en-US" sz="750">
                <a:solidFill>
                  <a:srgbClr val="66758C"/>
                </a:solidFill>
                <a:latin typeface="Segoe UI"/>
              </a:rPr>
              <a:t>Sales Channels Used </a:t>
            </a:r>
            <a:r>
              <a:rPr lang="en-US" sz="750">
                <a:solidFill>
                  <a:srgbClr val="8E99AA"/>
                </a:solidFill>
                <a:latin typeface="Segoe UI"/>
              </a:rPr>
              <a:t>in </a:t>
            </a:r>
            <a:r>
              <a:rPr lang="en-US" sz="750">
                <a:solidFill>
                  <a:srgbClr val="66758C"/>
                </a:solidFill>
                <a:latin typeface="Segoe UI"/>
              </a:rPr>
              <a:t>Each Country [2013]</a:t>
            </a:r>
          </a:p>
        </p:txBody>
      </p:sp>
      <p:sp>
        <p:nvSpPr>
          <p:cNvPr id="7" name=""/>
          <p:cNvSpPr/>
          <p:nvPr/>
        </p:nvSpPr>
        <p:spPr>
          <a:xfrm>
            <a:off x="6705600" y="1054608"/>
            <a:ext cx="579120" cy="298704"/>
          </a:xfrm>
          <a:prstGeom prst="rect">
            <a:avLst/>
          </a:prstGeom>
        </p:spPr>
        <p:txBody>
          <a:bodyPr lIns="0" tIns="0" rIns="0" bIns="0">
            <a:noAutofit/>
          </a:bodyPr>
          <a:p>
            <a:pPr marL="101600" indent="-101600">
              <a:lnSpc>
                <a:spcPts val="840"/>
              </a:lnSpc>
            </a:pPr>
            <a:r>
              <a:rPr lang="en-US" sz="650">
                <a:solidFill>
                  <a:srgbClr val="66758C"/>
                </a:solidFill>
                <a:latin typeface="Segoe UI"/>
              </a:rPr>
              <a:t>Sales </a:t>
            </a:r>
            <a:r>
              <a:rPr lang="en-US" sz="650">
                <a:solidFill>
                  <a:srgbClr val="8E99AA"/>
                </a:solidFill>
                <a:latin typeface="Segoe UI"/>
              </a:rPr>
              <a:t>Channel </a:t>
            </a:r>
            <a:r>
              <a:rPr lang="en-US" sz="550">
                <a:solidFill>
                  <a:srgbClr val="646FFA"/>
                </a:solidFill>
                <a:latin typeface="Segoe UI"/>
              </a:rPr>
              <a:t>■ </a:t>
            </a:r>
            <a:r>
              <a:rPr lang="en-US" sz="550">
                <a:solidFill>
                  <a:srgbClr val="66758C"/>
                </a:solidFill>
                <a:latin typeface="Segoe UI"/>
              </a:rPr>
              <a:t>Offline </a:t>
            </a:r>
            <a:r>
              <a:rPr lang="en-US" sz="550">
                <a:solidFill>
                  <a:srgbClr val="EE573D"/>
                </a:solidFill>
                <a:latin typeface="Segoe UI"/>
              </a:rPr>
              <a:t>| </a:t>
            </a:r>
            <a:r>
              <a:rPr lang="en-US" sz="550">
                <a:solidFill>
                  <a:srgbClr val="66758C"/>
                </a:solidFill>
                <a:latin typeface="Segoe UI"/>
              </a:rPr>
              <a:t>Online</a:t>
            </a:r>
          </a:p>
        </p:txBody>
      </p:sp>
      <p:sp>
        <p:nvSpPr>
          <p:cNvPr id="8" name=""/>
          <p:cNvSpPr/>
          <p:nvPr/>
        </p:nvSpPr>
        <p:spPr>
          <a:xfrm>
            <a:off x="3566160" y="2846832"/>
            <a:ext cx="384048" cy="103632"/>
          </a:xfrm>
          <a:prstGeom prst="rect">
            <a:avLst/>
          </a:prstGeom>
        </p:spPr>
        <p:txBody>
          <a:bodyPr lIns="0" tIns="0" rIns="0" bIns="0" wrap="none">
            <a:noAutofit/>
          </a:bodyPr>
          <a:p>
            <a:pPr indent="0"/>
            <a:r>
              <a:rPr lang="en-US" sz="650">
                <a:solidFill>
                  <a:srgbClr val="778498"/>
                </a:solidFill>
                <a:latin typeface="Segoe UI"/>
              </a:rPr>
              <a:t>Country</a:t>
            </a:r>
          </a:p>
        </p:txBody>
      </p:sp>
      <p:sp>
        <p:nvSpPr>
          <p:cNvPr id="9" name=""/>
          <p:cNvSpPr/>
          <p:nvPr/>
        </p:nvSpPr>
        <p:spPr>
          <a:xfrm>
            <a:off x="414528" y="3383280"/>
            <a:ext cx="6656832" cy="822960"/>
          </a:xfrm>
          <a:prstGeom prst="rect">
            <a:avLst/>
          </a:prstGeom>
        </p:spPr>
        <p:txBody>
          <a:bodyPr lIns="0" tIns="0" rIns="0" bIns="0">
            <a:noAutofit/>
          </a:bodyPr>
          <a:p>
            <a:pPr indent="0">
              <a:lnSpc>
                <a:spcPts val="1536"/>
              </a:lnSpc>
              <a:spcAft>
                <a:spcPts val="1470"/>
              </a:spcAft>
            </a:pPr>
            <a:r>
              <a:rPr lang="en-US" sz="950">
                <a:latin typeface="Segoe UI"/>
              </a:rPr>
              <a:t>In 2013, Pakistan and Rwanda dominated offline sales, while Samoa and Lesotho led online sales, with Australia and Saudi Arabia showing the lowest overall activity in both channels.</a:t>
            </a:r>
          </a:p>
          <a:p>
            <a:pPr marL="393700" indent="0"/>
            <a:r>
              <a:rPr lang="en-US" sz="750">
                <a:solidFill>
                  <a:srgbClr val="66758C"/>
                </a:solidFill>
                <a:latin typeface="Segoe UI"/>
              </a:rPr>
              <a:t>Sales Channels Used in Each Country [2015]</a:t>
            </a:r>
          </a:p>
        </p:txBody>
      </p:sp>
      <p:sp>
        <p:nvSpPr>
          <p:cNvPr id="10" name=""/>
          <p:cNvSpPr/>
          <p:nvPr/>
        </p:nvSpPr>
        <p:spPr>
          <a:xfrm>
            <a:off x="999744" y="5974080"/>
            <a:ext cx="2054352" cy="91440"/>
          </a:xfrm>
          <a:prstGeom prst="rect">
            <a:avLst/>
          </a:prstGeom>
        </p:spPr>
        <p:txBody>
          <a:bodyPr lIns="0" tIns="0" rIns="0" bIns="0" wrap="none">
            <a:noAutofit/>
          </a:bodyPr>
          <a:p>
            <a:pPr algn="just" indent="0"/>
            <a:r>
              <a:rPr lang="en-US" sz="550">
                <a:solidFill>
                  <a:srgbClr val="778498"/>
                </a:solidFill>
                <a:latin typeface="Segoe UI"/>
              </a:rPr>
              <a:t>Myanmar    Madagascar Republic </a:t>
            </a:r>
            <a:r>
              <a:rPr lang="en-US" sz="550">
                <a:solidFill>
                  <a:srgbClr val="66758C"/>
                </a:solidFill>
                <a:latin typeface="Segoe UI"/>
              </a:rPr>
              <a:t>of the Congo </a:t>
            </a:r>
            <a:r>
              <a:rPr lang="en-US" sz="550">
                <a:solidFill>
                  <a:srgbClr val="778498"/>
                </a:solidFill>
                <a:latin typeface="Segoe UI"/>
              </a:rPr>
              <a:t>Mexico</a:t>
            </a:r>
          </a:p>
        </p:txBody>
      </p:sp>
      <p:sp>
        <p:nvSpPr>
          <p:cNvPr id="11" name=""/>
          <p:cNvSpPr/>
          <p:nvPr/>
        </p:nvSpPr>
        <p:spPr>
          <a:xfrm>
            <a:off x="3261360" y="5974080"/>
            <a:ext cx="932688" cy="249936"/>
          </a:xfrm>
          <a:prstGeom prst="rect">
            <a:avLst/>
          </a:prstGeom>
        </p:spPr>
        <p:txBody>
          <a:bodyPr lIns="0" tIns="0" rIns="0" bIns="0">
            <a:noAutofit/>
          </a:bodyPr>
          <a:p>
            <a:pPr algn="just" indent="0">
              <a:lnSpc>
                <a:spcPts val="1224"/>
              </a:lnSpc>
            </a:pPr>
            <a:r>
              <a:rPr lang="en-US" sz="550">
                <a:solidFill>
                  <a:srgbClr val="778498"/>
                </a:solidFill>
                <a:latin typeface="Segoe UI"/>
              </a:rPr>
              <a:t>Cameroon    Austria</a:t>
            </a:r>
          </a:p>
          <a:p>
            <a:pPr algn="ctr" indent="0">
              <a:lnSpc>
                <a:spcPts val="1224"/>
              </a:lnSpc>
            </a:pPr>
            <a:r>
              <a:rPr lang="en-US" sz="650">
                <a:solidFill>
                  <a:srgbClr val="778498"/>
                </a:solidFill>
                <a:latin typeface="Segoe UI"/>
              </a:rPr>
              <a:t>Country</a:t>
            </a:r>
          </a:p>
        </p:txBody>
      </p:sp>
      <p:sp>
        <p:nvSpPr>
          <p:cNvPr id="12" name=""/>
          <p:cNvSpPr/>
          <p:nvPr/>
        </p:nvSpPr>
        <p:spPr>
          <a:xfrm>
            <a:off x="4309872" y="5974080"/>
            <a:ext cx="1615440" cy="91440"/>
          </a:xfrm>
          <a:prstGeom prst="rect">
            <a:avLst/>
          </a:prstGeom>
        </p:spPr>
        <p:txBody>
          <a:bodyPr lIns="0" tIns="0" rIns="0" bIns="0" wrap="none">
            <a:noAutofit/>
          </a:bodyPr>
          <a:p>
            <a:pPr algn="just" indent="0"/>
            <a:r>
              <a:rPr lang="en-US" sz="550">
                <a:solidFill>
                  <a:srgbClr val="66758C"/>
                </a:solidFill>
                <a:latin typeface="Segoe UI"/>
              </a:rPr>
              <a:t>Solomon Islands Australia    Portugal</a:t>
            </a:r>
          </a:p>
        </p:txBody>
      </p:sp>
      <p:sp>
        <p:nvSpPr>
          <p:cNvPr id="13" name=""/>
          <p:cNvSpPr/>
          <p:nvPr/>
        </p:nvSpPr>
        <p:spPr>
          <a:xfrm>
            <a:off x="6260592" y="5803392"/>
            <a:ext cx="112776" cy="54864"/>
          </a:xfrm>
          <a:prstGeom prst="rect">
            <a:avLst/>
          </a:prstGeom>
        </p:spPr>
        <p:txBody>
          <a:bodyPr lIns="0" tIns="0" rIns="0" bIns="0" wrap="none">
            <a:noAutofit/>
          </a:bodyPr>
          <a:p>
            <a:pPr indent="0">
              <a:spcAft>
                <a:spcPts val="420"/>
              </a:spcAft>
            </a:pPr>
            <a:r>
              <a:rPr lang="en-US" sz="650">
                <a:solidFill>
                  <a:srgbClr val="778498"/>
                </a:solidFill>
                <a:latin typeface="Segoe UI"/>
              </a:rPr>
              <a:t>673</a:t>
            </a:r>
          </a:p>
        </p:txBody>
      </p:sp>
      <p:sp>
        <p:nvSpPr>
          <p:cNvPr id="14" name=""/>
          <p:cNvSpPr/>
          <p:nvPr/>
        </p:nvSpPr>
        <p:spPr>
          <a:xfrm>
            <a:off x="6242304" y="5983224"/>
            <a:ext cx="155448" cy="70104"/>
          </a:xfrm>
          <a:prstGeom prst="rect">
            <a:avLst/>
          </a:prstGeom>
        </p:spPr>
        <p:txBody>
          <a:bodyPr lIns="0" tIns="0" rIns="0" bIns="0" wrap="none">
            <a:noAutofit/>
          </a:bodyPr>
          <a:p>
            <a:pPr indent="0"/>
            <a:r>
              <a:rPr lang="en-US" sz="550">
                <a:solidFill>
                  <a:srgbClr val="778498"/>
                </a:solidFill>
                <a:latin typeface="Segoe UI"/>
              </a:rPr>
              <a:t>Libya</a:t>
            </a:r>
          </a:p>
        </p:txBody>
      </p:sp>
      <p:sp>
        <p:nvSpPr>
          <p:cNvPr id="15" name=""/>
          <p:cNvSpPr/>
          <p:nvPr/>
        </p:nvSpPr>
        <p:spPr>
          <a:xfrm>
            <a:off x="6687312" y="4480560"/>
            <a:ext cx="597408" cy="298704"/>
          </a:xfrm>
          <a:prstGeom prst="rect">
            <a:avLst/>
          </a:prstGeom>
        </p:spPr>
        <p:txBody>
          <a:bodyPr lIns="0" tIns="0" rIns="0" bIns="0">
            <a:noAutofit/>
          </a:bodyPr>
          <a:p>
            <a:pPr marL="114300" indent="-114300">
              <a:lnSpc>
                <a:spcPts val="840"/>
              </a:lnSpc>
            </a:pPr>
            <a:r>
              <a:rPr lang="en-US" sz="650">
                <a:solidFill>
                  <a:srgbClr val="66758C"/>
                </a:solidFill>
                <a:latin typeface="Segoe UI"/>
              </a:rPr>
              <a:t>Sales </a:t>
            </a:r>
            <a:r>
              <a:rPr lang="en-US" sz="650">
                <a:solidFill>
                  <a:srgbClr val="8E99AA"/>
                </a:solidFill>
                <a:latin typeface="Segoe UI"/>
              </a:rPr>
              <a:t>Channel </a:t>
            </a:r>
            <a:r>
              <a:rPr lang="en-US" sz="550">
                <a:solidFill>
                  <a:srgbClr val="646FFA"/>
                </a:solidFill>
                <a:latin typeface="Segoe UI"/>
              </a:rPr>
              <a:t>■ </a:t>
            </a:r>
            <a:r>
              <a:rPr lang="en-US" sz="550">
                <a:solidFill>
                  <a:srgbClr val="66758C"/>
                </a:solidFill>
                <a:latin typeface="Segoe UI"/>
              </a:rPr>
              <a:t>Offline </a:t>
            </a:r>
            <a:r>
              <a:rPr lang="en-US" sz="550">
                <a:solidFill>
                  <a:srgbClr val="EE573D"/>
                </a:solidFill>
                <a:latin typeface="Segoe UI"/>
              </a:rPr>
              <a:t>I </a:t>
            </a:r>
            <a:r>
              <a:rPr lang="en-US" sz="550">
                <a:solidFill>
                  <a:srgbClr val="66758C"/>
                </a:solidFill>
                <a:latin typeface="Segoe UI"/>
              </a:rPr>
              <a:t>Online</a:t>
            </a:r>
          </a:p>
        </p:txBody>
      </p:sp>
      <p:sp>
        <p:nvSpPr>
          <p:cNvPr id="16" name=""/>
          <p:cNvSpPr/>
          <p:nvPr/>
        </p:nvSpPr>
        <p:spPr>
          <a:xfrm>
            <a:off x="420624" y="6486144"/>
            <a:ext cx="6675120" cy="822960"/>
          </a:xfrm>
          <a:prstGeom prst="rect">
            <a:avLst/>
          </a:prstGeom>
        </p:spPr>
        <p:txBody>
          <a:bodyPr lIns="0" tIns="0" rIns="0" bIns="0">
            <a:noAutofit/>
          </a:bodyPr>
          <a:p>
            <a:pPr indent="0">
              <a:lnSpc>
                <a:spcPts val="1560"/>
              </a:lnSpc>
              <a:spcAft>
                <a:spcPts val="1470"/>
              </a:spcAft>
            </a:pPr>
            <a:r>
              <a:rPr lang="en-US" sz="950">
                <a:latin typeface="Segoe UI"/>
              </a:rPr>
              <a:t>In 2015, Myanmar dominated offline and Online sales, while Solomon Island led online sales, with Libya showing the lowest overall activity in both channels.</a:t>
            </a:r>
          </a:p>
          <a:p>
            <a:pPr marL="387604" indent="0">
              <a:spcAft>
                <a:spcPts val="1470"/>
              </a:spcAft>
            </a:pPr>
            <a:r>
              <a:rPr lang="en-US" sz="750">
                <a:solidFill>
                  <a:srgbClr val="778498"/>
                </a:solidFill>
                <a:latin typeface="Segoe UI"/>
              </a:rPr>
              <a:t>Sales Channels Used </a:t>
            </a:r>
            <a:r>
              <a:rPr lang="en-US" sz="750">
                <a:solidFill>
                  <a:srgbClr val="8E99AA"/>
                </a:solidFill>
                <a:latin typeface="Segoe UI"/>
              </a:rPr>
              <a:t>in </a:t>
            </a:r>
            <a:r>
              <a:rPr lang="en-US" sz="750">
                <a:solidFill>
                  <a:srgbClr val="778498"/>
                </a:solidFill>
                <a:latin typeface="Segoe UI"/>
              </a:rPr>
              <a:t>Each Country [2016]</a:t>
            </a:r>
          </a:p>
        </p:txBody>
      </p:sp>
      <p:sp>
        <p:nvSpPr>
          <p:cNvPr id="17" name=""/>
          <p:cNvSpPr/>
          <p:nvPr/>
        </p:nvSpPr>
        <p:spPr>
          <a:xfrm>
            <a:off x="6687312" y="7583424"/>
            <a:ext cx="597408" cy="298704"/>
          </a:xfrm>
          <a:prstGeom prst="rect">
            <a:avLst/>
          </a:prstGeom>
        </p:spPr>
        <p:txBody>
          <a:bodyPr lIns="0" tIns="0" rIns="0" bIns="0">
            <a:noAutofit/>
          </a:bodyPr>
          <a:p>
            <a:pPr algn="just" indent="0">
              <a:lnSpc>
                <a:spcPts val="840"/>
              </a:lnSpc>
              <a:spcBef>
                <a:spcPts val="1470"/>
              </a:spcBef>
            </a:pPr>
            <a:r>
              <a:rPr lang="en-US" sz="650">
                <a:solidFill>
                  <a:srgbClr val="66758C"/>
                </a:solidFill>
                <a:latin typeface="Segoe UI"/>
              </a:rPr>
              <a:t>Sales </a:t>
            </a:r>
            <a:r>
              <a:rPr lang="en-US" sz="650">
                <a:solidFill>
                  <a:srgbClr val="8E99AA"/>
                </a:solidFill>
                <a:latin typeface="Segoe UI"/>
              </a:rPr>
              <a:t>Channel</a:t>
            </a:r>
          </a:p>
          <a:p>
            <a:pPr algn="just" indent="0">
              <a:lnSpc>
                <a:spcPts val="840"/>
              </a:lnSpc>
            </a:pPr>
            <a:r>
              <a:rPr lang="en-US" sz="550">
                <a:solidFill>
                  <a:srgbClr val="646FFA"/>
                </a:solidFill>
                <a:latin typeface="Segoe UI"/>
              </a:rPr>
              <a:t>■    </a:t>
            </a:r>
            <a:r>
              <a:rPr lang="en-US" sz="550">
                <a:solidFill>
                  <a:srgbClr val="66758C"/>
                </a:solidFill>
                <a:latin typeface="Segoe UI"/>
              </a:rPr>
              <a:t>Online</a:t>
            </a:r>
          </a:p>
          <a:p>
            <a:pPr algn="just" indent="0">
              <a:lnSpc>
                <a:spcPts val="840"/>
              </a:lnSpc>
            </a:pPr>
            <a:r>
              <a:rPr lang="en-US" sz="550">
                <a:solidFill>
                  <a:srgbClr val="EE573D"/>
                </a:solidFill>
                <a:latin typeface="Segoe UI"/>
              </a:rPr>
              <a:t>■    </a:t>
            </a:r>
            <a:r>
              <a:rPr lang="en-US" sz="550">
                <a:solidFill>
                  <a:srgbClr val="66758C"/>
                </a:solidFill>
                <a:latin typeface="Segoe UI"/>
              </a:rPr>
              <a:t>Offline</a:t>
            </a:r>
          </a:p>
        </p:txBody>
      </p:sp>
      <p:sp>
        <p:nvSpPr>
          <p:cNvPr id="18" name=""/>
          <p:cNvSpPr/>
          <p:nvPr/>
        </p:nvSpPr>
        <p:spPr>
          <a:xfrm>
            <a:off x="5449824" y="9076944"/>
            <a:ext cx="1030224" cy="73152"/>
          </a:xfrm>
          <a:prstGeom prst="rect">
            <a:avLst/>
          </a:prstGeom>
        </p:spPr>
        <p:txBody>
          <a:bodyPr lIns="0" tIns="0" rIns="0" bIns="0" wrap="none">
            <a:noAutofit/>
          </a:bodyPr>
          <a:p>
            <a:pPr algn="just" indent="0"/>
            <a:r>
              <a:rPr lang="en-US" sz="550">
                <a:solidFill>
                  <a:srgbClr val="66758C"/>
                </a:solidFill>
                <a:latin typeface="Segoe UI"/>
              </a:rPr>
              <a:t>Sierra Leone    Comoros</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18744" y="1536192"/>
            <a:ext cx="5913120" cy="1612392"/>
          </a:xfrm>
          <a:prstGeom prst="rect">
            <a:avLst/>
          </a:prstGeom>
        </p:spPr>
      </p:pic>
      <p:pic>
        <p:nvPicPr>
          <p:cNvPr id="3" name=""/>
          <p:cNvPicPr>
            <a:picLocks noChangeAspect="1"/>
          </p:cNvPicPr>
          <p:nvPr/>
        </p:nvPicPr>
        <p:blipFill>
          <a:blip r:embed="rPictId1"/>
          <a:stretch>
            <a:fillRect/>
          </a:stretch>
        </p:blipFill>
        <p:spPr>
          <a:xfrm>
            <a:off x="871728" y="6742176"/>
            <a:ext cx="2535936" cy="1981200"/>
          </a:xfrm>
          <a:prstGeom prst="rect">
            <a:avLst/>
          </a:prstGeom>
        </p:spPr>
      </p:pic>
      <p:sp>
        <p:nvSpPr>
          <p:cNvPr id="4" name=""/>
          <p:cNvSpPr/>
          <p:nvPr/>
        </p:nvSpPr>
        <p:spPr>
          <a:xfrm>
            <a:off x="445008" y="478536"/>
            <a:ext cx="6522720" cy="350520"/>
          </a:xfrm>
          <a:prstGeom prst="rect">
            <a:avLst/>
          </a:prstGeom>
        </p:spPr>
        <p:txBody>
          <a:bodyPr lIns="0" tIns="0" rIns="0" bIns="0">
            <a:noAutofit/>
          </a:bodyPr>
          <a:p>
            <a:pPr indent="0">
              <a:lnSpc>
                <a:spcPts val="1536"/>
              </a:lnSpc>
            </a:pPr>
            <a:r>
              <a:rPr lang="en-US" sz="950">
                <a:latin typeface="Segoe UI"/>
              </a:rPr>
              <a:t>In 2016, Iceland dominated offline sales, Srilanka led online sales, with Honduras and Comoros showing the lowest overall activity in both channels.</a:t>
            </a:r>
          </a:p>
        </p:txBody>
      </p:sp>
      <p:sp>
        <p:nvSpPr>
          <p:cNvPr id="5" name=""/>
          <p:cNvSpPr/>
          <p:nvPr/>
        </p:nvSpPr>
        <p:spPr>
          <a:xfrm>
            <a:off x="786384" y="1164336"/>
            <a:ext cx="1969008" cy="131064"/>
          </a:xfrm>
          <a:prstGeom prst="rect">
            <a:avLst/>
          </a:prstGeom>
        </p:spPr>
        <p:txBody>
          <a:bodyPr lIns="0" tIns="0" rIns="0" bIns="0" wrap="none">
            <a:noAutofit/>
          </a:bodyPr>
          <a:p>
            <a:pPr indent="0"/>
            <a:r>
              <a:rPr lang="en-US" sz="750">
                <a:solidFill>
                  <a:srgbClr val="66758C"/>
                </a:solidFill>
                <a:latin typeface="Segoe UI"/>
              </a:rPr>
              <a:t>Sales Channels Used </a:t>
            </a:r>
            <a:r>
              <a:rPr lang="en-US" sz="750">
                <a:solidFill>
                  <a:srgbClr val="8E99AA"/>
                </a:solidFill>
                <a:latin typeface="Segoe UI"/>
              </a:rPr>
              <a:t>in </a:t>
            </a:r>
            <a:r>
              <a:rPr lang="en-US" sz="750">
                <a:solidFill>
                  <a:srgbClr val="66758C"/>
                </a:solidFill>
                <a:latin typeface="Segoe UI"/>
              </a:rPr>
              <a:t>Each Country [2017]</a:t>
            </a:r>
          </a:p>
        </p:txBody>
      </p:sp>
      <p:sp>
        <p:nvSpPr>
          <p:cNvPr id="6" name=""/>
          <p:cNvSpPr/>
          <p:nvPr/>
        </p:nvSpPr>
        <p:spPr>
          <a:xfrm>
            <a:off x="3593592" y="3203448"/>
            <a:ext cx="323088" cy="109728"/>
          </a:xfrm>
          <a:prstGeom prst="rect">
            <a:avLst/>
          </a:prstGeom>
        </p:spPr>
        <p:txBody>
          <a:bodyPr lIns="0" tIns="0" rIns="0" bIns="0" wrap="none">
            <a:noAutofit/>
          </a:bodyPr>
          <a:p>
            <a:pPr indent="0"/>
            <a:r>
              <a:rPr lang="en-US" sz="650">
                <a:solidFill>
                  <a:srgbClr val="778498"/>
                </a:solidFill>
                <a:latin typeface="Segoe UI"/>
              </a:rPr>
              <a:t>Country</a:t>
            </a:r>
          </a:p>
        </p:txBody>
      </p:sp>
      <p:sp>
        <p:nvSpPr>
          <p:cNvPr id="7" name=""/>
          <p:cNvSpPr/>
          <p:nvPr/>
        </p:nvSpPr>
        <p:spPr>
          <a:xfrm>
            <a:off x="6714744" y="1557528"/>
            <a:ext cx="539496" cy="323088"/>
          </a:xfrm>
          <a:prstGeom prst="rect">
            <a:avLst/>
          </a:prstGeom>
        </p:spPr>
        <p:txBody>
          <a:bodyPr lIns="0" tIns="0" rIns="0" bIns="0">
            <a:noAutofit/>
          </a:bodyPr>
          <a:p>
            <a:pPr indent="0">
              <a:lnSpc>
                <a:spcPts val="840"/>
              </a:lnSpc>
            </a:pPr>
            <a:r>
              <a:rPr lang="en-US" sz="650">
                <a:solidFill>
                  <a:srgbClr val="66758C"/>
                </a:solidFill>
                <a:latin typeface="Segoe UI"/>
              </a:rPr>
              <a:t>Sales </a:t>
            </a:r>
            <a:r>
              <a:rPr lang="en-US" sz="650">
                <a:solidFill>
                  <a:srgbClr val="8E99AA"/>
                </a:solidFill>
                <a:latin typeface="Segoe UI"/>
              </a:rPr>
              <a:t>Channel </a:t>
            </a:r>
            <a:r>
              <a:rPr lang="en-US" sz="550">
                <a:solidFill>
                  <a:srgbClr val="646FFA"/>
                </a:solidFill>
                <a:latin typeface="Segoe UI"/>
              </a:rPr>
              <a:t>| </a:t>
            </a:r>
            <a:r>
              <a:rPr lang="en-US" sz="550">
                <a:solidFill>
                  <a:srgbClr val="66758C"/>
                </a:solidFill>
                <a:latin typeface="Segoe UI"/>
              </a:rPr>
              <a:t>Online </a:t>
            </a:r>
            <a:r>
              <a:rPr lang="en-US" sz="550">
                <a:solidFill>
                  <a:srgbClr val="EE573D"/>
                </a:solidFill>
                <a:latin typeface="Segoe UI"/>
              </a:rPr>
              <a:t>■ </a:t>
            </a:r>
            <a:r>
              <a:rPr lang="en-US" sz="550">
                <a:solidFill>
                  <a:srgbClr val="66758C"/>
                </a:solidFill>
                <a:latin typeface="Segoe UI"/>
              </a:rPr>
              <a:t>Offline</a:t>
            </a:r>
          </a:p>
        </p:txBody>
      </p:sp>
      <p:sp>
        <p:nvSpPr>
          <p:cNvPr id="8" name=""/>
          <p:cNvSpPr/>
          <p:nvPr/>
        </p:nvSpPr>
        <p:spPr>
          <a:xfrm>
            <a:off x="445008" y="3581400"/>
            <a:ext cx="6702552" cy="329184"/>
          </a:xfrm>
          <a:prstGeom prst="rect">
            <a:avLst/>
          </a:prstGeom>
        </p:spPr>
        <p:txBody>
          <a:bodyPr lIns="0" tIns="0" rIns="0" bIns="0">
            <a:noAutofit/>
          </a:bodyPr>
          <a:p>
            <a:pPr algn="just" indent="0">
              <a:lnSpc>
                <a:spcPts val="1560"/>
              </a:lnSpc>
              <a:spcAft>
                <a:spcPts val="1050"/>
              </a:spcAft>
            </a:pPr>
            <a:r>
              <a:rPr lang="en-US" sz="950">
                <a:latin typeface="Segoe UI"/>
              </a:rPr>
              <a:t>In 2017, Djibouti dominated offline sales, Honduras led online sales, with France showing the lowest overall activity in sales channel.</a:t>
            </a:r>
          </a:p>
        </p:txBody>
      </p:sp>
      <p:sp>
        <p:nvSpPr>
          <p:cNvPr id="9" name=""/>
          <p:cNvSpPr/>
          <p:nvPr/>
        </p:nvSpPr>
        <p:spPr>
          <a:xfrm>
            <a:off x="448056" y="4130040"/>
            <a:ext cx="1487424" cy="259080"/>
          </a:xfrm>
          <a:prstGeom prst="rect">
            <a:avLst/>
          </a:prstGeom>
        </p:spPr>
        <p:txBody>
          <a:bodyPr lIns="0" tIns="0" rIns="0" bIns="0" wrap="none">
            <a:noAutofit/>
          </a:bodyPr>
          <a:p>
            <a:pPr indent="0">
              <a:spcBef>
                <a:spcPts val="1050"/>
              </a:spcBef>
              <a:spcAft>
                <a:spcPts val="1680"/>
              </a:spcAft>
            </a:pPr>
            <a:r>
              <a:rPr lang="en-US" b="1" u="sng" sz="1700">
                <a:latin typeface="Segoe UI"/>
              </a:rPr>
              <a:t>Order Priority</a:t>
            </a:r>
          </a:p>
        </p:txBody>
      </p:sp>
      <p:sp>
        <p:nvSpPr>
          <p:cNvPr id="10" name=""/>
          <p:cNvSpPr/>
          <p:nvPr/>
        </p:nvSpPr>
        <p:spPr>
          <a:xfrm>
            <a:off x="441960" y="4629912"/>
            <a:ext cx="6812280" cy="1231392"/>
          </a:xfrm>
          <a:prstGeom prst="rect">
            <a:avLst/>
          </a:prstGeom>
        </p:spPr>
        <p:txBody>
          <a:bodyPr lIns="0" tIns="0" rIns="0" bIns="0">
            <a:noAutofit/>
          </a:bodyPr>
          <a:p>
            <a:pPr algn="just" indent="0">
              <a:lnSpc>
                <a:spcPts val="1368"/>
              </a:lnSpc>
              <a:spcBef>
                <a:spcPts val="1680"/>
              </a:spcBef>
              <a:spcAft>
                <a:spcPts val="840"/>
              </a:spcAft>
            </a:pPr>
            <a:r>
              <a:rPr lang="en-US" b="1" sz="1100">
                <a:latin typeface="Times New Roman"/>
              </a:rPr>
              <a:t>Order priority refers to the level of urgency or importance assigned to processing and fulfilling a specific order. In this chart, the order priorities are likely categorized as:</a:t>
            </a:r>
          </a:p>
          <a:p>
            <a:pPr algn="just" marL="254000" indent="0">
              <a:lnSpc>
                <a:spcPts val="1368"/>
              </a:lnSpc>
            </a:pPr>
            <a:r>
              <a:rPr lang="en-US" b="1" sz="1100">
                <a:latin typeface="Times New Roman"/>
              </a:rPr>
              <a:t>•    C (Critical): Orders that need immediate attention and processing.</a:t>
            </a:r>
          </a:p>
          <a:p>
            <a:pPr algn="just" marL="254000" indent="0">
              <a:lnSpc>
                <a:spcPts val="1368"/>
              </a:lnSpc>
            </a:pPr>
            <a:r>
              <a:rPr lang="en-US" b="1" sz="1100">
                <a:latin typeface="Times New Roman"/>
              </a:rPr>
              <a:t>•    H (High): Orders that are important but not as urgent as critical ones.</a:t>
            </a:r>
          </a:p>
          <a:p>
            <a:pPr algn="just" marL="254000" indent="0">
              <a:lnSpc>
                <a:spcPts val="1368"/>
              </a:lnSpc>
            </a:pPr>
            <a:r>
              <a:rPr lang="en-US" b="1" sz="1100">
                <a:latin typeface="Times New Roman"/>
              </a:rPr>
              <a:t>•    M (Medium): Orders with moderate urgency and importance.</a:t>
            </a:r>
          </a:p>
          <a:p>
            <a:pPr algn="just" marL="254000" indent="0">
              <a:lnSpc>
                <a:spcPts val="1368"/>
              </a:lnSpc>
              <a:spcAft>
                <a:spcPts val="1890"/>
              </a:spcAft>
            </a:pPr>
            <a:r>
              <a:rPr lang="en-US" b="1" sz="1100">
                <a:latin typeface="Times New Roman"/>
              </a:rPr>
              <a:t>•    L (Low): Orders with the least urgency and importance.</a:t>
            </a:r>
          </a:p>
        </p:txBody>
      </p:sp>
      <p:sp>
        <p:nvSpPr>
          <p:cNvPr id="11" name=""/>
          <p:cNvSpPr/>
          <p:nvPr/>
        </p:nvSpPr>
        <p:spPr>
          <a:xfrm>
            <a:off x="762000" y="6260592"/>
            <a:ext cx="2328672" cy="152400"/>
          </a:xfrm>
          <a:prstGeom prst="rect">
            <a:avLst/>
          </a:prstGeom>
        </p:spPr>
        <p:txBody>
          <a:bodyPr lIns="0" tIns="0" rIns="0" bIns="0" wrap="none">
            <a:noAutofit/>
          </a:bodyPr>
          <a:p>
            <a:pPr indent="0">
              <a:spcBef>
                <a:spcPts val="1890"/>
              </a:spcBef>
            </a:pPr>
            <a:r>
              <a:rPr lang="en-US" sz="950">
                <a:solidFill>
                  <a:srgbClr val="66758C"/>
                </a:solidFill>
                <a:latin typeface="Segoe UI"/>
              </a:rPr>
              <a:t>Order Priority of Item's by Country [2010]</a:t>
            </a:r>
          </a:p>
        </p:txBody>
      </p:sp>
      <p:sp>
        <p:nvSpPr>
          <p:cNvPr id="12" name=""/>
          <p:cNvSpPr/>
          <p:nvPr/>
        </p:nvSpPr>
        <p:spPr>
          <a:xfrm>
            <a:off x="615696" y="7473696"/>
            <a:ext cx="164592" cy="140208"/>
          </a:xfrm>
          <a:prstGeom prst="rect">
            <a:avLst/>
          </a:prstGeom>
        </p:spPr>
        <p:txBody>
          <a:bodyPr lIns="0" tIns="0" rIns="0" bIns="0">
            <a:noAutofit/>
          </a:bodyPr>
          <a:p>
            <a:pPr indent="0"/>
            <a:r>
              <a:rPr lang="en-US" sz="950">
                <a:solidFill>
                  <a:srgbClr val="66758C"/>
                </a:solidFill>
                <a:latin typeface="Segoe UI"/>
              </a:rPr>
              <a:t>c</a:t>
            </a:r>
          </a:p>
          <a:p>
            <a:pPr indent="0"/>
            <a:r>
              <a:rPr lang="en-US" sz="950">
                <a:solidFill>
                  <a:srgbClr val="66758C"/>
                </a:solidFill>
                <a:latin typeface="Segoe UI"/>
              </a:rPr>
              <a:t>D</a:t>
            </a:r>
          </a:p>
        </p:txBody>
      </p:sp>
      <p:sp>
        <p:nvSpPr>
          <p:cNvPr id="13" name=""/>
          <p:cNvSpPr/>
          <p:nvPr/>
        </p:nvSpPr>
        <p:spPr>
          <a:xfrm>
            <a:off x="3364992" y="7296912"/>
            <a:ext cx="249936" cy="91440"/>
          </a:xfrm>
          <a:prstGeom prst="rect">
            <a:avLst/>
          </a:prstGeom>
          <a:solidFill>
            <a:srgbClr val="00CD95"/>
          </a:solidFill>
        </p:spPr>
        <p:txBody>
          <a:bodyPr lIns="0" tIns="0" rIns="0" bIns="0" wrap="none">
            <a:noAutofit/>
          </a:bodyPr>
          <a:p>
            <a:pPr indent="0"/>
            <a:r>
              <a:rPr lang="en-US" sz="750">
                <a:solidFill>
                  <a:srgbClr val="2A7763"/>
                </a:solidFill>
                <a:latin typeface="Segoe UI"/>
              </a:rPr>
              <a:t>6116</a:t>
            </a:r>
          </a:p>
        </p:txBody>
      </p:sp>
      <p:sp>
        <p:nvSpPr>
          <p:cNvPr id="14" name=""/>
          <p:cNvSpPr/>
          <p:nvPr/>
        </p:nvSpPr>
        <p:spPr>
          <a:xfrm>
            <a:off x="3870960" y="7022592"/>
            <a:ext cx="280416" cy="85344"/>
          </a:xfrm>
          <a:prstGeom prst="rect">
            <a:avLst/>
          </a:prstGeom>
          <a:solidFill>
            <a:srgbClr val="00CD95"/>
          </a:solidFill>
        </p:spPr>
        <p:txBody>
          <a:bodyPr lIns="0" tIns="0" rIns="0" bIns="0" wrap="none">
            <a:noAutofit/>
          </a:bodyPr>
          <a:p>
            <a:pPr indent="0"/>
            <a:r>
              <a:rPr lang="en-US" sz="750">
                <a:solidFill>
                  <a:srgbClr val="3A5A55"/>
                </a:solidFill>
                <a:latin typeface="Segoe UI"/>
              </a:rPr>
              <a:t>8287</a:t>
            </a:r>
          </a:p>
        </p:txBody>
      </p:sp>
      <p:graphicFrame>
        <p:nvGraphicFramePr>
          <p:cNvPr id="15" name=""/>
          <p:cNvGraphicFramePr>
            <a:graphicFrameLocks noGrp="1"/>
          </p:cNvGraphicFramePr>
          <p:nvPr/>
        </p:nvGraphicFramePr>
        <p:xfrm>
          <a:off x="3398520" y="8061960"/>
          <a:ext cx="1365504" cy="807720"/>
        </p:xfrm>
        <a:graphic>
          <a:graphicData uri="http://schemas.openxmlformats.org/drawingml/2006/table">
            <a:tbl>
              <a:tblPr/>
              <a:tblGrid>
                <a:gridCol w="527304"/>
                <a:gridCol w="838200"/>
              </a:tblGrid>
              <a:tr h="195072">
                <a:tc>
                  <a:txBody>
                    <a:bodyPr lIns="0" tIns="0" rIns="0" bIns="0">
                      <a:noAutofit/>
                    </a:bodyPr>
                    <a:p>
                      <a:pPr indent="0"/>
                      <a:r>
                        <a:rPr lang="en-US" sz="1900">
                          <a:solidFill>
                            <a:srgbClr val="8E99AA"/>
                          </a:solidFill>
                          <a:latin typeface="Segoe UI"/>
                        </a:rPr>
                        <a:t>%</a:t>
                      </a:r>
                    </a:p>
                  </a:txBody>
                  <a:tcPr marL="0" marR="0" marT="0" marB="0" anchor="b"/>
                </a:tc>
                <a:tc>
                  <a:txBody>
                    <a:bodyPr lIns="0" tIns="0" rIns="0" bIns="0">
                      <a:noAutofit/>
                    </a:bodyPr>
                    <a:p>
                      <a:pPr algn="r" indent="0"/>
                      <a:r>
                        <a:rPr lang="en-US" i="1" sz="1900" spc="-150">
                          <a:solidFill>
                            <a:srgbClr val="778498"/>
                          </a:solidFill>
                          <a:latin typeface="Segoe UI"/>
                        </a:rPr>
                        <a:t>X </a:t>
                      </a:r>
                      <a:r>
                        <a:rPr lang="en-US" i="1" sz="3400">
                          <a:solidFill>
                            <a:srgbClr val="778498"/>
                          </a:solidFill>
                          <a:latin typeface="Segoe UI"/>
                        </a:rPr>
                        <a:t>x</a:t>
                      </a:r>
                    </a:p>
                  </a:txBody>
                  <a:tcPr marL="0" marR="0" marT="0" marB="0" anchor="b"/>
                </a:tc>
              </a:tr>
              <a:tr h="103632">
                <a:tc>
                  <a:txBody>
                    <a:bodyPr lIns="0" tIns="0" rIns="0" bIns="0">
                      <a:noAutofit/>
                    </a:bodyPr>
                    <a:p>
                      <a:pPr algn="r" marR="152400" indent="0"/>
                      <a:r>
                        <a:rPr lang="en-US" i="1" sz="1900" spc="-150">
                          <a:solidFill>
                            <a:srgbClr val="778498"/>
                          </a:solidFill>
                          <a:latin typeface="Segoe UI"/>
                        </a:rPr>
                        <a:t>'Q</a:t>
                      </a:r>
                      <a:r>
                        <a:rPr lang="en-US" i="1" baseline="-25000" sz="1900">
                          <a:solidFill>
                            <a:srgbClr val="778498"/>
                          </a:solidFill>
                          <a:latin typeface="Segoe UI"/>
                        </a:rPr>
                        <a:t>0</a:t>
                      </a:r>
                    </a:p>
                  </a:txBody>
                  <a:tcPr marL="0" marR="0" marT="0" marB="0"/>
                </a:tc>
                <a:tc>
                  <a:txBody>
                    <a:bodyPr lIns="0" tIns="0" rIns="0" bIns="0">
                      <a:noAutofit/>
                    </a:bodyPr>
                    <a:p>
                      <a:endParaRPr sz="500"/>
                    </a:p>
                  </a:txBody>
                  <a:tcPr marL="0" marR="0" marT="0" marB="0"/>
                </a:tc>
              </a:tr>
              <a:tr h="509016">
                <a:tc>
                  <a:txBody>
                    <a:bodyPr lIns="0" tIns="0" rIns="0" bIns="0">
                      <a:noAutofit/>
                    </a:bodyPr>
                    <a:p>
                      <a:pPr algn="r" marR="152400" indent="0"/>
                      <a:r>
                        <a:rPr lang="en-US" i="1" sz="1900" spc="-150">
                          <a:solidFill>
                            <a:srgbClr val="8E99AA"/>
                          </a:solidFill>
                          <a:latin typeface="Segoe UI"/>
                        </a:rPr>
                        <a:t>%</a:t>
                      </a:r>
                    </a:p>
                    <a:p>
                      <a:pPr algn="r" indent="0">
                        <a:spcAft>
                          <a:spcPts val="210"/>
                        </a:spcAft>
                      </a:pPr>
                      <a:r>
                        <a:rPr lang="en-US" i="1" sz="1900" spc="-150">
                          <a:solidFill>
                            <a:srgbClr val="8E99AA"/>
                          </a:solidFill>
                          <a:latin typeface="Segoe UI"/>
                        </a:rPr>
                        <a:t>\</a:t>
                      </a:r>
                    </a:p>
                    <a:p>
                      <a:pPr indent="0"/>
                      <a:r>
                        <a:rPr lang="en-US" i="1" sz="1900" spc="-150">
                          <a:solidFill>
                            <a:srgbClr val="8E99AA"/>
                          </a:solidFill>
                          <a:latin typeface="Segoe UI"/>
                        </a:rPr>
                        <a:t>\</a:t>
                      </a:r>
                    </a:p>
                    <a:p>
                      <a:pPr marL="127000" indent="0"/>
                      <a:r>
                        <a:rPr lang="en-US" i="1" sz="1900" spc="-150">
                          <a:solidFill>
                            <a:srgbClr val="8E99AA"/>
                          </a:solidFill>
                          <a:latin typeface="Segoe UI"/>
                        </a:rPr>
                        <a:t>%</a:t>
                      </a:r>
                    </a:p>
                  </a:txBody>
                  <a:tcPr marL="0" marR="0" marT="0" marB="0"/>
                </a:tc>
                <a:tc>
                  <a:txBody>
                    <a:bodyPr lIns="0" tIns="0" rIns="0" bIns="0">
                      <a:noAutofit/>
                    </a:bodyPr>
                    <a:p>
                      <a:pPr algn="r" marR="228600" indent="0"/>
                      <a:r>
                        <a:rPr lang="en-US" i="1" sz="1900" spc="-150">
                          <a:solidFill>
                            <a:srgbClr val="8E99AA"/>
                          </a:solidFill>
                          <a:latin typeface="Segoe UI"/>
                        </a:rPr>
                        <a:t>%</a:t>
                      </a:r>
                    </a:p>
                    <a:p>
                      <a:pPr algn="r" indent="0"/>
                      <a:r>
                        <a:rPr lang="en-US" i="1" sz="1900" spc="-150">
                          <a:solidFill>
                            <a:srgbClr val="8E99AA"/>
                          </a:solidFill>
                          <a:latin typeface="Segoe UI"/>
                        </a:rPr>
                        <a:t>X</a:t>
                      </a:r>
                    </a:p>
                  </a:txBody>
                  <a:tcPr marL="0" marR="0" marT="0" marB="0" anchor="b"/>
                </a:tc>
              </a:tr>
            </a:tbl>
          </a:graphicData>
        </a:graphic>
      </p:graphicFrame>
      <p:sp>
        <p:nvSpPr>
          <p:cNvPr id="16" name=""/>
          <p:cNvSpPr/>
          <p:nvPr/>
        </p:nvSpPr>
        <p:spPr>
          <a:xfrm>
            <a:off x="4974336" y="6815328"/>
            <a:ext cx="182880" cy="85344"/>
          </a:xfrm>
          <a:prstGeom prst="rect">
            <a:avLst/>
          </a:prstGeom>
          <a:solidFill>
            <a:srgbClr val="00CD95"/>
          </a:solidFill>
        </p:spPr>
        <p:txBody>
          <a:bodyPr lIns="0" tIns="0" rIns="0" bIns="0" wrap="none">
            <a:noAutofit/>
          </a:bodyPr>
          <a:p>
            <a:pPr indent="0"/>
            <a:r>
              <a:rPr lang="en-US" sz="750">
                <a:solidFill>
                  <a:srgbClr val="3A5A55"/>
                </a:solidFill>
                <a:latin typeface="Segoe UI"/>
              </a:rPr>
              <a:t>992</a:t>
            </a:r>
          </a:p>
        </p:txBody>
      </p:sp>
      <p:sp>
        <p:nvSpPr>
          <p:cNvPr id="17" name=""/>
          <p:cNvSpPr/>
          <p:nvPr/>
        </p:nvSpPr>
        <p:spPr>
          <a:xfrm>
            <a:off x="4852416" y="8442960"/>
            <a:ext cx="256032" cy="182880"/>
          </a:xfrm>
          <a:prstGeom prst="rect">
            <a:avLst/>
          </a:prstGeom>
        </p:spPr>
        <p:txBody>
          <a:bodyPr lIns="0" tIns="0" rIns="0" bIns="0" wrap="none">
            <a:noAutofit/>
          </a:bodyPr>
          <a:p>
            <a:pPr indent="0"/>
            <a:r>
              <a:rPr lang="en-US" sz="950">
                <a:solidFill>
                  <a:srgbClr val="8E99AA"/>
                </a:solidFill>
                <a:latin typeface="Segoe UI"/>
              </a:rPr>
              <a:t>%</a:t>
            </a:r>
          </a:p>
        </p:txBody>
      </p:sp>
      <p:sp>
        <p:nvSpPr>
          <p:cNvPr id="18" name=""/>
          <p:cNvSpPr/>
          <p:nvPr/>
        </p:nvSpPr>
        <p:spPr>
          <a:xfrm>
            <a:off x="5516880" y="7339584"/>
            <a:ext cx="280416" cy="85344"/>
          </a:xfrm>
          <a:prstGeom prst="rect">
            <a:avLst/>
          </a:prstGeom>
          <a:solidFill>
            <a:srgbClr val="AC63F9"/>
          </a:solidFill>
        </p:spPr>
        <p:txBody>
          <a:bodyPr lIns="0" tIns="0" rIns="0" bIns="0" wrap="none">
            <a:noAutofit/>
          </a:bodyPr>
          <a:p>
            <a:pPr indent="0"/>
            <a:r>
              <a:rPr lang="en-US" sz="750">
                <a:solidFill>
                  <a:srgbClr val="5E4E65"/>
                </a:solidFill>
                <a:latin typeface="Segoe UI"/>
              </a:rPr>
              <a:t>5822</a:t>
            </a:r>
          </a:p>
        </p:txBody>
      </p:sp>
      <p:sp>
        <p:nvSpPr>
          <p:cNvPr id="19" name=""/>
          <p:cNvSpPr/>
          <p:nvPr/>
        </p:nvSpPr>
        <p:spPr>
          <a:xfrm>
            <a:off x="5638800" y="8132064"/>
            <a:ext cx="176784" cy="109728"/>
          </a:xfrm>
          <a:prstGeom prst="rect">
            <a:avLst/>
          </a:prstGeom>
        </p:spPr>
        <p:txBody>
          <a:bodyPr lIns="0" tIns="0" rIns="0" bIns="0" wrap="none">
            <a:noAutofit/>
          </a:bodyPr>
          <a:p>
            <a:pPr indent="0"/>
            <a:r>
              <a:rPr lang="en-US" sz="950">
                <a:solidFill>
                  <a:srgbClr val="8E99AA"/>
                </a:solidFill>
                <a:latin typeface="Segoe UI"/>
              </a:rPr>
              <a:t>%</a:t>
            </a:r>
          </a:p>
        </p:txBody>
      </p:sp>
      <p:sp>
        <p:nvSpPr>
          <p:cNvPr id="20" name=""/>
          <p:cNvSpPr/>
          <p:nvPr/>
        </p:nvSpPr>
        <p:spPr>
          <a:xfrm>
            <a:off x="6065520" y="7589520"/>
            <a:ext cx="274320" cy="85344"/>
          </a:xfrm>
          <a:prstGeom prst="rect">
            <a:avLst/>
          </a:prstGeom>
          <a:solidFill>
            <a:srgbClr val="AC63F9"/>
          </a:solidFill>
        </p:spPr>
        <p:txBody>
          <a:bodyPr lIns="0" tIns="0" rIns="0" bIns="0" wrap="none">
            <a:noAutofit/>
          </a:bodyPr>
          <a:p>
            <a:pPr indent="0"/>
            <a:r>
              <a:rPr lang="en-US" sz="750">
                <a:solidFill>
                  <a:srgbClr val="6A4F82"/>
                </a:solidFill>
                <a:latin typeface="Segoe UI"/>
              </a:rPr>
              <a:t>3830</a:t>
            </a:r>
          </a:p>
        </p:txBody>
      </p:sp>
      <p:sp>
        <p:nvSpPr>
          <p:cNvPr id="21" name=""/>
          <p:cNvSpPr/>
          <p:nvPr/>
        </p:nvSpPr>
        <p:spPr>
          <a:xfrm>
            <a:off x="5303520" y="8351520"/>
            <a:ext cx="219456" cy="134112"/>
          </a:xfrm>
          <a:prstGeom prst="rect">
            <a:avLst/>
          </a:prstGeom>
        </p:spPr>
        <p:txBody>
          <a:bodyPr lIns="0" tIns="0" rIns="0" bIns="0" wrap="none">
            <a:noAutofit/>
          </a:bodyPr>
          <a:p>
            <a:pPr indent="0"/>
            <a:r>
              <a:rPr lang="en-US" i="1" sz="950" spc="-50">
                <a:solidFill>
                  <a:srgbClr val="8E99AA"/>
                </a:solidFill>
                <a:latin typeface="Segoe UI"/>
              </a:rPr>
              <a:t>%</a:t>
            </a:r>
          </a:p>
        </p:txBody>
      </p:sp>
      <p:sp>
        <p:nvSpPr>
          <p:cNvPr id="22" name=""/>
          <p:cNvSpPr/>
          <p:nvPr/>
        </p:nvSpPr>
        <p:spPr>
          <a:xfrm>
            <a:off x="6559296" y="6748272"/>
            <a:ext cx="701040" cy="627888"/>
          </a:xfrm>
          <a:prstGeom prst="rect">
            <a:avLst/>
          </a:prstGeom>
        </p:spPr>
        <p:txBody>
          <a:bodyPr lIns="0" tIns="0" rIns="0" bIns="0">
            <a:noAutofit/>
          </a:bodyPr>
          <a:p>
            <a:pPr indent="0">
              <a:lnSpc>
                <a:spcPts val="1008"/>
              </a:lnSpc>
            </a:pPr>
            <a:r>
              <a:rPr lang="en-US" b="1" sz="700">
                <a:solidFill>
                  <a:srgbClr val="778498"/>
                </a:solidFill>
                <a:latin typeface="Segoe UI"/>
              </a:rPr>
              <a:t>Order Priority</a:t>
            </a:r>
          </a:p>
          <a:p>
            <a:pPr algn="just" marL="127000" indent="0">
              <a:lnSpc>
                <a:spcPts val="1008"/>
              </a:lnSpc>
            </a:pPr>
            <a:r>
              <a:rPr lang="en-US" b="1" sz="700">
                <a:solidFill>
                  <a:srgbClr val="646FFA"/>
                </a:solidFill>
                <a:latin typeface="Segoe UI"/>
              </a:rPr>
              <a:t>■    </a:t>
            </a:r>
            <a:r>
              <a:rPr lang="en-US" b="1" sz="700">
                <a:solidFill>
                  <a:srgbClr val="314464"/>
                </a:solidFill>
                <a:latin typeface="Segoe UI"/>
              </a:rPr>
              <a:t>c</a:t>
            </a:r>
          </a:p>
          <a:p>
            <a:pPr algn="just" marL="127000" indent="0">
              <a:lnSpc>
                <a:spcPts val="1008"/>
              </a:lnSpc>
            </a:pPr>
            <a:r>
              <a:rPr lang="en-US" sz="950">
                <a:solidFill>
                  <a:srgbClr val="EE573D"/>
                </a:solidFill>
                <a:latin typeface="Segoe UI"/>
              </a:rPr>
              <a:t>■    </a:t>
            </a:r>
            <a:r>
              <a:rPr lang="en-US" sz="950">
                <a:solidFill>
                  <a:srgbClr val="778498"/>
                </a:solidFill>
                <a:latin typeface="Segoe UI"/>
              </a:rPr>
              <a:t>M</a:t>
            </a:r>
          </a:p>
          <a:p>
            <a:pPr algn="just" marL="127000" indent="0">
              <a:lnSpc>
                <a:spcPts val="1008"/>
              </a:lnSpc>
            </a:pPr>
            <a:r>
              <a:rPr lang="en-US" sz="950">
                <a:solidFill>
                  <a:srgbClr val="03CD96"/>
                </a:solidFill>
                <a:latin typeface="Segoe UI"/>
              </a:rPr>
              <a:t>■    </a:t>
            </a:r>
            <a:r>
              <a:rPr lang="en-US" sz="950">
                <a:solidFill>
                  <a:srgbClr val="314464"/>
                </a:solidFill>
                <a:latin typeface="Segoe UI"/>
              </a:rPr>
              <a:t>H</a:t>
            </a:r>
          </a:p>
          <a:p>
            <a:pPr algn="just" marL="127000" indent="0">
              <a:lnSpc>
                <a:spcPts val="1008"/>
              </a:lnSpc>
            </a:pPr>
            <a:r>
              <a:rPr lang="en-US" sz="750">
                <a:solidFill>
                  <a:srgbClr val="AD66F9"/>
                </a:solidFill>
                <a:latin typeface="Segoe UI"/>
              </a:rPr>
              <a:t>■    </a:t>
            </a:r>
            <a:r>
              <a:rPr lang="en-US" sz="750">
                <a:solidFill>
                  <a:srgbClr val="314464"/>
                </a:solidFill>
                <a:latin typeface="Segoe UI"/>
              </a:rPr>
              <a:t>L</a:t>
            </a:r>
          </a:p>
        </p:txBody>
      </p:sp>
      <p:sp>
        <p:nvSpPr>
          <p:cNvPr id="23" name=""/>
          <p:cNvSpPr/>
          <p:nvPr/>
        </p:nvSpPr>
        <p:spPr>
          <a:xfrm>
            <a:off x="3288792" y="8958072"/>
            <a:ext cx="911352" cy="124968"/>
          </a:xfrm>
          <a:prstGeom prst="rect">
            <a:avLst/>
          </a:prstGeom>
        </p:spPr>
        <p:txBody>
          <a:bodyPr lIns="0" tIns="0" rIns="0" bIns="0" wrap="none">
            <a:noAutofit/>
          </a:bodyPr>
          <a:p>
            <a:pPr indent="0"/>
            <a:r>
              <a:rPr lang="en-US" b="1" sz="700">
                <a:solidFill>
                  <a:srgbClr val="778498"/>
                </a:solidFill>
                <a:latin typeface="Segoe UI"/>
              </a:rPr>
              <a:t>Country-Item Type</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16864" y="1725168"/>
            <a:ext cx="6394704" cy="2078736"/>
          </a:xfrm>
          <a:prstGeom prst="rect">
            <a:avLst/>
          </a:prstGeom>
        </p:spPr>
      </p:pic>
      <p:pic>
        <p:nvPicPr>
          <p:cNvPr id="3" name=""/>
          <p:cNvPicPr>
            <a:picLocks noChangeAspect="1"/>
          </p:cNvPicPr>
          <p:nvPr/>
        </p:nvPicPr>
        <p:blipFill>
          <a:blip r:embed="rPictId1"/>
          <a:stretch>
            <a:fillRect/>
          </a:stretch>
        </p:blipFill>
        <p:spPr>
          <a:xfrm>
            <a:off x="813816" y="5145024"/>
            <a:ext cx="6406896" cy="2097024"/>
          </a:xfrm>
          <a:prstGeom prst="rect">
            <a:avLst/>
          </a:prstGeom>
        </p:spPr>
      </p:pic>
      <p:sp>
        <p:nvSpPr>
          <p:cNvPr id="4" name=""/>
          <p:cNvSpPr/>
          <p:nvPr/>
        </p:nvSpPr>
        <p:spPr>
          <a:xfrm>
            <a:off x="582168" y="1840992"/>
            <a:ext cx="112776" cy="4142232"/>
          </a:xfrm>
          <a:prstGeom prst="rect">
            <a:avLst/>
          </a:prstGeom>
        </p:spPr>
        <p:txBody>
          <a:bodyPr lIns="0" tIns="0" rIns="0" bIns="0" vert="vert270" wrap="none">
            <a:noAutofit/>
          </a:bodyPr>
          <a:p>
            <a:pPr algn="just" indent="0"/>
            <a:r>
              <a:rPr lang="en-US" b="1" sz="700">
                <a:solidFill>
                  <a:srgbClr val="778498"/>
                </a:solidFill>
                <a:latin typeface="Segoe UI"/>
              </a:rPr>
              <a:t>Units Sold    </a:t>
            </a:r>
            <a:r>
              <a:rPr lang="en-US" sz="950">
                <a:latin typeface="Segoe UI"/>
              </a:rPr>
              <a:t>o'    </a:t>
            </a:r>
            <a:r>
              <a:rPr lang="en-US" b="1" sz="700">
                <a:solidFill>
                  <a:srgbClr val="778498"/>
                </a:solidFill>
                <a:latin typeface="Segoe UI"/>
              </a:rPr>
              <a:t>Units Sold</a:t>
            </a:r>
          </a:p>
        </p:txBody>
      </p:sp>
      <p:sp>
        <p:nvSpPr>
          <p:cNvPr id="5" name=""/>
          <p:cNvSpPr/>
          <p:nvPr/>
        </p:nvSpPr>
        <p:spPr>
          <a:xfrm>
            <a:off x="445008" y="478536"/>
            <a:ext cx="6821424" cy="350520"/>
          </a:xfrm>
          <a:prstGeom prst="rect">
            <a:avLst/>
          </a:prstGeom>
        </p:spPr>
        <p:txBody>
          <a:bodyPr lIns="0" tIns="0" rIns="0" bIns="0">
            <a:noAutofit/>
          </a:bodyPr>
          <a:p>
            <a:pPr indent="0">
              <a:lnSpc>
                <a:spcPts val="1536"/>
              </a:lnSpc>
            </a:pPr>
            <a:r>
              <a:rPr lang="en-US" sz="950">
                <a:latin typeface="Segoe UI"/>
              </a:rPr>
              <a:t>In 2010, countries prioritized items differently based on order type: Tuvalu and Fiji emphasized high-priority cosmetics</a:t>
            </a:r>
          </a:p>
          <a:p>
            <a:pPr indent="0">
              <a:lnSpc>
                <a:spcPts val="1536"/>
              </a:lnSpc>
            </a:pPr>
            <a:r>
              <a:rPr lang="en-US" sz="950">
                <a:latin typeface="Segoe UI"/>
              </a:rPr>
              <a:t>and clothes, while Albania showed the lowest priority for clothes, and Switzerland had minimal activity in personal care.</a:t>
            </a:r>
          </a:p>
        </p:txBody>
      </p:sp>
      <p:sp>
        <p:nvSpPr>
          <p:cNvPr id="6" name=""/>
          <p:cNvSpPr/>
          <p:nvPr/>
        </p:nvSpPr>
        <p:spPr>
          <a:xfrm>
            <a:off x="762000" y="1219200"/>
            <a:ext cx="2328672" cy="152400"/>
          </a:xfrm>
          <a:prstGeom prst="rect">
            <a:avLst/>
          </a:prstGeom>
        </p:spPr>
        <p:txBody>
          <a:bodyPr lIns="0" tIns="0" rIns="0" bIns="0" wrap="none">
            <a:noAutofit/>
          </a:bodyPr>
          <a:p>
            <a:pPr indent="0">
              <a:spcAft>
                <a:spcPts val="1890"/>
              </a:spcAft>
            </a:pPr>
            <a:r>
              <a:rPr lang="en-US" sz="950">
                <a:solidFill>
                  <a:srgbClr val="778498"/>
                </a:solidFill>
                <a:latin typeface="Segoe UI"/>
              </a:rPr>
              <a:t>Order Priority of Item's by Country [2011]</a:t>
            </a:r>
          </a:p>
        </p:txBody>
      </p:sp>
      <p:sp>
        <p:nvSpPr>
          <p:cNvPr id="7" name=""/>
          <p:cNvSpPr/>
          <p:nvPr/>
        </p:nvSpPr>
        <p:spPr>
          <a:xfrm>
            <a:off x="691896" y="3901440"/>
            <a:ext cx="6537960" cy="353568"/>
          </a:xfrm>
          <a:prstGeom prst="rect">
            <a:avLst/>
          </a:prstGeom>
        </p:spPr>
        <p:txBody>
          <a:bodyPr lIns="0" tIns="0" rIns="0" bIns="0">
            <a:noAutofit/>
          </a:bodyPr>
          <a:p>
            <a:pPr marL="2353564" indent="0">
              <a:spcBef>
                <a:spcPts val="420"/>
              </a:spcBef>
              <a:spcAft>
                <a:spcPts val="420"/>
              </a:spcAft>
            </a:pPr>
            <a:r>
              <a:rPr lang="en-US" b="1" sz="700">
                <a:solidFill>
                  <a:srgbClr val="778498"/>
                </a:solidFill>
                <a:latin typeface="Segoe UI"/>
              </a:rPr>
              <a:t>Country </a:t>
            </a:r>
            <a:r>
              <a:rPr lang="en-US" b="1" sz="700">
                <a:solidFill>
                  <a:srgbClr val="4C5E79"/>
                </a:solidFill>
                <a:latin typeface="Segoe UI"/>
              </a:rPr>
              <a:t>- </a:t>
            </a:r>
            <a:r>
              <a:rPr lang="en-US" b="1" sz="700">
                <a:solidFill>
                  <a:srgbClr val="778498"/>
                </a:solidFill>
                <a:latin typeface="Segoe UI"/>
              </a:rPr>
              <a:t>Item Type</a:t>
            </a:r>
          </a:p>
          <a:p>
            <a:pPr indent="0">
              <a:spcAft>
                <a:spcPts val="2310"/>
              </a:spcAft>
            </a:pPr>
            <a:r>
              <a:rPr lang="en-US" sz="950">
                <a:latin typeface="Segoe UI"/>
              </a:rPr>
              <a:t>rity Beverages, while Kyrgyzstan showed the lowest priority for vegetables, and Syria had minimal activity in Fruits.</a:t>
            </a:r>
          </a:p>
        </p:txBody>
      </p:sp>
      <p:sp>
        <p:nvSpPr>
          <p:cNvPr id="8" name=""/>
          <p:cNvSpPr/>
          <p:nvPr/>
        </p:nvSpPr>
        <p:spPr>
          <a:xfrm>
            <a:off x="789432" y="4651248"/>
            <a:ext cx="2267712" cy="152400"/>
          </a:xfrm>
          <a:prstGeom prst="rect">
            <a:avLst/>
          </a:prstGeom>
        </p:spPr>
        <p:txBody>
          <a:bodyPr lIns="0" tIns="0" rIns="0" bIns="0" wrap="none">
            <a:noAutofit/>
          </a:bodyPr>
          <a:p>
            <a:pPr indent="0">
              <a:spcBef>
                <a:spcPts val="2310"/>
              </a:spcBef>
              <a:spcAft>
                <a:spcPts val="1890"/>
              </a:spcAft>
            </a:pPr>
            <a:r>
              <a:rPr lang="en-US" sz="950">
                <a:solidFill>
                  <a:srgbClr val="778498"/>
                </a:solidFill>
                <a:latin typeface="Segoe UI"/>
              </a:rPr>
              <a:t>Order Priority of Item's by Country [2012]</a:t>
            </a:r>
          </a:p>
        </p:txBody>
      </p:sp>
      <p:sp>
        <p:nvSpPr>
          <p:cNvPr id="9" name=""/>
          <p:cNvSpPr/>
          <p:nvPr/>
        </p:nvSpPr>
        <p:spPr>
          <a:xfrm>
            <a:off x="3371088" y="7336536"/>
            <a:ext cx="740664" cy="124968"/>
          </a:xfrm>
          <a:prstGeom prst="rect">
            <a:avLst/>
          </a:prstGeom>
        </p:spPr>
        <p:txBody>
          <a:bodyPr lIns="0" tIns="0" rIns="0" bIns="0" wrap="none">
            <a:noAutofit/>
          </a:bodyPr>
          <a:p>
            <a:pPr indent="0"/>
            <a:r>
              <a:rPr lang="en-US" b="1" sz="700">
                <a:solidFill>
                  <a:srgbClr val="778498"/>
                </a:solidFill>
                <a:latin typeface="Segoe UI"/>
              </a:rPr>
              <a:t>Country - Item's</a:t>
            </a:r>
          </a:p>
        </p:txBody>
      </p:sp>
      <p:sp>
        <p:nvSpPr>
          <p:cNvPr id="10" name=""/>
          <p:cNvSpPr/>
          <p:nvPr/>
        </p:nvSpPr>
        <p:spPr>
          <a:xfrm>
            <a:off x="441960" y="7656576"/>
            <a:ext cx="6620256" cy="350520"/>
          </a:xfrm>
          <a:prstGeom prst="rect">
            <a:avLst/>
          </a:prstGeom>
        </p:spPr>
        <p:txBody>
          <a:bodyPr lIns="0" tIns="0" rIns="0" bIns="0">
            <a:noAutofit/>
          </a:bodyPr>
          <a:p>
            <a:pPr indent="0">
              <a:lnSpc>
                <a:spcPts val="1536"/>
              </a:lnSpc>
              <a:spcBef>
                <a:spcPts val="1050"/>
              </a:spcBef>
            </a:pPr>
            <a:r>
              <a:rPr lang="en-US" sz="950">
                <a:latin typeface="Segoe UI"/>
              </a:rPr>
              <a:t>In 2012, countries prioritized items differently based on order type: Switzerland emphasized high-priority cosmetics, while Kuwait, United Kingdom and Slovak showed the lowest priority for fruits, Household.</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58368" y="1161288"/>
            <a:ext cx="6355080" cy="2121408"/>
          </a:xfrm>
          <a:prstGeom prst="rect">
            <a:avLst/>
          </a:prstGeom>
        </p:spPr>
      </p:pic>
      <p:pic>
        <p:nvPicPr>
          <p:cNvPr id="3" name=""/>
          <p:cNvPicPr>
            <a:picLocks noChangeAspect="1"/>
          </p:cNvPicPr>
          <p:nvPr/>
        </p:nvPicPr>
        <p:blipFill>
          <a:blip r:embed="rPictId1"/>
          <a:stretch>
            <a:fillRect/>
          </a:stretch>
        </p:blipFill>
        <p:spPr>
          <a:xfrm>
            <a:off x="646176" y="4212336"/>
            <a:ext cx="6861048" cy="3099816"/>
          </a:xfrm>
          <a:prstGeom prst="rect">
            <a:avLst/>
          </a:prstGeom>
        </p:spPr>
      </p:pic>
      <p:sp>
        <p:nvSpPr>
          <p:cNvPr id="4" name=""/>
          <p:cNvSpPr/>
          <p:nvPr/>
        </p:nvSpPr>
        <p:spPr>
          <a:xfrm>
            <a:off x="789432" y="694944"/>
            <a:ext cx="2267712" cy="152400"/>
          </a:xfrm>
          <a:prstGeom prst="rect">
            <a:avLst/>
          </a:prstGeom>
        </p:spPr>
        <p:txBody>
          <a:bodyPr lIns="0" tIns="0" rIns="0" bIns="0" wrap="none">
            <a:noAutofit/>
          </a:bodyPr>
          <a:p>
            <a:pPr indent="0"/>
            <a:r>
              <a:rPr lang="en-US" sz="950">
                <a:solidFill>
                  <a:srgbClr val="778498"/>
                </a:solidFill>
                <a:latin typeface="Segoe UI"/>
              </a:rPr>
              <a:t>Order Priority of Item's by Country [2013]</a:t>
            </a:r>
          </a:p>
        </p:txBody>
      </p:sp>
      <p:sp>
        <p:nvSpPr>
          <p:cNvPr id="5" name=""/>
          <p:cNvSpPr/>
          <p:nvPr/>
        </p:nvSpPr>
        <p:spPr>
          <a:xfrm>
            <a:off x="3371088" y="3380232"/>
            <a:ext cx="740664" cy="124968"/>
          </a:xfrm>
          <a:prstGeom prst="rect">
            <a:avLst/>
          </a:prstGeom>
        </p:spPr>
        <p:txBody>
          <a:bodyPr lIns="0" tIns="0" rIns="0" bIns="0" wrap="none">
            <a:noAutofit/>
          </a:bodyPr>
          <a:p>
            <a:pPr indent="0"/>
            <a:r>
              <a:rPr lang="en-US" b="1" sz="700">
                <a:solidFill>
                  <a:srgbClr val="778498"/>
                </a:solidFill>
                <a:latin typeface="Segoe UI"/>
              </a:rPr>
              <a:t>Country </a:t>
            </a:r>
            <a:r>
              <a:rPr lang="en-US" b="1" sz="700">
                <a:solidFill>
                  <a:srgbClr val="314464"/>
                </a:solidFill>
                <a:latin typeface="Segoe UI"/>
              </a:rPr>
              <a:t>- </a:t>
            </a:r>
            <a:r>
              <a:rPr lang="en-US" b="1" sz="700">
                <a:solidFill>
                  <a:srgbClr val="778498"/>
                </a:solidFill>
                <a:latin typeface="Segoe UI"/>
              </a:rPr>
              <a:t>Item's</a:t>
            </a:r>
          </a:p>
        </p:txBody>
      </p:sp>
      <p:sp>
        <p:nvSpPr>
          <p:cNvPr id="6" name=""/>
          <p:cNvSpPr/>
          <p:nvPr/>
        </p:nvSpPr>
        <p:spPr>
          <a:xfrm>
            <a:off x="445008" y="3709416"/>
            <a:ext cx="6541008" cy="350520"/>
          </a:xfrm>
          <a:prstGeom prst="rect">
            <a:avLst/>
          </a:prstGeom>
        </p:spPr>
        <p:txBody>
          <a:bodyPr lIns="0" tIns="0" rIns="0" bIns="0">
            <a:noAutofit/>
          </a:bodyPr>
          <a:p>
            <a:pPr indent="0">
              <a:lnSpc>
                <a:spcPts val="1536"/>
              </a:lnSpc>
              <a:spcBef>
                <a:spcPts val="840"/>
              </a:spcBef>
            </a:pPr>
            <a:r>
              <a:rPr lang="en-US" sz="950">
                <a:latin typeface="Segoe UI"/>
              </a:rPr>
              <a:t>In 2013, countries prioritized items differently based on order type: Pakistan and Lesotho emphasized high-priority cosmetics and Fruits, while Australia and showed the lowest priority for Cereal.</a:t>
            </a:r>
          </a:p>
        </p:txBody>
      </p:sp>
      <p:sp>
        <p:nvSpPr>
          <p:cNvPr id="7" name=""/>
          <p:cNvSpPr/>
          <p:nvPr/>
        </p:nvSpPr>
        <p:spPr>
          <a:xfrm>
            <a:off x="445008" y="7458456"/>
            <a:ext cx="6220968" cy="353568"/>
          </a:xfrm>
          <a:prstGeom prst="rect">
            <a:avLst/>
          </a:prstGeom>
        </p:spPr>
        <p:txBody>
          <a:bodyPr lIns="0" tIns="0" rIns="0" bIns="0">
            <a:noAutofit/>
          </a:bodyPr>
          <a:p>
            <a:pPr indent="0">
              <a:lnSpc>
                <a:spcPts val="1560"/>
              </a:lnSpc>
              <a:spcBef>
                <a:spcPts val="840"/>
              </a:spcBef>
            </a:pPr>
            <a:r>
              <a:rPr lang="en-US" sz="950">
                <a:latin typeface="Segoe UI"/>
              </a:rPr>
              <a:t>In 2014, countries prioritized items differently based on order type: Australia, Federated States of Micronesia emphasized high-priority Beverages, while Russia showed the lowest priority for Office Supplies.</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73024" y="1066800"/>
            <a:ext cx="6339840" cy="1694688"/>
          </a:xfrm>
          <a:prstGeom prst="rect">
            <a:avLst/>
          </a:prstGeom>
        </p:spPr>
      </p:pic>
      <p:pic>
        <p:nvPicPr>
          <p:cNvPr id="3" name=""/>
          <p:cNvPicPr>
            <a:picLocks noChangeAspect="1"/>
          </p:cNvPicPr>
          <p:nvPr/>
        </p:nvPicPr>
        <p:blipFill>
          <a:blip r:embed="rPictId1"/>
          <a:stretch>
            <a:fillRect/>
          </a:stretch>
        </p:blipFill>
        <p:spPr>
          <a:xfrm>
            <a:off x="573024" y="4492752"/>
            <a:ext cx="6662928" cy="1688592"/>
          </a:xfrm>
          <a:prstGeom prst="rect">
            <a:avLst/>
          </a:prstGeom>
        </p:spPr>
      </p:pic>
      <p:pic>
        <p:nvPicPr>
          <p:cNvPr id="4" name=""/>
          <p:cNvPicPr>
            <a:picLocks noChangeAspect="1"/>
          </p:cNvPicPr>
          <p:nvPr/>
        </p:nvPicPr>
        <p:blipFill>
          <a:blip r:embed="rPictId2"/>
          <a:stretch>
            <a:fillRect/>
          </a:stretch>
        </p:blipFill>
        <p:spPr>
          <a:xfrm>
            <a:off x="573024" y="7607808"/>
            <a:ext cx="1767840" cy="1597152"/>
          </a:xfrm>
          <a:prstGeom prst="rect">
            <a:avLst/>
          </a:prstGeom>
        </p:spPr>
      </p:pic>
      <p:pic>
        <p:nvPicPr>
          <p:cNvPr id="5" name=""/>
          <p:cNvPicPr>
            <a:picLocks noChangeAspect="1"/>
          </p:cNvPicPr>
          <p:nvPr/>
        </p:nvPicPr>
        <p:blipFill>
          <a:blip r:embed="rPictId3"/>
          <a:stretch>
            <a:fillRect/>
          </a:stretch>
        </p:blipFill>
        <p:spPr>
          <a:xfrm>
            <a:off x="3627120" y="7589520"/>
            <a:ext cx="3608832" cy="1694688"/>
          </a:xfrm>
          <a:prstGeom prst="rect">
            <a:avLst/>
          </a:prstGeom>
        </p:spPr>
      </p:pic>
      <p:sp>
        <p:nvSpPr>
          <p:cNvPr id="6" name=""/>
          <p:cNvSpPr/>
          <p:nvPr/>
        </p:nvSpPr>
        <p:spPr>
          <a:xfrm>
            <a:off x="786384" y="655320"/>
            <a:ext cx="1853184" cy="131064"/>
          </a:xfrm>
          <a:prstGeom prst="rect">
            <a:avLst/>
          </a:prstGeom>
        </p:spPr>
        <p:txBody>
          <a:bodyPr lIns="0" tIns="0" rIns="0" bIns="0" wrap="none">
            <a:noAutofit/>
          </a:bodyPr>
          <a:p>
            <a:pPr indent="0"/>
            <a:r>
              <a:rPr lang="en-US" sz="750">
                <a:solidFill>
                  <a:srgbClr val="778498"/>
                </a:solidFill>
                <a:latin typeface="Segoe UI"/>
              </a:rPr>
              <a:t>Order Priority of Item's </a:t>
            </a:r>
            <a:r>
              <a:rPr lang="en-US" sz="750">
                <a:solidFill>
                  <a:srgbClr val="4C5E79"/>
                </a:solidFill>
                <a:latin typeface="Segoe UI"/>
              </a:rPr>
              <a:t>by </a:t>
            </a:r>
            <a:r>
              <a:rPr lang="en-US" sz="750">
                <a:solidFill>
                  <a:srgbClr val="778498"/>
                </a:solidFill>
                <a:latin typeface="Segoe UI"/>
              </a:rPr>
              <a:t>Country [201</a:t>
            </a:r>
            <a:r>
              <a:rPr lang="en-US" sz="750">
                <a:solidFill>
                  <a:srgbClr val="4C5E79"/>
                </a:solidFill>
                <a:latin typeface="Segoe UI"/>
              </a:rPr>
              <a:t>5]</a:t>
            </a:r>
          </a:p>
        </p:txBody>
      </p:sp>
      <p:sp>
        <p:nvSpPr>
          <p:cNvPr id="7" name=""/>
          <p:cNvSpPr/>
          <p:nvPr/>
        </p:nvSpPr>
        <p:spPr>
          <a:xfrm>
            <a:off x="6729984" y="1054608"/>
            <a:ext cx="554736" cy="512064"/>
          </a:xfrm>
          <a:prstGeom prst="rect">
            <a:avLst/>
          </a:prstGeom>
        </p:spPr>
        <p:txBody>
          <a:bodyPr lIns="0" tIns="0" rIns="0" bIns="0">
            <a:noAutofit/>
          </a:bodyPr>
          <a:p>
            <a:pPr indent="0">
              <a:lnSpc>
                <a:spcPts val="840"/>
              </a:lnSpc>
            </a:pPr>
            <a:r>
              <a:rPr lang="en-US" sz="650">
                <a:solidFill>
                  <a:srgbClr val="66758C"/>
                </a:solidFill>
                <a:latin typeface="Segoe UI"/>
              </a:rPr>
              <a:t>Order Priority</a:t>
            </a:r>
          </a:p>
          <a:p>
            <a:pPr algn="just" indent="0">
              <a:lnSpc>
                <a:spcPts val="840"/>
              </a:lnSpc>
            </a:pPr>
            <a:r>
              <a:rPr lang="en-US" sz="550">
                <a:solidFill>
                  <a:srgbClr val="646FFA"/>
                </a:solidFill>
                <a:latin typeface="Segoe UI"/>
              </a:rPr>
              <a:t>■    </a:t>
            </a:r>
            <a:r>
              <a:rPr lang="en-US" sz="550">
                <a:solidFill>
                  <a:srgbClr val="8E99AA"/>
                </a:solidFill>
                <a:latin typeface="Segoe UI"/>
              </a:rPr>
              <a:t>H</a:t>
            </a:r>
          </a:p>
          <a:p>
            <a:pPr algn="just" indent="0">
              <a:lnSpc>
                <a:spcPts val="840"/>
              </a:lnSpc>
            </a:pPr>
            <a:r>
              <a:rPr lang="en-US" sz="550">
                <a:solidFill>
                  <a:srgbClr val="EE573D"/>
                </a:solidFill>
                <a:latin typeface="Segoe UI"/>
              </a:rPr>
              <a:t>■    </a:t>
            </a:r>
            <a:r>
              <a:rPr lang="en-US" sz="550">
                <a:solidFill>
                  <a:srgbClr val="8E99AA"/>
                </a:solidFill>
                <a:latin typeface="Segoe UI"/>
              </a:rPr>
              <a:t>L</a:t>
            </a:r>
          </a:p>
          <a:p>
            <a:pPr algn="just" indent="0">
              <a:lnSpc>
                <a:spcPts val="840"/>
              </a:lnSpc>
            </a:pPr>
            <a:r>
              <a:rPr lang="en-US" sz="550">
                <a:solidFill>
                  <a:srgbClr val="03CD96"/>
                </a:solidFill>
                <a:latin typeface="Segoe UI"/>
              </a:rPr>
              <a:t>■    </a:t>
            </a:r>
            <a:r>
              <a:rPr lang="en-US" sz="550">
                <a:solidFill>
                  <a:srgbClr val="66758C"/>
                </a:solidFill>
                <a:latin typeface="Segoe UI"/>
              </a:rPr>
              <a:t>M</a:t>
            </a:r>
          </a:p>
          <a:p>
            <a:pPr algn="just" indent="0">
              <a:lnSpc>
                <a:spcPts val="840"/>
              </a:lnSpc>
            </a:pPr>
            <a:r>
              <a:rPr lang="en-US" sz="550">
                <a:solidFill>
                  <a:srgbClr val="AD66F9"/>
                </a:solidFill>
                <a:latin typeface="Segoe UI"/>
              </a:rPr>
              <a:t>■    </a:t>
            </a:r>
            <a:r>
              <a:rPr lang="en-US" sz="550">
                <a:solidFill>
                  <a:srgbClr val="66758C"/>
                </a:solidFill>
                <a:latin typeface="Segoe UI"/>
              </a:rPr>
              <a:t>C</a:t>
            </a:r>
          </a:p>
        </p:txBody>
      </p:sp>
      <p:sp>
        <p:nvSpPr>
          <p:cNvPr id="8" name=""/>
          <p:cNvSpPr/>
          <p:nvPr/>
        </p:nvSpPr>
        <p:spPr>
          <a:xfrm>
            <a:off x="414528" y="2846832"/>
            <a:ext cx="6620256" cy="91440"/>
          </a:xfrm>
          <a:prstGeom prst="rect">
            <a:avLst/>
          </a:prstGeom>
        </p:spPr>
        <p:txBody>
          <a:bodyPr lIns="0" tIns="0" rIns="0" bIns="0" wrap="none">
            <a:noAutofit/>
          </a:bodyPr>
          <a:p>
            <a:pPr algn="ctr" indent="0"/>
            <a:r>
              <a:rPr lang="en-US" sz="650">
                <a:solidFill>
                  <a:srgbClr val="66758C"/>
                </a:solidFill>
                <a:latin typeface="Segoe UI"/>
              </a:rPr>
              <a:t>Country - Item's</a:t>
            </a:r>
          </a:p>
        </p:txBody>
      </p:sp>
      <p:sp>
        <p:nvSpPr>
          <p:cNvPr id="9" name=""/>
          <p:cNvSpPr/>
          <p:nvPr/>
        </p:nvSpPr>
        <p:spPr>
          <a:xfrm>
            <a:off x="414528" y="3404616"/>
            <a:ext cx="6620256" cy="313944"/>
          </a:xfrm>
          <a:prstGeom prst="rect">
            <a:avLst/>
          </a:prstGeom>
        </p:spPr>
        <p:txBody>
          <a:bodyPr lIns="0" tIns="0" rIns="0" bIns="0">
            <a:noAutofit/>
          </a:bodyPr>
          <a:p>
            <a:pPr indent="0">
              <a:lnSpc>
                <a:spcPts val="1536"/>
              </a:lnSpc>
            </a:pPr>
            <a:r>
              <a:rPr lang="en-US" sz="950">
                <a:latin typeface="Segoe UI"/>
              </a:rPr>
              <a:t>In 2015, countries prioritized items differently based on order type: Myanmar emphasized high-priority Household, while Libya showed the lowest priority for Cereal.</a:t>
            </a:r>
          </a:p>
        </p:txBody>
      </p:sp>
      <p:sp>
        <p:nvSpPr>
          <p:cNvPr id="10" name=""/>
          <p:cNvSpPr/>
          <p:nvPr/>
        </p:nvSpPr>
        <p:spPr>
          <a:xfrm>
            <a:off x="414528" y="4096512"/>
            <a:ext cx="6620256" cy="109728"/>
          </a:xfrm>
          <a:prstGeom prst="rect">
            <a:avLst/>
          </a:prstGeom>
        </p:spPr>
        <p:txBody>
          <a:bodyPr lIns="0" tIns="0" rIns="0" bIns="0" wrap="none">
            <a:noAutofit/>
          </a:bodyPr>
          <a:p>
            <a:pPr marL="393700" indent="0"/>
            <a:r>
              <a:rPr lang="en-US" sz="750">
                <a:solidFill>
                  <a:srgbClr val="66758C"/>
                </a:solidFill>
                <a:latin typeface="Segoe UI"/>
              </a:rPr>
              <a:t>Order Priority of Item's by Country [2016]</a:t>
            </a:r>
          </a:p>
        </p:txBody>
      </p:sp>
      <p:sp>
        <p:nvSpPr>
          <p:cNvPr id="11" name=""/>
          <p:cNvSpPr/>
          <p:nvPr/>
        </p:nvSpPr>
        <p:spPr>
          <a:xfrm>
            <a:off x="414528" y="6266688"/>
            <a:ext cx="6772656" cy="88392"/>
          </a:xfrm>
          <a:prstGeom prst="rect">
            <a:avLst/>
          </a:prstGeom>
        </p:spPr>
        <p:txBody>
          <a:bodyPr lIns="0" tIns="0" rIns="0" bIns="0" wrap="none">
            <a:noAutofit/>
          </a:bodyPr>
          <a:p>
            <a:pPr algn="ctr" marL="88900" indent="0"/>
            <a:r>
              <a:rPr lang="en-US" sz="650">
                <a:solidFill>
                  <a:srgbClr val="8E99AA"/>
                </a:solidFill>
                <a:latin typeface="Segoe UI"/>
              </a:rPr>
              <a:t>Country </a:t>
            </a:r>
            <a:r>
              <a:rPr lang="en-US" sz="650">
                <a:solidFill>
                  <a:srgbClr val="314464"/>
                </a:solidFill>
                <a:latin typeface="Segoe UI"/>
              </a:rPr>
              <a:t>- </a:t>
            </a:r>
            <a:r>
              <a:rPr lang="en-US" sz="650">
                <a:solidFill>
                  <a:srgbClr val="8E99AA"/>
                </a:solidFill>
                <a:latin typeface="Segoe UI"/>
              </a:rPr>
              <a:t>Item's</a:t>
            </a:r>
          </a:p>
        </p:txBody>
      </p:sp>
      <p:sp>
        <p:nvSpPr>
          <p:cNvPr id="12" name=""/>
          <p:cNvSpPr/>
          <p:nvPr/>
        </p:nvSpPr>
        <p:spPr>
          <a:xfrm>
            <a:off x="414528" y="6507480"/>
            <a:ext cx="6772656" cy="316992"/>
          </a:xfrm>
          <a:prstGeom prst="rect">
            <a:avLst/>
          </a:prstGeom>
        </p:spPr>
        <p:txBody>
          <a:bodyPr lIns="0" tIns="0" rIns="0" bIns="0">
            <a:noAutofit/>
          </a:bodyPr>
          <a:p>
            <a:pPr algn="just" indent="0">
              <a:lnSpc>
                <a:spcPts val="1560"/>
              </a:lnSpc>
            </a:pPr>
            <a:r>
              <a:rPr lang="en-US" sz="950">
                <a:latin typeface="Segoe UI"/>
              </a:rPr>
              <a:t>In 2016, countries prioritized items differently based on order type: Iceland emphasized high-priority cosmetics, while Sierra Leone showed the lowest priority for office Supplies.</a:t>
            </a:r>
          </a:p>
        </p:txBody>
      </p:sp>
      <p:sp>
        <p:nvSpPr>
          <p:cNvPr id="13" name=""/>
          <p:cNvSpPr/>
          <p:nvPr/>
        </p:nvSpPr>
        <p:spPr>
          <a:xfrm>
            <a:off x="414528" y="7196328"/>
            <a:ext cx="6772656" cy="106680"/>
          </a:xfrm>
          <a:prstGeom prst="rect">
            <a:avLst/>
          </a:prstGeom>
        </p:spPr>
        <p:txBody>
          <a:bodyPr lIns="0" tIns="0" rIns="0" bIns="0" wrap="none">
            <a:noAutofit/>
          </a:bodyPr>
          <a:p>
            <a:pPr marL="393700" indent="0"/>
            <a:r>
              <a:rPr lang="en-US" sz="750">
                <a:solidFill>
                  <a:srgbClr val="66758C"/>
                </a:solidFill>
                <a:latin typeface="Segoe UI"/>
              </a:rPr>
              <a:t>Order Priority </a:t>
            </a:r>
            <a:r>
              <a:rPr lang="en-US" sz="750">
                <a:solidFill>
                  <a:srgbClr val="8E99AA"/>
                </a:solidFill>
                <a:latin typeface="Segoe UI"/>
              </a:rPr>
              <a:t>of </a:t>
            </a:r>
            <a:r>
              <a:rPr lang="en-US" sz="750">
                <a:solidFill>
                  <a:srgbClr val="66758C"/>
                </a:solidFill>
                <a:latin typeface="Segoe UI"/>
              </a:rPr>
              <a:t>Item's by Country [201</a:t>
            </a:r>
            <a:r>
              <a:rPr lang="en-US" sz="750">
                <a:solidFill>
                  <a:srgbClr val="314464"/>
                </a:solidFill>
                <a:latin typeface="Segoe UI"/>
              </a:rPr>
              <a:t>7]</a:t>
            </a:r>
          </a:p>
        </p:txBody>
      </p:sp>
      <p:graphicFrame>
        <p:nvGraphicFramePr>
          <p:cNvPr id="14" name=""/>
          <p:cNvGraphicFramePr>
            <a:graphicFrameLocks noGrp="1"/>
          </p:cNvGraphicFramePr>
          <p:nvPr/>
        </p:nvGraphicFramePr>
        <p:xfrm>
          <a:off x="2395728" y="8293608"/>
          <a:ext cx="1354328" cy="356616"/>
        </p:xfrm>
        <a:graphic>
          <a:graphicData uri="http://schemas.openxmlformats.org/drawingml/2006/table">
            <a:tbl>
              <a:tblPr/>
              <a:tblGrid>
                <a:gridCol w="569976"/>
                <a:gridCol w="208280"/>
                <a:gridCol w="576072"/>
              </a:tblGrid>
              <a:tr h="146304">
                <a:tc>
                  <a:txBody>
                    <a:bodyPr lIns="0" tIns="0" rIns="0" bIns="0">
                      <a:noAutofit/>
                    </a:bodyPr>
                    <a:p>
                      <a:pPr algn="ctr" indent="0"/>
                      <a:r>
                        <a:rPr lang="en-US" sz="550">
                          <a:solidFill>
                            <a:srgbClr val="DCDEFA"/>
                          </a:solidFill>
                          <a:latin typeface="Segoe UI"/>
                        </a:rPr>
                        <a:t>3015</a:t>
                      </a:r>
                    </a:p>
                  </a:txBody>
                  <a:tcPr marL="0" marR="0" marT="0" marB="0">
                    <a:solidFill>
                      <a:srgbClr val="636EFB"/>
                    </a:solidFill>
                  </a:tcPr>
                </a:tc>
                <a:tc gridSpan="2">
                  <a:txBody>
                    <a:bodyPr lIns="0" tIns="0" rIns="0" bIns="0">
                      <a:noAutofit/>
                    </a:bodyPr>
                    <a:p>
                      <a:endParaRPr sz="700"/>
                    </a:p>
                  </a:txBody>
                  <a:tcPr marL="0" marR="0" marT="0" marB="0">
                    <a:solidFill>
                      <a:srgbClr val="BABFFF"/>
                    </a:solidFill>
                  </a:tcPr>
                </a:tc>
                <a:tc hMerge="1">
                  <a:txBody>
                    <a:bodyPr lIns="0" tIns="0" rIns="0" bIns="0">
                      <a:noAutofit/>
                    </a:bodyPr>
                    <a:p>
                      <a:endParaRPr sz="700"/>
                    </a:p>
                  </a:txBody>
                  <a:tcPr marL="0" marR="0" marT="0" marB="0"/>
                </a:tc>
              </a:tr>
              <a:tr h="210312">
                <a:tc>
                  <a:txBody>
                    <a:bodyPr lIns="0" tIns="0" rIns="0" bIns="0">
                      <a:noAutofit/>
                    </a:bodyPr>
                    <a:p>
                      <a:endParaRPr sz="1000"/>
                    </a:p>
                  </a:txBody>
                  <a:tcPr marL="0" marR="0" marT="0" marB="0">
                    <a:solidFill>
                      <a:srgbClr val="636EFB"/>
                    </a:solidFill>
                  </a:tcPr>
                </a:tc>
                <a:tc>
                  <a:txBody>
                    <a:bodyPr lIns="0" tIns="0" rIns="0" bIns="0">
                      <a:noAutofit/>
                    </a:bodyPr>
                    <a:p>
                      <a:pPr indent="0"/>
                      <a:r>
                        <a:rPr lang="en-US" b="1" sz="1700">
                          <a:solidFill>
                            <a:srgbClr val="FFFFFF"/>
                          </a:solidFill>
                          <a:latin typeface="Segoe UI"/>
                        </a:rPr>
                        <a:t>■</a:t>
                      </a:r>
                    </a:p>
                  </a:txBody>
                  <a:tcPr marL="0" marR="0" marT="0" marB="0">
                    <a:solidFill>
                      <a:srgbClr val="9295CC"/>
                    </a:solidFill>
                  </a:tcPr>
                </a:tc>
                <a:tc>
                  <a:txBody>
                    <a:bodyPr lIns="0" tIns="0" rIns="0" bIns="0">
                      <a:noAutofit/>
                    </a:bodyPr>
                    <a:p>
                      <a:pPr algn="ctr" indent="0"/>
                      <a:r>
                        <a:rPr lang="en-US" sz="550">
                          <a:solidFill>
                            <a:srgbClr val="DCDEFA"/>
                          </a:solidFill>
                          <a:latin typeface="Segoe UI"/>
                        </a:rPr>
                        <a:t>1815</a:t>
                      </a:r>
                    </a:p>
                  </a:txBody>
                  <a:tcPr marL="0" marR="0" marT="0" marB="0">
                    <a:solidFill>
                      <a:srgbClr val="636EFB"/>
                    </a:solidFill>
                  </a:tcPr>
                </a:tc>
              </a:tr>
            </a:tbl>
          </a:graphicData>
        </a:graphic>
      </p:graphicFrame>
      <p:sp>
        <p:nvSpPr>
          <p:cNvPr id="15" name=""/>
          <p:cNvSpPr/>
          <p:nvPr/>
        </p:nvSpPr>
        <p:spPr>
          <a:xfrm>
            <a:off x="2621280" y="8668512"/>
            <a:ext cx="188976" cy="134112"/>
          </a:xfrm>
          <a:prstGeom prst="rect">
            <a:avLst/>
          </a:prstGeom>
        </p:spPr>
        <p:txBody>
          <a:bodyPr lIns="0" tIns="0" rIns="0" bIns="0" wrap="none">
            <a:noAutofit/>
          </a:bodyPr>
          <a:p>
            <a:pPr algn="just" indent="0"/>
            <a:r>
              <a:rPr lang="en-US" sz="950">
                <a:solidFill>
                  <a:srgbClr val="778498"/>
                </a:solidFill>
                <a:latin typeface="Segoe UI"/>
              </a:rPr>
              <a:t>V</a:t>
            </a:r>
          </a:p>
        </p:txBody>
      </p:sp>
      <p:sp>
        <p:nvSpPr>
          <p:cNvPr id="16" name=""/>
          <p:cNvSpPr/>
          <p:nvPr/>
        </p:nvSpPr>
        <p:spPr>
          <a:xfrm>
            <a:off x="3453384" y="9363456"/>
            <a:ext cx="606552" cy="109728"/>
          </a:xfrm>
          <a:prstGeom prst="rect">
            <a:avLst/>
          </a:prstGeom>
        </p:spPr>
        <p:txBody>
          <a:bodyPr lIns="0" tIns="0" rIns="0" bIns="0" wrap="none">
            <a:noAutofit/>
          </a:bodyPr>
          <a:p>
            <a:pPr indent="0"/>
            <a:r>
              <a:rPr lang="en-US" sz="650">
                <a:solidFill>
                  <a:srgbClr val="8E99AA"/>
                </a:solidFill>
                <a:latin typeface="Segoe UI"/>
              </a:rPr>
              <a:t>Country - </a:t>
            </a:r>
            <a:r>
              <a:rPr lang="en-US" sz="650">
                <a:solidFill>
                  <a:srgbClr val="66758C"/>
                </a:solidFill>
                <a:latin typeface="Segoe UI"/>
              </a:rPr>
              <a:t>Item's</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58368" y="3078480"/>
            <a:ext cx="6025896" cy="1801368"/>
          </a:xfrm>
          <a:prstGeom prst="rect">
            <a:avLst/>
          </a:prstGeom>
        </p:spPr>
      </p:pic>
      <p:pic>
        <p:nvPicPr>
          <p:cNvPr id="3" name=""/>
          <p:cNvPicPr>
            <a:picLocks noChangeAspect="1"/>
          </p:cNvPicPr>
          <p:nvPr/>
        </p:nvPicPr>
        <p:blipFill>
          <a:blip r:embed="rPictId1"/>
          <a:stretch>
            <a:fillRect/>
          </a:stretch>
        </p:blipFill>
        <p:spPr>
          <a:xfrm>
            <a:off x="1905000" y="7821168"/>
            <a:ext cx="2319528" cy="789432"/>
          </a:xfrm>
          <a:prstGeom prst="rect">
            <a:avLst/>
          </a:prstGeom>
        </p:spPr>
      </p:pic>
      <p:sp>
        <p:nvSpPr>
          <p:cNvPr id="4" name=""/>
          <p:cNvSpPr/>
          <p:nvPr/>
        </p:nvSpPr>
        <p:spPr>
          <a:xfrm>
            <a:off x="448056" y="478536"/>
            <a:ext cx="6583680" cy="350520"/>
          </a:xfrm>
          <a:prstGeom prst="rect">
            <a:avLst/>
          </a:prstGeom>
        </p:spPr>
        <p:txBody>
          <a:bodyPr lIns="0" tIns="0" rIns="0" bIns="0">
            <a:noAutofit/>
          </a:bodyPr>
          <a:p>
            <a:pPr indent="0">
              <a:lnSpc>
                <a:spcPts val="1536"/>
              </a:lnSpc>
            </a:pPr>
            <a:r>
              <a:rPr lang="en-US" sz="950">
                <a:latin typeface="Segoe UI"/>
              </a:rPr>
              <a:t>In 2017, countries prioritized items differently based on order type: Honduras, Djibouti and Bangladesh emphasized</a:t>
            </a:r>
          </a:p>
          <a:p>
            <a:pPr indent="0">
              <a:lnSpc>
                <a:spcPts val="1536"/>
              </a:lnSpc>
            </a:pPr>
            <a:r>
              <a:rPr lang="en-US" sz="950">
                <a:latin typeface="Segoe UI"/>
              </a:rPr>
              <a:t>high-priority Household, Cereal and Cloths, while France showed the lowest priority for Cosmetic.</a:t>
            </a:r>
          </a:p>
        </p:txBody>
      </p:sp>
      <p:sp>
        <p:nvSpPr>
          <p:cNvPr id="5" name=""/>
          <p:cNvSpPr/>
          <p:nvPr/>
        </p:nvSpPr>
        <p:spPr>
          <a:xfrm>
            <a:off x="457200" y="1350264"/>
            <a:ext cx="1069848" cy="213360"/>
          </a:xfrm>
          <a:prstGeom prst="rect">
            <a:avLst/>
          </a:prstGeom>
        </p:spPr>
        <p:txBody>
          <a:bodyPr lIns="0" tIns="0" rIns="0" bIns="0" wrap="none">
            <a:noAutofit/>
          </a:bodyPr>
          <a:p>
            <a:pPr indent="0">
              <a:spcAft>
                <a:spcPts val="1260"/>
              </a:spcAft>
            </a:pPr>
            <a:r>
              <a:rPr lang="en-US" b="1" sz="1700">
                <a:latin typeface="Segoe UI"/>
              </a:rPr>
              <a:t>Units Sold</a:t>
            </a:r>
          </a:p>
        </p:txBody>
      </p:sp>
      <p:sp>
        <p:nvSpPr>
          <p:cNvPr id="6" name=""/>
          <p:cNvSpPr/>
          <p:nvPr/>
        </p:nvSpPr>
        <p:spPr>
          <a:xfrm>
            <a:off x="448056" y="1804416"/>
            <a:ext cx="6635496" cy="890016"/>
          </a:xfrm>
          <a:prstGeom prst="rect">
            <a:avLst/>
          </a:prstGeom>
        </p:spPr>
        <p:txBody>
          <a:bodyPr lIns="0" tIns="0" rIns="0" bIns="0">
            <a:noAutofit/>
          </a:bodyPr>
          <a:p>
            <a:pPr algn="just" indent="0">
              <a:lnSpc>
                <a:spcPts val="1536"/>
              </a:lnSpc>
              <a:spcBef>
                <a:spcPts val="1260"/>
              </a:spcBef>
              <a:spcAft>
                <a:spcPts val="1680"/>
              </a:spcAft>
            </a:pPr>
            <a:r>
              <a:rPr lang="en-US" sz="950">
                <a:latin typeface="Segoe UI"/>
              </a:rPr>
              <a:t>Units sold" refers to the total quantity of individual items purchased or distributed within a specific period. Each unit represents one item sold, regardless of its size or value.</a:t>
            </a:r>
          </a:p>
          <a:p>
            <a:pPr marL="355600" indent="0"/>
            <a:r>
              <a:rPr lang="en-US" sz="950">
                <a:solidFill>
                  <a:srgbClr val="66758C"/>
                </a:solidFill>
                <a:latin typeface="Segoe UI"/>
              </a:rPr>
              <a:t>Items Sold by units [2010]</a:t>
            </a:r>
          </a:p>
        </p:txBody>
      </p:sp>
      <p:sp>
        <p:nvSpPr>
          <p:cNvPr id="7" name=""/>
          <p:cNvSpPr/>
          <p:nvPr/>
        </p:nvSpPr>
        <p:spPr>
          <a:xfrm>
            <a:off x="1258824" y="4861560"/>
            <a:ext cx="5379720" cy="118872"/>
          </a:xfrm>
          <a:prstGeom prst="rect">
            <a:avLst/>
          </a:prstGeom>
        </p:spPr>
        <p:txBody>
          <a:bodyPr lIns="0" tIns="0" rIns="0" bIns="0" wrap="none">
            <a:noAutofit/>
          </a:bodyPr>
          <a:p>
            <a:pPr algn="just" indent="0"/>
            <a:r>
              <a:rPr lang="en-US" sz="650">
                <a:solidFill>
                  <a:srgbClr val="778498"/>
                </a:solidFill>
                <a:latin typeface="Segoe UI"/>
              </a:rPr>
              <a:t>Clothes    Cosmetics    </a:t>
            </a:r>
            <a:r>
              <a:rPr lang="en-US" sz="650">
                <a:solidFill>
                  <a:srgbClr val="8E99AA"/>
                </a:solidFill>
                <a:latin typeface="Segoe UI"/>
              </a:rPr>
              <a:t>Baby Food    </a:t>
            </a:r>
            <a:r>
              <a:rPr lang="en-US" sz="650">
                <a:solidFill>
                  <a:srgbClr val="778498"/>
                </a:solidFill>
                <a:latin typeface="Segoe UI"/>
              </a:rPr>
              <a:t>Office </a:t>
            </a:r>
            <a:r>
              <a:rPr lang="en-US" sz="650">
                <a:solidFill>
                  <a:srgbClr val="8E99AA"/>
                </a:solidFill>
                <a:latin typeface="Segoe UI"/>
              </a:rPr>
              <a:t>Supplies    </a:t>
            </a:r>
            <a:r>
              <a:rPr lang="en-US" sz="650">
                <a:solidFill>
                  <a:srgbClr val="778498"/>
                </a:solidFill>
                <a:latin typeface="Segoe UI"/>
              </a:rPr>
              <a:t>Fruits    </a:t>
            </a:r>
            <a:r>
              <a:rPr lang="en-US" sz="650">
                <a:solidFill>
                  <a:srgbClr val="8E99AA"/>
                </a:solidFill>
                <a:latin typeface="Segoe UI"/>
              </a:rPr>
              <a:t>Household    Personal </a:t>
            </a:r>
            <a:r>
              <a:rPr lang="en-US" sz="650">
                <a:solidFill>
                  <a:srgbClr val="778498"/>
                </a:solidFill>
                <a:latin typeface="Segoe UI"/>
              </a:rPr>
              <a:t>Care</a:t>
            </a:r>
          </a:p>
        </p:txBody>
      </p:sp>
      <p:sp>
        <p:nvSpPr>
          <p:cNvPr id="8" name=""/>
          <p:cNvSpPr/>
          <p:nvPr/>
        </p:nvSpPr>
        <p:spPr>
          <a:xfrm>
            <a:off x="3752088" y="5047488"/>
            <a:ext cx="277368" cy="103632"/>
          </a:xfrm>
          <a:prstGeom prst="rect">
            <a:avLst/>
          </a:prstGeom>
        </p:spPr>
        <p:txBody>
          <a:bodyPr lIns="0" tIns="0" rIns="0" bIns="0" wrap="none">
            <a:noAutofit/>
          </a:bodyPr>
          <a:p>
            <a:pPr indent="0"/>
            <a:r>
              <a:rPr lang="en-US" b="1" sz="700">
                <a:solidFill>
                  <a:srgbClr val="66758C"/>
                </a:solidFill>
                <a:latin typeface="Segoe UI"/>
              </a:rPr>
              <a:t>Items</a:t>
            </a:r>
          </a:p>
        </p:txBody>
      </p:sp>
      <p:sp>
        <p:nvSpPr>
          <p:cNvPr id="9" name=""/>
          <p:cNvSpPr/>
          <p:nvPr/>
        </p:nvSpPr>
        <p:spPr>
          <a:xfrm>
            <a:off x="448056" y="5553456"/>
            <a:ext cx="6562344" cy="353568"/>
          </a:xfrm>
          <a:prstGeom prst="rect">
            <a:avLst/>
          </a:prstGeom>
        </p:spPr>
        <p:txBody>
          <a:bodyPr lIns="0" tIns="0" rIns="0" bIns="0">
            <a:noAutofit/>
          </a:bodyPr>
          <a:p>
            <a:pPr algn="just" indent="0">
              <a:lnSpc>
                <a:spcPts val="1560"/>
              </a:lnSpc>
              <a:spcAft>
                <a:spcPts val="1680"/>
              </a:spcAft>
            </a:pPr>
            <a:r>
              <a:rPr lang="en-US" sz="950">
                <a:latin typeface="Segoe UI"/>
              </a:rPr>
              <a:t>In 2010, clothes were the most sold item, with 18,290 units, followed by cosmetics with 15,144 units. Personal care items had the lowest sales, with just 273 units sold.</a:t>
            </a:r>
          </a:p>
        </p:txBody>
      </p:sp>
      <p:sp>
        <p:nvSpPr>
          <p:cNvPr id="10" name=""/>
          <p:cNvSpPr/>
          <p:nvPr/>
        </p:nvSpPr>
        <p:spPr>
          <a:xfrm>
            <a:off x="789432" y="6297168"/>
            <a:ext cx="1429512" cy="152400"/>
          </a:xfrm>
          <a:prstGeom prst="rect">
            <a:avLst/>
          </a:prstGeom>
        </p:spPr>
        <p:txBody>
          <a:bodyPr lIns="0" tIns="0" rIns="0" bIns="0" wrap="none">
            <a:noAutofit/>
          </a:bodyPr>
          <a:p>
            <a:pPr indent="0">
              <a:spcBef>
                <a:spcPts val="1680"/>
              </a:spcBef>
              <a:spcAft>
                <a:spcPts val="2520"/>
              </a:spcAft>
            </a:pPr>
            <a:r>
              <a:rPr lang="en-US" sz="950">
                <a:solidFill>
                  <a:srgbClr val="778498"/>
                </a:solidFill>
                <a:latin typeface="Segoe UI"/>
              </a:rPr>
              <a:t>Items Sold by units [201</a:t>
            </a:r>
            <a:r>
              <a:rPr lang="en-US" sz="950">
                <a:solidFill>
                  <a:srgbClr val="8E99AA"/>
                </a:solidFill>
                <a:latin typeface="Segoe UI"/>
              </a:rPr>
              <a:t>1 ]</a:t>
            </a:r>
          </a:p>
        </p:txBody>
      </p:sp>
      <p:sp>
        <p:nvSpPr>
          <p:cNvPr id="11" name=""/>
          <p:cNvSpPr/>
          <p:nvPr/>
        </p:nvSpPr>
        <p:spPr>
          <a:xfrm>
            <a:off x="640080" y="7440168"/>
            <a:ext cx="109728" cy="478536"/>
          </a:xfrm>
          <a:prstGeom prst="rect">
            <a:avLst/>
          </a:prstGeom>
        </p:spPr>
        <p:txBody>
          <a:bodyPr lIns="0" tIns="0" rIns="0" bIns="0">
            <a:noAutofit/>
          </a:bodyPr>
          <a:p>
            <a:pPr indent="0"/>
            <a:r>
              <a:rPr lang="en-US" sz="950">
                <a:solidFill>
                  <a:srgbClr val="314464"/>
                </a:solidFill>
                <a:latin typeface="Segoe UI"/>
              </a:rPr>
              <a:t>2</a:t>
            </a:r>
          </a:p>
          <a:p>
            <a:pPr indent="0"/>
            <a:r>
              <a:rPr lang="en-US" sz="950">
                <a:solidFill>
                  <a:srgbClr val="66758C"/>
                </a:solidFill>
                <a:latin typeface="Segoe UI"/>
              </a:rPr>
              <a:t>O</a:t>
            </a:r>
          </a:p>
          <a:p>
            <a:pPr indent="0"/>
            <a:r>
              <a:rPr lang="en-US" sz="950">
                <a:solidFill>
                  <a:srgbClr val="66758C"/>
                </a:solidFill>
                <a:latin typeface="Segoe UI"/>
              </a:rPr>
              <a:t>1/1</a:t>
            </a:r>
          </a:p>
          <a:p>
            <a:pPr indent="0"/>
            <a:r>
              <a:rPr lang="en-US" sz="950">
                <a:solidFill>
                  <a:srgbClr val="66758C"/>
                </a:solidFill>
                <a:latin typeface="Segoe UI"/>
              </a:rPr>
              <a:t>tn</a:t>
            </a:r>
          </a:p>
          <a:p>
            <a:pPr indent="0"/>
            <a:r>
              <a:rPr lang="en-US" sz="950">
                <a:solidFill>
                  <a:srgbClr val="66758C"/>
                </a:solidFill>
                <a:latin typeface="Segoe UI"/>
              </a:rPr>
              <a:t>C</a:t>
            </a:r>
          </a:p>
          <a:p>
            <a:pPr indent="0"/>
            <a:r>
              <a:rPr lang="en-US" sz="950">
                <a:solidFill>
                  <a:srgbClr val="314464"/>
                </a:solidFill>
                <a:latin typeface="Segoe UI"/>
              </a:rPr>
              <a:t>D</a:t>
            </a:r>
          </a:p>
        </p:txBody>
      </p:sp>
      <p:sp>
        <p:nvSpPr>
          <p:cNvPr id="12" name=""/>
          <p:cNvSpPr/>
          <p:nvPr/>
        </p:nvSpPr>
        <p:spPr>
          <a:xfrm>
            <a:off x="1286256" y="6867144"/>
            <a:ext cx="271272" cy="100584"/>
          </a:xfrm>
          <a:prstGeom prst="rect">
            <a:avLst/>
          </a:prstGeom>
          <a:solidFill>
            <a:srgbClr val="636EFB"/>
          </a:solidFill>
        </p:spPr>
        <p:txBody>
          <a:bodyPr lIns="0" tIns="0" rIns="0" bIns="0" wrap="none">
            <a:noAutofit/>
          </a:bodyPr>
          <a:p>
            <a:pPr indent="0">
              <a:spcBef>
                <a:spcPts val="2520"/>
              </a:spcBef>
              <a:spcAft>
                <a:spcPts val="210"/>
              </a:spcAft>
            </a:pPr>
            <a:r>
              <a:rPr lang="en-US" sz="650">
                <a:solidFill>
                  <a:srgbClr val="FFFFFF"/>
                </a:solidFill>
                <a:latin typeface="Segoe UI"/>
              </a:rPr>
              <a:t>2Z7Z6</a:t>
            </a:r>
          </a:p>
        </p:txBody>
      </p:sp>
      <p:sp>
        <p:nvSpPr>
          <p:cNvPr id="13" name=""/>
          <p:cNvSpPr/>
          <p:nvPr/>
        </p:nvSpPr>
        <p:spPr>
          <a:xfrm>
            <a:off x="853440" y="6998208"/>
            <a:ext cx="164592" cy="100584"/>
          </a:xfrm>
          <a:prstGeom prst="rect">
            <a:avLst/>
          </a:prstGeom>
        </p:spPr>
        <p:txBody>
          <a:bodyPr lIns="0" tIns="0" rIns="0" bIns="0" wrap="none">
            <a:noAutofit/>
          </a:bodyPr>
          <a:p>
            <a:pPr indent="0">
              <a:spcBef>
                <a:spcPts val="210"/>
              </a:spcBef>
            </a:pPr>
            <a:r>
              <a:rPr lang="en-US" sz="650">
                <a:solidFill>
                  <a:srgbClr val="4C5E79"/>
                </a:solidFill>
                <a:latin typeface="Segoe UI"/>
              </a:rPr>
              <a:t>20k</a:t>
            </a:r>
          </a:p>
        </p:txBody>
      </p:sp>
      <p:sp>
        <p:nvSpPr>
          <p:cNvPr id="14" name=""/>
          <p:cNvSpPr/>
          <p:nvPr/>
        </p:nvSpPr>
        <p:spPr>
          <a:xfrm>
            <a:off x="853440" y="7391400"/>
            <a:ext cx="164592" cy="97536"/>
          </a:xfrm>
          <a:prstGeom prst="rect">
            <a:avLst/>
          </a:prstGeom>
        </p:spPr>
        <p:txBody>
          <a:bodyPr lIns="0" tIns="0" rIns="0" bIns="0" wrap="none">
            <a:noAutofit/>
          </a:bodyPr>
          <a:p>
            <a:pPr indent="0"/>
            <a:r>
              <a:rPr lang="en-US" sz="650">
                <a:solidFill>
                  <a:srgbClr val="66758C"/>
                </a:solidFill>
                <a:latin typeface="Segoe UI"/>
              </a:rPr>
              <a:t>15k</a:t>
            </a:r>
          </a:p>
        </p:txBody>
      </p:sp>
      <p:sp>
        <p:nvSpPr>
          <p:cNvPr id="15" name=""/>
          <p:cNvSpPr/>
          <p:nvPr/>
        </p:nvSpPr>
        <p:spPr>
          <a:xfrm>
            <a:off x="853440" y="7778496"/>
            <a:ext cx="164592" cy="97536"/>
          </a:xfrm>
          <a:prstGeom prst="rect">
            <a:avLst/>
          </a:prstGeom>
        </p:spPr>
        <p:txBody>
          <a:bodyPr lIns="0" tIns="0" rIns="0" bIns="0" wrap="none">
            <a:noAutofit/>
          </a:bodyPr>
          <a:p>
            <a:pPr indent="0"/>
            <a:r>
              <a:rPr lang="en-US" sz="650">
                <a:solidFill>
                  <a:srgbClr val="778498"/>
                </a:solidFill>
                <a:latin typeface="Segoe UI"/>
              </a:rPr>
              <a:t>10k</a:t>
            </a:r>
          </a:p>
        </p:txBody>
      </p:sp>
      <p:sp>
        <p:nvSpPr>
          <p:cNvPr id="16" name=""/>
          <p:cNvSpPr/>
          <p:nvPr/>
        </p:nvSpPr>
        <p:spPr>
          <a:xfrm>
            <a:off x="899160" y="8168640"/>
            <a:ext cx="118872" cy="100584"/>
          </a:xfrm>
          <a:prstGeom prst="rect">
            <a:avLst/>
          </a:prstGeom>
        </p:spPr>
        <p:txBody>
          <a:bodyPr lIns="0" tIns="0" rIns="0" bIns="0" wrap="none">
            <a:noAutofit/>
          </a:bodyPr>
          <a:p>
            <a:pPr indent="0"/>
            <a:r>
              <a:rPr lang="en-US" sz="650">
                <a:solidFill>
                  <a:srgbClr val="66758C"/>
                </a:solidFill>
                <a:latin typeface="Segoe UI"/>
              </a:rPr>
              <a:t>5k</a:t>
            </a:r>
          </a:p>
        </p:txBody>
      </p:sp>
      <p:sp>
        <p:nvSpPr>
          <p:cNvPr id="17" name=""/>
          <p:cNvSpPr/>
          <p:nvPr/>
        </p:nvSpPr>
        <p:spPr>
          <a:xfrm>
            <a:off x="1210056" y="8616696"/>
            <a:ext cx="423672" cy="118872"/>
          </a:xfrm>
          <a:prstGeom prst="rect">
            <a:avLst/>
          </a:prstGeom>
        </p:spPr>
        <p:txBody>
          <a:bodyPr lIns="0" tIns="0" rIns="0" bIns="0" wrap="none">
            <a:noAutofit/>
          </a:bodyPr>
          <a:p>
            <a:pPr indent="0"/>
            <a:r>
              <a:rPr lang="en-US" sz="650">
                <a:solidFill>
                  <a:srgbClr val="4C5E79"/>
                </a:solidFill>
                <a:latin typeface="Segoe UI"/>
              </a:rPr>
              <a:t>Beverages</a:t>
            </a:r>
          </a:p>
        </p:txBody>
      </p:sp>
      <p:sp>
        <p:nvSpPr>
          <p:cNvPr id="18" name=""/>
          <p:cNvSpPr/>
          <p:nvPr/>
        </p:nvSpPr>
        <p:spPr>
          <a:xfrm>
            <a:off x="2124456" y="8616696"/>
            <a:ext cx="243840" cy="100584"/>
          </a:xfrm>
          <a:prstGeom prst="rect">
            <a:avLst/>
          </a:prstGeom>
        </p:spPr>
        <p:txBody>
          <a:bodyPr lIns="0" tIns="0" rIns="0" bIns="0" wrap="none">
            <a:noAutofit/>
          </a:bodyPr>
          <a:p>
            <a:pPr indent="0"/>
            <a:r>
              <a:rPr lang="en-US" sz="650">
                <a:solidFill>
                  <a:srgbClr val="66758C"/>
                </a:solidFill>
                <a:latin typeface="Segoe UI"/>
              </a:rPr>
              <a:t>Fruits</a:t>
            </a:r>
          </a:p>
        </p:txBody>
      </p:sp>
      <p:sp>
        <p:nvSpPr>
          <p:cNvPr id="19" name=""/>
          <p:cNvSpPr/>
          <p:nvPr/>
        </p:nvSpPr>
        <p:spPr>
          <a:xfrm>
            <a:off x="2767584" y="8616696"/>
            <a:ext cx="600456" cy="118872"/>
          </a:xfrm>
          <a:prstGeom prst="rect">
            <a:avLst/>
          </a:prstGeom>
        </p:spPr>
        <p:txBody>
          <a:bodyPr lIns="0" tIns="0" rIns="0" bIns="0" wrap="none">
            <a:noAutofit/>
          </a:bodyPr>
          <a:p>
            <a:pPr indent="0"/>
            <a:r>
              <a:rPr lang="en-US" sz="650">
                <a:solidFill>
                  <a:srgbClr val="778498"/>
                </a:solidFill>
                <a:latin typeface="Segoe UI"/>
              </a:rPr>
              <a:t>Office Supplies</a:t>
            </a:r>
          </a:p>
        </p:txBody>
      </p:sp>
      <p:sp>
        <p:nvSpPr>
          <p:cNvPr id="20" name=""/>
          <p:cNvSpPr/>
          <p:nvPr/>
        </p:nvSpPr>
        <p:spPr>
          <a:xfrm>
            <a:off x="3657600" y="8625840"/>
            <a:ext cx="481584" cy="85344"/>
          </a:xfrm>
          <a:prstGeom prst="rect">
            <a:avLst/>
          </a:prstGeom>
        </p:spPr>
        <p:txBody>
          <a:bodyPr lIns="0" tIns="0" rIns="0" bIns="0" wrap="none">
            <a:noAutofit/>
          </a:bodyPr>
          <a:p>
            <a:pPr indent="0"/>
            <a:r>
              <a:rPr lang="en-US" sz="650">
                <a:solidFill>
                  <a:srgbClr val="778498"/>
                </a:solidFill>
                <a:latin typeface="Segoe UI"/>
              </a:rPr>
              <a:t>Household</a:t>
            </a:r>
          </a:p>
        </p:txBody>
      </p:sp>
      <p:sp>
        <p:nvSpPr>
          <p:cNvPr id="21" name=""/>
          <p:cNvSpPr/>
          <p:nvPr/>
        </p:nvSpPr>
        <p:spPr>
          <a:xfrm>
            <a:off x="4562856" y="8314944"/>
            <a:ext cx="292608" cy="402336"/>
          </a:xfrm>
          <a:prstGeom prst="rect">
            <a:avLst/>
          </a:prstGeom>
          <a:solidFill>
            <a:srgbClr val="FFA15B"/>
          </a:solidFill>
        </p:spPr>
        <p:txBody>
          <a:bodyPr lIns="0" tIns="0" rIns="0" bIns="0">
            <a:noAutofit/>
          </a:bodyPr>
          <a:p>
            <a:pPr indent="0">
              <a:spcAft>
                <a:spcPts val="1050"/>
              </a:spcAft>
            </a:pPr>
            <a:r>
              <a:rPr lang="en-US" sz="750">
                <a:solidFill>
                  <a:srgbClr val="7E6349"/>
                </a:solidFill>
                <a:latin typeface="Segoe UI"/>
              </a:rPr>
              <a:t>4085</a:t>
            </a:r>
          </a:p>
          <a:p>
            <a:pPr indent="0"/>
            <a:r>
              <a:rPr lang="en-US" sz="650">
                <a:solidFill>
                  <a:srgbClr val="778498"/>
                </a:solidFill>
                <a:latin typeface="Segoe UI"/>
              </a:rPr>
              <a:t>Snacks</a:t>
            </a:r>
          </a:p>
        </p:txBody>
      </p:sp>
      <p:sp>
        <p:nvSpPr>
          <p:cNvPr id="22" name=""/>
          <p:cNvSpPr/>
          <p:nvPr/>
        </p:nvSpPr>
        <p:spPr>
          <a:xfrm>
            <a:off x="5425440" y="8336280"/>
            <a:ext cx="213360" cy="97536"/>
          </a:xfrm>
          <a:prstGeom prst="rect">
            <a:avLst/>
          </a:prstGeom>
          <a:solidFill>
            <a:srgbClr val="18D3F2"/>
          </a:solidFill>
        </p:spPr>
        <p:txBody>
          <a:bodyPr lIns="0" tIns="0" rIns="0" bIns="0" wrap="none">
            <a:noAutofit/>
          </a:bodyPr>
          <a:p>
            <a:pPr indent="0"/>
            <a:r>
              <a:rPr lang="en-US" sz="750">
                <a:solidFill>
                  <a:srgbClr val="35737E"/>
                </a:solidFill>
                <a:latin typeface="Segoe UI"/>
              </a:rPr>
              <a:t>3856</a:t>
            </a:r>
          </a:p>
        </p:txBody>
      </p:sp>
      <p:sp>
        <p:nvSpPr>
          <p:cNvPr id="23" name=""/>
          <p:cNvSpPr/>
          <p:nvPr/>
        </p:nvSpPr>
        <p:spPr>
          <a:xfrm>
            <a:off x="5306568" y="8616696"/>
            <a:ext cx="451104" cy="118872"/>
          </a:xfrm>
          <a:prstGeom prst="rect">
            <a:avLst/>
          </a:prstGeom>
        </p:spPr>
        <p:txBody>
          <a:bodyPr lIns="0" tIns="0" rIns="0" bIns="0" wrap="none">
            <a:noAutofit/>
          </a:bodyPr>
          <a:p>
            <a:pPr indent="0"/>
            <a:r>
              <a:rPr lang="en-US" sz="650">
                <a:solidFill>
                  <a:srgbClr val="66758C"/>
                </a:solidFill>
                <a:latin typeface="Segoe UI"/>
              </a:rPr>
              <a:t>Vegetables</a:t>
            </a:r>
          </a:p>
        </p:txBody>
      </p:sp>
      <p:sp>
        <p:nvSpPr>
          <p:cNvPr id="24" name=""/>
          <p:cNvSpPr/>
          <p:nvPr/>
        </p:nvSpPr>
        <p:spPr>
          <a:xfrm>
            <a:off x="6269736" y="8418576"/>
            <a:ext cx="167640" cy="97536"/>
          </a:xfrm>
          <a:prstGeom prst="rect">
            <a:avLst/>
          </a:prstGeom>
          <a:solidFill>
            <a:srgbClr val="E5ECF6"/>
          </a:solidFill>
        </p:spPr>
        <p:txBody>
          <a:bodyPr lIns="0" tIns="0" rIns="0" bIns="0" wrap="none">
            <a:noAutofit/>
          </a:bodyPr>
          <a:p>
            <a:pPr indent="0"/>
            <a:r>
              <a:rPr lang="en-US" sz="650">
                <a:solidFill>
                  <a:srgbClr val="778498"/>
                </a:solidFill>
                <a:latin typeface="Segoe UI"/>
              </a:rPr>
              <a:t>888</a:t>
            </a:r>
          </a:p>
        </p:txBody>
      </p:sp>
      <p:sp>
        <p:nvSpPr>
          <p:cNvPr id="25" name=""/>
          <p:cNvSpPr/>
          <p:nvPr/>
        </p:nvSpPr>
        <p:spPr>
          <a:xfrm>
            <a:off x="6196584" y="8616696"/>
            <a:ext cx="316992" cy="100584"/>
          </a:xfrm>
          <a:prstGeom prst="rect">
            <a:avLst/>
          </a:prstGeom>
        </p:spPr>
        <p:txBody>
          <a:bodyPr lIns="0" tIns="0" rIns="0" bIns="0" wrap="none">
            <a:noAutofit/>
          </a:bodyPr>
          <a:p>
            <a:pPr indent="0"/>
            <a:r>
              <a:rPr lang="en-US" sz="650">
                <a:solidFill>
                  <a:srgbClr val="4C5E79"/>
                </a:solidFill>
                <a:latin typeface="Segoe UI"/>
              </a:rPr>
              <a:t>Clothes</a:t>
            </a:r>
          </a:p>
        </p:txBody>
      </p:sp>
      <p:sp>
        <p:nvSpPr>
          <p:cNvPr id="26" name=""/>
          <p:cNvSpPr/>
          <p:nvPr/>
        </p:nvSpPr>
        <p:spPr>
          <a:xfrm>
            <a:off x="3752088" y="8802624"/>
            <a:ext cx="277368" cy="106680"/>
          </a:xfrm>
          <a:prstGeom prst="rect">
            <a:avLst/>
          </a:prstGeom>
        </p:spPr>
        <p:txBody>
          <a:bodyPr lIns="0" tIns="0" rIns="0" bIns="0" wrap="none">
            <a:noAutofit/>
          </a:bodyPr>
          <a:p>
            <a:pPr indent="0"/>
            <a:r>
              <a:rPr lang="en-US" b="1" sz="700">
                <a:solidFill>
                  <a:srgbClr val="8E99AA"/>
                </a:solidFill>
                <a:latin typeface="Segoe UI"/>
              </a:rPr>
              <a:t>Items</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45592" y="981456"/>
            <a:ext cx="6861048" cy="3099816"/>
          </a:xfrm>
          <a:prstGeom prst="rect">
            <a:avLst/>
          </a:prstGeom>
        </p:spPr>
      </p:pic>
      <p:pic>
        <p:nvPicPr>
          <p:cNvPr id="3" name=""/>
          <p:cNvPicPr>
            <a:picLocks noChangeAspect="1"/>
          </p:cNvPicPr>
          <p:nvPr/>
        </p:nvPicPr>
        <p:blipFill>
          <a:blip r:embed="rPictId1"/>
          <a:stretch>
            <a:fillRect/>
          </a:stretch>
        </p:blipFill>
        <p:spPr>
          <a:xfrm>
            <a:off x="658368" y="5419344"/>
            <a:ext cx="6111240" cy="1889760"/>
          </a:xfrm>
          <a:prstGeom prst="rect">
            <a:avLst/>
          </a:prstGeom>
        </p:spPr>
      </p:pic>
      <p:sp>
        <p:nvSpPr>
          <p:cNvPr id="4" name=""/>
          <p:cNvSpPr/>
          <p:nvPr/>
        </p:nvSpPr>
        <p:spPr>
          <a:xfrm>
            <a:off x="445008" y="478536"/>
            <a:ext cx="6647688" cy="326136"/>
          </a:xfrm>
          <a:prstGeom prst="rect">
            <a:avLst/>
          </a:prstGeom>
        </p:spPr>
        <p:txBody>
          <a:bodyPr lIns="0" tIns="0" rIns="0" bIns="0">
            <a:noAutofit/>
          </a:bodyPr>
          <a:p>
            <a:pPr indent="0">
              <a:lnSpc>
                <a:spcPts val="1536"/>
              </a:lnSpc>
            </a:pPr>
            <a:r>
              <a:rPr lang="en-US" sz="950">
                <a:latin typeface="Segoe UI"/>
              </a:rPr>
              <a:t>In 2011, Beverage were the most sold item, with 22,726 units. Clothes items had the lowest sales, with just 888 units</a:t>
            </a:r>
          </a:p>
          <a:p>
            <a:pPr indent="0">
              <a:lnSpc>
                <a:spcPts val="1536"/>
              </a:lnSpc>
            </a:pPr>
            <a:r>
              <a:rPr lang="en-US" sz="950">
                <a:latin typeface="Segoe UI"/>
              </a:rPr>
              <a:t>sold.</a:t>
            </a:r>
          </a:p>
        </p:txBody>
      </p:sp>
      <p:sp>
        <p:nvSpPr>
          <p:cNvPr id="5" name=""/>
          <p:cNvSpPr/>
          <p:nvPr/>
        </p:nvSpPr>
        <p:spPr>
          <a:xfrm>
            <a:off x="438912" y="4227576"/>
            <a:ext cx="6778752" cy="353568"/>
          </a:xfrm>
          <a:prstGeom prst="rect">
            <a:avLst/>
          </a:prstGeom>
        </p:spPr>
        <p:txBody>
          <a:bodyPr lIns="0" tIns="0" rIns="0" bIns="0">
            <a:noAutofit/>
          </a:bodyPr>
          <a:p>
            <a:pPr algn="just" indent="0">
              <a:lnSpc>
                <a:spcPts val="1560"/>
              </a:lnSpc>
              <a:spcAft>
                <a:spcPts val="1680"/>
              </a:spcAft>
            </a:pPr>
            <a:r>
              <a:rPr lang="en-US" sz="950">
                <a:latin typeface="Segoe UI"/>
              </a:rPr>
              <a:t>In 2012, clothes were the most sold item, with 15,078 units, followed by Vegetables with 14,710 units. Fruits items had the lowest sales, with just 522 units sold.</a:t>
            </a:r>
          </a:p>
        </p:txBody>
      </p:sp>
      <p:sp>
        <p:nvSpPr>
          <p:cNvPr id="6" name=""/>
          <p:cNvSpPr/>
          <p:nvPr/>
        </p:nvSpPr>
        <p:spPr>
          <a:xfrm>
            <a:off x="789432" y="4971288"/>
            <a:ext cx="1429512" cy="152400"/>
          </a:xfrm>
          <a:prstGeom prst="rect">
            <a:avLst/>
          </a:prstGeom>
        </p:spPr>
        <p:txBody>
          <a:bodyPr lIns="0" tIns="0" rIns="0" bIns="0" wrap="none">
            <a:noAutofit/>
          </a:bodyPr>
          <a:p>
            <a:pPr indent="0">
              <a:spcBef>
                <a:spcPts val="1680"/>
              </a:spcBef>
            </a:pPr>
            <a:r>
              <a:rPr lang="en-US" sz="950">
                <a:solidFill>
                  <a:srgbClr val="778498"/>
                </a:solidFill>
                <a:latin typeface="Segoe UI"/>
              </a:rPr>
              <a:t>Items Sold by units </a:t>
            </a:r>
            <a:r>
              <a:rPr lang="en-US" sz="950">
                <a:solidFill>
                  <a:srgbClr val="8E99AA"/>
                </a:solidFill>
                <a:latin typeface="Segoe UI"/>
              </a:rPr>
              <a:t>[2013]</a:t>
            </a:r>
          </a:p>
        </p:txBody>
      </p:sp>
      <p:sp>
        <p:nvSpPr>
          <p:cNvPr id="7" name=""/>
          <p:cNvSpPr/>
          <p:nvPr/>
        </p:nvSpPr>
        <p:spPr>
          <a:xfrm>
            <a:off x="1280160" y="7290816"/>
            <a:ext cx="5288280" cy="292608"/>
          </a:xfrm>
          <a:prstGeom prst="rect">
            <a:avLst/>
          </a:prstGeom>
        </p:spPr>
        <p:txBody>
          <a:bodyPr lIns="0" tIns="0" rIns="0" bIns="0">
            <a:noAutofit/>
          </a:bodyPr>
          <a:p>
            <a:pPr algn="just" indent="0">
              <a:spcAft>
                <a:spcPts val="420"/>
              </a:spcAft>
            </a:pPr>
            <a:r>
              <a:rPr lang="en-US" sz="650">
                <a:solidFill>
                  <a:srgbClr val="778498"/>
                </a:solidFill>
                <a:latin typeface="Segoe UI"/>
              </a:rPr>
              <a:t>Cosmetics    </a:t>
            </a:r>
            <a:r>
              <a:rPr lang="en-US" sz="650">
                <a:solidFill>
                  <a:srgbClr val="8E99AA"/>
                </a:solidFill>
                <a:latin typeface="Segoe UI"/>
              </a:rPr>
              <a:t>Fruits    </a:t>
            </a:r>
            <a:r>
              <a:rPr lang="en-US" sz="650">
                <a:solidFill>
                  <a:srgbClr val="778498"/>
                </a:solidFill>
                <a:latin typeface="Segoe UI"/>
              </a:rPr>
              <a:t>Office </a:t>
            </a:r>
            <a:r>
              <a:rPr lang="en-US" sz="650">
                <a:solidFill>
                  <a:srgbClr val="8E99AA"/>
                </a:solidFill>
                <a:latin typeface="Segoe UI"/>
              </a:rPr>
              <a:t>Supplies    Baby Food    </a:t>
            </a:r>
            <a:r>
              <a:rPr lang="en-US" sz="650">
                <a:solidFill>
                  <a:srgbClr val="778498"/>
                </a:solidFill>
                <a:latin typeface="Segoe UI"/>
              </a:rPr>
              <a:t>Cereal    Personal Care</a:t>
            </a:r>
          </a:p>
          <a:p>
            <a:pPr algn="ctr" indent="0"/>
            <a:r>
              <a:rPr lang="en-US" b="1" sz="700">
                <a:solidFill>
                  <a:srgbClr val="778498"/>
                </a:solidFill>
                <a:latin typeface="Segoe UI"/>
              </a:rPr>
              <a:t>Item's</a:t>
            </a:r>
          </a:p>
        </p:txBody>
      </p:sp>
      <p:sp>
        <p:nvSpPr>
          <p:cNvPr id="8" name=""/>
          <p:cNvSpPr/>
          <p:nvPr/>
        </p:nvSpPr>
        <p:spPr>
          <a:xfrm>
            <a:off x="448056" y="8302752"/>
            <a:ext cx="6781800" cy="350520"/>
          </a:xfrm>
          <a:prstGeom prst="rect">
            <a:avLst/>
          </a:prstGeom>
        </p:spPr>
        <p:txBody>
          <a:bodyPr lIns="0" tIns="0" rIns="0" bIns="0">
            <a:noAutofit/>
          </a:bodyPr>
          <a:p>
            <a:pPr algn="just" indent="0">
              <a:lnSpc>
                <a:spcPts val="1536"/>
              </a:lnSpc>
            </a:pPr>
            <a:r>
              <a:rPr lang="en-US" sz="950">
                <a:latin typeface="Segoe UI"/>
              </a:rPr>
              <a:t>In 2013, Cosmetic were the most sold item, with 25,728 units, followed by Fruits with 17,243 units. Personal care items had the lowest sales, with just 2125 units sold.</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72440" y="463296"/>
            <a:ext cx="6861048" cy="3102864"/>
          </a:xfrm>
          <a:prstGeom prst="rect">
            <a:avLst/>
          </a:prstGeom>
        </p:spPr>
      </p:pic>
      <p:pic>
        <p:nvPicPr>
          <p:cNvPr id="3" name=""/>
          <p:cNvPicPr>
            <a:picLocks noChangeAspect="1"/>
          </p:cNvPicPr>
          <p:nvPr/>
        </p:nvPicPr>
        <p:blipFill>
          <a:blip r:embed="rPictId1"/>
          <a:stretch>
            <a:fillRect/>
          </a:stretch>
        </p:blipFill>
        <p:spPr>
          <a:xfrm>
            <a:off x="966216" y="4773168"/>
            <a:ext cx="5830824" cy="1524000"/>
          </a:xfrm>
          <a:prstGeom prst="rect">
            <a:avLst/>
          </a:prstGeom>
        </p:spPr>
      </p:pic>
      <p:pic>
        <p:nvPicPr>
          <p:cNvPr id="4" name=""/>
          <p:cNvPicPr>
            <a:picLocks noChangeAspect="1"/>
          </p:cNvPicPr>
          <p:nvPr/>
        </p:nvPicPr>
        <p:blipFill>
          <a:blip r:embed="rPictId2"/>
          <a:stretch>
            <a:fillRect/>
          </a:stretch>
        </p:blipFill>
        <p:spPr>
          <a:xfrm>
            <a:off x="618744" y="7973568"/>
            <a:ext cx="1712976" cy="1435608"/>
          </a:xfrm>
          <a:prstGeom prst="rect">
            <a:avLst/>
          </a:prstGeom>
        </p:spPr>
      </p:pic>
      <p:sp>
        <p:nvSpPr>
          <p:cNvPr id="5" name=""/>
          <p:cNvSpPr/>
          <p:nvPr/>
        </p:nvSpPr>
        <p:spPr>
          <a:xfrm>
            <a:off x="448056" y="3709416"/>
            <a:ext cx="6861048" cy="350520"/>
          </a:xfrm>
          <a:prstGeom prst="rect">
            <a:avLst/>
          </a:prstGeom>
        </p:spPr>
        <p:txBody>
          <a:bodyPr lIns="0" tIns="0" rIns="0" bIns="0">
            <a:noAutofit/>
          </a:bodyPr>
          <a:p>
            <a:pPr algn="just" indent="0">
              <a:lnSpc>
                <a:spcPts val="1536"/>
              </a:lnSpc>
            </a:pPr>
            <a:r>
              <a:rPr lang="en-US" sz="950">
                <a:latin typeface="Segoe UI"/>
              </a:rPr>
              <a:t>In 2014, Beverage were the most sold item, with 23,892 units, followed by Fruits with 15,687 units. Office Supplies items had the lowest sales, with just 1,779 units sold.</a:t>
            </a:r>
          </a:p>
        </p:txBody>
      </p:sp>
      <p:sp>
        <p:nvSpPr>
          <p:cNvPr id="6" name=""/>
          <p:cNvSpPr/>
          <p:nvPr/>
        </p:nvSpPr>
        <p:spPr>
          <a:xfrm>
            <a:off x="792480" y="4404360"/>
            <a:ext cx="1161288" cy="131064"/>
          </a:xfrm>
          <a:prstGeom prst="rect">
            <a:avLst/>
          </a:prstGeom>
        </p:spPr>
        <p:txBody>
          <a:bodyPr lIns="0" tIns="0" rIns="0" bIns="0" wrap="none">
            <a:noAutofit/>
          </a:bodyPr>
          <a:p>
            <a:pPr indent="0"/>
            <a:r>
              <a:rPr lang="en-US" sz="750">
                <a:solidFill>
                  <a:srgbClr val="66758C"/>
                </a:solidFill>
                <a:latin typeface="Segoe UI"/>
              </a:rPr>
              <a:t>Items Sold by units [2015]</a:t>
            </a:r>
          </a:p>
        </p:txBody>
      </p:sp>
      <p:sp>
        <p:nvSpPr>
          <p:cNvPr id="7" name=""/>
          <p:cNvSpPr/>
          <p:nvPr/>
        </p:nvSpPr>
        <p:spPr>
          <a:xfrm>
            <a:off x="1146048" y="6294120"/>
            <a:ext cx="5452872" cy="243840"/>
          </a:xfrm>
          <a:prstGeom prst="rect">
            <a:avLst/>
          </a:prstGeom>
        </p:spPr>
        <p:txBody>
          <a:bodyPr lIns="0" tIns="0" rIns="0" bIns="0">
            <a:noAutofit/>
          </a:bodyPr>
          <a:p>
            <a:pPr algn="just" indent="0">
              <a:spcAft>
                <a:spcPts val="420"/>
              </a:spcAft>
            </a:pPr>
            <a:r>
              <a:rPr lang="en-US" sz="550">
                <a:solidFill>
                  <a:srgbClr val="66758C"/>
                </a:solidFill>
                <a:latin typeface="Segoe UI"/>
              </a:rPr>
              <a:t>Clothes    Personal Care    Household    Beverages    Baby Food    Office </a:t>
            </a:r>
            <a:r>
              <a:rPr lang="en-US" sz="550">
                <a:solidFill>
                  <a:srgbClr val="8E99AA"/>
                </a:solidFill>
                <a:latin typeface="Segoe UI"/>
              </a:rPr>
              <a:t>Supplies    Cosmetics    </a:t>
            </a:r>
            <a:r>
              <a:rPr lang="en-US" sz="550">
                <a:solidFill>
                  <a:srgbClr val="66758C"/>
                </a:solidFill>
                <a:latin typeface="Segoe UI"/>
              </a:rPr>
              <a:t>Fruits</a:t>
            </a:r>
          </a:p>
          <a:p>
            <a:pPr algn="ctr" indent="0"/>
            <a:r>
              <a:rPr lang="en-US" sz="650">
                <a:solidFill>
                  <a:srgbClr val="66758C"/>
                </a:solidFill>
                <a:latin typeface="Segoe UI"/>
              </a:rPr>
              <a:t>Item's</a:t>
            </a:r>
          </a:p>
        </p:txBody>
      </p:sp>
      <p:sp>
        <p:nvSpPr>
          <p:cNvPr id="8" name=""/>
          <p:cNvSpPr/>
          <p:nvPr/>
        </p:nvSpPr>
        <p:spPr>
          <a:xfrm>
            <a:off x="448056" y="6812280"/>
            <a:ext cx="6681216" cy="353568"/>
          </a:xfrm>
          <a:prstGeom prst="rect">
            <a:avLst/>
          </a:prstGeom>
        </p:spPr>
        <p:txBody>
          <a:bodyPr lIns="0" tIns="0" rIns="0" bIns="0">
            <a:noAutofit/>
          </a:bodyPr>
          <a:p>
            <a:pPr indent="0">
              <a:lnSpc>
                <a:spcPts val="1560"/>
              </a:lnSpc>
            </a:pPr>
            <a:r>
              <a:rPr lang="en-US" sz="950">
                <a:latin typeface="Segoe UI"/>
              </a:rPr>
              <a:t>In 2015, clothes were the most sold item, with 13,272 units, followed by Personal Care with 11,837 units. Fruits items had the lowest sales, with just 673 units sold.</a:t>
            </a:r>
          </a:p>
        </p:txBody>
      </p:sp>
      <p:sp>
        <p:nvSpPr>
          <p:cNvPr id="9" name=""/>
          <p:cNvSpPr/>
          <p:nvPr/>
        </p:nvSpPr>
        <p:spPr>
          <a:xfrm>
            <a:off x="792480" y="7501128"/>
            <a:ext cx="1161288" cy="134112"/>
          </a:xfrm>
          <a:prstGeom prst="rect">
            <a:avLst/>
          </a:prstGeom>
        </p:spPr>
        <p:txBody>
          <a:bodyPr lIns="0" tIns="0" rIns="0" bIns="0" wrap="none">
            <a:noAutofit/>
          </a:bodyPr>
          <a:p>
            <a:pPr indent="0"/>
            <a:r>
              <a:rPr lang="en-US" sz="750">
                <a:solidFill>
                  <a:srgbClr val="66758C"/>
                </a:solidFill>
                <a:latin typeface="Segoe UI"/>
              </a:rPr>
              <a:t>Items Sold by units [2016]</a:t>
            </a:r>
          </a:p>
        </p:txBody>
      </p:sp>
      <p:sp>
        <p:nvSpPr>
          <p:cNvPr id="10" name=""/>
          <p:cNvSpPr/>
          <p:nvPr/>
        </p:nvSpPr>
        <p:spPr>
          <a:xfrm>
            <a:off x="1106424" y="9390888"/>
            <a:ext cx="1048512" cy="88392"/>
          </a:xfrm>
          <a:prstGeom prst="rect">
            <a:avLst/>
          </a:prstGeom>
        </p:spPr>
        <p:txBody>
          <a:bodyPr lIns="0" tIns="0" rIns="0" bIns="0" wrap="none">
            <a:noAutofit/>
          </a:bodyPr>
          <a:p>
            <a:pPr algn="just" indent="0"/>
            <a:r>
              <a:rPr lang="en-US" sz="550">
                <a:solidFill>
                  <a:srgbClr val="8E99AA"/>
                </a:solidFill>
                <a:latin typeface="Segoe UI"/>
              </a:rPr>
              <a:t>Cosmetics    </a:t>
            </a:r>
            <a:r>
              <a:rPr lang="en-US" sz="550">
                <a:solidFill>
                  <a:srgbClr val="66758C"/>
                </a:solidFill>
                <a:latin typeface="Segoe UI"/>
              </a:rPr>
              <a:t>Clothes</a:t>
            </a:r>
          </a:p>
        </p:txBody>
      </p:sp>
      <p:graphicFrame>
        <p:nvGraphicFramePr>
          <p:cNvPr id="11" name=""/>
          <p:cNvGraphicFramePr>
            <a:graphicFrameLocks noGrp="1"/>
          </p:cNvGraphicFramePr>
          <p:nvPr/>
        </p:nvGraphicFramePr>
        <p:xfrm>
          <a:off x="2474976" y="9061704"/>
          <a:ext cx="1963928" cy="432816"/>
        </p:xfrm>
        <a:graphic>
          <a:graphicData uri="http://schemas.openxmlformats.org/drawingml/2006/table">
            <a:tbl>
              <a:tblPr/>
              <a:tblGrid>
                <a:gridCol w="582168"/>
                <a:gridCol w="208280"/>
                <a:gridCol w="579120"/>
                <a:gridCol w="594360"/>
              </a:tblGrid>
              <a:tr h="164592">
                <a:tc>
                  <a:txBody>
                    <a:bodyPr lIns="0" tIns="0" rIns="0" bIns="0">
                      <a:noAutofit/>
                    </a:bodyPr>
                    <a:p>
                      <a:pPr algn="ctr" indent="0"/>
                      <a:r>
                        <a:rPr lang="en-US" sz="550">
                          <a:solidFill>
                            <a:srgbClr val="2A7763"/>
                          </a:solidFill>
                          <a:latin typeface="Segoe UI"/>
                        </a:rPr>
                        <a:t>5070</a:t>
                      </a:r>
                    </a:p>
                  </a:txBody>
                  <a:tcPr marL="0" marR="0" marT="0" marB="0" anchor="ctr">
                    <a:solidFill>
                      <a:srgbClr val="00CD95"/>
                    </a:solidFill>
                  </a:tcPr>
                </a:tc>
                <a:tc>
                  <a:txBody>
                    <a:bodyPr lIns="0" tIns="0" rIns="0" bIns="0">
                      <a:noAutofit/>
                    </a:bodyPr>
                    <a:p>
                      <a:endParaRPr sz="800"/>
                    </a:p>
                  </a:txBody>
                  <a:tcPr marL="0" marR="0" marT="0" marB="0">
                    <a:solidFill>
                      <a:srgbClr val="E5ECF6"/>
                    </a:solidFill>
                  </a:tcPr>
                </a:tc>
                <a:tc>
                  <a:txBody>
                    <a:bodyPr lIns="0" tIns="0" rIns="0" bIns="0">
                      <a:noAutofit/>
                    </a:bodyPr>
                    <a:p>
                      <a:pPr algn="ctr" indent="0"/>
                      <a:r>
                        <a:rPr lang="en-US" sz="550">
                          <a:solidFill>
                            <a:srgbClr val="6A4F82"/>
                          </a:solidFill>
                          <a:latin typeface="Segoe UI"/>
                        </a:rPr>
                        <a:t>4660</a:t>
                      </a:r>
                    </a:p>
                  </a:txBody>
                  <a:tcPr marL="0" marR="0" marT="0" marB="0" anchor="ctr">
                    <a:solidFill>
                      <a:srgbClr val="AC63F9"/>
                    </a:solidFill>
                  </a:tcPr>
                </a:tc>
                <a:tc>
                  <a:txBody>
                    <a:bodyPr lIns="0" tIns="0" rIns="0" bIns="0">
                      <a:noAutofit/>
                    </a:bodyPr>
                    <a:p>
                      <a:endParaRPr sz="800"/>
                    </a:p>
                  </a:txBody>
                  <a:tcPr marL="0" marR="0" marT="0" marB="0">
                    <a:solidFill>
                      <a:srgbClr val="E5ECF6"/>
                    </a:solidFill>
                  </a:tcPr>
                </a:tc>
              </a:tr>
              <a:tr h="158496">
                <a:tc>
                  <a:txBody>
                    <a:bodyPr lIns="0" tIns="0" rIns="0" bIns="0">
                      <a:noAutofit/>
                    </a:bodyPr>
                    <a:p>
                      <a:endParaRPr sz="800"/>
                    </a:p>
                  </a:txBody>
                  <a:tcPr marL="0" marR="0" marT="0" marB="0">
                    <a:solidFill>
                      <a:srgbClr val="00CD95"/>
                    </a:solidFill>
                  </a:tcPr>
                </a:tc>
                <a:tc>
                  <a:txBody>
                    <a:bodyPr lIns="0" tIns="0" rIns="0" bIns="0">
                      <a:noAutofit/>
                    </a:bodyPr>
                    <a:p>
                      <a:endParaRPr sz="800"/>
                    </a:p>
                  </a:txBody>
                  <a:tcPr marL="0" marR="0" marT="0" marB="0">
                    <a:solidFill>
                      <a:srgbClr val="E5ECF6"/>
                    </a:solidFill>
                  </a:tcPr>
                </a:tc>
                <a:tc>
                  <a:txBody>
                    <a:bodyPr lIns="0" tIns="0" rIns="0" bIns="0">
                      <a:noAutofit/>
                    </a:bodyPr>
                    <a:p>
                      <a:endParaRPr sz="800"/>
                    </a:p>
                  </a:txBody>
                  <a:tcPr marL="0" marR="0" marT="0" marB="0">
                    <a:solidFill>
                      <a:srgbClr val="AC63F9"/>
                    </a:solidFill>
                  </a:tcPr>
                </a:tc>
                <a:tc>
                  <a:txBody>
                    <a:bodyPr lIns="0" tIns="0" rIns="0" bIns="0">
                      <a:noAutofit/>
                    </a:bodyPr>
                    <a:p>
                      <a:pPr algn="r" indent="0"/>
                      <a:r>
                        <a:rPr lang="en-US" sz="550">
                          <a:solidFill>
                            <a:srgbClr val="936B4D"/>
                          </a:solidFill>
                          <a:latin typeface="Segoe UI"/>
                        </a:rPr>
                        <a:t>2225</a:t>
                      </a:r>
                    </a:p>
                  </a:txBody>
                  <a:tcPr marL="0" marR="0" marT="0" marB="0" anchor="ctr">
                    <a:solidFill>
                      <a:srgbClr val="FFA15B"/>
                    </a:solidFill>
                  </a:tcPr>
                </a:tc>
              </a:tr>
              <a:tr h="109728">
                <a:tc gridSpan="2">
                  <a:txBody>
                    <a:bodyPr lIns="0" tIns="0" rIns="0" bIns="0">
                      <a:noAutofit/>
                    </a:bodyPr>
                    <a:p>
                      <a:pPr indent="0"/>
                      <a:r>
                        <a:rPr lang="en-US" sz="550">
                          <a:solidFill>
                            <a:srgbClr val="8E99AA"/>
                          </a:solidFill>
                          <a:latin typeface="Segoe UI"/>
                        </a:rPr>
                        <a:t>Personal </a:t>
                      </a:r>
                      <a:r>
                        <a:rPr lang="en-US" sz="550">
                          <a:solidFill>
                            <a:srgbClr val="4C5E79"/>
                          </a:solidFill>
                          <a:latin typeface="Segoe UI"/>
                        </a:rPr>
                        <a:t>Care</a:t>
                      </a:r>
                    </a:p>
                  </a:txBody>
                  <a:tcPr marL="0" marR="0" marT="0" marB="0"/>
                </a:tc>
                <a:tc hMerge="1">
                  <a:txBody>
                    <a:bodyPr lIns="0" tIns="0" rIns="0" bIns="0">
                      <a:noAutofit/>
                    </a:bodyPr>
                    <a:p>
                      <a:endParaRPr sz="600"/>
                    </a:p>
                  </a:txBody>
                  <a:tcPr marL="0" marR="0" marT="0" marB="0"/>
                </a:tc>
                <a:tc>
                  <a:txBody>
                    <a:bodyPr lIns="0" tIns="0" rIns="0" bIns="0">
                      <a:noAutofit/>
                    </a:bodyPr>
                    <a:p>
                      <a:pPr algn="ctr" indent="0"/>
                      <a:r>
                        <a:rPr lang="en-US" sz="550">
                          <a:solidFill>
                            <a:srgbClr val="4C5E79"/>
                          </a:solidFill>
                          <a:latin typeface="Segoe UI"/>
                        </a:rPr>
                        <a:t>Beverages</a:t>
                      </a:r>
                    </a:p>
                  </a:txBody>
                  <a:tcPr marL="0" marR="0" marT="0" marB="0"/>
                </a:tc>
                <a:tc>
                  <a:txBody>
                    <a:bodyPr lIns="0" tIns="0" rIns="0" bIns="0">
                      <a:noAutofit/>
                    </a:bodyPr>
                    <a:p>
                      <a:pPr algn="r" indent="0"/>
                      <a:r>
                        <a:rPr lang="en-US" sz="550">
                          <a:solidFill>
                            <a:srgbClr val="66758C"/>
                          </a:solidFill>
                          <a:latin typeface="Segoe UI"/>
                        </a:rPr>
                        <a:t>Snacks</a:t>
                      </a:r>
                    </a:p>
                  </a:txBody>
                  <a:tcPr marL="0" marR="0" marT="0" marB="0"/>
                </a:tc>
              </a:tr>
            </a:tbl>
          </a:graphicData>
        </a:graphic>
      </p:graphicFrame>
      <p:sp>
        <p:nvSpPr>
          <p:cNvPr id="12" name=""/>
          <p:cNvSpPr/>
          <p:nvPr/>
        </p:nvSpPr>
        <p:spPr>
          <a:xfrm>
            <a:off x="4815840" y="9183624"/>
            <a:ext cx="505968" cy="310896"/>
          </a:xfrm>
          <a:prstGeom prst="rect">
            <a:avLst/>
          </a:prstGeom>
          <a:solidFill>
            <a:srgbClr val="E5ECF6"/>
          </a:solidFill>
        </p:spPr>
        <p:txBody>
          <a:bodyPr lIns="0" tIns="0" rIns="0" bIns="0">
            <a:noAutofit/>
          </a:bodyPr>
          <a:p>
            <a:pPr marL="114300" indent="0">
              <a:spcAft>
                <a:spcPts val="630"/>
              </a:spcAft>
            </a:pPr>
            <a:r>
              <a:rPr lang="en-US" sz="550">
                <a:solidFill>
                  <a:srgbClr val="4C5E79"/>
                </a:solidFill>
                <a:latin typeface="Segoe UI"/>
              </a:rPr>
              <a:t>14B5</a:t>
            </a:r>
          </a:p>
          <a:p>
            <a:pPr indent="0"/>
            <a:r>
              <a:rPr lang="en-US" sz="550">
                <a:solidFill>
                  <a:srgbClr val="4C5E79"/>
                </a:solidFill>
                <a:latin typeface="Segoe UI"/>
              </a:rPr>
              <a:t>Vegetables</a:t>
            </a:r>
          </a:p>
        </p:txBody>
      </p:sp>
      <p:sp>
        <p:nvSpPr>
          <p:cNvPr id="13" name=""/>
          <p:cNvSpPr/>
          <p:nvPr/>
        </p:nvSpPr>
        <p:spPr>
          <a:xfrm>
            <a:off x="5431536" y="9217152"/>
            <a:ext cx="637032" cy="262128"/>
          </a:xfrm>
          <a:prstGeom prst="rect">
            <a:avLst/>
          </a:prstGeom>
          <a:solidFill>
            <a:srgbClr val="E5ECF6"/>
          </a:solidFill>
        </p:spPr>
        <p:txBody>
          <a:bodyPr lIns="0" tIns="0" rIns="0" bIns="0">
            <a:noAutofit/>
          </a:bodyPr>
          <a:p>
            <a:pPr algn="ctr" indent="0">
              <a:spcAft>
                <a:spcPts val="420"/>
              </a:spcAft>
            </a:pPr>
            <a:r>
              <a:rPr lang="en-US" sz="550">
                <a:solidFill>
                  <a:srgbClr val="4C5E79"/>
                </a:solidFill>
                <a:latin typeface="Segoe UI"/>
              </a:rPr>
              <a:t>952</a:t>
            </a:r>
          </a:p>
          <a:p>
            <a:pPr algn="ctr" indent="0"/>
            <a:r>
              <a:rPr lang="en-US" sz="550">
                <a:solidFill>
                  <a:srgbClr val="4C5E79"/>
                </a:solidFill>
                <a:latin typeface="Segoe UI"/>
              </a:rPr>
              <a:t>Cereal</a:t>
            </a:r>
          </a:p>
        </p:txBody>
      </p:sp>
      <p:sp>
        <p:nvSpPr>
          <p:cNvPr id="14" name=""/>
          <p:cNvSpPr/>
          <p:nvPr/>
        </p:nvSpPr>
        <p:spPr>
          <a:xfrm>
            <a:off x="6242304" y="9217152"/>
            <a:ext cx="502920" cy="277368"/>
          </a:xfrm>
          <a:prstGeom prst="rect">
            <a:avLst/>
          </a:prstGeom>
          <a:solidFill>
            <a:srgbClr val="E5ECF6"/>
          </a:solidFill>
        </p:spPr>
        <p:txBody>
          <a:bodyPr lIns="0" tIns="0" rIns="0" bIns="0">
            <a:noAutofit/>
          </a:bodyPr>
          <a:p>
            <a:pPr algn="ctr" indent="0">
              <a:spcAft>
                <a:spcPts val="420"/>
              </a:spcAft>
            </a:pPr>
            <a:r>
              <a:rPr lang="en-US" sz="550">
                <a:solidFill>
                  <a:srgbClr val="8E99AA"/>
                </a:solidFill>
                <a:latin typeface="Segoe UI"/>
              </a:rPr>
              <a:t>94-8</a:t>
            </a:r>
          </a:p>
          <a:p>
            <a:pPr indent="0"/>
            <a:r>
              <a:rPr lang="en-US" sz="550">
                <a:solidFill>
                  <a:srgbClr val="66758C"/>
                </a:solidFill>
                <a:latin typeface="Segoe UI"/>
              </a:rPr>
              <a:t>Office Supplies</a:t>
            </a:r>
          </a:p>
        </p:txBody>
      </p:sp>
      <p:sp>
        <p:nvSpPr>
          <p:cNvPr id="15" name=""/>
          <p:cNvSpPr/>
          <p:nvPr/>
        </p:nvSpPr>
        <p:spPr>
          <a:xfrm>
            <a:off x="3767328" y="9543288"/>
            <a:ext cx="243840" cy="91440"/>
          </a:xfrm>
          <a:prstGeom prst="rect">
            <a:avLst/>
          </a:prstGeom>
        </p:spPr>
        <p:txBody>
          <a:bodyPr lIns="0" tIns="0" rIns="0" bIns="0" wrap="none">
            <a:noAutofit/>
          </a:bodyPr>
          <a:p>
            <a:pPr indent="0"/>
            <a:r>
              <a:rPr lang="en-US" sz="650">
                <a:solidFill>
                  <a:srgbClr val="66758C"/>
                </a:solidFill>
                <a:latin typeface="Segoe UI"/>
              </a:rPr>
              <a:t>Item's</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46176" y="1536192"/>
            <a:ext cx="6144768" cy="1539240"/>
          </a:xfrm>
          <a:prstGeom prst="rect">
            <a:avLst/>
          </a:prstGeom>
        </p:spPr>
      </p:pic>
      <p:pic>
        <p:nvPicPr>
          <p:cNvPr id="3" name=""/>
          <p:cNvPicPr>
            <a:picLocks noChangeAspect="1"/>
          </p:cNvPicPr>
          <p:nvPr/>
        </p:nvPicPr>
        <p:blipFill>
          <a:blip r:embed="rPictId1"/>
          <a:stretch>
            <a:fillRect/>
          </a:stretch>
        </p:blipFill>
        <p:spPr>
          <a:xfrm>
            <a:off x="920496" y="5577840"/>
            <a:ext cx="505968" cy="1146048"/>
          </a:xfrm>
          <a:prstGeom prst="rect">
            <a:avLst/>
          </a:prstGeom>
        </p:spPr>
      </p:pic>
      <p:pic>
        <p:nvPicPr>
          <p:cNvPr id="4" name=""/>
          <p:cNvPicPr>
            <a:picLocks noChangeAspect="1"/>
          </p:cNvPicPr>
          <p:nvPr/>
        </p:nvPicPr>
        <p:blipFill>
          <a:blip r:embed="rPictId2"/>
          <a:stretch>
            <a:fillRect/>
          </a:stretch>
        </p:blipFill>
        <p:spPr>
          <a:xfrm>
            <a:off x="2968752" y="5535168"/>
            <a:ext cx="353568" cy="1085088"/>
          </a:xfrm>
          <a:prstGeom prst="rect">
            <a:avLst/>
          </a:prstGeom>
        </p:spPr>
      </p:pic>
      <p:pic>
        <p:nvPicPr>
          <p:cNvPr id="5" name=""/>
          <p:cNvPicPr>
            <a:picLocks noChangeAspect="1"/>
          </p:cNvPicPr>
          <p:nvPr/>
        </p:nvPicPr>
        <p:blipFill>
          <a:blip r:embed="rPictId3"/>
          <a:stretch>
            <a:fillRect/>
          </a:stretch>
        </p:blipFill>
        <p:spPr>
          <a:xfrm>
            <a:off x="4876800" y="5961888"/>
            <a:ext cx="353568" cy="762000"/>
          </a:xfrm>
          <a:prstGeom prst="rect">
            <a:avLst/>
          </a:prstGeom>
        </p:spPr>
      </p:pic>
      <p:sp>
        <p:nvSpPr>
          <p:cNvPr id="6" name=""/>
          <p:cNvSpPr/>
          <p:nvPr/>
        </p:nvSpPr>
        <p:spPr>
          <a:xfrm>
            <a:off x="448056" y="478536"/>
            <a:ext cx="6729984" cy="326136"/>
          </a:xfrm>
          <a:prstGeom prst="rect">
            <a:avLst/>
          </a:prstGeom>
        </p:spPr>
        <p:txBody>
          <a:bodyPr lIns="0" tIns="0" rIns="0" bIns="0">
            <a:noAutofit/>
          </a:bodyPr>
          <a:p>
            <a:pPr indent="0">
              <a:lnSpc>
                <a:spcPts val="1536"/>
              </a:lnSpc>
            </a:pPr>
            <a:r>
              <a:rPr lang="en-US" sz="950">
                <a:latin typeface="Segoe UI"/>
              </a:rPr>
              <a:t>In 2016, cosmetic were the most sold item, with units 22,308. Office Supplies items had the lowest sales, with just 948</a:t>
            </a:r>
          </a:p>
          <a:p>
            <a:pPr indent="0">
              <a:lnSpc>
                <a:spcPts val="1536"/>
              </a:lnSpc>
            </a:pPr>
            <a:r>
              <a:rPr lang="en-US" sz="950">
                <a:latin typeface="Segoe UI"/>
              </a:rPr>
              <a:t>units sold.</a:t>
            </a:r>
          </a:p>
        </p:txBody>
      </p:sp>
      <p:sp>
        <p:nvSpPr>
          <p:cNvPr id="7" name=""/>
          <p:cNvSpPr/>
          <p:nvPr/>
        </p:nvSpPr>
        <p:spPr>
          <a:xfrm>
            <a:off x="792480" y="1170432"/>
            <a:ext cx="1161288" cy="131064"/>
          </a:xfrm>
          <a:prstGeom prst="rect">
            <a:avLst/>
          </a:prstGeom>
        </p:spPr>
        <p:txBody>
          <a:bodyPr lIns="0" tIns="0" rIns="0" bIns="0" wrap="none">
            <a:noAutofit/>
          </a:bodyPr>
          <a:p>
            <a:pPr indent="0"/>
            <a:r>
              <a:rPr lang="en-US" sz="750">
                <a:solidFill>
                  <a:srgbClr val="66758C"/>
                </a:solidFill>
                <a:latin typeface="Segoe UI"/>
              </a:rPr>
              <a:t>Items Sold by units [2017]</a:t>
            </a:r>
          </a:p>
        </p:txBody>
      </p:sp>
      <p:sp>
        <p:nvSpPr>
          <p:cNvPr id="8" name=""/>
          <p:cNvSpPr/>
          <p:nvPr/>
        </p:nvSpPr>
        <p:spPr>
          <a:xfrm>
            <a:off x="1100328" y="3057144"/>
            <a:ext cx="5516880" cy="88392"/>
          </a:xfrm>
          <a:prstGeom prst="rect">
            <a:avLst/>
          </a:prstGeom>
        </p:spPr>
        <p:txBody>
          <a:bodyPr lIns="0" tIns="0" rIns="0" bIns="0" wrap="none">
            <a:noAutofit/>
          </a:bodyPr>
          <a:p>
            <a:pPr algn="just" indent="0"/>
            <a:r>
              <a:rPr lang="en-US" sz="550">
                <a:solidFill>
                  <a:srgbClr val="66758C"/>
                </a:solidFill>
                <a:latin typeface="Segoe UI"/>
              </a:rPr>
              <a:t>Personal Care    Household    Cereal    Clothes    Snacks    Meat    Cosmetics</a:t>
            </a:r>
          </a:p>
        </p:txBody>
      </p:sp>
      <p:sp>
        <p:nvSpPr>
          <p:cNvPr id="9" name=""/>
          <p:cNvSpPr/>
          <p:nvPr/>
        </p:nvSpPr>
        <p:spPr>
          <a:xfrm>
            <a:off x="3773424" y="3209544"/>
            <a:ext cx="231648" cy="91440"/>
          </a:xfrm>
          <a:prstGeom prst="rect">
            <a:avLst/>
          </a:prstGeom>
        </p:spPr>
        <p:txBody>
          <a:bodyPr lIns="0" tIns="0" rIns="0" bIns="0" wrap="none">
            <a:noAutofit/>
          </a:bodyPr>
          <a:p>
            <a:pPr indent="0"/>
            <a:r>
              <a:rPr lang="en-US" sz="650">
                <a:solidFill>
                  <a:srgbClr val="778498"/>
                </a:solidFill>
                <a:latin typeface="Segoe UI"/>
              </a:rPr>
              <a:t>Items</a:t>
            </a:r>
          </a:p>
        </p:txBody>
      </p:sp>
      <p:sp>
        <p:nvSpPr>
          <p:cNvPr id="10" name=""/>
          <p:cNvSpPr/>
          <p:nvPr/>
        </p:nvSpPr>
        <p:spPr>
          <a:xfrm>
            <a:off x="420624" y="3584448"/>
            <a:ext cx="6638544" cy="347472"/>
          </a:xfrm>
          <a:prstGeom prst="rect">
            <a:avLst/>
          </a:prstGeom>
        </p:spPr>
        <p:txBody>
          <a:bodyPr lIns="0" tIns="0" rIns="0" bIns="0">
            <a:noAutofit/>
          </a:bodyPr>
          <a:p>
            <a:pPr algn="just" indent="0">
              <a:lnSpc>
                <a:spcPts val="1560"/>
              </a:lnSpc>
              <a:spcAft>
                <a:spcPts val="1680"/>
              </a:spcAft>
            </a:pPr>
            <a:r>
              <a:rPr lang="en-US" sz="950">
                <a:latin typeface="Segoe UI"/>
              </a:rPr>
              <a:t>In 2017, Personal Care were the most sold item, with 9424 units, followed by Household with 8974 units. Cosmetics items had the lowest sales, with just 1815 units sold.</a:t>
            </a:r>
          </a:p>
        </p:txBody>
      </p:sp>
      <p:sp>
        <p:nvSpPr>
          <p:cNvPr id="11" name=""/>
          <p:cNvSpPr/>
          <p:nvPr/>
        </p:nvSpPr>
        <p:spPr>
          <a:xfrm>
            <a:off x="762000" y="4315968"/>
            <a:ext cx="2346960" cy="152400"/>
          </a:xfrm>
          <a:prstGeom prst="rect">
            <a:avLst/>
          </a:prstGeom>
        </p:spPr>
        <p:txBody>
          <a:bodyPr lIns="0" tIns="0" rIns="0" bIns="0" wrap="none">
            <a:noAutofit/>
          </a:bodyPr>
          <a:p>
            <a:pPr indent="0">
              <a:spcBef>
                <a:spcPts val="1680"/>
              </a:spcBef>
            </a:pPr>
            <a:r>
              <a:rPr lang="en-US" sz="950">
                <a:solidFill>
                  <a:srgbClr val="66758C"/>
                </a:solidFill>
                <a:latin typeface="Segoe UI"/>
              </a:rPr>
              <a:t>Item Types Ordered </a:t>
            </a:r>
            <a:r>
              <a:rPr lang="en-US" sz="950">
                <a:solidFill>
                  <a:srgbClr val="778498"/>
                </a:solidFill>
                <a:latin typeface="Segoe UI"/>
              </a:rPr>
              <a:t>in </a:t>
            </a:r>
            <a:r>
              <a:rPr lang="en-US" sz="950">
                <a:solidFill>
                  <a:srgbClr val="66758C"/>
                </a:solidFill>
                <a:latin typeface="Segoe UI"/>
              </a:rPr>
              <a:t>Each Month </a:t>
            </a:r>
            <a:r>
              <a:rPr lang="en-US" sz="950">
                <a:solidFill>
                  <a:srgbClr val="778498"/>
                </a:solidFill>
                <a:latin typeface="Segoe UI"/>
              </a:rPr>
              <a:t>[2010]</a:t>
            </a:r>
          </a:p>
        </p:txBody>
      </p:sp>
      <p:sp>
        <p:nvSpPr>
          <p:cNvPr id="12" name=""/>
          <p:cNvSpPr/>
          <p:nvPr/>
        </p:nvSpPr>
        <p:spPr>
          <a:xfrm>
            <a:off x="822960" y="4907280"/>
            <a:ext cx="225552" cy="85344"/>
          </a:xfrm>
          <a:prstGeom prst="rect">
            <a:avLst/>
          </a:prstGeom>
        </p:spPr>
        <p:txBody>
          <a:bodyPr lIns="0" tIns="0" rIns="0" bIns="0" wrap="none">
            <a:noAutofit/>
          </a:bodyPr>
          <a:p>
            <a:pPr indent="0"/>
            <a:r>
              <a:rPr lang="en-US" sz="650">
                <a:solidFill>
                  <a:srgbClr val="66758C"/>
                </a:solidFill>
                <a:latin typeface="Segoe UI"/>
              </a:rPr>
              <a:t>15k</a:t>
            </a:r>
          </a:p>
        </p:txBody>
      </p:sp>
      <p:sp>
        <p:nvSpPr>
          <p:cNvPr id="13" name=""/>
          <p:cNvSpPr/>
          <p:nvPr/>
        </p:nvSpPr>
        <p:spPr>
          <a:xfrm>
            <a:off x="822960" y="5462016"/>
            <a:ext cx="225552" cy="85344"/>
          </a:xfrm>
          <a:prstGeom prst="rect">
            <a:avLst/>
          </a:prstGeom>
        </p:spPr>
        <p:txBody>
          <a:bodyPr lIns="0" tIns="0" rIns="0" bIns="0" wrap="none">
            <a:noAutofit/>
          </a:bodyPr>
          <a:p>
            <a:pPr indent="0"/>
            <a:r>
              <a:rPr lang="en-US" sz="650">
                <a:solidFill>
                  <a:srgbClr val="66758C"/>
                </a:solidFill>
                <a:latin typeface="Segoe UI"/>
              </a:rPr>
              <a:t>10k</a:t>
            </a:r>
          </a:p>
        </p:txBody>
      </p:sp>
      <p:sp>
        <p:nvSpPr>
          <p:cNvPr id="14" name=""/>
          <p:cNvSpPr/>
          <p:nvPr/>
        </p:nvSpPr>
        <p:spPr>
          <a:xfrm>
            <a:off x="615696" y="5730240"/>
            <a:ext cx="164592" cy="280416"/>
          </a:xfrm>
          <a:prstGeom prst="rect">
            <a:avLst/>
          </a:prstGeom>
        </p:spPr>
        <p:txBody>
          <a:bodyPr lIns="0" tIns="0" rIns="0" bIns="0" wrap="none">
            <a:noAutofit/>
          </a:bodyPr>
          <a:p>
            <a:pPr indent="0"/>
            <a:r>
              <a:rPr lang="en-US" sz="950">
                <a:solidFill>
                  <a:srgbClr val="66758C"/>
                </a:solidFill>
                <a:latin typeface="Segoe UI"/>
              </a:rPr>
              <a:t>o</a:t>
            </a:r>
          </a:p>
        </p:txBody>
      </p:sp>
      <p:sp>
        <p:nvSpPr>
          <p:cNvPr id="15" name=""/>
          <p:cNvSpPr/>
          <p:nvPr/>
        </p:nvSpPr>
        <p:spPr>
          <a:xfrm>
            <a:off x="2542032" y="4901184"/>
            <a:ext cx="268224" cy="85344"/>
          </a:xfrm>
          <a:prstGeom prst="rect">
            <a:avLst/>
          </a:prstGeom>
          <a:solidFill>
            <a:srgbClr val="AC63F9"/>
          </a:solidFill>
        </p:spPr>
        <p:txBody>
          <a:bodyPr lIns="0" tIns="0" rIns="0" bIns="0" wrap="none">
            <a:noAutofit/>
          </a:bodyPr>
          <a:p>
            <a:pPr indent="0"/>
            <a:r>
              <a:rPr lang="en-US" sz="750">
                <a:solidFill>
                  <a:srgbClr val="6A4F82"/>
                </a:solidFill>
                <a:latin typeface="Segoe UI"/>
              </a:rPr>
              <a:t>5822</a:t>
            </a:r>
          </a:p>
        </p:txBody>
      </p:sp>
      <p:sp>
        <p:nvSpPr>
          <p:cNvPr id="16" name=""/>
          <p:cNvSpPr/>
          <p:nvPr/>
        </p:nvSpPr>
        <p:spPr>
          <a:xfrm>
            <a:off x="2535936" y="5553456"/>
            <a:ext cx="274320" cy="85344"/>
          </a:xfrm>
          <a:prstGeom prst="rect">
            <a:avLst/>
          </a:prstGeom>
          <a:solidFill>
            <a:srgbClr val="00CD95"/>
          </a:solidFill>
        </p:spPr>
        <p:txBody>
          <a:bodyPr lIns="0" tIns="0" rIns="0" bIns="0" wrap="none">
            <a:noAutofit/>
          </a:bodyPr>
          <a:p>
            <a:pPr indent="0"/>
            <a:r>
              <a:rPr lang="en-US" sz="750">
                <a:solidFill>
                  <a:srgbClr val="3A5A55"/>
                </a:solidFill>
                <a:latin typeface="Segoe UI"/>
              </a:rPr>
              <a:t>9925</a:t>
            </a:r>
          </a:p>
        </p:txBody>
      </p:sp>
      <p:sp>
        <p:nvSpPr>
          <p:cNvPr id="17" name=""/>
          <p:cNvSpPr/>
          <p:nvPr/>
        </p:nvSpPr>
        <p:spPr>
          <a:xfrm>
            <a:off x="6327648" y="4809744"/>
            <a:ext cx="524256" cy="121920"/>
          </a:xfrm>
          <a:prstGeom prst="rect">
            <a:avLst/>
          </a:prstGeom>
        </p:spPr>
        <p:txBody>
          <a:bodyPr lIns="0" tIns="0" rIns="0" bIns="0" wrap="none">
            <a:noAutofit/>
          </a:bodyPr>
          <a:p>
            <a:pPr indent="0"/>
            <a:r>
              <a:rPr lang="en-US" b="1" sz="700">
                <a:solidFill>
                  <a:srgbClr val="66758C"/>
                </a:solidFill>
                <a:latin typeface="Segoe UI"/>
              </a:rPr>
              <a:t>Item Type</a:t>
            </a:r>
          </a:p>
        </p:txBody>
      </p:sp>
      <p:sp>
        <p:nvSpPr>
          <p:cNvPr id="18" name=""/>
          <p:cNvSpPr/>
          <p:nvPr/>
        </p:nvSpPr>
        <p:spPr>
          <a:xfrm>
            <a:off x="3084576" y="6650736"/>
            <a:ext cx="1085088" cy="274320"/>
          </a:xfrm>
          <a:prstGeom prst="rect">
            <a:avLst/>
          </a:prstGeom>
        </p:spPr>
        <p:txBody>
          <a:bodyPr lIns="0" tIns="0" rIns="0" bIns="0">
            <a:noAutofit/>
          </a:bodyPr>
          <a:p>
            <a:pPr algn="ctr" indent="0">
              <a:lnSpc>
                <a:spcPts val="1512"/>
              </a:lnSpc>
            </a:pPr>
            <a:r>
              <a:rPr lang="en-US" sz="650">
                <a:solidFill>
                  <a:srgbClr val="778498"/>
                </a:solidFill>
                <a:latin typeface="Segoe UI"/>
              </a:rPr>
              <a:t>6 8 </a:t>
            </a:r>
            <a:r>
              <a:rPr lang="en-US" b="1" sz="700">
                <a:solidFill>
                  <a:srgbClr val="778498"/>
                </a:solidFill>
                <a:latin typeface="Segoe UI"/>
              </a:rPr>
              <a:t>Order Month</a:t>
            </a:r>
          </a:p>
        </p:txBody>
      </p:sp>
      <p:sp>
        <p:nvSpPr>
          <p:cNvPr id="19" name=""/>
          <p:cNvSpPr/>
          <p:nvPr/>
        </p:nvSpPr>
        <p:spPr>
          <a:xfrm>
            <a:off x="4913376" y="5053584"/>
            <a:ext cx="274320" cy="85344"/>
          </a:xfrm>
          <a:prstGeom prst="rect">
            <a:avLst/>
          </a:prstGeom>
          <a:solidFill>
            <a:srgbClr val="FFA15B"/>
          </a:solidFill>
        </p:spPr>
        <p:txBody>
          <a:bodyPr lIns="0" tIns="0" rIns="0" bIns="0" wrap="none">
            <a:noAutofit/>
          </a:bodyPr>
          <a:p>
            <a:pPr indent="0"/>
            <a:r>
              <a:rPr lang="en-US" sz="750">
                <a:solidFill>
                  <a:srgbClr val="7E6349"/>
                </a:solidFill>
                <a:latin typeface="Segoe UI"/>
              </a:rPr>
              <a:t>82S7</a:t>
            </a:r>
          </a:p>
        </p:txBody>
      </p:sp>
      <p:sp>
        <p:nvSpPr>
          <p:cNvPr id="20" name=""/>
          <p:cNvSpPr/>
          <p:nvPr/>
        </p:nvSpPr>
        <p:spPr>
          <a:xfrm>
            <a:off x="5919216" y="6650736"/>
            <a:ext cx="176784" cy="85344"/>
          </a:xfrm>
          <a:prstGeom prst="rect">
            <a:avLst/>
          </a:prstGeom>
        </p:spPr>
        <p:txBody>
          <a:bodyPr lIns="0" tIns="0" rIns="0" bIns="0" wrap="none">
            <a:noAutofit/>
          </a:bodyPr>
          <a:p>
            <a:pPr indent="0"/>
            <a:r>
              <a:rPr lang="en-US" sz="550">
                <a:solidFill>
                  <a:srgbClr val="8E99AA"/>
                </a:solidFill>
                <a:latin typeface="Segoe UI"/>
              </a:rPr>
              <a:t>12</a:t>
            </a:r>
          </a:p>
        </p:txBody>
      </p:sp>
      <p:graphicFrame>
        <p:nvGraphicFramePr>
          <p:cNvPr id="21" name=""/>
          <p:cNvGraphicFramePr>
            <a:graphicFrameLocks noGrp="1"/>
          </p:cNvGraphicFramePr>
          <p:nvPr/>
        </p:nvGraphicFramePr>
        <p:xfrm>
          <a:off x="6422136" y="4940808"/>
          <a:ext cx="842264" cy="902208"/>
        </p:xfrm>
        <a:graphic>
          <a:graphicData uri="http://schemas.openxmlformats.org/drawingml/2006/table">
            <a:tbl>
              <a:tblPr/>
              <a:tblGrid>
                <a:gridCol w="208280"/>
                <a:gridCol w="633984"/>
              </a:tblGrid>
              <a:tr h="121920">
                <a:tc>
                  <a:txBody>
                    <a:bodyPr lIns="0" tIns="0" rIns="0" bIns="0">
                      <a:noAutofit/>
                    </a:bodyPr>
                    <a:p>
                      <a:pPr indent="0"/>
                      <a:r>
                        <a:rPr lang="en-US" sz="650">
                          <a:solidFill>
                            <a:srgbClr val="646FFA"/>
                          </a:solidFill>
                          <a:latin typeface="Segoe UI"/>
                        </a:rPr>
                        <a:t>■</a:t>
                      </a:r>
                    </a:p>
                  </a:txBody>
                  <a:tcPr marL="0" marR="0" marT="0" marB="0" anchor="ctr"/>
                </a:tc>
                <a:tc>
                  <a:txBody>
                    <a:bodyPr lIns="0" tIns="0" rIns="0" bIns="0">
                      <a:noAutofit/>
                    </a:bodyPr>
                    <a:p>
                      <a:pPr indent="0"/>
                      <a:r>
                        <a:rPr lang="en-US" sz="650">
                          <a:solidFill>
                            <a:srgbClr val="66758C"/>
                          </a:solidFill>
                          <a:latin typeface="Segoe UI"/>
                        </a:rPr>
                        <a:t>Clothes</a:t>
                      </a:r>
                    </a:p>
                  </a:txBody>
                  <a:tcPr marL="0" marR="0" marT="0" marB="0" anchor="ctr"/>
                </a:tc>
              </a:tr>
              <a:tr h="131064">
                <a:tc>
                  <a:txBody>
                    <a:bodyPr lIns="0" tIns="0" rIns="0" bIns="0">
                      <a:noAutofit/>
                    </a:bodyPr>
                    <a:p>
                      <a:pPr indent="0"/>
                      <a:r>
                        <a:rPr lang="en-US" sz="650">
                          <a:solidFill>
                            <a:srgbClr val="EE573D"/>
                          </a:solidFill>
                          <a:latin typeface="Segoe UI"/>
                        </a:rPr>
                        <a:t>■</a:t>
                      </a:r>
                    </a:p>
                  </a:txBody>
                  <a:tcPr marL="0" marR="0" marT="0" marB="0" anchor="ctr"/>
                </a:tc>
                <a:tc>
                  <a:txBody>
                    <a:bodyPr lIns="0" tIns="0" rIns="0" bIns="0">
                      <a:noAutofit/>
                    </a:bodyPr>
                    <a:p>
                      <a:pPr indent="0"/>
                      <a:r>
                        <a:rPr lang="en-US" sz="650">
                          <a:solidFill>
                            <a:srgbClr val="8E99AA"/>
                          </a:solidFill>
                          <a:latin typeface="Segoe UI"/>
                        </a:rPr>
                        <a:t>Cosmetics</a:t>
                      </a:r>
                    </a:p>
                  </a:txBody>
                  <a:tcPr marL="0" marR="0" marT="0" marB="0" anchor="ctr"/>
                </a:tc>
              </a:tr>
              <a:tr h="137160">
                <a:tc>
                  <a:txBody>
                    <a:bodyPr lIns="0" tIns="0" rIns="0" bIns="0">
                      <a:noAutofit/>
                    </a:bodyPr>
                    <a:p>
                      <a:pPr indent="0"/>
                      <a:r>
                        <a:rPr lang="en-US" sz="650">
                          <a:solidFill>
                            <a:srgbClr val="03CD96"/>
                          </a:solidFill>
                          <a:latin typeface="Segoe UI"/>
                        </a:rPr>
                        <a:t>■</a:t>
                      </a:r>
                    </a:p>
                  </a:txBody>
                  <a:tcPr marL="0" marR="0" marT="0" marB="0" anchor="ctr"/>
                </a:tc>
                <a:tc>
                  <a:txBody>
                    <a:bodyPr lIns="0" tIns="0" rIns="0" bIns="0">
                      <a:noAutofit/>
                    </a:bodyPr>
                    <a:p>
                      <a:pPr indent="0"/>
                      <a:r>
                        <a:rPr lang="en-US" sz="650">
                          <a:solidFill>
                            <a:srgbClr val="8E99AA"/>
                          </a:solidFill>
                          <a:latin typeface="Segoe UI"/>
                        </a:rPr>
                        <a:t>Baby Food</a:t>
                      </a:r>
                    </a:p>
                  </a:txBody>
                  <a:tcPr marL="0" marR="0" marT="0" marB="0" anchor="ctr"/>
                </a:tc>
              </a:tr>
              <a:tr h="121920">
                <a:tc>
                  <a:txBody>
                    <a:bodyPr lIns="0" tIns="0" rIns="0" bIns="0">
                      <a:noAutofit/>
                    </a:bodyPr>
                    <a:p>
                      <a:pPr indent="0"/>
                      <a:r>
                        <a:rPr lang="en-US" sz="650">
                          <a:solidFill>
                            <a:srgbClr val="AD66F9"/>
                          </a:solidFill>
                          <a:latin typeface="Segoe UI"/>
                        </a:rPr>
                        <a:t>■</a:t>
                      </a:r>
                    </a:p>
                  </a:txBody>
                  <a:tcPr marL="0" marR="0" marT="0" marB="0" anchor="b"/>
                </a:tc>
                <a:tc>
                  <a:txBody>
                    <a:bodyPr lIns="0" tIns="0" rIns="0" bIns="0">
                      <a:noAutofit/>
                    </a:bodyPr>
                    <a:p>
                      <a:pPr indent="0"/>
                      <a:r>
                        <a:rPr lang="en-US" sz="650">
                          <a:solidFill>
                            <a:srgbClr val="8E99AA"/>
                          </a:solidFill>
                          <a:latin typeface="Segoe UI"/>
                        </a:rPr>
                        <a:t>Fruits</a:t>
                      </a:r>
                    </a:p>
                  </a:txBody>
                  <a:tcPr marL="0" marR="0" marT="0" marB="0" anchor="ctr"/>
                </a:tc>
              </a:tr>
              <a:tr h="137160">
                <a:tc>
                  <a:txBody>
                    <a:bodyPr lIns="0" tIns="0" rIns="0" bIns="0">
                      <a:noAutofit/>
                    </a:bodyPr>
                    <a:p>
                      <a:pPr indent="0"/>
                      <a:r>
                        <a:rPr lang="en-US" sz="650">
                          <a:solidFill>
                            <a:srgbClr val="FEA35F"/>
                          </a:solidFill>
                          <a:latin typeface="Segoe UI"/>
                        </a:rPr>
                        <a:t>■</a:t>
                      </a:r>
                    </a:p>
                  </a:txBody>
                  <a:tcPr marL="0" marR="0" marT="0" marB="0" anchor="b"/>
                </a:tc>
                <a:tc>
                  <a:txBody>
                    <a:bodyPr lIns="0" tIns="0" rIns="0" bIns="0">
                      <a:noAutofit/>
                    </a:bodyPr>
                    <a:p>
                      <a:pPr indent="0"/>
                      <a:r>
                        <a:rPr lang="en-US" sz="650">
                          <a:solidFill>
                            <a:srgbClr val="66758C"/>
                          </a:solidFill>
                          <a:latin typeface="Segoe UI"/>
                        </a:rPr>
                        <a:t>Office Supplies</a:t>
                      </a:r>
                    </a:p>
                  </a:txBody>
                  <a:tcPr marL="0" marR="0" marT="0" marB="0" anchor="b"/>
                </a:tc>
              </a:tr>
              <a:tr h="124968">
                <a:tc>
                  <a:txBody>
                    <a:bodyPr lIns="0" tIns="0" rIns="0" bIns="0">
                      <a:noAutofit/>
                    </a:bodyPr>
                    <a:p>
                      <a:pPr indent="0"/>
                      <a:r>
                        <a:rPr lang="en-US" sz="650">
                          <a:solidFill>
                            <a:srgbClr val="1ED3F2"/>
                          </a:solidFill>
                          <a:latin typeface="Segoe UI"/>
                        </a:rPr>
                        <a:t>■</a:t>
                      </a:r>
                    </a:p>
                  </a:txBody>
                  <a:tcPr marL="0" marR="0" marT="0" marB="0" anchor="ctr"/>
                </a:tc>
                <a:tc>
                  <a:txBody>
                    <a:bodyPr lIns="0" tIns="0" rIns="0" bIns="0">
                      <a:noAutofit/>
                    </a:bodyPr>
                    <a:p>
                      <a:pPr indent="0"/>
                      <a:r>
                        <a:rPr lang="en-US" sz="650">
                          <a:solidFill>
                            <a:srgbClr val="778498"/>
                          </a:solidFill>
                          <a:latin typeface="Segoe UI"/>
                        </a:rPr>
                        <a:t>Household</a:t>
                      </a:r>
                    </a:p>
                  </a:txBody>
                  <a:tcPr marL="0" marR="0" marT="0" marB="0" anchor="ctr"/>
                </a:tc>
              </a:tr>
              <a:tr h="128016">
                <a:tc>
                  <a:txBody>
                    <a:bodyPr lIns="0" tIns="0" rIns="0" bIns="0">
                      <a:noAutofit/>
                    </a:bodyPr>
                    <a:p>
                      <a:pPr indent="0"/>
                      <a:r>
                        <a:rPr lang="en-US" sz="650">
                          <a:solidFill>
                            <a:srgbClr val="FE6994"/>
                          </a:solidFill>
                          <a:latin typeface="Segoe UI"/>
                        </a:rPr>
                        <a:t>■</a:t>
                      </a:r>
                    </a:p>
                  </a:txBody>
                  <a:tcPr marL="0" marR="0" marT="0" marB="0" anchor="ctr"/>
                </a:tc>
                <a:tc>
                  <a:txBody>
                    <a:bodyPr lIns="0" tIns="0" rIns="0" bIns="0">
                      <a:noAutofit/>
                    </a:bodyPr>
                    <a:p>
                      <a:pPr indent="0"/>
                      <a:r>
                        <a:rPr lang="en-US" sz="650">
                          <a:solidFill>
                            <a:srgbClr val="778498"/>
                          </a:solidFill>
                          <a:latin typeface="Segoe UI"/>
                        </a:rPr>
                        <a:t>Personal </a:t>
                      </a:r>
                      <a:r>
                        <a:rPr lang="en-US" sz="650">
                          <a:solidFill>
                            <a:srgbClr val="4C5E79"/>
                          </a:solidFill>
                          <a:latin typeface="Segoe UI"/>
                        </a:rPr>
                        <a:t>Care</a:t>
                      </a:r>
                    </a:p>
                  </a:txBody>
                  <a:tcPr marL="0" marR="0" marT="0" marB="0" anchor="ctr"/>
                </a:tc>
              </a:tr>
            </a:tbl>
          </a:graphicData>
        </a:graphic>
      </p:graphicFrame>
      <p:sp>
        <p:nvSpPr>
          <p:cNvPr id="22" name=""/>
          <p:cNvSpPr/>
          <p:nvPr/>
        </p:nvSpPr>
        <p:spPr>
          <a:xfrm>
            <a:off x="5864352" y="6236208"/>
            <a:ext cx="280416" cy="85344"/>
          </a:xfrm>
          <a:prstGeom prst="rect">
            <a:avLst/>
          </a:prstGeom>
          <a:solidFill>
            <a:srgbClr val="18D3F2"/>
          </a:solidFill>
        </p:spPr>
        <p:txBody>
          <a:bodyPr lIns="0" tIns="0" rIns="0" bIns="0" wrap="none">
            <a:noAutofit/>
          </a:bodyPr>
          <a:p>
            <a:pPr indent="0"/>
            <a:r>
              <a:rPr lang="en-US" sz="750">
                <a:solidFill>
                  <a:srgbClr val="3A5A55"/>
                </a:solidFill>
                <a:latin typeface="Segoe UI"/>
              </a:rPr>
              <a:t>3830</a:t>
            </a:r>
          </a:p>
        </p:txBody>
      </p:sp>
      <p:sp>
        <p:nvSpPr>
          <p:cNvPr id="23" name=""/>
          <p:cNvSpPr/>
          <p:nvPr/>
        </p:nvSpPr>
        <p:spPr>
          <a:xfrm>
            <a:off x="451104" y="7333488"/>
            <a:ext cx="5449824" cy="155448"/>
          </a:xfrm>
          <a:prstGeom prst="rect">
            <a:avLst/>
          </a:prstGeom>
        </p:spPr>
        <p:txBody>
          <a:bodyPr lIns="0" tIns="0" rIns="0" bIns="0" wrap="none">
            <a:noAutofit/>
          </a:bodyPr>
          <a:p>
            <a:pPr indent="0"/>
            <a:r>
              <a:rPr lang="en-US" sz="950">
                <a:latin typeface="Segoe UI"/>
              </a:rPr>
              <a:t>In 2010, Clothes recorded the highest sales volume, dominating June with over 9,000 units sold.</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75488" y="463296"/>
            <a:ext cx="5931408" cy="2517648"/>
          </a:xfrm>
          <a:prstGeom prst="rect">
            <a:avLst/>
          </a:prstGeom>
        </p:spPr>
      </p:pic>
      <p:pic>
        <p:nvPicPr>
          <p:cNvPr id="3" name=""/>
          <p:cNvPicPr>
            <a:picLocks noChangeAspect="1"/>
          </p:cNvPicPr>
          <p:nvPr/>
        </p:nvPicPr>
        <p:blipFill>
          <a:blip r:embed="rPictId1"/>
          <a:stretch>
            <a:fillRect/>
          </a:stretch>
        </p:blipFill>
        <p:spPr>
          <a:xfrm>
            <a:off x="469392" y="3334512"/>
            <a:ext cx="6102096" cy="2737104"/>
          </a:xfrm>
          <a:prstGeom prst="rect">
            <a:avLst/>
          </a:prstGeom>
        </p:spPr>
      </p:pic>
      <p:pic>
        <p:nvPicPr>
          <p:cNvPr id="4" name=""/>
          <p:cNvPicPr>
            <a:picLocks noChangeAspect="1"/>
          </p:cNvPicPr>
          <p:nvPr/>
        </p:nvPicPr>
        <p:blipFill>
          <a:blip r:embed="rPictId2"/>
          <a:stretch>
            <a:fillRect/>
          </a:stretch>
        </p:blipFill>
        <p:spPr>
          <a:xfrm>
            <a:off x="1054608" y="7272528"/>
            <a:ext cx="2773680" cy="1828800"/>
          </a:xfrm>
          <a:prstGeom prst="rect">
            <a:avLst/>
          </a:prstGeom>
        </p:spPr>
      </p:pic>
      <p:sp>
        <p:nvSpPr>
          <p:cNvPr id="5" name=""/>
          <p:cNvSpPr/>
          <p:nvPr/>
        </p:nvSpPr>
        <p:spPr>
          <a:xfrm>
            <a:off x="420624" y="3060192"/>
            <a:ext cx="3285744" cy="152400"/>
          </a:xfrm>
          <a:prstGeom prst="rect">
            <a:avLst/>
          </a:prstGeom>
        </p:spPr>
        <p:txBody>
          <a:bodyPr lIns="0" tIns="0" rIns="0" bIns="0" wrap="none">
            <a:noAutofit/>
          </a:bodyPr>
          <a:p>
            <a:pPr indent="0"/>
            <a:r>
              <a:rPr lang="en-US" sz="950">
                <a:latin typeface="Segoe UI"/>
              </a:rPr>
              <a:t>In 2010, Australia and Oceania is the most selling region.</a:t>
            </a:r>
          </a:p>
        </p:txBody>
      </p:sp>
      <p:sp>
        <p:nvSpPr>
          <p:cNvPr id="6" name=""/>
          <p:cNvSpPr/>
          <p:nvPr/>
        </p:nvSpPr>
        <p:spPr>
          <a:xfrm>
            <a:off x="420624" y="6297168"/>
            <a:ext cx="4639056" cy="621792"/>
          </a:xfrm>
          <a:prstGeom prst="rect">
            <a:avLst/>
          </a:prstGeom>
        </p:spPr>
        <p:txBody>
          <a:bodyPr lIns="0" tIns="0" rIns="0" bIns="0">
            <a:noAutofit/>
          </a:bodyPr>
          <a:p>
            <a:pPr marL="368300" indent="-368300">
              <a:lnSpc>
                <a:spcPts val="3720"/>
              </a:lnSpc>
            </a:pPr>
            <a:r>
              <a:rPr lang="en-US" sz="950">
                <a:latin typeface="Segoe UI"/>
              </a:rPr>
              <a:t>In 2011, Sub-Saharan Africa is most selling region. Other regions has least selling. </a:t>
            </a:r>
            <a:r>
              <a:rPr lang="en-US" sz="950">
                <a:solidFill>
                  <a:srgbClr val="778498"/>
                </a:solidFill>
                <a:latin typeface="Segoe UI"/>
              </a:rPr>
              <a:t>Item's Unit Sold by Region's [2012]</a:t>
            </a:r>
          </a:p>
        </p:txBody>
      </p:sp>
      <p:sp>
        <p:nvSpPr>
          <p:cNvPr id="7" name=""/>
          <p:cNvSpPr/>
          <p:nvPr/>
        </p:nvSpPr>
        <p:spPr>
          <a:xfrm>
            <a:off x="798576" y="7808976"/>
            <a:ext cx="213360" cy="85344"/>
          </a:xfrm>
          <a:prstGeom prst="rect">
            <a:avLst/>
          </a:prstGeom>
        </p:spPr>
        <p:txBody>
          <a:bodyPr lIns="0" tIns="0" rIns="0" bIns="0" wrap="none">
            <a:noAutofit/>
          </a:bodyPr>
          <a:p>
            <a:pPr indent="0"/>
            <a:r>
              <a:rPr lang="en-US" sz="600">
                <a:solidFill>
                  <a:srgbClr val="66758C"/>
                </a:solidFill>
                <a:latin typeface="Arial"/>
              </a:rPr>
              <a:t>20 k</a:t>
            </a:r>
          </a:p>
        </p:txBody>
      </p:sp>
      <p:sp>
        <p:nvSpPr>
          <p:cNvPr id="8" name=""/>
          <p:cNvSpPr/>
          <p:nvPr/>
        </p:nvSpPr>
        <p:spPr>
          <a:xfrm>
            <a:off x="798576" y="8132064"/>
            <a:ext cx="213360" cy="85344"/>
          </a:xfrm>
          <a:prstGeom prst="rect">
            <a:avLst/>
          </a:prstGeom>
        </p:spPr>
        <p:txBody>
          <a:bodyPr lIns="0" tIns="0" rIns="0" bIns="0" wrap="none">
            <a:noAutofit/>
          </a:bodyPr>
          <a:p>
            <a:pPr indent="0"/>
            <a:r>
              <a:rPr lang="en-US" sz="600">
                <a:solidFill>
                  <a:srgbClr val="778498"/>
                </a:solidFill>
                <a:latin typeface="Arial"/>
              </a:rPr>
              <a:t>10k</a:t>
            </a:r>
          </a:p>
        </p:txBody>
      </p:sp>
      <p:graphicFrame>
        <p:nvGraphicFramePr>
          <p:cNvPr id="9" name=""/>
          <p:cNvGraphicFramePr>
            <a:graphicFrameLocks noGrp="1"/>
          </p:cNvGraphicFramePr>
          <p:nvPr/>
        </p:nvGraphicFramePr>
        <p:xfrm>
          <a:off x="4160520" y="8314944"/>
          <a:ext cx="990600" cy="387096"/>
        </p:xfrm>
        <a:graphic>
          <a:graphicData uri="http://schemas.openxmlformats.org/drawingml/2006/table">
            <a:tbl>
              <a:tblPr/>
              <a:tblGrid>
                <a:gridCol w="573024"/>
                <a:gridCol w="417576"/>
              </a:tblGrid>
              <a:tr h="185928">
                <a:tc>
                  <a:txBody>
                    <a:bodyPr lIns="0" tIns="0" rIns="0" bIns="0">
                      <a:noAutofit/>
                    </a:bodyPr>
                    <a:p>
                      <a:pPr indent="0"/>
                      <a:r>
                        <a:rPr lang="en-US" sz="750">
                          <a:solidFill>
                            <a:srgbClr val="7E6349"/>
                          </a:solidFill>
                          <a:latin typeface="Segoe UI"/>
                        </a:rPr>
                        <a:t>6422</a:t>
                      </a:r>
                    </a:p>
                  </a:txBody>
                  <a:tcPr marL="0" marR="0" marT="0" marB="0">
                    <a:solidFill>
                      <a:srgbClr val="FFA15B"/>
                    </a:solidFill>
                  </a:tcPr>
                </a:tc>
                <a:tc>
                  <a:txBody>
                    <a:bodyPr lIns="0" tIns="0" rIns="0" bIns="0">
                      <a:noAutofit/>
                    </a:bodyPr>
                    <a:p>
                      <a:pPr algn="r" indent="0"/>
                      <a:r>
                        <a:rPr lang="en-US" sz="750">
                          <a:solidFill>
                            <a:srgbClr val="3A5A55"/>
                          </a:solidFill>
                          <a:latin typeface="Segoe UI"/>
                        </a:rPr>
                        <a:t>5908</a:t>
                      </a:r>
                    </a:p>
                  </a:txBody>
                  <a:tcPr marL="0" marR="0" marT="0" marB="0">
                    <a:solidFill>
                      <a:srgbClr val="18D3F2"/>
                    </a:solidFill>
                  </a:tcPr>
                </a:tc>
              </a:tr>
              <a:tr h="201168">
                <a:tc>
                  <a:txBody>
                    <a:bodyPr lIns="0" tIns="0" rIns="0" bIns="0">
                      <a:noAutofit/>
                    </a:bodyPr>
                    <a:p>
                      <a:pPr marL="88900" indent="0"/>
                      <a:r>
                        <a:rPr lang="en-US" b="1" sz="1100">
                          <a:solidFill>
                            <a:srgbClr val="8E99AA"/>
                          </a:solidFill>
                          <a:latin typeface="Times New Roman"/>
                        </a:rPr>
                        <a:t>V</a:t>
                      </a:r>
                    </a:p>
                  </a:txBody>
                  <a:tcPr marL="0" marR="0" marT="0" marB="0" anchor="b"/>
                </a:tc>
                <a:tc>
                  <a:txBody>
                    <a:bodyPr lIns="0" tIns="0" rIns="0" bIns="0">
                      <a:noAutofit/>
                    </a:bodyPr>
                    <a:p>
                      <a:endParaRPr sz="1000"/>
                    </a:p>
                  </a:txBody>
                  <a:tcPr marL="0" marR="0" marT="0" marB="0"/>
                </a:tc>
              </a:tr>
            </a:tbl>
          </a:graphicData>
        </a:graphic>
      </p:graphicFrame>
      <p:sp>
        <p:nvSpPr>
          <p:cNvPr id="10" name=""/>
          <p:cNvSpPr/>
          <p:nvPr/>
        </p:nvSpPr>
        <p:spPr>
          <a:xfrm>
            <a:off x="5596128" y="8302752"/>
            <a:ext cx="268224" cy="85344"/>
          </a:xfrm>
          <a:prstGeom prst="rect">
            <a:avLst/>
          </a:prstGeom>
          <a:solidFill>
            <a:srgbClr val="E5ECF6"/>
          </a:solidFill>
        </p:spPr>
        <p:txBody>
          <a:bodyPr lIns="0" tIns="0" rIns="0" bIns="0" wrap="none">
            <a:noAutofit/>
          </a:bodyPr>
          <a:p>
            <a:pPr indent="0"/>
            <a:r>
              <a:rPr lang="en-US" sz="650">
                <a:solidFill>
                  <a:srgbClr val="66758C"/>
                </a:solidFill>
                <a:latin typeface="Segoe UI"/>
              </a:rPr>
              <a:t>2804</a:t>
            </a:r>
          </a:p>
        </p:txBody>
      </p:sp>
      <p:sp>
        <p:nvSpPr>
          <p:cNvPr id="11" name=""/>
          <p:cNvSpPr/>
          <p:nvPr/>
        </p:nvSpPr>
        <p:spPr>
          <a:xfrm>
            <a:off x="4559808" y="8711184"/>
            <a:ext cx="152400" cy="103632"/>
          </a:xfrm>
          <a:prstGeom prst="rect">
            <a:avLst/>
          </a:prstGeom>
        </p:spPr>
        <p:txBody>
          <a:bodyPr lIns="0" tIns="0" rIns="0" bIns="0" wrap="none">
            <a:noAutofit/>
          </a:bodyPr>
          <a:p>
            <a:pPr indent="0"/>
            <a:r>
              <a:rPr lang="en-US" baseline="30000" sz="550">
                <a:solidFill>
                  <a:srgbClr val="778498"/>
                </a:solidFill>
                <a:latin typeface="Segoe UI"/>
              </a:rPr>
              <a:t>;:</a:t>
            </a:r>
            <a:r>
              <a:rPr lang="en-US" sz="550">
                <a:solidFill>
                  <a:srgbClr val="778498"/>
                </a:solidFill>
                <a:latin typeface="Segoe UI"/>
              </a:rPr>
              <a:t>'V.</a:t>
            </a:r>
          </a:p>
        </p:txBody>
      </p:sp>
      <p:sp>
        <p:nvSpPr>
          <p:cNvPr id="12" name=""/>
          <p:cNvSpPr/>
          <p:nvPr/>
        </p:nvSpPr>
        <p:spPr>
          <a:xfrm>
            <a:off x="3361944" y="9308592"/>
            <a:ext cx="353568" cy="121920"/>
          </a:xfrm>
          <a:prstGeom prst="rect">
            <a:avLst/>
          </a:prstGeom>
        </p:spPr>
        <p:txBody>
          <a:bodyPr lIns="0" tIns="0" rIns="0" bIns="0" wrap="none">
            <a:noAutofit/>
          </a:bodyPr>
          <a:p>
            <a:pPr indent="0"/>
            <a:r>
              <a:rPr lang="en-US" sz="750">
                <a:solidFill>
                  <a:srgbClr val="778498"/>
                </a:solidFill>
                <a:latin typeface="Segoe UI"/>
              </a:rPr>
              <a:t>Regions</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20496" y="1816608"/>
            <a:ext cx="981456" cy="1280160"/>
          </a:xfrm>
          <a:prstGeom prst="rect">
            <a:avLst/>
          </a:prstGeom>
        </p:spPr>
      </p:pic>
      <p:pic>
        <p:nvPicPr>
          <p:cNvPr id="3" name=""/>
          <p:cNvPicPr>
            <a:picLocks noChangeAspect="1"/>
          </p:cNvPicPr>
          <p:nvPr/>
        </p:nvPicPr>
        <p:blipFill>
          <a:blip r:embed="rPictId1"/>
          <a:stretch>
            <a:fillRect/>
          </a:stretch>
        </p:blipFill>
        <p:spPr>
          <a:xfrm>
            <a:off x="2097024" y="1240536"/>
            <a:ext cx="4105656" cy="1862328"/>
          </a:xfrm>
          <a:prstGeom prst="rect">
            <a:avLst/>
          </a:prstGeom>
        </p:spPr>
      </p:pic>
      <p:pic>
        <p:nvPicPr>
          <p:cNvPr id="4" name=""/>
          <p:cNvPicPr>
            <a:picLocks noChangeAspect="1"/>
          </p:cNvPicPr>
          <p:nvPr/>
        </p:nvPicPr>
        <p:blipFill>
          <a:blip r:embed="rPictId2"/>
          <a:stretch>
            <a:fillRect/>
          </a:stretch>
        </p:blipFill>
        <p:spPr>
          <a:xfrm>
            <a:off x="871728" y="4703064"/>
            <a:ext cx="5327904" cy="1959864"/>
          </a:xfrm>
          <a:prstGeom prst="rect">
            <a:avLst/>
          </a:prstGeom>
        </p:spPr>
      </p:pic>
      <p:sp>
        <p:nvSpPr>
          <p:cNvPr id="5" name=""/>
          <p:cNvSpPr/>
          <p:nvPr/>
        </p:nvSpPr>
        <p:spPr>
          <a:xfrm>
            <a:off x="640080" y="1719072"/>
            <a:ext cx="109728" cy="4279392"/>
          </a:xfrm>
          <a:prstGeom prst="rect">
            <a:avLst/>
          </a:prstGeom>
        </p:spPr>
        <p:txBody>
          <a:bodyPr lIns="0" tIns="0" rIns="0" bIns="0" vert="vert270" wrap="none">
            <a:noAutofit/>
          </a:bodyPr>
          <a:p>
            <a:pPr algn="just" indent="0"/>
            <a:r>
              <a:rPr lang="en-US" b="1" sz="700">
                <a:solidFill>
                  <a:srgbClr val="66758C"/>
                </a:solidFill>
                <a:latin typeface="Segoe UI"/>
              </a:rPr>
              <a:t>Total Units </a:t>
            </a:r>
            <a:r>
              <a:rPr lang="en-US" b="1" sz="700">
                <a:solidFill>
                  <a:srgbClr val="8E99AA"/>
                </a:solidFill>
                <a:latin typeface="Segoe UI"/>
              </a:rPr>
              <a:t>Sold    </a:t>
            </a:r>
            <a:r>
              <a:rPr lang="en-US" sz="950">
                <a:latin typeface="Segoe UI"/>
              </a:rPr>
              <a:t>o    </a:t>
            </a:r>
            <a:r>
              <a:rPr lang="en-US" b="1" sz="700">
                <a:solidFill>
                  <a:srgbClr val="66758C"/>
                </a:solidFill>
                <a:latin typeface="Segoe UI"/>
              </a:rPr>
              <a:t>Total Units </a:t>
            </a:r>
            <a:r>
              <a:rPr lang="en-US" b="1" sz="700">
                <a:solidFill>
                  <a:srgbClr val="8E99AA"/>
                </a:solidFill>
                <a:latin typeface="Segoe UI"/>
              </a:rPr>
              <a:t>Sold</a:t>
            </a:r>
          </a:p>
        </p:txBody>
      </p:sp>
      <p:sp>
        <p:nvSpPr>
          <p:cNvPr id="6" name=""/>
          <p:cNvSpPr/>
          <p:nvPr/>
        </p:nvSpPr>
        <p:spPr>
          <a:xfrm>
            <a:off x="789432" y="691896"/>
            <a:ext cx="1725168" cy="146304"/>
          </a:xfrm>
          <a:prstGeom prst="rect">
            <a:avLst/>
          </a:prstGeom>
        </p:spPr>
        <p:txBody>
          <a:bodyPr lIns="0" tIns="0" rIns="0" bIns="0" wrap="none">
            <a:noAutofit/>
          </a:bodyPr>
          <a:p>
            <a:pPr indent="0"/>
            <a:r>
              <a:rPr lang="en-US" sz="950">
                <a:solidFill>
                  <a:srgbClr val="66758C"/>
                </a:solidFill>
                <a:latin typeface="Segoe UI"/>
              </a:rPr>
              <a:t>Item Sold in Each Month </a:t>
            </a:r>
            <a:r>
              <a:rPr lang="en-US" sz="950">
                <a:solidFill>
                  <a:srgbClr val="8E99AA"/>
                </a:solidFill>
                <a:latin typeface="Segoe UI"/>
              </a:rPr>
              <a:t>[2011]</a:t>
            </a:r>
          </a:p>
        </p:txBody>
      </p:sp>
      <p:sp>
        <p:nvSpPr>
          <p:cNvPr id="7" name=""/>
          <p:cNvSpPr/>
          <p:nvPr/>
        </p:nvSpPr>
        <p:spPr>
          <a:xfrm>
            <a:off x="822960" y="1103376"/>
            <a:ext cx="225552" cy="91440"/>
          </a:xfrm>
          <a:prstGeom prst="rect">
            <a:avLst/>
          </a:prstGeom>
        </p:spPr>
        <p:txBody>
          <a:bodyPr lIns="0" tIns="0" rIns="0" bIns="0" wrap="none">
            <a:noAutofit/>
          </a:bodyPr>
          <a:p>
            <a:pPr algn="just" indent="0"/>
            <a:r>
              <a:rPr lang="en-US" sz="750">
                <a:solidFill>
                  <a:srgbClr val="66758C"/>
                </a:solidFill>
                <a:latin typeface="Segoe UI"/>
              </a:rPr>
              <a:t>20k</a:t>
            </a:r>
          </a:p>
        </p:txBody>
      </p:sp>
      <p:sp>
        <p:nvSpPr>
          <p:cNvPr id="8" name=""/>
          <p:cNvSpPr/>
          <p:nvPr/>
        </p:nvSpPr>
        <p:spPr>
          <a:xfrm>
            <a:off x="822960" y="1566672"/>
            <a:ext cx="225552" cy="85344"/>
          </a:xfrm>
          <a:prstGeom prst="rect">
            <a:avLst/>
          </a:prstGeom>
        </p:spPr>
        <p:txBody>
          <a:bodyPr lIns="0" tIns="0" rIns="0" bIns="0" wrap="none">
            <a:noAutofit/>
          </a:bodyPr>
          <a:p>
            <a:pPr indent="0"/>
            <a:r>
              <a:rPr lang="en-US" sz="750">
                <a:solidFill>
                  <a:srgbClr val="66758C"/>
                </a:solidFill>
                <a:latin typeface="Segoe UI"/>
              </a:rPr>
              <a:t>15k</a:t>
            </a:r>
          </a:p>
        </p:txBody>
      </p:sp>
      <p:sp>
        <p:nvSpPr>
          <p:cNvPr id="9" name=""/>
          <p:cNvSpPr/>
          <p:nvPr/>
        </p:nvSpPr>
        <p:spPr>
          <a:xfrm>
            <a:off x="822960" y="2029968"/>
            <a:ext cx="188976" cy="85344"/>
          </a:xfrm>
          <a:prstGeom prst="rect">
            <a:avLst/>
          </a:prstGeom>
        </p:spPr>
        <p:txBody>
          <a:bodyPr lIns="0" tIns="0" rIns="0" bIns="0" wrap="none">
            <a:noAutofit/>
          </a:bodyPr>
          <a:p>
            <a:pPr indent="0"/>
            <a:r>
              <a:rPr lang="en-US" sz="750">
                <a:solidFill>
                  <a:srgbClr val="66758C"/>
                </a:solidFill>
                <a:latin typeface="Segoe UI"/>
              </a:rPr>
              <a:t>10k</a:t>
            </a:r>
          </a:p>
        </p:txBody>
      </p:sp>
      <p:sp>
        <p:nvSpPr>
          <p:cNvPr id="10" name=""/>
          <p:cNvSpPr/>
          <p:nvPr/>
        </p:nvSpPr>
        <p:spPr>
          <a:xfrm>
            <a:off x="6355080" y="1182624"/>
            <a:ext cx="853440" cy="1039368"/>
          </a:xfrm>
          <a:prstGeom prst="rect">
            <a:avLst/>
          </a:prstGeom>
        </p:spPr>
        <p:txBody>
          <a:bodyPr lIns="0" tIns="0" rIns="0" bIns="0">
            <a:noAutofit/>
          </a:bodyPr>
          <a:p>
            <a:pPr indent="0">
              <a:spcAft>
                <a:spcPts val="210"/>
              </a:spcAft>
            </a:pPr>
            <a:r>
              <a:rPr lang="en-US" b="1" sz="700">
                <a:solidFill>
                  <a:srgbClr val="778498"/>
                </a:solidFill>
                <a:latin typeface="Segoe UI"/>
              </a:rPr>
              <a:t>Item Type</a:t>
            </a:r>
          </a:p>
          <a:p>
            <a:pPr marR="177800" indent="0">
              <a:lnSpc>
                <a:spcPts val="1032"/>
              </a:lnSpc>
            </a:pPr>
            <a:r>
              <a:rPr lang="en-US" sz="650">
                <a:solidFill>
                  <a:srgbClr val="646FFA"/>
                </a:solidFill>
                <a:latin typeface="Segoe UI"/>
              </a:rPr>
              <a:t>■    </a:t>
            </a:r>
            <a:r>
              <a:rPr lang="en-US" sz="650">
                <a:solidFill>
                  <a:srgbClr val="66758C"/>
                </a:solidFill>
                <a:latin typeface="Segoe UI"/>
              </a:rPr>
              <a:t>Beverages </a:t>
            </a:r>
            <a:r>
              <a:rPr lang="en-US" sz="650">
                <a:solidFill>
                  <a:srgbClr val="EE573D"/>
                </a:solidFill>
                <a:latin typeface="Segoe UI"/>
              </a:rPr>
              <a:t>| </a:t>
            </a:r>
            <a:r>
              <a:rPr lang="en-US" sz="650">
                <a:solidFill>
                  <a:srgbClr val="778498"/>
                </a:solidFill>
                <a:latin typeface="Segoe UI"/>
              </a:rPr>
              <a:t>Snacks</a:t>
            </a:r>
          </a:p>
          <a:p>
            <a:pPr algn="just" indent="0">
              <a:lnSpc>
                <a:spcPts val="1032"/>
              </a:lnSpc>
            </a:pPr>
            <a:r>
              <a:rPr lang="en-US" sz="650">
                <a:solidFill>
                  <a:srgbClr val="03CD96"/>
                </a:solidFill>
                <a:latin typeface="Segoe UI"/>
              </a:rPr>
              <a:t>I </a:t>
            </a:r>
            <a:r>
              <a:rPr lang="en-US" sz="650">
                <a:solidFill>
                  <a:srgbClr val="778498"/>
                </a:solidFill>
                <a:latin typeface="Segoe UI"/>
              </a:rPr>
              <a:t>Household</a:t>
            </a:r>
          </a:p>
          <a:p>
            <a:pPr algn="just" indent="0">
              <a:lnSpc>
                <a:spcPts val="1032"/>
              </a:lnSpc>
            </a:pPr>
            <a:r>
              <a:rPr lang="en-US" sz="650">
                <a:solidFill>
                  <a:srgbClr val="AD66F9"/>
                </a:solidFill>
                <a:latin typeface="Segoe UI"/>
              </a:rPr>
              <a:t>■    </a:t>
            </a:r>
            <a:r>
              <a:rPr lang="en-US" sz="650">
                <a:solidFill>
                  <a:srgbClr val="66758C"/>
                </a:solidFill>
                <a:latin typeface="Segoe UI"/>
              </a:rPr>
              <a:t>Vegetables</a:t>
            </a:r>
          </a:p>
          <a:p>
            <a:pPr marR="317500" indent="0">
              <a:lnSpc>
                <a:spcPts val="1032"/>
              </a:lnSpc>
            </a:pPr>
            <a:r>
              <a:rPr lang="en-US" sz="650">
                <a:solidFill>
                  <a:srgbClr val="FEA35F"/>
                </a:solidFill>
                <a:latin typeface="Segoe UI"/>
              </a:rPr>
              <a:t>■    </a:t>
            </a:r>
            <a:r>
              <a:rPr lang="en-US" sz="650">
                <a:solidFill>
                  <a:srgbClr val="66758C"/>
                </a:solidFill>
                <a:latin typeface="Segoe UI"/>
              </a:rPr>
              <a:t>Clothes </a:t>
            </a:r>
            <a:r>
              <a:rPr lang="en-US" sz="650">
                <a:solidFill>
                  <a:srgbClr val="1ED3F2"/>
                </a:solidFill>
                <a:latin typeface="Segoe UI"/>
              </a:rPr>
              <a:t>I </a:t>
            </a:r>
            <a:r>
              <a:rPr lang="en-US" sz="650">
                <a:solidFill>
                  <a:srgbClr val="778498"/>
                </a:solidFill>
                <a:latin typeface="Segoe UI"/>
              </a:rPr>
              <a:t>Fruits</a:t>
            </a:r>
          </a:p>
          <a:p>
            <a:pPr algn="just" indent="0"/>
            <a:r>
              <a:rPr lang="en-US" sz="650">
                <a:solidFill>
                  <a:srgbClr val="FE6994"/>
                </a:solidFill>
                <a:latin typeface="Segoe UI"/>
              </a:rPr>
              <a:t>I </a:t>
            </a:r>
            <a:r>
              <a:rPr lang="en-US" sz="650">
                <a:solidFill>
                  <a:srgbClr val="66758C"/>
                </a:solidFill>
                <a:latin typeface="Segoe UI"/>
              </a:rPr>
              <a:t>Office Supplies</a:t>
            </a:r>
          </a:p>
        </p:txBody>
      </p:sp>
      <p:sp>
        <p:nvSpPr>
          <p:cNvPr id="11" name=""/>
          <p:cNvSpPr/>
          <p:nvPr/>
        </p:nvSpPr>
        <p:spPr>
          <a:xfrm>
            <a:off x="3316224" y="3191256"/>
            <a:ext cx="615696" cy="112776"/>
          </a:xfrm>
          <a:prstGeom prst="rect">
            <a:avLst/>
          </a:prstGeom>
        </p:spPr>
        <p:txBody>
          <a:bodyPr lIns="0" tIns="0" rIns="0" bIns="0" wrap="none">
            <a:noAutofit/>
          </a:bodyPr>
          <a:p>
            <a:pPr indent="0"/>
            <a:r>
              <a:rPr lang="en-US" b="1" sz="700">
                <a:solidFill>
                  <a:srgbClr val="778498"/>
                </a:solidFill>
                <a:latin typeface="Segoe UI"/>
              </a:rPr>
              <a:t>Order Month</a:t>
            </a:r>
          </a:p>
        </p:txBody>
      </p:sp>
      <p:sp>
        <p:nvSpPr>
          <p:cNvPr id="12" name=""/>
          <p:cNvSpPr/>
          <p:nvPr/>
        </p:nvSpPr>
        <p:spPr>
          <a:xfrm>
            <a:off x="749808" y="3718560"/>
            <a:ext cx="173736" cy="115824"/>
          </a:xfrm>
          <a:prstGeom prst="rect">
            <a:avLst/>
          </a:prstGeom>
        </p:spPr>
        <p:txBody>
          <a:bodyPr lIns="0" tIns="0" rIns="0" bIns="0" wrap="none">
            <a:noAutofit/>
          </a:bodyPr>
          <a:p>
            <a:pPr indent="0"/>
            <a:r>
              <a:rPr lang="en-US" sz="1050" spc="50">
                <a:latin typeface="Georgia"/>
              </a:rPr>
              <a:t>11</a:t>
            </a:r>
            <a:r>
              <a:rPr lang="en-US" sz="950">
                <a:latin typeface="Segoe UI"/>
              </a:rPr>
              <a:t>,</a:t>
            </a:r>
          </a:p>
        </p:txBody>
      </p:sp>
      <p:sp>
        <p:nvSpPr>
          <p:cNvPr id="13" name=""/>
          <p:cNvSpPr/>
          <p:nvPr/>
        </p:nvSpPr>
        <p:spPr>
          <a:xfrm>
            <a:off x="941832" y="3709416"/>
            <a:ext cx="5291328" cy="155448"/>
          </a:xfrm>
          <a:prstGeom prst="rect">
            <a:avLst/>
          </a:prstGeom>
        </p:spPr>
        <p:txBody>
          <a:bodyPr lIns="0" tIns="0" rIns="0" bIns="0" wrap="none">
            <a:noAutofit/>
          </a:bodyPr>
          <a:p>
            <a:pPr indent="0"/>
            <a:r>
              <a:rPr lang="en-US" sz="950">
                <a:latin typeface="Segoe UI"/>
              </a:rPr>
              <a:t>Beverages recorded the highest sales volume, dominating January with over 8,000 units sold.</a:t>
            </a:r>
          </a:p>
        </p:txBody>
      </p:sp>
      <p:sp>
        <p:nvSpPr>
          <p:cNvPr id="14" name=""/>
          <p:cNvSpPr/>
          <p:nvPr/>
        </p:nvSpPr>
        <p:spPr>
          <a:xfrm>
            <a:off x="789432" y="4255008"/>
            <a:ext cx="1725168" cy="146304"/>
          </a:xfrm>
          <a:prstGeom prst="rect">
            <a:avLst/>
          </a:prstGeom>
        </p:spPr>
        <p:txBody>
          <a:bodyPr lIns="0" tIns="0" rIns="0" bIns="0" wrap="none">
            <a:noAutofit/>
          </a:bodyPr>
          <a:p>
            <a:pPr indent="0"/>
            <a:r>
              <a:rPr lang="en-US" sz="950">
                <a:solidFill>
                  <a:srgbClr val="778498"/>
                </a:solidFill>
                <a:latin typeface="Segoe UI"/>
              </a:rPr>
              <a:t>Item Sold in Each Month [2012]</a:t>
            </a:r>
          </a:p>
        </p:txBody>
      </p:sp>
      <p:sp>
        <p:nvSpPr>
          <p:cNvPr id="15" name=""/>
          <p:cNvSpPr/>
          <p:nvPr/>
        </p:nvSpPr>
        <p:spPr>
          <a:xfrm>
            <a:off x="6355080" y="4742688"/>
            <a:ext cx="853440" cy="1414272"/>
          </a:xfrm>
          <a:prstGeom prst="rect">
            <a:avLst/>
          </a:prstGeom>
        </p:spPr>
        <p:txBody>
          <a:bodyPr lIns="0" tIns="0" rIns="0" bIns="0">
            <a:noAutofit/>
          </a:bodyPr>
          <a:p>
            <a:pPr indent="0">
              <a:lnSpc>
                <a:spcPts val="1008"/>
              </a:lnSpc>
            </a:pPr>
            <a:r>
              <a:rPr lang="en-US" b="1" sz="700">
                <a:solidFill>
                  <a:srgbClr val="778498"/>
                </a:solidFill>
                <a:latin typeface="Segoe UI"/>
              </a:rPr>
              <a:t>Item Type </a:t>
            </a:r>
            <a:r>
              <a:rPr lang="en-US" sz="650">
                <a:solidFill>
                  <a:srgbClr val="646FFA"/>
                </a:solidFill>
                <a:latin typeface="Segoe UI"/>
              </a:rPr>
              <a:t>I </a:t>
            </a:r>
            <a:r>
              <a:rPr lang="en-US" sz="650">
                <a:solidFill>
                  <a:srgbClr val="778498"/>
                </a:solidFill>
                <a:latin typeface="Segoe UI"/>
              </a:rPr>
              <a:t>Household </a:t>
            </a:r>
            <a:r>
              <a:rPr lang="en-US" sz="650">
                <a:solidFill>
                  <a:srgbClr val="EE573D"/>
                </a:solidFill>
                <a:latin typeface="Segoe UI"/>
              </a:rPr>
              <a:t>I </a:t>
            </a:r>
            <a:r>
              <a:rPr lang="en-US" sz="650">
                <a:solidFill>
                  <a:srgbClr val="778498"/>
                </a:solidFill>
                <a:latin typeface="Segoe UI"/>
              </a:rPr>
              <a:t>Office Supplies </a:t>
            </a:r>
            <a:r>
              <a:rPr lang="en-US" sz="650">
                <a:solidFill>
                  <a:srgbClr val="03CD96"/>
                </a:solidFill>
                <a:latin typeface="Segoe UI"/>
              </a:rPr>
              <a:t>I </a:t>
            </a:r>
            <a:r>
              <a:rPr lang="en-US" sz="650">
                <a:solidFill>
                  <a:srgbClr val="4C5E79"/>
                </a:solidFill>
                <a:latin typeface="Segoe UI"/>
              </a:rPr>
              <a:t>Personal Care</a:t>
            </a:r>
          </a:p>
          <a:p>
            <a:pPr indent="0">
              <a:lnSpc>
                <a:spcPts val="1008"/>
              </a:lnSpc>
            </a:pPr>
            <a:r>
              <a:rPr lang="en-US" sz="650">
                <a:solidFill>
                  <a:srgbClr val="AD66F9"/>
                </a:solidFill>
                <a:latin typeface="Segoe UI"/>
              </a:rPr>
              <a:t>■    </a:t>
            </a:r>
            <a:r>
              <a:rPr lang="en-US" sz="650">
                <a:solidFill>
                  <a:srgbClr val="778498"/>
                </a:solidFill>
                <a:latin typeface="Segoe UI"/>
              </a:rPr>
              <a:t>Vegetables </a:t>
            </a:r>
            <a:r>
              <a:rPr lang="en-US" sz="650">
                <a:solidFill>
                  <a:srgbClr val="FEA35F"/>
                </a:solidFill>
                <a:latin typeface="Segoe UI"/>
              </a:rPr>
              <a:t>| </a:t>
            </a:r>
            <a:r>
              <a:rPr lang="en-US" sz="650">
                <a:solidFill>
                  <a:srgbClr val="778498"/>
                </a:solidFill>
                <a:latin typeface="Segoe UI"/>
              </a:rPr>
              <a:t>Clothes</a:t>
            </a:r>
          </a:p>
          <a:p>
            <a:pPr marL="266700" indent="-127000">
              <a:lnSpc>
                <a:spcPts val="1008"/>
              </a:lnSpc>
            </a:pPr>
            <a:r>
              <a:rPr lang="en-US" sz="650">
                <a:solidFill>
                  <a:srgbClr val="1ED3F2"/>
                </a:solidFill>
                <a:latin typeface="Segoe UI"/>
              </a:rPr>
              <a:t>| </a:t>
            </a:r>
            <a:r>
              <a:rPr lang="en-US" sz="650">
                <a:solidFill>
                  <a:srgbClr val="8E99AA"/>
                </a:solidFill>
                <a:latin typeface="Segoe UI"/>
              </a:rPr>
              <a:t>Fruits</a:t>
            </a:r>
          </a:p>
          <a:p>
            <a:pPr marL="139700" marR="190500" indent="-139700">
              <a:lnSpc>
                <a:spcPts val="1008"/>
              </a:lnSpc>
            </a:pPr>
            <a:r>
              <a:rPr lang="en-US" sz="650">
                <a:solidFill>
                  <a:srgbClr val="FE6994"/>
                </a:solidFill>
                <a:latin typeface="Segoe UI"/>
              </a:rPr>
              <a:t>■    </a:t>
            </a:r>
            <a:r>
              <a:rPr lang="en-US" sz="650">
                <a:solidFill>
                  <a:srgbClr val="8E99AA"/>
                </a:solidFill>
                <a:latin typeface="Segoe UI"/>
              </a:rPr>
              <a:t>Baby Food </a:t>
            </a:r>
            <a:r>
              <a:rPr lang="en-US" sz="650">
                <a:solidFill>
                  <a:srgbClr val="4C5E79"/>
                </a:solidFill>
                <a:latin typeface="Segoe UI"/>
              </a:rPr>
              <a:t>I Cereal</a:t>
            </a:r>
          </a:p>
          <a:p>
            <a:pPr marL="266700" marR="190500" indent="-127000">
              <a:lnSpc>
                <a:spcPts val="1008"/>
              </a:lnSpc>
            </a:pPr>
            <a:r>
              <a:rPr lang="en-US" sz="650">
                <a:solidFill>
                  <a:srgbClr val="8E99AA"/>
                </a:solidFill>
                <a:latin typeface="Segoe UI"/>
              </a:rPr>
              <a:t>I Meat </a:t>
            </a:r>
            <a:r>
              <a:rPr lang="en-US" sz="650">
                <a:solidFill>
                  <a:srgbClr val="4C5E79"/>
                </a:solidFill>
                <a:latin typeface="Segoe UI"/>
              </a:rPr>
              <a:t>Cosmetics</a:t>
            </a:r>
          </a:p>
        </p:txBody>
      </p:sp>
      <p:sp>
        <p:nvSpPr>
          <p:cNvPr id="16" name=""/>
          <p:cNvSpPr/>
          <p:nvPr/>
        </p:nvSpPr>
        <p:spPr>
          <a:xfrm>
            <a:off x="3316224" y="6754368"/>
            <a:ext cx="615696" cy="112776"/>
          </a:xfrm>
          <a:prstGeom prst="rect">
            <a:avLst/>
          </a:prstGeom>
        </p:spPr>
        <p:txBody>
          <a:bodyPr lIns="0" tIns="0" rIns="0" bIns="0" wrap="none">
            <a:noAutofit/>
          </a:bodyPr>
          <a:p>
            <a:pPr indent="0"/>
            <a:r>
              <a:rPr lang="en-US" b="1" sz="700">
                <a:solidFill>
                  <a:srgbClr val="66758C"/>
                </a:solidFill>
                <a:latin typeface="Segoe UI"/>
              </a:rPr>
              <a:t>Order Month</a:t>
            </a:r>
          </a:p>
        </p:txBody>
      </p:sp>
      <p:sp>
        <p:nvSpPr>
          <p:cNvPr id="17" name=""/>
          <p:cNvSpPr/>
          <p:nvPr/>
        </p:nvSpPr>
        <p:spPr>
          <a:xfrm>
            <a:off x="505968" y="7263384"/>
            <a:ext cx="5760720" cy="155448"/>
          </a:xfrm>
          <a:prstGeom prst="rect">
            <a:avLst/>
          </a:prstGeom>
        </p:spPr>
        <p:txBody>
          <a:bodyPr lIns="0" tIns="0" rIns="0" bIns="0" wrap="none">
            <a:noAutofit/>
          </a:bodyPr>
          <a:p>
            <a:pPr indent="0"/>
            <a:r>
              <a:rPr lang="en-US" sz="950">
                <a:latin typeface="Segoe UI"/>
              </a:rPr>
              <a:t>In 2012, Personal Care recorded the highest sales volume, dominating July with over 8,000 units sold.</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24128" y="2566416"/>
            <a:ext cx="353568" cy="432816"/>
          </a:xfrm>
          <a:prstGeom prst="rect">
            <a:avLst/>
          </a:prstGeom>
        </p:spPr>
      </p:pic>
      <p:pic>
        <p:nvPicPr>
          <p:cNvPr id="3" name=""/>
          <p:cNvPicPr>
            <a:picLocks noChangeAspect="1"/>
          </p:cNvPicPr>
          <p:nvPr/>
        </p:nvPicPr>
        <p:blipFill>
          <a:blip r:embed="rPictId1"/>
          <a:stretch>
            <a:fillRect/>
          </a:stretch>
        </p:blipFill>
        <p:spPr>
          <a:xfrm>
            <a:off x="1487424" y="2645664"/>
            <a:ext cx="377952" cy="365760"/>
          </a:xfrm>
          <a:prstGeom prst="rect">
            <a:avLst/>
          </a:prstGeom>
        </p:spPr>
      </p:pic>
      <p:pic>
        <p:nvPicPr>
          <p:cNvPr id="4" name=""/>
          <p:cNvPicPr>
            <a:picLocks noChangeAspect="1"/>
          </p:cNvPicPr>
          <p:nvPr/>
        </p:nvPicPr>
        <p:blipFill>
          <a:blip r:embed="rPictId2"/>
          <a:stretch>
            <a:fillRect/>
          </a:stretch>
        </p:blipFill>
        <p:spPr>
          <a:xfrm>
            <a:off x="4578096" y="2450592"/>
            <a:ext cx="621792" cy="652272"/>
          </a:xfrm>
          <a:prstGeom prst="rect">
            <a:avLst/>
          </a:prstGeom>
        </p:spPr>
      </p:pic>
      <p:pic>
        <p:nvPicPr>
          <p:cNvPr id="5" name=""/>
          <p:cNvPicPr>
            <a:picLocks noChangeAspect="1"/>
          </p:cNvPicPr>
          <p:nvPr/>
        </p:nvPicPr>
        <p:blipFill>
          <a:blip r:embed="rPictId3"/>
          <a:stretch>
            <a:fillRect/>
          </a:stretch>
        </p:blipFill>
        <p:spPr>
          <a:xfrm>
            <a:off x="920496" y="5766816"/>
            <a:ext cx="542544" cy="896112"/>
          </a:xfrm>
          <a:prstGeom prst="rect">
            <a:avLst/>
          </a:prstGeom>
        </p:spPr>
      </p:pic>
      <p:pic>
        <p:nvPicPr>
          <p:cNvPr id="6" name=""/>
          <p:cNvPicPr>
            <a:picLocks noChangeAspect="1"/>
          </p:cNvPicPr>
          <p:nvPr/>
        </p:nvPicPr>
        <p:blipFill>
          <a:blip r:embed="rPictId4"/>
          <a:stretch>
            <a:fillRect/>
          </a:stretch>
        </p:blipFill>
        <p:spPr>
          <a:xfrm>
            <a:off x="2645664" y="6004560"/>
            <a:ext cx="390144" cy="554736"/>
          </a:xfrm>
          <a:prstGeom prst="rect">
            <a:avLst/>
          </a:prstGeom>
        </p:spPr>
      </p:pic>
      <p:sp>
        <p:nvSpPr>
          <p:cNvPr id="7" name=""/>
          <p:cNvSpPr/>
          <p:nvPr/>
        </p:nvSpPr>
        <p:spPr>
          <a:xfrm>
            <a:off x="640080" y="5285232"/>
            <a:ext cx="109728" cy="719328"/>
          </a:xfrm>
          <a:prstGeom prst="rect">
            <a:avLst/>
          </a:prstGeom>
        </p:spPr>
        <p:txBody>
          <a:bodyPr lIns="0" tIns="0" rIns="0" bIns="0" vert="vert270" wrap="none">
            <a:noAutofit/>
          </a:bodyPr>
          <a:p>
            <a:pPr indent="0"/>
            <a:r>
              <a:rPr lang="en-US" b="1" sz="700">
                <a:solidFill>
                  <a:srgbClr val="66758C"/>
                </a:solidFill>
                <a:latin typeface="Segoe UI"/>
              </a:rPr>
              <a:t>Total Units Sold</a:t>
            </a:r>
          </a:p>
        </p:txBody>
      </p:sp>
      <p:sp>
        <p:nvSpPr>
          <p:cNvPr id="8" name=""/>
          <p:cNvSpPr/>
          <p:nvPr/>
        </p:nvSpPr>
        <p:spPr>
          <a:xfrm>
            <a:off x="743712" y="697992"/>
            <a:ext cx="1722120" cy="146304"/>
          </a:xfrm>
          <a:prstGeom prst="rect">
            <a:avLst/>
          </a:prstGeom>
        </p:spPr>
        <p:txBody>
          <a:bodyPr lIns="0" tIns="0" rIns="0" bIns="0" wrap="none">
            <a:noAutofit/>
          </a:bodyPr>
          <a:p>
            <a:pPr indent="0"/>
            <a:r>
              <a:rPr lang="en-US" sz="950">
                <a:solidFill>
                  <a:srgbClr val="66758C"/>
                </a:solidFill>
                <a:latin typeface="Segoe UI"/>
              </a:rPr>
              <a:t>Item Sold in Each Month [2013]</a:t>
            </a:r>
          </a:p>
        </p:txBody>
      </p:sp>
      <p:sp>
        <p:nvSpPr>
          <p:cNvPr id="9" name=""/>
          <p:cNvSpPr/>
          <p:nvPr/>
        </p:nvSpPr>
        <p:spPr>
          <a:xfrm>
            <a:off x="774192" y="1158240"/>
            <a:ext cx="231648" cy="85344"/>
          </a:xfrm>
          <a:prstGeom prst="rect">
            <a:avLst/>
          </a:prstGeom>
        </p:spPr>
        <p:txBody>
          <a:bodyPr lIns="0" tIns="0" rIns="0" bIns="0" wrap="none">
            <a:noAutofit/>
          </a:bodyPr>
          <a:p>
            <a:pPr indent="0"/>
            <a:r>
              <a:rPr lang="en-US" sz="650">
                <a:solidFill>
                  <a:srgbClr val="66758C"/>
                </a:solidFill>
                <a:latin typeface="Segoe UI"/>
              </a:rPr>
              <a:t>20 k</a:t>
            </a:r>
          </a:p>
        </p:txBody>
      </p:sp>
      <p:sp>
        <p:nvSpPr>
          <p:cNvPr id="10" name=""/>
          <p:cNvSpPr/>
          <p:nvPr/>
        </p:nvSpPr>
        <p:spPr>
          <a:xfrm>
            <a:off x="774192" y="1609344"/>
            <a:ext cx="231648" cy="85344"/>
          </a:xfrm>
          <a:prstGeom prst="rect">
            <a:avLst/>
          </a:prstGeom>
        </p:spPr>
        <p:txBody>
          <a:bodyPr lIns="0" tIns="0" rIns="0" bIns="0" wrap="none">
            <a:noAutofit/>
          </a:bodyPr>
          <a:p>
            <a:pPr indent="0"/>
            <a:r>
              <a:rPr lang="en-US" sz="650">
                <a:solidFill>
                  <a:srgbClr val="778498"/>
                </a:solidFill>
                <a:latin typeface="Segoe UI"/>
              </a:rPr>
              <a:t>15k</a:t>
            </a:r>
          </a:p>
        </p:txBody>
      </p:sp>
      <p:sp>
        <p:nvSpPr>
          <p:cNvPr id="11" name=""/>
          <p:cNvSpPr/>
          <p:nvPr/>
        </p:nvSpPr>
        <p:spPr>
          <a:xfrm>
            <a:off x="774192" y="2060448"/>
            <a:ext cx="231648" cy="85344"/>
          </a:xfrm>
          <a:prstGeom prst="rect">
            <a:avLst/>
          </a:prstGeom>
        </p:spPr>
        <p:txBody>
          <a:bodyPr lIns="0" tIns="0" rIns="0" bIns="0" wrap="none">
            <a:noAutofit/>
          </a:bodyPr>
          <a:p>
            <a:pPr indent="0"/>
            <a:r>
              <a:rPr lang="en-US" sz="650">
                <a:solidFill>
                  <a:srgbClr val="778498"/>
                </a:solidFill>
                <a:latin typeface="Segoe UI"/>
              </a:rPr>
              <a:t>10k</a:t>
            </a:r>
          </a:p>
        </p:txBody>
      </p:sp>
      <p:sp>
        <p:nvSpPr>
          <p:cNvPr id="12" name=""/>
          <p:cNvSpPr/>
          <p:nvPr/>
        </p:nvSpPr>
        <p:spPr>
          <a:xfrm>
            <a:off x="822960" y="2517648"/>
            <a:ext cx="164592" cy="85344"/>
          </a:xfrm>
          <a:prstGeom prst="rect">
            <a:avLst/>
          </a:prstGeom>
        </p:spPr>
        <p:txBody>
          <a:bodyPr lIns="0" tIns="0" rIns="0" bIns="0" wrap="none">
            <a:noAutofit/>
          </a:bodyPr>
          <a:p>
            <a:pPr indent="0"/>
            <a:r>
              <a:rPr lang="en-US" sz="650">
                <a:solidFill>
                  <a:srgbClr val="66758C"/>
                </a:solidFill>
                <a:latin typeface="Segoe UI"/>
              </a:rPr>
              <a:t>5k</a:t>
            </a:r>
          </a:p>
        </p:txBody>
      </p:sp>
      <p:sp>
        <p:nvSpPr>
          <p:cNvPr id="13" name=""/>
          <p:cNvSpPr/>
          <p:nvPr/>
        </p:nvSpPr>
        <p:spPr>
          <a:xfrm>
            <a:off x="3419856" y="1274064"/>
            <a:ext cx="304800" cy="91440"/>
          </a:xfrm>
          <a:prstGeom prst="rect">
            <a:avLst/>
          </a:prstGeom>
          <a:solidFill>
            <a:srgbClr val="AC63F9"/>
          </a:solidFill>
        </p:spPr>
        <p:txBody>
          <a:bodyPr lIns="0" tIns="0" rIns="0" bIns="0" wrap="none">
            <a:noAutofit/>
          </a:bodyPr>
          <a:p>
            <a:pPr indent="0"/>
            <a:r>
              <a:rPr lang="en-US" sz="750">
                <a:solidFill>
                  <a:srgbClr val="5E4E65"/>
                </a:solidFill>
                <a:latin typeface="Segoe UI"/>
              </a:rPr>
              <a:t>19546</a:t>
            </a:r>
          </a:p>
        </p:txBody>
      </p:sp>
      <p:sp>
        <p:nvSpPr>
          <p:cNvPr id="14" name=""/>
          <p:cNvSpPr/>
          <p:nvPr/>
        </p:nvSpPr>
        <p:spPr>
          <a:xfrm>
            <a:off x="2974848" y="2548128"/>
            <a:ext cx="262128" cy="91440"/>
          </a:xfrm>
          <a:prstGeom prst="rect">
            <a:avLst/>
          </a:prstGeom>
          <a:solidFill>
            <a:srgbClr val="00CD95"/>
          </a:solidFill>
        </p:spPr>
        <p:txBody>
          <a:bodyPr lIns="0" tIns="0" rIns="0" bIns="0" wrap="none">
            <a:noAutofit/>
          </a:bodyPr>
          <a:p>
            <a:pPr indent="0"/>
            <a:r>
              <a:rPr lang="en-US" sz="750">
                <a:solidFill>
                  <a:srgbClr val="3A5A55"/>
                </a:solidFill>
                <a:latin typeface="Segoe UI"/>
              </a:rPr>
              <a:t>4750</a:t>
            </a:r>
          </a:p>
        </p:txBody>
      </p:sp>
      <p:sp>
        <p:nvSpPr>
          <p:cNvPr id="15" name=""/>
          <p:cNvSpPr/>
          <p:nvPr/>
        </p:nvSpPr>
        <p:spPr>
          <a:xfrm>
            <a:off x="3913632" y="2170176"/>
            <a:ext cx="280416" cy="85344"/>
          </a:xfrm>
          <a:prstGeom prst="rect">
            <a:avLst/>
          </a:prstGeom>
          <a:solidFill>
            <a:srgbClr val="FFA15B"/>
          </a:solidFill>
        </p:spPr>
        <p:txBody>
          <a:bodyPr lIns="0" tIns="0" rIns="0" bIns="0" wrap="none">
            <a:noAutofit/>
          </a:bodyPr>
          <a:p>
            <a:pPr indent="0"/>
            <a:r>
              <a:rPr lang="en-US" sz="750">
                <a:solidFill>
                  <a:srgbClr val="7E6349"/>
                </a:solidFill>
                <a:latin typeface="Segoe UI"/>
              </a:rPr>
              <a:t>9606</a:t>
            </a:r>
          </a:p>
        </p:txBody>
      </p:sp>
      <p:sp>
        <p:nvSpPr>
          <p:cNvPr id="16" name=""/>
          <p:cNvSpPr/>
          <p:nvPr/>
        </p:nvSpPr>
        <p:spPr>
          <a:xfrm>
            <a:off x="4389120" y="2353056"/>
            <a:ext cx="280416" cy="85344"/>
          </a:xfrm>
          <a:prstGeom prst="rect">
            <a:avLst/>
          </a:prstGeom>
          <a:solidFill>
            <a:srgbClr val="FFA15B"/>
          </a:solidFill>
        </p:spPr>
        <p:txBody>
          <a:bodyPr lIns="0" tIns="0" rIns="0" bIns="0" wrap="none">
            <a:noAutofit/>
          </a:bodyPr>
          <a:p>
            <a:pPr indent="0"/>
            <a:r>
              <a:rPr lang="en-US" sz="750">
                <a:solidFill>
                  <a:srgbClr val="936B4D"/>
                </a:solidFill>
                <a:latin typeface="Segoe UI"/>
              </a:rPr>
              <a:t>7637</a:t>
            </a:r>
          </a:p>
        </p:txBody>
      </p:sp>
      <p:sp>
        <p:nvSpPr>
          <p:cNvPr id="17" name=""/>
          <p:cNvSpPr/>
          <p:nvPr/>
        </p:nvSpPr>
        <p:spPr>
          <a:xfrm>
            <a:off x="3035808" y="3023616"/>
            <a:ext cx="1091184" cy="280416"/>
          </a:xfrm>
          <a:prstGeom prst="rect">
            <a:avLst/>
          </a:prstGeom>
        </p:spPr>
        <p:txBody>
          <a:bodyPr lIns="0" tIns="0" rIns="0" bIns="0">
            <a:noAutofit/>
          </a:bodyPr>
          <a:p>
            <a:pPr indent="0">
              <a:lnSpc>
                <a:spcPts val="1512"/>
              </a:lnSpc>
            </a:pPr>
            <a:r>
              <a:rPr lang="en-US" sz="700">
                <a:solidFill>
                  <a:srgbClr val="778498"/>
                </a:solidFill>
                <a:latin typeface="Arial"/>
              </a:rPr>
              <a:t>6</a:t>
            </a:r>
            <a:r>
              <a:rPr lang="en-US" sz="750">
                <a:solidFill>
                  <a:srgbClr val="778498"/>
                </a:solidFill>
                <a:latin typeface="Segoe UI"/>
              </a:rPr>
              <a:t> </a:t>
            </a:r>
            <a:r>
              <a:rPr lang="en-US" sz="700">
                <a:solidFill>
                  <a:srgbClr val="778498"/>
                </a:solidFill>
                <a:latin typeface="Arial"/>
              </a:rPr>
              <a:t>8</a:t>
            </a:r>
          </a:p>
          <a:p>
            <a:pPr algn="ctr" indent="0">
              <a:lnSpc>
                <a:spcPts val="1512"/>
              </a:lnSpc>
            </a:pPr>
            <a:r>
              <a:rPr lang="en-US" b="1" sz="700">
                <a:solidFill>
                  <a:srgbClr val="778498"/>
                </a:solidFill>
                <a:latin typeface="Segoe UI"/>
              </a:rPr>
              <a:t>Order Month</a:t>
            </a:r>
          </a:p>
        </p:txBody>
      </p:sp>
      <p:sp>
        <p:nvSpPr>
          <p:cNvPr id="18" name=""/>
          <p:cNvSpPr/>
          <p:nvPr/>
        </p:nvSpPr>
        <p:spPr>
          <a:xfrm>
            <a:off x="5870448" y="3023616"/>
            <a:ext cx="182880" cy="91440"/>
          </a:xfrm>
          <a:prstGeom prst="rect">
            <a:avLst/>
          </a:prstGeom>
        </p:spPr>
        <p:txBody>
          <a:bodyPr lIns="0" tIns="0" rIns="0" bIns="0" wrap="none">
            <a:noAutofit/>
          </a:bodyPr>
          <a:p>
            <a:pPr indent="0"/>
            <a:r>
              <a:rPr lang="en-US" sz="650">
                <a:solidFill>
                  <a:srgbClr val="4C5E79"/>
                </a:solidFill>
                <a:latin typeface="Segoe UI"/>
              </a:rPr>
              <a:t>12</a:t>
            </a:r>
          </a:p>
        </p:txBody>
      </p:sp>
      <p:sp>
        <p:nvSpPr>
          <p:cNvPr id="19" name=""/>
          <p:cNvSpPr/>
          <p:nvPr/>
        </p:nvSpPr>
        <p:spPr>
          <a:xfrm>
            <a:off x="6278880" y="1188720"/>
            <a:ext cx="877824" cy="883920"/>
          </a:xfrm>
          <a:prstGeom prst="rect">
            <a:avLst/>
          </a:prstGeom>
        </p:spPr>
        <p:txBody>
          <a:bodyPr lIns="0" tIns="0" rIns="0" bIns="0">
            <a:noAutofit/>
          </a:bodyPr>
          <a:p>
            <a:pPr indent="0">
              <a:lnSpc>
                <a:spcPts val="1008"/>
              </a:lnSpc>
            </a:pPr>
            <a:r>
              <a:rPr lang="en-US" b="1" sz="700">
                <a:solidFill>
                  <a:srgbClr val="778498"/>
                </a:solidFill>
                <a:latin typeface="Segoe UI"/>
              </a:rPr>
              <a:t>Item Type </a:t>
            </a:r>
            <a:r>
              <a:rPr lang="en-US" sz="650">
                <a:solidFill>
                  <a:srgbClr val="646FFA"/>
                </a:solidFill>
                <a:latin typeface="Segoe UI"/>
              </a:rPr>
              <a:t>I </a:t>
            </a:r>
            <a:r>
              <a:rPr lang="en-US" sz="650">
                <a:solidFill>
                  <a:srgbClr val="778498"/>
                </a:solidFill>
                <a:latin typeface="Segoe UI"/>
              </a:rPr>
              <a:t>Office Supplies </a:t>
            </a:r>
            <a:r>
              <a:rPr lang="en-US" sz="650">
                <a:solidFill>
                  <a:srgbClr val="EE573D"/>
                </a:solidFill>
                <a:latin typeface="Segoe UI"/>
              </a:rPr>
              <a:t>I </a:t>
            </a:r>
            <a:r>
              <a:rPr lang="en-US" sz="650">
                <a:solidFill>
                  <a:srgbClr val="778498"/>
                </a:solidFill>
                <a:latin typeface="Segoe UI"/>
              </a:rPr>
              <a:t>Cereal </a:t>
            </a:r>
            <a:r>
              <a:rPr lang="en-US" sz="650">
                <a:solidFill>
                  <a:srgbClr val="03CD96"/>
                </a:solidFill>
                <a:latin typeface="Segoe UI"/>
              </a:rPr>
              <a:t>I </a:t>
            </a:r>
            <a:r>
              <a:rPr lang="en-US" sz="650">
                <a:solidFill>
                  <a:srgbClr val="4C5E79"/>
                </a:solidFill>
                <a:latin typeface="Segoe UI"/>
              </a:rPr>
              <a:t>Baby Food </a:t>
            </a:r>
            <a:r>
              <a:rPr lang="en-US" sz="650">
                <a:solidFill>
                  <a:srgbClr val="AD66F9"/>
                </a:solidFill>
                <a:latin typeface="Segoe UI"/>
              </a:rPr>
              <a:t>I </a:t>
            </a:r>
            <a:r>
              <a:rPr lang="en-US" sz="650">
                <a:solidFill>
                  <a:srgbClr val="4C5E79"/>
                </a:solidFill>
                <a:latin typeface="Segoe UI"/>
              </a:rPr>
              <a:t>Cosmetics </a:t>
            </a:r>
            <a:r>
              <a:rPr lang="en-US" sz="650">
                <a:solidFill>
                  <a:srgbClr val="FEA35F"/>
                </a:solidFill>
                <a:latin typeface="Segoe UI"/>
              </a:rPr>
              <a:t>I </a:t>
            </a:r>
            <a:r>
              <a:rPr lang="en-US" sz="650">
                <a:solidFill>
                  <a:srgbClr val="778498"/>
                </a:solidFill>
                <a:latin typeface="Segoe UI"/>
              </a:rPr>
              <a:t>Fruits </a:t>
            </a:r>
            <a:r>
              <a:rPr lang="en-US" sz="650">
                <a:solidFill>
                  <a:srgbClr val="1ED3F2"/>
                </a:solidFill>
                <a:latin typeface="Segoe UI"/>
              </a:rPr>
              <a:t>| </a:t>
            </a:r>
            <a:r>
              <a:rPr lang="en-US" sz="650">
                <a:solidFill>
                  <a:srgbClr val="4C5E79"/>
                </a:solidFill>
                <a:latin typeface="Segoe UI"/>
              </a:rPr>
              <a:t>Personal Care</a:t>
            </a:r>
          </a:p>
        </p:txBody>
      </p:sp>
      <p:sp>
        <p:nvSpPr>
          <p:cNvPr id="20" name=""/>
          <p:cNvSpPr/>
          <p:nvPr/>
        </p:nvSpPr>
        <p:spPr>
          <a:xfrm>
            <a:off x="448056" y="3709416"/>
            <a:ext cx="5739384" cy="155448"/>
          </a:xfrm>
          <a:prstGeom prst="rect">
            <a:avLst/>
          </a:prstGeom>
        </p:spPr>
        <p:txBody>
          <a:bodyPr lIns="0" tIns="0" rIns="0" bIns="0" wrap="none">
            <a:noAutofit/>
          </a:bodyPr>
          <a:p>
            <a:pPr indent="0"/>
            <a:r>
              <a:rPr lang="en-US" sz="950">
                <a:latin typeface="Segoe UI"/>
              </a:rPr>
              <a:t>"In 2013, Cosmetics recorded the highest sales volume, dominating July with over 19,000 units sold."</a:t>
            </a:r>
          </a:p>
        </p:txBody>
      </p:sp>
      <p:sp>
        <p:nvSpPr>
          <p:cNvPr id="21" name=""/>
          <p:cNvSpPr/>
          <p:nvPr/>
        </p:nvSpPr>
        <p:spPr>
          <a:xfrm>
            <a:off x="762000" y="4255008"/>
            <a:ext cx="1786128" cy="146304"/>
          </a:xfrm>
          <a:prstGeom prst="rect">
            <a:avLst/>
          </a:prstGeom>
        </p:spPr>
        <p:txBody>
          <a:bodyPr lIns="0" tIns="0" rIns="0" bIns="0" wrap="none">
            <a:noAutofit/>
          </a:bodyPr>
          <a:p>
            <a:pPr indent="0"/>
            <a:r>
              <a:rPr lang="en-US" sz="950">
                <a:solidFill>
                  <a:srgbClr val="66758C"/>
                </a:solidFill>
                <a:latin typeface="Segoe UI"/>
              </a:rPr>
              <a:t>Item Sold </a:t>
            </a:r>
            <a:r>
              <a:rPr lang="en-US" sz="950">
                <a:solidFill>
                  <a:srgbClr val="8E99AA"/>
                </a:solidFill>
                <a:latin typeface="Segoe UI"/>
              </a:rPr>
              <a:t>in </a:t>
            </a:r>
            <a:r>
              <a:rPr lang="en-US" sz="950">
                <a:solidFill>
                  <a:srgbClr val="66758C"/>
                </a:solidFill>
                <a:latin typeface="Segoe UI"/>
              </a:rPr>
              <a:t>Each Month [2014]</a:t>
            </a:r>
          </a:p>
        </p:txBody>
      </p:sp>
      <p:sp>
        <p:nvSpPr>
          <p:cNvPr id="22" name=""/>
          <p:cNvSpPr/>
          <p:nvPr/>
        </p:nvSpPr>
        <p:spPr>
          <a:xfrm>
            <a:off x="822960" y="4962144"/>
            <a:ext cx="225552" cy="85344"/>
          </a:xfrm>
          <a:prstGeom prst="rect">
            <a:avLst/>
          </a:prstGeom>
        </p:spPr>
        <p:txBody>
          <a:bodyPr lIns="0" tIns="0" rIns="0" bIns="0" wrap="none">
            <a:noAutofit/>
          </a:bodyPr>
          <a:p>
            <a:pPr indent="0"/>
            <a:r>
              <a:rPr lang="en-US" sz="650">
                <a:solidFill>
                  <a:srgbClr val="4C5E79"/>
                </a:solidFill>
                <a:latin typeface="Segoe UI"/>
              </a:rPr>
              <a:t>20k</a:t>
            </a:r>
          </a:p>
        </p:txBody>
      </p:sp>
      <p:sp>
        <p:nvSpPr>
          <p:cNvPr id="23" name=""/>
          <p:cNvSpPr/>
          <p:nvPr/>
        </p:nvSpPr>
        <p:spPr>
          <a:xfrm>
            <a:off x="822960" y="5352288"/>
            <a:ext cx="225552" cy="91440"/>
          </a:xfrm>
          <a:prstGeom prst="rect">
            <a:avLst/>
          </a:prstGeom>
        </p:spPr>
        <p:txBody>
          <a:bodyPr lIns="0" tIns="0" rIns="0" bIns="0" wrap="none">
            <a:noAutofit/>
          </a:bodyPr>
          <a:p>
            <a:pPr indent="0"/>
            <a:r>
              <a:rPr lang="en-US" sz="650">
                <a:solidFill>
                  <a:srgbClr val="66758C"/>
                </a:solidFill>
                <a:latin typeface="Segoe UI"/>
              </a:rPr>
              <a:t>15k</a:t>
            </a:r>
          </a:p>
        </p:txBody>
      </p:sp>
      <p:sp>
        <p:nvSpPr>
          <p:cNvPr id="24" name=""/>
          <p:cNvSpPr/>
          <p:nvPr/>
        </p:nvSpPr>
        <p:spPr>
          <a:xfrm>
            <a:off x="822960" y="5748528"/>
            <a:ext cx="188976" cy="85344"/>
          </a:xfrm>
          <a:prstGeom prst="rect">
            <a:avLst/>
          </a:prstGeom>
        </p:spPr>
        <p:txBody>
          <a:bodyPr lIns="0" tIns="0" rIns="0" bIns="0" wrap="none">
            <a:noAutofit/>
          </a:bodyPr>
          <a:p>
            <a:pPr indent="0"/>
            <a:r>
              <a:rPr lang="en-US" sz="650">
                <a:solidFill>
                  <a:srgbClr val="778498"/>
                </a:solidFill>
                <a:latin typeface="Segoe UI"/>
              </a:rPr>
              <a:t>10k</a:t>
            </a:r>
          </a:p>
        </p:txBody>
      </p:sp>
      <p:sp>
        <p:nvSpPr>
          <p:cNvPr id="25" name=""/>
          <p:cNvSpPr/>
          <p:nvPr/>
        </p:nvSpPr>
        <p:spPr>
          <a:xfrm>
            <a:off x="2182368" y="5529072"/>
            <a:ext cx="274320" cy="85344"/>
          </a:xfrm>
          <a:prstGeom prst="rect">
            <a:avLst/>
          </a:prstGeom>
          <a:solidFill>
            <a:srgbClr val="AC63F9"/>
          </a:solidFill>
        </p:spPr>
        <p:txBody>
          <a:bodyPr lIns="0" tIns="0" rIns="0" bIns="0" wrap="none">
            <a:noAutofit/>
          </a:bodyPr>
          <a:p>
            <a:pPr indent="0"/>
            <a:r>
              <a:rPr lang="en-US" sz="750">
                <a:solidFill>
                  <a:srgbClr val="6A4F82"/>
                </a:solidFill>
                <a:latin typeface="Segoe UI"/>
              </a:rPr>
              <a:t>7215</a:t>
            </a:r>
          </a:p>
        </p:txBody>
      </p:sp>
      <p:sp>
        <p:nvSpPr>
          <p:cNvPr id="26" name=""/>
          <p:cNvSpPr/>
          <p:nvPr/>
        </p:nvSpPr>
        <p:spPr>
          <a:xfrm>
            <a:off x="2182368" y="6089904"/>
            <a:ext cx="225552" cy="85344"/>
          </a:xfrm>
          <a:prstGeom prst="rect">
            <a:avLst/>
          </a:prstGeom>
          <a:solidFill>
            <a:srgbClr val="00CD95"/>
          </a:solidFill>
        </p:spPr>
        <p:txBody>
          <a:bodyPr lIns="0" tIns="0" rIns="0" bIns="0" wrap="none">
            <a:noAutofit/>
          </a:bodyPr>
          <a:p>
            <a:pPr indent="0"/>
            <a:r>
              <a:rPr lang="en-US" sz="750">
                <a:solidFill>
                  <a:srgbClr val="2A7763"/>
                </a:solidFill>
                <a:latin typeface="Segoe UI"/>
              </a:rPr>
              <a:t>6593</a:t>
            </a:r>
          </a:p>
        </p:txBody>
      </p:sp>
      <p:sp>
        <p:nvSpPr>
          <p:cNvPr id="27" name=""/>
          <p:cNvSpPr/>
          <p:nvPr/>
        </p:nvSpPr>
        <p:spPr>
          <a:xfrm>
            <a:off x="2712720" y="5730240"/>
            <a:ext cx="268224" cy="91440"/>
          </a:xfrm>
          <a:prstGeom prst="rect">
            <a:avLst/>
          </a:prstGeom>
          <a:solidFill>
            <a:srgbClr val="E5ECF6"/>
          </a:solidFill>
        </p:spPr>
        <p:txBody>
          <a:bodyPr lIns="0" tIns="0" rIns="0" bIns="0" wrap="none">
            <a:noAutofit/>
          </a:bodyPr>
          <a:p>
            <a:pPr indent="0"/>
            <a:r>
              <a:rPr lang="en-US" sz="750">
                <a:solidFill>
                  <a:srgbClr val="4C5E79"/>
                </a:solidFill>
                <a:latin typeface="Segoe UI"/>
              </a:rPr>
              <a:t>1779</a:t>
            </a:r>
          </a:p>
        </p:txBody>
      </p:sp>
      <p:sp>
        <p:nvSpPr>
          <p:cNvPr id="28" name=""/>
          <p:cNvSpPr/>
          <p:nvPr/>
        </p:nvSpPr>
        <p:spPr>
          <a:xfrm>
            <a:off x="3224784" y="5974080"/>
            <a:ext cx="280416" cy="85344"/>
          </a:xfrm>
          <a:prstGeom prst="rect">
            <a:avLst/>
          </a:prstGeom>
          <a:solidFill>
            <a:srgbClr val="18D3F2"/>
          </a:solidFill>
        </p:spPr>
        <p:txBody>
          <a:bodyPr lIns="0" tIns="0" rIns="0" bIns="0" wrap="none">
            <a:noAutofit/>
          </a:bodyPr>
          <a:p>
            <a:pPr indent="0"/>
            <a:r>
              <a:rPr lang="en-US" sz="750">
                <a:solidFill>
                  <a:srgbClr val="2F8797"/>
                </a:solidFill>
                <a:latin typeface="Segoe UI"/>
              </a:rPr>
              <a:t>8102</a:t>
            </a:r>
          </a:p>
        </p:txBody>
      </p:sp>
      <p:sp>
        <p:nvSpPr>
          <p:cNvPr id="29" name=""/>
          <p:cNvSpPr/>
          <p:nvPr/>
        </p:nvSpPr>
        <p:spPr>
          <a:xfrm>
            <a:off x="3730752" y="5474208"/>
            <a:ext cx="262128" cy="85344"/>
          </a:xfrm>
          <a:prstGeom prst="rect">
            <a:avLst/>
          </a:prstGeom>
          <a:solidFill>
            <a:srgbClr val="FE6692"/>
          </a:solidFill>
        </p:spPr>
        <p:txBody>
          <a:bodyPr lIns="0" tIns="0" rIns="0" bIns="0" wrap="none">
            <a:noAutofit/>
          </a:bodyPr>
          <a:p>
            <a:pPr indent="0"/>
            <a:r>
              <a:rPr lang="en-US" sz="750">
                <a:solidFill>
                  <a:srgbClr val="795254"/>
                </a:solidFill>
                <a:latin typeface="Segoe UI"/>
              </a:rPr>
              <a:t>14513</a:t>
            </a:r>
          </a:p>
        </p:txBody>
      </p:sp>
      <p:sp>
        <p:nvSpPr>
          <p:cNvPr id="30" name=""/>
          <p:cNvSpPr/>
          <p:nvPr/>
        </p:nvSpPr>
        <p:spPr>
          <a:xfrm>
            <a:off x="4267200" y="6278880"/>
            <a:ext cx="280416" cy="85344"/>
          </a:xfrm>
          <a:prstGeom prst="rect">
            <a:avLst/>
          </a:prstGeom>
          <a:solidFill>
            <a:srgbClr val="B5E87F"/>
          </a:solidFill>
        </p:spPr>
        <p:txBody>
          <a:bodyPr lIns="0" tIns="0" rIns="0" bIns="0" wrap="none">
            <a:noAutofit/>
          </a:bodyPr>
          <a:p>
            <a:pPr indent="0"/>
            <a:r>
              <a:rPr lang="en-US" sz="750">
                <a:solidFill>
                  <a:srgbClr val="6F835B"/>
                </a:solidFill>
                <a:latin typeface="Segoe UI"/>
              </a:rPr>
              <a:t>4168</a:t>
            </a:r>
          </a:p>
        </p:txBody>
      </p:sp>
      <p:sp>
        <p:nvSpPr>
          <p:cNvPr id="31" name=""/>
          <p:cNvSpPr/>
          <p:nvPr/>
        </p:nvSpPr>
        <p:spPr>
          <a:xfrm>
            <a:off x="5321808" y="4840224"/>
            <a:ext cx="274320" cy="85344"/>
          </a:xfrm>
          <a:prstGeom prst="rect">
            <a:avLst/>
          </a:prstGeom>
          <a:solidFill>
            <a:srgbClr val="B5E87F"/>
          </a:solidFill>
        </p:spPr>
        <p:txBody>
          <a:bodyPr lIns="0" tIns="0" rIns="0" bIns="0" wrap="none">
            <a:noAutofit/>
          </a:bodyPr>
          <a:p>
            <a:pPr indent="0"/>
            <a:r>
              <a:rPr lang="en-US" sz="750">
                <a:solidFill>
                  <a:srgbClr val="5B5050"/>
                </a:solidFill>
                <a:latin typeface="Segoe UI"/>
              </a:rPr>
              <a:t>7842</a:t>
            </a:r>
          </a:p>
        </p:txBody>
      </p:sp>
      <p:sp>
        <p:nvSpPr>
          <p:cNvPr id="32" name=""/>
          <p:cNvSpPr/>
          <p:nvPr/>
        </p:nvSpPr>
        <p:spPr>
          <a:xfrm>
            <a:off x="5321808" y="5449824"/>
            <a:ext cx="274320" cy="85344"/>
          </a:xfrm>
          <a:prstGeom prst="rect">
            <a:avLst/>
          </a:prstGeom>
          <a:solidFill>
            <a:srgbClr val="FE6692"/>
          </a:solidFill>
        </p:spPr>
        <p:txBody>
          <a:bodyPr lIns="0" tIns="0" rIns="0" bIns="0" wrap="none">
            <a:noAutofit/>
          </a:bodyPr>
          <a:p>
            <a:pPr indent="0"/>
            <a:r>
              <a:rPr lang="en-US" sz="750">
                <a:solidFill>
                  <a:srgbClr val="5B5050"/>
                </a:solidFill>
                <a:latin typeface="Segoe UI"/>
              </a:rPr>
              <a:t>9379</a:t>
            </a:r>
          </a:p>
        </p:txBody>
      </p:sp>
      <p:sp>
        <p:nvSpPr>
          <p:cNvPr id="33" name=""/>
          <p:cNvSpPr/>
          <p:nvPr/>
        </p:nvSpPr>
        <p:spPr>
          <a:xfrm>
            <a:off x="5839968" y="6065520"/>
            <a:ext cx="286512" cy="85344"/>
          </a:xfrm>
          <a:prstGeom prst="rect">
            <a:avLst/>
          </a:prstGeom>
          <a:solidFill>
            <a:srgbClr val="FF98FE"/>
          </a:solidFill>
        </p:spPr>
        <p:txBody>
          <a:bodyPr lIns="0" tIns="0" rIns="0" bIns="0" wrap="none">
            <a:noAutofit/>
          </a:bodyPr>
          <a:p>
            <a:pPr indent="0"/>
            <a:r>
              <a:rPr lang="en-US" sz="750">
                <a:solidFill>
                  <a:srgbClr val="5E4E65"/>
                </a:solidFill>
                <a:latin typeface="Segoe UI"/>
              </a:rPr>
              <a:t>6954</a:t>
            </a:r>
          </a:p>
        </p:txBody>
      </p:sp>
      <p:sp>
        <p:nvSpPr>
          <p:cNvPr id="34" name=""/>
          <p:cNvSpPr/>
          <p:nvPr/>
        </p:nvSpPr>
        <p:spPr>
          <a:xfrm>
            <a:off x="4797552" y="6437376"/>
            <a:ext cx="274320" cy="85344"/>
          </a:xfrm>
          <a:prstGeom prst="rect">
            <a:avLst/>
          </a:prstGeom>
          <a:solidFill>
            <a:srgbClr val="18D3F2"/>
          </a:solidFill>
        </p:spPr>
        <p:txBody>
          <a:bodyPr lIns="0" tIns="0" rIns="0" bIns="0" wrap="none">
            <a:noAutofit/>
          </a:bodyPr>
          <a:p>
            <a:pPr indent="0"/>
            <a:r>
              <a:rPr lang="en-US" sz="750">
                <a:solidFill>
                  <a:srgbClr val="2F8797"/>
                </a:solidFill>
                <a:latin typeface="Segoe UI"/>
              </a:rPr>
              <a:t>2187</a:t>
            </a:r>
          </a:p>
        </p:txBody>
      </p:sp>
      <p:sp>
        <p:nvSpPr>
          <p:cNvPr id="35" name=""/>
          <p:cNvSpPr/>
          <p:nvPr/>
        </p:nvSpPr>
        <p:spPr>
          <a:xfrm>
            <a:off x="5321808" y="6181344"/>
            <a:ext cx="274320" cy="85344"/>
          </a:xfrm>
          <a:prstGeom prst="rect">
            <a:avLst/>
          </a:prstGeom>
          <a:solidFill>
            <a:srgbClr val="18D3F2"/>
          </a:solidFill>
        </p:spPr>
        <p:txBody>
          <a:bodyPr lIns="0" tIns="0" rIns="0" bIns="0" wrap="none">
            <a:noAutofit/>
          </a:bodyPr>
          <a:p>
            <a:pPr indent="0"/>
            <a:r>
              <a:rPr lang="en-US" sz="750">
                <a:solidFill>
                  <a:srgbClr val="3A5A55"/>
                </a:solidFill>
                <a:latin typeface="Segoe UI"/>
              </a:rPr>
              <a:t>5398</a:t>
            </a:r>
          </a:p>
        </p:txBody>
      </p:sp>
      <p:sp>
        <p:nvSpPr>
          <p:cNvPr id="36" name=""/>
          <p:cNvSpPr/>
          <p:nvPr/>
        </p:nvSpPr>
        <p:spPr>
          <a:xfrm>
            <a:off x="5370576" y="6589776"/>
            <a:ext cx="176784" cy="85344"/>
          </a:xfrm>
          <a:prstGeom prst="rect">
            <a:avLst/>
          </a:prstGeom>
        </p:spPr>
        <p:txBody>
          <a:bodyPr lIns="0" tIns="0" rIns="0" bIns="0" wrap="none">
            <a:noAutofit/>
          </a:bodyPr>
          <a:p>
            <a:pPr indent="0"/>
            <a:r>
              <a:rPr lang="en-US" sz="650">
                <a:solidFill>
                  <a:srgbClr val="778498"/>
                </a:solidFill>
                <a:latin typeface="Times New Roman"/>
              </a:rPr>
              <a:t>10</a:t>
            </a:r>
          </a:p>
        </p:txBody>
      </p:sp>
      <p:sp>
        <p:nvSpPr>
          <p:cNvPr id="37" name=""/>
          <p:cNvSpPr/>
          <p:nvPr/>
        </p:nvSpPr>
        <p:spPr>
          <a:xfrm>
            <a:off x="6327648" y="4748784"/>
            <a:ext cx="871728" cy="1280160"/>
          </a:xfrm>
          <a:prstGeom prst="rect">
            <a:avLst/>
          </a:prstGeom>
        </p:spPr>
        <p:txBody>
          <a:bodyPr lIns="0" tIns="0" rIns="0" bIns="0">
            <a:noAutofit/>
          </a:bodyPr>
          <a:p>
            <a:pPr indent="0">
              <a:lnSpc>
                <a:spcPts val="1032"/>
              </a:lnSpc>
            </a:pPr>
            <a:r>
              <a:rPr lang="en-US" b="1" sz="700">
                <a:solidFill>
                  <a:srgbClr val="8E99AA"/>
                </a:solidFill>
                <a:latin typeface="Segoe UI"/>
              </a:rPr>
              <a:t>Item Type</a:t>
            </a:r>
          </a:p>
          <a:p>
            <a:pPr algn="just" marL="114300" indent="0">
              <a:lnSpc>
                <a:spcPts val="1032"/>
              </a:lnSpc>
            </a:pPr>
            <a:r>
              <a:rPr lang="en-US" sz="650">
                <a:solidFill>
                  <a:srgbClr val="646FFA"/>
                </a:solidFill>
                <a:latin typeface="Segoe UI"/>
              </a:rPr>
              <a:t>■    </a:t>
            </a:r>
            <a:r>
              <a:rPr lang="en-US" sz="650">
                <a:solidFill>
                  <a:srgbClr val="8E99AA"/>
                </a:solidFill>
                <a:latin typeface="Segoe UI"/>
              </a:rPr>
              <a:t>Baby Food</a:t>
            </a:r>
          </a:p>
          <a:p>
            <a:pPr algn="just" marL="114300" indent="0">
              <a:lnSpc>
                <a:spcPts val="1032"/>
              </a:lnSpc>
            </a:pPr>
            <a:r>
              <a:rPr lang="en-US" sz="650">
                <a:solidFill>
                  <a:srgbClr val="EE573D"/>
                </a:solidFill>
                <a:latin typeface="Segoe UI"/>
              </a:rPr>
              <a:t>| </a:t>
            </a:r>
            <a:r>
              <a:rPr lang="en-US" sz="650">
                <a:solidFill>
                  <a:srgbClr val="8E99AA"/>
                </a:solidFill>
                <a:latin typeface="Segoe UI"/>
              </a:rPr>
              <a:t>Personal Care</a:t>
            </a:r>
          </a:p>
          <a:p>
            <a:pPr algn="just" marL="114300" indent="0">
              <a:lnSpc>
                <a:spcPts val="1032"/>
              </a:lnSpc>
            </a:pPr>
            <a:r>
              <a:rPr lang="en-US" sz="650">
                <a:solidFill>
                  <a:srgbClr val="03CD96"/>
                </a:solidFill>
                <a:latin typeface="Segoe UI"/>
              </a:rPr>
              <a:t>■    </a:t>
            </a:r>
            <a:r>
              <a:rPr lang="en-US" sz="650">
                <a:solidFill>
                  <a:srgbClr val="4C5E79"/>
                </a:solidFill>
                <a:latin typeface="Segoe UI"/>
              </a:rPr>
              <a:t>Cereal</a:t>
            </a:r>
          </a:p>
          <a:p>
            <a:pPr marL="114300" indent="0">
              <a:lnSpc>
                <a:spcPts val="1032"/>
              </a:lnSpc>
            </a:pPr>
            <a:r>
              <a:rPr lang="en-US" sz="650">
                <a:solidFill>
                  <a:srgbClr val="AD66F9"/>
                </a:solidFill>
                <a:latin typeface="Segoe UI"/>
              </a:rPr>
              <a:t>I </a:t>
            </a:r>
            <a:r>
              <a:rPr lang="en-US" sz="650">
                <a:solidFill>
                  <a:srgbClr val="4C5E79"/>
                </a:solidFill>
                <a:latin typeface="Segoe UI"/>
              </a:rPr>
              <a:t>Cosmetics </a:t>
            </a:r>
            <a:r>
              <a:rPr lang="en-US" sz="650">
                <a:solidFill>
                  <a:srgbClr val="FEA35F"/>
                </a:solidFill>
                <a:latin typeface="Segoe UI"/>
              </a:rPr>
              <a:t>I </a:t>
            </a:r>
            <a:r>
              <a:rPr lang="en-US" sz="650">
                <a:solidFill>
                  <a:srgbClr val="4C5E79"/>
                </a:solidFill>
                <a:latin typeface="Segoe UI"/>
              </a:rPr>
              <a:t>Office </a:t>
            </a:r>
            <a:r>
              <a:rPr lang="en-US" sz="650">
                <a:solidFill>
                  <a:srgbClr val="8E99AA"/>
                </a:solidFill>
                <a:latin typeface="Segoe UI"/>
              </a:rPr>
              <a:t>Supplies </a:t>
            </a:r>
            <a:r>
              <a:rPr lang="en-US" sz="650">
                <a:solidFill>
                  <a:srgbClr val="1ED3F2"/>
                </a:solidFill>
                <a:latin typeface="Segoe UI"/>
              </a:rPr>
              <a:t>I </a:t>
            </a:r>
            <a:r>
              <a:rPr lang="en-US" sz="650">
                <a:solidFill>
                  <a:srgbClr val="8E99AA"/>
                </a:solidFill>
                <a:latin typeface="Segoe UI"/>
              </a:rPr>
              <a:t>Fruits </a:t>
            </a:r>
            <a:r>
              <a:rPr lang="en-US" sz="650">
                <a:solidFill>
                  <a:srgbClr val="FE6994"/>
                </a:solidFill>
                <a:latin typeface="Segoe UI"/>
              </a:rPr>
              <a:t>I </a:t>
            </a:r>
            <a:r>
              <a:rPr lang="en-US" sz="650">
                <a:solidFill>
                  <a:srgbClr val="4C5E79"/>
                </a:solidFill>
                <a:latin typeface="Segoe UI"/>
              </a:rPr>
              <a:t>Beverages</a:t>
            </a:r>
          </a:p>
          <a:p>
            <a:pPr marL="304800" indent="-190500">
              <a:lnSpc>
                <a:spcPts val="1032"/>
              </a:lnSpc>
            </a:pPr>
            <a:r>
              <a:rPr lang="en-US" sz="650">
                <a:solidFill>
                  <a:srgbClr val="B7E884"/>
                </a:solidFill>
                <a:latin typeface="Segoe UI"/>
              </a:rPr>
              <a:t>■    </a:t>
            </a:r>
            <a:r>
              <a:rPr lang="en-US" sz="650">
                <a:solidFill>
                  <a:srgbClr val="4C5E79"/>
                </a:solidFill>
                <a:latin typeface="Segoe UI"/>
              </a:rPr>
              <a:t>Clothes </a:t>
            </a:r>
            <a:r>
              <a:rPr lang="en-US" sz="650">
                <a:solidFill>
                  <a:srgbClr val="8E99AA"/>
                </a:solidFill>
                <a:latin typeface="Segoe UI"/>
              </a:rPr>
              <a:t>Household</a:t>
            </a:r>
          </a:p>
        </p:txBody>
      </p:sp>
      <p:sp>
        <p:nvSpPr>
          <p:cNvPr id="38" name=""/>
          <p:cNvSpPr/>
          <p:nvPr/>
        </p:nvSpPr>
        <p:spPr>
          <a:xfrm>
            <a:off x="3285744" y="6760464"/>
            <a:ext cx="676656" cy="103632"/>
          </a:xfrm>
          <a:prstGeom prst="rect">
            <a:avLst/>
          </a:prstGeom>
        </p:spPr>
        <p:txBody>
          <a:bodyPr lIns="0" tIns="0" rIns="0" bIns="0" wrap="none">
            <a:noAutofit/>
          </a:bodyPr>
          <a:p>
            <a:pPr indent="0"/>
            <a:r>
              <a:rPr lang="en-US" b="1" sz="700">
                <a:solidFill>
                  <a:srgbClr val="778498"/>
                </a:solidFill>
                <a:latin typeface="Segoe UI"/>
              </a:rPr>
              <a:t>Order Month</a:t>
            </a:r>
          </a:p>
        </p:txBody>
      </p:sp>
      <p:sp>
        <p:nvSpPr>
          <p:cNvPr id="39" name=""/>
          <p:cNvSpPr/>
          <p:nvPr/>
        </p:nvSpPr>
        <p:spPr>
          <a:xfrm>
            <a:off x="451104" y="7263384"/>
            <a:ext cx="5660136" cy="155448"/>
          </a:xfrm>
          <a:prstGeom prst="rect">
            <a:avLst/>
          </a:prstGeom>
        </p:spPr>
        <p:txBody>
          <a:bodyPr lIns="0" tIns="0" rIns="0" bIns="0" wrap="none">
            <a:noAutofit/>
          </a:bodyPr>
          <a:p>
            <a:pPr indent="0"/>
            <a:r>
              <a:rPr lang="en-US" sz="950">
                <a:latin typeface="Segoe UI"/>
              </a:rPr>
              <a:t>In 2014, Household recorded the highest sales volume, dominating July with over 14,000 units sold.</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18744" y="1411224"/>
            <a:ext cx="1673352" cy="1210056"/>
          </a:xfrm>
          <a:prstGeom prst="rect">
            <a:avLst/>
          </a:prstGeom>
        </p:spPr>
      </p:pic>
      <p:pic>
        <p:nvPicPr>
          <p:cNvPr id="3" name=""/>
          <p:cNvPicPr>
            <a:picLocks noChangeAspect="1"/>
          </p:cNvPicPr>
          <p:nvPr/>
        </p:nvPicPr>
        <p:blipFill>
          <a:blip r:embed="rPictId1"/>
          <a:stretch>
            <a:fillRect/>
          </a:stretch>
        </p:blipFill>
        <p:spPr>
          <a:xfrm>
            <a:off x="2450592" y="1103376"/>
            <a:ext cx="3919728" cy="1673352"/>
          </a:xfrm>
          <a:prstGeom prst="rect">
            <a:avLst/>
          </a:prstGeom>
        </p:spPr>
      </p:pic>
      <p:pic>
        <p:nvPicPr>
          <p:cNvPr id="4" name=""/>
          <p:cNvPicPr>
            <a:picLocks noChangeAspect="1"/>
          </p:cNvPicPr>
          <p:nvPr/>
        </p:nvPicPr>
        <p:blipFill>
          <a:blip r:embed="rPictId2"/>
          <a:stretch>
            <a:fillRect/>
          </a:stretch>
        </p:blipFill>
        <p:spPr>
          <a:xfrm>
            <a:off x="618744" y="3526536"/>
            <a:ext cx="5745480" cy="2112264"/>
          </a:xfrm>
          <a:prstGeom prst="rect">
            <a:avLst/>
          </a:prstGeom>
        </p:spPr>
      </p:pic>
      <p:pic>
        <p:nvPicPr>
          <p:cNvPr id="5" name=""/>
          <p:cNvPicPr>
            <a:picLocks noChangeAspect="1"/>
          </p:cNvPicPr>
          <p:nvPr/>
        </p:nvPicPr>
        <p:blipFill>
          <a:blip r:embed="rPictId3"/>
          <a:stretch>
            <a:fillRect/>
          </a:stretch>
        </p:blipFill>
        <p:spPr>
          <a:xfrm>
            <a:off x="618744" y="6446520"/>
            <a:ext cx="5724144" cy="2109216"/>
          </a:xfrm>
          <a:prstGeom prst="rect">
            <a:avLst/>
          </a:prstGeom>
        </p:spPr>
      </p:pic>
      <p:sp>
        <p:nvSpPr>
          <p:cNvPr id="6" name=""/>
          <p:cNvSpPr/>
          <p:nvPr/>
        </p:nvSpPr>
        <p:spPr>
          <a:xfrm>
            <a:off x="792480" y="655320"/>
            <a:ext cx="1402080" cy="124968"/>
          </a:xfrm>
          <a:prstGeom prst="rect">
            <a:avLst/>
          </a:prstGeom>
        </p:spPr>
        <p:txBody>
          <a:bodyPr lIns="0" tIns="0" rIns="0" bIns="0" wrap="none">
            <a:noAutofit/>
          </a:bodyPr>
          <a:p>
            <a:pPr indent="0"/>
            <a:r>
              <a:rPr lang="en-US" sz="750">
                <a:solidFill>
                  <a:srgbClr val="66758C"/>
                </a:solidFill>
                <a:latin typeface="Segoe UI"/>
              </a:rPr>
              <a:t>Item Sold </a:t>
            </a:r>
            <a:r>
              <a:rPr lang="en-US" sz="750">
                <a:solidFill>
                  <a:srgbClr val="8E99AA"/>
                </a:solidFill>
                <a:latin typeface="Segoe UI"/>
              </a:rPr>
              <a:t>in Each </a:t>
            </a:r>
            <a:r>
              <a:rPr lang="en-US" sz="750">
                <a:solidFill>
                  <a:srgbClr val="66758C"/>
                </a:solidFill>
                <a:latin typeface="Segoe UI"/>
              </a:rPr>
              <a:t>Month [201S]</a:t>
            </a:r>
          </a:p>
        </p:txBody>
      </p:sp>
      <p:sp>
        <p:nvSpPr>
          <p:cNvPr id="7" name=""/>
          <p:cNvSpPr/>
          <p:nvPr/>
        </p:nvSpPr>
        <p:spPr>
          <a:xfrm>
            <a:off x="774192" y="1176528"/>
            <a:ext cx="143256" cy="85344"/>
          </a:xfrm>
          <a:prstGeom prst="rect">
            <a:avLst/>
          </a:prstGeom>
        </p:spPr>
        <p:txBody>
          <a:bodyPr lIns="0" tIns="0" rIns="0" bIns="0" wrap="none">
            <a:noAutofit/>
          </a:bodyPr>
          <a:p>
            <a:pPr indent="0"/>
            <a:r>
              <a:rPr lang="en-US" sz="550">
                <a:solidFill>
                  <a:srgbClr val="66758C"/>
                </a:solidFill>
                <a:latin typeface="Segoe UI"/>
              </a:rPr>
              <a:t>12k</a:t>
            </a:r>
          </a:p>
        </p:txBody>
      </p:sp>
      <p:sp>
        <p:nvSpPr>
          <p:cNvPr id="8" name=""/>
          <p:cNvSpPr/>
          <p:nvPr/>
        </p:nvSpPr>
        <p:spPr>
          <a:xfrm>
            <a:off x="448056" y="3063240"/>
            <a:ext cx="5943600" cy="155448"/>
          </a:xfrm>
          <a:prstGeom prst="rect">
            <a:avLst/>
          </a:prstGeom>
        </p:spPr>
        <p:txBody>
          <a:bodyPr lIns="0" tIns="0" rIns="0" bIns="0" wrap="none">
            <a:noAutofit/>
          </a:bodyPr>
          <a:p>
            <a:pPr indent="0"/>
            <a:r>
              <a:rPr lang="en-US" sz="950">
                <a:latin typeface="Segoe UI"/>
              </a:rPr>
              <a:t>"In 2015, Personal Care recorded the highest sales volume, dominating July with over 11,000 units sold."</a:t>
            </a:r>
          </a:p>
        </p:txBody>
      </p:sp>
      <p:sp>
        <p:nvSpPr>
          <p:cNvPr id="9" name=""/>
          <p:cNvSpPr/>
          <p:nvPr/>
        </p:nvSpPr>
        <p:spPr>
          <a:xfrm>
            <a:off x="448056" y="5971032"/>
            <a:ext cx="6056376" cy="155448"/>
          </a:xfrm>
          <a:prstGeom prst="rect">
            <a:avLst/>
          </a:prstGeom>
        </p:spPr>
        <p:txBody>
          <a:bodyPr lIns="0" tIns="0" rIns="0" bIns="0" wrap="none">
            <a:noAutofit/>
          </a:bodyPr>
          <a:p>
            <a:pPr indent="0"/>
            <a:r>
              <a:rPr lang="en-US" sz="950">
                <a:latin typeface="Segoe UI"/>
              </a:rPr>
              <a:t>"In 2016, Cosmetics recorded the highest sales volume, dominating November with over 13,000 units sold.</a:t>
            </a:r>
          </a:p>
        </p:txBody>
      </p:sp>
      <p:sp>
        <p:nvSpPr>
          <p:cNvPr id="10" name=""/>
          <p:cNvSpPr/>
          <p:nvPr/>
        </p:nvSpPr>
        <p:spPr>
          <a:xfrm>
            <a:off x="6522720" y="1051560"/>
            <a:ext cx="710184" cy="963168"/>
          </a:xfrm>
          <a:prstGeom prst="rect">
            <a:avLst/>
          </a:prstGeom>
        </p:spPr>
        <p:txBody>
          <a:bodyPr lIns="0" tIns="0" rIns="0" bIns="0">
            <a:noAutofit/>
          </a:bodyPr>
          <a:p>
            <a:pPr indent="0"/>
            <a:r>
              <a:rPr lang="en-US" sz="650">
                <a:solidFill>
                  <a:srgbClr val="66758C"/>
                </a:solidFill>
                <a:latin typeface="Segoe UI"/>
              </a:rPr>
              <a:t>Item Type</a:t>
            </a:r>
          </a:p>
          <a:p>
            <a:pPr algn="just" indent="0">
              <a:lnSpc>
                <a:spcPts val="816"/>
              </a:lnSpc>
            </a:pPr>
            <a:r>
              <a:rPr lang="en-US" sz="550">
                <a:solidFill>
                  <a:srgbClr val="646FFA"/>
                </a:solidFill>
                <a:latin typeface="Segoe UI"/>
              </a:rPr>
              <a:t>H </a:t>
            </a:r>
            <a:r>
              <a:rPr lang="en-US" sz="550">
                <a:solidFill>
                  <a:srgbClr val="8E99AA"/>
                </a:solidFill>
                <a:latin typeface="Segoe UI"/>
              </a:rPr>
              <a:t>Household</a:t>
            </a:r>
          </a:p>
          <a:p>
            <a:pPr algn="just" indent="0">
              <a:lnSpc>
                <a:spcPts val="816"/>
              </a:lnSpc>
            </a:pPr>
            <a:r>
              <a:rPr lang="en-US" sz="550">
                <a:solidFill>
                  <a:srgbClr val="EE573D"/>
                </a:solidFill>
                <a:latin typeface="Segoe UI"/>
              </a:rPr>
              <a:t>■    </a:t>
            </a:r>
            <a:r>
              <a:rPr lang="en-US" sz="550">
                <a:solidFill>
                  <a:srgbClr val="66758C"/>
                </a:solidFill>
                <a:latin typeface="Segoe UI"/>
              </a:rPr>
              <a:t>Baby Food</a:t>
            </a:r>
          </a:p>
          <a:p>
            <a:pPr marR="165100" indent="0">
              <a:lnSpc>
                <a:spcPts val="816"/>
              </a:lnSpc>
            </a:pPr>
            <a:r>
              <a:rPr lang="en-US" sz="550">
                <a:solidFill>
                  <a:srgbClr val="03CD96"/>
                </a:solidFill>
                <a:latin typeface="Segoe UI"/>
              </a:rPr>
              <a:t>■    </a:t>
            </a:r>
            <a:r>
              <a:rPr lang="en-US" sz="550">
                <a:solidFill>
                  <a:srgbClr val="66758C"/>
                </a:solidFill>
                <a:latin typeface="Segoe UI"/>
              </a:rPr>
              <a:t>Cosmetics </a:t>
            </a:r>
            <a:r>
              <a:rPr lang="en-US" sz="550">
                <a:solidFill>
                  <a:srgbClr val="AD66F9"/>
                </a:solidFill>
                <a:latin typeface="Segoe UI"/>
              </a:rPr>
              <a:t>H </a:t>
            </a:r>
            <a:r>
              <a:rPr lang="en-US" sz="550">
                <a:solidFill>
                  <a:srgbClr val="66758C"/>
                </a:solidFill>
                <a:latin typeface="Segoe UI"/>
              </a:rPr>
              <a:t>Beverages</a:t>
            </a:r>
          </a:p>
          <a:p>
            <a:pPr algn="just" indent="0">
              <a:lnSpc>
                <a:spcPts val="816"/>
              </a:lnSpc>
            </a:pPr>
            <a:r>
              <a:rPr lang="en-US" sz="550">
                <a:solidFill>
                  <a:srgbClr val="FEA35F"/>
                </a:solidFill>
                <a:latin typeface="Segoe UI"/>
              </a:rPr>
              <a:t>■    </a:t>
            </a:r>
            <a:r>
              <a:rPr lang="en-US" sz="550">
                <a:solidFill>
                  <a:srgbClr val="66758C"/>
                </a:solidFill>
                <a:latin typeface="Segoe UI"/>
              </a:rPr>
              <a:t>Clothes</a:t>
            </a:r>
          </a:p>
          <a:p>
            <a:pPr algn="just" indent="0">
              <a:lnSpc>
                <a:spcPts val="840"/>
              </a:lnSpc>
            </a:pPr>
            <a:r>
              <a:rPr lang="en-US" sz="550">
                <a:solidFill>
                  <a:srgbClr val="1ED3F2"/>
                </a:solidFill>
                <a:latin typeface="Segoe UI"/>
              </a:rPr>
              <a:t>H </a:t>
            </a:r>
            <a:r>
              <a:rPr lang="en-US" sz="550">
                <a:solidFill>
                  <a:srgbClr val="66758C"/>
                </a:solidFill>
                <a:latin typeface="Segoe UI"/>
              </a:rPr>
              <a:t>Personal Care </a:t>
            </a:r>
            <a:r>
              <a:rPr lang="en-US" sz="550">
                <a:solidFill>
                  <a:srgbClr val="FE6994"/>
                </a:solidFill>
                <a:latin typeface="Segoe UI"/>
              </a:rPr>
              <a:t>H </a:t>
            </a:r>
            <a:r>
              <a:rPr lang="en-US" sz="550">
                <a:solidFill>
                  <a:srgbClr val="66758C"/>
                </a:solidFill>
                <a:latin typeface="Segoe UI"/>
              </a:rPr>
              <a:t>Fruits</a:t>
            </a:r>
          </a:p>
          <a:p>
            <a:pPr algn="r" indent="0">
              <a:lnSpc>
                <a:spcPts val="840"/>
              </a:lnSpc>
            </a:pPr>
            <a:r>
              <a:rPr lang="en-US" sz="550">
                <a:solidFill>
                  <a:srgbClr val="66758C"/>
                </a:solidFill>
                <a:latin typeface="Segoe UI"/>
              </a:rPr>
              <a:t>Office Supplies</a:t>
            </a:r>
          </a:p>
        </p:txBody>
      </p:sp>
      <p:sp>
        <p:nvSpPr>
          <p:cNvPr id="11" name=""/>
          <p:cNvSpPr/>
          <p:nvPr/>
        </p:nvSpPr>
        <p:spPr>
          <a:xfrm>
            <a:off x="6522720" y="3913632"/>
            <a:ext cx="710184" cy="960120"/>
          </a:xfrm>
          <a:prstGeom prst="rect">
            <a:avLst/>
          </a:prstGeom>
        </p:spPr>
        <p:txBody>
          <a:bodyPr lIns="0" tIns="0" rIns="0" bIns="0">
            <a:noAutofit/>
          </a:bodyPr>
          <a:p>
            <a:pPr indent="0">
              <a:lnSpc>
                <a:spcPts val="816"/>
              </a:lnSpc>
            </a:pPr>
            <a:r>
              <a:rPr lang="en-US" sz="650">
                <a:solidFill>
                  <a:srgbClr val="778498"/>
                </a:solidFill>
                <a:latin typeface="Segoe UI"/>
              </a:rPr>
              <a:t>Item Type </a:t>
            </a:r>
            <a:r>
              <a:rPr lang="en-US" sz="550">
                <a:solidFill>
                  <a:srgbClr val="646FFA"/>
                </a:solidFill>
                <a:latin typeface="Segoe UI"/>
              </a:rPr>
              <a:t>| </a:t>
            </a:r>
            <a:r>
              <a:rPr lang="en-US" sz="550">
                <a:solidFill>
                  <a:srgbClr val="66758C"/>
                </a:solidFill>
                <a:latin typeface="Segoe UI"/>
              </a:rPr>
              <a:t>Cereal </a:t>
            </a:r>
            <a:r>
              <a:rPr lang="en-US" sz="550">
                <a:solidFill>
                  <a:srgbClr val="EE573D"/>
                </a:solidFill>
                <a:latin typeface="Segoe UI"/>
              </a:rPr>
              <a:t>I </a:t>
            </a:r>
            <a:r>
              <a:rPr lang="en-US" sz="550">
                <a:solidFill>
                  <a:srgbClr val="66758C"/>
                </a:solidFill>
                <a:latin typeface="Segoe UI"/>
              </a:rPr>
              <a:t>Personal Care </a:t>
            </a:r>
            <a:r>
              <a:rPr lang="en-US" sz="550">
                <a:solidFill>
                  <a:srgbClr val="03CD96"/>
                </a:solidFill>
                <a:latin typeface="Segoe UI"/>
              </a:rPr>
              <a:t>I </a:t>
            </a:r>
            <a:r>
              <a:rPr lang="en-US" sz="550">
                <a:solidFill>
                  <a:srgbClr val="778498"/>
                </a:solidFill>
                <a:latin typeface="Segoe UI"/>
              </a:rPr>
              <a:t>Snacks </a:t>
            </a:r>
            <a:r>
              <a:rPr lang="en-US" sz="550">
                <a:solidFill>
                  <a:srgbClr val="AD66F9"/>
                </a:solidFill>
                <a:latin typeface="Segoe UI"/>
              </a:rPr>
              <a:t>H </a:t>
            </a:r>
            <a:r>
              <a:rPr lang="en-US" sz="550">
                <a:solidFill>
                  <a:srgbClr val="66758C"/>
                </a:solidFill>
                <a:latin typeface="Segoe UI"/>
              </a:rPr>
              <a:t>Vegetables</a:t>
            </a:r>
          </a:p>
          <a:p>
            <a:pPr algn="just" indent="0">
              <a:lnSpc>
                <a:spcPts val="816"/>
              </a:lnSpc>
            </a:pPr>
            <a:r>
              <a:rPr lang="en-US" sz="550">
                <a:solidFill>
                  <a:srgbClr val="FEA35F"/>
                </a:solidFill>
                <a:latin typeface="Segoe UI"/>
              </a:rPr>
              <a:t>■    </a:t>
            </a:r>
            <a:r>
              <a:rPr lang="en-US" sz="550">
                <a:solidFill>
                  <a:srgbClr val="778498"/>
                </a:solidFill>
                <a:latin typeface="Segoe UI"/>
              </a:rPr>
              <a:t>Clothes</a:t>
            </a:r>
          </a:p>
          <a:p>
            <a:pPr marR="165100" indent="0">
              <a:lnSpc>
                <a:spcPts val="816"/>
              </a:lnSpc>
            </a:pPr>
            <a:r>
              <a:rPr lang="en-US" sz="550">
                <a:solidFill>
                  <a:srgbClr val="1ED3F2"/>
                </a:solidFill>
                <a:latin typeface="Segoe UI"/>
              </a:rPr>
              <a:t>■    </a:t>
            </a:r>
            <a:r>
              <a:rPr lang="en-US" sz="550">
                <a:solidFill>
                  <a:srgbClr val="66758C"/>
                </a:solidFill>
                <a:latin typeface="Segoe UI"/>
              </a:rPr>
              <a:t>Beverages </a:t>
            </a:r>
            <a:r>
              <a:rPr lang="en-US" sz="550">
                <a:solidFill>
                  <a:srgbClr val="FE6994"/>
                </a:solidFill>
                <a:latin typeface="Segoe UI"/>
              </a:rPr>
              <a:t>H </a:t>
            </a:r>
            <a:r>
              <a:rPr lang="en-US" sz="550">
                <a:solidFill>
                  <a:srgbClr val="778498"/>
                </a:solidFill>
                <a:latin typeface="Segoe UI"/>
              </a:rPr>
              <a:t>Cosmetics</a:t>
            </a:r>
          </a:p>
          <a:p>
            <a:pPr algn="r" indent="0">
              <a:lnSpc>
                <a:spcPts val="816"/>
              </a:lnSpc>
            </a:pPr>
            <a:r>
              <a:rPr lang="en-US" sz="550">
                <a:solidFill>
                  <a:srgbClr val="66758C"/>
                </a:solidFill>
                <a:latin typeface="Segoe UI"/>
              </a:rPr>
              <a:t>Office </a:t>
            </a:r>
            <a:r>
              <a:rPr lang="en-US" sz="550">
                <a:solidFill>
                  <a:srgbClr val="778498"/>
                </a:solidFill>
                <a:latin typeface="Segoe UI"/>
              </a:rPr>
              <a:t>Supplies</a:t>
            </a:r>
          </a:p>
        </p:txBody>
      </p:sp>
      <p:sp>
        <p:nvSpPr>
          <p:cNvPr id="12" name=""/>
          <p:cNvSpPr/>
          <p:nvPr/>
        </p:nvSpPr>
        <p:spPr>
          <a:xfrm>
            <a:off x="6556248" y="6830568"/>
            <a:ext cx="676656" cy="850392"/>
          </a:xfrm>
          <a:prstGeom prst="rect">
            <a:avLst/>
          </a:prstGeom>
        </p:spPr>
        <p:txBody>
          <a:bodyPr lIns="0" tIns="0" rIns="0" bIns="0">
            <a:noAutofit/>
          </a:bodyPr>
          <a:p>
            <a:pPr indent="0">
              <a:lnSpc>
                <a:spcPts val="816"/>
              </a:lnSpc>
            </a:pPr>
            <a:r>
              <a:rPr lang="en-US" sz="650">
                <a:solidFill>
                  <a:srgbClr val="778498"/>
                </a:solidFill>
                <a:latin typeface="Segoe UI"/>
              </a:rPr>
              <a:t>Item Type</a:t>
            </a:r>
          </a:p>
          <a:p>
            <a:pPr algn="just" indent="0">
              <a:lnSpc>
                <a:spcPts val="816"/>
              </a:lnSpc>
            </a:pPr>
            <a:r>
              <a:rPr lang="en-US" sz="550">
                <a:solidFill>
                  <a:srgbClr val="646FFA"/>
                </a:solidFill>
                <a:latin typeface="Segoe UI"/>
              </a:rPr>
              <a:t>■    </a:t>
            </a:r>
            <a:r>
              <a:rPr lang="en-US" sz="550">
                <a:solidFill>
                  <a:srgbClr val="778498"/>
                </a:solidFill>
                <a:latin typeface="Segoe UI"/>
              </a:rPr>
              <a:t>Clothes</a:t>
            </a:r>
          </a:p>
          <a:p>
            <a:pPr algn="just" indent="0">
              <a:lnSpc>
                <a:spcPts val="816"/>
              </a:lnSpc>
            </a:pPr>
            <a:r>
              <a:rPr lang="en-US" sz="550">
                <a:solidFill>
                  <a:srgbClr val="EE573D"/>
                </a:solidFill>
                <a:latin typeface="Segoe UI"/>
              </a:rPr>
              <a:t>■    </a:t>
            </a:r>
            <a:r>
              <a:rPr lang="en-US" sz="550">
                <a:solidFill>
                  <a:srgbClr val="4C5E79"/>
                </a:solidFill>
                <a:latin typeface="Segoe UI"/>
              </a:rPr>
              <a:t>Meat</a:t>
            </a:r>
          </a:p>
          <a:p>
            <a:pPr algn="just" marR="127000" indent="0">
              <a:lnSpc>
                <a:spcPts val="816"/>
              </a:lnSpc>
            </a:pPr>
            <a:r>
              <a:rPr lang="en-US" sz="550">
                <a:solidFill>
                  <a:srgbClr val="03CD96"/>
                </a:solidFill>
                <a:latin typeface="Segoe UI"/>
              </a:rPr>
              <a:t>■    </a:t>
            </a:r>
            <a:r>
              <a:rPr lang="en-US" sz="550">
                <a:solidFill>
                  <a:srgbClr val="778498"/>
                </a:solidFill>
                <a:latin typeface="Segoe UI"/>
              </a:rPr>
              <a:t>Household </a:t>
            </a:r>
            <a:r>
              <a:rPr lang="en-US" sz="550">
                <a:solidFill>
                  <a:srgbClr val="AD66F9"/>
                </a:solidFill>
                <a:latin typeface="Segoe UI"/>
              </a:rPr>
              <a:t>H </a:t>
            </a:r>
            <a:r>
              <a:rPr lang="en-US" sz="550">
                <a:solidFill>
                  <a:srgbClr val="778498"/>
                </a:solidFill>
                <a:latin typeface="Segoe UI"/>
              </a:rPr>
              <a:t>Snacks</a:t>
            </a:r>
          </a:p>
          <a:p>
            <a:pPr indent="0">
              <a:lnSpc>
                <a:spcPts val="816"/>
              </a:lnSpc>
            </a:pPr>
            <a:r>
              <a:rPr lang="en-US" sz="550">
                <a:solidFill>
                  <a:srgbClr val="778498"/>
                </a:solidFill>
                <a:latin typeface="Segoe UI"/>
              </a:rPr>
              <a:t>I Personal Care </a:t>
            </a:r>
            <a:r>
              <a:rPr lang="en-US" sz="550">
                <a:solidFill>
                  <a:srgbClr val="1ED3F2"/>
                </a:solidFill>
                <a:latin typeface="Segoe UI"/>
              </a:rPr>
              <a:t>| </a:t>
            </a:r>
            <a:r>
              <a:rPr lang="en-US" sz="550">
                <a:solidFill>
                  <a:srgbClr val="4C5E79"/>
                </a:solidFill>
                <a:latin typeface="Segoe UI"/>
              </a:rPr>
              <a:t>Cereal </a:t>
            </a:r>
            <a:r>
              <a:rPr lang="en-US" sz="550">
                <a:solidFill>
                  <a:srgbClr val="FE6994"/>
                </a:solidFill>
                <a:latin typeface="Segoe UI"/>
              </a:rPr>
              <a:t>H </a:t>
            </a:r>
            <a:r>
              <a:rPr lang="en-US" sz="550">
                <a:solidFill>
                  <a:srgbClr val="4C5E79"/>
                </a:solidFill>
                <a:latin typeface="Segoe UI"/>
              </a:rPr>
              <a:t>Cosmetics</a:t>
            </a:r>
          </a:p>
        </p:txBody>
      </p:sp>
      <p:sp>
        <p:nvSpPr>
          <p:cNvPr id="13" name=""/>
          <p:cNvSpPr/>
          <p:nvPr/>
        </p:nvSpPr>
        <p:spPr>
          <a:xfrm>
            <a:off x="505968" y="8878824"/>
            <a:ext cx="5794248" cy="155448"/>
          </a:xfrm>
          <a:prstGeom prst="rect">
            <a:avLst/>
          </a:prstGeom>
        </p:spPr>
        <p:txBody>
          <a:bodyPr lIns="0" tIns="0" rIns="0" bIns="0" wrap="none">
            <a:noAutofit/>
          </a:bodyPr>
          <a:p>
            <a:pPr indent="0"/>
            <a:r>
              <a:rPr lang="en-US" sz="950">
                <a:latin typeface="Segoe UI"/>
              </a:rPr>
              <a:t>In 2017, Personal Care recorded the highest sales volume, dominating May with over 6,000 units sold.</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42416" y="1261872"/>
            <a:ext cx="1463040" cy="1749552"/>
          </a:xfrm>
          <a:prstGeom prst="rect">
            <a:avLst/>
          </a:prstGeom>
        </p:spPr>
      </p:pic>
      <p:pic>
        <p:nvPicPr>
          <p:cNvPr id="3" name=""/>
          <p:cNvPicPr>
            <a:picLocks noChangeAspect="1"/>
          </p:cNvPicPr>
          <p:nvPr/>
        </p:nvPicPr>
        <p:blipFill>
          <a:blip r:embed="rPictId1"/>
          <a:stretch>
            <a:fillRect/>
          </a:stretch>
        </p:blipFill>
        <p:spPr>
          <a:xfrm>
            <a:off x="3493008" y="1920240"/>
            <a:ext cx="2298192" cy="1091184"/>
          </a:xfrm>
          <a:prstGeom prst="rect">
            <a:avLst/>
          </a:prstGeom>
        </p:spPr>
      </p:pic>
      <p:pic>
        <p:nvPicPr>
          <p:cNvPr id="4" name=""/>
          <p:cNvPicPr>
            <a:picLocks noChangeAspect="1"/>
          </p:cNvPicPr>
          <p:nvPr/>
        </p:nvPicPr>
        <p:blipFill>
          <a:blip r:embed="rPictId2"/>
          <a:stretch>
            <a:fillRect/>
          </a:stretch>
        </p:blipFill>
        <p:spPr>
          <a:xfrm>
            <a:off x="697992" y="4910328"/>
            <a:ext cx="5983224" cy="2164080"/>
          </a:xfrm>
          <a:prstGeom prst="rect">
            <a:avLst/>
          </a:prstGeom>
        </p:spPr>
      </p:pic>
      <p:sp>
        <p:nvSpPr>
          <p:cNvPr id="5" name=""/>
          <p:cNvSpPr/>
          <p:nvPr/>
        </p:nvSpPr>
        <p:spPr>
          <a:xfrm>
            <a:off x="725424" y="697992"/>
            <a:ext cx="2356104" cy="152400"/>
          </a:xfrm>
          <a:prstGeom prst="rect">
            <a:avLst/>
          </a:prstGeom>
        </p:spPr>
        <p:txBody>
          <a:bodyPr lIns="0" tIns="0" rIns="0" bIns="0" wrap="none">
            <a:noAutofit/>
          </a:bodyPr>
          <a:p>
            <a:pPr indent="0"/>
            <a:r>
              <a:rPr lang="en-US" sz="950">
                <a:solidFill>
                  <a:srgbClr val="778498"/>
                </a:solidFill>
                <a:latin typeface="Segoe UI"/>
              </a:rPr>
              <a:t>lead time of order shipment by Item [2010]</a:t>
            </a:r>
          </a:p>
        </p:txBody>
      </p:sp>
      <p:sp>
        <p:nvSpPr>
          <p:cNvPr id="6" name=""/>
          <p:cNvSpPr/>
          <p:nvPr/>
        </p:nvSpPr>
        <p:spPr>
          <a:xfrm>
            <a:off x="792480" y="1152144"/>
            <a:ext cx="188976" cy="85344"/>
          </a:xfrm>
          <a:prstGeom prst="rect">
            <a:avLst/>
          </a:prstGeom>
        </p:spPr>
        <p:txBody>
          <a:bodyPr lIns="0" tIns="0" rIns="0" bIns="0" wrap="none">
            <a:noAutofit/>
          </a:bodyPr>
          <a:p>
            <a:pPr indent="0"/>
            <a:r>
              <a:rPr lang="en-US" sz="650" spc="-50">
                <a:solidFill>
                  <a:srgbClr val="66758C"/>
                </a:solidFill>
                <a:latin typeface="Segoe UI"/>
              </a:rPr>
              <a:t>40</a:t>
            </a:r>
          </a:p>
        </p:txBody>
      </p:sp>
      <p:sp>
        <p:nvSpPr>
          <p:cNvPr id="7" name=""/>
          <p:cNvSpPr/>
          <p:nvPr/>
        </p:nvSpPr>
        <p:spPr>
          <a:xfrm>
            <a:off x="798576" y="1609344"/>
            <a:ext cx="182880" cy="85344"/>
          </a:xfrm>
          <a:prstGeom prst="rect">
            <a:avLst/>
          </a:prstGeom>
        </p:spPr>
        <p:txBody>
          <a:bodyPr lIns="0" tIns="0" rIns="0" bIns="0" wrap="none">
            <a:noAutofit/>
          </a:bodyPr>
          <a:p>
            <a:pPr indent="0"/>
            <a:r>
              <a:rPr lang="en-US" sz="650" spc="-50">
                <a:solidFill>
                  <a:srgbClr val="778498"/>
                </a:solidFill>
                <a:latin typeface="Segoe UI"/>
              </a:rPr>
              <a:t>30</a:t>
            </a:r>
          </a:p>
        </p:txBody>
      </p:sp>
      <p:sp>
        <p:nvSpPr>
          <p:cNvPr id="8" name=""/>
          <p:cNvSpPr/>
          <p:nvPr/>
        </p:nvSpPr>
        <p:spPr>
          <a:xfrm>
            <a:off x="798576" y="2060448"/>
            <a:ext cx="182880" cy="85344"/>
          </a:xfrm>
          <a:prstGeom prst="rect">
            <a:avLst/>
          </a:prstGeom>
        </p:spPr>
        <p:txBody>
          <a:bodyPr lIns="0" tIns="0" rIns="0" bIns="0" wrap="none">
            <a:noAutofit/>
          </a:bodyPr>
          <a:p>
            <a:pPr indent="0"/>
            <a:r>
              <a:rPr lang="en-US" sz="700">
                <a:solidFill>
                  <a:srgbClr val="4C5E79"/>
                </a:solidFill>
                <a:latin typeface="Times New Roman"/>
              </a:rPr>
              <a:t>20</a:t>
            </a:r>
          </a:p>
        </p:txBody>
      </p:sp>
      <p:sp>
        <p:nvSpPr>
          <p:cNvPr id="9" name=""/>
          <p:cNvSpPr/>
          <p:nvPr/>
        </p:nvSpPr>
        <p:spPr>
          <a:xfrm>
            <a:off x="798576" y="2511552"/>
            <a:ext cx="182880" cy="85344"/>
          </a:xfrm>
          <a:prstGeom prst="rect">
            <a:avLst/>
          </a:prstGeom>
        </p:spPr>
        <p:txBody>
          <a:bodyPr lIns="0" tIns="0" rIns="0" bIns="0" wrap="none">
            <a:noAutofit/>
          </a:bodyPr>
          <a:p>
            <a:pPr indent="0"/>
            <a:r>
              <a:rPr lang="en-US" sz="650" spc="50">
                <a:solidFill>
                  <a:srgbClr val="9AA4B3"/>
                </a:solidFill>
                <a:latin typeface="Times New Roman"/>
              </a:rPr>
              <a:t>10</a:t>
            </a:r>
          </a:p>
        </p:txBody>
      </p:sp>
      <p:sp>
        <p:nvSpPr>
          <p:cNvPr id="10" name=""/>
          <p:cNvSpPr/>
          <p:nvPr/>
        </p:nvSpPr>
        <p:spPr>
          <a:xfrm>
            <a:off x="2913888" y="1682496"/>
            <a:ext cx="182880" cy="85344"/>
          </a:xfrm>
          <a:prstGeom prst="rect">
            <a:avLst/>
          </a:prstGeom>
          <a:solidFill>
            <a:srgbClr val="00CD95"/>
          </a:solidFill>
        </p:spPr>
        <p:txBody>
          <a:bodyPr lIns="0" tIns="0" rIns="0" bIns="0" wrap="none">
            <a:noAutofit/>
          </a:bodyPr>
          <a:p>
            <a:pPr indent="0"/>
            <a:r>
              <a:rPr lang="en-US" sz="750">
                <a:solidFill>
                  <a:srgbClr val="3A5A55"/>
                </a:solidFill>
                <a:latin typeface="Segoe UI"/>
              </a:rPr>
              <a:t>30</a:t>
            </a:r>
          </a:p>
        </p:txBody>
      </p:sp>
      <p:sp>
        <p:nvSpPr>
          <p:cNvPr id="11" name=""/>
          <p:cNvSpPr/>
          <p:nvPr/>
        </p:nvSpPr>
        <p:spPr>
          <a:xfrm>
            <a:off x="1048512" y="3023616"/>
            <a:ext cx="621792" cy="85344"/>
          </a:xfrm>
          <a:prstGeom prst="rect">
            <a:avLst/>
          </a:prstGeom>
        </p:spPr>
        <p:txBody>
          <a:bodyPr lIns="0" tIns="0" rIns="0" bIns="0" wrap="none">
            <a:noAutofit/>
          </a:bodyPr>
          <a:p>
            <a:pPr indent="0"/>
            <a:r>
              <a:rPr lang="en-US" sz="650">
                <a:solidFill>
                  <a:srgbClr val="778498"/>
                </a:solidFill>
                <a:latin typeface="Segoe UI"/>
              </a:rPr>
              <a:t>Personal </a:t>
            </a:r>
            <a:r>
              <a:rPr lang="en-US" sz="650">
                <a:solidFill>
                  <a:srgbClr val="4C5E79"/>
                </a:solidFill>
                <a:latin typeface="Segoe UI"/>
              </a:rPr>
              <a:t>Care</a:t>
            </a:r>
          </a:p>
        </p:txBody>
      </p:sp>
      <p:sp>
        <p:nvSpPr>
          <p:cNvPr id="12" name=""/>
          <p:cNvSpPr/>
          <p:nvPr/>
        </p:nvSpPr>
        <p:spPr>
          <a:xfrm>
            <a:off x="1993392" y="3023616"/>
            <a:ext cx="371856" cy="85344"/>
          </a:xfrm>
          <a:prstGeom prst="rect">
            <a:avLst/>
          </a:prstGeom>
        </p:spPr>
        <p:txBody>
          <a:bodyPr lIns="0" tIns="0" rIns="0" bIns="0" wrap="none">
            <a:noAutofit/>
          </a:bodyPr>
          <a:p>
            <a:pPr indent="0"/>
            <a:r>
              <a:rPr lang="en-US" sz="600">
                <a:solidFill>
                  <a:srgbClr val="4C5E79"/>
                </a:solidFill>
                <a:latin typeface="Segoe UI"/>
              </a:rPr>
              <a:t>Clothes</a:t>
            </a:r>
          </a:p>
        </p:txBody>
      </p:sp>
      <p:sp>
        <p:nvSpPr>
          <p:cNvPr id="13" name=""/>
          <p:cNvSpPr/>
          <p:nvPr/>
        </p:nvSpPr>
        <p:spPr>
          <a:xfrm>
            <a:off x="2755392" y="3023616"/>
            <a:ext cx="2962656" cy="298704"/>
          </a:xfrm>
          <a:prstGeom prst="rect">
            <a:avLst/>
          </a:prstGeom>
        </p:spPr>
        <p:txBody>
          <a:bodyPr lIns="0" tIns="0" rIns="0" bIns="0">
            <a:noAutofit/>
          </a:bodyPr>
          <a:p>
            <a:pPr algn="just" indent="0">
              <a:spcAft>
                <a:spcPts val="420"/>
              </a:spcAft>
            </a:pPr>
            <a:r>
              <a:rPr lang="en-US" sz="650">
                <a:solidFill>
                  <a:srgbClr val="778498"/>
                </a:solidFill>
                <a:latin typeface="Segoe UI"/>
              </a:rPr>
              <a:t>Baby Food    Cosmetics    Office Supplies    Household</a:t>
            </a:r>
          </a:p>
          <a:p>
            <a:pPr marL="850900" indent="0"/>
            <a:r>
              <a:rPr lang="en-US" b="1" sz="700">
                <a:solidFill>
                  <a:srgbClr val="778498"/>
                </a:solidFill>
                <a:latin typeface="Segoe UI"/>
              </a:rPr>
              <a:t>Item Type</a:t>
            </a:r>
          </a:p>
        </p:txBody>
      </p:sp>
      <p:sp>
        <p:nvSpPr>
          <p:cNvPr id="14" name=""/>
          <p:cNvSpPr/>
          <p:nvPr/>
        </p:nvSpPr>
        <p:spPr>
          <a:xfrm>
            <a:off x="6144768" y="3023616"/>
            <a:ext cx="304800" cy="85344"/>
          </a:xfrm>
          <a:prstGeom prst="rect">
            <a:avLst/>
          </a:prstGeom>
        </p:spPr>
        <p:txBody>
          <a:bodyPr lIns="0" tIns="0" rIns="0" bIns="0" wrap="none">
            <a:noAutofit/>
          </a:bodyPr>
          <a:p>
            <a:pPr indent="0">
              <a:spcAft>
                <a:spcPts val="3360"/>
              </a:spcAft>
            </a:pPr>
            <a:r>
              <a:rPr lang="en-US" sz="650">
                <a:solidFill>
                  <a:srgbClr val="66758C"/>
                </a:solidFill>
                <a:latin typeface="Segoe UI"/>
              </a:rPr>
              <a:t>Fruits</a:t>
            </a:r>
          </a:p>
        </p:txBody>
      </p:sp>
      <p:sp>
        <p:nvSpPr>
          <p:cNvPr id="15" name=""/>
          <p:cNvSpPr/>
          <p:nvPr/>
        </p:nvSpPr>
        <p:spPr>
          <a:xfrm>
            <a:off x="448056" y="3709416"/>
            <a:ext cx="6412992" cy="350520"/>
          </a:xfrm>
          <a:prstGeom prst="rect">
            <a:avLst/>
          </a:prstGeom>
        </p:spPr>
        <p:txBody>
          <a:bodyPr lIns="0" tIns="0" rIns="0" bIns="0">
            <a:noAutofit/>
          </a:bodyPr>
          <a:p>
            <a:pPr indent="0">
              <a:lnSpc>
                <a:spcPts val="1536"/>
              </a:lnSpc>
              <a:spcBef>
                <a:spcPts val="3360"/>
              </a:spcBef>
              <a:spcAft>
                <a:spcPts val="1680"/>
              </a:spcAft>
            </a:pPr>
            <a:r>
              <a:rPr lang="en-US" sz="950">
                <a:latin typeface="Segoe UI"/>
              </a:rPr>
              <a:t>In 2010, Personal Care items experienced the highest lead time for order shipment, averaging 39 days, indicating potential delays in processing or supply chain inefficiencies</a:t>
            </a:r>
          </a:p>
        </p:txBody>
      </p:sp>
      <p:sp>
        <p:nvSpPr>
          <p:cNvPr id="16" name=""/>
          <p:cNvSpPr/>
          <p:nvPr/>
        </p:nvSpPr>
        <p:spPr>
          <a:xfrm>
            <a:off x="789432" y="4450080"/>
            <a:ext cx="2359152" cy="152400"/>
          </a:xfrm>
          <a:prstGeom prst="rect">
            <a:avLst/>
          </a:prstGeom>
        </p:spPr>
        <p:txBody>
          <a:bodyPr lIns="0" tIns="0" rIns="0" bIns="0" wrap="none">
            <a:noAutofit/>
          </a:bodyPr>
          <a:p>
            <a:pPr indent="0">
              <a:spcBef>
                <a:spcPts val="1680"/>
              </a:spcBef>
            </a:pPr>
            <a:r>
              <a:rPr lang="en-US" sz="950">
                <a:solidFill>
                  <a:srgbClr val="778498"/>
                </a:solidFill>
                <a:latin typeface="Segoe UI"/>
              </a:rPr>
              <a:t>lead time of order shipment by Item </a:t>
            </a:r>
            <a:r>
              <a:rPr lang="en-US" sz="950">
                <a:solidFill>
                  <a:srgbClr val="4C5E79"/>
                </a:solidFill>
                <a:latin typeface="Segoe UI"/>
              </a:rPr>
              <a:t>[2011 ]</a:t>
            </a:r>
          </a:p>
        </p:txBody>
      </p:sp>
      <p:sp>
        <p:nvSpPr>
          <p:cNvPr id="17" name=""/>
          <p:cNvSpPr/>
          <p:nvPr/>
        </p:nvSpPr>
        <p:spPr>
          <a:xfrm>
            <a:off x="448056" y="7458456"/>
            <a:ext cx="6778752" cy="353568"/>
          </a:xfrm>
          <a:prstGeom prst="rect">
            <a:avLst/>
          </a:prstGeom>
        </p:spPr>
        <p:txBody>
          <a:bodyPr lIns="0" tIns="0" rIns="0" bIns="0">
            <a:noAutofit/>
          </a:bodyPr>
          <a:p>
            <a:pPr algn="just" indent="0">
              <a:lnSpc>
                <a:spcPts val="1560"/>
              </a:lnSpc>
            </a:pPr>
            <a:r>
              <a:rPr lang="en-US" sz="950">
                <a:latin typeface="Segoe UI"/>
              </a:rPr>
              <a:t>In 2011, Clothes experienced the highest lead time for order shipment, averaging 39 days, indicating potential delays in processing or supply chain inefficiencies</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10768" y="1249680"/>
            <a:ext cx="621792" cy="1792224"/>
          </a:xfrm>
          <a:prstGeom prst="rect">
            <a:avLst/>
          </a:prstGeom>
        </p:spPr>
      </p:pic>
      <p:pic>
        <p:nvPicPr>
          <p:cNvPr id="3" name=""/>
          <p:cNvPicPr>
            <a:picLocks noChangeAspect="1"/>
          </p:cNvPicPr>
          <p:nvPr/>
        </p:nvPicPr>
        <p:blipFill>
          <a:blip r:embed="rPictId1"/>
          <a:stretch>
            <a:fillRect/>
          </a:stretch>
        </p:blipFill>
        <p:spPr>
          <a:xfrm>
            <a:off x="2005584" y="1895856"/>
            <a:ext cx="1152144" cy="1115568"/>
          </a:xfrm>
          <a:prstGeom prst="rect">
            <a:avLst/>
          </a:prstGeom>
        </p:spPr>
      </p:pic>
      <p:pic>
        <p:nvPicPr>
          <p:cNvPr id="4" name=""/>
          <p:cNvPicPr>
            <a:picLocks noChangeAspect="1"/>
          </p:cNvPicPr>
          <p:nvPr/>
        </p:nvPicPr>
        <p:blipFill>
          <a:blip r:embed="rPictId2"/>
          <a:stretch>
            <a:fillRect/>
          </a:stretch>
        </p:blipFill>
        <p:spPr>
          <a:xfrm>
            <a:off x="5577840" y="2493264"/>
            <a:ext cx="457200" cy="518160"/>
          </a:xfrm>
          <a:prstGeom prst="rect">
            <a:avLst/>
          </a:prstGeom>
        </p:spPr>
      </p:pic>
      <p:pic>
        <p:nvPicPr>
          <p:cNvPr id="5" name=""/>
          <p:cNvPicPr>
            <a:picLocks noChangeAspect="1"/>
          </p:cNvPicPr>
          <p:nvPr/>
        </p:nvPicPr>
        <p:blipFill>
          <a:blip r:embed="rPictId3"/>
          <a:stretch>
            <a:fillRect/>
          </a:stretch>
        </p:blipFill>
        <p:spPr>
          <a:xfrm>
            <a:off x="697992" y="5017008"/>
            <a:ext cx="5980176" cy="1776984"/>
          </a:xfrm>
          <a:prstGeom prst="rect">
            <a:avLst/>
          </a:prstGeom>
        </p:spPr>
      </p:pic>
      <p:sp>
        <p:nvSpPr>
          <p:cNvPr id="6" name=""/>
          <p:cNvSpPr/>
          <p:nvPr/>
        </p:nvSpPr>
        <p:spPr>
          <a:xfrm>
            <a:off x="694944" y="701040"/>
            <a:ext cx="2356104" cy="152400"/>
          </a:xfrm>
          <a:prstGeom prst="rect">
            <a:avLst/>
          </a:prstGeom>
        </p:spPr>
        <p:txBody>
          <a:bodyPr lIns="0" tIns="0" rIns="0" bIns="0" wrap="none">
            <a:noAutofit/>
          </a:bodyPr>
          <a:p>
            <a:pPr indent="0"/>
            <a:r>
              <a:rPr lang="en-US" sz="950">
                <a:solidFill>
                  <a:srgbClr val="778498"/>
                </a:solidFill>
                <a:latin typeface="Segoe UI"/>
              </a:rPr>
              <a:t>lead time of order shipment by Item [201</a:t>
            </a:r>
            <a:r>
              <a:rPr lang="en-US" sz="950">
                <a:solidFill>
                  <a:srgbClr val="4C5E79"/>
                </a:solidFill>
                <a:latin typeface="Segoe UI"/>
              </a:rPr>
              <a:t>2]</a:t>
            </a:r>
          </a:p>
        </p:txBody>
      </p:sp>
      <p:sp>
        <p:nvSpPr>
          <p:cNvPr id="7" name=""/>
          <p:cNvSpPr/>
          <p:nvPr/>
        </p:nvSpPr>
        <p:spPr>
          <a:xfrm>
            <a:off x="1066800" y="3029712"/>
            <a:ext cx="280416" cy="85344"/>
          </a:xfrm>
          <a:prstGeom prst="rect">
            <a:avLst/>
          </a:prstGeom>
        </p:spPr>
        <p:txBody>
          <a:bodyPr lIns="0" tIns="0" rIns="0" bIns="0" wrap="none">
            <a:noAutofit/>
          </a:bodyPr>
          <a:p>
            <a:pPr indent="0"/>
            <a:r>
              <a:rPr lang="en-US" sz="650">
                <a:solidFill>
                  <a:srgbClr val="66758C"/>
                </a:solidFill>
                <a:latin typeface="Segoe UI"/>
              </a:rPr>
              <a:t>Meat</a:t>
            </a:r>
          </a:p>
        </p:txBody>
      </p:sp>
      <p:sp>
        <p:nvSpPr>
          <p:cNvPr id="8" name=""/>
          <p:cNvSpPr/>
          <p:nvPr/>
        </p:nvSpPr>
        <p:spPr>
          <a:xfrm>
            <a:off x="1530096" y="3029712"/>
            <a:ext cx="493776" cy="85344"/>
          </a:xfrm>
          <a:prstGeom prst="rect">
            <a:avLst/>
          </a:prstGeom>
        </p:spPr>
        <p:txBody>
          <a:bodyPr lIns="0" tIns="0" rIns="0" bIns="0" wrap="none">
            <a:noAutofit/>
          </a:bodyPr>
          <a:p>
            <a:pPr indent="0"/>
            <a:r>
              <a:rPr lang="en-US" sz="650">
                <a:solidFill>
                  <a:srgbClr val="778498"/>
                </a:solidFill>
                <a:latin typeface="Segoe UI"/>
              </a:rPr>
              <a:t>Cosmetics</a:t>
            </a:r>
          </a:p>
        </p:txBody>
      </p:sp>
      <p:sp>
        <p:nvSpPr>
          <p:cNvPr id="9" name=""/>
          <p:cNvSpPr/>
          <p:nvPr/>
        </p:nvSpPr>
        <p:spPr>
          <a:xfrm>
            <a:off x="3413760" y="2078736"/>
            <a:ext cx="182880" cy="85344"/>
          </a:xfrm>
          <a:prstGeom prst="rect">
            <a:avLst/>
          </a:prstGeom>
          <a:solidFill>
            <a:srgbClr val="FFA15B"/>
          </a:solidFill>
        </p:spPr>
        <p:txBody>
          <a:bodyPr lIns="0" tIns="0" rIns="0" bIns="0" wrap="none">
            <a:noAutofit/>
          </a:bodyPr>
          <a:p>
            <a:pPr indent="0"/>
            <a:r>
              <a:rPr lang="en-US" sz="650">
                <a:solidFill>
                  <a:srgbClr val="7E6349"/>
                </a:solidFill>
                <a:latin typeface="Segoe UI"/>
              </a:rPr>
              <a:t>23</a:t>
            </a:r>
          </a:p>
        </p:txBody>
      </p:sp>
      <p:sp>
        <p:nvSpPr>
          <p:cNvPr id="10" name=""/>
          <p:cNvSpPr/>
          <p:nvPr/>
        </p:nvSpPr>
        <p:spPr>
          <a:xfrm>
            <a:off x="4572000" y="2292096"/>
            <a:ext cx="176784" cy="85344"/>
          </a:xfrm>
          <a:prstGeom prst="rect">
            <a:avLst/>
          </a:prstGeom>
          <a:solidFill>
            <a:srgbClr val="FE6692"/>
          </a:solidFill>
        </p:spPr>
        <p:txBody>
          <a:bodyPr lIns="0" tIns="0" rIns="0" bIns="0" wrap="none">
            <a:noAutofit/>
          </a:bodyPr>
          <a:p>
            <a:pPr indent="0"/>
            <a:r>
              <a:rPr lang="en-US" sz="950">
                <a:solidFill>
                  <a:srgbClr val="8C5061"/>
                </a:solidFill>
                <a:latin typeface="Segoe UI"/>
              </a:rPr>
              <a:t>18</a:t>
            </a:r>
          </a:p>
        </p:txBody>
      </p:sp>
      <p:sp>
        <p:nvSpPr>
          <p:cNvPr id="11" name=""/>
          <p:cNvSpPr/>
          <p:nvPr/>
        </p:nvSpPr>
        <p:spPr>
          <a:xfrm>
            <a:off x="5108448" y="2353056"/>
            <a:ext cx="249936" cy="85344"/>
          </a:xfrm>
          <a:prstGeom prst="rect">
            <a:avLst/>
          </a:prstGeom>
          <a:solidFill>
            <a:srgbClr val="B5E87F"/>
          </a:solidFill>
        </p:spPr>
        <p:txBody>
          <a:bodyPr lIns="0" tIns="0" rIns="0" bIns="0" wrap="none">
            <a:noAutofit/>
          </a:bodyPr>
          <a:p>
            <a:pPr indent="0"/>
            <a:r>
              <a:rPr lang="en-US" sz="600">
                <a:solidFill>
                  <a:srgbClr val="686560"/>
                </a:solidFill>
                <a:latin typeface="Segoe UI"/>
              </a:rPr>
              <a:t>16.5</a:t>
            </a:r>
          </a:p>
        </p:txBody>
      </p:sp>
      <p:sp>
        <p:nvSpPr>
          <p:cNvPr id="12" name=""/>
          <p:cNvSpPr/>
          <p:nvPr/>
        </p:nvSpPr>
        <p:spPr>
          <a:xfrm>
            <a:off x="2164080" y="3029712"/>
            <a:ext cx="2170176" cy="280416"/>
          </a:xfrm>
          <a:prstGeom prst="rect">
            <a:avLst/>
          </a:prstGeom>
        </p:spPr>
        <p:txBody>
          <a:bodyPr lIns="0" tIns="0" rIns="0" bIns="0">
            <a:noAutofit/>
          </a:bodyPr>
          <a:p>
            <a:pPr indent="0">
              <a:spcAft>
                <a:spcPts val="420"/>
              </a:spcAft>
            </a:pPr>
            <a:r>
              <a:rPr lang="en-US" sz="650">
                <a:solidFill>
                  <a:srgbClr val="778498"/>
                </a:solidFill>
                <a:latin typeface="Segoe UI"/>
              </a:rPr>
              <a:t>Clothes Household </a:t>
            </a:r>
            <a:r>
              <a:rPr lang="en-US" sz="650">
                <a:solidFill>
                  <a:srgbClr val="4C5E79"/>
                </a:solidFill>
                <a:latin typeface="Segoe UI"/>
              </a:rPr>
              <a:t>Office </a:t>
            </a:r>
            <a:r>
              <a:rPr lang="en-US" sz="650">
                <a:solidFill>
                  <a:srgbClr val="778498"/>
                </a:solidFill>
                <a:latin typeface="Segoe UI"/>
              </a:rPr>
              <a:t>Supplies Vegetables</a:t>
            </a:r>
          </a:p>
          <a:p>
            <a:pPr marL="1498600" indent="0"/>
            <a:r>
              <a:rPr lang="en-US" sz="750">
                <a:solidFill>
                  <a:srgbClr val="778498"/>
                </a:solidFill>
                <a:latin typeface="Segoe UI"/>
              </a:rPr>
              <a:t>Item's</a:t>
            </a:r>
          </a:p>
        </p:txBody>
      </p:sp>
      <p:sp>
        <p:nvSpPr>
          <p:cNvPr id="13" name=""/>
          <p:cNvSpPr/>
          <p:nvPr/>
        </p:nvSpPr>
        <p:spPr>
          <a:xfrm>
            <a:off x="4504944" y="3029712"/>
            <a:ext cx="2121408" cy="109728"/>
          </a:xfrm>
          <a:prstGeom prst="rect">
            <a:avLst/>
          </a:prstGeom>
        </p:spPr>
        <p:txBody>
          <a:bodyPr lIns="0" tIns="0" rIns="0" bIns="0" wrap="none">
            <a:noAutofit/>
          </a:bodyPr>
          <a:p>
            <a:pPr indent="0"/>
            <a:r>
              <a:rPr lang="en-US" sz="650">
                <a:solidFill>
                  <a:srgbClr val="66758C"/>
                </a:solidFill>
                <a:latin typeface="Segoe UI"/>
              </a:rPr>
              <a:t>Fruits Personal Care Cereal Baby Food</a:t>
            </a:r>
          </a:p>
        </p:txBody>
      </p:sp>
      <p:sp>
        <p:nvSpPr>
          <p:cNvPr id="14" name=""/>
          <p:cNvSpPr/>
          <p:nvPr/>
        </p:nvSpPr>
        <p:spPr>
          <a:xfrm>
            <a:off x="448056" y="3709416"/>
            <a:ext cx="6870192" cy="350520"/>
          </a:xfrm>
          <a:prstGeom prst="rect">
            <a:avLst/>
          </a:prstGeom>
        </p:spPr>
        <p:txBody>
          <a:bodyPr lIns="0" tIns="0" rIns="0" bIns="0">
            <a:noAutofit/>
          </a:bodyPr>
          <a:p>
            <a:pPr algn="just" indent="0">
              <a:lnSpc>
                <a:spcPts val="1536"/>
              </a:lnSpc>
              <a:spcAft>
                <a:spcPts val="1680"/>
              </a:spcAft>
            </a:pPr>
            <a:r>
              <a:rPr lang="en-US" sz="950">
                <a:latin typeface="Segoe UI"/>
              </a:rPr>
              <a:t>In 2012, Meat items experienced the highest lead time for order shipment, averaging 42 days, indicating potential delays in processing or supply chain inefficiencies</a:t>
            </a:r>
          </a:p>
        </p:txBody>
      </p:sp>
      <p:sp>
        <p:nvSpPr>
          <p:cNvPr id="15" name=""/>
          <p:cNvSpPr/>
          <p:nvPr/>
        </p:nvSpPr>
        <p:spPr>
          <a:xfrm>
            <a:off x="789432" y="4456176"/>
            <a:ext cx="2359152" cy="152400"/>
          </a:xfrm>
          <a:prstGeom prst="rect">
            <a:avLst/>
          </a:prstGeom>
        </p:spPr>
        <p:txBody>
          <a:bodyPr lIns="0" tIns="0" rIns="0" bIns="0" wrap="none">
            <a:noAutofit/>
          </a:bodyPr>
          <a:p>
            <a:pPr indent="0">
              <a:spcBef>
                <a:spcPts val="1680"/>
              </a:spcBef>
            </a:pPr>
            <a:r>
              <a:rPr lang="en-US" sz="950">
                <a:solidFill>
                  <a:srgbClr val="778498"/>
                </a:solidFill>
                <a:latin typeface="Segoe UI"/>
              </a:rPr>
              <a:t>lead time of order shipment by Item [2013]</a:t>
            </a:r>
          </a:p>
        </p:txBody>
      </p:sp>
      <p:sp>
        <p:nvSpPr>
          <p:cNvPr id="16" name=""/>
          <p:cNvSpPr/>
          <p:nvPr/>
        </p:nvSpPr>
        <p:spPr>
          <a:xfrm>
            <a:off x="893064" y="4937760"/>
            <a:ext cx="118872" cy="97536"/>
          </a:xfrm>
          <a:prstGeom prst="rect">
            <a:avLst/>
          </a:prstGeom>
        </p:spPr>
        <p:txBody>
          <a:bodyPr lIns="0" tIns="0" rIns="0" bIns="0" wrap="none">
            <a:noAutofit/>
          </a:bodyPr>
          <a:p>
            <a:pPr indent="0"/>
            <a:r>
              <a:rPr lang="en-US" sz="650" spc="-50">
                <a:solidFill>
                  <a:srgbClr val="314464"/>
                </a:solidFill>
                <a:latin typeface="Segoe UI"/>
              </a:rPr>
              <a:t>35</a:t>
            </a:r>
          </a:p>
        </p:txBody>
      </p:sp>
      <p:sp>
        <p:nvSpPr>
          <p:cNvPr id="17" name=""/>
          <p:cNvSpPr/>
          <p:nvPr/>
        </p:nvSpPr>
        <p:spPr>
          <a:xfrm>
            <a:off x="1280160" y="6775704"/>
            <a:ext cx="5221224" cy="292608"/>
          </a:xfrm>
          <a:prstGeom prst="rect">
            <a:avLst/>
          </a:prstGeom>
        </p:spPr>
        <p:txBody>
          <a:bodyPr lIns="0" tIns="0" rIns="0" bIns="0">
            <a:noAutofit/>
          </a:bodyPr>
          <a:p>
            <a:pPr algn="just" indent="0">
              <a:spcAft>
                <a:spcPts val="420"/>
              </a:spcAft>
            </a:pPr>
            <a:r>
              <a:rPr lang="en-US" sz="650">
                <a:solidFill>
                  <a:srgbClr val="8E99AA"/>
                </a:solidFill>
                <a:latin typeface="Segoe UI"/>
              </a:rPr>
              <a:t>Cosmetics    Fruits    Personal Care    Office Supplies    Cereal    Baby Food</a:t>
            </a:r>
          </a:p>
          <a:p>
            <a:pPr algn="ctr" indent="0"/>
            <a:r>
              <a:rPr lang="en-US" b="1" sz="700">
                <a:solidFill>
                  <a:srgbClr val="8E99AA"/>
                </a:solidFill>
                <a:latin typeface="Segoe UI"/>
              </a:rPr>
              <a:t>Item's</a:t>
            </a:r>
          </a:p>
        </p:txBody>
      </p:sp>
      <p:sp>
        <p:nvSpPr>
          <p:cNvPr id="18" name=""/>
          <p:cNvSpPr/>
          <p:nvPr/>
        </p:nvSpPr>
        <p:spPr>
          <a:xfrm>
            <a:off x="448056" y="7458456"/>
            <a:ext cx="6754368" cy="353568"/>
          </a:xfrm>
          <a:prstGeom prst="rect">
            <a:avLst/>
          </a:prstGeom>
        </p:spPr>
        <p:txBody>
          <a:bodyPr lIns="0" tIns="0" rIns="0" bIns="0">
            <a:noAutofit/>
          </a:bodyPr>
          <a:p>
            <a:pPr algn="just" indent="0">
              <a:lnSpc>
                <a:spcPts val="1560"/>
              </a:lnSpc>
            </a:pPr>
            <a:r>
              <a:rPr lang="en-US" sz="950">
                <a:latin typeface="Segoe UI"/>
              </a:rPr>
              <a:t>In 2013, Cosmetic and Fruits items experienced the highest lead time for order shipment, averaging 34 days, indicating potential delays in processing or supply chain inefficiencies</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97992" y="1231392"/>
            <a:ext cx="6010656" cy="1801368"/>
          </a:xfrm>
          <a:prstGeom prst="rect">
            <a:avLst/>
          </a:prstGeom>
        </p:spPr>
      </p:pic>
      <p:pic>
        <p:nvPicPr>
          <p:cNvPr id="3" name=""/>
          <p:cNvPicPr>
            <a:picLocks noChangeAspect="1"/>
          </p:cNvPicPr>
          <p:nvPr/>
        </p:nvPicPr>
        <p:blipFill>
          <a:blip r:embed="rPictId1"/>
          <a:stretch>
            <a:fillRect/>
          </a:stretch>
        </p:blipFill>
        <p:spPr>
          <a:xfrm>
            <a:off x="646176" y="4846320"/>
            <a:ext cx="6153912" cy="1466088"/>
          </a:xfrm>
          <a:prstGeom prst="rect">
            <a:avLst/>
          </a:prstGeom>
        </p:spPr>
      </p:pic>
      <p:sp>
        <p:nvSpPr>
          <p:cNvPr id="4" name=""/>
          <p:cNvSpPr/>
          <p:nvPr/>
        </p:nvSpPr>
        <p:spPr>
          <a:xfrm>
            <a:off x="789432" y="694944"/>
            <a:ext cx="2359152" cy="152400"/>
          </a:xfrm>
          <a:prstGeom prst="rect">
            <a:avLst/>
          </a:prstGeom>
        </p:spPr>
        <p:txBody>
          <a:bodyPr lIns="0" tIns="0" rIns="0" bIns="0" wrap="none">
            <a:noAutofit/>
          </a:bodyPr>
          <a:p>
            <a:pPr indent="0"/>
            <a:r>
              <a:rPr lang="en-US" sz="950">
                <a:solidFill>
                  <a:srgbClr val="778498"/>
                </a:solidFill>
                <a:latin typeface="Segoe UI"/>
              </a:rPr>
              <a:t>lead time of order shipment by Item </a:t>
            </a:r>
            <a:r>
              <a:rPr lang="en-US" sz="950">
                <a:solidFill>
                  <a:srgbClr val="4C5E79"/>
                </a:solidFill>
                <a:latin typeface="Segoe UI"/>
              </a:rPr>
              <a:t>[2014]</a:t>
            </a:r>
          </a:p>
        </p:txBody>
      </p:sp>
      <p:sp>
        <p:nvSpPr>
          <p:cNvPr id="5" name=""/>
          <p:cNvSpPr/>
          <p:nvPr/>
        </p:nvSpPr>
        <p:spPr>
          <a:xfrm>
            <a:off x="1112520" y="3014472"/>
            <a:ext cx="5614416" cy="118872"/>
          </a:xfrm>
          <a:prstGeom prst="rect">
            <a:avLst/>
          </a:prstGeom>
        </p:spPr>
        <p:txBody>
          <a:bodyPr lIns="0" tIns="0" rIns="0" bIns="0" wrap="none">
            <a:noAutofit/>
          </a:bodyPr>
          <a:p>
            <a:pPr algn="just" indent="0"/>
            <a:r>
              <a:rPr lang="en-US" sz="650">
                <a:solidFill>
                  <a:srgbClr val="778498"/>
                </a:solidFill>
                <a:latin typeface="Segoe UI"/>
              </a:rPr>
              <a:t>Baby Food    </a:t>
            </a:r>
            <a:r>
              <a:rPr lang="en-US" sz="650">
                <a:solidFill>
                  <a:srgbClr val="4C5E79"/>
                </a:solidFill>
                <a:latin typeface="Segoe UI"/>
              </a:rPr>
              <a:t>Cereal    </a:t>
            </a:r>
            <a:r>
              <a:rPr lang="en-US" sz="650">
                <a:solidFill>
                  <a:srgbClr val="778498"/>
                </a:solidFill>
                <a:latin typeface="Segoe UI"/>
              </a:rPr>
              <a:t>Household    Clothes    Fruits    Cosmetics </a:t>
            </a:r>
            <a:r>
              <a:rPr lang="en-US" sz="650">
                <a:solidFill>
                  <a:srgbClr val="4C5E79"/>
                </a:solidFill>
                <a:latin typeface="Segoe UI"/>
              </a:rPr>
              <a:t>Beverages </a:t>
            </a:r>
            <a:r>
              <a:rPr lang="en-US" sz="650">
                <a:solidFill>
                  <a:srgbClr val="778498"/>
                </a:solidFill>
                <a:latin typeface="Segoe UI"/>
              </a:rPr>
              <a:t>Office Supplies Personal </a:t>
            </a:r>
            <a:r>
              <a:rPr lang="en-US" sz="650">
                <a:solidFill>
                  <a:srgbClr val="4C5E79"/>
                </a:solidFill>
                <a:latin typeface="Segoe UI"/>
              </a:rPr>
              <a:t>Care</a:t>
            </a:r>
          </a:p>
        </p:txBody>
      </p:sp>
      <p:sp>
        <p:nvSpPr>
          <p:cNvPr id="6" name=""/>
          <p:cNvSpPr/>
          <p:nvPr/>
        </p:nvSpPr>
        <p:spPr>
          <a:xfrm>
            <a:off x="3742944" y="3200400"/>
            <a:ext cx="292608" cy="106680"/>
          </a:xfrm>
          <a:prstGeom prst="rect">
            <a:avLst/>
          </a:prstGeom>
        </p:spPr>
        <p:txBody>
          <a:bodyPr lIns="0" tIns="0" rIns="0" bIns="0" wrap="none">
            <a:noAutofit/>
          </a:bodyPr>
          <a:p>
            <a:pPr indent="0"/>
            <a:r>
              <a:rPr lang="en-US" b="1" sz="700">
                <a:solidFill>
                  <a:srgbClr val="778498"/>
                </a:solidFill>
                <a:latin typeface="Segoe UI"/>
              </a:rPr>
              <a:t>Item's</a:t>
            </a:r>
          </a:p>
        </p:txBody>
      </p:sp>
      <p:sp>
        <p:nvSpPr>
          <p:cNvPr id="7" name=""/>
          <p:cNvSpPr/>
          <p:nvPr/>
        </p:nvSpPr>
        <p:spPr>
          <a:xfrm>
            <a:off x="448056" y="3709416"/>
            <a:ext cx="6867144" cy="350520"/>
          </a:xfrm>
          <a:prstGeom prst="rect">
            <a:avLst/>
          </a:prstGeom>
        </p:spPr>
        <p:txBody>
          <a:bodyPr lIns="0" tIns="0" rIns="0" bIns="0">
            <a:noAutofit/>
          </a:bodyPr>
          <a:p>
            <a:pPr algn="just" indent="0">
              <a:lnSpc>
                <a:spcPts val="1536"/>
              </a:lnSpc>
            </a:pPr>
            <a:r>
              <a:rPr lang="en-US" sz="950">
                <a:latin typeface="Segoe UI"/>
              </a:rPr>
              <a:t>In 2014, Baby Food and Cereal items experienced the highest lead time for order shipment, averaging 45 days, indicating potential delays in processing or supply chain inefficiencies</a:t>
            </a:r>
          </a:p>
        </p:txBody>
      </p:sp>
      <p:sp>
        <p:nvSpPr>
          <p:cNvPr id="8" name=""/>
          <p:cNvSpPr/>
          <p:nvPr/>
        </p:nvSpPr>
        <p:spPr>
          <a:xfrm>
            <a:off x="792480" y="4407408"/>
            <a:ext cx="1923288" cy="131064"/>
          </a:xfrm>
          <a:prstGeom prst="rect">
            <a:avLst/>
          </a:prstGeom>
        </p:spPr>
        <p:txBody>
          <a:bodyPr lIns="0" tIns="0" rIns="0" bIns="0" wrap="none">
            <a:noAutofit/>
          </a:bodyPr>
          <a:p>
            <a:pPr indent="0"/>
            <a:r>
              <a:rPr lang="en-US" sz="650">
                <a:solidFill>
                  <a:srgbClr val="4C5E79"/>
                </a:solidFill>
                <a:latin typeface="Segoe UI"/>
              </a:rPr>
              <a:t>lead time </a:t>
            </a:r>
            <a:r>
              <a:rPr lang="en-US" sz="650">
                <a:solidFill>
                  <a:srgbClr val="778498"/>
                </a:solidFill>
                <a:latin typeface="Segoe UI"/>
              </a:rPr>
              <a:t>of order shipment </a:t>
            </a:r>
            <a:r>
              <a:rPr lang="en-US" sz="650">
                <a:solidFill>
                  <a:srgbClr val="4C5E79"/>
                </a:solidFill>
                <a:latin typeface="Segoe UI"/>
              </a:rPr>
              <a:t>by </a:t>
            </a:r>
            <a:r>
              <a:rPr lang="en-US" sz="650">
                <a:solidFill>
                  <a:srgbClr val="778498"/>
                </a:solidFill>
                <a:latin typeface="Segoe UI"/>
              </a:rPr>
              <a:t>Item [2015]</a:t>
            </a:r>
          </a:p>
        </p:txBody>
      </p:sp>
      <p:sp>
        <p:nvSpPr>
          <p:cNvPr id="9" name=""/>
          <p:cNvSpPr/>
          <p:nvPr/>
        </p:nvSpPr>
        <p:spPr>
          <a:xfrm>
            <a:off x="1179576" y="6294120"/>
            <a:ext cx="5492496" cy="243840"/>
          </a:xfrm>
          <a:prstGeom prst="rect">
            <a:avLst/>
          </a:prstGeom>
        </p:spPr>
        <p:txBody>
          <a:bodyPr lIns="0" tIns="0" rIns="0" bIns="0">
            <a:noAutofit/>
          </a:bodyPr>
          <a:p>
            <a:pPr algn="just" indent="0">
              <a:spcAft>
                <a:spcPts val="420"/>
              </a:spcAft>
            </a:pPr>
            <a:r>
              <a:rPr lang="en-US" sz="550">
                <a:solidFill>
                  <a:srgbClr val="66758C"/>
                </a:solidFill>
                <a:latin typeface="Segoe UI"/>
              </a:rPr>
              <a:t>Fruits    </a:t>
            </a:r>
            <a:r>
              <a:rPr lang="en-US" sz="550">
                <a:solidFill>
                  <a:srgbClr val="9AA4B3"/>
                </a:solidFill>
                <a:latin typeface="Segoe UI"/>
              </a:rPr>
              <a:t>Household    Office </a:t>
            </a:r>
            <a:r>
              <a:rPr lang="en-US" sz="550">
                <a:solidFill>
                  <a:srgbClr val="66758C"/>
                </a:solidFill>
                <a:latin typeface="Segoe UI"/>
              </a:rPr>
              <a:t>Supplies    Baby Food    </a:t>
            </a:r>
            <a:r>
              <a:rPr lang="en-US" sz="550">
                <a:solidFill>
                  <a:srgbClr val="9AA4B3"/>
                </a:solidFill>
                <a:latin typeface="Segoe UI"/>
              </a:rPr>
              <a:t>Personal </a:t>
            </a:r>
            <a:r>
              <a:rPr lang="en-US" sz="550">
                <a:solidFill>
                  <a:srgbClr val="66758C"/>
                </a:solidFill>
                <a:latin typeface="Segoe UI"/>
              </a:rPr>
              <a:t>Care    Clothes    Beverages    </a:t>
            </a:r>
            <a:r>
              <a:rPr lang="en-US" sz="550">
                <a:solidFill>
                  <a:srgbClr val="9AA4B3"/>
                </a:solidFill>
                <a:latin typeface="Segoe UI"/>
              </a:rPr>
              <a:t>Cosmetics</a:t>
            </a:r>
          </a:p>
          <a:p>
            <a:pPr algn="ctr" marL="76200" indent="0"/>
            <a:r>
              <a:rPr lang="en-US" sz="650">
                <a:solidFill>
                  <a:srgbClr val="66758C"/>
                </a:solidFill>
                <a:latin typeface="Segoe UI"/>
              </a:rPr>
              <a:t>Item's</a:t>
            </a:r>
          </a:p>
        </p:txBody>
      </p:sp>
      <p:sp>
        <p:nvSpPr>
          <p:cNvPr id="10" name=""/>
          <p:cNvSpPr/>
          <p:nvPr/>
        </p:nvSpPr>
        <p:spPr>
          <a:xfrm>
            <a:off x="448056" y="6812280"/>
            <a:ext cx="6839712" cy="353568"/>
          </a:xfrm>
          <a:prstGeom prst="rect">
            <a:avLst/>
          </a:prstGeom>
        </p:spPr>
        <p:txBody>
          <a:bodyPr lIns="0" tIns="0" rIns="0" bIns="0">
            <a:noAutofit/>
          </a:bodyPr>
          <a:p>
            <a:pPr algn="just" indent="0">
              <a:lnSpc>
                <a:spcPts val="1560"/>
              </a:lnSpc>
            </a:pPr>
            <a:r>
              <a:rPr lang="en-US" sz="950">
                <a:latin typeface="Segoe UI"/>
              </a:rPr>
              <a:t>In 2015, Fruits and Household items experienced the highest lead time for order shipment, averaging 47 days, indicating potential delays in processing or supply chain inefficiencies</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87552" y="1097280"/>
            <a:ext cx="1335024" cy="1432560"/>
          </a:xfrm>
          <a:prstGeom prst="rect">
            <a:avLst/>
          </a:prstGeom>
        </p:spPr>
      </p:pic>
      <p:pic>
        <p:nvPicPr>
          <p:cNvPr id="3" name=""/>
          <p:cNvPicPr>
            <a:picLocks noChangeAspect="1"/>
          </p:cNvPicPr>
          <p:nvPr/>
        </p:nvPicPr>
        <p:blipFill>
          <a:blip r:embed="rPictId1"/>
          <a:stretch>
            <a:fillRect/>
          </a:stretch>
        </p:blipFill>
        <p:spPr>
          <a:xfrm>
            <a:off x="3218688" y="1621536"/>
            <a:ext cx="2078736" cy="908304"/>
          </a:xfrm>
          <a:prstGeom prst="rect">
            <a:avLst/>
          </a:prstGeom>
        </p:spPr>
      </p:pic>
      <p:pic>
        <p:nvPicPr>
          <p:cNvPr id="4" name=""/>
          <p:cNvPicPr>
            <a:picLocks noChangeAspect="1"/>
          </p:cNvPicPr>
          <p:nvPr/>
        </p:nvPicPr>
        <p:blipFill>
          <a:blip r:embed="rPictId2"/>
          <a:stretch>
            <a:fillRect/>
          </a:stretch>
        </p:blipFill>
        <p:spPr>
          <a:xfrm>
            <a:off x="987552" y="4267200"/>
            <a:ext cx="1536192" cy="1505712"/>
          </a:xfrm>
          <a:prstGeom prst="rect">
            <a:avLst/>
          </a:prstGeom>
        </p:spPr>
      </p:pic>
      <p:sp>
        <p:nvSpPr>
          <p:cNvPr id="5" name=""/>
          <p:cNvSpPr/>
          <p:nvPr/>
        </p:nvSpPr>
        <p:spPr>
          <a:xfrm>
            <a:off x="792480" y="646176"/>
            <a:ext cx="1923288" cy="131064"/>
          </a:xfrm>
          <a:prstGeom prst="rect">
            <a:avLst/>
          </a:prstGeom>
        </p:spPr>
        <p:txBody>
          <a:bodyPr lIns="0" tIns="0" rIns="0" bIns="0" wrap="none">
            <a:noAutofit/>
          </a:bodyPr>
          <a:p>
            <a:pPr indent="0"/>
            <a:r>
              <a:rPr lang="en-US" sz="750">
                <a:solidFill>
                  <a:srgbClr val="4C5E79"/>
                </a:solidFill>
                <a:latin typeface="Segoe UI"/>
              </a:rPr>
              <a:t>lead time of </a:t>
            </a:r>
            <a:r>
              <a:rPr lang="en-US" sz="750">
                <a:solidFill>
                  <a:srgbClr val="778498"/>
                </a:solidFill>
                <a:latin typeface="Segoe UI"/>
              </a:rPr>
              <a:t>order shipment </a:t>
            </a:r>
            <a:r>
              <a:rPr lang="en-US" sz="750">
                <a:solidFill>
                  <a:srgbClr val="4C5E79"/>
                </a:solidFill>
                <a:latin typeface="Segoe UI"/>
              </a:rPr>
              <a:t>by </a:t>
            </a:r>
            <a:r>
              <a:rPr lang="en-US" sz="750">
                <a:solidFill>
                  <a:srgbClr val="778498"/>
                </a:solidFill>
                <a:latin typeface="Segoe UI"/>
              </a:rPr>
              <a:t>Item [2016]</a:t>
            </a:r>
          </a:p>
        </p:txBody>
      </p:sp>
      <p:sp>
        <p:nvSpPr>
          <p:cNvPr id="6" name=""/>
          <p:cNvSpPr/>
          <p:nvPr/>
        </p:nvSpPr>
        <p:spPr>
          <a:xfrm>
            <a:off x="1822704" y="2542032"/>
            <a:ext cx="408432" cy="91440"/>
          </a:xfrm>
          <a:prstGeom prst="rect">
            <a:avLst/>
          </a:prstGeom>
        </p:spPr>
        <p:txBody>
          <a:bodyPr lIns="0" tIns="0" rIns="0" bIns="0" wrap="none">
            <a:noAutofit/>
          </a:bodyPr>
          <a:p>
            <a:pPr indent="0"/>
            <a:r>
              <a:rPr lang="en-US" sz="550">
                <a:solidFill>
                  <a:srgbClr val="4C5E79"/>
                </a:solidFill>
                <a:latin typeface="Segoe UI"/>
              </a:rPr>
              <a:t>Beverages</a:t>
            </a:r>
          </a:p>
        </p:txBody>
      </p:sp>
      <p:sp>
        <p:nvSpPr>
          <p:cNvPr id="7" name=""/>
          <p:cNvSpPr/>
          <p:nvPr/>
        </p:nvSpPr>
        <p:spPr>
          <a:xfrm>
            <a:off x="3297936" y="2542032"/>
            <a:ext cx="1115568" cy="231648"/>
          </a:xfrm>
          <a:prstGeom prst="rect">
            <a:avLst/>
          </a:prstGeom>
        </p:spPr>
        <p:txBody>
          <a:bodyPr lIns="0" tIns="0" rIns="0" bIns="0">
            <a:noAutofit/>
          </a:bodyPr>
          <a:p>
            <a:pPr algn="just" indent="0">
              <a:spcAft>
                <a:spcPts val="420"/>
              </a:spcAft>
            </a:pPr>
            <a:r>
              <a:rPr lang="en-US" sz="550">
                <a:solidFill>
                  <a:srgbClr val="66758C"/>
                </a:solidFill>
                <a:latin typeface="Segoe UI"/>
              </a:rPr>
              <a:t>Vegetables    Snacks</a:t>
            </a:r>
          </a:p>
          <a:p>
            <a:pPr algn="ctr" indent="0"/>
            <a:r>
              <a:rPr lang="en-US" sz="650">
                <a:solidFill>
                  <a:srgbClr val="66758C"/>
                </a:solidFill>
                <a:latin typeface="Segoe UI"/>
              </a:rPr>
              <a:t>Item's</a:t>
            </a:r>
          </a:p>
        </p:txBody>
      </p:sp>
      <p:sp>
        <p:nvSpPr>
          <p:cNvPr id="8" name=""/>
          <p:cNvSpPr/>
          <p:nvPr/>
        </p:nvSpPr>
        <p:spPr>
          <a:xfrm>
            <a:off x="5468112" y="2542032"/>
            <a:ext cx="560832" cy="91440"/>
          </a:xfrm>
          <a:prstGeom prst="rect">
            <a:avLst/>
          </a:prstGeom>
        </p:spPr>
        <p:txBody>
          <a:bodyPr lIns="0" tIns="0" rIns="0" bIns="0" wrap="none">
            <a:noAutofit/>
          </a:bodyPr>
          <a:p>
            <a:pPr indent="0"/>
            <a:r>
              <a:rPr lang="en-US" sz="550">
                <a:solidFill>
                  <a:srgbClr val="66758C"/>
                </a:solidFill>
                <a:latin typeface="Segoe UI"/>
              </a:rPr>
              <a:t>Office Supplies</a:t>
            </a:r>
          </a:p>
        </p:txBody>
      </p:sp>
      <p:sp>
        <p:nvSpPr>
          <p:cNvPr id="9" name=""/>
          <p:cNvSpPr/>
          <p:nvPr/>
        </p:nvSpPr>
        <p:spPr>
          <a:xfrm>
            <a:off x="6236208" y="2542032"/>
            <a:ext cx="524256" cy="73152"/>
          </a:xfrm>
          <a:prstGeom prst="rect">
            <a:avLst/>
          </a:prstGeom>
        </p:spPr>
        <p:txBody>
          <a:bodyPr lIns="0" tIns="0" rIns="0" bIns="0" wrap="none">
            <a:noAutofit/>
          </a:bodyPr>
          <a:p>
            <a:pPr algn="just" indent="0">
              <a:spcAft>
                <a:spcPts val="2520"/>
              </a:spcAft>
            </a:pPr>
            <a:r>
              <a:rPr lang="en-US" sz="550">
                <a:solidFill>
                  <a:srgbClr val="66758C"/>
                </a:solidFill>
                <a:latin typeface="Segoe UI"/>
              </a:rPr>
              <a:t>Personal Care</a:t>
            </a:r>
          </a:p>
        </p:txBody>
      </p:sp>
      <p:sp>
        <p:nvSpPr>
          <p:cNvPr id="10" name=""/>
          <p:cNvSpPr/>
          <p:nvPr/>
        </p:nvSpPr>
        <p:spPr>
          <a:xfrm>
            <a:off x="445008" y="3063240"/>
            <a:ext cx="6598920" cy="350520"/>
          </a:xfrm>
          <a:prstGeom prst="rect">
            <a:avLst/>
          </a:prstGeom>
        </p:spPr>
        <p:txBody>
          <a:bodyPr lIns="0" tIns="0" rIns="0" bIns="0">
            <a:noAutofit/>
          </a:bodyPr>
          <a:p>
            <a:pPr algn="just" indent="0">
              <a:lnSpc>
                <a:spcPts val="1536"/>
              </a:lnSpc>
              <a:spcBef>
                <a:spcPts val="2520"/>
              </a:spcBef>
            </a:pPr>
            <a:r>
              <a:rPr lang="en-US" sz="950">
                <a:latin typeface="Segoe UI"/>
              </a:rPr>
              <a:t>In 2016, Clothes items experienced the highest lead time for order shipment, averaging 44 days, indicating potential delays in processing or supply chain inefficiencies</a:t>
            </a:r>
          </a:p>
        </p:txBody>
      </p:sp>
      <p:sp>
        <p:nvSpPr>
          <p:cNvPr id="11" name=""/>
          <p:cNvSpPr/>
          <p:nvPr/>
        </p:nvSpPr>
        <p:spPr>
          <a:xfrm>
            <a:off x="762000" y="3810000"/>
            <a:ext cx="1987296" cy="134112"/>
          </a:xfrm>
          <a:prstGeom prst="rect">
            <a:avLst/>
          </a:prstGeom>
        </p:spPr>
        <p:txBody>
          <a:bodyPr lIns="0" tIns="0" rIns="0" bIns="0" wrap="none">
            <a:noAutofit/>
          </a:bodyPr>
          <a:p>
            <a:pPr indent="0"/>
            <a:r>
              <a:rPr lang="en-US" sz="650">
                <a:solidFill>
                  <a:srgbClr val="4C5E79"/>
                </a:solidFill>
                <a:latin typeface="Segoe UI"/>
              </a:rPr>
              <a:t>lead time of </a:t>
            </a:r>
            <a:r>
              <a:rPr lang="en-US" sz="650">
                <a:solidFill>
                  <a:srgbClr val="778498"/>
                </a:solidFill>
                <a:latin typeface="Segoe UI"/>
              </a:rPr>
              <a:t>order shipment by Item [2017]</a:t>
            </a:r>
          </a:p>
        </p:txBody>
      </p:sp>
      <p:sp>
        <p:nvSpPr>
          <p:cNvPr id="12" name=""/>
          <p:cNvSpPr/>
          <p:nvPr/>
        </p:nvSpPr>
        <p:spPr>
          <a:xfrm>
            <a:off x="2773680" y="5711952"/>
            <a:ext cx="524256" cy="73152"/>
          </a:xfrm>
          <a:prstGeom prst="rect">
            <a:avLst/>
          </a:prstGeom>
        </p:spPr>
        <p:txBody>
          <a:bodyPr lIns="0" tIns="0" rIns="0" bIns="0" wrap="none">
            <a:noAutofit/>
          </a:bodyPr>
          <a:p>
            <a:pPr indent="0"/>
            <a:r>
              <a:rPr lang="en-US" sz="550">
                <a:solidFill>
                  <a:srgbClr val="66758C"/>
                </a:solidFill>
                <a:latin typeface="Segoe UI"/>
              </a:rPr>
              <a:t>Personal Care</a:t>
            </a:r>
          </a:p>
        </p:txBody>
      </p:sp>
      <p:sp>
        <p:nvSpPr>
          <p:cNvPr id="13" name=""/>
          <p:cNvSpPr/>
          <p:nvPr/>
        </p:nvSpPr>
        <p:spPr>
          <a:xfrm>
            <a:off x="3681984" y="5711952"/>
            <a:ext cx="408432" cy="231648"/>
          </a:xfrm>
          <a:prstGeom prst="rect">
            <a:avLst/>
          </a:prstGeom>
        </p:spPr>
        <p:txBody>
          <a:bodyPr lIns="0" tIns="0" rIns="0" bIns="0">
            <a:noAutofit/>
          </a:bodyPr>
          <a:p>
            <a:pPr indent="0">
              <a:spcAft>
                <a:spcPts val="420"/>
              </a:spcAft>
            </a:pPr>
            <a:r>
              <a:rPr lang="en-US" sz="550">
                <a:solidFill>
                  <a:srgbClr val="66758C"/>
                </a:solidFill>
                <a:latin typeface="Segoe UI"/>
              </a:rPr>
              <a:t>Cosmetics</a:t>
            </a:r>
          </a:p>
          <a:p>
            <a:pPr marL="101600" indent="0"/>
            <a:r>
              <a:rPr lang="en-US" sz="650">
                <a:solidFill>
                  <a:srgbClr val="66758C"/>
                </a:solidFill>
                <a:latin typeface="Segoe UI"/>
              </a:rPr>
              <a:t>Item's</a:t>
            </a:r>
          </a:p>
        </p:txBody>
      </p:sp>
      <p:sp>
        <p:nvSpPr>
          <p:cNvPr id="14" name=""/>
          <p:cNvSpPr/>
          <p:nvPr/>
        </p:nvSpPr>
        <p:spPr>
          <a:xfrm>
            <a:off x="445008" y="6166104"/>
            <a:ext cx="6601968" cy="353568"/>
          </a:xfrm>
          <a:prstGeom prst="rect">
            <a:avLst/>
          </a:prstGeom>
        </p:spPr>
        <p:txBody>
          <a:bodyPr lIns="0" tIns="0" rIns="0" bIns="0">
            <a:noAutofit/>
          </a:bodyPr>
          <a:p>
            <a:pPr algn="just" indent="0">
              <a:lnSpc>
                <a:spcPts val="1560"/>
              </a:lnSpc>
            </a:pPr>
            <a:r>
              <a:rPr lang="en-US" sz="950">
                <a:latin typeface="Segoe UI"/>
              </a:rPr>
              <a:t>In 2017, Clothes items experienced the highest lead time for order shipment, averaging 47 days, indicating potential delays in processing or supply chain inefficiencies</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97280" y="1804416"/>
            <a:ext cx="4992624" cy="1969008"/>
          </a:xfrm>
          <a:prstGeom prst="rect">
            <a:avLst/>
          </a:prstGeom>
        </p:spPr>
      </p:pic>
      <p:pic>
        <p:nvPicPr>
          <p:cNvPr id="3" name=""/>
          <p:cNvPicPr>
            <a:picLocks noChangeAspect="1"/>
          </p:cNvPicPr>
          <p:nvPr/>
        </p:nvPicPr>
        <p:blipFill>
          <a:blip r:embed="rPictId1"/>
          <a:stretch>
            <a:fillRect/>
          </a:stretch>
        </p:blipFill>
        <p:spPr>
          <a:xfrm>
            <a:off x="743712" y="5346192"/>
            <a:ext cx="5623560" cy="1511808"/>
          </a:xfrm>
          <a:prstGeom prst="rect">
            <a:avLst/>
          </a:prstGeom>
        </p:spPr>
      </p:pic>
      <p:sp>
        <p:nvSpPr>
          <p:cNvPr id="4" name=""/>
          <p:cNvSpPr/>
          <p:nvPr/>
        </p:nvSpPr>
        <p:spPr>
          <a:xfrm>
            <a:off x="789432" y="1350264"/>
            <a:ext cx="2420112" cy="155448"/>
          </a:xfrm>
          <a:prstGeom prst="rect">
            <a:avLst/>
          </a:prstGeom>
        </p:spPr>
        <p:txBody>
          <a:bodyPr lIns="0" tIns="0" rIns="0" bIns="0" wrap="none">
            <a:noAutofit/>
          </a:bodyPr>
          <a:p>
            <a:pPr indent="0"/>
            <a:r>
              <a:rPr lang="en-US" sz="950">
                <a:solidFill>
                  <a:srgbClr val="66758C"/>
                </a:solidFill>
                <a:latin typeface="Segoe UI"/>
              </a:rPr>
              <a:t>Unit </a:t>
            </a:r>
            <a:r>
              <a:rPr lang="en-US" sz="950">
                <a:solidFill>
                  <a:srgbClr val="4C5E79"/>
                </a:solidFill>
                <a:latin typeface="Segoe UI"/>
              </a:rPr>
              <a:t>Price </a:t>
            </a:r>
            <a:r>
              <a:rPr lang="en-US" sz="950">
                <a:solidFill>
                  <a:srgbClr val="66758C"/>
                </a:solidFill>
                <a:latin typeface="Segoe UI"/>
              </a:rPr>
              <a:t>V/S Unit </a:t>
            </a:r>
            <a:r>
              <a:rPr lang="en-US" sz="950">
                <a:solidFill>
                  <a:srgbClr val="4C5E79"/>
                </a:solidFill>
                <a:latin typeface="Segoe UI"/>
              </a:rPr>
              <a:t>Cost </a:t>
            </a:r>
            <a:r>
              <a:rPr lang="en-US" sz="950">
                <a:solidFill>
                  <a:srgbClr val="66758C"/>
                </a:solidFill>
                <a:latin typeface="Segoe UI"/>
              </a:rPr>
              <a:t>by Item </a:t>
            </a:r>
            <a:r>
              <a:rPr lang="en-US" sz="950">
                <a:solidFill>
                  <a:srgbClr val="4C5E79"/>
                </a:solidFill>
                <a:latin typeface="Segoe UI"/>
              </a:rPr>
              <a:t>Type </a:t>
            </a:r>
            <a:r>
              <a:rPr lang="en-US" sz="950">
                <a:solidFill>
                  <a:srgbClr val="66758C"/>
                </a:solidFill>
                <a:latin typeface="Segoe UI"/>
              </a:rPr>
              <a:t>[2010]</a:t>
            </a:r>
          </a:p>
        </p:txBody>
      </p:sp>
      <p:graphicFrame>
        <p:nvGraphicFramePr>
          <p:cNvPr id="5" name=""/>
          <p:cNvGraphicFramePr>
            <a:graphicFrameLocks noGrp="1"/>
          </p:cNvGraphicFramePr>
          <p:nvPr/>
        </p:nvGraphicFramePr>
        <p:xfrm>
          <a:off x="630936" y="1792224"/>
          <a:ext cx="430784" cy="1819656"/>
        </p:xfrm>
        <a:graphic>
          <a:graphicData uri="http://schemas.openxmlformats.org/drawingml/2006/table">
            <a:tbl>
              <a:tblPr/>
              <a:tblGrid>
                <a:gridCol w="208280"/>
                <a:gridCol w="222504"/>
              </a:tblGrid>
              <a:tr h="170688">
                <a:tc>
                  <a:txBody>
                    <a:bodyPr lIns="0" tIns="0" rIns="0" bIns="0">
                      <a:noAutofit/>
                    </a:bodyPr>
                    <a:p>
                      <a:endParaRPr sz="900"/>
                    </a:p>
                  </a:txBody>
                  <a:tcPr marL="0" marR="0" marT="0" marB="0"/>
                </a:tc>
                <a:tc>
                  <a:txBody>
                    <a:bodyPr lIns="0" tIns="0" rIns="0" bIns="0">
                      <a:noAutofit/>
                    </a:bodyPr>
                    <a:p>
                      <a:pPr algn="r" indent="0"/>
                      <a:r>
                        <a:rPr lang="en-US" sz="650">
                          <a:solidFill>
                            <a:srgbClr val="66758C"/>
                          </a:solidFill>
                          <a:latin typeface="Segoe UI"/>
                        </a:rPr>
                        <a:t>700</a:t>
                      </a:r>
                    </a:p>
                  </a:txBody>
                  <a:tcPr marL="0" marR="0" marT="0" marB="0"/>
                </a:tc>
              </a:tr>
              <a:tr h="249936">
                <a:tc>
                  <a:txBody>
                    <a:bodyPr lIns="0" tIns="0" rIns="0" bIns="0">
                      <a:noAutofit/>
                    </a:bodyPr>
                    <a:p>
                      <a:endParaRPr sz="1200"/>
                    </a:p>
                  </a:txBody>
                  <a:tcPr marL="0" marR="0" marT="0" marB="0"/>
                </a:tc>
                <a:tc>
                  <a:txBody>
                    <a:bodyPr lIns="0" tIns="0" rIns="0" bIns="0">
                      <a:noAutofit/>
                    </a:bodyPr>
                    <a:p>
                      <a:pPr algn="r" indent="0"/>
                      <a:r>
                        <a:rPr lang="en-US" sz="650">
                          <a:solidFill>
                            <a:srgbClr val="66758C"/>
                          </a:solidFill>
                          <a:latin typeface="Segoe UI"/>
                        </a:rPr>
                        <a:t>600</a:t>
                      </a:r>
                    </a:p>
                  </a:txBody>
                  <a:tcPr marL="0" marR="0" marT="0" marB="0" anchor="ctr"/>
                </a:tc>
              </a:tr>
              <a:tr h="219456">
                <a:tc>
                  <a:txBody>
                    <a:bodyPr lIns="0" tIns="0" rIns="0" bIns="0">
                      <a:noAutofit/>
                    </a:bodyPr>
                    <a:p>
                      <a:endParaRPr sz="1100"/>
                    </a:p>
                  </a:txBody>
                  <a:tcPr marL="0" marR="0" marT="0" marB="0"/>
                </a:tc>
                <a:tc>
                  <a:txBody>
                    <a:bodyPr lIns="0" tIns="0" rIns="0" bIns="0">
                      <a:noAutofit/>
                    </a:bodyPr>
                    <a:p>
                      <a:pPr algn="r" indent="0"/>
                      <a:r>
                        <a:rPr lang="en-US" sz="650">
                          <a:solidFill>
                            <a:srgbClr val="66758C"/>
                          </a:solidFill>
                          <a:latin typeface="Segoe UI"/>
                        </a:rPr>
                        <a:t>500</a:t>
                      </a:r>
                    </a:p>
                  </a:txBody>
                  <a:tcPr marL="0" marR="0" marT="0" marB="0" anchor="ctr"/>
                </a:tc>
              </a:tr>
              <a:tr h="109728">
                <a:tc>
                  <a:txBody>
                    <a:bodyPr lIns="0" tIns="0" rIns="0" bIns="0">
                      <a:noAutofit/>
                    </a:bodyPr>
                    <a:p>
                      <a:pPr indent="0"/>
                      <a:r>
                        <a:rPr lang="en-US" sz="650">
                          <a:solidFill>
                            <a:srgbClr val="4C5E79"/>
                          </a:solidFill>
                          <a:latin typeface="Segoe UI"/>
                        </a:rPr>
                        <a:t>tS-</a:t>
                      </a:r>
                    </a:p>
                  </a:txBody>
                  <a:tcPr marL="0" marR="0" marT="0" marB="0" anchor="b"/>
                </a:tc>
                <a:tc>
                  <a:txBody>
                    <a:bodyPr lIns="0" tIns="0" rIns="0" bIns="0">
                      <a:noAutofit/>
                    </a:bodyPr>
                    <a:p>
                      <a:endParaRPr sz="600"/>
                    </a:p>
                  </a:txBody>
                  <a:tcPr marL="0" marR="0" marT="0" marB="0"/>
                </a:tc>
              </a:tr>
              <a:tr h="79248">
                <a:tc>
                  <a:txBody>
                    <a:bodyPr lIns="0" tIns="0" rIns="0" bIns="0">
                      <a:noAutofit/>
                    </a:bodyPr>
                    <a:p>
                      <a:pPr indent="0"/>
                      <a:r>
                        <a:rPr lang="en-US" sz="650">
                          <a:solidFill>
                            <a:srgbClr val="778498"/>
                          </a:solidFill>
                          <a:latin typeface="Segoe UI"/>
                        </a:rPr>
                        <a:t>&lt;12</a:t>
                      </a:r>
                    </a:p>
                  </a:txBody>
                  <a:tcPr marL="0" marR="0" marT="0" marB="0" anchor="b"/>
                </a:tc>
                <a:tc>
                  <a:txBody>
                    <a:bodyPr lIns="0" tIns="0" rIns="0" bIns="0">
                      <a:noAutofit/>
                    </a:bodyPr>
                    <a:p>
                      <a:pPr algn="r" indent="0"/>
                      <a:r>
                        <a:rPr lang="en-US" sz="650">
                          <a:solidFill>
                            <a:srgbClr val="778498"/>
                          </a:solidFill>
                          <a:latin typeface="Segoe UI"/>
                        </a:rPr>
                        <a:t>400</a:t>
                      </a:r>
                    </a:p>
                  </a:txBody>
                  <a:tcPr marL="0" marR="0" marT="0" marB="0"/>
                </a:tc>
              </a:tr>
              <a:tr h="79248">
                <a:tc>
                  <a:txBody>
                    <a:bodyPr lIns="0" tIns="0" rIns="0" bIns="0">
                      <a:noAutofit/>
                    </a:bodyPr>
                    <a:p>
                      <a:endParaRPr sz="400"/>
                    </a:p>
                  </a:txBody>
                  <a:tcPr marL="0" marR="0" marT="0" marB="0"/>
                </a:tc>
                <a:tc>
                  <a:txBody>
                    <a:bodyPr lIns="0" tIns="0" rIns="0" bIns="0">
                      <a:noAutofit/>
                    </a:bodyPr>
                    <a:p>
                      <a:endParaRPr sz="400"/>
                    </a:p>
                  </a:txBody>
                  <a:tcPr marL="0" marR="0" marT="0" marB="0"/>
                </a:tc>
              </a:tr>
              <a:tr h="88392">
                <a:tc>
                  <a:txBody>
                    <a:bodyPr lIns="0" tIns="0" rIns="0" bIns="0">
                      <a:noAutofit/>
                    </a:bodyPr>
                    <a:p>
                      <a:pPr indent="0"/>
                      <a:r>
                        <a:rPr lang="en-US" cap="small" sz="550">
                          <a:solidFill>
                            <a:srgbClr val="4C5E79"/>
                          </a:solidFill>
                          <a:latin typeface="Segoe UI"/>
                        </a:rPr>
                        <a:t>Cl</a:t>
                      </a:r>
                    </a:p>
                  </a:txBody>
                  <a:tcPr marL="0" marR="0" marT="0" marB="0" anchor="b"/>
                </a:tc>
                <a:tc>
                  <a:txBody>
                    <a:bodyPr lIns="0" tIns="0" rIns="0" bIns="0">
                      <a:noAutofit/>
                    </a:bodyPr>
                    <a:p>
                      <a:endParaRPr sz="500"/>
                    </a:p>
                  </a:txBody>
                  <a:tcPr marL="0" marR="0" marT="0" marB="0"/>
                </a:tc>
              </a:tr>
              <a:tr h="79248">
                <a:tc>
                  <a:txBody>
                    <a:bodyPr lIns="0" tIns="0" rIns="0" bIns="0">
                      <a:noAutofit/>
                    </a:bodyPr>
                    <a:p>
                      <a:pPr indent="0"/>
                      <a:r>
                        <a:rPr lang="en-US" cap="small" sz="550">
                          <a:solidFill>
                            <a:srgbClr val="66758C"/>
                          </a:solidFill>
                          <a:latin typeface="Segoe UI"/>
                        </a:rPr>
                        <a:t>-i-j</a:t>
                      </a:r>
                    </a:p>
                  </a:txBody>
                  <a:tcPr marL="0" marR="0" marT="0" marB="0" anchor="b"/>
                </a:tc>
                <a:tc>
                  <a:txBody>
                    <a:bodyPr lIns="0" tIns="0" rIns="0" bIns="0">
                      <a:noAutofit/>
                    </a:bodyPr>
                    <a:p>
                      <a:pPr algn="r" indent="0"/>
                      <a:r>
                        <a:rPr lang="en-US" sz="650">
                          <a:solidFill>
                            <a:srgbClr val="778498"/>
                          </a:solidFill>
                          <a:latin typeface="Segoe UI"/>
                        </a:rPr>
                        <a:t>300</a:t>
                      </a:r>
                    </a:p>
                  </a:txBody>
                  <a:tcPr marL="0" marR="0" marT="0" marB="0" anchor="b"/>
                </a:tc>
              </a:tr>
              <a:tr h="70104">
                <a:tc>
                  <a:txBody>
                    <a:bodyPr lIns="0" tIns="0" rIns="0" bIns="0">
                      <a:noAutofit/>
                    </a:bodyPr>
                    <a:p>
                      <a:endParaRPr sz="400"/>
                    </a:p>
                  </a:txBody>
                  <a:tcPr marL="0" marR="0" marT="0" marB="0"/>
                </a:tc>
                <a:tc>
                  <a:txBody>
                    <a:bodyPr lIns="0" tIns="0" rIns="0" bIns="0">
                      <a:noAutofit/>
                    </a:bodyPr>
                    <a:p>
                      <a:endParaRPr sz="400"/>
                    </a:p>
                  </a:txBody>
                  <a:tcPr marL="0" marR="0" marT="0" marB="0"/>
                </a:tc>
              </a:tr>
              <a:tr h="259080">
                <a:tc>
                  <a:txBody>
                    <a:bodyPr lIns="0" tIns="0" rIns="0" bIns="0">
                      <a:noAutofit/>
                    </a:bodyPr>
                    <a:p>
                      <a:pPr indent="0"/>
                      <a:r>
                        <a:rPr lang="en-US" sz="650">
                          <a:solidFill>
                            <a:srgbClr val="8E99AA"/>
                          </a:solidFill>
                          <a:latin typeface="Segoe UI"/>
                        </a:rPr>
                        <a:t>3</a:t>
                      </a:r>
                    </a:p>
                  </a:txBody>
                  <a:tcPr marL="0" marR="0" marT="0" marB="0"/>
                </a:tc>
                <a:tc>
                  <a:txBody>
                    <a:bodyPr lIns="0" tIns="0" rIns="0" bIns="0">
                      <a:noAutofit/>
                    </a:bodyPr>
                    <a:p>
                      <a:pPr algn="r" indent="0"/>
                      <a:r>
                        <a:rPr lang="en-US" sz="650">
                          <a:solidFill>
                            <a:srgbClr val="4C5E79"/>
                          </a:solidFill>
                          <a:latin typeface="Segoe UI"/>
                        </a:rPr>
                        <a:t>200</a:t>
                      </a:r>
                    </a:p>
                  </a:txBody>
                  <a:tcPr marL="0" marR="0" marT="0" marB="0" anchor="ctr"/>
                </a:tc>
              </a:tr>
              <a:tr h="243840">
                <a:tc>
                  <a:txBody>
                    <a:bodyPr lIns="0" tIns="0" rIns="0" bIns="0">
                      <a:noAutofit/>
                    </a:bodyPr>
                    <a:p>
                      <a:endParaRPr sz="1200"/>
                    </a:p>
                  </a:txBody>
                  <a:tcPr marL="0" marR="0" marT="0" marB="0"/>
                </a:tc>
                <a:tc>
                  <a:txBody>
                    <a:bodyPr lIns="0" tIns="0" rIns="0" bIns="0">
                      <a:noAutofit/>
                    </a:bodyPr>
                    <a:p>
                      <a:pPr algn="r" indent="0"/>
                      <a:r>
                        <a:rPr lang="en-US" sz="650">
                          <a:solidFill>
                            <a:srgbClr val="8E99AA"/>
                          </a:solidFill>
                          <a:latin typeface="Segoe UI"/>
                        </a:rPr>
                        <a:t>100</a:t>
                      </a:r>
                    </a:p>
                  </a:txBody>
                  <a:tcPr marL="0" marR="0" marT="0" marB="0" anchor="ctr"/>
                </a:tc>
              </a:tr>
              <a:tr h="170688">
                <a:tc>
                  <a:txBody>
                    <a:bodyPr lIns="0" tIns="0" rIns="0" bIns="0">
                      <a:noAutofit/>
                    </a:bodyPr>
                    <a:p>
                      <a:endParaRPr sz="900"/>
                    </a:p>
                  </a:txBody>
                  <a:tcPr marL="0" marR="0" marT="0" marB="0"/>
                </a:tc>
                <a:tc>
                  <a:txBody>
                    <a:bodyPr lIns="0" tIns="0" rIns="0" bIns="0">
                      <a:noAutofit/>
                    </a:bodyPr>
                    <a:p>
                      <a:pPr algn="r" indent="0"/>
                      <a:r>
                        <a:rPr lang="en-US" sz="650">
                          <a:solidFill>
                            <a:srgbClr val="778498"/>
                          </a:solidFill>
                          <a:latin typeface="Segoe UI"/>
                        </a:rPr>
                        <a:t>0</a:t>
                      </a:r>
                    </a:p>
                  </a:txBody>
                  <a:tcPr marL="0" marR="0" marT="0" marB="0" anchor="b"/>
                </a:tc>
              </a:tr>
            </a:tbl>
          </a:graphicData>
        </a:graphic>
      </p:graphicFrame>
      <p:sp>
        <p:nvSpPr>
          <p:cNvPr id="6" name=""/>
          <p:cNvSpPr/>
          <p:nvPr/>
        </p:nvSpPr>
        <p:spPr>
          <a:xfrm>
            <a:off x="3331464" y="3858768"/>
            <a:ext cx="463296" cy="124968"/>
          </a:xfrm>
          <a:prstGeom prst="rect">
            <a:avLst/>
          </a:prstGeom>
        </p:spPr>
        <p:txBody>
          <a:bodyPr lIns="0" tIns="0" rIns="0" bIns="0" wrap="none">
            <a:noAutofit/>
          </a:bodyPr>
          <a:p>
            <a:pPr indent="0"/>
            <a:r>
              <a:rPr lang="en-US" b="1" sz="700">
                <a:solidFill>
                  <a:srgbClr val="778498"/>
                </a:solidFill>
                <a:latin typeface="Segoe UI"/>
              </a:rPr>
              <a:t>Item Type</a:t>
            </a:r>
          </a:p>
        </p:txBody>
      </p:sp>
      <p:sp>
        <p:nvSpPr>
          <p:cNvPr id="7" name=""/>
          <p:cNvSpPr/>
          <p:nvPr/>
        </p:nvSpPr>
        <p:spPr>
          <a:xfrm>
            <a:off x="6099048" y="1950720"/>
            <a:ext cx="173736" cy="1661160"/>
          </a:xfrm>
          <a:prstGeom prst="rect">
            <a:avLst/>
          </a:prstGeom>
        </p:spPr>
        <p:txBody>
          <a:bodyPr lIns="0" tIns="0" rIns="0" bIns="0">
            <a:noAutofit/>
          </a:bodyPr>
          <a:p>
            <a:pPr indent="0">
              <a:lnSpc>
                <a:spcPts val="2448"/>
              </a:lnSpc>
            </a:pPr>
            <a:r>
              <a:rPr lang="en-US" sz="650">
                <a:solidFill>
                  <a:srgbClr val="778498"/>
                </a:solidFill>
                <a:latin typeface="Segoe UI"/>
              </a:rPr>
              <a:t>500</a:t>
            </a:r>
          </a:p>
          <a:p>
            <a:pPr indent="0">
              <a:lnSpc>
                <a:spcPts val="2448"/>
              </a:lnSpc>
            </a:pPr>
            <a:r>
              <a:rPr lang="en-US" sz="650">
                <a:solidFill>
                  <a:srgbClr val="778498"/>
                </a:solidFill>
                <a:latin typeface="Segoe UI"/>
              </a:rPr>
              <a:t>400</a:t>
            </a:r>
          </a:p>
          <a:p>
            <a:pPr indent="0">
              <a:lnSpc>
                <a:spcPts val="2448"/>
              </a:lnSpc>
            </a:pPr>
            <a:r>
              <a:rPr lang="en-US" sz="650">
                <a:solidFill>
                  <a:srgbClr val="4C5E79"/>
                </a:solidFill>
                <a:latin typeface="Segoe UI"/>
              </a:rPr>
              <a:t>300</a:t>
            </a:r>
          </a:p>
          <a:p>
            <a:pPr indent="0">
              <a:lnSpc>
                <a:spcPts val="2448"/>
              </a:lnSpc>
            </a:pPr>
            <a:r>
              <a:rPr lang="en-US" sz="650">
                <a:solidFill>
                  <a:srgbClr val="9AA4B3"/>
                </a:solidFill>
                <a:latin typeface="Segoe UI"/>
              </a:rPr>
              <a:t>200</a:t>
            </a:r>
          </a:p>
          <a:p>
            <a:pPr indent="0">
              <a:lnSpc>
                <a:spcPts val="2448"/>
              </a:lnSpc>
            </a:pPr>
            <a:r>
              <a:rPr lang="en-US" sz="950">
                <a:solidFill>
                  <a:srgbClr val="778498"/>
                </a:solidFill>
                <a:latin typeface="Segoe UI"/>
              </a:rPr>
              <a:t>100</a:t>
            </a:r>
          </a:p>
          <a:p>
            <a:pPr indent="0">
              <a:lnSpc>
                <a:spcPts val="2448"/>
              </a:lnSpc>
            </a:pPr>
            <a:r>
              <a:rPr lang="en-US" sz="950">
                <a:solidFill>
                  <a:srgbClr val="778498"/>
                </a:solidFill>
                <a:latin typeface="Segoe UI"/>
              </a:rPr>
              <a:t>0</a:t>
            </a:r>
          </a:p>
        </p:txBody>
      </p:sp>
      <p:sp>
        <p:nvSpPr>
          <p:cNvPr id="8" name=""/>
          <p:cNvSpPr/>
          <p:nvPr/>
        </p:nvSpPr>
        <p:spPr>
          <a:xfrm>
            <a:off x="6339840" y="2657856"/>
            <a:ext cx="106680" cy="347472"/>
          </a:xfrm>
          <a:prstGeom prst="rect">
            <a:avLst/>
          </a:prstGeom>
        </p:spPr>
        <p:txBody>
          <a:bodyPr lIns="0" tIns="0" rIns="0" bIns="0">
            <a:noAutofit/>
          </a:bodyPr>
          <a:p>
            <a:pPr indent="0"/>
            <a:r>
              <a:rPr lang="en-US" sz="950">
                <a:solidFill>
                  <a:srgbClr val="66758C"/>
                </a:solidFill>
                <a:latin typeface="Segoe UI"/>
              </a:rPr>
              <a:t>o</a:t>
            </a:r>
          </a:p>
          <a:p>
            <a:pPr indent="0">
              <a:spcAft>
                <a:spcPts val="210"/>
              </a:spcAft>
            </a:pPr>
            <a:r>
              <a:rPr lang="en-US" sz="950">
                <a:solidFill>
                  <a:srgbClr val="66758C"/>
                </a:solidFill>
                <a:latin typeface="Segoe UI"/>
              </a:rPr>
              <a:t>u</a:t>
            </a:r>
          </a:p>
          <a:p>
            <a:pPr indent="0"/>
            <a:r>
              <a:rPr lang="en-US" sz="950">
                <a:solidFill>
                  <a:srgbClr val="8E99AA"/>
                </a:solidFill>
                <a:latin typeface="Segoe UI"/>
              </a:rPr>
              <a:t>"c</a:t>
            </a:r>
          </a:p>
        </p:txBody>
      </p:sp>
      <p:sp>
        <p:nvSpPr>
          <p:cNvPr id="9" name=""/>
          <p:cNvSpPr/>
          <p:nvPr/>
        </p:nvSpPr>
        <p:spPr>
          <a:xfrm>
            <a:off x="6547104" y="1840992"/>
            <a:ext cx="655320" cy="365760"/>
          </a:xfrm>
          <a:prstGeom prst="rect">
            <a:avLst/>
          </a:prstGeom>
        </p:spPr>
        <p:txBody>
          <a:bodyPr lIns="0" tIns="0" rIns="0" bIns="0">
            <a:noAutofit/>
          </a:bodyPr>
          <a:p>
            <a:pPr indent="0">
              <a:lnSpc>
                <a:spcPts val="1032"/>
              </a:lnSpc>
            </a:pPr>
            <a:r>
              <a:rPr lang="en-US" b="1" sz="700">
                <a:solidFill>
                  <a:srgbClr val="778498"/>
                </a:solidFill>
                <a:latin typeface="Segoe UI"/>
              </a:rPr>
              <a:t>Metrics</a:t>
            </a:r>
          </a:p>
          <a:p>
            <a:pPr algn="just" marL="114300" indent="0">
              <a:lnSpc>
                <a:spcPts val="1032"/>
              </a:lnSpc>
            </a:pPr>
            <a:r>
              <a:rPr lang="en-US" sz="650">
                <a:solidFill>
                  <a:srgbClr val="0909FA"/>
                </a:solidFill>
                <a:latin typeface="Segoe UI"/>
              </a:rPr>
              <a:t>• </a:t>
            </a:r>
            <a:r>
              <a:rPr lang="en-US" sz="650">
                <a:solidFill>
                  <a:srgbClr val="9AA4B3"/>
                </a:solidFill>
                <a:latin typeface="Segoe UI"/>
              </a:rPr>
              <a:t>Unit Price</a:t>
            </a:r>
          </a:p>
          <a:p>
            <a:pPr algn="just" marL="114300" indent="0">
              <a:lnSpc>
                <a:spcPts val="1032"/>
              </a:lnSpc>
            </a:pPr>
            <a:r>
              <a:rPr lang="en-US" sz="650">
                <a:solidFill>
                  <a:srgbClr val="038104"/>
                </a:solidFill>
                <a:latin typeface="Segoe UI"/>
              </a:rPr>
              <a:t>*    </a:t>
            </a:r>
            <a:r>
              <a:rPr lang="en-US" sz="650">
                <a:solidFill>
                  <a:srgbClr val="778498"/>
                </a:solidFill>
                <a:latin typeface="Segoe UI"/>
              </a:rPr>
              <a:t>Unit Cost</a:t>
            </a:r>
          </a:p>
        </p:txBody>
      </p:sp>
      <p:sp>
        <p:nvSpPr>
          <p:cNvPr id="10" name=""/>
          <p:cNvSpPr/>
          <p:nvPr/>
        </p:nvSpPr>
        <p:spPr>
          <a:xfrm>
            <a:off x="445008" y="4346448"/>
            <a:ext cx="6644640" cy="359664"/>
          </a:xfrm>
          <a:prstGeom prst="rect">
            <a:avLst/>
          </a:prstGeom>
        </p:spPr>
        <p:txBody>
          <a:bodyPr lIns="0" tIns="0" rIns="0" bIns="0">
            <a:noAutofit/>
          </a:bodyPr>
          <a:p>
            <a:pPr indent="0">
              <a:lnSpc>
                <a:spcPts val="1536"/>
              </a:lnSpc>
              <a:spcAft>
                <a:spcPts val="1680"/>
              </a:spcAft>
            </a:pPr>
            <a:r>
              <a:rPr lang="en-US" sz="950">
                <a:latin typeface="Segoe UI"/>
              </a:rPr>
              <a:t>In 2011, Household items and Office Supplies had the highest unit prices of $668 and $651, respectively, significantly exceeding their unit costs, indicating strong profitability potential compared to other categories.</a:t>
            </a:r>
          </a:p>
        </p:txBody>
      </p:sp>
      <p:sp>
        <p:nvSpPr>
          <p:cNvPr id="11" name=""/>
          <p:cNvSpPr/>
          <p:nvPr/>
        </p:nvSpPr>
        <p:spPr>
          <a:xfrm>
            <a:off x="798576" y="5017008"/>
            <a:ext cx="1722120" cy="118872"/>
          </a:xfrm>
          <a:prstGeom prst="rect">
            <a:avLst/>
          </a:prstGeom>
        </p:spPr>
        <p:txBody>
          <a:bodyPr lIns="0" tIns="0" rIns="0" bIns="0" wrap="none">
            <a:noAutofit/>
          </a:bodyPr>
          <a:p>
            <a:pPr indent="0"/>
            <a:r>
              <a:rPr lang="en-US" sz="650">
                <a:solidFill>
                  <a:srgbClr val="8E99AA"/>
                </a:solidFill>
                <a:latin typeface="Segoe UI"/>
              </a:rPr>
              <a:t>Unit Price V/S Unit Cost by Item Type [2011]</a:t>
            </a:r>
          </a:p>
        </p:txBody>
      </p:sp>
      <p:sp>
        <p:nvSpPr>
          <p:cNvPr id="12" name=""/>
          <p:cNvSpPr/>
          <p:nvPr/>
        </p:nvSpPr>
        <p:spPr>
          <a:xfrm>
            <a:off x="7007352" y="5364480"/>
            <a:ext cx="478536" cy="268224"/>
          </a:xfrm>
          <a:prstGeom prst="rect">
            <a:avLst/>
          </a:prstGeom>
        </p:spPr>
        <p:txBody>
          <a:bodyPr lIns="0" tIns="0" rIns="0" bIns="0">
            <a:noAutofit/>
          </a:bodyPr>
          <a:p>
            <a:pPr indent="0">
              <a:lnSpc>
                <a:spcPts val="720"/>
              </a:lnSpc>
              <a:spcBef>
                <a:spcPts val="1260"/>
              </a:spcBef>
            </a:pPr>
            <a:r>
              <a:rPr lang="en-US" sz="550">
                <a:solidFill>
                  <a:srgbClr val="8E99AA"/>
                </a:solidFill>
                <a:latin typeface="Segoe UI"/>
              </a:rPr>
              <a:t>Metrics</a:t>
            </a:r>
          </a:p>
          <a:p>
            <a:pPr indent="0">
              <a:lnSpc>
                <a:spcPts val="720"/>
              </a:lnSpc>
            </a:pPr>
            <a:r>
              <a:rPr lang="en-US" b="1" sz="400">
                <a:solidFill>
                  <a:srgbClr val="0909FA"/>
                </a:solidFill>
                <a:latin typeface="Segoe UI"/>
              </a:rPr>
              <a:t>—•— </a:t>
            </a:r>
            <a:r>
              <a:rPr lang="en-US" b="1" sz="400">
                <a:solidFill>
                  <a:srgbClr val="8E99AA"/>
                </a:solidFill>
                <a:latin typeface="Segoe UI"/>
              </a:rPr>
              <a:t>Unit </a:t>
            </a:r>
            <a:r>
              <a:rPr lang="en-US" b="1" sz="400">
                <a:solidFill>
                  <a:srgbClr val="4C5E79"/>
                </a:solidFill>
                <a:latin typeface="Segoe UI"/>
              </a:rPr>
              <a:t>Price</a:t>
            </a:r>
          </a:p>
          <a:p>
            <a:pPr indent="0">
              <a:lnSpc>
                <a:spcPts val="720"/>
              </a:lnSpc>
              <a:spcAft>
                <a:spcPts val="8400"/>
              </a:spcAft>
            </a:pPr>
            <a:r>
              <a:rPr lang="en-US" b="1" sz="400">
                <a:solidFill>
                  <a:srgbClr val="038104"/>
                </a:solidFill>
                <a:latin typeface="Segoe UI"/>
              </a:rPr>
              <a:t>* </a:t>
            </a:r>
            <a:r>
              <a:rPr lang="en-US" b="1" sz="400">
                <a:solidFill>
                  <a:srgbClr val="8E99AA"/>
                </a:solidFill>
                <a:latin typeface="Segoe UI"/>
              </a:rPr>
              <a:t>Unit Cost</a:t>
            </a:r>
          </a:p>
        </p:txBody>
      </p:sp>
      <p:sp>
        <p:nvSpPr>
          <p:cNvPr id="13" name=""/>
          <p:cNvSpPr/>
          <p:nvPr/>
        </p:nvSpPr>
        <p:spPr>
          <a:xfrm>
            <a:off x="445008" y="7126224"/>
            <a:ext cx="6644640" cy="362712"/>
          </a:xfrm>
          <a:prstGeom prst="rect">
            <a:avLst/>
          </a:prstGeom>
        </p:spPr>
        <p:txBody>
          <a:bodyPr lIns="0" tIns="0" rIns="0" bIns="0">
            <a:noAutofit/>
          </a:bodyPr>
          <a:p>
            <a:pPr indent="0">
              <a:lnSpc>
                <a:spcPts val="1560"/>
              </a:lnSpc>
              <a:spcBef>
                <a:spcPts val="8400"/>
              </a:spcBef>
            </a:pPr>
            <a:r>
              <a:rPr lang="en-US" sz="950">
                <a:latin typeface="Segoe UI"/>
              </a:rPr>
              <a:t>In 2011, Household items and Office Supplies had the highest unit prices of $668 and $651, respectively, significantly exceeding their unit costs, indicating strong profitability potential compared to other categories.</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57200" y="7315200"/>
            <a:ext cx="6858000" cy="2526792"/>
          </a:xfrm>
          <a:prstGeom prst="rect">
            <a:avLst/>
          </a:prstGeom>
        </p:spPr>
      </p:pic>
      <p:pic>
        <p:nvPicPr>
          <p:cNvPr id="3" name=""/>
          <p:cNvPicPr>
            <a:picLocks noChangeAspect="1"/>
          </p:cNvPicPr>
          <p:nvPr/>
        </p:nvPicPr>
        <p:blipFill>
          <a:blip r:embed="rPictId1"/>
          <a:stretch>
            <a:fillRect/>
          </a:stretch>
        </p:blipFill>
        <p:spPr>
          <a:xfrm>
            <a:off x="457200" y="4209288"/>
            <a:ext cx="6858000" cy="2526792"/>
          </a:xfrm>
          <a:prstGeom prst="rect">
            <a:avLst/>
          </a:prstGeom>
        </p:spPr>
      </p:pic>
      <p:sp>
        <p:nvSpPr>
          <p:cNvPr id="4" name=""/>
          <p:cNvSpPr/>
          <p:nvPr/>
        </p:nvSpPr>
        <p:spPr>
          <a:xfrm>
            <a:off x="789432" y="697992"/>
            <a:ext cx="2420112" cy="152400"/>
          </a:xfrm>
          <a:prstGeom prst="rect">
            <a:avLst/>
          </a:prstGeom>
        </p:spPr>
        <p:txBody>
          <a:bodyPr lIns="0" tIns="0" rIns="0" bIns="0" wrap="none">
            <a:noAutofit/>
          </a:bodyPr>
          <a:p>
            <a:pPr indent="0"/>
            <a:r>
              <a:rPr lang="en-US" sz="950">
                <a:solidFill>
                  <a:srgbClr val="66758C"/>
                </a:solidFill>
                <a:latin typeface="Segoe UI"/>
              </a:rPr>
              <a:t>Unit Price V/S Unit Cost by Item Type [2012]</a:t>
            </a:r>
          </a:p>
        </p:txBody>
      </p:sp>
      <p:sp>
        <p:nvSpPr>
          <p:cNvPr id="5" name=""/>
          <p:cNvSpPr/>
          <p:nvPr/>
        </p:nvSpPr>
        <p:spPr>
          <a:xfrm>
            <a:off x="3627120" y="1139952"/>
            <a:ext cx="201168" cy="85344"/>
          </a:xfrm>
          <a:prstGeom prst="rect">
            <a:avLst/>
          </a:prstGeom>
        </p:spPr>
        <p:txBody>
          <a:bodyPr lIns="0" tIns="0" rIns="0" bIns="0" wrap="none">
            <a:noAutofit/>
          </a:bodyPr>
          <a:p>
            <a:pPr indent="0"/>
            <a:r>
              <a:rPr lang="en-US" sz="650">
                <a:solidFill>
                  <a:srgbClr val="0909FA"/>
                </a:solidFill>
                <a:latin typeface="Segoe UI"/>
              </a:rPr>
              <a:t>663</a:t>
            </a:r>
          </a:p>
        </p:txBody>
      </p:sp>
      <p:sp>
        <p:nvSpPr>
          <p:cNvPr id="6" name=""/>
          <p:cNvSpPr/>
          <p:nvPr/>
        </p:nvSpPr>
        <p:spPr>
          <a:xfrm>
            <a:off x="816864" y="1377696"/>
            <a:ext cx="225552" cy="91440"/>
          </a:xfrm>
          <a:prstGeom prst="rect">
            <a:avLst/>
          </a:prstGeom>
        </p:spPr>
        <p:txBody>
          <a:bodyPr lIns="0" tIns="0" rIns="0" bIns="0" wrap="none">
            <a:noAutofit/>
          </a:bodyPr>
          <a:p>
            <a:pPr indent="0"/>
            <a:r>
              <a:rPr lang="en-US" sz="750">
                <a:solidFill>
                  <a:srgbClr val="66758C"/>
                </a:solidFill>
                <a:latin typeface="Segoe UI"/>
              </a:rPr>
              <a:t>600</a:t>
            </a:r>
          </a:p>
        </p:txBody>
      </p:sp>
      <p:sp>
        <p:nvSpPr>
          <p:cNvPr id="7" name=""/>
          <p:cNvSpPr/>
          <p:nvPr/>
        </p:nvSpPr>
        <p:spPr>
          <a:xfrm>
            <a:off x="621792" y="1847088"/>
            <a:ext cx="420624" cy="85344"/>
          </a:xfrm>
          <a:prstGeom prst="rect">
            <a:avLst/>
          </a:prstGeom>
        </p:spPr>
        <p:txBody>
          <a:bodyPr lIns="0" tIns="0" rIns="0" bIns="0" wrap="none">
            <a:noAutofit/>
          </a:bodyPr>
          <a:p>
            <a:pPr indent="0"/>
            <a:r>
              <a:rPr lang="en-US" cap="small" sz="750">
                <a:solidFill>
                  <a:srgbClr val="778498"/>
                </a:solidFill>
                <a:latin typeface="Segoe UI"/>
              </a:rPr>
              <a:t>oj 400</a:t>
            </a:r>
          </a:p>
        </p:txBody>
      </p:sp>
      <p:sp>
        <p:nvSpPr>
          <p:cNvPr id="8" name=""/>
          <p:cNvSpPr/>
          <p:nvPr/>
        </p:nvSpPr>
        <p:spPr>
          <a:xfrm>
            <a:off x="1072896" y="2097024"/>
            <a:ext cx="195072" cy="85344"/>
          </a:xfrm>
          <a:prstGeom prst="rect">
            <a:avLst/>
          </a:prstGeom>
        </p:spPr>
        <p:txBody>
          <a:bodyPr lIns="0" tIns="0" rIns="0" bIns="0" wrap="none">
            <a:noAutofit/>
          </a:bodyPr>
          <a:p>
            <a:pPr indent="0"/>
            <a:r>
              <a:rPr lang="en-US" sz="950">
                <a:solidFill>
                  <a:srgbClr val="0909FA"/>
                </a:solidFill>
                <a:latin typeface="Segoe UI"/>
              </a:rPr>
              <a:t>255</a:t>
            </a:r>
          </a:p>
        </p:txBody>
      </p:sp>
      <p:sp>
        <p:nvSpPr>
          <p:cNvPr id="9" name=""/>
          <p:cNvSpPr/>
          <p:nvPr/>
        </p:nvSpPr>
        <p:spPr>
          <a:xfrm>
            <a:off x="816864" y="2310384"/>
            <a:ext cx="225552" cy="85344"/>
          </a:xfrm>
          <a:prstGeom prst="rect">
            <a:avLst/>
          </a:prstGeom>
        </p:spPr>
        <p:txBody>
          <a:bodyPr lIns="0" tIns="0" rIns="0" bIns="0" wrap="none">
            <a:noAutofit/>
          </a:bodyPr>
          <a:p>
            <a:pPr indent="0"/>
            <a:r>
              <a:rPr lang="en-US" sz="700">
                <a:solidFill>
                  <a:srgbClr val="4C5E79"/>
                </a:solidFill>
                <a:latin typeface="Times New Roman"/>
              </a:rPr>
              <a:t>200</a:t>
            </a:r>
          </a:p>
        </p:txBody>
      </p:sp>
      <p:graphicFrame>
        <p:nvGraphicFramePr>
          <p:cNvPr id="10" name=""/>
          <p:cNvGraphicFramePr>
            <a:graphicFrameLocks noGrp="1"/>
          </p:cNvGraphicFramePr>
          <p:nvPr/>
        </p:nvGraphicFramePr>
        <p:xfrm>
          <a:off x="5273040" y="1185672"/>
          <a:ext cx="1942592" cy="2093976"/>
        </p:xfrm>
        <a:graphic>
          <a:graphicData uri="http://schemas.openxmlformats.org/drawingml/2006/table">
            <a:tbl>
              <a:tblPr/>
              <a:tblGrid>
                <a:gridCol w="749808"/>
                <a:gridCol w="283464"/>
                <a:gridCol w="208280"/>
                <a:gridCol w="701040"/>
              </a:tblGrid>
              <a:tr h="237744">
                <a:tc>
                  <a:txBody>
                    <a:bodyPr lIns="0" tIns="0" rIns="0" bIns="0">
                      <a:noAutofit/>
                    </a:bodyPr>
                    <a:p>
                      <a:endParaRPr sz="1200"/>
                    </a:p>
                  </a:txBody>
                  <a:tcPr marL="0" marR="0" marT="0" marB="0"/>
                </a:tc>
                <a:tc>
                  <a:txBody>
                    <a:bodyPr lIns="0" tIns="0" rIns="0" bIns="0">
                      <a:noAutofit/>
                    </a:bodyPr>
                    <a:p>
                      <a:pPr marL="88900" indent="0"/>
                      <a:r>
                        <a:rPr lang="en-US" sz="750">
                          <a:solidFill>
                            <a:srgbClr val="778498"/>
                          </a:solidFill>
                          <a:latin typeface="Segoe UI"/>
                        </a:rPr>
                        <a:t>500</a:t>
                      </a:r>
                    </a:p>
                  </a:txBody>
                  <a:tcPr marL="0" marR="0" marT="0" marB="0" anchor="b"/>
                </a:tc>
                <a:tc>
                  <a:txBody>
                    <a:bodyPr lIns="0" tIns="0" rIns="0" bIns="0">
                      <a:noAutofit/>
                    </a:bodyPr>
                    <a:p>
                      <a:endParaRPr sz="1200"/>
                    </a:p>
                  </a:txBody>
                  <a:tcPr marL="0" marR="0" marT="0" marB="0"/>
                </a:tc>
                <a:tc>
                  <a:txBody>
                    <a:bodyPr lIns="0" tIns="0" rIns="0" bIns="0">
                      <a:noAutofit/>
                    </a:bodyPr>
                    <a:p>
                      <a:pPr indent="0">
                        <a:spcAft>
                          <a:spcPts val="210"/>
                        </a:spcAft>
                      </a:pPr>
                      <a:r>
                        <a:rPr lang="en-US" sz="750">
                          <a:solidFill>
                            <a:srgbClr val="8E99AA"/>
                          </a:solidFill>
                          <a:latin typeface="Segoe UI"/>
                        </a:rPr>
                        <a:t>Metrics</a:t>
                      </a:r>
                    </a:p>
                    <a:p>
                      <a:pPr indent="0"/>
                      <a:r>
                        <a:rPr lang="en-US" sz="650" spc="300">
                          <a:solidFill>
                            <a:srgbClr val="2525FA"/>
                          </a:solidFill>
                          <a:latin typeface="Segoe UI"/>
                        </a:rPr>
                        <a:t>—</a:t>
                      </a:r>
                      <a:r>
                        <a:rPr lang="en-US" sz="650" spc="300">
                          <a:solidFill>
                            <a:srgbClr val="8E99AA"/>
                          </a:solidFill>
                          <a:latin typeface="Segoe UI"/>
                        </a:rPr>
                        <a:t>Unit</a:t>
                      </a:r>
                      <a:r>
                        <a:rPr lang="en-US" sz="650">
                          <a:solidFill>
                            <a:srgbClr val="8E99AA"/>
                          </a:solidFill>
                          <a:latin typeface="Segoe UI"/>
                        </a:rPr>
                        <a:t> Price</a:t>
                      </a:r>
                    </a:p>
                  </a:txBody>
                  <a:tcPr marL="0" marR="0" marT="0" marB="0"/>
                </a:tc>
              </a:tr>
              <a:tr h="146304">
                <a:tc>
                  <a:txBody>
                    <a:bodyPr lIns="0" tIns="0" rIns="0" bIns="0">
                      <a:noAutofit/>
                    </a:bodyPr>
                    <a:p>
                      <a:endParaRPr sz="700"/>
                    </a:p>
                  </a:txBody>
                  <a:tcPr marL="0" marR="0" marT="0" marB="0"/>
                </a:tc>
                <a:tc>
                  <a:txBody>
                    <a:bodyPr lIns="0" tIns="0" rIns="0" bIns="0">
                      <a:noAutofit/>
                    </a:bodyPr>
                    <a:p>
                      <a:endParaRPr sz="700"/>
                    </a:p>
                  </a:txBody>
                  <a:tcPr marL="0" marR="0" marT="0" marB="0"/>
                </a:tc>
                <a:tc>
                  <a:txBody>
                    <a:bodyPr lIns="0" tIns="0" rIns="0" bIns="0">
                      <a:noAutofit/>
                    </a:bodyPr>
                    <a:p>
                      <a:endParaRPr sz="700"/>
                    </a:p>
                  </a:txBody>
                  <a:tcPr marL="0" marR="0" marT="0" marB="0"/>
                </a:tc>
                <a:tc>
                  <a:txBody>
                    <a:bodyPr lIns="0" tIns="0" rIns="0" bIns="0">
                      <a:noAutofit/>
                    </a:bodyPr>
                    <a:p>
                      <a:pPr indent="0"/>
                      <a:r>
                        <a:rPr lang="en-US" sz="650">
                          <a:solidFill>
                            <a:srgbClr val="038104"/>
                          </a:solidFill>
                          <a:latin typeface="Segoe UI"/>
                        </a:rPr>
                        <a:t>—•— Unit Cost</a:t>
                      </a:r>
                    </a:p>
                  </a:txBody>
                  <a:tcPr marL="0" marR="0" marT="0" marB="0" anchor="b"/>
                </a:tc>
              </a:tr>
              <a:tr h="298704">
                <a:tc>
                  <a:txBody>
                    <a:bodyPr lIns="0" tIns="0" rIns="0" bIns="0">
                      <a:noAutofit/>
                    </a:bodyPr>
                    <a:p>
                      <a:endParaRPr sz="1500"/>
                    </a:p>
                  </a:txBody>
                  <a:tcPr marL="0" marR="0" marT="0" marB="0"/>
                </a:tc>
                <a:tc>
                  <a:txBody>
                    <a:bodyPr lIns="0" tIns="0" rIns="0" bIns="0">
                      <a:noAutofit/>
                    </a:bodyPr>
                    <a:p>
                      <a:pPr marL="88900" indent="0"/>
                      <a:r>
                        <a:rPr lang="en-US" sz="750">
                          <a:solidFill>
                            <a:srgbClr val="4C5E79"/>
                          </a:solidFill>
                          <a:latin typeface="Segoe UI"/>
                        </a:rPr>
                        <a:t>400</a:t>
                      </a:r>
                    </a:p>
                  </a:txBody>
                  <a:tcPr marL="0" marR="0" marT="0" marB="0"/>
                </a:tc>
                <a:tc>
                  <a:txBody>
                    <a:bodyPr lIns="0" tIns="0" rIns="0" bIns="0">
                      <a:noAutofit/>
                    </a:bodyPr>
                    <a:p>
                      <a:pPr indent="0"/>
                      <a:r>
                        <a:rPr lang="en-US" i="1" sz="750" spc="-150">
                          <a:solidFill>
                            <a:srgbClr val="4C5E79"/>
                          </a:solidFill>
                          <a:latin typeface="Courier New"/>
                        </a:rPr>
                        <a:t>y*</a:t>
                      </a:r>
                    </a:p>
                  </a:txBody>
                  <a:tcPr marL="0" marR="0" marT="0" marB="0" anchor="b"/>
                </a:tc>
                <a:tc>
                  <a:txBody>
                    <a:bodyPr lIns="0" tIns="0" rIns="0" bIns="0">
                      <a:noAutofit/>
                    </a:bodyPr>
                    <a:p>
                      <a:endParaRPr sz="1500"/>
                    </a:p>
                  </a:txBody>
                  <a:tcPr marL="0" marR="0" marT="0" marB="0"/>
                </a:tc>
              </a:tr>
              <a:tr h="286512">
                <a:tc>
                  <a:txBody>
                    <a:bodyPr lIns="0" tIns="0" rIns="0" bIns="0">
                      <a:noAutofit/>
                    </a:bodyPr>
                    <a:p>
                      <a:endParaRPr sz="1400"/>
                    </a:p>
                  </a:txBody>
                  <a:tcPr marL="0" marR="0" marT="0" marB="0"/>
                </a:tc>
                <a:tc>
                  <a:txBody>
                    <a:bodyPr lIns="0" tIns="0" rIns="0" bIns="0">
                      <a:noAutofit/>
                    </a:bodyPr>
                    <a:p>
                      <a:pPr marL="88900" indent="0"/>
                      <a:r>
                        <a:rPr lang="en-US" sz="750">
                          <a:solidFill>
                            <a:srgbClr val="778498"/>
                          </a:solidFill>
                          <a:latin typeface="Segoe UI"/>
                        </a:rPr>
                        <a:t>300</a:t>
                      </a:r>
                    </a:p>
                  </a:txBody>
                  <a:tcPr marL="0" marR="0" marT="0" marB="0"/>
                </a:tc>
                <a:tc>
                  <a:txBody>
                    <a:bodyPr lIns="0" tIns="0" rIns="0" bIns="0">
                      <a:noAutofit/>
                    </a:bodyPr>
                    <a:p>
                      <a:pPr indent="0"/>
                      <a:r>
                        <a:rPr lang="en-US" i="1" sz="650">
                          <a:solidFill>
                            <a:srgbClr val="314464"/>
                          </a:solidFill>
                          <a:latin typeface="Segoe UI"/>
                        </a:rPr>
                        <a:t>~-</a:t>
                      </a:r>
                    </a:p>
                    <a:p>
                      <a:pPr indent="0"/>
                      <a:r>
                        <a:rPr lang="en-US" i="1" sz="750" spc="-150">
                          <a:solidFill>
                            <a:srgbClr val="778498"/>
                          </a:solidFill>
                          <a:latin typeface="Courier New"/>
                        </a:rPr>
                        <a:t>o</a:t>
                      </a:r>
                    </a:p>
                    <a:p>
                      <a:pPr indent="0"/>
                      <a:r>
                        <a:rPr lang="en-US" sz="750">
                          <a:solidFill>
                            <a:srgbClr val="778498"/>
                          </a:solidFill>
                          <a:latin typeface="Segoe UI"/>
                        </a:rPr>
                        <a:t>u</a:t>
                      </a:r>
                    </a:p>
                  </a:txBody>
                  <a:tcPr marL="0" marR="0" marT="0" marB="0"/>
                </a:tc>
                <a:tc>
                  <a:txBody>
                    <a:bodyPr lIns="0" tIns="0" rIns="0" bIns="0">
                      <a:noAutofit/>
                    </a:bodyPr>
                    <a:p>
                      <a:endParaRPr sz="1400"/>
                    </a:p>
                  </a:txBody>
                  <a:tcPr marL="0" marR="0" marT="0" marB="0"/>
                </a:tc>
              </a:tr>
              <a:tr h="158496">
                <a:tc>
                  <a:txBody>
                    <a:bodyPr lIns="0" tIns="0" rIns="0" bIns="0">
                      <a:noAutofit/>
                    </a:bodyPr>
                    <a:p>
                      <a:endParaRPr sz="800"/>
                    </a:p>
                  </a:txBody>
                  <a:tcPr marL="0" marR="0" marT="0" marB="0"/>
                </a:tc>
                <a:tc>
                  <a:txBody>
                    <a:bodyPr lIns="0" tIns="0" rIns="0" bIns="0">
                      <a:noAutofit/>
                    </a:bodyPr>
                    <a:p>
                      <a:pPr marL="88900" indent="0"/>
                      <a:r>
                        <a:rPr lang="en-US" sz="750">
                          <a:solidFill>
                            <a:srgbClr val="778498"/>
                          </a:solidFill>
                          <a:latin typeface="Segoe UI"/>
                        </a:rPr>
                        <a:t>200</a:t>
                      </a:r>
                    </a:p>
                  </a:txBody>
                  <a:tcPr marL="0" marR="0" marT="0" marB="0" anchor="ctr"/>
                </a:tc>
                <a:tc>
                  <a:txBody>
                    <a:bodyPr lIns="0" tIns="0" rIns="0" bIns="0">
                      <a:noAutofit/>
                    </a:bodyPr>
                    <a:p>
                      <a:pPr indent="0"/>
                      <a:r>
                        <a:rPr lang="en-US" sz="750">
                          <a:solidFill>
                            <a:srgbClr val="8E99AA"/>
                          </a:solidFill>
                          <a:latin typeface="Segoe UI"/>
                        </a:rPr>
                        <a:t>"c</a:t>
                      </a:r>
                    </a:p>
                  </a:txBody>
                  <a:tcPr marL="0" marR="0" marT="0" marB="0"/>
                </a:tc>
                <a:tc>
                  <a:txBody>
                    <a:bodyPr lIns="0" tIns="0" rIns="0" bIns="0">
                      <a:noAutofit/>
                    </a:bodyPr>
                    <a:p>
                      <a:endParaRPr sz="800"/>
                    </a:p>
                  </a:txBody>
                  <a:tcPr marL="0" marR="0" marT="0" marB="0"/>
                </a:tc>
              </a:tr>
              <a:tr h="137160">
                <a:tc>
                  <a:txBody>
                    <a:bodyPr lIns="0" tIns="0" rIns="0" bIns="0">
                      <a:noAutofit/>
                    </a:bodyPr>
                    <a:p>
                      <a:pPr marL="393700" indent="0"/>
                      <a:r>
                        <a:rPr lang="en-US" sz="750">
                          <a:solidFill>
                            <a:srgbClr val="5756F8"/>
                          </a:solidFill>
                          <a:latin typeface="Segoe UI"/>
                        </a:rPr>
                        <a:t>154</a:t>
                      </a:r>
                    </a:p>
                  </a:txBody>
                  <a:tcPr marL="0" marR="0" marT="0" marB="0"/>
                </a:tc>
                <a:tc>
                  <a:txBody>
                    <a:bodyPr lIns="0" tIns="0" rIns="0" bIns="0">
                      <a:noAutofit/>
                    </a:bodyPr>
                    <a:p>
                      <a:endParaRPr sz="700"/>
                    </a:p>
                  </a:txBody>
                  <a:tcPr marL="0" marR="0" marT="0" marB="0"/>
                </a:tc>
                <a:tc>
                  <a:txBody>
                    <a:bodyPr lIns="0" tIns="0" rIns="0" bIns="0">
                      <a:noAutofit/>
                    </a:bodyPr>
                    <a:p>
                      <a:endParaRPr sz="700"/>
                    </a:p>
                  </a:txBody>
                  <a:tcPr marL="0" marR="0" marT="0" marB="0"/>
                </a:tc>
                <a:tc>
                  <a:txBody>
                    <a:bodyPr lIns="0" tIns="0" rIns="0" bIns="0">
                      <a:noAutofit/>
                    </a:bodyPr>
                    <a:p>
                      <a:endParaRPr sz="700"/>
                    </a:p>
                  </a:txBody>
                  <a:tcPr marL="0" marR="0" marT="0" marB="0"/>
                </a:tc>
              </a:tr>
              <a:tr h="213360">
                <a:tc>
                  <a:txBody>
                    <a:bodyPr lIns="0" tIns="0" rIns="0" bIns="0">
                      <a:noAutofit/>
                    </a:bodyPr>
                    <a:p>
                      <a:pPr marL="584200" indent="0"/>
                      <a:r>
                        <a:rPr lang="en-US" sz="750">
                          <a:solidFill>
                            <a:srgbClr val="4FA64F"/>
                          </a:solidFill>
                          <a:latin typeface="Segoe UI"/>
                        </a:rPr>
                        <a:t>91</a:t>
                      </a:r>
                    </a:p>
                  </a:txBody>
                  <a:tcPr marL="0" marR="0" marT="0" marB="0" anchor="b"/>
                </a:tc>
                <a:tc>
                  <a:txBody>
                    <a:bodyPr lIns="0" tIns="0" rIns="0" bIns="0">
                      <a:noAutofit/>
                    </a:bodyPr>
                    <a:p>
                      <a:pPr marL="88900" indent="0"/>
                      <a:r>
                        <a:rPr lang="en-US" sz="750">
                          <a:solidFill>
                            <a:srgbClr val="66758C"/>
                          </a:solidFill>
                          <a:latin typeface="Segoe UI"/>
                        </a:rPr>
                        <a:t>100</a:t>
                      </a:r>
                    </a:p>
                  </a:txBody>
                  <a:tcPr marL="0" marR="0" marT="0" marB="0" anchor="ctr"/>
                </a:tc>
                <a:tc>
                  <a:txBody>
                    <a:bodyPr lIns="0" tIns="0" rIns="0" bIns="0">
                      <a:noAutofit/>
                    </a:bodyPr>
                    <a:p>
                      <a:endParaRPr sz="1100"/>
                    </a:p>
                  </a:txBody>
                  <a:tcPr marL="0" marR="0" marT="0" marB="0"/>
                </a:tc>
                <a:tc>
                  <a:txBody>
                    <a:bodyPr lIns="0" tIns="0" rIns="0" bIns="0">
                      <a:noAutofit/>
                    </a:bodyPr>
                    <a:p>
                      <a:endParaRPr sz="1100"/>
                    </a:p>
                  </a:txBody>
                  <a:tcPr marL="0" marR="0" marT="0" marB="0"/>
                </a:tc>
              </a:tr>
              <a:tr h="234696">
                <a:tc>
                  <a:txBody>
                    <a:bodyPr lIns="0" tIns="0" rIns="0" bIns="0">
                      <a:noAutofit/>
                    </a:bodyPr>
                    <a:p>
                      <a:pPr indent="0"/>
                      <a:r>
                        <a:rPr lang="en-US" sz="750">
                          <a:solidFill>
                            <a:srgbClr val="038104"/>
                          </a:solidFill>
                          <a:latin typeface="Segoe UI"/>
                        </a:rPr>
                        <a:t>57</a:t>
                      </a:r>
                    </a:p>
                  </a:txBody>
                  <a:tcPr marL="0" marR="0" marT="0" marB="0"/>
                </a:tc>
                <a:tc>
                  <a:txBody>
                    <a:bodyPr lIns="0" tIns="0" rIns="0" bIns="0">
                      <a:noAutofit/>
                    </a:bodyPr>
                    <a:p>
                      <a:pPr marL="88900" indent="0"/>
                      <a:r>
                        <a:rPr lang="en-US" sz="750">
                          <a:solidFill>
                            <a:srgbClr val="778498"/>
                          </a:solidFill>
                          <a:latin typeface="Segoe UI"/>
                        </a:rPr>
                        <a:t>0</a:t>
                      </a:r>
                    </a:p>
                  </a:txBody>
                  <a:tcPr marL="0" marR="0" marT="0" marB="0" anchor="b"/>
                </a:tc>
                <a:tc>
                  <a:txBody>
                    <a:bodyPr lIns="0" tIns="0" rIns="0" bIns="0">
                      <a:noAutofit/>
                    </a:bodyPr>
                    <a:p>
                      <a:endParaRPr sz="1200"/>
                    </a:p>
                  </a:txBody>
                  <a:tcPr marL="0" marR="0" marT="0" marB="0"/>
                </a:tc>
                <a:tc>
                  <a:txBody>
                    <a:bodyPr lIns="0" tIns="0" rIns="0" bIns="0">
                      <a:noAutofit/>
                    </a:bodyPr>
                    <a:p>
                      <a:endParaRPr sz="1200"/>
                    </a:p>
                  </a:txBody>
                  <a:tcPr marL="0" marR="0" marT="0" marB="0"/>
                </a:tc>
              </a:tr>
              <a:tr h="381000">
                <a:tc gridSpan="2">
                  <a:txBody>
                    <a:bodyPr lIns="0" tIns="0" rIns="0" bIns="0">
                      <a:noAutofit/>
                    </a:bodyPr>
                    <a:p>
                      <a:endParaRPr sz="1800"/>
                    </a:p>
                  </a:txBody>
                  <a:tcPr marL="0" marR="0" marT="0" marB="0"/>
                </a:tc>
                <a:tc hMerge="1">
                  <a:txBody>
                    <a:bodyPr lIns="0" tIns="0" rIns="0" bIns="0">
                      <a:noAutofit/>
                    </a:bodyPr>
                    <a:p>
                      <a:endParaRPr sz="1800"/>
                    </a:p>
                  </a:txBody>
                  <a:tcPr marL="0" marR="0" marT="0" marB="0"/>
                </a:tc>
                <a:tc>
                  <a:txBody>
                    <a:bodyPr lIns="0" tIns="0" rIns="0" bIns="0">
                      <a:noAutofit/>
                    </a:bodyPr>
                    <a:p>
                      <a:endParaRPr sz="1800"/>
                    </a:p>
                  </a:txBody>
                  <a:tcPr marL="0" marR="0" marT="0" marB="0"/>
                </a:tc>
                <a:tc>
                  <a:txBody>
                    <a:bodyPr lIns="0" tIns="0" rIns="0" bIns="0">
                      <a:noAutofit/>
                    </a:bodyPr>
                    <a:p>
                      <a:endParaRPr sz="1800"/>
                    </a:p>
                  </a:txBody>
                  <a:tcPr marL="0" marR="0" marT="0" marB="0"/>
                </a:tc>
              </a:tr>
            </a:tbl>
          </a:graphicData>
        </a:graphic>
      </p:graphicFrame>
      <p:sp>
        <p:nvSpPr>
          <p:cNvPr id="11" name=""/>
          <p:cNvSpPr/>
          <p:nvPr/>
        </p:nvSpPr>
        <p:spPr>
          <a:xfrm>
            <a:off x="3383280" y="3383280"/>
            <a:ext cx="353568" cy="103632"/>
          </a:xfrm>
          <a:prstGeom prst="rect">
            <a:avLst/>
          </a:prstGeom>
        </p:spPr>
        <p:txBody>
          <a:bodyPr lIns="0" tIns="0" rIns="0" bIns="0" wrap="none">
            <a:noAutofit/>
          </a:bodyPr>
          <a:p>
            <a:pPr indent="0">
              <a:spcAft>
                <a:spcPts val="1260"/>
              </a:spcAft>
            </a:pPr>
            <a:r>
              <a:rPr lang="en-US" b="1" sz="700">
                <a:solidFill>
                  <a:srgbClr val="778498"/>
                </a:solidFill>
                <a:latin typeface="Segoe UI"/>
              </a:rPr>
              <a:t>Item's</a:t>
            </a:r>
          </a:p>
        </p:txBody>
      </p:sp>
      <p:sp>
        <p:nvSpPr>
          <p:cNvPr id="12" name=""/>
          <p:cNvSpPr/>
          <p:nvPr/>
        </p:nvSpPr>
        <p:spPr>
          <a:xfrm>
            <a:off x="445008" y="3688080"/>
            <a:ext cx="6675120" cy="365760"/>
          </a:xfrm>
          <a:prstGeom prst="rect">
            <a:avLst/>
          </a:prstGeom>
        </p:spPr>
        <p:txBody>
          <a:bodyPr lIns="0" tIns="0" rIns="0" bIns="0">
            <a:noAutofit/>
          </a:bodyPr>
          <a:p>
            <a:pPr algn="just" indent="0">
              <a:lnSpc>
                <a:spcPts val="1536"/>
              </a:lnSpc>
              <a:spcBef>
                <a:spcPts val="1260"/>
              </a:spcBef>
            </a:pPr>
            <a:r>
              <a:rPr lang="en-US" sz="950">
                <a:latin typeface="Segoe UI"/>
              </a:rPr>
              <a:t>In 2012, Household items and Office Supplies had the highest unit prices of $668 and $651, respectively, significantly exceeding their unit costs, indicating strong profitability potential compared to other categories.</a:t>
            </a:r>
          </a:p>
        </p:txBody>
      </p:sp>
      <p:sp>
        <p:nvSpPr>
          <p:cNvPr id="13" name=""/>
          <p:cNvSpPr/>
          <p:nvPr/>
        </p:nvSpPr>
        <p:spPr>
          <a:xfrm>
            <a:off x="448056" y="6803136"/>
            <a:ext cx="6358128" cy="362712"/>
          </a:xfrm>
          <a:prstGeom prst="rect">
            <a:avLst/>
          </a:prstGeom>
        </p:spPr>
        <p:txBody>
          <a:bodyPr lIns="0" tIns="0" rIns="0" bIns="0">
            <a:noAutofit/>
          </a:bodyPr>
          <a:p>
            <a:pPr indent="0">
              <a:lnSpc>
                <a:spcPts val="1560"/>
              </a:lnSpc>
            </a:pPr>
            <a:r>
              <a:rPr lang="en-US" sz="950">
                <a:latin typeface="Segoe UI"/>
              </a:rPr>
              <a:t>In 2013, Office Supplies had the highest unit prices of $651, respectively, significantly exceeding their unit costs, indicating strong profitability potential compared to other categories.</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12648" y="1542288"/>
            <a:ext cx="5888736" cy="1752600"/>
          </a:xfrm>
          <a:prstGeom prst="rect">
            <a:avLst/>
          </a:prstGeom>
        </p:spPr>
      </p:pic>
      <p:pic>
        <p:nvPicPr>
          <p:cNvPr id="3" name=""/>
          <p:cNvPicPr>
            <a:picLocks noChangeAspect="1"/>
          </p:cNvPicPr>
          <p:nvPr/>
        </p:nvPicPr>
        <p:blipFill>
          <a:blip r:embed="rPictId1"/>
          <a:stretch>
            <a:fillRect/>
          </a:stretch>
        </p:blipFill>
        <p:spPr>
          <a:xfrm>
            <a:off x="609600" y="4678680"/>
            <a:ext cx="5891784" cy="1752600"/>
          </a:xfrm>
          <a:prstGeom prst="rect">
            <a:avLst/>
          </a:prstGeom>
        </p:spPr>
      </p:pic>
      <p:sp>
        <p:nvSpPr>
          <p:cNvPr id="4" name=""/>
          <p:cNvSpPr/>
          <p:nvPr/>
        </p:nvSpPr>
        <p:spPr>
          <a:xfrm>
            <a:off x="445008" y="469392"/>
            <a:ext cx="6644640" cy="359664"/>
          </a:xfrm>
          <a:prstGeom prst="rect">
            <a:avLst/>
          </a:prstGeom>
        </p:spPr>
        <p:txBody>
          <a:bodyPr lIns="0" tIns="0" rIns="0" bIns="0">
            <a:noAutofit/>
          </a:bodyPr>
          <a:p>
            <a:pPr algn="just" indent="0">
              <a:lnSpc>
                <a:spcPts val="1536"/>
              </a:lnSpc>
            </a:pPr>
            <a:r>
              <a:rPr lang="en-US" sz="950">
                <a:latin typeface="Segoe UI"/>
              </a:rPr>
              <a:t>In 2014, Household items and Office Supplies had the highest unit prices of $668 and $651, respectively, significantly exceeding their unit costs, indicating strong profitability potential compared to other categories.</a:t>
            </a:r>
          </a:p>
        </p:txBody>
      </p:sp>
      <p:sp>
        <p:nvSpPr>
          <p:cNvPr id="5" name=""/>
          <p:cNvSpPr/>
          <p:nvPr/>
        </p:nvSpPr>
        <p:spPr>
          <a:xfrm>
            <a:off x="792480" y="1173480"/>
            <a:ext cx="1969008" cy="131064"/>
          </a:xfrm>
          <a:prstGeom prst="rect">
            <a:avLst/>
          </a:prstGeom>
        </p:spPr>
        <p:txBody>
          <a:bodyPr lIns="0" tIns="0" rIns="0" bIns="0" wrap="none">
            <a:noAutofit/>
          </a:bodyPr>
          <a:p>
            <a:pPr indent="0"/>
            <a:r>
              <a:rPr lang="en-US" sz="750">
                <a:solidFill>
                  <a:srgbClr val="66758C"/>
                </a:solidFill>
                <a:latin typeface="Segoe UI"/>
              </a:rPr>
              <a:t>Unit </a:t>
            </a:r>
            <a:r>
              <a:rPr lang="en-US" sz="750">
                <a:solidFill>
                  <a:srgbClr val="778498"/>
                </a:solidFill>
                <a:latin typeface="Segoe UI"/>
              </a:rPr>
              <a:t>Price </a:t>
            </a:r>
            <a:r>
              <a:rPr lang="en-US" sz="750">
                <a:solidFill>
                  <a:srgbClr val="66758C"/>
                </a:solidFill>
                <a:latin typeface="Segoe UI"/>
              </a:rPr>
              <a:t>V/S </a:t>
            </a:r>
            <a:r>
              <a:rPr lang="en-US" sz="750">
                <a:solidFill>
                  <a:srgbClr val="778498"/>
                </a:solidFill>
                <a:latin typeface="Segoe UI"/>
              </a:rPr>
              <a:t>Unit </a:t>
            </a:r>
            <a:r>
              <a:rPr lang="en-US" sz="750">
                <a:solidFill>
                  <a:srgbClr val="66758C"/>
                </a:solidFill>
                <a:latin typeface="Segoe UI"/>
              </a:rPr>
              <a:t>Cost </a:t>
            </a:r>
            <a:r>
              <a:rPr lang="en-US" sz="750">
                <a:solidFill>
                  <a:srgbClr val="778498"/>
                </a:solidFill>
                <a:latin typeface="Segoe UI"/>
              </a:rPr>
              <a:t>by Item Type [201</a:t>
            </a:r>
            <a:r>
              <a:rPr lang="en-US" sz="750">
                <a:solidFill>
                  <a:srgbClr val="66758C"/>
                </a:solidFill>
                <a:latin typeface="Segoe UI"/>
              </a:rPr>
              <a:t>5]</a:t>
            </a:r>
          </a:p>
        </p:txBody>
      </p:sp>
      <p:sp>
        <p:nvSpPr>
          <p:cNvPr id="6" name=""/>
          <p:cNvSpPr/>
          <p:nvPr/>
        </p:nvSpPr>
        <p:spPr>
          <a:xfrm>
            <a:off x="6690360" y="1569720"/>
            <a:ext cx="542544" cy="304800"/>
          </a:xfrm>
          <a:prstGeom prst="rect">
            <a:avLst/>
          </a:prstGeom>
        </p:spPr>
        <p:txBody>
          <a:bodyPr lIns="0" tIns="0" rIns="0" bIns="0">
            <a:noAutofit/>
          </a:bodyPr>
          <a:p>
            <a:pPr algn="just" indent="0">
              <a:spcAft>
                <a:spcPts val="210"/>
              </a:spcAft>
            </a:pPr>
            <a:r>
              <a:rPr lang="en-US" sz="650">
                <a:solidFill>
                  <a:srgbClr val="778498"/>
                </a:solidFill>
                <a:latin typeface="Segoe UI"/>
              </a:rPr>
              <a:t>Metrics</a:t>
            </a:r>
          </a:p>
          <a:p>
            <a:pPr algn="just" indent="0">
              <a:lnSpc>
                <a:spcPts val="840"/>
              </a:lnSpc>
            </a:pPr>
            <a:r>
              <a:rPr lang="en-US" sz="550">
                <a:solidFill>
                  <a:srgbClr val="0909FA"/>
                </a:solidFill>
                <a:latin typeface="Segoe UI"/>
              </a:rPr>
              <a:t>—•— Jnrt Price </a:t>
            </a:r>
            <a:r>
              <a:rPr lang="en-US" sz="550">
                <a:solidFill>
                  <a:srgbClr val="038104"/>
                </a:solidFill>
                <a:latin typeface="Segoe UI"/>
              </a:rPr>
              <a:t>—•— </a:t>
            </a:r>
            <a:r>
              <a:rPr lang="en-US" sz="550">
                <a:solidFill>
                  <a:srgbClr val="9AA4B3"/>
                </a:solidFill>
                <a:latin typeface="Segoe UI"/>
              </a:rPr>
              <a:t>Unit </a:t>
            </a:r>
            <a:r>
              <a:rPr lang="en-US" sz="550">
                <a:solidFill>
                  <a:srgbClr val="778498"/>
                </a:solidFill>
                <a:latin typeface="Segoe UI"/>
              </a:rPr>
              <a:t>Cost</a:t>
            </a:r>
          </a:p>
        </p:txBody>
      </p:sp>
      <p:sp>
        <p:nvSpPr>
          <p:cNvPr id="7" name=""/>
          <p:cNvSpPr/>
          <p:nvPr/>
        </p:nvSpPr>
        <p:spPr>
          <a:xfrm>
            <a:off x="445008" y="3572256"/>
            <a:ext cx="6644640" cy="362712"/>
          </a:xfrm>
          <a:prstGeom prst="rect">
            <a:avLst/>
          </a:prstGeom>
        </p:spPr>
        <p:txBody>
          <a:bodyPr lIns="0" tIns="0" rIns="0" bIns="0">
            <a:noAutofit/>
          </a:bodyPr>
          <a:p>
            <a:pPr algn="just" indent="0">
              <a:lnSpc>
                <a:spcPts val="1560"/>
              </a:lnSpc>
            </a:pPr>
            <a:r>
              <a:rPr lang="en-US" sz="950">
                <a:latin typeface="Segoe UI"/>
              </a:rPr>
              <a:t>In 2015, Household items and Office Supplies had the highest unit prices of $668 and $651, respectively, significantly exceeding their unit costs, indicating strong profitability potential compared to other categories.</a:t>
            </a:r>
          </a:p>
        </p:txBody>
      </p:sp>
      <p:sp>
        <p:nvSpPr>
          <p:cNvPr id="8" name=""/>
          <p:cNvSpPr/>
          <p:nvPr/>
        </p:nvSpPr>
        <p:spPr>
          <a:xfrm>
            <a:off x="792480" y="4306824"/>
            <a:ext cx="1969008" cy="134112"/>
          </a:xfrm>
          <a:prstGeom prst="rect">
            <a:avLst/>
          </a:prstGeom>
        </p:spPr>
        <p:txBody>
          <a:bodyPr lIns="0" tIns="0" rIns="0" bIns="0" wrap="none">
            <a:noAutofit/>
          </a:bodyPr>
          <a:p>
            <a:pPr indent="0"/>
            <a:r>
              <a:rPr lang="en-US" sz="750">
                <a:solidFill>
                  <a:srgbClr val="778498"/>
                </a:solidFill>
                <a:latin typeface="Segoe UI"/>
              </a:rPr>
              <a:t>Unit Price V/S Unit Cost by Item Type [2016]</a:t>
            </a:r>
          </a:p>
        </p:txBody>
      </p:sp>
      <p:sp>
        <p:nvSpPr>
          <p:cNvPr id="9" name=""/>
          <p:cNvSpPr/>
          <p:nvPr/>
        </p:nvSpPr>
        <p:spPr>
          <a:xfrm>
            <a:off x="6690360" y="4706112"/>
            <a:ext cx="542544" cy="304800"/>
          </a:xfrm>
          <a:prstGeom prst="rect">
            <a:avLst/>
          </a:prstGeom>
        </p:spPr>
        <p:txBody>
          <a:bodyPr lIns="0" tIns="0" rIns="0" bIns="0">
            <a:noAutofit/>
          </a:bodyPr>
          <a:p>
            <a:pPr algn="just" indent="0">
              <a:spcAft>
                <a:spcPts val="210"/>
              </a:spcAft>
            </a:pPr>
            <a:r>
              <a:rPr lang="en-US" sz="650">
                <a:solidFill>
                  <a:srgbClr val="66758C"/>
                </a:solidFill>
                <a:latin typeface="Segoe UI"/>
              </a:rPr>
              <a:t>Metrics</a:t>
            </a:r>
          </a:p>
          <a:p>
            <a:pPr algn="just" indent="0">
              <a:lnSpc>
                <a:spcPts val="840"/>
              </a:lnSpc>
            </a:pPr>
            <a:r>
              <a:rPr lang="en-US" sz="550">
                <a:solidFill>
                  <a:srgbClr val="0909FA"/>
                </a:solidFill>
                <a:latin typeface="Segoe UI"/>
              </a:rPr>
              <a:t>—•— </a:t>
            </a:r>
            <a:r>
              <a:rPr lang="en-US" sz="550">
                <a:solidFill>
                  <a:srgbClr val="66758C"/>
                </a:solidFill>
                <a:latin typeface="Segoe UI"/>
              </a:rPr>
              <a:t>Unit Price </a:t>
            </a:r>
            <a:r>
              <a:rPr lang="en-US" sz="550">
                <a:solidFill>
                  <a:srgbClr val="038104"/>
                </a:solidFill>
                <a:latin typeface="Segoe UI"/>
              </a:rPr>
              <a:t>—•— Unit Cost</a:t>
            </a:r>
          </a:p>
        </p:txBody>
      </p:sp>
      <p:sp>
        <p:nvSpPr>
          <p:cNvPr id="10" name=""/>
          <p:cNvSpPr/>
          <p:nvPr/>
        </p:nvSpPr>
        <p:spPr>
          <a:xfrm>
            <a:off x="448056" y="7001256"/>
            <a:ext cx="6580632" cy="359664"/>
          </a:xfrm>
          <a:prstGeom prst="rect">
            <a:avLst/>
          </a:prstGeom>
        </p:spPr>
        <p:txBody>
          <a:bodyPr lIns="0" tIns="0" rIns="0" bIns="0">
            <a:noAutofit/>
          </a:bodyPr>
          <a:p>
            <a:pPr algn="just" indent="0">
              <a:lnSpc>
                <a:spcPts val="1536"/>
              </a:lnSpc>
            </a:pPr>
            <a:r>
              <a:rPr lang="en-US" sz="950">
                <a:latin typeface="Segoe UI"/>
              </a:rPr>
              <a:t>In 2011, Office Supplies had the highest unit prices of the $651, respectively, significantly exceeding their unit costs, indicating strong profitability potential compared to other categories.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05840" y="1420368"/>
            <a:ext cx="2779776" cy="1438656"/>
          </a:xfrm>
          <a:prstGeom prst="rect">
            <a:avLst/>
          </a:prstGeom>
        </p:spPr>
      </p:pic>
      <p:pic>
        <p:nvPicPr>
          <p:cNvPr id="3" name=""/>
          <p:cNvPicPr>
            <a:picLocks noChangeAspect="1"/>
          </p:cNvPicPr>
          <p:nvPr/>
        </p:nvPicPr>
        <p:blipFill>
          <a:blip r:embed="rPictId1"/>
          <a:stretch>
            <a:fillRect/>
          </a:stretch>
        </p:blipFill>
        <p:spPr>
          <a:xfrm>
            <a:off x="1121664" y="4547616"/>
            <a:ext cx="920496" cy="1761744"/>
          </a:xfrm>
          <a:prstGeom prst="rect">
            <a:avLst/>
          </a:prstGeom>
        </p:spPr>
      </p:pic>
      <p:pic>
        <p:nvPicPr>
          <p:cNvPr id="4" name=""/>
          <p:cNvPicPr>
            <a:picLocks noChangeAspect="1"/>
          </p:cNvPicPr>
          <p:nvPr/>
        </p:nvPicPr>
        <p:blipFill>
          <a:blip r:embed="rPictId2"/>
          <a:stretch>
            <a:fillRect/>
          </a:stretch>
        </p:blipFill>
        <p:spPr>
          <a:xfrm>
            <a:off x="2273808" y="4840224"/>
            <a:ext cx="2072640" cy="1780032"/>
          </a:xfrm>
          <a:prstGeom prst="rect">
            <a:avLst/>
          </a:prstGeom>
        </p:spPr>
      </p:pic>
      <p:pic>
        <p:nvPicPr>
          <p:cNvPr id="5" name=""/>
          <p:cNvPicPr>
            <a:picLocks noChangeAspect="1"/>
          </p:cNvPicPr>
          <p:nvPr/>
        </p:nvPicPr>
        <p:blipFill>
          <a:blip r:embed="rPictId3"/>
          <a:stretch>
            <a:fillRect/>
          </a:stretch>
        </p:blipFill>
        <p:spPr>
          <a:xfrm>
            <a:off x="4584192" y="5931408"/>
            <a:ext cx="914400" cy="384048"/>
          </a:xfrm>
          <a:prstGeom prst="rect">
            <a:avLst/>
          </a:prstGeom>
        </p:spPr>
      </p:pic>
      <p:pic>
        <p:nvPicPr>
          <p:cNvPr id="6" name=""/>
          <p:cNvPicPr>
            <a:picLocks noChangeAspect="1"/>
          </p:cNvPicPr>
          <p:nvPr/>
        </p:nvPicPr>
        <p:blipFill>
          <a:blip r:embed="rPictId4"/>
          <a:stretch>
            <a:fillRect/>
          </a:stretch>
        </p:blipFill>
        <p:spPr>
          <a:xfrm>
            <a:off x="1005840" y="7949184"/>
            <a:ext cx="1792224" cy="1438656"/>
          </a:xfrm>
          <a:prstGeom prst="rect">
            <a:avLst/>
          </a:prstGeom>
        </p:spPr>
      </p:pic>
      <p:sp>
        <p:nvSpPr>
          <p:cNvPr id="7" name=""/>
          <p:cNvSpPr/>
          <p:nvPr/>
        </p:nvSpPr>
        <p:spPr>
          <a:xfrm>
            <a:off x="451104" y="478536"/>
            <a:ext cx="6388608" cy="155448"/>
          </a:xfrm>
          <a:prstGeom prst="rect">
            <a:avLst/>
          </a:prstGeom>
        </p:spPr>
        <p:txBody>
          <a:bodyPr lIns="0" tIns="0" rIns="0" bIns="0" wrap="none">
            <a:noAutofit/>
          </a:bodyPr>
          <a:p>
            <a:pPr indent="0"/>
            <a:r>
              <a:rPr lang="en-US" sz="950">
                <a:latin typeface="Segoe UI"/>
              </a:rPr>
              <a:t>In 2012, Sub-Saharan Africa again most selling region also by year 2011. But other regions has again least selling.</a:t>
            </a:r>
          </a:p>
        </p:txBody>
      </p:sp>
      <p:sp>
        <p:nvSpPr>
          <p:cNvPr id="8" name=""/>
          <p:cNvSpPr/>
          <p:nvPr/>
        </p:nvSpPr>
        <p:spPr>
          <a:xfrm>
            <a:off x="762000" y="969264"/>
            <a:ext cx="1597152" cy="134112"/>
          </a:xfrm>
          <a:prstGeom prst="rect">
            <a:avLst/>
          </a:prstGeom>
        </p:spPr>
        <p:txBody>
          <a:bodyPr lIns="0" tIns="0" rIns="0" bIns="0" wrap="none">
            <a:noAutofit/>
          </a:bodyPr>
          <a:p>
            <a:pPr indent="0"/>
            <a:r>
              <a:rPr lang="en-US" sz="750">
                <a:solidFill>
                  <a:srgbClr val="778498"/>
                </a:solidFill>
                <a:latin typeface="Segoe UI"/>
              </a:rPr>
              <a:t>Item’s </a:t>
            </a:r>
            <a:r>
              <a:rPr lang="en-US" sz="750">
                <a:solidFill>
                  <a:srgbClr val="8E99AA"/>
                </a:solidFill>
                <a:latin typeface="Segoe UI"/>
              </a:rPr>
              <a:t>Unit </a:t>
            </a:r>
            <a:r>
              <a:rPr lang="en-US" sz="750">
                <a:solidFill>
                  <a:srgbClr val="778498"/>
                </a:solidFill>
                <a:latin typeface="Segoe UI"/>
              </a:rPr>
              <a:t>Sold by </a:t>
            </a:r>
            <a:r>
              <a:rPr lang="en-US" sz="750">
                <a:solidFill>
                  <a:srgbClr val="4C5E79"/>
                </a:solidFill>
                <a:latin typeface="Segoe UI"/>
              </a:rPr>
              <a:t>Region s </a:t>
            </a:r>
            <a:r>
              <a:rPr lang="en-US" sz="750">
                <a:solidFill>
                  <a:srgbClr val="8E99AA"/>
                </a:solidFill>
                <a:latin typeface="Segoe UI"/>
              </a:rPr>
              <a:t>[2013]</a:t>
            </a:r>
          </a:p>
        </p:txBody>
      </p:sp>
      <p:sp>
        <p:nvSpPr>
          <p:cNvPr id="9" name=""/>
          <p:cNvSpPr/>
          <p:nvPr/>
        </p:nvSpPr>
        <p:spPr>
          <a:xfrm>
            <a:off x="1060704" y="2871216"/>
            <a:ext cx="2718816" cy="73152"/>
          </a:xfrm>
          <a:prstGeom prst="rect">
            <a:avLst/>
          </a:prstGeom>
        </p:spPr>
        <p:txBody>
          <a:bodyPr lIns="0" tIns="0" rIns="0" bIns="0" wrap="none">
            <a:noAutofit/>
          </a:bodyPr>
          <a:p>
            <a:pPr algn="just" indent="0"/>
            <a:r>
              <a:rPr lang="en-US" sz="550">
                <a:solidFill>
                  <a:srgbClr val="66758C"/>
                </a:solidFill>
                <a:latin typeface="Segoe UI"/>
              </a:rPr>
              <a:t>Sub-Saharan Africa    Middle East and North Africa Australia and Oceania</a:t>
            </a:r>
          </a:p>
        </p:txBody>
      </p:sp>
      <p:sp>
        <p:nvSpPr>
          <p:cNvPr id="10" name=""/>
          <p:cNvSpPr/>
          <p:nvPr/>
        </p:nvSpPr>
        <p:spPr>
          <a:xfrm>
            <a:off x="5303520" y="2657856"/>
            <a:ext cx="1143000" cy="82296"/>
          </a:xfrm>
          <a:prstGeom prst="rect">
            <a:avLst/>
          </a:prstGeom>
        </p:spPr>
        <p:txBody>
          <a:bodyPr lIns="0" tIns="0" rIns="0" bIns="0" wrap="none">
            <a:noAutofit/>
          </a:bodyPr>
          <a:p>
            <a:pPr algn="just" indent="0">
              <a:lnSpc>
                <a:spcPts val="1512"/>
              </a:lnSpc>
            </a:pPr>
            <a:r>
              <a:rPr lang="en-US" baseline="30000" sz="550">
                <a:solidFill>
                  <a:srgbClr val="5B5050"/>
                </a:solidFill>
                <a:latin typeface="Times New Roman"/>
              </a:rPr>
              <a:t>4750</a:t>
            </a:r>
            <a:r>
              <a:rPr lang="en-US" sz="500">
                <a:solidFill>
                  <a:srgbClr val="5B5050"/>
                </a:solidFill>
                <a:latin typeface="Segoe UI"/>
              </a:rPr>
              <a:t>    </a:t>
            </a:r>
            <a:r>
              <a:rPr lang="en-US" sz="550">
                <a:solidFill>
                  <a:srgbClr val="314464"/>
                </a:solidFill>
                <a:latin typeface="Times New Roman"/>
              </a:rPr>
              <a:t>1705</a:t>
            </a:r>
          </a:p>
        </p:txBody>
      </p:sp>
      <p:sp>
        <p:nvSpPr>
          <p:cNvPr id="11" name=""/>
          <p:cNvSpPr/>
          <p:nvPr/>
        </p:nvSpPr>
        <p:spPr>
          <a:xfrm>
            <a:off x="5266944" y="2877312"/>
            <a:ext cx="1645920" cy="70104"/>
          </a:xfrm>
          <a:prstGeom prst="rect">
            <a:avLst/>
          </a:prstGeom>
        </p:spPr>
        <p:txBody>
          <a:bodyPr lIns="0" tIns="0" rIns="0" bIns="0" wrap="none">
            <a:noAutofit/>
          </a:bodyPr>
          <a:p>
            <a:pPr algn="just" indent="0">
              <a:lnSpc>
                <a:spcPts val="1512"/>
              </a:lnSpc>
            </a:pPr>
            <a:r>
              <a:rPr lang="en-US" sz="550">
                <a:solidFill>
                  <a:srgbClr val="66758C"/>
                </a:solidFill>
                <a:latin typeface="Segoe UI"/>
              </a:rPr>
              <a:t>Europe    Central America and </a:t>
            </a:r>
            <a:r>
              <a:rPr lang="en-US" sz="550">
                <a:solidFill>
                  <a:srgbClr val="314464"/>
                </a:solidFill>
                <a:latin typeface="Segoe UI"/>
              </a:rPr>
              <a:t>the </a:t>
            </a:r>
            <a:r>
              <a:rPr lang="en-US" sz="550">
                <a:solidFill>
                  <a:srgbClr val="66758C"/>
                </a:solidFill>
                <a:latin typeface="Segoe UI"/>
              </a:rPr>
              <a:t>Caribbean</a:t>
            </a:r>
          </a:p>
        </p:txBody>
      </p:sp>
      <p:sp>
        <p:nvSpPr>
          <p:cNvPr id="12" name=""/>
          <p:cNvSpPr/>
          <p:nvPr/>
        </p:nvSpPr>
        <p:spPr>
          <a:xfrm>
            <a:off x="3706368" y="3017520"/>
            <a:ext cx="371856" cy="103632"/>
          </a:xfrm>
          <a:prstGeom prst="rect">
            <a:avLst/>
          </a:prstGeom>
        </p:spPr>
        <p:txBody>
          <a:bodyPr lIns="0" tIns="0" rIns="0" bIns="0" wrap="none">
            <a:noAutofit/>
          </a:bodyPr>
          <a:p>
            <a:pPr indent="0">
              <a:spcAft>
                <a:spcPts val="1470"/>
              </a:spcAft>
            </a:pPr>
            <a:r>
              <a:rPr lang="en-US" sz="650">
                <a:solidFill>
                  <a:srgbClr val="778498"/>
                </a:solidFill>
                <a:latin typeface="Segoe UI"/>
              </a:rPr>
              <a:t>Regions</a:t>
            </a:r>
          </a:p>
        </p:txBody>
      </p:sp>
      <p:sp>
        <p:nvSpPr>
          <p:cNvPr id="13" name=""/>
          <p:cNvSpPr/>
          <p:nvPr/>
        </p:nvSpPr>
        <p:spPr>
          <a:xfrm>
            <a:off x="414528" y="3383280"/>
            <a:ext cx="6083808" cy="768096"/>
          </a:xfrm>
          <a:prstGeom prst="rect">
            <a:avLst/>
          </a:prstGeom>
        </p:spPr>
        <p:txBody>
          <a:bodyPr lIns="0" tIns="0" rIns="0" bIns="0">
            <a:noAutofit/>
          </a:bodyPr>
          <a:p>
            <a:pPr algn="just" indent="0">
              <a:lnSpc>
                <a:spcPts val="1536"/>
              </a:lnSpc>
              <a:spcBef>
                <a:spcPts val="1470"/>
              </a:spcBef>
              <a:spcAft>
                <a:spcPts val="1050"/>
              </a:spcAft>
            </a:pPr>
            <a:r>
              <a:rPr lang="en-US" sz="950">
                <a:latin typeface="Segoe UI"/>
              </a:rPr>
              <a:t>In 2013, Sub-Saharan Africa is most selling region but this year it has less sales as compare previous years. Other reason are not giving good profit.</a:t>
            </a:r>
          </a:p>
          <a:p>
            <a:pPr marL="393700" indent="0"/>
            <a:r>
              <a:rPr lang="en-US" sz="950">
                <a:solidFill>
                  <a:srgbClr val="778498"/>
                </a:solidFill>
                <a:latin typeface="Segoe UI"/>
              </a:rPr>
              <a:t>Item's Unit Sold by Region's [2014]</a:t>
            </a:r>
          </a:p>
        </p:txBody>
      </p:sp>
      <p:graphicFrame>
        <p:nvGraphicFramePr>
          <p:cNvPr id="14" name=""/>
          <p:cNvGraphicFramePr>
            <a:graphicFrameLocks noGrp="1"/>
          </p:cNvGraphicFramePr>
          <p:nvPr/>
        </p:nvGraphicFramePr>
        <p:xfrm>
          <a:off x="640080" y="4587240"/>
          <a:ext cx="424688" cy="1770888"/>
        </p:xfrm>
        <a:graphic>
          <a:graphicData uri="http://schemas.openxmlformats.org/drawingml/2006/table">
            <a:tbl>
              <a:tblPr/>
              <a:tblGrid>
                <a:gridCol w="208280"/>
                <a:gridCol w="216408"/>
              </a:tblGrid>
              <a:tr h="188976">
                <a:tc>
                  <a:txBody>
                    <a:bodyPr lIns="0" tIns="0" rIns="0" bIns="0">
                      <a:noAutofit/>
                    </a:bodyPr>
                    <a:p>
                      <a:endParaRPr sz="900"/>
                    </a:p>
                  </a:txBody>
                  <a:tcPr marL="0" marR="0" marT="0" marB="0"/>
                </a:tc>
                <a:tc>
                  <a:txBody>
                    <a:bodyPr lIns="0" tIns="0" rIns="0" bIns="0">
                      <a:noAutofit/>
                    </a:bodyPr>
                    <a:p>
                      <a:pPr algn="r" indent="0"/>
                      <a:r>
                        <a:rPr lang="en-US" sz="600">
                          <a:solidFill>
                            <a:srgbClr val="778498"/>
                          </a:solidFill>
                          <a:latin typeface="Segoe UI"/>
                        </a:rPr>
                        <a:t>30k</a:t>
                      </a:r>
                    </a:p>
                  </a:txBody>
                  <a:tcPr marL="0" marR="0" marT="0" marB="0"/>
                </a:tc>
              </a:tr>
              <a:tr h="219456">
                <a:tc>
                  <a:txBody>
                    <a:bodyPr lIns="0" tIns="0" rIns="0" bIns="0">
                      <a:noAutofit/>
                    </a:bodyPr>
                    <a:p>
                      <a:endParaRPr sz="1100"/>
                    </a:p>
                  </a:txBody>
                  <a:tcPr marL="0" marR="0" marT="0" marB="0"/>
                </a:tc>
                <a:tc>
                  <a:txBody>
                    <a:bodyPr lIns="0" tIns="0" rIns="0" bIns="0">
                      <a:noAutofit/>
                    </a:bodyPr>
                    <a:p>
                      <a:pPr algn="r" indent="0"/>
                      <a:r>
                        <a:rPr lang="en-US" sz="600">
                          <a:solidFill>
                            <a:srgbClr val="66758C"/>
                          </a:solidFill>
                          <a:latin typeface="Segoe UI"/>
                        </a:rPr>
                        <a:t>25k</a:t>
                      </a:r>
                    </a:p>
                  </a:txBody>
                  <a:tcPr marL="0" marR="0" marT="0" marB="0" anchor="b"/>
                </a:tc>
              </a:tr>
              <a:tr h="106680">
                <a:tc>
                  <a:txBody>
                    <a:bodyPr lIns="0" tIns="0" rIns="0" bIns="0">
                      <a:noAutofit/>
                    </a:bodyPr>
                    <a:p>
                      <a:pPr indent="0"/>
                      <a:r>
                        <a:rPr lang="en-US" i="1" sz="600" spc="-50">
                          <a:solidFill>
                            <a:srgbClr val="66758C"/>
                          </a:solidFill>
                          <a:latin typeface="Segoe UI"/>
                        </a:rPr>
                        <a:t>TD</a:t>
                      </a:r>
                    </a:p>
                  </a:txBody>
                  <a:tcPr marL="0" marR="0" marT="0" marB="0" anchor="b"/>
                </a:tc>
                <a:tc>
                  <a:txBody>
                    <a:bodyPr lIns="0" tIns="0" rIns="0" bIns="0">
                      <a:noAutofit/>
                    </a:bodyPr>
                    <a:p>
                      <a:endParaRPr sz="600"/>
                    </a:p>
                  </a:txBody>
                  <a:tcPr marL="0" marR="0" marT="0" marB="0"/>
                </a:tc>
              </a:tr>
              <a:tr h="140208">
                <a:tc>
                  <a:txBody>
                    <a:bodyPr lIns="0" tIns="0" rIns="0" bIns="0">
                      <a:noAutofit/>
                    </a:bodyPr>
                    <a:p>
                      <a:pPr indent="0"/>
                      <a:r>
                        <a:rPr lang="en-US" sz="600">
                          <a:solidFill>
                            <a:srgbClr val="778498"/>
                          </a:solidFill>
                          <a:latin typeface="Segoe UI"/>
                        </a:rPr>
                        <a:t>O</a:t>
                      </a:r>
                    </a:p>
                    <a:p>
                      <a:pPr indent="0"/>
                      <a:r>
                        <a:rPr lang="en-US" sz="600">
                          <a:solidFill>
                            <a:srgbClr val="778498"/>
                          </a:solidFill>
                          <a:latin typeface="Segoe UI"/>
                        </a:rPr>
                        <a:t>1/1</a:t>
                      </a:r>
                    </a:p>
                  </a:txBody>
                  <a:tcPr marL="0" marR="0" marT="0" marB="0"/>
                </a:tc>
                <a:tc>
                  <a:txBody>
                    <a:bodyPr lIns="0" tIns="0" rIns="0" bIns="0">
                      <a:noAutofit/>
                    </a:bodyPr>
                    <a:p>
                      <a:pPr algn="r" indent="0"/>
                      <a:r>
                        <a:rPr lang="en-US" sz="600">
                          <a:solidFill>
                            <a:srgbClr val="778498"/>
                          </a:solidFill>
                          <a:latin typeface="Segoe UI"/>
                        </a:rPr>
                        <a:t>20k</a:t>
                      </a:r>
                    </a:p>
                  </a:txBody>
                  <a:tcPr marL="0" marR="0" marT="0" marB="0" anchor="b"/>
                </a:tc>
              </a:tr>
              <a:tr h="109728">
                <a:tc>
                  <a:txBody>
                    <a:bodyPr lIns="0" tIns="0" rIns="0" bIns="0">
                      <a:noAutofit/>
                    </a:bodyPr>
                    <a:p>
                      <a:pPr indent="0"/>
                      <a:r>
                        <a:rPr lang="en-US" sz="600">
                          <a:solidFill>
                            <a:srgbClr val="778498"/>
                          </a:solidFill>
                          <a:latin typeface="Segoe UI"/>
                        </a:rPr>
                        <a:t>i/i</a:t>
                      </a:r>
                    </a:p>
                  </a:txBody>
                  <a:tcPr marL="0" marR="0" marT="0" marB="0"/>
                </a:tc>
                <a:tc>
                  <a:txBody>
                    <a:bodyPr lIns="0" tIns="0" rIns="0" bIns="0">
                      <a:noAutofit/>
                    </a:bodyPr>
                    <a:p>
                      <a:endParaRPr sz="600"/>
                    </a:p>
                  </a:txBody>
                  <a:tcPr marL="0" marR="0" marT="0" marB="0"/>
                </a:tc>
              </a:tr>
              <a:tr h="67056">
                <a:tc>
                  <a:txBody>
                    <a:bodyPr lIns="0" tIns="0" rIns="0" bIns="0">
                      <a:noAutofit/>
                    </a:bodyPr>
                    <a:p>
                      <a:pPr indent="0"/>
                      <a:r>
                        <a:rPr lang="en-US" sz="600">
                          <a:solidFill>
                            <a:srgbClr val="778498"/>
                          </a:solidFill>
                          <a:latin typeface="Segoe UI"/>
                        </a:rPr>
                        <a:t>£Z</a:t>
                      </a:r>
                    </a:p>
                  </a:txBody>
                  <a:tcPr marL="0" marR="0" marT="0" marB="0" anchor="b"/>
                </a:tc>
                <a:tc>
                  <a:txBody>
                    <a:bodyPr lIns="0" tIns="0" rIns="0" bIns="0">
                      <a:noAutofit/>
                    </a:bodyPr>
                    <a:p>
                      <a:endParaRPr sz="400"/>
                    </a:p>
                  </a:txBody>
                  <a:tcPr marL="0" marR="0" marT="0" marB="0"/>
                </a:tc>
              </a:tr>
              <a:tr h="106680">
                <a:tc>
                  <a:txBody>
                    <a:bodyPr lIns="0" tIns="0" rIns="0" bIns="0">
                      <a:noAutofit/>
                    </a:bodyPr>
                    <a:p>
                      <a:pPr indent="0"/>
                      <a:r>
                        <a:rPr lang="en-US" sz="600">
                          <a:solidFill>
                            <a:srgbClr val="66758C"/>
                          </a:solidFill>
                          <a:latin typeface="Segoe UI"/>
                        </a:rPr>
                        <a:t>D</a:t>
                      </a:r>
                    </a:p>
                  </a:txBody>
                  <a:tcPr marL="0" marR="0" marT="0" marB="0"/>
                </a:tc>
                <a:tc>
                  <a:txBody>
                    <a:bodyPr lIns="0" tIns="0" rIns="0" bIns="0">
                      <a:noAutofit/>
                    </a:bodyPr>
                    <a:p>
                      <a:pPr algn="r" indent="0"/>
                      <a:r>
                        <a:rPr lang="en-US" sz="600">
                          <a:solidFill>
                            <a:srgbClr val="66758C"/>
                          </a:solidFill>
                          <a:latin typeface="Segoe UI"/>
                        </a:rPr>
                        <a:t>15k</a:t>
                      </a:r>
                    </a:p>
                  </a:txBody>
                  <a:tcPr marL="0" marR="0" marT="0" marB="0"/>
                </a:tc>
              </a:tr>
              <a:tr h="85344">
                <a:tc>
                  <a:txBody>
                    <a:bodyPr lIns="0" tIns="0" rIns="0" bIns="0">
                      <a:noAutofit/>
                    </a:bodyPr>
                    <a:p>
                      <a:endParaRPr sz="500"/>
                    </a:p>
                  </a:txBody>
                  <a:tcPr marL="0" marR="0" marT="0" marB="0"/>
                </a:tc>
                <a:tc>
                  <a:txBody>
                    <a:bodyPr lIns="0" tIns="0" rIns="0" bIns="0">
                      <a:noAutofit/>
                    </a:bodyPr>
                    <a:p>
                      <a:endParaRPr sz="500"/>
                    </a:p>
                  </a:txBody>
                  <a:tcPr marL="0" marR="0" marT="0" marB="0"/>
                </a:tc>
              </a:tr>
              <a:tr h="88392">
                <a:tc>
                  <a:txBody>
                    <a:bodyPr lIns="0" tIns="0" rIns="0" bIns="0">
                      <a:noAutofit/>
                    </a:bodyPr>
                    <a:p>
                      <a:pPr indent="0"/>
                      <a:r>
                        <a:rPr lang="en-US" sz="600">
                          <a:solidFill>
                            <a:srgbClr val="778498"/>
                          </a:solidFill>
                          <a:latin typeface="Segoe UI"/>
                        </a:rPr>
                        <a:t>O</a:t>
                      </a:r>
                    </a:p>
                  </a:txBody>
                  <a:tcPr marL="0" marR="0" marT="0" marB="0"/>
                </a:tc>
                <a:tc>
                  <a:txBody>
                    <a:bodyPr lIns="0" tIns="0" rIns="0" bIns="0">
                      <a:noAutofit/>
                    </a:bodyPr>
                    <a:p>
                      <a:endParaRPr sz="500"/>
                    </a:p>
                  </a:txBody>
                  <a:tcPr marL="0" marR="0" marT="0" marB="0"/>
                </a:tc>
              </a:tr>
              <a:tr h="192024">
                <a:tc>
                  <a:txBody>
                    <a:bodyPr lIns="0" tIns="0" rIns="0" bIns="0">
                      <a:noAutofit/>
                    </a:bodyPr>
                    <a:p>
                      <a:endParaRPr sz="1000"/>
                    </a:p>
                  </a:txBody>
                  <a:tcPr marL="0" marR="0" marT="0" marB="0"/>
                </a:tc>
                <a:tc>
                  <a:txBody>
                    <a:bodyPr lIns="0" tIns="0" rIns="0" bIns="0">
                      <a:noAutofit/>
                    </a:bodyPr>
                    <a:p>
                      <a:pPr algn="r" indent="0"/>
                      <a:r>
                        <a:rPr lang="en-US" sz="600">
                          <a:solidFill>
                            <a:srgbClr val="778498"/>
                          </a:solidFill>
                          <a:latin typeface="Segoe UI"/>
                        </a:rPr>
                        <a:t>10k</a:t>
                      </a:r>
                    </a:p>
                  </a:txBody>
                  <a:tcPr marL="0" marR="0" marT="0" marB="0"/>
                </a:tc>
              </a:tr>
              <a:tr h="280416">
                <a:tc>
                  <a:txBody>
                    <a:bodyPr lIns="0" tIns="0" rIns="0" bIns="0">
                      <a:noAutofit/>
                    </a:bodyPr>
                    <a:p>
                      <a:endParaRPr sz="1400"/>
                    </a:p>
                  </a:txBody>
                  <a:tcPr marL="0" marR="0" marT="0" marB="0"/>
                </a:tc>
                <a:tc>
                  <a:txBody>
                    <a:bodyPr lIns="0" tIns="0" rIns="0" bIns="0">
                      <a:noAutofit/>
                    </a:bodyPr>
                    <a:p>
                      <a:pPr algn="r" indent="0"/>
                      <a:r>
                        <a:rPr lang="en-US" sz="600">
                          <a:solidFill>
                            <a:srgbClr val="66758C"/>
                          </a:solidFill>
                          <a:latin typeface="Segoe UI"/>
                        </a:rPr>
                        <a:t>5k</a:t>
                      </a:r>
                    </a:p>
                  </a:txBody>
                  <a:tcPr marL="0" marR="0" marT="0" marB="0" anchor="ctr"/>
                </a:tc>
              </a:tr>
              <a:tr h="185928">
                <a:tc>
                  <a:txBody>
                    <a:bodyPr lIns="0" tIns="0" rIns="0" bIns="0">
                      <a:noAutofit/>
                    </a:bodyPr>
                    <a:p>
                      <a:endParaRPr sz="900"/>
                    </a:p>
                  </a:txBody>
                  <a:tcPr marL="0" marR="0" marT="0" marB="0"/>
                </a:tc>
                <a:tc>
                  <a:txBody>
                    <a:bodyPr lIns="0" tIns="0" rIns="0" bIns="0">
                      <a:noAutofit/>
                    </a:bodyPr>
                    <a:p>
                      <a:pPr algn="r" indent="0"/>
                      <a:r>
                        <a:rPr lang="en-US" sz="600">
                          <a:solidFill>
                            <a:srgbClr val="4C5E79"/>
                          </a:solidFill>
                          <a:latin typeface="Segoe UI"/>
                        </a:rPr>
                        <a:t>0</a:t>
                      </a:r>
                    </a:p>
                  </a:txBody>
                  <a:tcPr marL="0" marR="0" marT="0" marB="0" anchor="b"/>
                </a:tc>
              </a:tr>
            </a:tbl>
          </a:graphicData>
        </a:graphic>
      </p:graphicFrame>
      <p:sp>
        <p:nvSpPr>
          <p:cNvPr id="15" name=""/>
          <p:cNvSpPr/>
          <p:nvPr/>
        </p:nvSpPr>
        <p:spPr>
          <a:xfrm>
            <a:off x="1176528" y="6327648"/>
            <a:ext cx="1987296" cy="91440"/>
          </a:xfrm>
          <a:prstGeom prst="rect">
            <a:avLst/>
          </a:prstGeom>
        </p:spPr>
        <p:txBody>
          <a:bodyPr lIns="0" tIns="0" rIns="0" bIns="0" wrap="none">
            <a:noAutofit/>
          </a:bodyPr>
          <a:p>
            <a:pPr algn="just" indent="0"/>
            <a:r>
              <a:rPr lang="en-US" sz="650">
                <a:solidFill>
                  <a:srgbClr val="778498"/>
                </a:solidFill>
                <a:latin typeface="Segoe UI"/>
              </a:rPr>
              <a:t>Sub-Saharan Africa    Australia and Oceania</a:t>
            </a:r>
          </a:p>
        </p:txBody>
      </p:sp>
      <p:sp>
        <p:nvSpPr>
          <p:cNvPr id="16" name=""/>
          <p:cNvSpPr/>
          <p:nvPr/>
        </p:nvSpPr>
        <p:spPr>
          <a:xfrm>
            <a:off x="4712208" y="6327648"/>
            <a:ext cx="652272" cy="91440"/>
          </a:xfrm>
          <a:prstGeom prst="rect">
            <a:avLst/>
          </a:prstGeom>
        </p:spPr>
        <p:txBody>
          <a:bodyPr lIns="0" tIns="0" rIns="0" bIns="0" wrap="none">
            <a:noAutofit/>
          </a:bodyPr>
          <a:p>
            <a:pPr indent="0"/>
            <a:r>
              <a:rPr lang="en-US" sz="650">
                <a:solidFill>
                  <a:srgbClr val="8E99AA"/>
                </a:solidFill>
                <a:latin typeface="Segoe UI"/>
              </a:rPr>
              <a:t>North America</a:t>
            </a:r>
          </a:p>
        </p:txBody>
      </p:sp>
      <p:sp>
        <p:nvSpPr>
          <p:cNvPr id="17" name=""/>
          <p:cNvSpPr/>
          <p:nvPr/>
        </p:nvSpPr>
        <p:spPr>
          <a:xfrm>
            <a:off x="6047232" y="6077712"/>
            <a:ext cx="274320" cy="341376"/>
          </a:xfrm>
          <a:prstGeom prst="rect">
            <a:avLst/>
          </a:prstGeom>
          <a:solidFill>
            <a:srgbClr val="FFA15B"/>
          </a:solidFill>
        </p:spPr>
        <p:txBody>
          <a:bodyPr lIns="0" tIns="0" rIns="0" bIns="0">
            <a:noAutofit/>
          </a:bodyPr>
          <a:p>
            <a:pPr indent="0">
              <a:spcAft>
                <a:spcPts val="840"/>
              </a:spcAft>
            </a:pPr>
            <a:r>
              <a:rPr lang="en-US" sz="750">
                <a:solidFill>
                  <a:srgbClr val="936B4D"/>
                </a:solidFill>
                <a:latin typeface="Segoe UI"/>
              </a:rPr>
              <a:t>4901</a:t>
            </a:r>
          </a:p>
          <a:p>
            <a:pPr indent="0"/>
            <a:r>
              <a:rPr lang="en-US" sz="650">
                <a:solidFill>
                  <a:srgbClr val="66758C"/>
                </a:solidFill>
                <a:latin typeface="Segoe UI"/>
              </a:rPr>
              <a:t>Asia</a:t>
            </a:r>
          </a:p>
        </p:txBody>
      </p:sp>
      <p:sp>
        <p:nvSpPr>
          <p:cNvPr id="18" name=""/>
          <p:cNvSpPr/>
          <p:nvPr/>
        </p:nvSpPr>
        <p:spPr>
          <a:xfrm>
            <a:off x="420624" y="6998208"/>
            <a:ext cx="5187696" cy="164592"/>
          </a:xfrm>
          <a:prstGeom prst="rect">
            <a:avLst/>
          </a:prstGeom>
        </p:spPr>
        <p:txBody>
          <a:bodyPr lIns="0" tIns="0" rIns="0" bIns="0" wrap="none">
            <a:noAutofit/>
          </a:bodyPr>
          <a:p>
            <a:pPr indent="0">
              <a:spcAft>
                <a:spcPts val="2100"/>
              </a:spcAft>
            </a:pPr>
            <a:r>
              <a:rPr lang="en-US" sz="950">
                <a:latin typeface="Segoe UI"/>
              </a:rPr>
              <a:t>In 2014, Sub-Saharan Africa is most selling region and also Australia and Oceania nearby it.</a:t>
            </a:r>
          </a:p>
        </p:txBody>
      </p:sp>
      <p:sp>
        <p:nvSpPr>
          <p:cNvPr id="19" name=""/>
          <p:cNvSpPr/>
          <p:nvPr/>
        </p:nvSpPr>
        <p:spPr>
          <a:xfrm>
            <a:off x="762000" y="7504176"/>
            <a:ext cx="1597152" cy="121920"/>
          </a:xfrm>
          <a:prstGeom prst="rect">
            <a:avLst/>
          </a:prstGeom>
        </p:spPr>
        <p:txBody>
          <a:bodyPr lIns="0" tIns="0" rIns="0" bIns="0" wrap="none">
            <a:noAutofit/>
          </a:bodyPr>
          <a:p>
            <a:pPr indent="0">
              <a:spcBef>
                <a:spcPts val="2100"/>
              </a:spcBef>
              <a:spcAft>
                <a:spcPts val="7140"/>
              </a:spcAft>
            </a:pPr>
            <a:r>
              <a:rPr lang="en-US" sz="750">
                <a:solidFill>
                  <a:srgbClr val="778498"/>
                </a:solidFill>
                <a:latin typeface="Segoe UI"/>
              </a:rPr>
              <a:t>Item’s Unit Sold by </a:t>
            </a:r>
            <a:r>
              <a:rPr lang="en-US" sz="750">
                <a:solidFill>
                  <a:srgbClr val="4C5E79"/>
                </a:solidFill>
                <a:latin typeface="Segoe UI"/>
              </a:rPr>
              <a:t>Region’s </a:t>
            </a:r>
            <a:r>
              <a:rPr lang="en-US" sz="750">
                <a:solidFill>
                  <a:srgbClr val="778498"/>
                </a:solidFill>
                <a:latin typeface="Segoe UI"/>
              </a:rPr>
              <a:t>[2015]</a:t>
            </a:r>
          </a:p>
        </p:txBody>
      </p:sp>
      <p:sp>
        <p:nvSpPr>
          <p:cNvPr id="20" name=""/>
          <p:cNvSpPr/>
          <p:nvPr/>
        </p:nvSpPr>
        <p:spPr>
          <a:xfrm>
            <a:off x="1060704" y="9400032"/>
            <a:ext cx="682752" cy="73152"/>
          </a:xfrm>
          <a:prstGeom prst="rect">
            <a:avLst/>
          </a:prstGeom>
        </p:spPr>
        <p:txBody>
          <a:bodyPr lIns="0" tIns="0" rIns="0" bIns="0" wrap="none">
            <a:noAutofit/>
          </a:bodyPr>
          <a:p>
            <a:pPr indent="0"/>
            <a:r>
              <a:rPr lang="en-US" sz="550">
                <a:solidFill>
                  <a:srgbClr val="66758C"/>
                </a:solidFill>
                <a:latin typeface="Segoe UI"/>
              </a:rPr>
              <a:t>Sub-Saharan Africa</a:t>
            </a:r>
          </a:p>
        </p:txBody>
      </p:sp>
      <p:graphicFrame>
        <p:nvGraphicFramePr>
          <p:cNvPr id="21" name=""/>
          <p:cNvGraphicFramePr>
            <a:graphicFrameLocks noGrp="1"/>
          </p:cNvGraphicFramePr>
          <p:nvPr/>
        </p:nvGraphicFramePr>
        <p:xfrm>
          <a:off x="2987040" y="8936736"/>
          <a:ext cx="2811272" cy="557784"/>
        </p:xfrm>
        <a:graphic>
          <a:graphicData uri="http://schemas.openxmlformats.org/drawingml/2006/table">
            <a:tbl>
              <a:tblPr/>
              <a:tblGrid>
                <a:gridCol w="795528"/>
                <a:gridCol w="208280"/>
                <a:gridCol w="780288"/>
                <a:gridCol w="1027176"/>
              </a:tblGrid>
              <a:tr h="137160">
                <a:tc>
                  <a:txBody>
                    <a:bodyPr lIns="0" tIns="0" rIns="0" bIns="0">
                      <a:noAutofit/>
                    </a:bodyPr>
                    <a:p>
                      <a:pPr algn="ctr" indent="0"/>
                      <a:r>
                        <a:rPr lang="en-US" sz="550">
                          <a:solidFill>
                            <a:srgbClr val="2A7763"/>
                          </a:solidFill>
                          <a:latin typeface="Segoe UI"/>
                        </a:rPr>
                        <a:t>5898</a:t>
                      </a:r>
                    </a:p>
                  </a:txBody>
                  <a:tcPr marL="0" marR="0" marT="0" marB="0">
                    <a:solidFill>
                      <a:srgbClr val="00CD95"/>
                    </a:solidFill>
                  </a:tcPr>
                </a:tc>
                <a:tc>
                  <a:txBody>
                    <a:bodyPr lIns="0" tIns="0" rIns="0" bIns="0">
                      <a:noAutofit/>
                    </a:bodyPr>
                    <a:p>
                      <a:endParaRPr sz="700"/>
                    </a:p>
                  </a:txBody>
                  <a:tcPr marL="0" marR="0" marT="0" marB="0">
                    <a:solidFill>
                      <a:srgbClr val="E5ECF6"/>
                    </a:solidFill>
                  </a:tcPr>
                </a:tc>
                <a:tc>
                  <a:txBody>
                    <a:bodyPr lIns="0" tIns="0" rIns="0" bIns="0">
                      <a:noAutofit/>
                    </a:bodyPr>
                    <a:p>
                      <a:pPr algn="ctr" indent="0"/>
                      <a:r>
                        <a:rPr lang="en-US" sz="550">
                          <a:solidFill>
                            <a:srgbClr val="6A4F82"/>
                          </a:solidFill>
                          <a:latin typeface="Segoe UI"/>
                        </a:rPr>
                        <a:t>5767</a:t>
                      </a:r>
                    </a:p>
                  </a:txBody>
                  <a:tcPr marL="0" marR="0" marT="0" marB="0">
                    <a:solidFill>
                      <a:srgbClr val="AC63F9"/>
                    </a:solidFill>
                  </a:tcPr>
                </a:tc>
                <a:tc>
                  <a:txBody>
                    <a:bodyPr lIns="0" tIns="0" rIns="0" bIns="0">
                      <a:noAutofit/>
                    </a:bodyPr>
                    <a:p>
                      <a:endParaRPr sz="700"/>
                    </a:p>
                  </a:txBody>
                  <a:tcPr marL="0" marR="0" marT="0" marB="0">
                    <a:solidFill>
                      <a:srgbClr val="E5ECF6"/>
                    </a:solidFill>
                  </a:tcPr>
                </a:tc>
              </a:tr>
              <a:tr h="307848">
                <a:tc>
                  <a:txBody>
                    <a:bodyPr lIns="0" tIns="0" rIns="0" bIns="0">
                      <a:noAutofit/>
                    </a:bodyPr>
                    <a:p>
                      <a:endParaRPr sz="1500"/>
                    </a:p>
                  </a:txBody>
                  <a:tcPr marL="0" marR="0" marT="0" marB="0">
                    <a:solidFill>
                      <a:srgbClr val="00CD95"/>
                    </a:solidFill>
                  </a:tcPr>
                </a:tc>
                <a:tc>
                  <a:txBody>
                    <a:bodyPr lIns="0" tIns="0" rIns="0" bIns="0">
                      <a:noAutofit/>
                    </a:bodyPr>
                    <a:p>
                      <a:endParaRPr sz="1500"/>
                    </a:p>
                  </a:txBody>
                  <a:tcPr marL="0" marR="0" marT="0" marB="0">
                    <a:solidFill>
                      <a:srgbClr val="E5ECF6"/>
                    </a:solidFill>
                  </a:tcPr>
                </a:tc>
                <a:tc>
                  <a:txBody>
                    <a:bodyPr lIns="0" tIns="0" rIns="0" bIns="0">
                      <a:noAutofit/>
                    </a:bodyPr>
                    <a:p>
                      <a:endParaRPr sz="1500"/>
                    </a:p>
                  </a:txBody>
                  <a:tcPr marL="0" marR="0" marT="0" marB="0">
                    <a:solidFill>
                      <a:srgbClr val="AC63F9"/>
                    </a:solidFill>
                  </a:tcPr>
                </a:tc>
                <a:tc>
                  <a:txBody>
                    <a:bodyPr lIns="0" tIns="0" rIns="0" bIns="0">
                      <a:noAutofit/>
                    </a:bodyPr>
                    <a:p>
                      <a:pPr marL="533400" indent="0"/>
                      <a:r>
                        <a:rPr lang="en-US" sz="550">
                          <a:solidFill>
                            <a:srgbClr val="936B4D"/>
                          </a:solidFill>
                          <a:latin typeface="Segoe UI"/>
                        </a:rPr>
                        <a:t>4120</a:t>
                      </a:r>
                    </a:p>
                  </a:txBody>
                  <a:tcPr marL="0" marR="0" marT="0" marB="0">
                    <a:solidFill>
                      <a:srgbClr val="FFA15B"/>
                    </a:solidFill>
                  </a:tcPr>
                </a:tc>
              </a:tr>
              <a:tr h="112776">
                <a:tc gridSpan="2">
                  <a:txBody>
                    <a:bodyPr lIns="0" tIns="0" rIns="0" bIns="0">
                      <a:noAutofit/>
                    </a:bodyPr>
                    <a:p>
                      <a:pPr indent="0"/>
                      <a:r>
                        <a:rPr lang="en-US" sz="550">
                          <a:solidFill>
                            <a:srgbClr val="66758C"/>
                          </a:solidFill>
                          <a:latin typeface="Segoe UI"/>
                        </a:rPr>
                        <a:t>Australia and Oceania</a:t>
                      </a:r>
                    </a:p>
                  </a:txBody>
                  <a:tcPr marL="0" marR="0" marT="0" marB="0"/>
                </a:tc>
                <a:tc hMerge="1">
                  <a:txBody>
                    <a:bodyPr lIns="0" tIns="0" rIns="0" bIns="0">
                      <a:noAutofit/>
                    </a:bodyPr>
                    <a:p>
                      <a:endParaRPr sz="600"/>
                    </a:p>
                  </a:txBody>
                  <a:tcPr marL="0" marR="0" marT="0" marB="0"/>
                </a:tc>
                <a:tc>
                  <a:txBody>
                    <a:bodyPr lIns="0" tIns="0" rIns="0" bIns="0">
                      <a:noAutofit/>
                    </a:bodyPr>
                    <a:p>
                      <a:pPr algn="ctr" indent="0"/>
                      <a:r>
                        <a:rPr lang="en-US" sz="550">
                          <a:solidFill>
                            <a:srgbClr val="66758C"/>
                          </a:solidFill>
                          <a:latin typeface="Segoe UI"/>
                        </a:rPr>
                        <a:t>North America</a:t>
                      </a:r>
                    </a:p>
                  </a:txBody>
                  <a:tcPr marL="0" marR="0" marT="0" marB="0"/>
                </a:tc>
                <a:tc>
                  <a:txBody>
                    <a:bodyPr lIns="0" tIns="0" rIns="0" bIns="0">
                      <a:noAutofit/>
                    </a:bodyPr>
                    <a:p>
                      <a:pPr marL="495300" indent="0"/>
                      <a:r>
                        <a:rPr lang="en-US" sz="550">
                          <a:solidFill>
                            <a:srgbClr val="66758C"/>
                          </a:solidFill>
                          <a:latin typeface="Segoe UI"/>
                        </a:rPr>
                        <a:t>Europe</a:t>
                      </a:r>
                    </a:p>
                  </a:txBody>
                  <a:tcPr marL="0" marR="0" marT="0" marB="0"/>
                </a:tc>
              </a:tr>
            </a:tbl>
          </a:graphicData>
        </a:graphic>
      </p:graphicFrame>
      <p:sp>
        <p:nvSpPr>
          <p:cNvPr id="22" name=""/>
          <p:cNvSpPr/>
          <p:nvPr/>
        </p:nvSpPr>
        <p:spPr>
          <a:xfrm>
            <a:off x="5876544" y="9400032"/>
            <a:ext cx="987552" cy="73152"/>
          </a:xfrm>
          <a:prstGeom prst="rect">
            <a:avLst/>
          </a:prstGeom>
        </p:spPr>
        <p:txBody>
          <a:bodyPr lIns="0" tIns="0" rIns="0" bIns="0" wrap="none">
            <a:noAutofit/>
          </a:bodyPr>
          <a:p>
            <a:pPr indent="0"/>
            <a:r>
              <a:rPr lang="en-US" sz="550">
                <a:solidFill>
                  <a:srgbClr val="66758C"/>
                </a:solidFill>
                <a:latin typeface="Segoe UI"/>
              </a:rPr>
              <a:t>Middle East and North Africa</a:t>
            </a:r>
          </a:p>
        </p:txBody>
      </p:sp>
      <p:sp>
        <p:nvSpPr>
          <p:cNvPr id="23" name=""/>
          <p:cNvSpPr/>
          <p:nvPr/>
        </p:nvSpPr>
        <p:spPr>
          <a:xfrm>
            <a:off x="3733800" y="9540240"/>
            <a:ext cx="310896" cy="109728"/>
          </a:xfrm>
          <a:prstGeom prst="rect">
            <a:avLst/>
          </a:prstGeom>
        </p:spPr>
        <p:txBody>
          <a:bodyPr lIns="0" tIns="0" rIns="0" bIns="0" wrap="none">
            <a:noAutofit/>
          </a:bodyPr>
          <a:p>
            <a:pPr indent="0"/>
            <a:r>
              <a:rPr lang="en-US" sz="600">
                <a:solidFill>
                  <a:srgbClr val="66758C"/>
                </a:solidFill>
                <a:latin typeface="Segoe UI"/>
              </a:rPr>
              <a:t>Regions</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54024" y="1097280"/>
            <a:ext cx="4998720" cy="1505712"/>
          </a:xfrm>
          <a:prstGeom prst="rect">
            <a:avLst/>
          </a:prstGeom>
        </p:spPr>
      </p:pic>
      <p:pic>
        <p:nvPicPr>
          <p:cNvPr id="3" name=""/>
          <p:cNvPicPr>
            <a:picLocks noChangeAspect="1"/>
          </p:cNvPicPr>
          <p:nvPr/>
        </p:nvPicPr>
        <p:blipFill>
          <a:blip r:embed="rPictId1"/>
          <a:stretch>
            <a:fillRect/>
          </a:stretch>
        </p:blipFill>
        <p:spPr>
          <a:xfrm>
            <a:off x="798576" y="5276088"/>
            <a:ext cx="5239512" cy="1664208"/>
          </a:xfrm>
          <a:prstGeom prst="rect">
            <a:avLst/>
          </a:prstGeom>
        </p:spPr>
      </p:pic>
      <p:sp>
        <p:nvSpPr>
          <p:cNvPr id="4" name=""/>
          <p:cNvSpPr/>
          <p:nvPr/>
        </p:nvSpPr>
        <p:spPr>
          <a:xfrm>
            <a:off x="612648" y="5684520"/>
            <a:ext cx="97536" cy="545592"/>
          </a:xfrm>
          <a:prstGeom prst="rect">
            <a:avLst/>
          </a:prstGeom>
        </p:spPr>
        <p:txBody>
          <a:bodyPr lIns="0" tIns="0" rIns="0" bIns="0" vert="vert270" wrap="none">
            <a:noAutofit/>
          </a:bodyPr>
          <a:p>
            <a:pPr indent="0"/>
            <a:r>
              <a:rPr lang="en-US" sz="650">
                <a:solidFill>
                  <a:srgbClr val="778498"/>
                </a:solidFill>
                <a:latin typeface="Segoe UI"/>
              </a:rPr>
              <a:t>Total Revenue</a:t>
            </a:r>
          </a:p>
        </p:txBody>
      </p:sp>
      <p:sp>
        <p:nvSpPr>
          <p:cNvPr id="5" name=""/>
          <p:cNvSpPr/>
          <p:nvPr/>
        </p:nvSpPr>
        <p:spPr>
          <a:xfrm>
            <a:off x="688848" y="646176"/>
            <a:ext cx="1972056" cy="131064"/>
          </a:xfrm>
          <a:prstGeom prst="rect">
            <a:avLst/>
          </a:prstGeom>
        </p:spPr>
        <p:txBody>
          <a:bodyPr lIns="0" tIns="0" rIns="0" bIns="0" wrap="none">
            <a:noAutofit/>
          </a:bodyPr>
          <a:p>
            <a:pPr indent="0"/>
            <a:r>
              <a:rPr lang="en-US" sz="750">
                <a:solidFill>
                  <a:srgbClr val="8E99AA"/>
                </a:solidFill>
                <a:latin typeface="Segoe UI"/>
              </a:rPr>
              <a:t>Unit Price </a:t>
            </a:r>
            <a:r>
              <a:rPr lang="en-US" sz="750">
                <a:solidFill>
                  <a:srgbClr val="66758C"/>
                </a:solidFill>
                <a:latin typeface="Segoe UI"/>
              </a:rPr>
              <a:t>V/S </a:t>
            </a:r>
            <a:r>
              <a:rPr lang="en-US" sz="750">
                <a:solidFill>
                  <a:srgbClr val="8E99AA"/>
                </a:solidFill>
                <a:latin typeface="Segoe UI"/>
              </a:rPr>
              <a:t>Unit </a:t>
            </a:r>
            <a:r>
              <a:rPr lang="en-US" sz="750">
                <a:solidFill>
                  <a:srgbClr val="66758C"/>
                </a:solidFill>
                <a:latin typeface="Segoe UI"/>
              </a:rPr>
              <a:t>Cost </a:t>
            </a:r>
            <a:r>
              <a:rPr lang="en-US" sz="750">
                <a:solidFill>
                  <a:srgbClr val="8E99AA"/>
                </a:solidFill>
                <a:latin typeface="Segoe UI"/>
              </a:rPr>
              <a:t>by </a:t>
            </a:r>
            <a:r>
              <a:rPr lang="en-US" sz="750">
                <a:solidFill>
                  <a:srgbClr val="66758C"/>
                </a:solidFill>
                <a:latin typeface="Segoe UI"/>
              </a:rPr>
              <a:t>Item Type [2017]</a:t>
            </a:r>
          </a:p>
        </p:txBody>
      </p:sp>
      <p:sp>
        <p:nvSpPr>
          <p:cNvPr id="6" name=""/>
          <p:cNvSpPr/>
          <p:nvPr/>
        </p:nvSpPr>
        <p:spPr>
          <a:xfrm>
            <a:off x="487680" y="1566672"/>
            <a:ext cx="109728" cy="265176"/>
          </a:xfrm>
          <a:prstGeom prst="rect">
            <a:avLst/>
          </a:prstGeom>
        </p:spPr>
        <p:txBody>
          <a:bodyPr lIns="0" tIns="0" rIns="0" bIns="0">
            <a:noAutofit/>
          </a:bodyPr>
          <a:p>
            <a:pPr algn="r" indent="0">
              <a:spcAft>
                <a:spcPts val="210"/>
              </a:spcAft>
            </a:pPr>
            <a:r>
              <a:rPr lang="en-US" sz="550">
                <a:solidFill>
                  <a:srgbClr val="4C5E79"/>
                </a:solidFill>
                <a:latin typeface="Segoe UI"/>
              </a:rPr>
              <a:t>UJ</a:t>
            </a:r>
          </a:p>
          <a:p>
            <a:pPr indent="0"/>
            <a:r>
              <a:rPr lang="en-US" b="1" sz="400">
                <a:solidFill>
                  <a:srgbClr val="66758C"/>
                </a:solidFill>
                <a:latin typeface="Segoe UI"/>
              </a:rPr>
              <a:t>Q_</a:t>
            </a:r>
          </a:p>
        </p:txBody>
      </p:sp>
      <p:sp>
        <p:nvSpPr>
          <p:cNvPr id="7" name=""/>
          <p:cNvSpPr/>
          <p:nvPr/>
        </p:nvSpPr>
        <p:spPr>
          <a:xfrm>
            <a:off x="667512" y="999744"/>
            <a:ext cx="149352" cy="1438656"/>
          </a:xfrm>
          <a:prstGeom prst="rect">
            <a:avLst/>
          </a:prstGeom>
        </p:spPr>
        <p:txBody>
          <a:bodyPr lIns="0" tIns="0" rIns="0" bIns="0">
            <a:noAutofit/>
          </a:bodyPr>
          <a:p>
            <a:pPr indent="0">
              <a:lnSpc>
                <a:spcPts val="1752"/>
              </a:lnSpc>
            </a:pPr>
            <a:r>
              <a:rPr lang="en-US" sz="550">
                <a:solidFill>
                  <a:srgbClr val="66758C"/>
                </a:solidFill>
                <a:latin typeface="Segoe UI"/>
              </a:rPr>
              <a:t>700</a:t>
            </a:r>
          </a:p>
          <a:p>
            <a:pPr indent="0">
              <a:lnSpc>
                <a:spcPts val="1752"/>
              </a:lnSpc>
            </a:pPr>
            <a:r>
              <a:rPr lang="en-US" i="1" sz="600">
                <a:solidFill>
                  <a:srgbClr val="66758C"/>
                </a:solidFill>
                <a:latin typeface="Segoe UI"/>
              </a:rPr>
              <a:t>600</a:t>
            </a:r>
          </a:p>
          <a:p>
            <a:pPr indent="0">
              <a:lnSpc>
                <a:spcPts val="1752"/>
              </a:lnSpc>
            </a:pPr>
            <a:r>
              <a:rPr lang="en-US" i="1" sz="600">
                <a:solidFill>
                  <a:srgbClr val="66758C"/>
                </a:solidFill>
                <a:latin typeface="Segoe UI"/>
              </a:rPr>
              <a:t>500</a:t>
            </a:r>
          </a:p>
          <a:p>
            <a:pPr indent="0">
              <a:lnSpc>
                <a:spcPts val="1752"/>
              </a:lnSpc>
            </a:pPr>
            <a:r>
              <a:rPr lang="en-US" sz="550">
                <a:solidFill>
                  <a:srgbClr val="66758C"/>
                </a:solidFill>
                <a:latin typeface="Segoe UI"/>
              </a:rPr>
              <a:t>400</a:t>
            </a:r>
          </a:p>
          <a:p>
            <a:pPr indent="0">
              <a:lnSpc>
                <a:spcPts val="1752"/>
              </a:lnSpc>
            </a:pPr>
            <a:r>
              <a:rPr lang="en-US" sz="550">
                <a:solidFill>
                  <a:srgbClr val="66758C"/>
                </a:solidFill>
                <a:latin typeface="Segoe UI"/>
              </a:rPr>
              <a:t>300</a:t>
            </a:r>
          </a:p>
          <a:p>
            <a:pPr indent="0">
              <a:lnSpc>
                <a:spcPts val="1752"/>
              </a:lnSpc>
            </a:pPr>
            <a:r>
              <a:rPr lang="en-US" sz="550">
                <a:solidFill>
                  <a:srgbClr val="66758C"/>
                </a:solidFill>
                <a:latin typeface="Times New Roman"/>
              </a:rPr>
              <a:t>200</a:t>
            </a:r>
          </a:p>
          <a:p>
            <a:pPr indent="0">
              <a:lnSpc>
                <a:spcPts val="1752"/>
              </a:lnSpc>
            </a:pPr>
            <a:r>
              <a:rPr lang="en-US" sz="950">
                <a:solidFill>
                  <a:srgbClr val="66758C"/>
                </a:solidFill>
                <a:latin typeface="Segoe UI"/>
              </a:rPr>
              <a:t>100</a:t>
            </a:r>
          </a:p>
        </p:txBody>
      </p:sp>
      <p:sp>
        <p:nvSpPr>
          <p:cNvPr id="8" name=""/>
          <p:cNvSpPr/>
          <p:nvPr/>
        </p:nvSpPr>
        <p:spPr>
          <a:xfrm>
            <a:off x="3313176" y="1005840"/>
            <a:ext cx="143256" cy="85344"/>
          </a:xfrm>
          <a:prstGeom prst="rect">
            <a:avLst/>
          </a:prstGeom>
        </p:spPr>
        <p:txBody>
          <a:bodyPr lIns="0" tIns="0" rIns="0" bIns="0" wrap="none">
            <a:noAutofit/>
          </a:bodyPr>
          <a:p>
            <a:pPr indent="0"/>
            <a:r>
              <a:rPr lang="en-US" sz="550">
                <a:solidFill>
                  <a:srgbClr val="5756F8"/>
                </a:solidFill>
                <a:latin typeface="Times New Roman"/>
              </a:rPr>
              <a:t>668</a:t>
            </a:r>
          </a:p>
        </p:txBody>
      </p:sp>
      <p:sp>
        <p:nvSpPr>
          <p:cNvPr id="9" name=""/>
          <p:cNvSpPr/>
          <p:nvPr/>
        </p:nvSpPr>
        <p:spPr>
          <a:xfrm>
            <a:off x="6126480" y="1078992"/>
            <a:ext cx="140208" cy="85344"/>
          </a:xfrm>
          <a:prstGeom prst="rect">
            <a:avLst/>
          </a:prstGeom>
        </p:spPr>
        <p:txBody>
          <a:bodyPr lIns="0" tIns="0" rIns="0" bIns="0" wrap="none">
            <a:noAutofit/>
          </a:bodyPr>
          <a:p>
            <a:pPr indent="0"/>
            <a:r>
              <a:rPr lang="en-US" sz="550">
                <a:solidFill>
                  <a:srgbClr val="4C5E79"/>
                </a:solidFill>
                <a:latin typeface="Segoe UI"/>
              </a:rPr>
              <a:t>500</a:t>
            </a:r>
          </a:p>
        </p:txBody>
      </p:sp>
      <p:sp>
        <p:nvSpPr>
          <p:cNvPr id="10" name=""/>
          <p:cNvSpPr/>
          <p:nvPr/>
        </p:nvSpPr>
        <p:spPr>
          <a:xfrm>
            <a:off x="6120384" y="1359408"/>
            <a:ext cx="146304" cy="85344"/>
          </a:xfrm>
          <a:prstGeom prst="rect">
            <a:avLst/>
          </a:prstGeom>
        </p:spPr>
        <p:txBody>
          <a:bodyPr lIns="0" tIns="0" rIns="0" bIns="0" wrap="none">
            <a:noAutofit/>
          </a:bodyPr>
          <a:p>
            <a:pPr indent="0"/>
            <a:r>
              <a:rPr lang="en-US" sz="550">
                <a:solidFill>
                  <a:srgbClr val="778498"/>
                </a:solidFill>
                <a:latin typeface="Segoe UI"/>
              </a:rPr>
              <a:t>400</a:t>
            </a:r>
          </a:p>
        </p:txBody>
      </p:sp>
      <p:sp>
        <p:nvSpPr>
          <p:cNvPr id="11" name=""/>
          <p:cNvSpPr/>
          <p:nvPr/>
        </p:nvSpPr>
        <p:spPr>
          <a:xfrm>
            <a:off x="6126480" y="1572768"/>
            <a:ext cx="280416" cy="438912"/>
          </a:xfrm>
          <a:prstGeom prst="rect">
            <a:avLst/>
          </a:prstGeom>
        </p:spPr>
        <p:txBody>
          <a:bodyPr lIns="0" tIns="0" rIns="0" bIns="0">
            <a:noAutofit/>
          </a:bodyPr>
          <a:p>
            <a:pPr algn="r" indent="0"/>
            <a:r>
              <a:rPr lang="en-US" sz="550">
                <a:solidFill>
                  <a:srgbClr val="66758C"/>
                </a:solidFill>
                <a:latin typeface="Segoe UI"/>
              </a:rPr>
              <a:t>t/i</a:t>
            </a:r>
          </a:p>
          <a:p>
            <a:pPr indent="0">
              <a:lnSpc>
                <a:spcPts val="360"/>
              </a:lnSpc>
            </a:pPr>
            <a:r>
              <a:rPr lang="en-US" sz="550">
                <a:solidFill>
                  <a:srgbClr val="66758C"/>
                </a:solidFill>
                <a:latin typeface="Segoe UI"/>
              </a:rPr>
              <a:t>300</a:t>
            </a:r>
          </a:p>
          <a:p>
            <a:pPr algn="r" indent="0">
              <a:lnSpc>
                <a:spcPts val="360"/>
              </a:lnSpc>
            </a:pPr>
            <a:r>
              <a:rPr lang="en-US" sz="650">
                <a:solidFill>
                  <a:srgbClr val="66758C"/>
                </a:solidFill>
                <a:latin typeface="Segoe UI"/>
              </a:rPr>
              <a:t>o</a:t>
            </a:r>
          </a:p>
          <a:p>
            <a:pPr algn="r" indent="0">
              <a:lnSpc>
                <a:spcPts val="360"/>
              </a:lnSpc>
              <a:spcAft>
                <a:spcPts val="210"/>
              </a:spcAft>
            </a:pPr>
            <a:r>
              <a:rPr lang="en-US" sz="950">
                <a:solidFill>
                  <a:srgbClr val="778498"/>
                </a:solidFill>
                <a:latin typeface="Segoe UI"/>
              </a:rPr>
              <a:t>u</a:t>
            </a:r>
          </a:p>
          <a:p>
            <a:pPr algn="r" indent="0"/>
            <a:r>
              <a:rPr lang="en-US" sz="650">
                <a:solidFill>
                  <a:srgbClr val="778498"/>
                </a:solidFill>
                <a:latin typeface="Segoe UI"/>
              </a:rPr>
              <a:t>"E</a:t>
            </a:r>
          </a:p>
          <a:p>
            <a:pPr algn="r" indent="0"/>
            <a:r>
              <a:rPr lang="en-US" sz="600">
                <a:solidFill>
                  <a:srgbClr val="778498"/>
                </a:solidFill>
                <a:latin typeface="Calibri"/>
              </a:rPr>
              <a:t>200</a:t>
            </a:r>
            <a:r>
              <a:rPr lang="en-US" sz="550">
                <a:solidFill>
                  <a:srgbClr val="778498"/>
                </a:solidFill>
                <a:latin typeface="Arial"/>
              </a:rPr>
              <a:t> </a:t>
            </a:r>
            <a:r>
              <a:rPr lang="en-US" sz="600">
                <a:solidFill>
                  <a:srgbClr val="66758C"/>
                </a:solidFill>
                <a:latin typeface="Calibri"/>
              </a:rPr>
              <a:t>13</a:t>
            </a:r>
          </a:p>
        </p:txBody>
      </p:sp>
      <p:sp>
        <p:nvSpPr>
          <p:cNvPr id="12" name=""/>
          <p:cNvSpPr/>
          <p:nvPr/>
        </p:nvSpPr>
        <p:spPr>
          <a:xfrm>
            <a:off x="6126480" y="2209800"/>
            <a:ext cx="140208" cy="88392"/>
          </a:xfrm>
          <a:prstGeom prst="rect">
            <a:avLst/>
          </a:prstGeom>
        </p:spPr>
        <p:txBody>
          <a:bodyPr lIns="0" tIns="0" rIns="0" bIns="0" wrap="none">
            <a:noAutofit/>
          </a:bodyPr>
          <a:p>
            <a:pPr indent="0"/>
            <a:r>
              <a:rPr lang="en-US" sz="950">
                <a:solidFill>
                  <a:srgbClr val="9AA4B3"/>
                </a:solidFill>
                <a:latin typeface="Segoe UI"/>
              </a:rPr>
              <a:t>100</a:t>
            </a:r>
          </a:p>
        </p:txBody>
      </p:sp>
      <p:sp>
        <p:nvSpPr>
          <p:cNvPr id="13" name=""/>
          <p:cNvSpPr/>
          <p:nvPr/>
        </p:nvSpPr>
        <p:spPr>
          <a:xfrm>
            <a:off x="6589776" y="1045464"/>
            <a:ext cx="542544" cy="304800"/>
          </a:xfrm>
          <a:prstGeom prst="rect">
            <a:avLst/>
          </a:prstGeom>
        </p:spPr>
        <p:txBody>
          <a:bodyPr lIns="0" tIns="0" rIns="0" bIns="0">
            <a:noAutofit/>
          </a:bodyPr>
          <a:p>
            <a:pPr indent="0">
              <a:spcAft>
                <a:spcPts val="210"/>
              </a:spcAft>
            </a:pPr>
            <a:r>
              <a:rPr lang="en-US" sz="600">
                <a:solidFill>
                  <a:srgbClr val="66758C"/>
                </a:solidFill>
                <a:latin typeface="Segoe UI"/>
              </a:rPr>
              <a:t>Metrics</a:t>
            </a:r>
          </a:p>
          <a:p>
            <a:pPr indent="0">
              <a:lnSpc>
                <a:spcPts val="840"/>
              </a:lnSpc>
            </a:pPr>
            <a:r>
              <a:rPr lang="en-US" sz="550">
                <a:solidFill>
                  <a:srgbClr val="0909FA"/>
                </a:solidFill>
                <a:latin typeface="Segoe UI"/>
              </a:rPr>
              <a:t>—•— Jnit Price</a:t>
            </a:r>
          </a:p>
          <a:p>
            <a:pPr indent="0">
              <a:lnSpc>
                <a:spcPts val="840"/>
              </a:lnSpc>
            </a:pPr>
            <a:r>
              <a:rPr lang="en-US" sz="550">
                <a:solidFill>
                  <a:srgbClr val="038104"/>
                </a:solidFill>
                <a:latin typeface="Segoe UI"/>
              </a:rPr>
              <a:t>—•— </a:t>
            </a:r>
            <a:r>
              <a:rPr lang="en-US" sz="550">
                <a:solidFill>
                  <a:srgbClr val="9AA4B3"/>
                </a:solidFill>
                <a:latin typeface="Segoe UI"/>
              </a:rPr>
              <a:t>Unit </a:t>
            </a:r>
            <a:r>
              <a:rPr lang="en-US" sz="550">
                <a:solidFill>
                  <a:srgbClr val="66758C"/>
                </a:solidFill>
                <a:latin typeface="Segoe UI"/>
              </a:rPr>
              <a:t>Cost</a:t>
            </a:r>
          </a:p>
        </p:txBody>
      </p:sp>
      <p:sp>
        <p:nvSpPr>
          <p:cNvPr id="14" name=""/>
          <p:cNvSpPr/>
          <p:nvPr/>
        </p:nvSpPr>
        <p:spPr>
          <a:xfrm>
            <a:off x="445008" y="3054096"/>
            <a:ext cx="6632448" cy="359664"/>
          </a:xfrm>
          <a:prstGeom prst="rect">
            <a:avLst/>
          </a:prstGeom>
        </p:spPr>
        <p:txBody>
          <a:bodyPr lIns="0" tIns="0" rIns="0" bIns="0">
            <a:noAutofit/>
          </a:bodyPr>
          <a:p>
            <a:pPr indent="0">
              <a:lnSpc>
                <a:spcPts val="1536"/>
              </a:lnSpc>
              <a:spcBef>
                <a:spcPts val="2310"/>
              </a:spcBef>
              <a:spcAft>
                <a:spcPts val="7770"/>
              </a:spcAft>
            </a:pPr>
            <a:r>
              <a:rPr lang="en-US" sz="950">
                <a:latin typeface="Segoe UI"/>
              </a:rPr>
              <a:t>In 2017, Household items Supplies had the highest unit prices of $668, respectively, significantly exceeding their unit costs, indicating strong profitability potential compared to other categories.</a:t>
            </a:r>
          </a:p>
        </p:txBody>
      </p:sp>
      <p:sp>
        <p:nvSpPr>
          <p:cNvPr id="15" name=""/>
          <p:cNvSpPr/>
          <p:nvPr/>
        </p:nvSpPr>
        <p:spPr>
          <a:xfrm>
            <a:off x="780288" y="4828032"/>
            <a:ext cx="2176272" cy="131064"/>
          </a:xfrm>
          <a:prstGeom prst="rect">
            <a:avLst/>
          </a:prstGeom>
        </p:spPr>
        <p:txBody>
          <a:bodyPr lIns="0" tIns="0" rIns="0" bIns="0" wrap="none">
            <a:noAutofit/>
          </a:bodyPr>
          <a:p>
            <a:pPr indent="0"/>
            <a:r>
              <a:rPr lang="en-US" sz="750">
                <a:solidFill>
                  <a:srgbClr val="66758C"/>
                </a:solidFill>
                <a:latin typeface="Segoe UI"/>
              </a:rPr>
              <a:t>Total Revenue </a:t>
            </a:r>
            <a:r>
              <a:rPr lang="en-US" i="1" sz="650">
                <a:solidFill>
                  <a:srgbClr val="66758C"/>
                </a:solidFill>
                <a:latin typeface="Segoe UI"/>
              </a:rPr>
              <a:t>V/S</a:t>
            </a:r>
            <a:r>
              <a:rPr lang="en-US" sz="750">
                <a:solidFill>
                  <a:srgbClr val="66758C"/>
                </a:solidFill>
                <a:latin typeface="Segoe UI"/>
              </a:rPr>
              <a:t> Total Cost by Item Type [2010]</a:t>
            </a:r>
          </a:p>
        </p:txBody>
      </p:sp>
      <p:sp>
        <p:nvSpPr>
          <p:cNvPr id="16" name=""/>
          <p:cNvSpPr/>
          <p:nvPr/>
        </p:nvSpPr>
        <p:spPr>
          <a:xfrm>
            <a:off x="4742688" y="5184648"/>
            <a:ext cx="292608" cy="88392"/>
          </a:xfrm>
          <a:prstGeom prst="rect">
            <a:avLst/>
          </a:prstGeom>
        </p:spPr>
        <p:txBody>
          <a:bodyPr lIns="0" tIns="0" rIns="0" bIns="0" wrap="none">
            <a:noAutofit/>
          </a:bodyPr>
          <a:p>
            <a:pPr indent="0"/>
            <a:r>
              <a:rPr lang="en-US" sz="550">
                <a:solidFill>
                  <a:srgbClr val="0909FA"/>
                </a:solidFill>
                <a:latin typeface="Times New Roman"/>
              </a:rPr>
              <a:t>5396577</a:t>
            </a:r>
          </a:p>
        </p:txBody>
      </p:sp>
      <p:sp>
        <p:nvSpPr>
          <p:cNvPr id="17" name=""/>
          <p:cNvSpPr/>
          <p:nvPr/>
        </p:nvSpPr>
        <p:spPr>
          <a:xfrm>
            <a:off x="6547104" y="5224272"/>
            <a:ext cx="679704" cy="304800"/>
          </a:xfrm>
          <a:prstGeom prst="rect">
            <a:avLst/>
          </a:prstGeom>
        </p:spPr>
        <p:txBody>
          <a:bodyPr lIns="0" tIns="0" rIns="0" bIns="0">
            <a:noAutofit/>
          </a:bodyPr>
          <a:p>
            <a:pPr indent="0">
              <a:lnSpc>
                <a:spcPts val="816"/>
              </a:lnSpc>
              <a:spcBef>
                <a:spcPts val="1470"/>
              </a:spcBef>
            </a:pPr>
            <a:r>
              <a:rPr lang="en-US" sz="650">
                <a:solidFill>
                  <a:srgbClr val="66758C"/>
                </a:solidFill>
                <a:latin typeface="Segoe UI"/>
              </a:rPr>
              <a:t>Metrics</a:t>
            </a:r>
          </a:p>
          <a:p>
            <a:pPr indent="0">
              <a:lnSpc>
                <a:spcPts val="816"/>
              </a:lnSpc>
            </a:pPr>
            <a:r>
              <a:rPr lang="en-US" sz="550">
                <a:solidFill>
                  <a:srgbClr val="0909FA"/>
                </a:solidFill>
                <a:latin typeface="Segoe UI"/>
              </a:rPr>
              <a:t>—•— </a:t>
            </a:r>
            <a:r>
              <a:rPr lang="en-US" sz="550">
                <a:solidFill>
                  <a:srgbClr val="66758C"/>
                </a:solidFill>
                <a:latin typeface="Segoe UI"/>
              </a:rPr>
              <a:t>Total Revenue </a:t>
            </a:r>
            <a:r>
              <a:rPr lang="en-US" sz="550">
                <a:solidFill>
                  <a:srgbClr val="038104"/>
                </a:solidFill>
                <a:latin typeface="Segoe UI"/>
              </a:rPr>
              <a:t>—•— Total Cost</a:t>
            </a:r>
          </a:p>
        </p:txBody>
      </p:sp>
      <p:sp>
        <p:nvSpPr>
          <p:cNvPr id="18" name=""/>
          <p:cNvSpPr/>
          <p:nvPr/>
        </p:nvSpPr>
        <p:spPr>
          <a:xfrm>
            <a:off x="448056" y="7449312"/>
            <a:ext cx="6736080" cy="362712"/>
          </a:xfrm>
          <a:prstGeom prst="rect">
            <a:avLst/>
          </a:prstGeom>
        </p:spPr>
        <p:txBody>
          <a:bodyPr lIns="0" tIns="0" rIns="0" bIns="0">
            <a:noAutofit/>
          </a:bodyPr>
          <a:p>
            <a:pPr indent="0">
              <a:lnSpc>
                <a:spcPts val="1560"/>
              </a:lnSpc>
              <a:spcBef>
                <a:spcPts val="2730"/>
              </a:spcBef>
            </a:pPr>
            <a:r>
              <a:rPr lang="en-US" sz="950">
                <a:latin typeface="Segoe UI"/>
              </a:rPr>
              <a:t>In 2010, Office Supplies generated the highest total revenue of $5.39M, significantly exceeding its total cost of $3.35M highlighting it as the most profitable item type</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87552" y="999744"/>
            <a:ext cx="5081016" cy="1280160"/>
          </a:xfrm>
          <a:prstGeom prst="rect">
            <a:avLst/>
          </a:prstGeom>
        </p:spPr>
      </p:pic>
      <p:pic>
        <p:nvPicPr>
          <p:cNvPr id="3" name=""/>
          <p:cNvPicPr>
            <a:picLocks noChangeAspect="1"/>
          </p:cNvPicPr>
          <p:nvPr/>
        </p:nvPicPr>
        <p:blipFill>
          <a:blip r:embed="rPictId1"/>
          <a:stretch>
            <a:fillRect/>
          </a:stretch>
        </p:blipFill>
        <p:spPr>
          <a:xfrm>
            <a:off x="670560" y="3922776"/>
            <a:ext cx="5474208" cy="2151888"/>
          </a:xfrm>
          <a:prstGeom prst="rect">
            <a:avLst/>
          </a:prstGeom>
        </p:spPr>
      </p:pic>
      <p:pic>
        <p:nvPicPr>
          <p:cNvPr id="4" name=""/>
          <p:cNvPicPr>
            <a:picLocks noChangeAspect="1"/>
          </p:cNvPicPr>
          <p:nvPr/>
        </p:nvPicPr>
        <p:blipFill>
          <a:blip r:embed="rPictId2"/>
          <a:stretch>
            <a:fillRect/>
          </a:stretch>
        </p:blipFill>
        <p:spPr>
          <a:xfrm>
            <a:off x="655320" y="6992112"/>
            <a:ext cx="6592824" cy="2526792"/>
          </a:xfrm>
          <a:prstGeom prst="rect">
            <a:avLst/>
          </a:prstGeom>
        </p:spPr>
      </p:pic>
      <p:sp>
        <p:nvSpPr>
          <p:cNvPr id="5" name=""/>
          <p:cNvSpPr/>
          <p:nvPr/>
        </p:nvSpPr>
        <p:spPr>
          <a:xfrm>
            <a:off x="783336" y="618744"/>
            <a:ext cx="1831848" cy="115824"/>
          </a:xfrm>
          <a:prstGeom prst="rect">
            <a:avLst/>
          </a:prstGeom>
        </p:spPr>
        <p:txBody>
          <a:bodyPr lIns="0" tIns="0" rIns="0" bIns="0" wrap="none">
            <a:noAutofit/>
          </a:bodyPr>
          <a:p>
            <a:pPr indent="0"/>
            <a:r>
              <a:rPr lang="en-US" sz="600">
                <a:solidFill>
                  <a:srgbClr val="778498"/>
                </a:solidFill>
                <a:latin typeface="Segoe UI"/>
              </a:rPr>
              <a:t>Total Revenue V/S Total </a:t>
            </a:r>
            <a:r>
              <a:rPr lang="en-US" sz="600">
                <a:solidFill>
                  <a:srgbClr val="66758C"/>
                </a:solidFill>
                <a:latin typeface="Segoe UI"/>
              </a:rPr>
              <a:t>Cost by </a:t>
            </a:r>
            <a:r>
              <a:rPr lang="en-US" sz="600">
                <a:solidFill>
                  <a:srgbClr val="778498"/>
                </a:solidFill>
                <a:latin typeface="Segoe UI"/>
              </a:rPr>
              <a:t>Item Type [2011]</a:t>
            </a:r>
          </a:p>
        </p:txBody>
      </p:sp>
      <p:sp>
        <p:nvSpPr>
          <p:cNvPr id="6" name=""/>
          <p:cNvSpPr/>
          <p:nvPr/>
        </p:nvSpPr>
        <p:spPr>
          <a:xfrm>
            <a:off x="6672072" y="954024"/>
            <a:ext cx="573024" cy="262128"/>
          </a:xfrm>
          <a:prstGeom prst="rect">
            <a:avLst/>
          </a:prstGeom>
        </p:spPr>
        <p:txBody>
          <a:bodyPr lIns="0" tIns="0" rIns="0" bIns="0">
            <a:noAutofit/>
          </a:bodyPr>
          <a:p>
            <a:pPr indent="0">
              <a:lnSpc>
                <a:spcPts val="696"/>
              </a:lnSpc>
            </a:pPr>
            <a:r>
              <a:rPr lang="en-US" sz="550">
                <a:solidFill>
                  <a:srgbClr val="8E99AA"/>
                </a:solidFill>
                <a:latin typeface="Segoe UI"/>
              </a:rPr>
              <a:t>Metrics</a:t>
            </a:r>
          </a:p>
          <a:p>
            <a:pPr indent="0">
              <a:lnSpc>
                <a:spcPts val="696"/>
              </a:lnSpc>
            </a:pPr>
            <a:r>
              <a:rPr lang="en-US" sz="400">
                <a:solidFill>
                  <a:srgbClr val="3B3BFD"/>
                </a:solidFill>
                <a:latin typeface="Segoe UI"/>
              </a:rPr>
              <a:t>—</a:t>
            </a:r>
            <a:r>
              <a:rPr lang="en-US" sz="400">
                <a:solidFill>
                  <a:srgbClr val="0909FA"/>
                </a:solidFill>
                <a:latin typeface="Segoe UI"/>
              </a:rPr>
              <a:t>•</a:t>
            </a:r>
            <a:r>
              <a:rPr lang="en-US" sz="400">
                <a:solidFill>
                  <a:srgbClr val="3B3BFD"/>
                </a:solidFill>
                <a:latin typeface="Segoe UI"/>
              </a:rPr>
              <a:t>— </a:t>
            </a:r>
            <a:r>
              <a:rPr lang="en-US" sz="400">
                <a:solidFill>
                  <a:srgbClr val="66758C"/>
                </a:solidFill>
                <a:latin typeface="Segoe UI"/>
              </a:rPr>
              <a:t>Total </a:t>
            </a:r>
            <a:r>
              <a:rPr lang="en-US" sz="400">
                <a:solidFill>
                  <a:srgbClr val="8E99AA"/>
                </a:solidFill>
                <a:latin typeface="Segoe UI"/>
              </a:rPr>
              <a:t>Revenue</a:t>
            </a:r>
          </a:p>
          <a:p>
            <a:pPr indent="0">
              <a:lnSpc>
                <a:spcPts val="696"/>
              </a:lnSpc>
            </a:pPr>
            <a:r>
              <a:rPr lang="en-US" sz="400">
                <a:solidFill>
                  <a:srgbClr val="038104"/>
                </a:solidFill>
                <a:latin typeface="Segoe UI"/>
              </a:rPr>
              <a:t>■ </a:t>
            </a:r>
            <a:r>
              <a:rPr lang="en-US" sz="400">
                <a:solidFill>
                  <a:srgbClr val="8E99AA"/>
                </a:solidFill>
                <a:latin typeface="Segoe UI"/>
              </a:rPr>
              <a:t>Total Cost</a:t>
            </a:r>
          </a:p>
        </p:txBody>
      </p:sp>
      <p:sp>
        <p:nvSpPr>
          <p:cNvPr id="7" name=""/>
          <p:cNvSpPr/>
          <p:nvPr/>
        </p:nvSpPr>
        <p:spPr>
          <a:xfrm>
            <a:off x="448056" y="2731008"/>
            <a:ext cx="6772656" cy="359664"/>
          </a:xfrm>
          <a:prstGeom prst="rect">
            <a:avLst/>
          </a:prstGeom>
        </p:spPr>
        <p:txBody>
          <a:bodyPr lIns="0" tIns="0" rIns="0" bIns="0">
            <a:noAutofit/>
          </a:bodyPr>
          <a:p>
            <a:pPr algn="just" indent="0">
              <a:lnSpc>
                <a:spcPts val="1536"/>
              </a:lnSpc>
              <a:spcAft>
                <a:spcPts val="1680"/>
              </a:spcAft>
            </a:pPr>
            <a:r>
              <a:rPr lang="en-US" sz="950">
                <a:latin typeface="Segoe UI"/>
              </a:rPr>
              <a:t>In 2011, Office Supplies generated the highest total revenue of $2.92M, significantly exceeding its total cost of $2.35M, highlighting it as the most profitable item type</a:t>
            </a:r>
          </a:p>
        </p:txBody>
      </p:sp>
      <p:sp>
        <p:nvSpPr>
          <p:cNvPr id="8" name=""/>
          <p:cNvSpPr/>
          <p:nvPr/>
        </p:nvSpPr>
        <p:spPr>
          <a:xfrm>
            <a:off x="783336" y="3483864"/>
            <a:ext cx="2667000" cy="155448"/>
          </a:xfrm>
          <a:prstGeom prst="rect">
            <a:avLst/>
          </a:prstGeom>
        </p:spPr>
        <p:txBody>
          <a:bodyPr lIns="0" tIns="0" rIns="0" bIns="0" wrap="none">
            <a:noAutofit/>
          </a:bodyPr>
          <a:p>
            <a:pPr indent="0">
              <a:spcBef>
                <a:spcPts val="1680"/>
              </a:spcBef>
            </a:pPr>
            <a:r>
              <a:rPr lang="en-US" sz="950">
                <a:solidFill>
                  <a:srgbClr val="66758C"/>
                </a:solidFill>
                <a:latin typeface="Segoe UI"/>
              </a:rPr>
              <a:t>Total Revenue V/S Total Cost by Item Type [2012]</a:t>
            </a:r>
          </a:p>
        </p:txBody>
      </p:sp>
      <p:sp>
        <p:nvSpPr>
          <p:cNvPr id="9" name=""/>
          <p:cNvSpPr/>
          <p:nvPr/>
        </p:nvSpPr>
        <p:spPr>
          <a:xfrm>
            <a:off x="6352032" y="3980688"/>
            <a:ext cx="883920" cy="353568"/>
          </a:xfrm>
          <a:prstGeom prst="rect">
            <a:avLst/>
          </a:prstGeom>
        </p:spPr>
        <p:txBody>
          <a:bodyPr lIns="0" tIns="0" rIns="0" bIns="0">
            <a:noAutofit/>
          </a:bodyPr>
          <a:p>
            <a:pPr indent="0">
              <a:lnSpc>
                <a:spcPts val="1008"/>
              </a:lnSpc>
            </a:pPr>
            <a:r>
              <a:rPr lang="en-US" b="1" sz="700">
                <a:solidFill>
                  <a:srgbClr val="8E99AA"/>
                </a:solidFill>
                <a:latin typeface="Segoe UI"/>
              </a:rPr>
              <a:t>Metrics</a:t>
            </a:r>
          </a:p>
          <a:p>
            <a:pPr algn="just" marL="139700" indent="0">
              <a:lnSpc>
                <a:spcPts val="1008"/>
              </a:lnSpc>
            </a:pPr>
            <a:r>
              <a:rPr lang="en-US" sz="650">
                <a:solidFill>
                  <a:srgbClr val="0909FA"/>
                </a:solidFill>
                <a:latin typeface="Segoe UI"/>
              </a:rPr>
              <a:t>•    </a:t>
            </a:r>
            <a:r>
              <a:rPr lang="en-US" sz="650">
                <a:solidFill>
                  <a:srgbClr val="8E99AA"/>
                </a:solidFill>
                <a:latin typeface="Segoe UI"/>
              </a:rPr>
              <a:t>Total Revenue</a:t>
            </a:r>
          </a:p>
          <a:p>
            <a:pPr algn="just" marL="139700" indent="0">
              <a:lnSpc>
                <a:spcPts val="1008"/>
              </a:lnSpc>
            </a:pPr>
            <a:r>
              <a:rPr lang="en-US" sz="650">
                <a:solidFill>
                  <a:srgbClr val="038104"/>
                </a:solidFill>
                <a:latin typeface="Segoe UI"/>
              </a:rPr>
              <a:t>•    </a:t>
            </a:r>
            <a:r>
              <a:rPr lang="en-US" sz="650">
                <a:solidFill>
                  <a:srgbClr val="8E99AA"/>
                </a:solidFill>
                <a:latin typeface="Segoe UI"/>
              </a:rPr>
              <a:t>Total Cost</a:t>
            </a:r>
          </a:p>
        </p:txBody>
      </p:sp>
      <p:sp>
        <p:nvSpPr>
          <p:cNvPr id="10" name=""/>
          <p:cNvSpPr/>
          <p:nvPr/>
        </p:nvSpPr>
        <p:spPr>
          <a:xfrm>
            <a:off x="3337560" y="6169152"/>
            <a:ext cx="292608" cy="106680"/>
          </a:xfrm>
          <a:prstGeom prst="rect">
            <a:avLst/>
          </a:prstGeom>
        </p:spPr>
        <p:txBody>
          <a:bodyPr lIns="0" tIns="0" rIns="0" bIns="0" wrap="none">
            <a:noAutofit/>
          </a:bodyPr>
          <a:p>
            <a:pPr indent="0"/>
            <a:r>
              <a:rPr lang="en-US" sz="750">
                <a:solidFill>
                  <a:srgbClr val="8E99AA"/>
                </a:solidFill>
                <a:latin typeface="Segoe UI"/>
              </a:rPr>
              <a:t>Item's</a:t>
            </a:r>
          </a:p>
        </p:txBody>
      </p:sp>
      <p:sp>
        <p:nvSpPr>
          <p:cNvPr id="11" name=""/>
          <p:cNvSpPr/>
          <p:nvPr/>
        </p:nvSpPr>
        <p:spPr>
          <a:xfrm>
            <a:off x="448056" y="6480048"/>
            <a:ext cx="6355080" cy="362712"/>
          </a:xfrm>
          <a:prstGeom prst="rect">
            <a:avLst/>
          </a:prstGeom>
        </p:spPr>
        <p:txBody>
          <a:bodyPr lIns="0" tIns="0" rIns="0" bIns="0">
            <a:noAutofit/>
          </a:bodyPr>
          <a:p>
            <a:pPr indent="0">
              <a:lnSpc>
                <a:spcPts val="1560"/>
              </a:lnSpc>
            </a:pPr>
            <a:r>
              <a:rPr lang="en-US" sz="950">
                <a:latin typeface="Segoe UI"/>
              </a:rPr>
              <a:t>In 2012, Clothes generated the highest total revenue of $3.78M, significantly exceeding its total cost of $2.28M, highlighting it as the most profitable item type</a:t>
            </a:r>
          </a:p>
        </p:txBody>
      </p:sp>
      <p:sp>
        <p:nvSpPr>
          <p:cNvPr id="12" name=""/>
          <p:cNvSpPr/>
          <p:nvPr/>
        </p:nvSpPr>
        <p:spPr>
          <a:xfrm>
            <a:off x="3319272" y="9223248"/>
            <a:ext cx="243840" cy="94488"/>
          </a:xfrm>
          <a:prstGeom prst="rect">
            <a:avLst/>
          </a:prstGeom>
        </p:spPr>
        <p:txBody>
          <a:bodyPr lIns="0" tIns="0" rIns="0" bIns="0" wrap="none">
            <a:noAutofit/>
          </a:bodyPr>
          <a:p>
            <a:pPr indent="0"/>
            <a:r>
              <a:rPr lang="en-US" sz="650">
                <a:solidFill>
                  <a:srgbClr val="66758C"/>
                </a:solidFill>
                <a:latin typeface="Segoe UI"/>
              </a:rPr>
              <a:t>Item's</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30936" y="1621536"/>
            <a:ext cx="5446776" cy="1664208"/>
          </a:xfrm>
          <a:prstGeom prst="rect">
            <a:avLst/>
          </a:prstGeom>
        </p:spPr>
      </p:pic>
      <p:pic>
        <p:nvPicPr>
          <p:cNvPr id="3" name=""/>
          <p:cNvPicPr>
            <a:picLocks noChangeAspect="1"/>
          </p:cNvPicPr>
          <p:nvPr/>
        </p:nvPicPr>
        <p:blipFill>
          <a:blip r:embed="rPictId1"/>
          <a:stretch>
            <a:fillRect/>
          </a:stretch>
        </p:blipFill>
        <p:spPr>
          <a:xfrm>
            <a:off x="624840" y="4654296"/>
            <a:ext cx="5733288" cy="1752600"/>
          </a:xfrm>
          <a:prstGeom prst="rect">
            <a:avLst/>
          </a:prstGeom>
        </p:spPr>
      </p:pic>
      <p:pic>
        <p:nvPicPr>
          <p:cNvPr id="4" name=""/>
          <p:cNvPicPr>
            <a:picLocks noChangeAspect="1"/>
          </p:cNvPicPr>
          <p:nvPr/>
        </p:nvPicPr>
        <p:blipFill>
          <a:blip r:embed="rPictId2"/>
          <a:stretch>
            <a:fillRect/>
          </a:stretch>
        </p:blipFill>
        <p:spPr>
          <a:xfrm>
            <a:off x="932688" y="7833360"/>
            <a:ext cx="5132832" cy="1524000"/>
          </a:xfrm>
          <a:prstGeom prst="rect">
            <a:avLst/>
          </a:prstGeom>
        </p:spPr>
      </p:pic>
      <p:sp>
        <p:nvSpPr>
          <p:cNvPr id="5" name=""/>
          <p:cNvSpPr/>
          <p:nvPr/>
        </p:nvSpPr>
        <p:spPr>
          <a:xfrm>
            <a:off x="448056" y="469392"/>
            <a:ext cx="6736080" cy="359664"/>
          </a:xfrm>
          <a:prstGeom prst="rect">
            <a:avLst/>
          </a:prstGeom>
        </p:spPr>
        <p:txBody>
          <a:bodyPr lIns="0" tIns="0" rIns="0" bIns="0">
            <a:noAutofit/>
          </a:bodyPr>
          <a:p>
            <a:pPr indent="0">
              <a:lnSpc>
                <a:spcPts val="1536"/>
              </a:lnSpc>
            </a:pPr>
            <a:r>
              <a:rPr lang="en-US" sz="950">
                <a:latin typeface="Segoe UI"/>
              </a:rPr>
              <a:t>In 2013, Office Supplies generated the highest total revenue of $3.27M, significantly exceeding its total cost of $2.64M</a:t>
            </a:r>
          </a:p>
          <a:p>
            <a:pPr indent="0">
              <a:lnSpc>
                <a:spcPts val="1536"/>
              </a:lnSpc>
            </a:pPr>
            <a:r>
              <a:rPr lang="en-US" sz="950">
                <a:latin typeface="Segoe UI"/>
              </a:rPr>
              <a:t>highlighting it as the most profitable item type</a:t>
            </a:r>
          </a:p>
        </p:txBody>
      </p:sp>
      <p:sp>
        <p:nvSpPr>
          <p:cNvPr id="6" name=""/>
          <p:cNvSpPr/>
          <p:nvPr/>
        </p:nvSpPr>
        <p:spPr>
          <a:xfrm>
            <a:off x="780288" y="1173480"/>
            <a:ext cx="2176272" cy="131064"/>
          </a:xfrm>
          <a:prstGeom prst="rect">
            <a:avLst/>
          </a:prstGeom>
        </p:spPr>
        <p:txBody>
          <a:bodyPr lIns="0" tIns="0" rIns="0" bIns="0" wrap="none">
            <a:noAutofit/>
          </a:bodyPr>
          <a:p>
            <a:pPr indent="0"/>
            <a:r>
              <a:rPr lang="en-US" sz="750">
                <a:solidFill>
                  <a:srgbClr val="66758C"/>
                </a:solidFill>
                <a:latin typeface="Segoe UI"/>
              </a:rPr>
              <a:t>Total Revenue V/S Total Cost by Item Type [2014]</a:t>
            </a:r>
          </a:p>
        </p:txBody>
      </p:sp>
      <p:sp>
        <p:nvSpPr>
          <p:cNvPr id="7" name=""/>
          <p:cNvSpPr/>
          <p:nvPr/>
        </p:nvSpPr>
        <p:spPr>
          <a:xfrm>
            <a:off x="6272784" y="2084832"/>
            <a:ext cx="91440" cy="70104"/>
          </a:xfrm>
          <a:prstGeom prst="rect">
            <a:avLst/>
          </a:prstGeom>
        </p:spPr>
        <p:txBody>
          <a:bodyPr lIns="0" tIns="0" rIns="0" bIns="0" wrap="none">
            <a:noAutofit/>
          </a:bodyPr>
          <a:p>
            <a:pPr indent="0"/>
            <a:r>
              <a:rPr lang="en-US" sz="550">
                <a:solidFill>
                  <a:srgbClr val="66758C"/>
                </a:solidFill>
                <a:latin typeface="Segoe UI"/>
              </a:rPr>
              <a:t>iTl</a:t>
            </a:r>
          </a:p>
        </p:txBody>
      </p:sp>
      <p:sp>
        <p:nvSpPr>
          <p:cNvPr id="8" name=""/>
          <p:cNvSpPr/>
          <p:nvPr/>
        </p:nvSpPr>
        <p:spPr>
          <a:xfrm>
            <a:off x="6272784" y="2218944"/>
            <a:ext cx="91440" cy="283464"/>
          </a:xfrm>
          <a:prstGeom prst="rect">
            <a:avLst/>
          </a:prstGeom>
        </p:spPr>
        <p:txBody>
          <a:bodyPr lIns="0" tIns="0" rIns="0" bIns="0">
            <a:noAutofit/>
          </a:bodyPr>
          <a:p>
            <a:pPr indent="0"/>
            <a:r>
              <a:rPr lang="en-US" sz="550">
                <a:solidFill>
                  <a:srgbClr val="66758C"/>
                </a:solidFill>
                <a:latin typeface="Segoe UI"/>
              </a:rPr>
              <a:t>O</a:t>
            </a:r>
          </a:p>
          <a:p>
            <a:pPr indent="0">
              <a:lnSpc>
                <a:spcPts val="624"/>
              </a:lnSpc>
            </a:pPr>
            <a:r>
              <a:rPr lang="en-US" sz="950">
                <a:solidFill>
                  <a:srgbClr val="66758C"/>
                </a:solidFill>
                <a:latin typeface="Segoe UI"/>
              </a:rPr>
              <a:t>u</a:t>
            </a:r>
          </a:p>
          <a:p>
            <a:pPr indent="0">
              <a:lnSpc>
                <a:spcPts val="624"/>
              </a:lnSpc>
            </a:pPr>
            <a:r>
              <a:rPr lang="en-US" sz="950">
                <a:solidFill>
                  <a:srgbClr val="66758C"/>
                </a:solidFill>
                <a:latin typeface="Segoe UI"/>
              </a:rPr>
              <a:t>To</a:t>
            </a:r>
          </a:p>
          <a:p>
            <a:pPr indent="0">
              <a:lnSpc>
                <a:spcPts val="624"/>
              </a:lnSpc>
            </a:pPr>
            <a:r>
              <a:rPr lang="en-US" sz="950">
                <a:solidFill>
                  <a:srgbClr val="66758C"/>
                </a:solidFill>
                <a:latin typeface="Segoe UI"/>
              </a:rPr>
              <a:t>O</a:t>
            </a:r>
          </a:p>
        </p:txBody>
      </p:sp>
      <p:sp>
        <p:nvSpPr>
          <p:cNvPr id="9" name=""/>
          <p:cNvSpPr/>
          <p:nvPr/>
        </p:nvSpPr>
        <p:spPr>
          <a:xfrm>
            <a:off x="6547104" y="1569720"/>
            <a:ext cx="679704" cy="304800"/>
          </a:xfrm>
          <a:prstGeom prst="rect">
            <a:avLst/>
          </a:prstGeom>
        </p:spPr>
        <p:txBody>
          <a:bodyPr lIns="0" tIns="0" rIns="0" bIns="0">
            <a:noAutofit/>
          </a:bodyPr>
          <a:p>
            <a:pPr indent="0">
              <a:lnSpc>
                <a:spcPts val="816"/>
              </a:lnSpc>
            </a:pPr>
            <a:r>
              <a:rPr lang="en-US" sz="650">
                <a:solidFill>
                  <a:srgbClr val="66758C"/>
                </a:solidFill>
                <a:latin typeface="Segoe UI"/>
              </a:rPr>
              <a:t>Metrics</a:t>
            </a:r>
          </a:p>
          <a:p>
            <a:pPr indent="0">
              <a:lnSpc>
                <a:spcPts val="816"/>
              </a:lnSpc>
            </a:pPr>
            <a:r>
              <a:rPr lang="en-US" sz="550">
                <a:solidFill>
                  <a:srgbClr val="0909FA"/>
                </a:solidFill>
                <a:latin typeface="Segoe UI"/>
              </a:rPr>
              <a:t>—•— Total Revenue </a:t>
            </a:r>
            <a:r>
              <a:rPr lang="en-US" sz="550">
                <a:solidFill>
                  <a:srgbClr val="038104"/>
                </a:solidFill>
                <a:latin typeface="Segoe UI"/>
              </a:rPr>
              <a:t>—•— </a:t>
            </a:r>
            <a:r>
              <a:rPr lang="en-US" sz="550">
                <a:solidFill>
                  <a:srgbClr val="66758C"/>
                </a:solidFill>
                <a:latin typeface="Segoe UI"/>
              </a:rPr>
              <a:t>Total Cost</a:t>
            </a:r>
          </a:p>
        </p:txBody>
      </p:sp>
      <p:sp>
        <p:nvSpPr>
          <p:cNvPr id="10" name=""/>
          <p:cNvSpPr/>
          <p:nvPr/>
        </p:nvSpPr>
        <p:spPr>
          <a:xfrm>
            <a:off x="448056" y="3572256"/>
            <a:ext cx="6541008" cy="362712"/>
          </a:xfrm>
          <a:prstGeom prst="rect">
            <a:avLst/>
          </a:prstGeom>
        </p:spPr>
        <p:txBody>
          <a:bodyPr lIns="0" tIns="0" rIns="0" bIns="0">
            <a:noAutofit/>
          </a:bodyPr>
          <a:p>
            <a:pPr indent="0">
              <a:lnSpc>
                <a:spcPts val="1560"/>
              </a:lnSpc>
              <a:spcBef>
                <a:spcPts val="1470"/>
              </a:spcBef>
            </a:pPr>
            <a:r>
              <a:rPr lang="en-US" sz="950">
                <a:latin typeface="Segoe UI"/>
              </a:rPr>
              <a:t>In 2014, Household generated the highest total revenue of $4.64M, significantly exceeding its total cost of $3.49M, highlighting it as the most profitable item type</a:t>
            </a:r>
          </a:p>
        </p:txBody>
      </p:sp>
      <p:sp>
        <p:nvSpPr>
          <p:cNvPr id="11" name=""/>
          <p:cNvSpPr/>
          <p:nvPr/>
        </p:nvSpPr>
        <p:spPr>
          <a:xfrm>
            <a:off x="780288" y="4282440"/>
            <a:ext cx="2176272" cy="131064"/>
          </a:xfrm>
          <a:prstGeom prst="rect">
            <a:avLst/>
          </a:prstGeom>
        </p:spPr>
        <p:txBody>
          <a:bodyPr lIns="0" tIns="0" rIns="0" bIns="0" wrap="none">
            <a:noAutofit/>
          </a:bodyPr>
          <a:p>
            <a:pPr indent="0"/>
            <a:r>
              <a:rPr lang="en-US" sz="750">
                <a:solidFill>
                  <a:srgbClr val="778498"/>
                </a:solidFill>
                <a:latin typeface="Segoe UI"/>
              </a:rPr>
              <a:t>Total Revenue V/S Total Cost by Item Type [2015]</a:t>
            </a:r>
          </a:p>
        </p:txBody>
      </p:sp>
      <p:sp>
        <p:nvSpPr>
          <p:cNvPr id="12" name=""/>
          <p:cNvSpPr/>
          <p:nvPr/>
        </p:nvSpPr>
        <p:spPr>
          <a:xfrm>
            <a:off x="6547104" y="4681728"/>
            <a:ext cx="679704" cy="304800"/>
          </a:xfrm>
          <a:prstGeom prst="rect">
            <a:avLst/>
          </a:prstGeom>
        </p:spPr>
        <p:txBody>
          <a:bodyPr lIns="0" tIns="0" rIns="0" bIns="0">
            <a:noAutofit/>
          </a:bodyPr>
          <a:p>
            <a:pPr algn="just" indent="0">
              <a:lnSpc>
                <a:spcPts val="840"/>
              </a:lnSpc>
            </a:pPr>
            <a:r>
              <a:rPr lang="en-US" sz="650">
                <a:solidFill>
                  <a:srgbClr val="66758C"/>
                </a:solidFill>
                <a:latin typeface="Segoe UI"/>
              </a:rPr>
              <a:t>Metrics</a:t>
            </a:r>
          </a:p>
          <a:p>
            <a:pPr algn="just" indent="0">
              <a:lnSpc>
                <a:spcPts val="840"/>
              </a:lnSpc>
            </a:pPr>
            <a:r>
              <a:rPr lang="en-US" sz="550">
                <a:solidFill>
                  <a:srgbClr val="0909FA"/>
                </a:solidFill>
                <a:latin typeface="Segoe UI"/>
              </a:rPr>
              <a:t>—•— </a:t>
            </a:r>
            <a:r>
              <a:rPr lang="en-US" sz="550">
                <a:solidFill>
                  <a:srgbClr val="66758C"/>
                </a:solidFill>
                <a:latin typeface="Segoe UI"/>
              </a:rPr>
              <a:t>Total Revenue </a:t>
            </a:r>
            <a:r>
              <a:rPr lang="en-US" sz="550">
                <a:solidFill>
                  <a:srgbClr val="038104"/>
                </a:solidFill>
                <a:latin typeface="Segoe UI"/>
              </a:rPr>
              <a:t>—•— </a:t>
            </a:r>
            <a:r>
              <a:rPr lang="en-US" sz="550">
                <a:solidFill>
                  <a:srgbClr val="66758C"/>
                </a:solidFill>
                <a:latin typeface="Segoe UI"/>
              </a:rPr>
              <a:t>Total Cost</a:t>
            </a:r>
          </a:p>
        </p:txBody>
      </p:sp>
      <p:sp>
        <p:nvSpPr>
          <p:cNvPr id="13" name=""/>
          <p:cNvSpPr/>
          <p:nvPr/>
        </p:nvSpPr>
        <p:spPr>
          <a:xfrm>
            <a:off x="448056" y="6678168"/>
            <a:ext cx="6541008" cy="359664"/>
          </a:xfrm>
          <a:prstGeom prst="rect">
            <a:avLst/>
          </a:prstGeom>
        </p:spPr>
        <p:txBody>
          <a:bodyPr lIns="0" tIns="0" rIns="0" bIns="0">
            <a:noAutofit/>
          </a:bodyPr>
          <a:p>
            <a:pPr indent="0">
              <a:lnSpc>
                <a:spcPts val="1536"/>
              </a:lnSpc>
              <a:spcAft>
                <a:spcPts val="1890"/>
              </a:spcAft>
            </a:pPr>
            <a:r>
              <a:rPr lang="en-US" sz="950">
                <a:latin typeface="Segoe UI"/>
              </a:rPr>
              <a:t>In 2015, Household generated the highest total revenue of $5.51M, significantly exceeding its total cost of $4.41M, highlighting it as the most profitable item type</a:t>
            </a:r>
          </a:p>
        </p:txBody>
      </p:sp>
      <p:sp>
        <p:nvSpPr>
          <p:cNvPr id="14" name=""/>
          <p:cNvSpPr/>
          <p:nvPr/>
        </p:nvSpPr>
        <p:spPr>
          <a:xfrm>
            <a:off x="749808" y="7388352"/>
            <a:ext cx="2237232" cy="121920"/>
          </a:xfrm>
          <a:prstGeom prst="rect">
            <a:avLst/>
          </a:prstGeom>
        </p:spPr>
        <p:txBody>
          <a:bodyPr lIns="0" tIns="0" rIns="0" bIns="0" wrap="none">
            <a:noAutofit/>
          </a:bodyPr>
          <a:p>
            <a:pPr indent="0"/>
            <a:r>
              <a:rPr lang="en-US" sz="750">
                <a:solidFill>
                  <a:srgbClr val="778498"/>
                </a:solidFill>
                <a:latin typeface="Segoe UI"/>
              </a:rPr>
              <a:t>Total Revenue V/S </a:t>
            </a:r>
            <a:r>
              <a:rPr lang="en-US" sz="750">
                <a:solidFill>
                  <a:srgbClr val="4C5E79"/>
                </a:solidFill>
                <a:latin typeface="Segoe UI"/>
              </a:rPr>
              <a:t>Total </a:t>
            </a:r>
            <a:r>
              <a:rPr lang="en-US" sz="750">
                <a:solidFill>
                  <a:srgbClr val="778498"/>
                </a:solidFill>
                <a:latin typeface="Segoe UI"/>
              </a:rPr>
              <a:t>Cost by Item Type [2016]</a:t>
            </a:r>
          </a:p>
        </p:txBody>
      </p:sp>
      <p:sp>
        <p:nvSpPr>
          <p:cNvPr id="15" name=""/>
          <p:cNvSpPr/>
          <p:nvPr/>
        </p:nvSpPr>
        <p:spPr>
          <a:xfrm>
            <a:off x="701040" y="7924800"/>
            <a:ext cx="213360" cy="1365504"/>
          </a:xfrm>
          <a:prstGeom prst="rect">
            <a:avLst/>
          </a:prstGeom>
        </p:spPr>
        <p:txBody>
          <a:bodyPr lIns="0" tIns="0" rIns="0" bIns="0">
            <a:noAutofit/>
          </a:bodyPr>
          <a:p>
            <a:pPr algn="r" indent="0">
              <a:lnSpc>
                <a:spcPts val="1680"/>
              </a:lnSpc>
            </a:pPr>
            <a:r>
              <a:rPr lang="en-US" sz="550">
                <a:solidFill>
                  <a:srgbClr val="778498"/>
                </a:solidFill>
                <a:latin typeface="Segoe UI"/>
              </a:rPr>
              <a:t>3M 2.5M </a:t>
            </a:r>
            <a:r>
              <a:rPr lang="en-US" sz="950">
                <a:solidFill>
                  <a:srgbClr val="778498"/>
                </a:solidFill>
                <a:latin typeface="Segoe UI"/>
              </a:rPr>
              <a:t>2M </a:t>
            </a:r>
            <a:r>
              <a:rPr lang="en-US" sz="550">
                <a:solidFill>
                  <a:srgbClr val="9AA4B3"/>
                </a:solidFill>
                <a:latin typeface="Segoe UI"/>
              </a:rPr>
              <a:t>1.5M </a:t>
            </a:r>
            <a:r>
              <a:rPr lang="en-US" sz="950">
                <a:solidFill>
                  <a:srgbClr val="9AA4B3"/>
                </a:solidFill>
                <a:latin typeface="Segoe UI"/>
              </a:rPr>
              <a:t>1M </a:t>
            </a:r>
            <a:r>
              <a:rPr lang="en-US" sz="550">
                <a:solidFill>
                  <a:srgbClr val="9AA4B3"/>
                </a:solidFill>
                <a:latin typeface="Segoe UI"/>
              </a:rPr>
              <a:t>0.5M </a:t>
            </a:r>
            <a:r>
              <a:rPr lang="en-US" sz="950">
                <a:solidFill>
                  <a:srgbClr val="9AA4B3"/>
                </a:solidFill>
                <a:latin typeface="Segoe UI"/>
              </a:rPr>
              <a:t>0</a:t>
            </a:r>
          </a:p>
        </p:txBody>
      </p:sp>
      <p:sp>
        <p:nvSpPr>
          <p:cNvPr id="16" name=""/>
          <p:cNvSpPr/>
          <p:nvPr/>
        </p:nvSpPr>
        <p:spPr>
          <a:xfrm>
            <a:off x="6516624" y="7790688"/>
            <a:ext cx="743712" cy="292608"/>
          </a:xfrm>
          <a:prstGeom prst="rect">
            <a:avLst/>
          </a:prstGeom>
        </p:spPr>
        <p:txBody>
          <a:bodyPr lIns="0" tIns="0" rIns="0" bIns="0">
            <a:noAutofit/>
          </a:bodyPr>
          <a:p>
            <a:pPr indent="0">
              <a:lnSpc>
                <a:spcPts val="840"/>
              </a:lnSpc>
              <a:spcBef>
                <a:spcPts val="1470"/>
              </a:spcBef>
            </a:pPr>
            <a:r>
              <a:rPr lang="en-US" sz="650">
                <a:solidFill>
                  <a:srgbClr val="778498"/>
                </a:solidFill>
                <a:latin typeface="Segoe UI"/>
              </a:rPr>
              <a:t>Metrics</a:t>
            </a:r>
          </a:p>
          <a:p>
            <a:pPr indent="0">
              <a:lnSpc>
                <a:spcPts val="840"/>
              </a:lnSpc>
            </a:pPr>
            <a:r>
              <a:rPr lang="en-US" sz="550">
                <a:solidFill>
                  <a:srgbClr val="0909FA"/>
                </a:solidFill>
                <a:latin typeface="Segoe UI"/>
              </a:rPr>
              <a:t>—•— Total Revenue </a:t>
            </a:r>
            <a:r>
              <a:rPr lang="en-US" sz="550">
                <a:solidFill>
                  <a:srgbClr val="038104"/>
                </a:solidFill>
                <a:latin typeface="Segoe UI"/>
              </a:rPr>
              <a:t>—•— </a:t>
            </a:r>
            <a:r>
              <a:rPr lang="en-US" sz="550">
                <a:solidFill>
                  <a:srgbClr val="778498"/>
                </a:solidFill>
                <a:latin typeface="Segoe UI"/>
              </a:rPr>
              <a:t>Total Cost</a:t>
            </a:r>
          </a:p>
        </p:txBody>
      </p:sp>
      <p:sp>
        <p:nvSpPr>
          <p:cNvPr id="17" name=""/>
          <p:cNvSpPr/>
          <p:nvPr/>
        </p:nvSpPr>
        <p:spPr>
          <a:xfrm>
            <a:off x="3386328" y="9424416"/>
            <a:ext cx="243840" cy="91440"/>
          </a:xfrm>
          <a:prstGeom prst="rect">
            <a:avLst/>
          </a:prstGeom>
        </p:spPr>
        <p:txBody>
          <a:bodyPr lIns="0" tIns="0" rIns="0" bIns="0" wrap="none">
            <a:noAutofit/>
          </a:bodyPr>
          <a:p>
            <a:pPr indent="0"/>
            <a:r>
              <a:rPr lang="en-US" sz="600">
                <a:solidFill>
                  <a:srgbClr val="66758C"/>
                </a:solidFill>
                <a:latin typeface="Segoe UI"/>
              </a:rPr>
              <a:t>Item's</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798576" y="1606296"/>
            <a:ext cx="5279136" cy="1520952"/>
          </a:xfrm>
          <a:prstGeom prst="rect">
            <a:avLst/>
          </a:prstGeom>
        </p:spPr>
      </p:pic>
      <p:pic>
        <p:nvPicPr>
          <p:cNvPr id="3" name=""/>
          <p:cNvPicPr>
            <a:picLocks noChangeAspect="1"/>
          </p:cNvPicPr>
          <p:nvPr/>
        </p:nvPicPr>
        <p:blipFill>
          <a:blip r:embed="rPictId1"/>
          <a:stretch>
            <a:fillRect/>
          </a:stretch>
        </p:blipFill>
        <p:spPr>
          <a:xfrm>
            <a:off x="670560" y="5742432"/>
            <a:ext cx="6513576" cy="2148840"/>
          </a:xfrm>
          <a:prstGeom prst="rect">
            <a:avLst/>
          </a:prstGeom>
        </p:spPr>
      </p:pic>
      <p:sp>
        <p:nvSpPr>
          <p:cNvPr id="4" name=""/>
          <p:cNvSpPr/>
          <p:nvPr/>
        </p:nvSpPr>
        <p:spPr>
          <a:xfrm>
            <a:off x="448056" y="469392"/>
            <a:ext cx="6452616" cy="359664"/>
          </a:xfrm>
          <a:prstGeom prst="rect">
            <a:avLst/>
          </a:prstGeom>
        </p:spPr>
        <p:txBody>
          <a:bodyPr lIns="0" tIns="0" rIns="0" bIns="0">
            <a:noAutofit/>
          </a:bodyPr>
          <a:p>
            <a:pPr indent="0">
              <a:lnSpc>
                <a:spcPts val="1536"/>
              </a:lnSpc>
            </a:pPr>
            <a:r>
              <a:rPr lang="en-US" sz="950">
                <a:latin typeface="Segoe UI"/>
              </a:rPr>
              <a:t>In 2016, Cosmetic generated the highest total revenue of $3.25M, significantly exceeding its total cost of $1.95M,</a:t>
            </a:r>
          </a:p>
          <a:p>
            <a:pPr indent="0">
              <a:lnSpc>
                <a:spcPts val="1536"/>
              </a:lnSpc>
            </a:pPr>
            <a:r>
              <a:rPr lang="en-US" sz="950">
                <a:latin typeface="Segoe UI"/>
              </a:rPr>
              <a:t>highlighting it as the most profitable item type</a:t>
            </a:r>
          </a:p>
        </p:txBody>
      </p:sp>
      <p:sp>
        <p:nvSpPr>
          <p:cNvPr id="5" name=""/>
          <p:cNvSpPr/>
          <p:nvPr/>
        </p:nvSpPr>
        <p:spPr>
          <a:xfrm>
            <a:off x="749808" y="1164336"/>
            <a:ext cx="2237232" cy="134112"/>
          </a:xfrm>
          <a:prstGeom prst="rect">
            <a:avLst/>
          </a:prstGeom>
        </p:spPr>
        <p:txBody>
          <a:bodyPr lIns="0" tIns="0" rIns="0" bIns="0" wrap="none">
            <a:noAutofit/>
          </a:bodyPr>
          <a:p>
            <a:pPr indent="0"/>
            <a:r>
              <a:rPr lang="en-US" sz="750">
                <a:solidFill>
                  <a:srgbClr val="66758C"/>
                </a:solidFill>
                <a:latin typeface="Segoe UI"/>
              </a:rPr>
              <a:t>Total Revenue V/S Total Cost by Item Type [2017]</a:t>
            </a:r>
          </a:p>
        </p:txBody>
      </p:sp>
      <p:sp>
        <p:nvSpPr>
          <p:cNvPr id="6" name=""/>
          <p:cNvSpPr/>
          <p:nvPr/>
        </p:nvSpPr>
        <p:spPr>
          <a:xfrm>
            <a:off x="6547104" y="1566672"/>
            <a:ext cx="679704" cy="304800"/>
          </a:xfrm>
          <a:prstGeom prst="rect">
            <a:avLst/>
          </a:prstGeom>
        </p:spPr>
        <p:txBody>
          <a:bodyPr lIns="0" tIns="0" rIns="0" bIns="0">
            <a:noAutofit/>
          </a:bodyPr>
          <a:p>
            <a:pPr algn="just" indent="0">
              <a:lnSpc>
                <a:spcPts val="816"/>
              </a:lnSpc>
            </a:pPr>
            <a:r>
              <a:rPr lang="en-US" sz="650">
                <a:solidFill>
                  <a:srgbClr val="66758C"/>
                </a:solidFill>
                <a:latin typeface="Segoe UI"/>
              </a:rPr>
              <a:t>Metrics</a:t>
            </a:r>
          </a:p>
          <a:p>
            <a:pPr algn="just" indent="0">
              <a:lnSpc>
                <a:spcPts val="816"/>
              </a:lnSpc>
              <a:spcAft>
                <a:spcPts val="9450"/>
              </a:spcAft>
            </a:pPr>
            <a:r>
              <a:rPr lang="en-US" sz="550">
                <a:solidFill>
                  <a:srgbClr val="0909FA"/>
                </a:solidFill>
                <a:latin typeface="Segoe UI"/>
              </a:rPr>
              <a:t>—•— </a:t>
            </a:r>
            <a:r>
              <a:rPr lang="en-US" sz="550">
                <a:solidFill>
                  <a:srgbClr val="66758C"/>
                </a:solidFill>
                <a:latin typeface="Segoe UI"/>
              </a:rPr>
              <a:t>Total Revenue </a:t>
            </a:r>
            <a:r>
              <a:rPr lang="en-US" sz="550">
                <a:solidFill>
                  <a:srgbClr val="038104"/>
                </a:solidFill>
                <a:latin typeface="Segoe UI"/>
              </a:rPr>
              <a:t>—•— Total Cost</a:t>
            </a:r>
          </a:p>
        </p:txBody>
      </p:sp>
      <p:sp>
        <p:nvSpPr>
          <p:cNvPr id="7" name=""/>
          <p:cNvSpPr/>
          <p:nvPr/>
        </p:nvSpPr>
        <p:spPr>
          <a:xfrm>
            <a:off x="448056" y="3572256"/>
            <a:ext cx="6772656" cy="362712"/>
          </a:xfrm>
          <a:prstGeom prst="rect">
            <a:avLst/>
          </a:prstGeom>
        </p:spPr>
        <p:txBody>
          <a:bodyPr lIns="0" tIns="0" rIns="0" bIns="0">
            <a:noAutofit/>
          </a:bodyPr>
          <a:p>
            <a:pPr algn="just" indent="0">
              <a:lnSpc>
                <a:spcPts val="1560"/>
              </a:lnSpc>
              <a:spcBef>
                <a:spcPts val="9450"/>
              </a:spcBef>
              <a:spcAft>
                <a:spcPts val="7140"/>
              </a:spcAft>
            </a:pPr>
            <a:r>
              <a:rPr lang="en-US" sz="950">
                <a:latin typeface="Segoe UI"/>
              </a:rPr>
              <a:t>In 2017, Office Supplies generated the highest total revenue of $5.99M, significantly exceeding its total cost of $4.50M, highlighting it as the most profitable item type</a:t>
            </a:r>
          </a:p>
        </p:txBody>
      </p:sp>
      <p:sp>
        <p:nvSpPr>
          <p:cNvPr id="8" name=""/>
          <p:cNvSpPr/>
          <p:nvPr/>
        </p:nvSpPr>
        <p:spPr>
          <a:xfrm>
            <a:off x="783336" y="5297424"/>
            <a:ext cx="2563368" cy="152400"/>
          </a:xfrm>
          <a:prstGeom prst="rect">
            <a:avLst/>
          </a:prstGeom>
        </p:spPr>
        <p:txBody>
          <a:bodyPr lIns="0" tIns="0" rIns="0" bIns="0" wrap="none">
            <a:noAutofit/>
          </a:bodyPr>
          <a:p>
            <a:pPr indent="0">
              <a:spcBef>
                <a:spcPts val="7140"/>
              </a:spcBef>
            </a:pPr>
            <a:r>
              <a:rPr lang="en-US" sz="950">
                <a:solidFill>
                  <a:srgbClr val="778498"/>
                </a:solidFill>
                <a:latin typeface="Segoe UI"/>
              </a:rPr>
              <a:t>Total Revenue V/S Total Cost by Country [2010]</a:t>
            </a:r>
          </a:p>
        </p:txBody>
      </p:sp>
      <p:sp>
        <p:nvSpPr>
          <p:cNvPr id="9" name=""/>
          <p:cNvSpPr/>
          <p:nvPr/>
        </p:nvSpPr>
        <p:spPr>
          <a:xfrm>
            <a:off x="3249168" y="7988808"/>
            <a:ext cx="469392" cy="124968"/>
          </a:xfrm>
          <a:prstGeom prst="rect">
            <a:avLst/>
          </a:prstGeom>
        </p:spPr>
        <p:txBody>
          <a:bodyPr lIns="0" tIns="0" rIns="0" bIns="0" wrap="none">
            <a:noAutofit/>
          </a:bodyPr>
          <a:p>
            <a:pPr indent="0"/>
            <a:r>
              <a:rPr lang="en-US" b="1" sz="700">
                <a:solidFill>
                  <a:srgbClr val="778498"/>
                </a:solidFill>
                <a:latin typeface="Segoe UI"/>
              </a:rPr>
              <a:t>Item Type</a:t>
            </a:r>
          </a:p>
        </p:txBody>
      </p:sp>
      <p:sp>
        <p:nvSpPr>
          <p:cNvPr id="10" name=""/>
          <p:cNvSpPr/>
          <p:nvPr/>
        </p:nvSpPr>
        <p:spPr>
          <a:xfrm>
            <a:off x="448056" y="8293608"/>
            <a:ext cx="6477000" cy="359664"/>
          </a:xfrm>
          <a:prstGeom prst="rect">
            <a:avLst/>
          </a:prstGeom>
        </p:spPr>
        <p:txBody>
          <a:bodyPr lIns="0" tIns="0" rIns="0" bIns="0">
            <a:noAutofit/>
          </a:bodyPr>
          <a:p>
            <a:pPr indent="0">
              <a:lnSpc>
                <a:spcPts val="1536"/>
              </a:lnSpc>
            </a:pPr>
            <a:r>
              <a:rPr lang="en-US" sz="950">
                <a:latin typeface="Segoe UI"/>
              </a:rPr>
              <a:t>In 2010, Lithuania generated the highest total revenue of $5.39M, significantly surpassing its total cost of $4.35M, making it the most profitable country for sales.</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228344" y="1219200"/>
            <a:ext cx="4821936" cy="1591056"/>
          </a:xfrm>
          <a:prstGeom prst="rect">
            <a:avLst/>
          </a:prstGeom>
        </p:spPr>
      </p:pic>
      <p:pic>
        <p:nvPicPr>
          <p:cNvPr id="3" name=""/>
          <p:cNvPicPr>
            <a:picLocks noChangeAspect="1"/>
          </p:cNvPicPr>
          <p:nvPr/>
        </p:nvPicPr>
        <p:blipFill>
          <a:blip r:embed="rPictId1"/>
          <a:stretch>
            <a:fillRect/>
          </a:stretch>
        </p:blipFill>
        <p:spPr>
          <a:xfrm>
            <a:off x="670560" y="4992624"/>
            <a:ext cx="5590032" cy="2258568"/>
          </a:xfrm>
          <a:prstGeom prst="rect">
            <a:avLst/>
          </a:prstGeom>
        </p:spPr>
      </p:pic>
      <p:sp>
        <p:nvSpPr>
          <p:cNvPr id="4" name=""/>
          <p:cNvSpPr/>
          <p:nvPr/>
        </p:nvSpPr>
        <p:spPr>
          <a:xfrm>
            <a:off x="755904" y="697992"/>
            <a:ext cx="2563368" cy="155448"/>
          </a:xfrm>
          <a:prstGeom prst="rect">
            <a:avLst/>
          </a:prstGeom>
        </p:spPr>
        <p:txBody>
          <a:bodyPr lIns="0" tIns="0" rIns="0" bIns="0" wrap="none">
            <a:noAutofit/>
          </a:bodyPr>
          <a:p>
            <a:pPr indent="0"/>
            <a:r>
              <a:rPr lang="en-US" sz="950">
                <a:solidFill>
                  <a:srgbClr val="66758C"/>
                </a:solidFill>
                <a:latin typeface="Segoe UI"/>
              </a:rPr>
              <a:t>Total Revenue V/S Total Cost by Country [2011]</a:t>
            </a:r>
          </a:p>
        </p:txBody>
      </p:sp>
      <p:sp>
        <p:nvSpPr>
          <p:cNvPr id="5" name=""/>
          <p:cNvSpPr/>
          <p:nvPr/>
        </p:nvSpPr>
        <p:spPr>
          <a:xfrm>
            <a:off x="1078992" y="1139952"/>
            <a:ext cx="420624" cy="85344"/>
          </a:xfrm>
          <a:prstGeom prst="rect">
            <a:avLst/>
          </a:prstGeom>
        </p:spPr>
        <p:txBody>
          <a:bodyPr lIns="0" tIns="0" rIns="0" bIns="0" wrap="none">
            <a:noAutofit/>
          </a:bodyPr>
          <a:p>
            <a:pPr indent="0"/>
            <a:r>
              <a:rPr lang="en-US" sz="650">
                <a:solidFill>
                  <a:srgbClr val="646FFA"/>
                </a:solidFill>
                <a:latin typeface="Segoe UI"/>
              </a:rPr>
              <a:t>4368317</a:t>
            </a:r>
          </a:p>
        </p:txBody>
      </p:sp>
      <p:sp>
        <p:nvSpPr>
          <p:cNvPr id="6" name=""/>
          <p:cNvSpPr/>
          <p:nvPr/>
        </p:nvSpPr>
        <p:spPr>
          <a:xfrm>
            <a:off x="804672" y="1347216"/>
            <a:ext cx="213360" cy="85344"/>
          </a:xfrm>
          <a:prstGeom prst="rect">
            <a:avLst/>
          </a:prstGeom>
        </p:spPr>
        <p:txBody>
          <a:bodyPr lIns="0" tIns="0" rIns="0" bIns="0" wrap="none">
            <a:noAutofit/>
          </a:bodyPr>
          <a:p>
            <a:pPr indent="0"/>
            <a:r>
              <a:rPr lang="en-US" sz="650">
                <a:solidFill>
                  <a:srgbClr val="778498"/>
                </a:solidFill>
                <a:latin typeface="Segoe UI"/>
              </a:rPr>
              <a:t>4M</a:t>
            </a:r>
          </a:p>
        </p:txBody>
      </p:sp>
      <p:sp>
        <p:nvSpPr>
          <p:cNvPr id="7" name=""/>
          <p:cNvSpPr/>
          <p:nvPr/>
        </p:nvSpPr>
        <p:spPr>
          <a:xfrm>
            <a:off x="603504" y="1700784"/>
            <a:ext cx="414528" cy="457200"/>
          </a:xfrm>
          <a:prstGeom prst="rect">
            <a:avLst/>
          </a:prstGeom>
        </p:spPr>
        <p:txBody>
          <a:bodyPr lIns="0" tIns="0" rIns="0" bIns="0">
            <a:noAutofit/>
          </a:bodyPr>
          <a:p>
            <a:pPr algn="just" indent="0"/>
            <a:r>
              <a:rPr lang="en-US" sz="950">
                <a:solidFill>
                  <a:srgbClr val="66758C"/>
                </a:solidFill>
                <a:latin typeface="Segoe UI"/>
              </a:rPr>
              <a:t>£    314</a:t>
            </a:r>
          </a:p>
          <a:p>
            <a:pPr algn="just" indent="0">
              <a:lnSpc>
                <a:spcPts val="432"/>
              </a:lnSpc>
            </a:pPr>
            <a:r>
              <a:rPr lang="en-US" sz="950">
                <a:solidFill>
                  <a:srgbClr val="66758C"/>
                </a:solidFill>
                <a:latin typeface="Segoe UI"/>
              </a:rPr>
              <a:t>3</a:t>
            </a:r>
          </a:p>
          <a:p>
            <a:pPr algn="just" indent="0">
              <a:lnSpc>
                <a:spcPts val="432"/>
              </a:lnSpc>
            </a:pPr>
            <a:r>
              <a:rPr lang="en-US" sz="950">
                <a:solidFill>
                  <a:srgbClr val="8E99AA"/>
                </a:solidFill>
                <a:latin typeface="Segoe UI"/>
              </a:rPr>
              <a:t>c</a:t>
            </a:r>
          </a:p>
          <a:p>
            <a:pPr algn="just" indent="0">
              <a:lnSpc>
                <a:spcPts val="432"/>
              </a:lnSpc>
              <a:spcAft>
                <a:spcPts val="420"/>
              </a:spcAft>
            </a:pPr>
            <a:r>
              <a:rPr lang="en-US" sz="550">
                <a:solidFill>
                  <a:srgbClr val="66758C"/>
                </a:solidFill>
                <a:latin typeface="Segoe UI"/>
              </a:rPr>
              <a:t>CLl</a:t>
            </a:r>
          </a:p>
          <a:p>
            <a:pPr algn="just" indent="0"/>
            <a:r>
              <a:rPr lang="en-US" b="1" sz="1100">
                <a:solidFill>
                  <a:srgbClr val="66758C"/>
                </a:solidFill>
                <a:latin typeface="Times New Roman"/>
              </a:rPr>
              <a:t>I</a:t>
            </a:r>
          </a:p>
        </p:txBody>
      </p:sp>
      <p:sp>
        <p:nvSpPr>
          <p:cNvPr id="8" name=""/>
          <p:cNvSpPr/>
          <p:nvPr/>
        </p:nvSpPr>
        <p:spPr>
          <a:xfrm>
            <a:off x="816864" y="2395728"/>
            <a:ext cx="201168" cy="85344"/>
          </a:xfrm>
          <a:prstGeom prst="rect">
            <a:avLst/>
          </a:prstGeom>
        </p:spPr>
        <p:txBody>
          <a:bodyPr lIns="0" tIns="0" rIns="0" bIns="0" wrap="none">
            <a:noAutofit/>
          </a:bodyPr>
          <a:p>
            <a:pPr indent="0"/>
            <a:r>
              <a:rPr lang="en-US" sz="950">
                <a:solidFill>
                  <a:srgbClr val="778498"/>
                </a:solidFill>
                <a:latin typeface="Segoe UI"/>
              </a:rPr>
              <a:t>1M</a:t>
            </a:r>
          </a:p>
        </p:txBody>
      </p:sp>
      <p:sp>
        <p:nvSpPr>
          <p:cNvPr id="9" name=""/>
          <p:cNvSpPr/>
          <p:nvPr/>
        </p:nvSpPr>
        <p:spPr>
          <a:xfrm>
            <a:off x="6108192" y="1993392"/>
            <a:ext cx="164592" cy="268224"/>
          </a:xfrm>
          <a:prstGeom prst="rect">
            <a:avLst/>
          </a:prstGeom>
        </p:spPr>
        <p:txBody>
          <a:bodyPr lIns="0" tIns="0" rIns="0" bIns="0">
            <a:noAutofit/>
          </a:bodyPr>
          <a:p>
            <a:pPr indent="0"/>
            <a:r>
              <a:rPr lang="en-US" sz="950">
                <a:solidFill>
                  <a:srgbClr val="778498"/>
                </a:solidFill>
                <a:latin typeface="Segoe UI"/>
              </a:rPr>
              <a:t>U</a:t>
            </a:r>
          </a:p>
          <a:p>
            <a:pPr indent="0"/>
            <a:r>
              <a:rPr lang="en-US" sz="950">
                <a:solidFill>
                  <a:srgbClr val="778498"/>
                </a:solidFill>
                <a:latin typeface="Segoe UI"/>
              </a:rPr>
              <a:t>"fD</a:t>
            </a:r>
          </a:p>
        </p:txBody>
      </p:sp>
      <p:sp>
        <p:nvSpPr>
          <p:cNvPr id="10" name=""/>
          <p:cNvSpPr/>
          <p:nvPr/>
        </p:nvSpPr>
        <p:spPr>
          <a:xfrm>
            <a:off x="6327648" y="1194816"/>
            <a:ext cx="877824" cy="353568"/>
          </a:xfrm>
          <a:prstGeom prst="rect">
            <a:avLst/>
          </a:prstGeom>
        </p:spPr>
        <p:txBody>
          <a:bodyPr lIns="0" tIns="0" rIns="0" bIns="0">
            <a:noAutofit/>
          </a:bodyPr>
          <a:p>
            <a:pPr indent="0">
              <a:lnSpc>
                <a:spcPts val="1032"/>
              </a:lnSpc>
            </a:pPr>
            <a:r>
              <a:rPr lang="en-US" sz="750">
                <a:solidFill>
                  <a:srgbClr val="8E99AA"/>
                </a:solidFill>
                <a:latin typeface="Segoe UI"/>
              </a:rPr>
              <a:t>Metrics</a:t>
            </a:r>
          </a:p>
          <a:p>
            <a:pPr algn="just" marL="127000" indent="0">
              <a:lnSpc>
                <a:spcPts val="1032"/>
              </a:lnSpc>
            </a:pPr>
            <a:r>
              <a:rPr lang="en-US" sz="650">
                <a:solidFill>
                  <a:srgbClr val="0909FA"/>
                </a:solidFill>
                <a:latin typeface="Segoe UI"/>
              </a:rPr>
              <a:t>•    </a:t>
            </a:r>
            <a:r>
              <a:rPr lang="en-US" sz="650">
                <a:solidFill>
                  <a:srgbClr val="8E99AA"/>
                </a:solidFill>
                <a:latin typeface="Segoe UI"/>
              </a:rPr>
              <a:t>Total Revenue</a:t>
            </a:r>
          </a:p>
          <a:p>
            <a:pPr algn="just" marL="127000" indent="0">
              <a:lnSpc>
                <a:spcPts val="1032"/>
              </a:lnSpc>
            </a:pPr>
            <a:r>
              <a:rPr lang="en-US" sz="650">
                <a:solidFill>
                  <a:srgbClr val="038104"/>
                </a:solidFill>
                <a:latin typeface="Segoe UI"/>
              </a:rPr>
              <a:t>•    </a:t>
            </a:r>
            <a:r>
              <a:rPr lang="en-US" sz="650">
                <a:solidFill>
                  <a:srgbClr val="8E99AA"/>
                </a:solidFill>
                <a:latin typeface="Segoe UI"/>
              </a:rPr>
              <a:t>Total Cost</a:t>
            </a:r>
          </a:p>
        </p:txBody>
      </p:sp>
      <p:sp>
        <p:nvSpPr>
          <p:cNvPr id="11" name=""/>
          <p:cNvSpPr/>
          <p:nvPr/>
        </p:nvSpPr>
        <p:spPr>
          <a:xfrm>
            <a:off x="2286000" y="3148584"/>
            <a:ext cx="3816096" cy="67056"/>
          </a:xfrm>
          <a:prstGeom prst="rect">
            <a:avLst/>
          </a:prstGeom>
        </p:spPr>
        <p:txBody>
          <a:bodyPr lIns="0" tIns="0" rIns="0" bIns="0" wrap="none">
            <a:noAutofit/>
          </a:bodyPr>
          <a:p>
            <a:pPr algn="just" indent="0"/>
            <a:r>
              <a:rPr lang="en-US" sz="950">
                <a:solidFill>
                  <a:srgbClr val="8E99AA"/>
                </a:solidFill>
                <a:latin typeface="Segoe UI"/>
              </a:rPr>
              <a:t>*&gt;0    </a:t>
            </a:r>
            <a:r>
              <a:rPr lang="en-US" i="1" baseline="30000" sz="950" spc="-200">
                <a:solidFill>
                  <a:srgbClr val="8E99AA"/>
                </a:solidFill>
                <a:latin typeface="Segoe UI"/>
              </a:rPr>
              <a:t>r</a:t>
            </a:r>
            <a:r>
              <a:rPr lang="en-US" i="1" sz="950" spc="-200">
                <a:solidFill>
                  <a:srgbClr val="8E99AA"/>
                </a:solidFill>
                <a:latin typeface="Segoe UI"/>
              </a:rPr>
              <a:t>&lt;?    °</a:t>
            </a:r>
            <a:r>
              <a:rPr lang="en-US" sz="950">
                <a:solidFill>
                  <a:srgbClr val="8E99AA"/>
                </a:solidFill>
                <a:latin typeface="Segoe UI"/>
              </a:rPr>
              <a:t>    </a:t>
            </a:r>
            <a:r>
              <a:rPr lang="en-US" sz="950">
                <a:solidFill>
                  <a:srgbClr val="778498"/>
                </a:solidFill>
                <a:latin typeface="Segoe UI"/>
              </a:rPr>
              <a:t>"    </a:t>
            </a:r>
            <a:r>
              <a:rPr lang="en-US" sz="950">
                <a:solidFill>
                  <a:srgbClr val="8E99AA"/>
                </a:solidFill>
                <a:latin typeface="Segoe UI"/>
              </a:rPr>
              <a:t>'«? o(X</a:t>
            </a:r>
          </a:p>
        </p:txBody>
      </p:sp>
      <p:sp>
        <p:nvSpPr>
          <p:cNvPr id="12" name=""/>
          <p:cNvSpPr/>
          <p:nvPr/>
        </p:nvSpPr>
        <p:spPr>
          <a:xfrm>
            <a:off x="6065520" y="3188208"/>
            <a:ext cx="170688" cy="109728"/>
          </a:xfrm>
          <a:prstGeom prst="rect">
            <a:avLst/>
          </a:prstGeom>
        </p:spPr>
        <p:txBody>
          <a:bodyPr lIns="0" tIns="0" rIns="0" bIns="0" wrap="none">
            <a:noAutofit/>
          </a:bodyPr>
          <a:p>
            <a:pPr indent="0"/>
            <a:r>
              <a:rPr lang="en-US" sz="950">
                <a:solidFill>
                  <a:srgbClr val="778498"/>
                </a:solidFill>
                <a:latin typeface="Segoe UI"/>
              </a:rPr>
              <a:t>%</a:t>
            </a:r>
          </a:p>
        </p:txBody>
      </p:sp>
      <p:sp>
        <p:nvSpPr>
          <p:cNvPr id="13" name=""/>
          <p:cNvSpPr/>
          <p:nvPr/>
        </p:nvSpPr>
        <p:spPr>
          <a:xfrm>
            <a:off x="3230880" y="3395472"/>
            <a:ext cx="451104" cy="115824"/>
          </a:xfrm>
          <a:prstGeom prst="rect">
            <a:avLst/>
          </a:prstGeom>
        </p:spPr>
        <p:txBody>
          <a:bodyPr lIns="0" tIns="0" rIns="0" bIns="0" wrap="none">
            <a:noAutofit/>
          </a:bodyPr>
          <a:p>
            <a:pPr indent="0">
              <a:spcAft>
                <a:spcPts val="1050"/>
              </a:spcAft>
            </a:pPr>
            <a:r>
              <a:rPr lang="en-US" sz="750">
                <a:solidFill>
                  <a:srgbClr val="8E99AA"/>
                </a:solidFill>
                <a:latin typeface="Segoe UI"/>
              </a:rPr>
              <a:t>Country</a:t>
            </a:r>
          </a:p>
        </p:txBody>
      </p:sp>
      <p:sp>
        <p:nvSpPr>
          <p:cNvPr id="14" name=""/>
          <p:cNvSpPr/>
          <p:nvPr/>
        </p:nvSpPr>
        <p:spPr>
          <a:xfrm>
            <a:off x="448056" y="3700272"/>
            <a:ext cx="6556248" cy="359664"/>
          </a:xfrm>
          <a:prstGeom prst="rect">
            <a:avLst/>
          </a:prstGeom>
        </p:spPr>
        <p:txBody>
          <a:bodyPr lIns="0" tIns="0" rIns="0" bIns="0">
            <a:noAutofit/>
          </a:bodyPr>
          <a:p>
            <a:pPr algn="just" indent="0">
              <a:lnSpc>
                <a:spcPts val="1536"/>
              </a:lnSpc>
              <a:spcBef>
                <a:spcPts val="1050"/>
              </a:spcBef>
              <a:spcAft>
                <a:spcPts val="1680"/>
              </a:spcAft>
            </a:pPr>
            <a:r>
              <a:rPr lang="en-US" sz="950">
                <a:latin typeface="Segoe UI"/>
              </a:rPr>
              <a:t>In 2011, Azerbaijan generated the highest total revenue of $4.36M, significantly surpassing its total cost of $3.52M, making it the most profitable country for sales.</a:t>
            </a:r>
          </a:p>
        </p:txBody>
      </p:sp>
      <p:sp>
        <p:nvSpPr>
          <p:cNvPr id="15" name=""/>
          <p:cNvSpPr/>
          <p:nvPr/>
        </p:nvSpPr>
        <p:spPr>
          <a:xfrm>
            <a:off x="783336" y="4453128"/>
            <a:ext cx="2563368" cy="152400"/>
          </a:xfrm>
          <a:prstGeom prst="rect">
            <a:avLst/>
          </a:prstGeom>
        </p:spPr>
        <p:txBody>
          <a:bodyPr lIns="0" tIns="0" rIns="0" bIns="0" wrap="none">
            <a:noAutofit/>
          </a:bodyPr>
          <a:p>
            <a:pPr indent="0">
              <a:spcBef>
                <a:spcPts val="1680"/>
              </a:spcBef>
            </a:pPr>
            <a:r>
              <a:rPr lang="en-US" sz="950">
                <a:solidFill>
                  <a:srgbClr val="778498"/>
                </a:solidFill>
                <a:latin typeface="Segoe UI"/>
              </a:rPr>
              <a:t>Total Revenue V/S Total Cost by Country [2012]</a:t>
            </a:r>
          </a:p>
        </p:txBody>
      </p:sp>
      <p:sp>
        <p:nvSpPr>
          <p:cNvPr id="16" name=""/>
          <p:cNvSpPr/>
          <p:nvPr/>
        </p:nvSpPr>
        <p:spPr>
          <a:xfrm>
            <a:off x="1133856" y="4885944"/>
            <a:ext cx="359664" cy="97536"/>
          </a:xfrm>
          <a:prstGeom prst="rect">
            <a:avLst/>
          </a:prstGeom>
        </p:spPr>
        <p:txBody>
          <a:bodyPr lIns="0" tIns="0" rIns="0" bIns="0" wrap="none">
            <a:noAutofit/>
          </a:bodyPr>
          <a:p>
            <a:pPr indent="0"/>
            <a:r>
              <a:rPr lang="en-US" sz="650">
                <a:solidFill>
                  <a:srgbClr val="646FFA"/>
                </a:solidFill>
                <a:latin typeface="Segoe UI"/>
              </a:rPr>
              <a:t>4368317</a:t>
            </a:r>
          </a:p>
        </p:txBody>
      </p:sp>
      <p:sp>
        <p:nvSpPr>
          <p:cNvPr id="17" name=""/>
          <p:cNvSpPr/>
          <p:nvPr/>
        </p:nvSpPr>
        <p:spPr>
          <a:xfrm>
            <a:off x="6382512" y="4940808"/>
            <a:ext cx="819912" cy="365760"/>
          </a:xfrm>
          <a:prstGeom prst="rect">
            <a:avLst/>
          </a:prstGeom>
        </p:spPr>
        <p:txBody>
          <a:bodyPr lIns="0" tIns="0" rIns="0" bIns="0">
            <a:noAutofit/>
          </a:bodyPr>
          <a:p>
            <a:pPr indent="0">
              <a:lnSpc>
                <a:spcPts val="1008"/>
              </a:lnSpc>
            </a:pPr>
            <a:r>
              <a:rPr lang="en-US" b="1" sz="700">
                <a:solidFill>
                  <a:srgbClr val="778498"/>
                </a:solidFill>
                <a:latin typeface="Segoe UI"/>
              </a:rPr>
              <a:t>Metrics</a:t>
            </a:r>
          </a:p>
          <a:p>
            <a:pPr algn="just" marL="101600" indent="0">
              <a:lnSpc>
                <a:spcPts val="1008"/>
              </a:lnSpc>
            </a:pPr>
            <a:r>
              <a:rPr lang="en-US" sz="650">
                <a:solidFill>
                  <a:srgbClr val="0909FA"/>
                </a:solidFill>
                <a:latin typeface="Segoe UI"/>
              </a:rPr>
              <a:t>•    </a:t>
            </a:r>
            <a:r>
              <a:rPr lang="en-US" sz="650">
                <a:solidFill>
                  <a:srgbClr val="2525FA"/>
                </a:solidFill>
                <a:latin typeface="Segoe UI"/>
              </a:rPr>
              <a:t>~ </a:t>
            </a:r>
            <a:r>
              <a:rPr lang="en-US" sz="650">
                <a:solidFill>
                  <a:srgbClr val="778498"/>
                </a:solidFill>
                <a:latin typeface="Segoe UI"/>
              </a:rPr>
              <a:t>Total Revenue</a:t>
            </a:r>
          </a:p>
          <a:p>
            <a:pPr algn="just" marL="101600" indent="0">
              <a:lnSpc>
                <a:spcPts val="1008"/>
              </a:lnSpc>
            </a:pPr>
            <a:r>
              <a:rPr lang="en-US" sz="650">
                <a:solidFill>
                  <a:srgbClr val="038104"/>
                </a:solidFill>
                <a:latin typeface="Segoe UI"/>
              </a:rPr>
              <a:t>•    </a:t>
            </a:r>
            <a:r>
              <a:rPr lang="en-US" sz="650">
                <a:solidFill>
                  <a:srgbClr val="2E9D2F"/>
                </a:solidFill>
                <a:latin typeface="Segoe UI"/>
              </a:rPr>
              <a:t>~ </a:t>
            </a:r>
            <a:r>
              <a:rPr lang="en-US" sz="650">
                <a:solidFill>
                  <a:srgbClr val="778498"/>
                </a:solidFill>
                <a:latin typeface="Segoe UI"/>
              </a:rPr>
              <a:t>Total Cost</a:t>
            </a:r>
          </a:p>
        </p:txBody>
      </p:sp>
      <p:sp>
        <p:nvSpPr>
          <p:cNvPr id="18" name=""/>
          <p:cNvSpPr/>
          <p:nvPr/>
        </p:nvSpPr>
        <p:spPr>
          <a:xfrm>
            <a:off x="448056" y="7449312"/>
            <a:ext cx="6556248" cy="362712"/>
          </a:xfrm>
          <a:prstGeom prst="rect">
            <a:avLst/>
          </a:prstGeom>
        </p:spPr>
        <p:txBody>
          <a:bodyPr lIns="0" tIns="0" rIns="0" bIns="0">
            <a:noAutofit/>
          </a:bodyPr>
          <a:p>
            <a:pPr algn="just" indent="0">
              <a:lnSpc>
                <a:spcPts val="1560"/>
              </a:lnSpc>
            </a:pPr>
            <a:r>
              <a:rPr lang="en-US" sz="950">
                <a:latin typeface="Segoe UI"/>
              </a:rPr>
              <a:t>In 2012, Azerbaijan generated the highest total revenue of $4.36M, significantly surpassing its total cost of $3.52M, making it the most profitable country for sales.</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30936" y="1075944"/>
            <a:ext cx="5629656" cy="1682496"/>
          </a:xfrm>
          <a:prstGeom prst="rect">
            <a:avLst/>
          </a:prstGeom>
        </p:spPr>
      </p:pic>
      <p:pic>
        <p:nvPicPr>
          <p:cNvPr id="3" name=""/>
          <p:cNvPicPr>
            <a:picLocks noChangeAspect="1"/>
          </p:cNvPicPr>
          <p:nvPr/>
        </p:nvPicPr>
        <p:blipFill>
          <a:blip r:embed="rPictId1"/>
          <a:stretch>
            <a:fillRect/>
          </a:stretch>
        </p:blipFill>
        <p:spPr>
          <a:xfrm>
            <a:off x="624840" y="4727448"/>
            <a:ext cx="5580888" cy="1844040"/>
          </a:xfrm>
          <a:prstGeom prst="rect">
            <a:avLst/>
          </a:prstGeom>
        </p:spPr>
      </p:pic>
      <p:pic>
        <p:nvPicPr>
          <p:cNvPr id="4" name=""/>
          <p:cNvPicPr>
            <a:picLocks noChangeAspect="1"/>
          </p:cNvPicPr>
          <p:nvPr/>
        </p:nvPicPr>
        <p:blipFill>
          <a:blip r:embed="rPictId2"/>
          <a:stretch>
            <a:fillRect/>
          </a:stretch>
        </p:blipFill>
        <p:spPr>
          <a:xfrm>
            <a:off x="798576" y="7833360"/>
            <a:ext cx="5266944" cy="1524000"/>
          </a:xfrm>
          <a:prstGeom prst="rect">
            <a:avLst/>
          </a:prstGeom>
        </p:spPr>
      </p:pic>
      <p:sp>
        <p:nvSpPr>
          <p:cNvPr id="5" name=""/>
          <p:cNvSpPr/>
          <p:nvPr/>
        </p:nvSpPr>
        <p:spPr>
          <a:xfrm>
            <a:off x="780288" y="655320"/>
            <a:ext cx="2093976" cy="131064"/>
          </a:xfrm>
          <a:prstGeom prst="rect">
            <a:avLst/>
          </a:prstGeom>
        </p:spPr>
        <p:txBody>
          <a:bodyPr lIns="0" tIns="0" rIns="0" bIns="0" wrap="none">
            <a:noAutofit/>
          </a:bodyPr>
          <a:p>
            <a:pPr indent="0"/>
            <a:r>
              <a:rPr lang="en-US" sz="750">
                <a:solidFill>
                  <a:srgbClr val="778498"/>
                </a:solidFill>
                <a:latin typeface="Segoe UI"/>
              </a:rPr>
              <a:t>Total Revenue V/S Total Cost by Country [2013]</a:t>
            </a:r>
          </a:p>
        </p:txBody>
      </p:sp>
      <p:sp>
        <p:nvSpPr>
          <p:cNvPr id="6" name=""/>
          <p:cNvSpPr/>
          <p:nvPr/>
        </p:nvSpPr>
        <p:spPr>
          <a:xfrm>
            <a:off x="3316224" y="2846832"/>
            <a:ext cx="384048" cy="103632"/>
          </a:xfrm>
          <a:prstGeom prst="rect">
            <a:avLst/>
          </a:prstGeom>
        </p:spPr>
        <p:txBody>
          <a:bodyPr lIns="0" tIns="0" rIns="0" bIns="0" wrap="none">
            <a:noAutofit/>
          </a:bodyPr>
          <a:p>
            <a:pPr indent="0"/>
            <a:r>
              <a:rPr lang="en-US" sz="650">
                <a:solidFill>
                  <a:srgbClr val="66758C"/>
                </a:solidFill>
                <a:latin typeface="Segoe UI"/>
              </a:rPr>
              <a:t>Country</a:t>
            </a:r>
          </a:p>
        </p:txBody>
      </p:sp>
      <p:sp>
        <p:nvSpPr>
          <p:cNvPr id="7" name=""/>
          <p:cNvSpPr/>
          <p:nvPr/>
        </p:nvSpPr>
        <p:spPr>
          <a:xfrm>
            <a:off x="6547104" y="1051560"/>
            <a:ext cx="673608" cy="307848"/>
          </a:xfrm>
          <a:prstGeom prst="rect">
            <a:avLst/>
          </a:prstGeom>
        </p:spPr>
        <p:txBody>
          <a:bodyPr lIns="0" tIns="0" rIns="0" bIns="0">
            <a:noAutofit/>
          </a:bodyPr>
          <a:p>
            <a:pPr indent="0">
              <a:lnSpc>
                <a:spcPts val="840"/>
              </a:lnSpc>
            </a:pPr>
            <a:r>
              <a:rPr lang="en-US" sz="650">
                <a:solidFill>
                  <a:srgbClr val="778498"/>
                </a:solidFill>
                <a:latin typeface="Calibri"/>
              </a:rPr>
              <a:t>Metrics</a:t>
            </a:r>
          </a:p>
          <a:p>
            <a:pPr indent="0">
              <a:lnSpc>
                <a:spcPts val="840"/>
              </a:lnSpc>
            </a:pPr>
            <a:r>
              <a:rPr lang="en-US" sz="550">
                <a:solidFill>
                  <a:srgbClr val="3B3BFD"/>
                </a:solidFill>
                <a:latin typeface="Segoe UI"/>
              </a:rPr>
              <a:t>—</a:t>
            </a:r>
            <a:r>
              <a:rPr lang="en-US" sz="550">
                <a:solidFill>
                  <a:srgbClr val="0909FA"/>
                </a:solidFill>
                <a:latin typeface="Segoe UI"/>
              </a:rPr>
              <a:t>•</a:t>
            </a:r>
            <a:r>
              <a:rPr lang="en-US" sz="550">
                <a:solidFill>
                  <a:srgbClr val="3B3BFD"/>
                </a:solidFill>
                <a:latin typeface="Segoe UI"/>
              </a:rPr>
              <a:t>— </a:t>
            </a:r>
            <a:r>
              <a:rPr lang="en-US" sz="550">
                <a:solidFill>
                  <a:srgbClr val="66758C"/>
                </a:solidFill>
                <a:latin typeface="Segoe UI"/>
              </a:rPr>
              <a:t>Total Revenue</a:t>
            </a:r>
          </a:p>
          <a:p>
            <a:pPr indent="0">
              <a:lnSpc>
                <a:spcPts val="840"/>
              </a:lnSpc>
            </a:pPr>
            <a:r>
              <a:rPr lang="en-US" sz="550">
                <a:solidFill>
                  <a:srgbClr val="2E9D2F"/>
                </a:solidFill>
                <a:latin typeface="Segoe UI"/>
              </a:rPr>
              <a:t>—</a:t>
            </a:r>
            <a:r>
              <a:rPr lang="en-US" sz="550">
                <a:solidFill>
                  <a:srgbClr val="038104"/>
                </a:solidFill>
                <a:latin typeface="Segoe UI"/>
              </a:rPr>
              <a:t>•</a:t>
            </a:r>
            <a:r>
              <a:rPr lang="en-US" sz="550">
                <a:solidFill>
                  <a:srgbClr val="2E9D2F"/>
                </a:solidFill>
                <a:latin typeface="Segoe UI"/>
              </a:rPr>
              <a:t>— </a:t>
            </a:r>
            <a:r>
              <a:rPr lang="en-US" sz="550">
                <a:solidFill>
                  <a:srgbClr val="66758C"/>
                </a:solidFill>
                <a:latin typeface="Segoe UI"/>
              </a:rPr>
              <a:t>Total Cost</a:t>
            </a:r>
          </a:p>
        </p:txBody>
      </p:sp>
      <p:sp>
        <p:nvSpPr>
          <p:cNvPr id="8" name=""/>
          <p:cNvSpPr/>
          <p:nvPr/>
        </p:nvSpPr>
        <p:spPr>
          <a:xfrm>
            <a:off x="445008" y="3377184"/>
            <a:ext cx="6757416" cy="557784"/>
          </a:xfrm>
          <a:prstGeom prst="rect">
            <a:avLst/>
          </a:prstGeom>
        </p:spPr>
        <p:txBody>
          <a:bodyPr lIns="0" tIns="0" rIns="0" bIns="0">
            <a:noAutofit/>
          </a:bodyPr>
          <a:p>
            <a:pPr indent="0">
              <a:lnSpc>
                <a:spcPts val="1536"/>
              </a:lnSpc>
              <a:spcAft>
                <a:spcPts val="1890"/>
              </a:spcAft>
            </a:pPr>
            <a:r>
              <a:rPr lang="en-US" sz="950">
                <a:latin typeface="Segoe UI"/>
              </a:rPr>
              <a:t>In 2013, Pakistan generated the highest total revenue of $4.32M, significantly surpassing its total cost of $2.60M, making it the most profitable country for sales and Samoa generated the highest total revenue of $4.22M, significantly surpassing its total cost of $2.54M, making it the most profitable country for sales.</a:t>
            </a:r>
          </a:p>
        </p:txBody>
      </p:sp>
      <p:sp>
        <p:nvSpPr>
          <p:cNvPr id="9" name=""/>
          <p:cNvSpPr/>
          <p:nvPr/>
        </p:nvSpPr>
        <p:spPr>
          <a:xfrm>
            <a:off x="780288" y="4294632"/>
            <a:ext cx="2093976" cy="131064"/>
          </a:xfrm>
          <a:prstGeom prst="rect">
            <a:avLst/>
          </a:prstGeom>
        </p:spPr>
        <p:txBody>
          <a:bodyPr lIns="0" tIns="0" rIns="0" bIns="0" wrap="none">
            <a:noAutofit/>
          </a:bodyPr>
          <a:p>
            <a:pPr indent="0"/>
            <a:r>
              <a:rPr lang="en-US" sz="750">
                <a:solidFill>
                  <a:srgbClr val="66758C"/>
                </a:solidFill>
                <a:latin typeface="Segoe UI"/>
              </a:rPr>
              <a:t>Total Revenue V/S Total Cost by Country [2014]</a:t>
            </a:r>
          </a:p>
        </p:txBody>
      </p:sp>
      <p:sp>
        <p:nvSpPr>
          <p:cNvPr id="10" name=""/>
          <p:cNvSpPr/>
          <p:nvPr/>
        </p:nvSpPr>
        <p:spPr>
          <a:xfrm>
            <a:off x="786384" y="4623816"/>
            <a:ext cx="2849880" cy="97536"/>
          </a:xfrm>
          <a:prstGeom prst="rect">
            <a:avLst/>
          </a:prstGeom>
        </p:spPr>
        <p:txBody>
          <a:bodyPr lIns="0" tIns="0" rIns="0" bIns="0" wrap="none">
            <a:noAutofit/>
          </a:bodyPr>
          <a:p>
            <a:pPr algn="just" indent="0"/>
            <a:r>
              <a:rPr lang="en-US" sz="950">
                <a:solidFill>
                  <a:srgbClr val="778498"/>
                </a:solidFill>
                <a:latin typeface="Segoe UI"/>
              </a:rPr>
              <a:t>5M    </a:t>
            </a:r>
            <a:r>
              <a:rPr lang="en-US" sz="950">
                <a:solidFill>
                  <a:srgbClr val="646FFA"/>
                </a:solidFill>
                <a:latin typeface="Segoe UI"/>
              </a:rPr>
              <a:t>4MD4/13U</a:t>
            </a:r>
          </a:p>
        </p:txBody>
      </p:sp>
      <p:sp>
        <p:nvSpPr>
          <p:cNvPr id="11" name=""/>
          <p:cNvSpPr/>
          <p:nvPr/>
        </p:nvSpPr>
        <p:spPr>
          <a:xfrm>
            <a:off x="6547104" y="4690872"/>
            <a:ext cx="679704" cy="304800"/>
          </a:xfrm>
          <a:prstGeom prst="rect">
            <a:avLst/>
          </a:prstGeom>
        </p:spPr>
        <p:txBody>
          <a:bodyPr lIns="0" tIns="0" rIns="0" bIns="0">
            <a:noAutofit/>
          </a:bodyPr>
          <a:p>
            <a:pPr indent="0">
              <a:lnSpc>
                <a:spcPts val="816"/>
              </a:lnSpc>
              <a:spcBef>
                <a:spcPts val="1470"/>
              </a:spcBef>
            </a:pPr>
            <a:r>
              <a:rPr lang="en-US" sz="650">
                <a:solidFill>
                  <a:srgbClr val="66758C"/>
                </a:solidFill>
                <a:latin typeface="Segoe UI"/>
              </a:rPr>
              <a:t>Metrics</a:t>
            </a:r>
          </a:p>
          <a:p>
            <a:pPr indent="0">
              <a:lnSpc>
                <a:spcPts val="816"/>
              </a:lnSpc>
              <a:spcAft>
                <a:spcPts val="9240"/>
              </a:spcAft>
            </a:pPr>
            <a:r>
              <a:rPr lang="en-US" sz="500">
                <a:solidFill>
                  <a:srgbClr val="0909FA"/>
                </a:solidFill>
                <a:latin typeface="Segoe UI"/>
              </a:rPr>
              <a:t>• </a:t>
            </a:r>
            <a:r>
              <a:rPr lang="en-US" sz="500">
                <a:solidFill>
                  <a:srgbClr val="66758C"/>
                </a:solidFill>
                <a:latin typeface="Segoe UI"/>
              </a:rPr>
              <a:t>Total Revenue </a:t>
            </a:r>
            <a:r>
              <a:rPr lang="en-US" sz="500">
                <a:solidFill>
                  <a:srgbClr val="038104"/>
                </a:solidFill>
                <a:latin typeface="Segoe UI"/>
              </a:rPr>
              <a:t>—•— </a:t>
            </a:r>
            <a:r>
              <a:rPr lang="en-US" sz="500">
                <a:solidFill>
                  <a:srgbClr val="66758C"/>
                </a:solidFill>
                <a:latin typeface="Segoe UI"/>
              </a:rPr>
              <a:t>Total Cost</a:t>
            </a:r>
          </a:p>
        </p:txBody>
      </p:sp>
      <p:sp>
        <p:nvSpPr>
          <p:cNvPr id="12" name=""/>
          <p:cNvSpPr/>
          <p:nvPr/>
        </p:nvSpPr>
        <p:spPr>
          <a:xfrm>
            <a:off x="448056" y="6678168"/>
            <a:ext cx="6818376" cy="359664"/>
          </a:xfrm>
          <a:prstGeom prst="rect">
            <a:avLst/>
          </a:prstGeom>
        </p:spPr>
        <p:txBody>
          <a:bodyPr lIns="0" tIns="0" rIns="0" bIns="0">
            <a:noAutofit/>
          </a:bodyPr>
          <a:p>
            <a:pPr indent="0">
              <a:lnSpc>
                <a:spcPts val="1536"/>
              </a:lnSpc>
              <a:spcBef>
                <a:spcPts val="9240"/>
              </a:spcBef>
              <a:spcAft>
                <a:spcPts val="1890"/>
              </a:spcAft>
            </a:pPr>
            <a:r>
              <a:rPr lang="en-US" sz="950">
                <a:latin typeface="Segoe UI"/>
              </a:rPr>
              <a:t>In 2014, Mexico generated the highest total revenue of $4.64M, significantly surpassing its total cost of $3.49M, making it the most profitable country for sales.</a:t>
            </a:r>
          </a:p>
        </p:txBody>
      </p:sp>
      <p:sp>
        <p:nvSpPr>
          <p:cNvPr id="13" name=""/>
          <p:cNvSpPr/>
          <p:nvPr/>
        </p:nvSpPr>
        <p:spPr>
          <a:xfrm>
            <a:off x="749808" y="7376160"/>
            <a:ext cx="2237232" cy="134112"/>
          </a:xfrm>
          <a:prstGeom prst="rect">
            <a:avLst/>
          </a:prstGeom>
        </p:spPr>
        <p:txBody>
          <a:bodyPr lIns="0" tIns="0" rIns="0" bIns="0" wrap="none">
            <a:noAutofit/>
          </a:bodyPr>
          <a:p>
            <a:pPr indent="0"/>
            <a:r>
              <a:rPr lang="en-US" sz="750">
                <a:solidFill>
                  <a:srgbClr val="778498"/>
                </a:solidFill>
                <a:latin typeface="Segoe UI"/>
              </a:rPr>
              <a:t>Total </a:t>
            </a:r>
            <a:r>
              <a:rPr lang="en-US" sz="750">
                <a:solidFill>
                  <a:srgbClr val="4C5E79"/>
                </a:solidFill>
                <a:latin typeface="Segoe UI"/>
              </a:rPr>
              <a:t>Revenue </a:t>
            </a:r>
            <a:r>
              <a:rPr lang="en-US" sz="750">
                <a:solidFill>
                  <a:srgbClr val="778498"/>
                </a:solidFill>
                <a:latin typeface="Segoe UI"/>
              </a:rPr>
              <a:t>V/S </a:t>
            </a:r>
            <a:r>
              <a:rPr lang="en-US" sz="750">
                <a:solidFill>
                  <a:srgbClr val="4C5E79"/>
                </a:solidFill>
                <a:latin typeface="Segoe UI"/>
              </a:rPr>
              <a:t>Total Cost </a:t>
            </a:r>
            <a:r>
              <a:rPr lang="en-US" sz="750">
                <a:solidFill>
                  <a:srgbClr val="778498"/>
                </a:solidFill>
                <a:latin typeface="Segoe UI"/>
              </a:rPr>
              <a:t>by Item Type </a:t>
            </a:r>
            <a:r>
              <a:rPr lang="en-US" sz="750">
                <a:solidFill>
                  <a:srgbClr val="4C5E79"/>
                </a:solidFill>
                <a:latin typeface="Segoe UI"/>
              </a:rPr>
              <a:t>[2015]</a:t>
            </a:r>
          </a:p>
        </p:txBody>
      </p:sp>
      <p:sp>
        <p:nvSpPr>
          <p:cNvPr id="14" name=""/>
          <p:cNvSpPr/>
          <p:nvPr/>
        </p:nvSpPr>
        <p:spPr>
          <a:xfrm>
            <a:off x="6516624" y="7790688"/>
            <a:ext cx="743712" cy="292608"/>
          </a:xfrm>
          <a:prstGeom prst="rect">
            <a:avLst/>
          </a:prstGeom>
        </p:spPr>
        <p:txBody>
          <a:bodyPr lIns="0" tIns="0" rIns="0" bIns="0">
            <a:noAutofit/>
          </a:bodyPr>
          <a:p>
            <a:pPr indent="0">
              <a:lnSpc>
                <a:spcPts val="840"/>
              </a:lnSpc>
              <a:spcBef>
                <a:spcPts val="1470"/>
              </a:spcBef>
            </a:pPr>
            <a:r>
              <a:rPr lang="en-US" sz="650">
                <a:solidFill>
                  <a:srgbClr val="778498"/>
                </a:solidFill>
                <a:latin typeface="Segoe UI"/>
              </a:rPr>
              <a:t>Metrics</a:t>
            </a:r>
          </a:p>
          <a:p>
            <a:pPr indent="0">
              <a:lnSpc>
                <a:spcPts val="840"/>
              </a:lnSpc>
            </a:pPr>
            <a:r>
              <a:rPr lang="en-US" sz="500">
                <a:solidFill>
                  <a:srgbClr val="0909FA"/>
                </a:solidFill>
                <a:latin typeface="Segoe UI"/>
              </a:rPr>
              <a:t>—•— Total Revenue </a:t>
            </a:r>
            <a:r>
              <a:rPr lang="en-US" sz="500">
                <a:solidFill>
                  <a:srgbClr val="038104"/>
                </a:solidFill>
                <a:latin typeface="Segoe UI"/>
              </a:rPr>
              <a:t>—•— </a:t>
            </a:r>
            <a:r>
              <a:rPr lang="en-US" sz="500">
                <a:solidFill>
                  <a:srgbClr val="778498"/>
                </a:solidFill>
                <a:latin typeface="Segoe UI"/>
              </a:rPr>
              <a:t>Total Cost</a:t>
            </a:r>
          </a:p>
        </p:txBody>
      </p:sp>
      <p:sp>
        <p:nvSpPr>
          <p:cNvPr id="15" name=""/>
          <p:cNvSpPr/>
          <p:nvPr/>
        </p:nvSpPr>
        <p:spPr>
          <a:xfrm>
            <a:off x="3386328" y="9424416"/>
            <a:ext cx="243840" cy="91440"/>
          </a:xfrm>
          <a:prstGeom prst="rect">
            <a:avLst/>
          </a:prstGeom>
        </p:spPr>
        <p:txBody>
          <a:bodyPr lIns="0" tIns="0" rIns="0" bIns="0" wrap="none">
            <a:noAutofit/>
          </a:bodyPr>
          <a:p>
            <a:pPr indent="0"/>
            <a:r>
              <a:rPr lang="en-US" sz="600">
                <a:solidFill>
                  <a:srgbClr val="66758C"/>
                </a:solidFill>
                <a:latin typeface="Segoe UI"/>
              </a:rPr>
              <a:t>Item's</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91312" y="1542288"/>
            <a:ext cx="5788152" cy="1594104"/>
          </a:xfrm>
          <a:prstGeom prst="rect">
            <a:avLst/>
          </a:prstGeom>
        </p:spPr>
      </p:pic>
      <p:pic>
        <p:nvPicPr>
          <p:cNvPr id="3" name=""/>
          <p:cNvPicPr>
            <a:picLocks noChangeAspect="1"/>
          </p:cNvPicPr>
          <p:nvPr/>
        </p:nvPicPr>
        <p:blipFill>
          <a:blip r:embed="rPictId1"/>
          <a:stretch>
            <a:fillRect/>
          </a:stretch>
        </p:blipFill>
        <p:spPr>
          <a:xfrm>
            <a:off x="1170432" y="4767072"/>
            <a:ext cx="4669536" cy="1682496"/>
          </a:xfrm>
          <a:prstGeom prst="rect">
            <a:avLst/>
          </a:prstGeom>
        </p:spPr>
      </p:pic>
      <p:sp>
        <p:nvSpPr>
          <p:cNvPr id="4" name=""/>
          <p:cNvSpPr/>
          <p:nvPr/>
        </p:nvSpPr>
        <p:spPr>
          <a:xfrm>
            <a:off x="448056" y="469392"/>
            <a:ext cx="6528816" cy="359664"/>
          </a:xfrm>
          <a:prstGeom prst="rect">
            <a:avLst/>
          </a:prstGeom>
        </p:spPr>
        <p:txBody>
          <a:bodyPr lIns="0" tIns="0" rIns="0" bIns="0">
            <a:noAutofit/>
          </a:bodyPr>
          <a:p>
            <a:pPr indent="0">
              <a:lnSpc>
                <a:spcPts val="1536"/>
              </a:lnSpc>
            </a:pPr>
            <a:r>
              <a:rPr lang="en-US" sz="950">
                <a:latin typeface="Segoe UI"/>
              </a:rPr>
              <a:t>In 2015, Household generated the highest total revenue of $5.55M, significantly surpassing its total cost of $4.14M</a:t>
            </a:r>
          </a:p>
          <a:p>
            <a:pPr indent="0">
              <a:lnSpc>
                <a:spcPts val="1536"/>
              </a:lnSpc>
            </a:pPr>
            <a:r>
              <a:rPr lang="en-US" sz="950">
                <a:latin typeface="Segoe UI"/>
              </a:rPr>
              <a:t>making it the most profitable country for sales.</a:t>
            </a:r>
          </a:p>
        </p:txBody>
      </p:sp>
      <p:sp>
        <p:nvSpPr>
          <p:cNvPr id="5" name=""/>
          <p:cNvSpPr/>
          <p:nvPr/>
        </p:nvSpPr>
        <p:spPr>
          <a:xfrm>
            <a:off x="746760" y="1170432"/>
            <a:ext cx="2090928" cy="131064"/>
          </a:xfrm>
          <a:prstGeom prst="rect">
            <a:avLst/>
          </a:prstGeom>
        </p:spPr>
        <p:txBody>
          <a:bodyPr lIns="0" tIns="0" rIns="0" bIns="0" wrap="none">
            <a:noAutofit/>
          </a:bodyPr>
          <a:p>
            <a:pPr indent="0"/>
            <a:r>
              <a:rPr lang="en-US" sz="750">
                <a:solidFill>
                  <a:srgbClr val="66758C"/>
                </a:solidFill>
                <a:latin typeface="Segoe UI"/>
              </a:rPr>
              <a:t>Total Revenue V/S Total Cost by Country [2016]</a:t>
            </a:r>
          </a:p>
        </p:txBody>
      </p:sp>
      <p:sp>
        <p:nvSpPr>
          <p:cNvPr id="6" name=""/>
          <p:cNvSpPr/>
          <p:nvPr/>
        </p:nvSpPr>
        <p:spPr>
          <a:xfrm>
            <a:off x="6510528" y="1569720"/>
            <a:ext cx="682752" cy="304800"/>
          </a:xfrm>
          <a:prstGeom prst="rect">
            <a:avLst/>
          </a:prstGeom>
        </p:spPr>
        <p:txBody>
          <a:bodyPr lIns="0" tIns="0" rIns="0" bIns="0">
            <a:noAutofit/>
          </a:bodyPr>
          <a:p>
            <a:pPr algn="just" indent="0">
              <a:lnSpc>
                <a:spcPts val="840"/>
              </a:lnSpc>
            </a:pPr>
            <a:r>
              <a:rPr lang="en-US" sz="600">
                <a:solidFill>
                  <a:srgbClr val="66758C"/>
                </a:solidFill>
                <a:latin typeface="Arial"/>
              </a:rPr>
              <a:t>Metrics</a:t>
            </a:r>
          </a:p>
          <a:p>
            <a:pPr algn="just" indent="0">
              <a:lnSpc>
                <a:spcPts val="840"/>
              </a:lnSpc>
            </a:pPr>
            <a:r>
              <a:rPr lang="en-US" sz="550">
                <a:solidFill>
                  <a:srgbClr val="0909FA"/>
                </a:solidFill>
                <a:latin typeface="Segoe UI"/>
              </a:rPr>
              <a:t>—•— </a:t>
            </a:r>
            <a:r>
              <a:rPr lang="en-US" sz="550">
                <a:solidFill>
                  <a:srgbClr val="66758C"/>
                </a:solidFill>
                <a:latin typeface="Segoe UI"/>
              </a:rPr>
              <a:t>Total Revenue </a:t>
            </a:r>
            <a:r>
              <a:rPr lang="en-US" sz="550">
                <a:solidFill>
                  <a:srgbClr val="2E9D2F"/>
                </a:solidFill>
                <a:latin typeface="Segoe UI"/>
              </a:rPr>
              <a:t>—</a:t>
            </a:r>
            <a:r>
              <a:rPr lang="en-US" sz="550">
                <a:solidFill>
                  <a:srgbClr val="038104"/>
                </a:solidFill>
                <a:latin typeface="Segoe UI"/>
              </a:rPr>
              <a:t>•</a:t>
            </a:r>
            <a:r>
              <a:rPr lang="en-US" sz="550">
                <a:solidFill>
                  <a:srgbClr val="2E9D2F"/>
                </a:solidFill>
                <a:latin typeface="Segoe UI"/>
              </a:rPr>
              <a:t>— </a:t>
            </a:r>
            <a:r>
              <a:rPr lang="en-US" sz="550">
                <a:solidFill>
                  <a:srgbClr val="66758C"/>
                </a:solidFill>
                <a:latin typeface="Segoe UI"/>
              </a:rPr>
              <a:t>Total Cost</a:t>
            </a:r>
          </a:p>
        </p:txBody>
      </p:sp>
      <p:sp>
        <p:nvSpPr>
          <p:cNvPr id="7" name=""/>
          <p:cNvSpPr/>
          <p:nvPr/>
        </p:nvSpPr>
        <p:spPr>
          <a:xfrm>
            <a:off x="3313176" y="3209544"/>
            <a:ext cx="320040" cy="109728"/>
          </a:xfrm>
          <a:prstGeom prst="rect">
            <a:avLst/>
          </a:prstGeom>
        </p:spPr>
        <p:txBody>
          <a:bodyPr lIns="0" tIns="0" rIns="0" bIns="0" wrap="none">
            <a:noAutofit/>
          </a:bodyPr>
          <a:p>
            <a:pPr indent="0"/>
            <a:r>
              <a:rPr lang="en-US" sz="600">
                <a:solidFill>
                  <a:srgbClr val="778498"/>
                </a:solidFill>
                <a:latin typeface="Arial"/>
              </a:rPr>
              <a:t>Country</a:t>
            </a:r>
          </a:p>
        </p:txBody>
      </p:sp>
      <p:sp>
        <p:nvSpPr>
          <p:cNvPr id="8" name=""/>
          <p:cNvSpPr/>
          <p:nvPr/>
        </p:nvSpPr>
        <p:spPr>
          <a:xfrm>
            <a:off x="448056" y="3572256"/>
            <a:ext cx="6815328" cy="362712"/>
          </a:xfrm>
          <a:prstGeom prst="rect">
            <a:avLst/>
          </a:prstGeom>
        </p:spPr>
        <p:txBody>
          <a:bodyPr lIns="0" tIns="0" rIns="0" bIns="0">
            <a:noAutofit/>
          </a:bodyPr>
          <a:p>
            <a:pPr indent="0">
              <a:lnSpc>
                <a:spcPts val="1560"/>
              </a:lnSpc>
              <a:spcAft>
                <a:spcPts val="2100"/>
              </a:spcAft>
            </a:pPr>
            <a:r>
              <a:rPr lang="en-US" sz="950">
                <a:latin typeface="Segoe UI"/>
              </a:rPr>
              <a:t>In 2016, Iceland generated the highest total revenue of $3.87M, significantly surpassing its total cost of $2.33M, making it the most profitable country for sales.</a:t>
            </a:r>
          </a:p>
        </p:txBody>
      </p:sp>
      <p:sp>
        <p:nvSpPr>
          <p:cNvPr id="9" name=""/>
          <p:cNvSpPr/>
          <p:nvPr/>
        </p:nvSpPr>
        <p:spPr>
          <a:xfrm>
            <a:off x="749808" y="4309872"/>
            <a:ext cx="2151888" cy="134112"/>
          </a:xfrm>
          <a:prstGeom prst="rect">
            <a:avLst/>
          </a:prstGeom>
        </p:spPr>
        <p:txBody>
          <a:bodyPr lIns="0" tIns="0" rIns="0" bIns="0" wrap="none">
            <a:noAutofit/>
          </a:bodyPr>
          <a:p>
            <a:pPr indent="0"/>
            <a:r>
              <a:rPr lang="en-US" sz="750">
                <a:solidFill>
                  <a:srgbClr val="778498"/>
                </a:solidFill>
                <a:latin typeface="Segoe UI"/>
              </a:rPr>
              <a:t>Total Revenue V/S </a:t>
            </a:r>
            <a:r>
              <a:rPr lang="en-US" sz="750">
                <a:solidFill>
                  <a:srgbClr val="4C5E79"/>
                </a:solidFill>
                <a:latin typeface="Segoe UI"/>
              </a:rPr>
              <a:t>Total </a:t>
            </a:r>
            <a:r>
              <a:rPr lang="en-US" sz="750">
                <a:solidFill>
                  <a:srgbClr val="778498"/>
                </a:solidFill>
                <a:latin typeface="Segoe UI"/>
              </a:rPr>
              <a:t>Cost by Country [2017]</a:t>
            </a:r>
          </a:p>
        </p:txBody>
      </p:sp>
      <p:sp>
        <p:nvSpPr>
          <p:cNvPr id="10" name=""/>
          <p:cNvSpPr/>
          <p:nvPr/>
        </p:nvSpPr>
        <p:spPr>
          <a:xfrm>
            <a:off x="755904" y="5894832"/>
            <a:ext cx="402336" cy="91440"/>
          </a:xfrm>
          <a:prstGeom prst="rect">
            <a:avLst/>
          </a:prstGeom>
        </p:spPr>
        <p:txBody>
          <a:bodyPr lIns="0" tIns="0" rIns="0" bIns="0" wrap="none">
            <a:noAutofit/>
          </a:bodyPr>
          <a:p>
            <a:pPr indent="0"/>
            <a:r>
              <a:rPr lang="en-US" baseline="30000" sz="550">
                <a:solidFill>
                  <a:srgbClr val="66758C"/>
                </a:solidFill>
                <a:latin typeface="Segoe UI"/>
              </a:rPr>
              <a:t>,M</a:t>
            </a:r>
            <a:r>
              <a:rPr lang="en-US" sz="550">
                <a:solidFill>
                  <a:srgbClr val="66758C"/>
                </a:solidFill>
                <a:latin typeface="Segoe UI"/>
              </a:rPr>
              <a:t> </a:t>
            </a:r>
            <a:r>
              <a:rPr lang="en-US" sz="550">
                <a:solidFill>
                  <a:srgbClr val="646FFA"/>
                </a:solidFill>
                <a:latin typeface="Segoe UI"/>
              </a:rPr>
              <a:t>9029E1</a:t>
            </a:r>
          </a:p>
        </p:txBody>
      </p:sp>
      <p:sp>
        <p:nvSpPr>
          <p:cNvPr id="11" name=""/>
          <p:cNvSpPr/>
          <p:nvPr/>
        </p:nvSpPr>
        <p:spPr>
          <a:xfrm>
            <a:off x="963168" y="6211824"/>
            <a:ext cx="451104" cy="91440"/>
          </a:xfrm>
          <a:prstGeom prst="rect">
            <a:avLst/>
          </a:prstGeom>
        </p:spPr>
        <p:txBody>
          <a:bodyPr lIns="0" tIns="0" rIns="0" bIns="0" wrap="none">
            <a:noAutofit/>
          </a:bodyPr>
          <a:p>
            <a:pPr indent="0"/>
            <a:r>
              <a:rPr lang="en-US" sz="550">
                <a:solidFill>
                  <a:srgbClr val="4C5E79"/>
                </a:solidFill>
                <a:latin typeface="Segoe UI"/>
              </a:rPr>
              <a:t>Bangladesh</a:t>
            </a:r>
          </a:p>
        </p:txBody>
      </p:sp>
      <p:sp>
        <p:nvSpPr>
          <p:cNvPr id="12" name=""/>
          <p:cNvSpPr/>
          <p:nvPr/>
        </p:nvSpPr>
        <p:spPr>
          <a:xfrm>
            <a:off x="1981200" y="6068568"/>
            <a:ext cx="228600" cy="54864"/>
          </a:xfrm>
          <a:prstGeom prst="rect">
            <a:avLst/>
          </a:prstGeom>
        </p:spPr>
        <p:txBody>
          <a:bodyPr lIns="0" tIns="0" rIns="0" bIns="0" wrap="none">
            <a:noAutofit/>
          </a:bodyPr>
          <a:p>
            <a:pPr indent="228600">
              <a:lnSpc>
                <a:spcPts val="1176"/>
              </a:lnSpc>
            </a:pPr>
            <a:r>
              <a:rPr lang="en-US" sz="550">
                <a:solidFill>
                  <a:srgbClr val="4FA64F"/>
                </a:solidFill>
                <a:latin typeface="Segoe UI"/>
              </a:rPr>
              <a:t>363198 </a:t>
            </a:r>
          </a:p>
        </p:txBody>
      </p:sp>
      <p:sp>
        <p:nvSpPr>
          <p:cNvPr id="13" name=""/>
          <p:cNvSpPr/>
          <p:nvPr/>
        </p:nvSpPr>
        <p:spPr>
          <a:xfrm>
            <a:off x="1798320" y="6220968"/>
            <a:ext cx="313944" cy="51816"/>
          </a:xfrm>
          <a:prstGeom prst="rect">
            <a:avLst/>
          </a:prstGeom>
        </p:spPr>
        <p:txBody>
          <a:bodyPr lIns="0" tIns="0" rIns="0" bIns="0" wrap="none">
            <a:noAutofit/>
          </a:bodyPr>
          <a:p>
            <a:pPr indent="228600">
              <a:lnSpc>
                <a:spcPts val="1176"/>
              </a:lnSpc>
            </a:pPr>
            <a:r>
              <a:rPr lang="en-US" sz="550">
                <a:solidFill>
                  <a:srgbClr val="66758C"/>
                </a:solidFill>
                <a:latin typeface="Segoe UI"/>
              </a:rPr>
              <a:t>Costa Rica</a:t>
            </a:r>
          </a:p>
        </p:txBody>
      </p:sp>
      <p:sp>
        <p:nvSpPr>
          <p:cNvPr id="14" name=""/>
          <p:cNvSpPr/>
          <p:nvPr/>
        </p:nvSpPr>
        <p:spPr>
          <a:xfrm>
            <a:off x="5081016" y="6129528"/>
            <a:ext cx="222504" cy="54864"/>
          </a:xfrm>
          <a:prstGeom prst="rect">
            <a:avLst/>
          </a:prstGeom>
        </p:spPr>
        <p:txBody>
          <a:bodyPr lIns="0" tIns="0" rIns="0" bIns="0" wrap="none">
            <a:noAutofit/>
          </a:bodyPr>
          <a:p>
            <a:pPr indent="0"/>
            <a:r>
              <a:rPr lang="en-US" sz="550">
                <a:solidFill>
                  <a:srgbClr val="4FA64F"/>
                </a:solidFill>
                <a:latin typeface="Segoe UI"/>
              </a:rPr>
              <a:t>170860</a:t>
            </a:r>
          </a:p>
        </p:txBody>
      </p:sp>
      <p:sp>
        <p:nvSpPr>
          <p:cNvPr id="15" name=""/>
          <p:cNvSpPr/>
          <p:nvPr/>
        </p:nvSpPr>
        <p:spPr>
          <a:xfrm>
            <a:off x="4965192" y="6220968"/>
            <a:ext cx="170688" cy="70104"/>
          </a:xfrm>
          <a:prstGeom prst="rect">
            <a:avLst/>
          </a:prstGeom>
        </p:spPr>
        <p:txBody>
          <a:bodyPr lIns="0" tIns="0" rIns="0" bIns="0" wrap="none">
            <a:noAutofit/>
          </a:bodyPr>
          <a:p>
            <a:pPr indent="0"/>
            <a:r>
              <a:rPr lang="en-US" sz="550">
                <a:solidFill>
                  <a:srgbClr val="66758C"/>
                </a:solidFill>
                <a:latin typeface="Segoe UI"/>
              </a:rPr>
              <a:t>Niger</a:t>
            </a:r>
          </a:p>
        </p:txBody>
      </p:sp>
      <p:sp>
        <p:nvSpPr>
          <p:cNvPr id="16" name=""/>
          <p:cNvSpPr/>
          <p:nvPr/>
        </p:nvSpPr>
        <p:spPr>
          <a:xfrm>
            <a:off x="6516624" y="4724400"/>
            <a:ext cx="737616" cy="292608"/>
          </a:xfrm>
          <a:prstGeom prst="rect">
            <a:avLst/>
          </a:prstGeom>
        </p:spPr>
        <p:txBody>
          <a:bodyPr lIns="0" tIns="0" rIns="0" bIns="0">
            <a:noAutofit/>
          </a:bodyPr>
          <a:p>
            <a:pPr indent="0">
              <a:lnSpc>
                <a:spcPts val="840"/>
              </a:lnSpc>
              <a:spcBef>
                <a:spcPts val="1260"/>
              </a:spcBef>
            </a:pPr>
            <a:r>
              <a:rPr lang="en-US" sz="600">
                <a:solidFill>
                  <a:srgbClr val="66758C"/>
                </a:solidFill>
                <a:latin typeface="Arial"/>
              </a:rPr>
              <a:t>Metrics</a:t>
            </a:r>
          </a:p>
          <a:p>
            <a:pPr indent="0">
              <a:lnSpc>
                <a:spcPts val="840"/>
              </a:lnSpc>
              <a:spcAft>
                <a:spcPts val="4830"/>
              </a:spcAft>
            </a:pPr>
            <a:r>
              <a:rPr lang="en-US" i="1" sz="600">
                <a:solidFill>
                  <a:srgbClr val="0909FA"/>
                </a:solidFill>
                <a:latin typeface="Segoe UI"/>
              </a:rPr>
              <a:t>—*—</a:t>
            </a:r>
            <a:r>
              <a:rPr lang="en-US" sz="550">
                <a:solidFill>
                  <a:srgbClr val="0909FA"/>
                </a:solidFill>
                <a:latin typeface="Segoe UI"/>
              </a:rPr>
              <a:t> Total Revenue </a:t>
            </a:r>
            <a:r>
              <a:rPr lang="en-US" sz="550">
                <a:solidFill>
                  <a:srgbClr val="038104"/>
                </a:solidFill>
                <a:latin typeface="Segoe UI"/>
              </a:rPr>
              <a:t>—•— </a:t>
            </a:r>
            <a:r>
              <a:rPr lang="en-US" sz="550">
                <a:solidFill>
                  <a:srgbClr val="66758C"/>
                </a:solidFill>
                <a:latin typeface="Segoe UI"/>
              </a:rPr>
              <a:t>Total Cost</a:t>
            </a:r>
          </a:p>
        </p:txBody>
      </p:sp>
      <p:sp>
        <p:nvSpPr>
          <p:cNvPr id="17" name=""/>
          <p:cNvSpPr/>
          <p:nvPr/>
        </p:nvSpPr>
        <p:spPr>
          <a:xfrm>
            <a:off x="448056" y="6678168"/>
            <a:ext cx="6650736" cy="359664"/>
          </a:xfrm>
          <a:prstGeom prst="rect">
            <a:avLst/>
          </a:prstGeom>
        </p:spPr>
        <p:txBody>
          <a:bodyPr lIns="0" tIns="0" rIns="0" bIns="0">
            <a:noAutofit/>
          </a:bodyPr>
          <a:p>
            <a:pPr indent="0">
              <a:lnSpc>
                <a:spcPts val="1536"/>
              </a:lnSpc>
              <a:spcBef>
                <a:spcPts val="1260"/>
              </a:spcBef>
            </a:pPr>
            <a:r>
              <a:rPr lang="en-US" sz="950">
                <a:latin typeface="Segoe UI"/>
              </a:rPr>
              <a:t>In 2017, Hondurans generated the highest total revenue of $5.99M, significantly surpassing its total cost of $4.550M, making it the most profitable country for sales.</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05840" y="1063752"/>
            <a:ext cx="5928360" cy="1283208"/>
          </a:xfrm>
          <a:prstGeom prst="rect">
            <a:avLst/>
          </a:prstGeom>
        </p:spPr>
      </p:pic>
      <p:sp>
        <p:nvSpPr>
          <p:cNvPr id="3" name=""/>
          <p:cNvSpPr/>
          <p:nvPr/>
        </p:nvSpPr>
        <p:spPr>
          <a:xfrm>
            <a:off x="685800" y="676656"/>
            <a:ext cx="795528" cy="118872"/>
          </a:xfrm>
          <a:prstGeom prst="rect">
            <a:avLst/>
          </a:prstGeom>
        </p:spPr>
        <p:txBody>
          <a:bodyPr lIns="0" tIns="0" rIns="0" bIns="0" wrap="none">
            <a:noAutofit/>
          </a:bodyPr>
          <a:p>
            <a:pPr indent="0"/>
            <a:r>
              <a:rPr lang="en-US" sz="600">
                <a:solidFill>
                  <a:srgbClr val="778498"/>
                </a:solidFill>
                <a:latin typeface="Segoe UI"/>
              </a:rPr>
              <a:t>Total Profit by Year's</a:t>
            </a:r>
          </a:p>
        </p:txBody>
      </p:sp>
      <p:sp>
        <p:nvSpPr>
          <p:cNvPr id="4" name=""/>
          <p:cNvSpPr/>
          <p:nvPr/>
        </p:nvSpPr>
        <p:spPr>
          <a:xfrm>
            <a:off x="496824" y="1088136"/>
            <a:ext cx="231648" cy="393192"/>
          </a:xfrm>
          <a:prstGeom prst="rect">
            <a:avLst/>
          </a:prstGeom>
        </p:spPr>
        <p:txBody>
          <a:bodyPr lIns="0" tIns="0" rIns="0" bIns="0">
            <a:noAutofit/>
          </a:bodyPr>
          <a:p>
            <a:pPr algn="just" indent="165100">
              <a:lnSpc>
                <a:spcPts val="1368"/>
              </a:lnSpc>
            </a:pPr>
            <a:r>
              <a:rPr lang="en-US" b="1" sz="400">
                <a:solidFill>
                  <a:srgbClr val="66758C"/>
                </a:solidFill>
                <a:latin typeface="Segoe UI"/>
              </a:rPr>
              <a:t>9M 8M </a:t>
            </a:r>
            <a:r>
              <a:rPr lang="en-US" b="1" sz="400">
                <a:solidFill>
                  <a:srgbClr val="8E99AA"/>
                </a:solidFill>
                <a:latin typeface="Segoe UI"/>
              </a:rPr>
              <a:t>w </a:t>
            </a:r>
            <a:r>
              <a:rPr lang="en-US" b="1" sz="400">
                <a:solidFill>
                  <a:srgbClr val="66758C"/>
                </a:solidFill>
                <a:latin typeface="Segoe UI"/>
              </a:rPr>
              <a:t>7M </a:t>
            </a:r>
          </a:p>
        </p:txBody>
      </p:sp>
      <p:sp>
        <p:nvSpPr>
          <p:cNvPr id="5" name=""/>
          <p:cNvSpPr/>
          <p:nvPr/>
        </p:nvSpPr>
        <p:spPr>
          <a:xfrm>
            <a:off x="646176" y="1609344"/>
            <a:ext cx="82296" cy="569976"/>
          </a:xfrm>
          <a:prstGeom prst="rect">
            <a:avLst/>
          </a:prstGeom>
        </p:spPr>
        <p:txBody>
          <a:bodyPr lIns="0" tIns="0" rIns="0" bIns="0">
            <a:noAutofit/>
          </a:bodyPr>
          <a:p>
            <a:pPr algn="just" indent="165100">
              <a:lnSpc>
                <a:spcPts val="1368"/>
              </a:lnSpc>
            </a:pPr>
            <a:r>
              <a:rPr lang="en-US" b="1" sz="400">
                <a:solidFill>
                  <a:srgbClr val="66758C"/>
                </a:solidFill>
                <a:latin typeface="Segoe UI"/>
              </a:rPr>
              <a:t>6M 5M 4M </a:t>
            </a:r>
            <a:r>
              <a:rPr lang="en-US" b="1" sz="400">
                <a:solidFill>
                  <a:srgbClr val="8E99AA"/>
                </a:solidFill>
                <a:latin typeface="Segoe UI"/>
              </a:rPr>
              <a:t>3M</a:t>
            </a:r>
          </a:p>
        </p:txBody>
      </p:sp>
      <p:sp>
        <p:nvSpPr>
          <p:cNvPr id="6" name=""/>
          <p:cNvSpPr/>
          <p:nvPr/>
        </p:nvSpPr>
        <p:spPr>
          <a:xfrm>
            <a:off x="484632" y="1563624"/>
            <a:ext cx="85344" cy="277368"/>
          </a:xfrm>
          <a:prstGeom prst="rect">
            <a:avLst/>
          </a:prstGeom>
        </p:spPr>
        <p:txBody>
          <a:bodyPr lIns="0" tIns="0" rIns="0" bIns="0">
            <a:noAutofit/>
          </a:bodyPr>
          <a:p>
            <a:pPr indent="0"/>
            <a:r>
              <a:rPr lang="en-US" sz="950">
                <a:solidFill>
                  <a:srgbClr val="9AA4B3"/>
                </a:solidFill>
                <a:latin typeface="Segoe UI"/>
              </a:rPr>
              <a:t>o</a:t>
            </a:r>
          </a:p>
          <a:p>
            <a:pPr algn="just" indent="0"/>
            <a:r>
              <a:rPr lang="en-US" cap="small" sz="400" spc="-50">
                <a:latin typeface="Times New Roman"/>
              </a:rPr>
              <a:t>Cl</a:t>
            </a:r>
          </a:p>
          <a:p>
            <a:pPr algn="just" indent="0">
              <a:spcAft>
                <a:spcPts val="2100"/>
              </a:spcAft>
            </a:pPr>
            <a:r>
              <a:rPr lang="en-US" i="1" sz="600">
                <a:solidFill>
                  <a:srgbClr val="778498"/>
                </a:solidFill>
                <a:latin typeface="Segoe UI"/>
              </a:rPr>
              <a:t>3</a:t>
            </a:r>
          </a:p>
        </p:txBody>
      </p:sp>
      <p:sp>
        <p:nvSpPr>
          <p:cNvPr id="7" name=""/>
          <p:cNvSpPr/>
          <p:nvPr/>
        </p:nvSpPr>
        <p:spPr>
          <a:xfrm>
            <a:off x="2657856" y="981456"/>
            <a:ext cx="365760" cy="91440"/>
          </a:xfrm>
          <a:prstGeom prst="rect">
            <a:avLst/>
          </a:prstGeom>
        </p:spPr>
        <p:txBody>
          <a:bodyPr lIns="0" tIns="0" rIns="0" bIns="0" wrap="none">
            <a:noAutofit/>
          </a:bodyPr>
          <a:p>
            <a:pPr indent="0"/>
            <a:r>
              <a:rPr lang="en-US" b="1" sz="400">
                <a:solidFill>
                  <a:srgbClr val="8E99AA"/>
                </a:solidFill>
                <a:latin typeface="Segoe UI"/>
              </a:rPr>
              <a:t>9,213,010.12</a:t>
            </a:r>
          </a:p>
        </p:txBody>
      </p:sp>
      <p:sp>
        <p:nvSpPr>
          <p:cNvPr id="8" name=""/>
          <p:cNvSpPr/>
          <p:nvPr/>
        </p:nvSpPr>
        <p:spPr>
          <a:xfrm>
            <a:off x="3749040" y="2414016"/>
            <a:ext cx="170688" cy="85344"/>
          </a:xfrm>
          <a:prstGeom prst="rect">
            <a:avLst/>
          </a:prstGeom>
        </p:spPr>
        <p:txBody>
          <a:bodyPr lIns="0" tIns="0" rIns="0" bIns="0" wrap="none">
            <a:noAutofit/>
          </a:bodyPr>
          <a:p>
            <a:pPr indent="0"/>
            <a:r>
              <a:rPr lang="en-US" sz="600">
                <a:solidFill>
                  <a:srgbClr val="8E99AA"/>
                </a:solidFill>
                <a:latin typeface="Segoe UI"/>
              </a:rPr>
              <a:t>Year</a:t>
            </a:r>
          </a:p>
        </p:txBody>
      </p:sp>
      <p:sp>
        <p:nvSpPr>
          <p:cNvPr id="9" name=""/>
          <p:cNvSpPr/>
          <p:nvPr/>
        </p:nvSpPr>
        <p:spPr>
          <a:xfrm>
            <a:off x="445008" y="2749296"/>
            <a:ext cx="829056" cy="161544"/>
          </a:xfrm>
          <a:prstGeom prst="rect">
            <a:avLst/>
          </a:prstGeom>
        </p:spPr>
        <p:txBody>
          <a:bodyPr lIns="0" tIns="0" rIns="0" bIns="0" wrap="none">
            <a:noAutofit/>
          </a:bodyPr>
          <a:p>
            <a:pPr indent="0">
              <a:spcBef>
                <a:spcPts val="1260"/>
              </a:spcBef>
              <a:spcAft>
                <a:spcPts val="1260"/>
              </a:spcAft>
            </a:pPr>
            <a:r>
              <a:rPr lang="en-US" b="1" u="sng" sz="1400">
                <a:latin typeface="Calibri"/>
              </a:rPr>
              <a:t>Conclusion</a:t>
            </a:r>
          </a:p>
        </p:txBody>
      </p:sp>
      <p:sp>
        <p:nvSpPr>
          <p:cNvPr id="10" name=""/>
          <p:cNvSpPr/>
          <p:nvPr/>
        </p:nvSpPr>
        <p:spPr>
          <a:xfrm>
            <a:off x="438912" y="3105912"/>
            <a:ext cx="6851904" cy="4270248"/>
          </a:xfrm>
          <a:prstGeom prst="rect">
            <a:avLst/>
          </a:prstGeom>
        </p:spPr>
        <p:txBody>
          <a:bodyPr lIns="0" tIns="0" rIns="0" bIns="0">
            <a:noAutofit/>
          </a:bodyPr>
          <a:p>
            <a:pPr indent="0">
              <a:lnSpc>
                <a:spcPts val="1560"/>
              </a:lnSpc>
              <a:spcBef>
                <a:spcPts val="1260"/>
              </a:spcBef>
              <a:spcAft>
                <a:spcPts val="840"/>
              </a:spcAft>
            </a:pPr>
            <a:r>
              <a:rPr lang="en-US" sz="950">
                <a:latin typeface="Segoe UI"/>
              </a:rPr>
              <a:t>Total profit peaked in 2012 at $9.21M, marking the most profitable year, but showed a declining trend afterward, reaching $4.09M by 2017</a:t>
            </a:r>
          </a:p>
          <a:p>
            <a:pPr indent="0">
              <a:lnSpc>
                <a:spcPts val="1368"/>
              </a:lnSpc>
              <a:spcAft>
                <a:spcPts val="840"/>
              </a:spcAft>
            </a:pPr>
            <a:r>
              <a:rPr lang="en-US" b="1" sz="1100">
                <a:latin typeface="Times New Roman"/>
              </a:rPr>
              <a:t>Based on the analysis of Amazon's sales data, Sub-Saharan Africa emerged as the region with the highest number of units sold. This region utilized both sales channels; however, one channel was used twice as much as the other. All types of order priorities were observed across the regions.</a:t>
            </a:r>
          </a:p>
          <a:p>
            <a:pPr indent="0">
              <a:lnSpc>
                <a:spcPts val="1392"/>
              </a:lnSpc>
            </a:pPr>
            <a:r>
              <a:rPr lang="en-US" b="1" sz="1100">
                <a:latin typeface="Times New Roman"/>
              </a:rPr>
              <a:t>In terms of countries, 13 countries recorded maximum unit sales, while 8 countries had the least sales. Among them, 15 countries predominantly used offline sales channels, 13 relied on online channels, and the</a:t>
            </a:r>
          </a:p>
          <a:p>
            <a:pPr algn="just" indent="0">
              <a:spcAft>
                <a:spcPts val="1260"/>
              </a:spcAft>
            </a:pPr>
            <a:r>
              <a:rPr lang="en-US" b="1" sz="1100">
                <a:latin typeface="Times New Roman"/>
              </a:rPr>
              <a:t>rest utilized both.</a:t>
            </a:r>
          </a:p>
          <a:p>
            <a:pPr algn="just" marR="101600" indent="0">
              <a:lnSpc>
                <a:spcPts val="1368"/>
              </a:lnSpc>
              <a:spcAft>
                <a:spcPts val="840"/>
              </a:spcAft>
            </a:pPr>
            <a:r>
              <a:rPr lang="en-US" b="1" sz="1100">
                <a:latin typeface="Times New Roman"/>
              </a:rPr>
              <a:t>The analysis spanned 8 years, showing variations in order priorities across different countries. Among product categories, Baby Food and Personal Care consistently held the highest order priorities. Over the years, items like Clothes, Beverages, Personal Care, and Cosmetics stood out as top-selling categories. Key sales months varied by year but included January, June, July, and November.</a:t>
            </a:r>
          </a:p>
          <a:p>
            <a:pPr indent="0">
              <a:lnSpc>
                <a:spcPts val="1368"/>
              </a:lnSpc>
              <a:spcAft>
                <a:spcPts val="840"/>
              </a:spcAft>
            </a:pPr>
            <a:r>
              <a:rPr lang="en-US" b="1" sz="1100">
                <a:latin typeface="Times New Roman"/>
              </a:rPr>
              <a:t>The average shipment time ranged between 34 to 48 days, reflecting the typical delivery period. Products were priced strategically to ensure profitability, with notable contributions from countries like Lithuania, Brunei, Pakistan, Samoa, Mexico, Iceland, and Honduras, which generated profits in different years.</a:t>
            </a:r>
          </a:p>
          <a:p>
            <a:pPr indent="0">
              <a:lnSpc>
                <a:spcPts val="1392"/>
              </a:lnSpc>
              <a:spcAft>
                <a:spcPts val="840"/>
              </a:spcAft>
            </a:pPr>
            <a:r>
              <a:rPr lang="en-US" b="1" sz="1100">
                <a:latin typeface="Times New Roman"/>
              </a:rPr>
              <a:t>Lastly, the year 2012 recorded the highest profit, whereas 2011 had the least, highlighting annual performance fluctuations over the analysis period.</a:t>
            </a:r>
          </a:p>
          <a:p>
            <a:pPr algn="just" indent="0">
              <a:spcAft>
                <a:spcPts val="1260"/>
              </a:spcAft>
            </a:pPr>
            <a:r>
              <a:rPr lang="en-US" b="1" u="sng" sz="1400">
                <a:latin typeface="Calibri"/>
              </a:rPr>
              <a:t>Recommendation</a:t>
            </a:r>
          </a:p>
        </p:txBody>
      </p:sp>
      <p:sp>
        <p:nvSpPr>
          <p:cNvPr id="11" name=""/>
          <p:cNvSpPr/>
          <p:nvPr/>
        </p:nvSpPr>
        <p:spPr>
          <a:xfrm>
            <a:off x="445008" y="7577328"/>
            <a:ext cx="6480048" cy="1728216"/>
          </a:xfrm>
          <a:prstGeom prst="rect">
            <a:avLst/>
          </a:prstGeom>
        </p:spPr>
        <p:txBody>
          <a:bodyPr lIns="0" tIns="0" rIns="0" bIns="0">
            <a:noAutofit/>
          </a:bodyPr>
          <a:p>
            <a:pPr algn="just" indent="0">
              <a:lnSpc>
                <a:spcPts val="1536"/>
              </a:lnSpc>
              <a:spcBef>
                <a:spcPts val="1260"/>
              </a:spcBef>
            </a:pPr>
            <a:r>
              <a:rPr lang="en-US" sz="950">
                <a:latin typeface="Segoe UI"/>
              </a:rPr>
              <a:t>1.    </a:t>
            </a:r>
            <a:r>
              <a:rPr lang="en-US" b="1" sz="950">
                <a:latin typeface="Segoe UI"/>
              </a:rPr>
              <a:t>Focus on Underperforming Countries</a:t>
            </a:r>
          </a:p>
          <a:p>
            <a:pPr indent="0">
              <a:lnSpc>
                <a:spcPts val="1536"/>
              </a:lnSpc>
            </a:pPr>
            <a:r>
              <a:rPr lang="en-US" sz="950">
                <a:latin typeface="Segoe UI"/>
              </a:rPr>
              <a:t>Identify the 8 countries with the least sales and analyze reasons for low performance (e.g., lack of demand, poor marketing, or limited product availability).</a:t>
            </a:r>
          </a:p>
          <a:p>
            <a:pPr algn="just" indent="0">
              <a:lnSpc>
                <a:spcPts val="1536"/>
              </a:lnSpc>
            </a:pPr>
            <a:r>
              <a:rPr lang="en-US" sz="950">
                <a:latin typeface="Segoe UI"/>
              </a:rPr>
              <a:t>Develop localized marketing campaigns to promote awareness and demand for products in these regions.</a:t>
            </a:r>
          </a:p>
          <a:p>
            <a:pPr algn="just" indent="0">
              <a:lnSpc>
                <a:spcPts val="1536"/>
              </a:lnSpc>
            </a:pPr>
            <a:r>
              <a:rPr lang="en-US" sz="950">
                <a:latin typeface="Segoe UI"/>
              </a:rPr>
              <a:t>Partner with local distributors to improve reach and accessibility.</a:t>
            </a:r>
          </a:p>
          <a:p>
            <a:pPr algn="just" indent="0">
              <a:lnSpc>
                <a:spcPts val="1536"/>
              </a:lnSpc>
            </a:pPr>
            <a:r>
              <a:rPr lang="en-US" sz="950">
                <a:latin typeface="Segoe UI"/>
              </a:rPr>
              <a:t>2.    </a:t>
            </a:r>
            <a:r>
              <a:rPr lang="en-US" b="1" sz="950">
                <a:latin typeface="Segoe UI"/>
              </a:rPr>
              <a:t>Optimize Sales Channels</a:t>
            </a:r>
          </a:p>
          <a:p>
            <a:pPr indent="0">
              <a:lnSpc>
                <a:spcPts val="1536"/>
              </a:lnSpc>
            </a:pPr>
            <a:r>
              <a:rPr lang="en-US" sz="950">
                <a:latin typeface="Segoe UI"/>
              </a:rPr>
              <a:t>For regions relying on a single sales channel, explore strategies to introduce or strengthen the other channel (e.g., investing in online platforms in offline-focused regions).</a:t>
            </a:r>
          </a:p>
          <a:p>
            <a:pPr algn="just" indent="0">
              <a:lnSpc>
                <a:spcPts val="1536"/>
              </a:lnSpc>
            </a:pPr>
            <a:r>
              <a:rPr lang="en-US" sz="950">
                <a:latin typeface="Segoe UI"/>
              </a:rPr>
              <a:t>Offer promotions or discounts on sales channels with lower usage to encourage customer adoption.</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41960" y="478536"/>
            <a:ext cx="6739128" cy="5644896"/>
          </a:xfrm>
          <a:prstGeom prst="rect">
            <a:avLst/>
          </a:prstGeom>
        </p:spPr>
        <p:txBody>
          <a:bodyPr lIns="0" tIns="0" rIns="0" bIns="0">
            <a:noAutofit/>
          </a:bodyPr>
          <a:p>
            <a:pPr algn="just" indent="0">
              <a:lnSpc>
                <a:spcPts val="1536"/>
              </a:lnSpc>
            </a:pPr>
            <a:r>
              <a:rPr lang="en-US" sz="950">
                <a:latin typeface="Segoe UI"/>
              </a:rPr>
              <a:t>3.    </a:t>
            </a:r>
            <a:r>
              <a:rPr lang="en-US" b="1" sz="950">
                <a:latin typeface="Segoe UI"/>
              </a:rPr>
              <a:t>Product Prioritization</a:t>
            </a:r>
          </a:p>
          <a:p>
            <a:pPr indent="0">
              <a:lnSpc>
                <a:spcPts val="1536"/>
              </a:lnSpc>
            </a:pPr>
            <a:r>
              <a:rPr lang="en-US" sz="950">
                <a:latin typeface="Segoe UI"/>
              </a:rPr>
              <a:t>Promote high-priority items like </a:t>
            </a:r>
            <a:r>
              <a:rPr lang="en-US" b="1" sz="950">
                <a:latin typeface="Segoe UI"/>
              </a:rPr>
              <a:t>Baby Food </a:t>
            </a:r>
            <a:r>
              <a:rPr lang="en-US" sz="950">
                <a:latin typeface="Segoe UI"/>
              </a:rPr>
              <a:t>and </a:t>
            </a:r>
            <a:r>
              <a:rPr lang="en-US" b="1" sz="950">
                <a:latin typeface="Segoe UI"/>
              </a:rPr>
              <a:t>Personal Care </a:t>
            </a:r>
            <a:r>
              <a:rPr lang="en-US" sz="950">
                <a:latin typeface="Segoe UI"/>
              </a:rPr>
              <a:t>in underperforming regions through targeted ads or bundle offers.</a:t>
            </a:r>
          </a:p>
          <a:p>
            <a:pPr algn="just" indent="0">
              <a:lnSpc>
                <a:spcPts val="1536"/>
              </a:lnSpc>
            </a:pPr>
            <a:r>
              <a:rPr lang="en-US" sz="950">
                <a:latin typeface="Segoe UI"/>
              </a:rPr>
              <a:t>Introduce region-specific products to cater to the local tastes and preferences of countries with low sales.</a:t>
            </a:r>
          </a:p>
          <a:p>
            <a:pPr algn="just" indent="0">
              <a:lnSpc>
                <a:spcPts val="1536"/>
              </a:lnSpc>
            </a:pPr>
            <a:r>
              <a:rPr lang="en-US" sz="950">
                <a:latin typeface="Segoe UI"/>
              </a:rPr>
              <a:t>4.    </a:t>
            </a:r>
            <a:r>
              <a:rPr lang="en-US" b="1" sz="950">
                <a:latin typeface="Segoe UI"/>
              </a:rPr>
              <a:t>Improve Shipment Efficiency</a:t>
            </a:r>
          </a:p>
          <a:p>
            <a:pPr indent="0">
              <a:lnSpc>
                <a:spcPts val="1536"/>
              </a:lnSpc>
            </a:pPr>
            <a:r>
              <a:rPr lang="en-US" sz="950">
                <a:latin typeface="Segoe UI"/>
              </a:rPr>
              <a:t>Reduce shipment time (currently 34-48 days) to improve customer satisfaction and encourage repeat purchases. Collaborate with logistics partners to optimize supply chain processes in regions with low profit or high delivery times.</a:t>
            </a:r>
          </a:p>
          <a:p>
            <a:pPr algn="just" indent="0">
              <a:lnSpc>
                <a:spcPts val="1536"/>
              </a:lnSpc>
            </a:pPr>
            <a:r>
              <a:rPr lang="en-US" sz="950">
                <a:latin typeface="Segoe UI"/>
              </a:rPr>
              <a:t>5</a:t>
            </a:r>
            <a:r>
              <a:rPr lang="en-US" b="1" sz="950">
                <a:latin typeface="Segoe UI"/>
              </a:rPr>
              <a:t>.    Seasonal Promotions</a:t>
            </a:r>
          </a:p>
          <a:p>
            <a:pPr algn="just" marR="127000" indent="0">
              <a:lnSpc>
                <a:spcPts val="1536"/>
              </a:lnSpc>
            </a:pPr>
            <a:r>
              <a:rPr lang="en-US" sz="950">
                <a:latin typeface="Segoe UI"/>
              </a:rPr>
              <a:t>Leverage high-performing months like </a:t>
            </a:r>
            <a:r>
              <a:rPr lang="en-US" b="1" sz="950">
                <a:latin typeface="Segoe UI"/>
              </a:rPr>
              <a:t>January, June, July, and November </a:t>
            </a:r>
            <a:r>
              <a:rPr lang="en-US" sz="950">
                <a:latin typeface="Segoe UI"/>
              </a:rPr>
              <a:t>by introducing sales and discounts in low-performing regions during these months.</a:t>
            </a:r>
          </a:p>
          <a:p>
            <a:pPr algn="just" indent="0">
              <a:lnSpc>
                <a:spcPts val="1536"/>
              </a:lnSpc>
            </a:pPr>
            <a:r>
              <a:rPr lang="en-US" sz="950">
                <a:latin typeface="Segoe UI"/>
              </a:rPr>
              <a:t>Create targeted seasonal campaigns for products that match regional demand trends.</a:t>
            </a:r>
          </a:p>
          <a:p>
            <a:pPr algn="just" indent="0">
              <a:lnSpc>
                <a:spcPts val="1536"/>
              </a:lnSpc>
            </a:pPr>
            <a:r>
              <a:rPr lang="en-US" sz="950">
                <a:latin typeface="Segoe UI"/>
              </a:rPr>
              <a:t>6.    </a:t>
            </a:r>
            <a:r>
              <a:rPr lang="en-US" b="1" sz="950">
                <a:latin typeface="Segoe UI"/>
              </a:rPr>
              <a:t>Increase Customer Retention</a:t>
            </a:r>
          </a:p>
          <a:p>
            <a:pPr algn="just" indent="0">
              <a:lnSpc>
                <a:spcPts val="1536"/>
              </a:lnSpc>
            </a:pPr>
            <a:r>
              <a:rPr lang="en-US" sz="950">
                <a:latin typeface="Segoe UI"/>
              </a:rPr>
              <a:t>Introduce loyalty programs or exclusive discounts for customers in underperforming regions to build brand loyalty and drive sales.</a:t>
            </a:r>
          </a:p>
          <a:p>
            <a:pPr algn="just" indent="0">
              <a:lnSpc>
                <a:spcPts val="1536"/>
              </a:lnSpc>
            </a:pPr>
            <a:r>
              <a:rPr lang="en-US" sz="950">
                <a:latin typeface="Segoe UI"/>
              </a:rPr>
              <a:t>Offer personalized product recommendations based on customer browsing and purchase history.</a:t>
            </a:r>
          </a:p>
          <a:p>
            <a:pPr algn="just" indent="0">
              <a:lnSpc>
                <a:spcPts val="1536"/>
              </a:lnSpc>
            </a:pPr>
            <a:r>
              <a:rPr lang="en-US" sz="950">
                <a:latin typeface="Segoe UI"/>
              </a:rPr>
              <a:t>7.    </a:t>
            </a:r>
            <a:r>
              <a:rPr lang="en-US" b="1" sz="950">
                <a:latin typeface="Segoe UI"/>
              </a:rPr>
              <a:t>Address Profit Margins</a:t>
            </a:r>
          </a:p>
          <a:p>
            <a:pPr indent="0">
              <a:lnSpc>
                <a:spcPts val="1536"/>
              </a:lnSpc>
            </a:pPr>
            <a:r>
              <a:rPr lang="en-US" sz="950">
                <a:latin typeface="Segoe UI"/>
              </a:rPr>
              <a:t>Review the pricing strategy for low-profit regions and adjust unit prices to ensure better margins without alienating customers.</a:t>
            </a:r>
          </a:p>
          <a:p>
            <a:pPr algn="just" indent="0">
              <a:lnSpc>
                <a:spcPts val="1536"/>
              </a:lnSpc>
            </a:pPr>
            <a:r>
              <a:rPr lang="en-US" sz="950">
                <a:latin typeface="Segoe UI"/>
              </a:rPr>
              <a:t>Focus on promoting higher-margin products in these regions while minimizing the cost of goods sold.</a:t>
            </a:r>
          </a:p>
          <a:p>
            <a:pPr algn="just" indent="0">
              <a:lnSpc>
                <a:spcPts val="1536"/>
              </a:lnSpc>
            </a:pPr>
            <a:r>
              <a:rPr lang="en-US" sz="950">
                <a:latin typeface="Segoe UI"/>
              </a:rPr>
              <a:t>8.    </a:t>
            </a:r>
            <a:r>
              <a:rPr lang="en-US" b="1" sz="950">
                <a:latin typeface="Segoe UI"/>
              </a:rPr>
              <a:t>Invest in Market Research</a:t>
            </a:r>
          </a:p>
          <a:p>
            <a:pPr indent="0">
              <a:lnSpc>
                <a:spcPts val="1536"/>
              </a:lnSpc>
            </a:pPr>
            <a:r>
              <a:rPr lang="en-US" sz="950">
                <a:latin typeface="Segoe UI"/>
              </a:rPr>
              <a:t>Conduct surveys and gather customer feedback in regions with low sales and profit to understand barriers and challenges.</a:t>
            </a:r>
          </a:p>
          <a:p>
            <a:pPr algn="just" indent="0">
              <a:lnSpc>
                <a:spcPts val="1536"/>
              </a:lnSpc>
            </a:pPr>
            <a:r>
              <a:rPr lang="en-US" sz="950">
                <a:latin typeface="Segoe UI"/>
              </a:rPr>
              <a:t>Use insights to adapt product offerings, pricing, and marketing strategies to better suit local needs.</a:t>
            </a:r>
          </a:p>
          <a:p>
            <a:pPr algn="just" indent="0">
              <a:lnSpc>
                <a:spcPts val="1536"/>
              </a:lnSpc>
            </a:pPr>
            <a:r>
              <a:rPr lang="en-US" sz="950">
                <a:latin typeface="Segoe UI"/>
              </a:rPr>
              <a:t>9.    </a:t>
            </a:r>
            <a:r>
              <a:rPr lang="en-US" b="1" sz="950">
                <a:latin typeface="Segoe UI"/>
              </a:rPr>
              <a:t>Expand Advertising</a:t>
            </a:r>
          </a:p>
          <a:p>
            <a:pPr algn="just" indent="0">
              <a:lnSpc>
                <a:spcPts val="1536"/>
              </a:lnSpc>
            </a:pPr>
            <a:r>
              <a:rPr lang="en-US" sz="950">
                <a:latin typeface="Segoe UI"/>
              </a:rPr>
              <a:t>Increase ad spending in regions with low sales and highlight unique product features to attract customers.</a:t>
            </a:r>
          </a:p>
          <a:p>
            <a:pPr algn="just" indent="0">
              <a:lnSpc>
                <a:spcPts val="1536"/>
              </a:lnSpc>
            </a:pPr>
            <a:r>
              <a:rPr lang="en-US" sz="950">
                <a:latin typeface="Segoe UI"/>
              </a:rPr>
              <a:t>Utilize social media platforms, influencers, and local channels to raise awareness about available products.</a:t>
            </a:r>
          </a:p>
          <a:p>
            <a:pPr algn="just" indent="0">
              <a:lnSpc>
                <a:spcPts val="1536"/>
              </a:lnSpc>
            </a:pPr>
            <a:r>
              <a:rPr lang="en-US" sz="950">
                <a:latin typeface="Segoe UI"/>
              </a:rPr>
              <a:t>10.    </a:t>
            </a:r>
            <a:r>
              <a:rPr lang="en-US" b="1" sz="950">
                <a:latin typeface="Segoe UI"/>
              </a:rPr>
              <a:t>Monitor and Evaluate Progress</a:t>
            </a:r>
          </a:p>
          <a:p>
            <a:pPr algn="just" indent="0">
              <a:lnSpc>
                <a:spcPts val="1536"/>
              </a:lnSpc>
            </a:pPr>
            <a:r>
              <a:rPr lang="en-US" sz="950">
                <a:latin typeface="Segoe UI"/>
              </a:rPr>
              <a:t>Continuously track the performance of low-performing regions and adjust strategies as needed.</a:t>
            </a:r>
          </a:p>
          <a:p>
            <a:pPr algn="just" indent="0">
              <a:lnSpc>
                <a:spcPts val="1536"/>
              </a:lnSpc>
            </a:pPr>
            <a:r>
              <a:rPr lang="en-US" sz="950">
                <a:latin typeface="Segoe UI"/>
              </a:rPr>
              <a:t>Use predictive analytics to identify trends and preemptively address potential declines in sales or profits.</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0" y="2663952"/>
            <a:ext cx="6748272" cy="1615440"/>
          </a:xfrm>
          <a:prstGeom prst="rect">
            <a:avLst/>
          </a:prstGeom>
        </p:spPr>
      </p:pic>
      <p:graphicFrame>
        <p:nvGraphicFramePr>
          <p:cNvPr id="3" name=""/>
          <p:cNvGraphicFramePr>
            <a:graphicFrameLocks noGrp="1"/>
          </p:cNvGraphicFramePr>
          <p:nvPr/>
        </p:nvGraphicFramePr>
        <p:xfrm>
          <a:off x="765048" y="4300728"/>
          <a:ext cx="6028944" cy="2706624"/>
        </p:xfrm>
        <a:graphic>
          <a:graphicData uri="http://schemas.openxmlformats.org/drawingml/2006/table">
            <a:tbl>
              <a:tblPr/>
              <a:tblGrid>
                <a:gridCol w="2520696"/>
                <a:gridCol w="2325624"/>
                <a:gridCol w="1182624"/>
              </a:tblGrid>
              <a:tr h="1722120">
                <a:tc gridSpan="2">
                  <a:txBody>
                    <a:bodyPr lIns="0" tIns="0" rIns="0" bIns="0">
                      <a:noAutofit/>
                    </a:bodyPr>
                    <a:p>
                      <a:pPr algn="ctr" marR="520700" indent="0">
                        <a:spcAft>
                          <a:spcPts val="1050"/>
                        </a:spcAft>
                      </a:pPr>
                      <a:r>
                        <a:rPr lang="en-US" b="1" sz="7400">
                          <a:solidFill>
                            <a:srgbClr val="03BFFA"/>
                          </a:solidFill>
                          <a:latin typeface="Courier New"/>
                        </a:rPr>
                        <a:t>r</a:t>
                      </a:r>
                    </a:p>
                    <a:p>
                      <a:pPr marL="1803400" indent="0"/>
                      <a:r>
                        <a:rPr lang="en-US" b="1" sz="2100">
                          <a:solidFill>
                            <a:srgbClr val="FFFFFF"/>
                          </a:solidFill>
                          <a:latin typeface="Arial"/>
                        </a:rPr>
                        <a:t>Google Play Store</a:t>
                      </a:r>
                    </a:p>
                  </a:txBody>
                  <a:tcPr marL="0" marR="0" marT="0" marB="0">
                    <a:solidFill>
                      <a:srgbClr val="090832"/>
                    </a:solidFill>
                  </a:tcPr>
                </a:tc>
                <a:tc hMerge="1">
                  <a:txBody>
                    <a:bodyPr lIns="0" tIns="0" rIns="0" bIns="0">
                      <a:noAutofit/>
                    </a:bodyPr>
                    <a:p>
                      <a:endParaRPr sz="8200"/>
                    </a:p>
                  </a:txBody>
                  <a:tcPr marL="0" marR="0" marT="0" marB="0"/>
                </a:tc>
                <a:tc>
                  <a:txBody>
                    <a:bodyPr lIns="0" tIns="0" rIns="0" bIns="0">
                      <a:noAutofit/>
                    </a:bodyPr>
                    <a:p>
                      <a:pPr algn="r" marR="279400" indent="0"/>
                      <a:r>
                        <a:rPr lang="en-US" b="1" sz="2200">
                          <a:solidFill>
                            <a:srgbClr val="7DCFF1"/>
                          </a:solidFill>
                          <a:latin typeface="Times New Roman"/>
                        </a:rPr>
                        <a:t>■</a:t>
                      </a:r>
                    </a:p>
                  </a:txBody>
                  <a:tcPr marL="0" marR="0" marT="0" marB="0" anchor="b">
                    <a:solidFill>
                      <a:srgbClr val="090832"/>
                    </a:solidFill>
                  </a:tcPr>
                </a:tc>
              </a:tr>
              <a:tr h="984504">
                <a:tc>
                  <a:txBody>
                    <a:bodyPr lIns="0" tIns="0" rIns="0" bIns="0">
                      <a:noAutofit/>
                    </a:bodyPr>
                    <a:p>
                      <a:endParaRPr sz="4700"/>
                    </a:p>
                  </a:txBody>
                  <a:tcPr marL="0" marR="0" marT="0" marB="0">
                    <a:solidFill>
                      <a:srgbClr val="565673"/>
                    </a:solidFill>
                  </a:tcPr>
                </a:tc>
                <a:tc>
                  <a:txBody>
                    <a:bodyPr lIns="0" tIns="0" rIns="0" bIns="0">
                      <a:noAutofit/>
                    </a:bodyPr>
                    <a:p>
                      <a:pPr marL="342900" indent="0">
                        <a:lnSpc>
                          <a:spcPts val="2784"/>
                        </a:lnSpc>
                      </a:pPr>
                      <a:r>
                        <a:rPr lang="en-US" b="1" sz="2200">
                          <a:solidFill>
                            <a:srgbClr val="FFFFFF"/>
                          </a:solidFill>
                          <a:latin typeface="Times New Roman"/>
                        </a:rPr>
                        <a:t>Prepared By: Hussain Akhta</a:t>
                      </a:r>
                    </a:p>
                  </a:txBody>
                  <a:tcPr marL="0" marR="0" marT="0" marB="0">
                    <a:solidFill>
                      <a:srgbClr val="FD0000"/>
                    </a:solidFill>
                  </a:tcPr>
                </a:tc>
                <a:tc>
                  <a:txBody>
                    <a:bodyPr lIns="0" tIns="0" rIns="0" bIns="0">
                      <a:noAutofit/>
                    </a:bodyPr>
                    <a:p>
                      <a:endParaRPr sz="4700"/>
                    </a:p>
                  </a:txBody>
                  <a:tcPr marL="0" marR="0" marT="0" marB="0">
                    <a:solidFill>
                      <a:srgbClr val="565673"/>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24128" y="1426464"/>
            <a:ext cx="950976" cy="1432560"/>
          </a:xfrm>
          <a:prstGeom prst="rect">
            <a:avLst/>
          </a:prstGeom>
        </p:spPr>
      </p:pic>
      <p:pic>
        <p:nvPicPr>
          <p:cNvPr id="3" name=""/>
          <p:cNvPicPr>
            <a:picLocks noChangeAspect="1"/>
          </p:cNvPicPr>
          <p:nvPr/>
        </p:nvPicPr>
        <p:blipFill>
          <a:blip r:embed="rPictId1"/>
          <a:stretch>
            <a:fillRect/>
          </a:stretch>
        </p:blipFill>
        <p:spPr>
          <a:xfrm>
            <a:off x="2218944" y="2261616"/>
            <a:ext cx="950976" cy="597408"/>
          </a:xfrm>
          <a:prstGeom prst="rect">
            <a:avLst/>
          </a:prstGeom>
        </p:spPr>
      </p:pic>
      <p:pic>
        <p:nvPicPr>
          <p:cNvPr id="4" name=""/>
          <p:cNvPicPr>
            <a:picLocks noChangeAspect="1"/>
          </p:cNvPicPr>
          <p:nvPr/>
        </p:nvPicPr>
        <p:blipFill>
          <a:blip r:embed="rPictId2"/>
          <a:stretch>
            <a:fillRect/>
          </a:stretch>
        </p:blipFill>
        <p:spPr>
          <a:xfrm>
            <a:off x="3413760" y="2322576"/>
            <a:ext cx="950976" cy="786384"/>
          </a:xfrm>
          <a:prstGeom prst="rect">
            <a:avLst/>
          </a:prstGeom>
        </p:spPr>
      </p:pic>
      <p:pic>
        <p:nvPicPr>
          <p:cNvPr id="5" name=""/>
          <p:cNvPicPr>
            <a:picLocks noChangeAspect="1"/>
          </p:cNvPicPr>
          <p:nvPr/>
        </p:nvPicPr>
        <p:blipFill>
          <a:blip r:embed="rPictId3"/>
          <a:stretch>
            <a:fillRect/>
          </a:stretch>
        </p:blipFill>
        <p:spPr>
          <a:xfrm>
            <a:off x="4602480" y="2359152"/>
            <a:ext cx="957072" cy="499872"/>
          </a:xfrm>
          <a:prstGeom prst="rect">
            <a:avLst/>
          </a:prstGeom>
        </p:spPr>
      </p:pic>
      <p:pic>
        <p:nvPicPr>
          <p:cNvPr id="6" name=""/>
          <p:cNvPicPr>
            <a:picLocks noChangeAspect="1"/>
          </p:cNvPicPr>
          <p:nvPr/>
        </p:nvPicPr>
        <p:blipFill>
          <a:blip r:embed="rPictId4"/>
          <a:stretch>
            <a:fillRect/>
          </a:stretch>
        </p:blipFill>
        <p:spPr>
          <a:xfrm>
            <a:off x="1054608" y="4401312"/>
            <a:ext cx="1188720" cy="1432560"/>
          </a:xfrm>
          <a:prstGeom prst="rect">
            <a:avLst/>
          </a:prstGeom>
        </p:spPr>
      </p:pic>
      <p:pic>
        <p:nvPicPr>
          <p:cNvPr id="7" name=""/>
          <p:cNvPicPr>
            <a:picLocks noChangeAspect="1"/>
          </p:cNvPicPr>
          <p:nvPr/>
        </p:nvPicPr>
        <p:blipFill>
          <a:blip r:embed="rPictId5"/>
          <a:stretch>
            <a:fillRect/>
          </a:stretch>
        </p:blipFill>
        <p:spPr>
          <a:xfrm>
            <a:off x="2548128" y="4907280"/>
            <a:ext cx="1188720" cy="932688"/>
          </a:xfrm>
          <a:prstGeom prst="rect">
            <a:avLst/>
          </a:prstGeom>
        </p:spPr>
      </p:pic>
      <p:pic>
        <p:nvPicPr>
          <p:cNvPr id="8" name=""/>
          <p:cNvPicPr>
            <a:picLocks noChangeAspect="1"/>
          </p:cNvPicPr>
          <p:nvPr/>
        </p:nvPicPr>
        <p:blipFill>
          <a:blip r:embed="rPictId6"/>
          <a:stretch>
            <a:fillRect/>
          </a:stretch>
        </p:blipFill>
        <p:spPr>
          <a:xfrm>
            <a:off x="4035552" y="5340096"/>
            <a:ext cx="1188720" cy="499872"/>
          </a:xfrm>
          <a:prstGeom prst="rect">
            <a:avLst/>
          </a:prstGeom>
        </p:spPr>
      </p:pic>
      <p:sp>
        <p:nvSpPr>
          <p:cNvPr id="9" name=""/>
          <p:cNvSpPr/>
          <p:nvPr/>
        </p:nvSpPr>
        <p:spPr>
          <a:xfrm>
            <a:off x="451104" y="478536"/>
            <a:ext cx="6364224" cy="155448"/>
          </a:xfrm>
          <a:prstGeom prst="rect">
            <a:avLst/>
          </a:prstGeom>
        </p:spPr>
        <p:txBody>
          <a:bodyPr lIns="0" tIns="0" rIns="0" bIns="0" wrap="none">
            <a:noAutofit/>
          </a:bodyPr>
          <a:p>
            <a:pPr indent="0"/>
            <a:r>
              <a:rPr lang="en-US" sz="950">
                <a:latin typeface="Segoe UI"/>
              </a:rPr>
              <a:t>In 2015, Sub-Saharan Africa is most selling region but less sales by previous years and Asia is nearby it by selling.</a:t>
            </a:r>
          </a:p>
        </p:txBody>
      </p:sp>
      <p:sp>
        <p:nvSpPr>
          <p:cNvPr id="10" name=""/>
          <p:cNvSpPr/>
          <p:nvPr/>
        </p:nvSpPr>
        <p:spPr>
          <a:xfrm>
            <a:off x="762000" y="969264"/>
            <a:ext cx="1597152" cy="134112"/>
          </a:xfrm>
          <a:prstGeom prst="rect">
            <a:avLst/>
          </a:prstGeom>
        </p:spPr>
        <p:txBody>
          <a:bodyPr lIns="0" tIns="0" rIns="0" bIns="0" wrap="none">
            <a:noAutofit/>
          </a:bodyPr>
          <a:p>
            <a:pPr indent="0"/>
            <a:r>
              <a:rPr lang="en-US" sz="750">
                <a:solidFill>
                  <a:srgbClr val="778498"/>
                </a:solidFill>
                <a:latin typeface="Segoe UI"/>
              </a:rPr>
              <a:t>Item’s Unit Sold </a:t>
            </a:r>
            <a:r>
              <a:rPr lang="en-US" sz="750">
                <a:solidFill>
                  <a:srgbClr val="4C5E79"/>
                </a:solidFill>
                <a:latin typeface="Segoe UI"/>
              </a:rPr>
              <a:t>by Region’s </a:t>
            </a:r>
            <a:r>
              <a:rPr lang="en-US" sz="750">
                <a:solidFill>
                  <a:srgbClr val="778498"/>
                </a:solidFill>
                <a:latin typeface="Segoe UI"/>
              </a:rPr>
              <a:t>[2016]</a:t>
            </a:r>
          </a:p>
        </p:txBody>
      </p:sp>
      <p:sp>
        <p:nvSpPr>
          <p:cNvPr id="11" name=""/>
          <p:cNvSpPr/>
          <p:nvPr/>
        </p:nvSpPr>
        <p:spPr>
          <a:xfrm>
            <a:off x="1353312" y="2871216"/>
            <a:ext cx="310896" cy="91440"/>
          </a:xfrm>
          <a:prstGeom prst="rect">
            <a:avLst/>
          </a:prstGeom>
        </p:spPr>
        <p:txBody>
          <a:bodyPr lIns="0" tIns="0" rIns="0" bIns="0" wrap="none">
            <a:noAutofit/>
          </a:bodyPr>
          <a:p>
            <a:pPr indent="0"/>
            <a:r>
              <a:rPr lang="en-US" sz="550">
                <a:solidFill>
                  <a:srgbClr val="778498"/>
                </a:solidFill>
                <a:latin typeface="Segoe UI"/>
              </a:rPr>
              <a:t>Europe</a:t>
            </a:r>
          </a:p>
        </p:txBody>
      </p:sp>
      <p:sp>
        <p:nvSpPr>
          <p:cNvPr id="12" name=""/>
          <p:cNvSpPr/>
          <p:nvPr/>
        </p:nvSpPr>
        <p:spPr>
          <a:xfrm>
            <a:off x="2103120" y="2871216"/>
            <a:ext cx="1182624" cy="73152"/>
          </a:xfrm>
          <a:prstGeom prst="rect">
            <a:avLst/>
          </a:prstGeom>
        </p:spPr>
        <p:txBody>
          <a:bodyPr lIns="0" tIns="0" rIns="0" bIns="0" wrap="none">
            <a:noAutofit/>
          </a:bodyPr>
          <a:p>
            <a:pPr indent="0"/>
            <a:r>
              <a:rPr lang="en-US" sz="550">
                <a:solidFill>
                  <a:srgbClr val="66758C"/>
                </a:solidFill>
                <a:latin typeface="Segoe UI"/>
              </a:rPr>
              <a:t>Central America </a:t>
            </a:r>
            <a:r>
              <a:rPr lang="en-US" sz="550">
                <a:solidFill>
                  <a:srgbClr val="778498"/>
                </a:solidFill>
                <a:latin typeface="Segoe UI"/>
              </a:rPr>
              <a:t>and </a:t>
            </a:r>
            <a:r>
              <a:rPr lang="en-US" sz="550">
                <a:solidFill>
                  <a:srgbClr val="66758C"/>
                </a:solidFill>
                <a:latin typeface="Segoe UI"/>
              </a:rPr>
              <a:t>the </a:t>
            </a:r>
            <a:r>
              <a:rPr lang="en-US" sz="550">
                <a:solidFill>
                  <a:srgbClr val="778498"/>
                </a:solidFill>
                <a:latin typeface="Segoe UI"/>
              </a:rPr>
              <a:t>Caribbean</a:t>
            </a:r>
          </a:p>
        </p:txBody>
      </p:sp>
      <p:sp>
        <p:nvSpPr>
          <p:cNvPr id="13" name=""/>
          <p:cNvSpPr/>
          <p:nvPr/>
        </p:nvSpPr>
        <p:spPr>
          <a:xfrm>
            <a:off x="4590288" y="2871216"/>
            <a:ext cx="981456" cy="73152"/>
          </a:xfrm>
          <a:prstGeom prst="rect">
            <a:avLst/>
          </a:prstGeom>
        </p:spPr>
        <p:txBody>
          <a:bodyPr lIns="0" tIns="0" rIns="0" bIns="0" wrap="none">
            <a:noAutofit/>
          </a:bodyPr>
          <a:p>
            <a:pPr indent="0"/>
            <a:r>
              <a:rPr lang="en-US" sz="550">
                <a:solidFill>
                  <a:srgbClr val="778498"/>
                </a:solidFill>
                <a:latin typeface="Segoe UI"/>
              </a:rPr>
              <a:t>Middle </a:t>
            </a:r>
            <a:r>
              <a:rPr lang="en-US" sz="550">
                <a:solidFill>
                  <a:srgbClr val="4C5E79"/>
                </a:solidFill>
                <a:latin typeface="Segoe UI"/>
              </a:rPr>
              <a:t>East </a:t>
            </a:r>
            <a:r>
              <a:rPr lang="en-US" sz="550">
                <a:solidFill>
                  <a:srgbClr val="778498"/>
                </a:solidFill>
                <a:latin typeface="Segoe UI"/>
              </a:rPr>
              <a:t>and North Africa</a:t>
            </a:r>
          </a:p>
        </p:txBody>
      </p:sp>
      <p:sp>
        <p:nvSpPr>
          <p:cNvPr id="14" name=""/>
          <p:cNvSpPr/>
          <p:nvPr/>
        </p:nvSpPr>
        <p:spPr>
          <a:xfrm>
            <a:off x="5931408" y="2871216"/>
            <a:ext cx="682752" cy="73152"/>
          </a:xfrm>
          <a:prstGeom prst="rect">
            <a:avLst/>
          </a:prstGeom>
        </p:spPr>
        <p:txBody>
          <a:bodyPr lIns="0" tIns="0" rIns="0" bIns="0" wrap="none">
            <a:noAutofit/>
          </a:bodyPr>
          <a:p>
            <a:pPr indent="0"/>
            <a:r>
              <a:rPr lang="en-US" sz="550">
                <a:solidFill>
                  <a:srgbClr val="778498"/>
                </a:solidFill>
                <a:latin typeface="Segoe UI"/>
              </a:rPr>
              <a:t>Sub-Saharan Africa</a:t>
            </a:r>
          </a:p>
        </p:txBody>
      </p:sp>
      <p:sp>
        <p:nvSpPr>
          <p:cNvPr id="15" name=""/>
          <p:cNvSpPr/>
          <p:nvPr/>
        </p:nvSpPr>
        <p:spPr>
          <a:xfrm>
            <a:off x="420624" y="3383280"/>
            <a:ext cx="6583680" cy="152400"/>
          </a:xfrm>
          <a:prstGeom prst="rect">
            <a:avLst/>
          </a:prstGeom>
        </p:spPr>
        <p:txBody>
          <a:bodyPr lIns="0" tIns="0" rIns="0" bIns="0" wrap="none">
            <a:noAutofit/>
          </a:bodyPr>
          <a:p>
            <a:pPr indent="0"/>
            <a:r>
              <a:rPr lang="en-US" sz="950">
                <a:latin typeface="Segoe UI"/>
              </a:rPr>
              <a:t>In 2016, Europe is most selling region but not by previous years and, Sub-Saharan Africa is most least selling region.</a:t>
            </a:r>
          </a:p>
        </p:txBody>
      </p:sp>
      <p:sp>
        <p:nvSpPr>
          <p:cNvPr id="16" name=""/>
          <p:cNvSpPr/>
          <p:nvPr/>
        </p:nvSpPr>
        <p:spPr>
          <a:xfrm>
            <a:off x="762000" y="3956304"/>
            <a:ext cx="1597152" cy="121920"/>
          </a:xfrm>
          <a:prstGeom prst="rect">
            <a:avLst/>
          </a:prstGeom>
        </p:spPr>
        <p:txBody>
          <a:bodyPr lIns="0" tIns="0" rIns="0" bIns="0" wrap="none">
            <a:noAutofit/>
          </a:bodyPr>
          <a:p>
            <a:pPr indent="0"/>
            <a:r>
              <a:rPr lang="en-US" sz="750">
                <a:solidFill>
                  <a:srgbClr val="778498"/>
                </a:solidFill>
                <a:latin typeface="Segoe UI"/>
              </a:rPr>
              <a:t>Item’s Unit Sold </a:t>
            </a:r>
            <a:r>
              <a:rPr lang="en-US" sz="750">
                <a:solidFill>
                  <a:srgbClr val="4C5E79"/>
                </a:solidFill>
                <a:latin typeface="Segoe UI"/>
              </a:rPr>
              <a:t>by Region’s </a:t>
            </a:r>
            <a:r>
              <a:rPr lang="en-US" sz="750">
                <a:solidFill>
                  <a:srgbClr val="8E99AA"/>
                </a:solidFill>
                <a:latin typeface="Segoe UI"/>
              </a:rPr>
              <a:t>[2017]</a:t>
            </a:r>
          </a:p>
        </p:txBody>
      </p:sp>
      <p:sp>
        <p:nvSpPr>
          <p:cNvPr id="17" name=""/>
          <p:cNvSpPr/>
          <p:nvPr/>
        </p:nvSpPr>
        <p:spPr>
          <a:xfrm>
            <a:off x="579120" y="5102352"/>
            <a:ext cx="371856" cy="164592"/>
          </a:xfrm>
          <a:prstGeom prst="rect">
            <a:avLst/>
          </a:prstGeom>
        </p:spPr>
        <p:txBody>
          <a:bodyPr lIns="0" tIns="0" rIns="0" bIns="0" wrap="none">
            <a:noAutofit/>
          </a:bodyPr>
          <a:p>
            <a:pPr indent="0"/>
            <a:r>
              <a:rPr lang="en-US" sz="600">
                <a:solidFill>
                  <a:srgbClr val="778498"/>
                </a:solidFill>
                <a:latin typeface="Arial"/>
              </a:rPr>
              <a:t>"jo 10k</a:t>
            </a:r>
          </a:p>
        </p:txBody>
      </p:sp>
      <p:sp>
        <p:nvSpPr>
          <p:cNvPr id="18" name=""/>
          <p:cNvSpPr/>
          <p:nvPr/>
        </p:nvSpPr>
        <p:spPr>
          <a:xfrm>
            <a:off x="1310640" y="5846064"/>
            <a:ext cx="682752" cy="79248"/>
          </a:xfrm>
          <a:prstGeom prst="rect">
            <a:avLst/>
          </a:prstGeom>
        </p:spPr>
        <p:txBody>
          <a:bodyPr lIns="0" tIns="0" rIns="0" bIns="0" wrap="none">
            <a:noAutofit/>
          </a:bodyPr>
          <a:p>
            <a:pPr indent="0"/>
            <a:r>
              <a:rPr lang="en-US" sz="550">
                <a:solidFill>
                  <a:srgbClr val="66758C"/>
                </a:solidFill>
                <a:latin typeface="Segoe UI"/>
              </a:rPr>
              <a:t>Sub-Saharan Africa</a:t>
            </a:r>
          </a:p>
        </p:txBody>
      </p:sp>
      <p:sp>
        <p:nvSpPr>
          <p:cNvPr id="19" name=""/>
          <p:cNvSpPr/>
          <p:nvPr/>
        </p:nvSpPr>
        <p:spPr>
          <a:xfrm>
            <a:off x="2548128" y="5846064"/>
            <a:ext cx="1188720" cy="79248"/>
          </a:xfrm>
          <a:prstGeom prst="rect">
            <a:avLst/>
          </a:prstGeom>
        </p:spPr>
        <p:txBody>
          <a:bodyPr lIns="0" tIns="0" rIns="0" bIns="0" wrap="none">
            <a:noAutofit/>
          </a:bodyPr>
          <a:p>
            <a:pPr indent="0"/>
            <a:r>
              <a:rPr lang="en-US" sz="550">
                <a:solidFill>
                  <a:srgbClr val="778498"/>
                </a:solidFill>
                <a:latin typeface="Segoe UI"/>
              </a:rPr>
              <a:t>Central America and </a:t>
            </a:r>
            <a:r>
              <a:rPr lang="en-US" sz="550">
                <a:solidFill>
                  <a:srgbClr val="4C5E79"/>
                </a:solidFill>
                <a:latin typeface="Segoe UI"/>
              </a:rPr>
              <a:t>the </a:t>
            </a:r>
            <a:r>
              <a:rPr lang="en-US" sz="550">
                <a:solidFill>
                  <a:srgbClr val="778498"/>
                </a:solidFill>
                <a:latin typeface="Segoe UI"/>
              </a:rPr>
              <a:t>Caribbean</a:t>
            </a:r>
          </a:p>
        </p:txBody>
      </p:sp>
      <p:sp>
        <p:nvSpPr>
          <p:cNvPr id="20" name=""/>
          <p:cNvSpPr/>
          <p:nvPr/>
        </p:nvSpPr>
        <p:spPr>
          <a:xfrm>
            <a:off x="5967984" y="5839968"/>
            <a:ext cx="316992" cy="103632"/>
          </a:xfrm>
          <a:prstGeom prst="rect">
            <a:avLst/>
          </a:prstGeom>
        </p:spPr>
        <p:txBody>
          <a:bodyPr lIns="0" tIns="0" rIns="0" bIns="0" wrap="none">
            <a:noAutofit/>
          </a:bodyPr>
          <a:p>
            <a:pPr indent="0"/>
            <a:r>
              <a:rPr lang="en-US" sz="550">
                <a:solidFill>
                  <a:srgbClr val="66758C"/>
                </a:solidFill>
                <a:latin typeface="Segoe UI"/>
              </a:rPr>
              <a:t>Europe</a:t>
            </a:r>
          </a:p>
        </p:txBody>
      </p:sp>
      <p:sp>
        <p:nvSpPr>
          <p:cNvPr id="21" name=""/>
          <p:cNvSpPr/>
          <p:nvPr/>
        </p:nvSpPr>
        <p:spPr>
          <a:xfrm>
            <a:off x="3706368" y="5992368"/>
            <a:ext cx="371856" cy="103632"/>
          </a:xfrm>
          <a:prstGeom prst="rect">
            <a:avLst/>
          </a:prstGeom>
        </p:spPr>
        <p:txBody>
          <a:bodyPr lIns="0" tIns="0" rIns="0" bIns="0" wrap="none">
            <a:noAutofit/>
          </a:bodyPr>
          <a:p>
            <a:pPr indent="0">
              <a:spcAft>
                <a:spcPts val="1260"/>
              </a:spcAft>
            </a:pPr>
            <a:r>
              <a:rPr lang="en-US" sz="600">
                <a:solidFill>
                  <a:srgbClr val="66758C"/>
                </a:solidFill>
                <a:latin typeface="Arial"/>
              </a:rPr>
              <a:t>Regions</a:t>
            </a:r>
          </a:p>
        </p:txBody>
      </p:sp>
      <p:sp>
        <p:nvSpPr>
          <p:cNvPr id="22" name=""/>
          <p:cNvSpPr/>
          <p:nvPr/>
        </p:nvSpPr>
        <p:spPr>
          <a:xfrm>
            <a:off x="451104" y="6294120"/>
            <a:ext cx="3172968" cy="155448"/>
          </a:xfrm>
          <a:prstGeom prst="rect">
            <a:avLst/>
          </a:prstGeom>
        </p:spPr>
        <p:txBody>
          <a:bodyPr lIns="0" tIns="0" rIns="0" bIns="0" wrap="none">
            <a:noAutofit/>
          </a:bodyPr>
          <a:p>
            <a:pPr indent="0">
              <a:spcBef>
                <a:spcPts val="1260"/>
              </a:spcBef>
            </a:pPr>
            <a:r>
              <a:rPr lang="en-US" sz="950">
                <a:latin typeface="Segoe UI"/>
              </a:rPr>
              <a:t>In 2017, Sub-Saharan Africa is most selling region again.</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780288" y="1335024"/>
            <a:ext cx="1048512" cy="1572768"/>
          </a:xfrm>
          <a:prstGeom prst="rect">
            <a:avLst/>
          </a:prstGeom>
        </p:spPr>
      </p:pic>
      <p:pic>
        <p:nvPicPr>
          <p:cNvPr id="3" name=""/>
          <p:cNvPicPr>
            <a:picLocks noChangeAspect="1"/>
          </p:cNvPicPr>
          <p:nvPr/>
        </p:nvPicPr>
        <p:blipFill>
          <a:blip r:embed="rPictId1"/>
          <a:stretch>
            <a:fillRect/>
          </a:stretch>
        </p:blipFill>
        <p:spPr>
          <a:xfrm>
            <a:off x="2090928" y="2426208"/>
            <a:ext cx="1042416" cy="481584"/>
          </a:xfrm>
          <a:prstGeom prst="rect">
            <a:avLst/>
          </a:prstGeom>
        </p:spPr>
      </p:pic>
      <p:pic>
        <p:nvPicPr>
          <p:cNvPr id="4" name=""/>
          <p:cNvPicPr>
            <a:picLocks noChangeAspect="1"/>
          </p:cNvPicPr>
          <p:nvPr/>
        </p:nvPicPr>
        <p:blipFill>
          <a:blip r:embed="rPictId2"/>
          <a:stretch>
            <a:fillRect/>
          </a:stretch>
        </p:blipFill>
        <p:spPr>
          <a:xfrm>
            <a:off x="3407664" y="2529840"/>
            <a:ext cx="1018032" cy="652272"/>
          </a:xfrm>
          <a:prstGeom prst="rect">
            <a:avLst/>
          </a:prstGeom>
        </p:spPr>
      </p:pic>
      <p:pic>
        <p:nvPicPr>
          <p:cNvPr id="5" name=""/>
          <p:cNvPicPr>
            <a:picLocks noChangeAspect="1"/>
          </p:cNvPicPr>
          <p:nvPr/>
        </p:nvPicPr>
        <p:blipFill>
          <a:blip r:embed="rPictId3"/>
          <a:stretch>
            <a:fillRect/>
          </a:stretch>
        </p:blipFill>
        <p:spPr>
          <a:xfrm>
            <a:off x="566928" y="5937504"/>
            <a:ext cx="1402080" cy="1493520"/>
          </a:xfrm>
          <a:prstGeom prst="rect">
            <a:avLst/>
          </a:prstGeom>
        </p:spPr>
      </p:pic>
      <p:pic>
        <p:nvPicPr>
          <p:cNvPr id="6" name=""/>
          <p:cNvPicPr>
            <a:picLocks noChangeAspect="1"/>
          </p:cNvPicPr>
          <p:nvPr/>
        </p:nvPicPr>
        <p:blipFill>
          <a:blip r:embed="rPictId4"/>
          <a:stretch>
            <a:fillRect/>
          </a:stretch>
        </p:blipFill>
        <p:spPr>
          <a:xfrm>
            <a:off x="2212848" y="6059424"/>
            <a:ext cx="975360" cy="1347216"/>
          </a:xfrm>
          <a:prstGeom prst="rect">
            <a:avLst/>
          </a:prstGeom>
        </p:spPr>
      </p:pic>
      <p:sp>
        <p:nvSpPr>
          <p:cNvPr id="7" name=""/>
          <p:cNvSpPr/>
          <p:nvPr/>
        </p:nvSpPr>
        <p:spPr>
          <a:xfrm>
            <a:off x="304800" y="1813560"/>
            <a:ext cx="103632" cy="530352"/>
          </a:xfrm>
          <a:prstGeom prst="rect">
            <a:avLst/>
          </a:prstGeom>
        </p:spPr>
        <p:txBody>
          <a:bodyPr lIns="0" tIns="0" rIns="0" bIns="0" vert="vert270" wrap="none">
            <a:noAutofit/>
          </a:bodyPr>
          <a:p>
            <a:pPr indent="0"/>
            <a:r>
              <a:rPr lang="en-US" sz="750">
                <a:solidFill>
                  <a:srgbClr val="778498"/>
                </a:solidFill>
                <a:latin typeface="Segoe UI"/>
              </a:rPr>
              <a:t>Total Installs</a:t>
            </a:r>
          </a:p>
        </p:txBody>
      </p:sp>
      <p:sp>
        <p:nvSpPr>
          <p:cNvPr id="8" name=""/>
          <p:cNvSpPr/>
          <p:nvPr/>
        </p:nvSpPr>
        <p:spPr>
          <a:xfrm>
            <a:off x="527304" y="844296"/>
            <a:ext cx="1725168" cy="140208"/>
          </a:xfrm>
          <a:prstGeom prst="rect">
            <a:avLst/>
          </a:prstGeom>
        </p:spPr>
        <p:txBody>
          <a:bodyPr lIns="0" tIns="0" rIns="0" bIns="0" wrap="none">
            <a:noAutofit/>
          </a:bodyPr>
          <a:p>
            <a:pPr indent="0"/>
            <a:r>
              <a:rPr lang="en-US" sz="750">
                <a:solidFill>
                  <a:srgbClr val="778498"/>
                </a:solidFill>
                <a:latin typeface="Segoe UI"/>
              </a:rPr>
              <a:t>Most Popular Categories by installs</a:t>
            </a:r>
          </a:p>
        </p:txBody>
      </p:sp>
      <p:sp>
        <p:nvSpPr>
          <p:cNvPr id="9" name=""/>
          <p:cNvSpPr/>
          <p:nvPr/>
        </p:nvSpPr>
        <p:spPr>
          <a:xfrm>
            <a:off x="4864608" y="2919984"/>
            <a:ext cx="713232" cy="79248"/>
          </a:xfrm>
          <a:prstGeom prst="rect">
            <a:avLst/>
          </a:prstGeom>
        </p:spPr>
        <p:txBody>
          <a:bodyPr lIns="0" tIns="0" rIns="0" bIns="0" wrap="none">
            <a:noAutofit/>
          </a:bodyPr>
          <a:p>
            <a:pPr indent="0"/>
            <a:r>
              <a:rPr lang="en-US" sz="550">
                <a:solidFill>
                  <a:srgbClr val="8E99AA"/>
                </a:solidFill>
                <a:latin typeface="Segoe UI"/>
              </a:rPr>
              <a:t>COMMUNICATION</a:t>
            </a:r>
          </a:p>
        </p:txBody>
      </p:sp>
      <p:sp>
        <p:nvSpPr>
          <p:cNvPr id="10" name=""/>
          <p:cNvSpPr/>
          <p:nvPr/>
        </p:nvSpPr>
        <p:spPr>
          <a:xfrm>
            <a:off x="6217920" y="2919984"/>
            <a:ext cx="627888" cy="79248"/>
          </a:xfrm>
          <a:prstGeom prst="rect">
            <a:avLst/>
          </a:prstGeom>
        </p:spPr>
        <p:txBody>
          <a:bodyPr lIns="0" tIns="0" rIns="0" bIns="0" wrap="none">
            <a:noAutofit/>
          </a:bodyPr>
          <a:p>
            <a:pPr indent="0"/>
            <a:r>
              <a:rPr lang="en-US" sz="550">
                <a:solidFill>
                  <a:srgbClr val="8E99AA"/>
                </a:solidFill>
                <a:latin typeface="Segoe UI"/>
              </a:rPr>
              <a:t>PHOTOGRAPHY</a:t>
            </a:r>
          </a:p>
        </p:txBody>
      </p:sp>
      <p:sp>
        <p:nvSpPr>
          <p:cNvPr id="11" name=""/>
          <p:cNvSpPr/>
          <p:nvPr/>
        </p:nvSpPr>
        <p:spPr>
          <a:xfrm>
            <a:off x="896112" y="3294888"/>
            <a:ext cx="5775960" cy="1051560"/>
          </a:xfrm>
          <a:prstGeom prst="rect">
            <a:avLst/>
          </a:prstGeom>
        </p:spPr>
        <p:txBody>
          <a:bodyPr lIns="0" tIns="0" rIns="0" bIns="0">
            <a:noAutofit/>
          </a:bodyPr>
          <a:p>
            <a:pPr algn="just" indent="0">
              <a:lnSpc>
                <a:spcPts val="1368"/>
              </a:lnSpc>
              <a:spcAft>
                <a:spcPts val="840"/>
              </a:spcAft>
            </a:pPr>
            <a:r>
              <a:rPr lang="en-US" b="1" sz="1100">
                <a:latin typeface="Times New Roman"/>
              </a:rPr>
              <a:t>Game category stands out as the most popular on the Google Play Store, highlighting a high level of user interest and engagement. This category serves as a primary source of entertainment, offering users an opportunity to have fun, connect with friends through multiplayer games, and spend leisure time productively. Additionally, games have expanded their influence beyond casual play, with many players live-streaming their gaming experiences on platforms like YouTube, creating a thriving ecosystem of content creators and viewers.</a:t>
            </a:r>
          </a:p>
        </p:txBody>
      </p:sp>
      <p:sp>
        <p:nvSpPr>
          <p:cNvPr id="12" name=""/>
          <p:cNvSpPr/>
          <p:nvPr/>
        </p:nvSpPr>
        <p:spPr>
          <a:xfrm>
            <a:off x="899160" y="4523232"/>
            <a:ext cx="5760720" cy="704088"/>
          </a:xfrm>
          <a:prstGeom prst="rect">
            <a:avLst/>
          </a:prstGeom>
        </p:spPr>
        <p:txBody>
          <a:bodyPr lIns="0" tIns="0" rIns="0" bIns="0">
            <a:noAutofit/>
          </a:bodyPr>
          <a:p>
            <a:pPr algn="just" indent="0">
              <a:lnSpc>
                <a:spcPts val="1368"/>
              </a:lnSpc>
              <a:spcBef>
                <a:spcPts val="840"/>
              </a:spcBef>
            </a:pPr>
            <a:r>
              <a:rPr lang="en-US" b="1" sz="1100">
                <a:latin typeface="Times New Roman"/>
              </a:rPr>
              <a:t>Recommendation: Game developers should focus on this high-performing category by creating innovative, engaging, and socially interactive games. Features like multiplayer modes, competitive events, and streaming-friendly designs can further attract and retain users while capitalizing on the growing live-streaming trend.</a:t>
            </a:r>
          </a:p>
        </p:txBody>
      </p:sp>
      <p:sp>
        <p:nvSpPr>
          <p:cNvPr id="13" name=""/>
          <p:cNvSpPr/>
          <p:nvPr/>
        </p:nvSpPr>
        <p:spPr>
          <a:xfrm>
            <a:off x="713232" y="5474208"/>
            <a:ext cx="1688592" cy="134112"/>
          </a:xfrm>
          <a:prstGeom prst="rect">
            <a:avLst/>
          </a:prstGeom>
        </p:spPr>
        <p:txBody>
          <a:bodyPr lIns="0" tIns="0" rIns="0" bIns="0" wrap="none">
            <a:noAutofit/>
          </a:bodyPr>
          <a:p>
            <a:pPr indent="0"/>
            <a:r>
              <a:rPr lang="en-US" sz="750">
                <a:solidFill>
                  <a:srgbClr val="778498"/>
                </a:solidFill>
                <a:latin typeface="Segoe UI"/>
              </a:rPr>
              <a:t>Top </a:t>
            </a:r>
            <a:r>
              <a:rPr lang="en-US" sz="750">
                <a:solidFill>
                  <a:srgbClr val="4C5E79"/>
                </a:solidFill>
                <a:latin typeface="Segoe UI"/>
              </a:rPr>
              <a:t>5 Game Genres by total </a:t>
            </a:r>
            <a:r>
              <a:rPr lang="en-US" sz="750">
                <a:solidFill>
                  <a:srgbClr val="778498"/>
                </a:solidFill>
                <a:latin typeface="Segoe UI"/>
              </a:rPr>
              <a:t>Installs</a:t>
            </a:r>
          </a:p>
        </p:txBody>
      </p:sp>
      <p:graphicFrame>
        <p:nvGraphicFramePr>
          <p:cNvPr id="14" name=""/>
          <p:cNvGraphicFramePr>
            <a:graphicFrameLocks noGrp="1"/>
          </p:cNvGraphicFramePr>
          <p:nvPr/>
        </p:nvGraphicFramePr>
        <p:xfrm>
          <a:off x="3425952" y="6702552"/>
          <a:ext cx="2200656" cy="707136"/>
        </p:xfrm>
        <a:graphic>
          <a:graphicData uri="http://schemas.openxmlformats.org/drawingml/2006/table">
            <a:tbl>
              <a:tblPr/>
              <a:tblGrid>
                <a:gridCol w="975360"/>
                <a:gridCol w="252984"/>
                <a:gridCol w="972312"/>
              </a:tblGrid>
              <a:tr h="179832">
                <a:tc>
                  <a:txBody>
                    <a:bodyPr lIns="0" tIns="0" rIns="0" bIns="0">
                      <a:noAutofit/>
                    </a:bodyPr>
                    <a:p>
                      <a:pPr algn="ctr" indent="0"/>
                      <a:r>
                        <a:rPr lang="en-US" sz="550">
                          <a:solidFill>
                            <a:srgbClr val="D1E2D1"/>
                          </a:solidFill>
                          <a:latin typeface="Segoe UI"/>
                        </a:rPr>
                        <a:t>1567000000</a:t>
                      </a:r>
                    </a:p>
                  </a:txBody>
                  <a:tcPr marL="0" marR="0" marT="0" marB="0" anchor="ctr">
                    <a:solidFill>
                      <a:srgbClr val="006401"/>
                    </a:solidFill>
                  </a:tcPr>
                </a:tc>
                <a:tc gridSpan="2">
                  <a:txBody>
                    <a:bodyPr lIns="0" tIns="0" rIns="0" bIns="0">
                      <a:noAutofit/>
                    </a:bodyPr>
                    <a:p>
                      <a:endParaRPr sz="900"/>
                    </a:p>
                  </a:txBody>
                  <a:tcPr marL="0" marR="0" marT="0" marB="0">
                    <a:solidFill>
                      <a:srgbClr val="E5ECF6"/>
                    </a:solidFill>
                  </a:tcPr>
                </a:tc>
                <a:tc hMerge="1">
                  <a:txBody>
                    <a:bodyPr lIns="0" tIns="0" rIns="0" bIns="0">
                      <a:noAutofit/>
                    </a:bodyPr>
                    <a:p>
                      <a:endParaRPr sz="900"/>
                    </a:p>
                  </a:txBody>
                  <a:tcPr marL="0" marR="0" marT="0" marB="0"/>
                </a:tc>
              </a:tr>
              <a:tr h="527304">
                <a:tc>
                  <a:txBody>
                    <a:bodyPr lIns="0" tIns="0" rIns="0" bIns="0">
                      <a:noAutofit/>
                    </a:bodyPr>
                    <a:p>
                      <a:endParaRPr sz="2500"/>
                    </a:p>
                  </a:txBody>
                  <a:tcPr marL="0" marR="0" marT="0" marB="0">
                    <a:solidFill>
                      <a:srgbClr val="006401"/>
                    </a:solidFill>
                  </a:tcPr>
                </a:tc>
                <a:tc>
                  <a:txBody>
                    <a:bodyPr lIns="0" tIns="0" rIns="0" bIns="0">
                      <a:noAutofit/>
                    </a:bodyPr>
                    <a:p>
                      <a:endParaRPr sz="2500"/>
                    </a:p>
                  </a:txBody>
                  <a:tcPr marL="0" marR="0" marT="0" marB="0">
                    <a:solidFill>
                      <a:srgbClr val="E5ECF6"/>
                    </a:solidFill>
                  </a:tcPr>
                </a:tc>
                <a:tc>
                  <a:txBody>
                    <a:bodyPr lIns="0" tIns="0" rIns="0" bIns="0">
                      <a:noAutofit/>
                    </a:bodyPr>
                    <a:p>
                      <a:pPr algn="ctr" indent="0"/>
                      <a:r>
                        <a:rPr lang="en-US" sz="550">
                          <a:solidFill>
                            <a:srgbClr val="8D6028"/>
                          </a:solidFill>
                          <a:latin typeface="Segoe UI"/>
                        </a:rPr>
                        <a:t>1181646020</a:t>
                      </a:r>
                    </a:p>
                  </a:txBody>
                  <a:tcPr marL="0" marR="0" marT="0" marB="0">
                    <a:solidFill>
                      <a:srgbClr val="FF8B00"/>
                    </a:solidFill>
                  </a:tcPr>
                </a:tc>
              </a:tr>
            </a:tbl>
          </a:graphicData>
        </a:graphic>
      </p:graphicFrame>
      <p:sp>
        <p:nvSpPr>
          <p:cNvPr id="15" name=""/>
          <p:cNvSpPr/>
          <p:nvPr/>
        </p:nvSpPr>
        <p:spPr>
          <a:xfrm>
            <a:off x="3621024" y="7418832"/>
            <a:ext cx="597408" cy="237744"/>
          </a:xfrm>
          <a:prstGeom prst="rect">
            <a:avLst/>
          </a:prstGeom>
        </p:spPr>
        <p:txBody>
          <a:bodyPr lIns="0" tIns="0" rIns="0" bIns="0">
            <a:noAutofit/>
          </a:bodyPr>
          <a:p>
            <a:pPr algn="ctr" indent="0">
              <a:spcAft>
                <a:spcPts val="420"/>
              </a:spcAft>
            </a:pPr>
            <a:r>
              <a:rPr lang="en-US" sz="550">
                <a:solidFill>
                  <a:srgbClr val="66758C"/>
                </a:solidFill>
                <a:latin typeface="Segoe UI"/>
              </a:rPr>
              <a:t>Casual</a:t>
            </a:r>
          </a:p>
          <a:p>
            <a:pPr indent="0"/>
            <a:r>
              <a:rPr lang="en-US" sz="750">
                <a:solidFill>
                  <a:srgbClr val="66758C"/>
                </a:solidFill>
                <a:latin typeface="Segoe UI"/>
              </a:rPr>
              <a:t>Game Genres</a:t>
            </a:r>
          </a:p>
        </p:txBody>
      </p:sp>
      <p:sp>
        <p:nvSpPr>
          <p:cNvPr id="16" name=""/>
          <p:cNvSpPr/>
          <p:nvPr/>
        </p:nvSpPr>
        <p:spPr>
          <a:xfrm>
            <a:off x="4992624" y="7418832"/>
            <a:ext cx="298704" cy="91440"/>
          </a:xfrm>
          <a:prstGeom prst="rect">
            <a:avLst/>
          </a:prstGeom>
        </p:spPr>
        <p:txBody>
          <a:bodyPr lIns="0" tIns="0" rIns="0" bIns="0" wrap="none">
            <a:noAutofit/>
          </a:bodyPr>
          <a:p>
            <a:pPr indent="0"/>
            <a:r>
              <a:rPr lang="en-US" sz="550">
                <a:solidFill>
                  <a:srgbClr val="8E99AA"/>
                </a:solidFill>
                <a:latin typeface="Segoe UI"/>
              </a:rPr>
              <a:t>Racing</a:t>
            </a:r>
          </a:p>
        </p:txBody>
      </p:sp>
      <p:sp>
        <p:nvSpPr>
          <p:cNvPr id="17" name=""/>
          <p:cNvSpPr/>
          <p:nvPr/>
        </p:nvSpPr>
        <p:spPr>
          <a:xfrm>
            <a:off x="896112" y="7766304"/>
            <a:ext cx="5769864" cy="877824"/>
          </a:xfrm>
          <a:prstGeom prst="rect">
            <a:avLst/>
          </a:prstGeom>
        </p:spPr>
        <p:txBody>
          <a:bodyPr lIns="0" tIns="0" rIns="0" bIns="0">
            <a:noAutofit/>
          </a:bodyPr>
          <a:p>
            <a:pPr algn="just" indent="0">
              <a:lnSpc>
                <a:spcPts val="1368"/>
              </a:lnSpc>
              <a:spcAft>
                <a:spcPts val="840"/>
              </a:spcAft>
            </a:pPr>
            <a:r>
              <a:rPr lang="en-US" b="1" sz="1100">
                <a:latin typeface="Times New Roman"/>
              </a:rPr>
              <a:t>Based on total installs, the Arcade genre stands out as the most popular, captivating users with its frantic, addictive gameplay. Arcade games are designed to focus on reflexes and quick decision-making, often requiring minimal puzzle-solving or complex strategy skills. These games offer players an immersive experience, serving as more than just childhood pastimes— they evoke a sense of joy and nostalgia while providing entertainment rooted in simplicity.</a:t>
            </a:r>
          </a:p>
        </p:txBody>
      </p:sp>
      <p:sp>
        <p:nvSpPr>
          <p:cNvPr id="18" name=""/>
          <p:cNvSpPr/>
          <p:nvPr/>
        </p:nvSpPr>
        <p:spPr>
          <a:xfrm>
            <a:off x="899160" y="8820912"/>
            <a:ext cx="5763768" cy="527304"/>
          </a:xfrm>
          <a:prstGeom prst="rect">
            <a:avLst/>
          </a:prstGeom>
        </p:spPr>
        <p:txBody>
          <a:bodyPr lIns="0" tIns="0" rIns="0" bIns="0">
            <a:noAutofit/>
          </a:bodyPr>
          <a:p>
            <a:pPr algn="just" indent="0">
              <a:lnSpc>
                <a:spcPts val="1368"/>
              </a:lnSpc>
              <a:spcBef>
                <a:spcPts val="840"/>
              </a:spcBef>
            </a:pPr>
            <a:r>
              <a:rPr lang="en-US" b="1" sz="1100">
                <a:latin typeface="Times New Roman"/>
              </a:rPr>
              <a:t>Key Benefits: Arcade games improve hand-eye coordination, as they demand quick reactions and precise movements. Popular examples like "Air Hockey" or "Whack-a-Mole" not only enhance gaming skills but also benefit everyday tasks requiring fine motor abilities.</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548640" y="3416808"/>
            <a:ext cx="100584" cy="518160"/>
          </a:xfrm>
          <a:prstGeom prst="rect">
            <a:avLst/>
          </a:prstGeom>
        </p:spPr>
        <p:txBody>
          <a:bodyPr lIns="0" tIns="0" rIns="0" bIns="0" vert="vert270" wrap="none">
            <a:noAutofit/>
          </a:bodyPr>
          <a:p>
            <a:pPr indent="0"/>
            <a:r>
              <a:rPr lang="en-US" sz="600">
                <a:solidFill>
                  <a:srgbClr val="66758C"/>
                </a:solidFill>
                <a:latin typeface="Arial"/>
              </a:rPr>
              <a:t>Total Reviews</a:t>
            </a:r>
          </a:p>
        </p:txBody>
      </p:sp>
      <p:sp>
        <p:nvSpPr>
          <p:cNvPr id="3" name=""/>
          <p:cNvSpPr/>
          <p:nvPr/>
        </p:nvSpPr>
        <p:spPr>
          <a:xfrm>
            <a:off x="896112" y="929640"/>
            <a:ext cx="5769864" cy="1405128"/>
          </a:xfrm>
          <a:prstGeom prst="rect">
            <a:avLst/>
          </a:prstGeom>
        </p:spPr>
        <p:txBody>
          <a:bodyPr lIns="0" tIns="0" rIns="0" bIns="0">
            <a:noAutofit/>
          </a:bodyPr>
          <a:p>
            <a:pPr algn="just" indent="0">
              <a:lnSpc>
                <a:spcPts val="1392"/>
              </a:lnSpc>
              <a:spcAft>
                <a:spcPts val="840"/>
              </a:spcAft>
            </a:pPr>
            <a:r>
              <a:rPr lang="en-US" b="1" sz="1100">
                <a:latin typeface="Times New Roman"/>
              </a:rPr>
              <a:t>Action games follow closely as the second most popular genre, attracting players who seek adrenaline-pumping, dynamic experiences. Both genres dominate the gaming landscape, highlighting their universal appeal across various user demographics.</a:t>
            </a:r>
          </a:p>
          <a:p>
            <a:pPr algn="just" indent="0">
              <a:lnSpc>
                <a:spcPts val="1368"/>
              </a:lnSpc>
              <a:spcAft>
                <a:spcPts val="840"/>
              </a:spcAft>
            </a:pPr>
            <a:r>
              <a:rPr lang="en-US" b="1" sz="1100">
                <a:latin typeface="Times New Roman"/>
              </a:rPr>
              <a:t>Recommendation: Developers should focus on innovating within these top-performing genres, leveraging their addictive gameplay mechanics while incorporating new elements to sustain user interest. Adding features like leaderboards, challenges, and multiplayer options can further boost engagement and installs.</a:t>
            </a:r>
          </a:p>
        </p:txBody>
      </p:sp>
      <p:sp>
        <p:nvSpPr>
          <p:cNvPr id="4" name=""/>
          <p:cNvSpPr/>
          <p:nvPr/>
        </p:nvSpPr>
        <p:spPr>
          <a:xfrm>
            <a:off x="798576" y="2545080"/>
            <a:ext cx="1621536" cy="131064"/>
          </a:xfrm>
          <a:prstGeom prst="rect">
            <a:avLst/>
          </a:prstGeom>
        </p:spPr>
        <p:txBody>
          <a:bodyPr lIns="0" tIns="0" rIns="0" bIns="0" wrap="none">
            <a:noAutofit/>
          </a:bodyPr>
          <a:p>
            <a:pPr indent="0">
              <a:spcBef>
                <a:spcPts val="840"/>
              </a:spcBef>
            </a:pPr>
            <a:r>
              <a:rPr lang="en-US" sz="750">
                <a:solidFill>
                  <a:srgbClr val="778498"/>
                </a:solidFill>
                <a:latin typeface="Segoe UI"/>
              </a:rPr>
              <a:t>Top </a:t>
            </a:r>
            <a:r>
              <a:rPr lang="en-US" sz="750">
                <a:solidFill>
                  <a:srgbClr val="66758C"/>
                </a:solidFill>
                <a:latin typeface="Segoe UI"/>
              </a:rPr>
              <a:t>5 Game Genres by total reviews</a:t>
            </a:r>
          </a:p>
        </p:txBody>
      </p:sp>
      <p:sp>
        <p:nvSpPr>
          <p:cNvPr id="5" name=""/>
          <p:cNvSpPr/>
          <p:nvPr/>
        </p:nvSpPr>
        <p:spPr>
          <a:xfrm>
            <a:off x="1331976" y="3017520"/>
            <a:ext cx="377952" cy="85344"/>
          </a:xfrm>
          <a:prstGeom prst="rect">
            <a:avLst/>
          </a:prstGeom>
          <a:solidFill>
            <a:srgbClr val="8A0202"/>
          </a:solidFill>
        </p:spPr>
        <p:txBody>
          <a:bodyPr lIns="0" tIns="0" rIns="0" bIns="0" wrap="none">
            <a:noAutofit/>
          </a:bodyPr>
          <a:p>
            <a:pPr indent="0"/>
            <a:r>
              <a:rPr lang="en-US" sz="500">
                <a:solidFill>
                  <a:srgbClr val="EBD6D6"/>
                </a:solidFill>
                <a:latin typeface="Segoe UI"/>
              </a:rPr>
              <a:t>130866243</a:t>
            </a:r>
          </a:p>
        </p:txBody>
      </p:sp>
      <p:sp>
        <p:nvSpPr>
          <p:cNvPr id="6" name=""/>
          <p:cNvSpPr/>
          <p:nvPr/>
        </p:nvSpPr>
        <p:spPr>
          <a:xfrm>
            <a:off x="728472" y="3066288"/>
            <a:ext cx="201168" cy="307848"/>
          </a:xfrm>
          <a:prstGeom prst="rect">
            <a:avLst/>
          </a:prstGeom>
        </p:spPr>
        <p:txBody>
          <a:bodyPr lIns="0" tIns="0" rIns="0" bIns="0">
            <a:noAutofit/>
          </a:bodyPr>
          <a:p>
            <a:pPr indent="0">
              <a:spcAft>
                <a:spcPts val="630"/>
              </a:spcAft>
            </a:pPr>
            <a:r>
              <a:rPr lang="en-US" sz="550">
                <a:solidFill>
                  <a:srgbClr val="778498"/>
                </a:solidFill>
                <a:latin typeface="Segoe UI"/>
              </a:rPr>
              <a:t>120M</a:t>
            </a:r>
          </a:p>
          <a:p>
            <a:pPr indent="0"/>
            <a:r>
              <a:rPr lang="en-US" sz="550">
                <a:solidFill>
                  <a:srgbClr val="778498"/>
                </a:solidFill>
                <a:latin typeface="Segoe UI"/>
              </a:rPr>
              <a:t>100M</a:t>
            </a:r>
          </a:p>
        </p:txBody>
      </p:sp>
      <p:sp>
        <p:nvSpPr>
          <p:cNvPr id="7" name=""/>
          <p:cNvSpPr/>
          <p:nvPr/>
        </p:nvSpPr>
        <p:spPr>
          <a:xfrm>
            <a:off x="2545080" y="3371088"/>
            <a:ext cx="347472" cy="88392"/>
          </a:xfrm>
          <a:prstGeom prst="rect">
            <a:avLst/>
          </a:prstGeom>
          <a:solidFill>
            <a:srgbClr val="010089"/>
          </a:solidFill>
        </p:spPr>
        <p:txBody>
          <a:bodyPr lIns="0" tIns="0" rIns="0" bIns="0" wrap="none">
            <a:noAutofit/>
          </a:bodyPr>
          <a:p>
            <a:pPr indent="0"/>
            <a:r>
              <a:rPr lang="en-US" sz="500">
                <a:solidFill>
                  <a:srgbClr val="C9C9E2"/>
                </a:solidFill>
                <a:latin typeface="Segoe UI"/>
              </a:rPr>
              <a:t>98498417</a:t>
            </a:r>
          </a:p>
        </p:txBody>
      </p:sp>
      <p:sp>
        <p:nvSpPr>
          <p:cNvPr id="8" name=""/>
          <p:cNvSpPr/>
          <p:nvPr/>
        </p:nvSpPr>
        <p:spPr>
          <a:xfrm>
            <a:off x="762000" y="3505200"/>
            <a:ext cx="2078736" cy="1021080"/>
          </a:xfrm>
          <a:prstGeom prst="rect">
            <a:avLst/>
          </a:prstGeom>
        </p:spPr>
        <p:txBody>
          <a:bodyPr lIns="0" tIns="0" rIns="0" bIns="0">
            <a:noAutofit/>
          </a:bodyPr>
          <a:p>
            <a:pPr marL="114300" indent="0"/>
            <a:r>
              <a:rPr lang="en-US" sz="950">
                <a:solidFill>
                  <a:srgbClr val="9AA4B3"/>
                </a:solidFill>
                <a:latin typeface="Segoe UI"/>
              </a:rPr>
              <a:t>o </a:t>
            </a:r>
            <a:r>
              <a:rPr lang="en-US" i="1" sz="950" spc="-200">
                <a:solidFill>
                  <a:srgbClr val="A44144"/>
                </a:solidFill>
                <a:latin typeface="Segoe UI"/>
              </a:rPr>
              <a:t>'</a:t>
            </a:r>
          </a:p>
          <a:p>
            <a:pPr algn="just" marL="660400" indent="0"/>
            <a:r>
              <a:rPr lang="en-US" sz="550">
                <a:solidFill>
                  <a:srgbClr val="66758C"/>
                </a:solidFill>
                <a:latin typeface="Segoe UI"/>
              </a:rPr>
              <a:t>Action    Arcade</a:t>
            </a:r>
          </a:p>
        </p:txBody>
      </p:sp>
      <p:graphicFrame>
        <p:nvGraphicFramePr>
          <p:cNvPr id="9" name=""/>
          <p:cNvGraphicFramePr>
            <a:graphicFrameLocks noGrp="1"/>
          </p:cNvGraphicFramePr>
          <p:nvPr/>
        </p:nvGraphicFramePr>
        <p:xfrm>
          <a:off x="3432048" y="3535680"/>
          <a:ext cx="2157984" cy="902208"/>
        </p:xfrm>
        <a:graphic>
          <a:graphicData uri="http://schemas.openxmlformats.org/drawingml/2006/table">
            <a:tbl>
              <a:tblPr/>
              <a:tblGrid>
                <a:gridCol w="954024"/>
                <a:gridCol w="249936"/>
                <a:gridCol w="954024"/>
              </a:tblGrid>
              <a:tr h="109728">
                <a:tc>
                  <a:txBody>
                    <a:bodyPr lIns="0" tIns="0" rIns="0" bIns="0">
                      <a:noAutofit/>
                    </a:bodyPr>
                    <a:p>
                      <a:pPr algn="ctr" indent="0"/>
                      <a:r>
                        <a:rPr lang="en-US" sz="500">
                          <a:solidFill>
                            <a:srgbClr val="D1E2D1"/>
                          </a:solidFill>
                          <a:latin typeface="Segoe UI"/>
                        </a:rPr>
                        <a:t>81270583</a:t>
                      </a:r>
                    </a:p>
                  </a:txBody>
                  <a:tcPr marL="0" marR="0" marT="0" marB="0" anchor="b">
                    <a:solidFill>
                      <a:srgbClr val="006401"/>
                    </a:solidFill>
                  </a:tcPr>
                </a:tc>
                <a:tc gridSpan="2">
                  <a:txBody>
                    <a:bodyPr lIns="0" tIns="0" rIns="0" bIns="0">
                      <a:noAutofit/>
                    </a:bodyPr>
                    <a:p>
                      <a:endParaRPr sz="600"/>
                    </a:p>
                  </a:txBody>
                  <a:tcPr marL="0" marR="0" marT="0" marB="0">
                    <a:solidFill>
                      <a:srgbClr val="E5ECF6"/>
                    </a:solidFill>
                  </a:tcPr>
                </a:tc>
                <a:tc hMerge="1">
                  <a:txBody>
                    <a:bodyPr lIns="0" tIns="0" rIns="0" bIns="0">
                      <a:noAutofit/>
                    </a:bodyPr>
                    <a:p>
                      <a:endParaRPr sz="600"/>
                    </a:p>
                  </a:txBody>
                  <a:tcPr marL="0" marR="0" marT="0" marB="0"/>
                </a:tc>
              </a:tr>
              <a:tr h="792480">
                <a:tc>
                  <a:txBody>
                    <a:bodyPr lIns="0" tIns="0" rIns="0" bIns="0">
                      <a:noAutofit/>
                    </a:bodyPr>
                    <a:p>
                      <a:endParaRPr sz="3800"/>
                    </a:p>
                  </a:txBody>
                  <a:tcPr marL="0" marR="0" marT="0" marB="0">
                    <a:solidFill>
                      <a:srgbClr val="006401"/>
                    </a:solidFill>
                  </a:tcPr>
                </a:tc>
                <a:tc>
                  <a:txBody>
                    <a:bodyPr lIns="0" tIns="0" rIns="0" bIns="0">
                      <a:noAutofit/>
                    </a:bodyPr>
                    <a:p>
                      <a:endParaRPr sz="3800"/>
                    </a:p>
                  </a:txBody>
                  <a:tcPr marL="0" marR="0" marT="0" marB="0">
                    <a:solidFill>
                      <a:srgbClr val="E5ECF6"/>
                    </a:solidFill>
                  </a:tcPr>
                </a:tc>
                <a:tc>
                  <a:txBody>
                    <a:bodyPr lIns="0" tIns="0" rIns="0" bIns="0">
                      <a:noAutofit/>
                    </a:bodyPr>
                    <a:p>
                      <a:pPr algn="ctr" indent="0"/>
                      <a:r>
                        <a:rPr lang="en-US" sz="500">
                          <a:solidFill>
                            <a:srgbClr val="7A582F"/>
                          </a:solidFill>
                          <a:latin typeface="Segoe UI"/>
                        </a:rPr>
                        <a:t>72157418</a:t>
                      </a:r>
                    </a:p>
                  </a:txBody>
                  <a:tcPr marL="0" marR="0" marT="0" marB="0">
                    <a:solidFill>
                      <a:srgbClr val="FF8B00"/>
                    </a:solidFill>
                  </a:tcPr>
                </a:tc>
              </a:tr>
            </a:tbl>
          </a:graphicData>
        </a:graphic>
      </p:graphicFrame>
      <p:sp>
        <p:nvSpPr>
          <p:cNvPr id="10" name=""/>
          <p:cNvSpPr/>
          <p:nvPr/>
        </p:nvSpPr>
        <p:spPr>
          <a:xfrm>
            <a:off x="3773424" y="4440936"/>
            <a:ext cx="1453896" cy="243840"/>
          </a:xfrm>
          <a:prstGeom prst="rect">
            <a:avLst/>
          </a:prstGeom>
        </p:spPr>
        <p:txBody>
          <a:bodyPr lIns="0" tIns="0" rIns="0" bIns="0">
            <a:noAutofit/>
          </a:bodyPr>
          <a:p>
            <a:pPr algn="just" indent="0">
              <a:spcAft>
                <a:spcPts val="420"/>
              </a:spcAft>
            </a:pPr>
            <a:r>
              <a:rPr lang="en-US" sz="550">
                <a:solidFill>
                  <a:srgbClr val="66758C"/>
                </a:solidFill>
                <a:latin typeface="Segoe UI"/>
              </a:rPr>
              <a:t>Strategy    Casual</a:t>
            </a:r>
          </a:p>
          <a:p>
            <a:pPr algn="just" indent="0"/>
            <a:r>
              <a:rPr lang="en-US" sz="600">
                <a:solidFill>
                  <a:srgbClr val="66758C"/>
                </a:solidFill>
                <a:latin typeface="Arial"/>
              </a:rPr>
              <a:t>Genres</a:t>
            </a:r>
          </a:p>
        </p:txBody>
      </p:sp>
      <p:sp>
        <p:nvSpPr>
          <p:cNvPr id="11" name=""/>
          <p:cNvSpPr/>
          <p:nvPr/>
        </p:nvSpPr>
        <p:spPr>
          <a:xfrm>
            <a:off x="6141720" y="3944112"/>
            <a:ext cx="338328" cy="88392"/>
          </a:xfrm>
          <a:prstGeom prst="rect">
            <a:avLst/>
          </a:prstGeom>
          <a:solidFill>
            <a:srgbClr val="9400D4"/>
          </a:solidFill>
        </p:spPr>
        <p:txBody>
          <a:bodyPr lIns="0" tIns="0" rIns="0" bIns="0" wrap="none">
            <a:noAutofit/>
          </a:bodyPr>
          <a:p>
            <a:pPr indent="0"/>
            <a:r>
              <a:rPr lang="en-US" sz="500">
                <a:solidFill>
                  <a:srgbClr val="DCDEFA"/>
                </a:solidFill>
                <a:latin typeface="Segoe UI"/>
              </a:rPr>
              <a:t>46670095</a:t>
            </a:r>
          </a:p>
        </p:txBody>
      </p:sp>
      <p:sp>
        <p:nvSpPr>
          <p:cNvPr id="12" name=""/>
          <p:cNvSpPr/>
          <p:nvPr/>
        </p:nvSpPr>
        <p:spPr>
          <a:xfrm>
            <a:off x="6190488" y="4440936"/>
            <a:ext cx="240792" cy="103632"/>
          </a:xfrm>
          <a:prstGeom prst="rect">
            <a:avLst/>
          </a:prstGeom>
        </p:spPr>
        <p:txBody>
          <a:bodyPr lIns="0" tIns="0" rIns="0" bIns="0" wrap="none">
            <a:noAutofit/>
          </a:bodyPr>
          <a:p>
            <a:pPr indent="0"/>
            <a:r>
              <a:rPr lang="en-US" sz="550">
                <a:solidFill>
                  <a:srgbClr val="4C5E79"/>
                </a:solidFill>
                <a:latin typeface="Segoe UI"/>
              </a:rPr>
              <a:t>Racing</a:t>
            </a:r>
          </a:p>
        </p:txBody>
      </p:sp>
      <p:sp>
        <p:nvSpPr>
          <p:cNvPr id="13" name=""/>
          <p:cNvSpPr/>
          <p:nvPr/>
        </p:nvSpPr>
        <p:spPr>
          <a:xfrm>
            <a:off x="899160" y="4876800"/>
            <a:ext cx="5763768" cy="3163824"/>
          </a:xfrm>
          <a:prstGeom prst="rect">
            <a:avLst/>
          </a:prstGeom>
        </p:spPr>
        <p:txBody>
          <a:bodyPr lIns="0" tIns="0" rIns="0" bIns="0">
            <a:noAutofit/>
          </a:bodyPr>
          <a:p>
            <a:pPr algn="just" indent="0">
              <a:lnSpc>
                <a:spcPts val="1368"/>
              </a:lnSpc>
              <a:spcAft>
                <a:spcPts val="840"/>
              </a:spcAft>
            </a:pPr>
            <a:r>
              <a:rPr lang="en-US" b="1" sz="1100">
                <a:latin typeface="Times New Roman"/>
              </a:rPr>
              <a:t>The Action genre stands out as the most reviewed category, making it the most popular and engaging genre among users. The large volume of reviews indicates that users are highly active and involved with Action games. This could be attributed to the genre's immersive gameplay, engaging mechanics, and broad appeal across various demographics.</a:t>
            </a:r>
          </a:p>
          <a:p>
            <a:pPr algn="just" indent="0">
              <a:lnSpc>
                <a:spcPts val="1392"/>
              </a:lnSpc>
              <a:spcAft>
                <a:spcPts val="840"/>
              </a:spcAft>
            </a:pPr>
            <a:r>
              <a:rPr lang="en-US" b="1" sz="1100">
                <a:latin typeface="Times New Roman"/>
              </a:rPr>
              <a:t>The significant number of reviews reflects a diverse range of feedback, both positive and negative:</a:t>
            </a:r>
          </a:p>
          <a:p>
            <a:pPr marL="255016" indent="-241300">
              <a:lnSpc>
                <a:spcPts val="1368"/>
              </a:lnSpc>
            </a:pPr>
            <a:r>
              <a:rPr lang="en-US" b="1" sz="1100">
                <a:latin typeface="Times New Roman"/>
              </a:rPr>
              <a:t>•    Positive reviews may highlight aspects like </a:t>
            </a:r>
            <a:r>
              <a:rPr lang="en-US" b="1" i="1" sz="1050">
                <a:latin typeface="Times New Roman"/>
              </a:rPr>
              <a:t>"thrillinggameplay," "high-qualitygraphics," </a:t>
            </a:r>
            <a:r>
              <a:rPr lang="en-US" b="1" sz="1100">
                <a:latin typeface="Times New Roman"/>
              </a:rPr>
              <a:t>or </a:t>
            </a:r>
            <a:r>
              <a:rPr lang="en-US" b="1" i="1" sz="1050">
                <a:latin typeface="Times New Roman"/>
              </a:rPr>
              <a:t>"challenging missions."</a:t>
            </a:r>
          </a:p>
          <a:p>
            <a:pPr marL="255016" indent="-241300">
              <a:lnSpc>
                <a:spcPts val="1368"/>
              </a:lnSpc>
              <a:spcAft>
                <a:spcPts val="840"/>
              </a:spcAft>
            </a:pPr>
            <a:r>
              <a:rPr lang="en-US" b="1" i="1" sz="1050">
                <a:latin typeface="Times New Roman"/>
              </a:rPr>
              <a:t>•</a:t>
            </a:r>
            <a:r>
              <a:rPr lang="en-US" b="1" sz="1100">
                <a:latin typeface="Times New Roman"/>
              </a:rPr>
              <a:t>    Negative reviews might address concerns such as </a:t>
            </a:r>
            <a:r>
              <a:rPr lang="en-US" b="1" i="1" sz="1050">
                <a:latin typeface="Times New Roman"/>
              </a:rPr>
              <a:t>"frequent ads," "bugs or crashes,"</a:t>
            </a:r>
            <a:r>
              <a:rPr lang="en-US" b="1" sz="1100">
                <a:latin typeface="Times New Roman"/>
              </a:rPr>
              <a:t> or </a:t>
            </a:r>
            <a:r>
              <a:rPr lang="en-US" b="1" i="1" sz="1050">
                <a:latin typeface="Times New Roman"/>
              </a:rPr>
              <a:t>"monotony in levels."</a:t>
            </a:r>
          </a:p>
          <a:p>
            <a:pPr algn="just" indent="0">
              <a:lnSpc>
                <a:spcPts val="1368"/>
              </a:lnSpc>
            </a:pPr>
            <a:r>
              <a:rPr lang="en-US" b="1" sz="1100">
                <a:latin typeface="Times New Roman"/>
              </a:rPr>
              <a:t>Interpretation:</a:t>
            </a:r>
          </a:p>
          <a:p>
            <a:pPr algn="just" indent="0">
              <a:lnSpc>
                <a:spcPts val="1368"/>
              </a:lnSpc>
            </a:pPr>
            <a:r>
              <a:rPr lang="en-US" b="1" sz="1100">
                <a:latin typeface="Times New Roman"/>
              </a:rPr>
              <a:t>The high review volume signifies that players feel strongly about Action games—whether they love or dislike them—which reinforces the genre’s ability to draw attention and elicit emotional responses. This makes it a critical category for developers to invest in, ensuring that user feedback is addressed effectively to maintain its dominance.</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170432" y="926592"/>
            <a:ext cx="920496" cy="1383792"/>
          </a:xfrm>
          <a:prstGeom prst="rect">
            <a:avLst/>
          </a:prstGeom>
        </p:spPr>
      </p:pic>
      <p:pic>
        <p:nvPicPr>
          <p:cNvPr id="3" name=""/>
          <p:cNvPicPr>
            <a:picLocks noChangeAspect="1"/>
          </p:cNvPicPr>
          <p:nvPr/>
        </p:nvPicPr>
        <p:blipFill>
          <a:blip r:embed="rPictId1"/>
          <a:stretch>
            <a:fillRect/>
          </a:stretch>
        </p:blipFill>
        <p:spPr>
          <a:xfrm>
            <a:off x="2322576" y="1517904"/>
            <a:ext cx="914400" cy="792480"/>
          </a:xfrm>
          <a:prstGeom prst="rect">
            <a:avLst/>
          </a:prstGeom>
        </p:spPr>
      </p:pic>
      <p:pic>
        <p:nvPicPr>
          <p:cNvPr id="4" name=""/>
          <p:cNvPicPr>
            <a:picLocks noChangeAspect="1"/>
          </p:cNvPicPr>
          <p:nvPr/>
        </p:nvPicPr>
        <p:blipFill>
          <a:blip r:embed="rPictId2"/>
          <a:stretch>
            <a:fillRect/>
          </a:stretch>
        </p:blipFill>
        <p:spPr>
          <a:xfrm>
            <a:off x="3480816" y="1950720"/>
            <a:ext cx="890016" cy="585216"/>
          </a:xfrm>
          <a:prstGeom prst="rect">
            <a:avLst/>
          </a:prstGeom>
        </p:spPr>
      </p:pic>
      <p:pic>
        <p:nvPicPr>
          <p:cNvPr id="5" name=""/>
          <p:cNvPicPr>
            <a:picLocks noChangeAspect="1"/>
          </p:cNvPicPr>
          <p:nvPr/>
        </p:nvPicPr>
        <p:blipFill>
          <a:blip r:embed="rPictId3"/>
          <a:stretch>
            <a:fillRect/>
          </a:stretch>
        </p:blipFill>
        <p:spPr>
          <a:xfrm>
            <a:off x="877824" y="4212336"/>
            <a:ext cx="1158240" cy="1475232"/>
          </a:xfrm>
          <a:prstGeom prst="rect">
            <a:avLst/>
          </a:prstGeom>
        </p:spPr>
      </p:pic>
      <p:pic>
        <p:nvPicPr>
          <p:cNvPr id="6" name=""/>
          <p:cNvPicPr>
            <a:picLocks noChangeAspect="1"/>
          </p:cNvPicPr>
          <p:nvPr/>
        </p:nvPicPr>
        <p:blipFill>
          <a:blip r:embed="rPictId4"/>
          <a:stretch>
            <a:fillRect/>
          </a:stretch>
        </p:blipFill>
        <p:spPr>
          <a:xfrm>
            <a:off x="2273808" y="4358640"/>
            <a:ext cx="926592" cy="1298448"/>
          </a:xfrm>
          <a:prstGeom prst="rect">
            <a:avLst/>
          </a:prstGeom>
        </p:spPr>
      </p:pic>
      <p:sp>
        <p:nvSpPr>
          <p:cNvPr id="7" name=""/>
          <p:cNvSpPr/>
          <p:nvPr/>
        </p:nvSpPr>
        <p:spPr>
          <a:xfrm>
            <a:off x="682752" y="4538472"/>
            <a:ext cx="97536" cy="768096"/>
          </a:xfrm>
          <a:prstGeom prst="rect">
            <a:avLst/>
          </a:prstGeom>
        </p:spPr>
        <p:txBody>
          <a:bodyPr lIns="0" tIns="0" rIns="0" bIns="0" vert="vert270" wrap="none">
            <a:noAutofit/>
          </a:bodyPr>
          <a:p>
            <a:pPr indent="0"/>
            <a:r>
              <a:rPr lang="en-US" sz="600">
                <a:solidFill>
                  <a:srgbClr val="8E99AA"/>
                </a:solidFill>
                <a:latin typeface="Arial"/>
              </a:rPr>
              <a:t>Maximum Size in mb</a:t>
            </a:r>
          </a:p>
        </p:txBody>
      </p:sp>
      <p:sp>
        <p:nvSpPr>
          <p:cNvPr id="8" name=""/>
          <p:cNvSpPr/>
          <p:nvPr/>
        </p:nvSpPr>
        <p:spPr>
          <a:xfrm>
            <a:off x="932688" y="496824"/>
            <a:ext cx="1277112" cy="128016"/>
          </a:xfrm>
          <a:prstGeom prst="rect">
            <a:avLst/>
          </a:prstGeom>
        </p:spPr>
        <p:txBody>
          <a:bodyPr lIns="0" tIns="0" rIns="0" bIns="0" wrap="none">
            <a:noAutofit/>
          </a:bodyPr>
          <a:p>
            <a:pPr indent="0"/>
            <a:r>
              <a:rPr lang="en-US" sz="750">
                <a:solidFill>
                  <a:srgbClr val="778498"/>
                </a:solidFill>
                <a:latin typeface="Segoe UI"/>
              </a:rPr>
              <a:t>Top </a:t>
            </a:r>
            <a:r>
              <a:rPr lang="en-US" sz="750">
                <a:solidFill>
                  <a:srgbClr val="4C5E79"/>
                </a:solidFill>
                <a:latin typeface="Segoe UI"/>
              </a:rPr>
              <a:t>5 Game genres </a:t>
            </a:r>
            <a:r>
              <a:rPr lang="en-US" sz="750">
                <a:solidFill>
                  <a:srgbClr val="778498"/>
                </a:solidFill>
                <a:latin typeface="Segoe UI"/>
              </a:rPr>
              <a:t>by </a:t>
            </a:r>
            <a:r>
              <a:rPr lang="en-US" sz="750">
                <a:solidFill>
                  <a:srgbClr val="4C5E79"/>
                </a:solidFill>
                <a:latin typeface="Segoe UI"/>
              </a:rPr>
              <a:t>Rating</a:t>
            </a:r>
          </a:p>
        </p:txBody>
      </p:sp>
      <p:sp>
        <p:nvSpPr>
          <p:cNvPr id="9" name=""/>
          <p:cNvSpPr/>
          <p:nvPr/>
        </p:nvSpPr>
        <p:spPr>
          <a:xfrm>
            <a:off x="896112" y="2788920"/>
            <a:ext cx="5763768" cy="807720"/>
          </a:xfrm>
          <a:prstGeom prst="rect">
            <a:avLst/>
          </a:prstGeom>
        </p:spPr>
        <p:txBody>
          <a:bodyPr lIns="0" tIns="0" rIns="0" bIns="0">
            <a:noAutofit/>
          </a:bodyPr>
          <a:p>
            <a:pPr algn="just" indent="0">
              <a:lnSpc>
                <a:spcPts val="1680"/>
              </a:lnSpc>
            </a:pPr>
            <a:r>
              <a:rPr lang="en-US" sz="950">
                <a:latin typeface="Segoe UI"/>
              </a:rPr>
              <a:t>The Action genre once again leads the way with the highest total rating score, solidifying its position as the most favored genre among users. This indicates that Action games not only attract a large audience but are also able to deliver quality experiences that resonate positively with players.</a:t>
            </a:r>
          </a:p>
        </p:txBody>
      </p:sp>
      <p:sp>
        <p:nvSpPr>
          <p:cNvPr id="10" name=""/>
          <p:cNvSpPr/>
          <p:nvPr/>
        </p:nvSpPr>
        <p:spPr>
          <a:xfrm>
            <a:off x="841248" y="3816096"/>
            <a:ext cx="1249680" cy="134112"/>
          </a:xfrm>
          <a:prstGeom prst="rect">
            <a:avLst/>
          </a:prstGeom>
        </p:spPr>
        <p:txBody>
          <a:bodyPr lIns="0" tIns="0" rIns="0" bIns="0" wrap="none">
            <a:noAutofit/>
          </a:bodyPr>
          <a:p>
            <a:pPr indent="0"/>
            <a:r>
              <a:rPr lang="en-US" sz="750">
                <a:solidFill>
                  <a:srgbClr val="778498"/>
                </a:solidFill>
                <a:latin typeface="Segoe UI"/>
              </a:rPr>
              <a:t>Top </a:t>
            </a:r>
            <a:r>
              <a:rPr lang="en-US" i="1" sz="650">
                <a:solidFill>
                  <a:srgbClr val="66758C"/>
                </a:solidFill>
                <a:latin typeface="Segoe UI"/>
              </a:rPr>
              <a:t>5</a:t>
            </a:r>
            <a:r>
              <a:rPr lang="en-US" sz="750">
                <a:solidFill>
                  <a:srgbClr val="66758C"/>
                </a:solidFill>
                <a:latin typeface="Segoe UI"/>
              </a:rPr>
              <a:t> Game genres by Size</a:t>
            </a:r>
          </a:p>
        </p:txBody>
      </p:sp>
      <p:sp>
        <p:nvSpPr>
          <p:cNvPr id="11" name=""/>
          <p:cNvSpPr/>
          <p:nvPr/>
        </p:nvSpPr>
        <p:spPr>
          <a:xfrm>
            <a:off x="3608832" y="5675376"/>
            <a:ext cx="579120" cy="225552"/>
          </a:xfrm>
          <a:prstGeom prst="rect">
            <a:avLst/>
          </a:prstGeom>
        </p:spPr>
        <p:txBody>
          <a:bodyPr lIns="0" tIns="0" rIns="0" bIns="0">
            <a:noAutofit/>
          </a:bodyPr>
          <a:p>
            <a:pPr algn="ctr" indent="0">
              <a:spcAft>
                <a:spcPts val="420"/>
              </a:spcAft>
            </a:pPr>
            <a:r>
              <a:rPr lang="en-US" sz="550">
                <a:solidFill>
                  <a:srgbClr val="66758C"/>
                </a:solidFill>
                <a:latin typeface="Segoe UI"/>
              </a:rPr>
              <a:t>Card</a:t>
            </a:r>
          </a:p>
          <a:p>
            <a:pPr indent="0"/>
            <a:r>
              <a:rPr lang="en-US" sz="600">
                <a:solidFill>
                  <a:srgbClr val="66758C"/>
                </a:solidFill>
                <a:latin typeface="Arial"/>
              </a:rPr>
              <a:t>Game Genres</a:t>
            </a:r>
          </a:p>
        </p:txBody>
      </p:sp>
      <p:sp>
        <p:nvSpPr>
          <p:cNvPr id="12" name=""/>
          <p:cNvSpPr/>
          <p:nvPr/>
        </p:nvSpPr>
        <p:spPr>
          <a:xfrm>
            <a:off x="6077712" y="5675376"/>
            <a:ext cx="286512" cy="85344"/>
          </a:xfrm>
          <a:prstGeom prst="rect">
            <a:avLst/>
          </a:prstGeom>
        </p:spPr>
        <p:txBody>
          <a:bodyPr lIns="0" tIns="0" rIns="0" bIns="0" wrap="none">
            <a:noAutofit/>
          </a:bodyPr>
          <a:p>
            <a:pPr indent="0"/>
            <a:r>
              <a:rPr lang="en-US" sz="550">
                <a:solidFill>
                  <a:srgbClr val="66758C"/>
                </a:solidFill>
                <a:latin typeface="Segoe UI"/>
              </a:rPr>
              <a:t>Sports</a:t>
            </a:r>
          </a:p>
        </p:txBody>
      </p:sp>
      <p:sp>
        <p:nvSpPr>
          <p:cNvPr id="13" name=""/>
          <p:cNvSpPr/>
          <p:nvPr/>
        </p:nvSpPr>
        <p:spPr>
          <a:xfrm>
            <a:off x="1103376" y="6083808"/>
            <a:ext cx="1200912" cy="146304"/>
          </a:xfrm>
          <a:prstGeom prst="rect">
            <a:avLst/>
          </a:prstGeom>
        </p:spPr>
        <p:txBody>
          <a:bodyPr lIns="0" tIns="0" rIns="0" bIns="0" wrap="none">
            <a:noAutofit/>
          </a:bodyPr>
          <a:p>
            <a:pPr algn="just" indent="0">
              <a:spcAft>
                <a:spcPts val="1050"/>
              </a:spcAft>
            </a:pPr>
            <a:r>
              <a:rPr lang="en-US" b="1" sz="1100">
                <a:latin typeface="Times New Roman"/>
              </a:rPr>
              <a:t>• Board Games:</a:t>
            </a:r>
          </a:p>
        </p:txBody>
      </p:sp>
      <p:sp>
        <p:nvSpPr>
          <p:cNvPr id="14" name=""/>
          <p:cNvSpPr/>
          <p:nvPr/>
        </p:nvSpPr>
        <p:spPr>
          <a:xfrm>
            <a:off x="1130808" y="6416040"/>
            <a:ext cx="5532120" cy="2057400"/>
          </a:xfrm>
          <a:prstGeom prst="rect">
            <a:avLst/>
          </a:prstGeom>
        </p:spPr>
        <p:txBody>
          <a:bodyPr lIns="0" tIns="0" rIns="0" bIns="0">
            <a:noAutofit/>
          </a:bodyPr>
          <a:p>
            <a:pPr algn="just" marL="247904" indent="0">
              <a:lnSpc>
                <a:spcPts val="1392"/>
              </a:lnSpc>
              <a:spcBef>
                <a:spcPts val="1050"/>
              </a:spcBef>
              <a:spcAft>
                <a:spcPts val="630"/>
              </a:spcAft>
            </a:pPr>
            <a:r>
              <a:rPr lang="en-US" b="1" sz="1100">
                <a:latin typeface="Times New Roman"/>
              </a:rPr>
              <a:t>The large size indicates that these games often feature detailed graphics, complex mechanics, or offline content that requires significant storage.</a:t>
            </a:r>
          </a:p>
          <a:p>
            <a:pPr algn="just" marL="247904" indent="0">
              <a:lnSpc>
                <a:spcPts val="1392"/>
              </a:lnSpc>
            </a:pPr>
            <a:r>
              <a:rPr lang="en-US" b="1" sz="1100">
                <a:latin typeface="Times New Roman"/>
              </a:rPr>
              <a:t>Board games may target users with high-performing devices, offering premium features or rich multiplayer experiences.</a:t>
            </a:r>
          </a:p>
          <a:p>
            <a:pPr algn="just" indent="0">
              <a:spcAft>
                <a:spcPts val="1050"/>
              </a:spcAft>
            </a:pPr>
            <a:r>
              <a:rPr lang="en-US" b="1" sz="1100">
                <a:latin typeface="Times New Roman"/>
              </a:rPr>
              <a:t>•    Action Games:</a:t>
            </a:r>
          </a:p>
          <a:p>
            <a:pPr algn="just" marL="247904" indent="0">
              <a:lnSpc>
                <a:spcPts val="1392"/>
              </a:lnSpc>
              <a:spcAft>
                <a:spcPts val="630"/>
              </a:spcAft>
            </a:pPr>
            <a:r>
              <a:rPr lang="en-US" b="1" sz="1100">
                <a:latin typeface="Times New Roman"/>
              </a:rPr>
              <a:t>Action games also have a large size, likely due to high-resolution graphics, detailed environments, and intense gameplay mechanics.</a:t>
            </a:r>
          </a:p>
          <a:p>
            <a:pPr marL="247904" indent="-228600">
              <a:lnSpc>
                <a:spcPts val="1368"/>
              </a:lnSpc>
              <a:spcAft>
                <a:spcPts val="5460"/>
              </a:spcAft>
            </a:pPr>
            <a:r>
              <a:rPr lang="en-US" b="1" sz="1100">
                <a:latin typeface="Times New Roman"/>
              </a:rPr>
              <a:t>•    Their popularity despite the size suggests users are willing to allocate significant storage for a high-quality experience.</a:t>
            </a:r>
          </a:p>
        </p:txBody>
      </p:sp>
      <p:sp>
        <p:nvSpPr>
          <p:cNvPr id="15" name=""/>
          <p:cNvSpPr/>
          <p:nvPr/>
        </p:nvSpPr>
        <p:spPr>
          <a:xfrm>
            <a:off x="905256" y="9430512"/>
            <a:ext cx="1234440" cy="213360"/>
          </a:xfrm>
          <a:prstGeom prst="rect">
            <a:avLst/>
          </a:prstGeom>
        </p:spPr>
        <p:txBody>
          <a:bodyPr lIns="0" tIns="0" rIns="0" bIns="0" wrap="none">
            <a:noAutofit/>
          </a:bodyPr>
          <a:p>
            <a:pPr indent="0">
              <a:spcBef>
                <a:spcPts val="5460"/>
              </a:spcBef>
            </a:pPr>
            <a:r>
              <a:rPr lang="en-US" b="1" sz="2000">
                <a:latin typeface="Times New Roman"/>
              </a:rPr>
              <a:t>Conclusion</a:t>
            </a: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769864" cy="3514344"/>
          </a:xfrm>
          <a:prstGeom prst="rect">
            <a:avLst/>
          </a:prstGeom>
        </p:spPr>
        <p:txBody>
          <a:bodyPr lIns="0" tIns="0" rIns="0" bIns="0">
            <a:noAutofit/>
          </a:bodyPr>
          <a:p>
            <a:pPr algn="just" indent="0">
              <a:lnSpc>
                <a:spcPts val="1368"/>
              </a:lnSpc>
              <a:spcAft>
                <a:spcPts val="840"/>
              </a:spcAft>
            </a:pPr>
            <a:r>
              <a:rPr lang="en-US" b="1" sz="1100">
                <a:latin typeface="Times New Roman"/>
              </a:rPr>
              <a:t>The gaming landscape on Google Play is thriving, with the Games category standing out as the most popular and engaging, driving significant user interest and interaction. Among the various genres, Arcade and Action games are the front-runners, capturing a large user base due to their addictive, fast-paced gameplay and broad appeal. The Arcade genre excels in reflex-based challenges, while Action games provide immersive, adrenaline-fueled experiences that generate high volumes of both positive and critical feedback.</a:t>
            </a:r>
          </a:p>
          <a:p>
            <a:pPr algn="just" indent="0">
              <a:lnSpc>
                <a:spcPts val="1368"/>
              </a:lnSpc>
              <a:spcAft>
                <a:spcPts val="840"/>
              </a:spcAft>
            </a:pPr>
            <a:r>
              <a:rPr lang="en-US" b="1" sz="1100">
                <a:latin typeface="Times New Roman"/>
              </a:rPr>
              <a:t>For developers, focusing on these high-performing genres is essential. By innovating within these spaces and integrating features like multiplayer modes, competitive events, and streaming-friendly elements, developers can enhance user engagement and retention. Additionally, addressing user feedback—especially in genres like Action, which generates a significant number of reviews—can help maintain high ratings and user satisfaction.</a:t>
            </a:r>
          </a:p>
          <a:p>
            <a:pPr algn="just" indent="0">
              <a:lnSpc>
                <a:spcPts val="1368"/>
              </a:lnSpc>
              <a:spcAft>
                <a:spcPts val="840"/>
              </a:spcAft>
            </a:pPr>
            <a:r>
              <a:rPr lang="en-US" b="1" sz="1100">
                <a:latin typeface="Times New Roman"/>
              </a:rPr>
              <a:t>As gaming continues to expand beyond casual play into a content-creation ecosystem (e.g., live streaming), developers should also consider the growing influence of platforms like YouTube, ensuring their games are optimized for social interaction and sharing.</a:t>
            </a:r>
          </a:p>
          <a:p>
            <a:pPr algn="just" indent="0">
              <a:lnSpc>
                <a:spcPts val="1368"/>
              </a:lnSpc>
            </a:pPr>
            <a:r>
              <a:rPr lang="en-US" b="1" sz="1100">
                <a:latin typeface="Times New Roman"/>
              </a:rPr>
              <a:t>In summary, the gaming category's dominance on Google Play presents a rich opportunity for developers to create engaging, interactive, and high-quality experiences that resonate with a broad audience, while also capitalizing on the live-streaming trend and user feedback.</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Tree>
  </p:cSld>
  <p:clrMapOvr>
    <a:overrideClrMapping bg1="lt1" tx1="dk1" bg2="lt2" tx2="dk2" accent1="accent1" accent2="accent2" accent3="accent3" accent4="accent4" accent5="accent5" accent6="accent6" hlink="hlink" folHlink="folHlink"/>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78536" y="1255776"/>
            <a:ext cx="5763768" cy="1670304"/>
          </a:xfrm>
          <a:prstGeom prst="rect">
            <a:avLst/>
          </a:prstGeom>
        </p:spPr>
      </p:pic>
      <p:pic>
        <p:nvPicPr>
          <p:cNvPr id="3" name=""/>
          <p:cNvPicPr>
            <a:picLocks noChangeAspect="1"/>
          </p:cNvPicPr>
          <p:nvPr/>
        </p:nvPicPr>
        <p:blipFill>
          <a:blip r:embed="rPictId1"/>
          <a:stretch>
            <a:fillRect/>
          </a:stretch>
        </p:blipFill>
        <p:spPr>
          <a:xfrm>
            <a:off x="475488" y="4255008"/>
            <a:ext cx="6742176" cy="1511808"/>
          </a:xfrm>
          <a:prstGeom prst="rect">
            <a:avLst/>
          </a:prstGeom>
        </p:spPr>
      </p:pic>
      <p:pic>
        <p:nvPicPr>
          <p:cNvPr id="4" name=""/>
          <p:cNvPicPr>
            <a:picLocks noChangeAspect="1"/>
          </p:cNvPicPr>
          <p:nvPr/>
        </p:nvPicPr>
        <p:blipFill>
          <a:blip r:embed="rPictId2"/>
          <a:stretch>
            <a:fillRect/>
          </a:stretch>
        </p:blipFill>
        <p:spPr>
          <a:xfrm>
            <a:off x="445008" y="7403592"/>
            <a:ext cx="5998464" cy="1798320"/>
          </a:xfrm>
          <a:prstGeom prst="rect">
            <a:avLst/>
          </a:prstGeom>
        </p:spPr>
      </p:pic>
      <p:sp>
        <p:nvSpPr>
          <p:cNvPr id="5" name=""/>
          <p:cNvSpPr/>
          <p:nvPr/>
        </p:nvSpPr>
        <p:spPr>
          <a:xfrm>
            <a:off x="441960" y="478536"/>
            <a:ext cx="768096" cy="134112"/>
          </a:xfrm>
          <a:prstGeom prst="rect">
            <a:avLst/>
          </a:prstGeom>
        </p:spPr>
        <p:txBody>
          <a:bodyPr lIns="0" tIns="0" rIns="0" bIns="0" wrap="none">
            <a:noAutofit/>
          </a:bodyPr>
          <a:p>
            <a:pPr indent="0"/>
            <a:r>
              <a:rPr lang="en-US" b="1" u="sng" sz="950">
                <a:latin typeface="Segoe UI"/>
              </a:rPr>
              <a:t>All Over Sale</a:t>
            </a:r>
          </a:p>
        </p:txBody>
      </p:sp>
      <p:sp>
        <p:nvSpPr>
          <p:cNvPr id="6" name=""/>
          <p:cNvSpPr/>
          <p:nvPr/>
        </p:nvSpPr>
        <p:spPr>
          <a:xfrm>
            <a:off x="676656" y="822960"/>
            <a:ext cx="1280160" cy="131064"/>
          </a:xfrm>
          <a:prstGeom prst="rect">
            <a:avLst/>
          </a:prstGeom>
        </p:spPr>
        <p:txBody>
          <a:bodyPr lIns="0" tIns="0" rIns="0" bIns="0" wrap="none">
            <a:noAutofit/>
          </a:bodyPr>
          <a:p>
            <a:pPr indent="0"/>
            <a:r>
              <a:rPr lang="en-US" sz="750">
                <a:solidFill>
                  <a:srgbClr val="778498"/>
                </a:solidFill>
                <a:latin typeface="Segoe UI"/>
              </a:rPr>
              <a:t>Total Sales </a:t>
            </a:r>
            <a:r>
              <a:rPr lang="en-US" sz="750">
                <a:solidFill>
                  <a:srgbClr val="4C5E79"/>
                </a:solidFill>
                <a:latin typeface="Segoe UI"/>
              </a:rPr>
              <a:t>by Pizza </a:t>
            </a:r>
            <a:r>
              <a:rPr lang="en-US" sz="750">
                <a:solidFill>
                  <a:srgbClr val="778498"/>
                </a:solidFill>
                <a:latin typeface="Segoe UI"/>
              </a:rPr>
              <a:t>Category</a:t>
            </a:r>
          </a:p>
        </p:txBody>
      </p:sp>
      <p:sp>
        <p:nvSpPr>
          <p:cNvPr id="7" name=""/>
          <p:cNvSpPr/>
          <p:nvPr/>
        </p:nvSpPr>
        <p:spPr>
          <a:xfrm>
            <a:off x="6483096" y="1213104"/>
            <a:ext cx="545592" cy="527304"/>
          </a:xfrm>
          <a:prstGeom prst="rect">
            <a:avLst/>
          </a:prstGeom>
        </p:spPr>
        <p:txBody>
          <a:bodyPr lIns="0" tIns="0" rIns="0" bIns="0">
            <a:noAutofit/>
          </a:bodyPr>
          <a:p>
            <a:pPr indent="0"/>
            <a:r>
              <a:rPr lang="en-US" sz="600">
                <a:solidFill>
                  <a:srgbClr val="66758C"/>
                </a:solidFill>
                <a:latin typeface="Arial"/>
              </a:rPr>
              <a:t>Pizza Category</a:t>
            </a:r>
          </a:p>
          <a:p>
            <a:pPr algn="just" marR="127000" indent="0">
              <a:lnSpc>
                <a:spcPts val="816"/>
              </a:lnSpc>
            </a:pPr>
            <a:r>
              <a:rPr lang="en-US" sz="550">
                <a:solidFill>
                  <a:srgbClr val="646FFA"/>
                </a:solidFill>
                <a:latin typeface="Segoe UI"/>
              </a:rPr>
              <a:t>| </a:t>
            </a:r>
            <a:r>
              <a:rPr lang="en-US" sz="550">
                <a:solidFill>
                  <a:srgbClr val="9AA4B3"/>
                </a:solidFill>
                <a:latin typeface="Segoe UI"/>
              </a:rPr>
              <a:t>Classic </a:t>
            </a:r>
            <a:r>
              <a:rPr lang="en-US" sz="550">
                <a:solidFill>
                  <a:srgbClr val="EE573D"/>
                </a:solidFill>
                <a:latin typeface="Segoe UI"/>
              </a:rPr>
              <a:t>I </a:t>
            </a:r>
            <a:r>
              <a:rPr lang="en-US" sz="550">
                <a:solidFill>
                  <a:srgbClr val="778498"/>
                </a:solidFill>
                <a:latin typeface="Segoe UI"/>
              </a:rPr>
              <a:t>Supreme</a:t>
            </a:r>
          </a:p>
          <a:p>
            <a:pPr algn="just" indent="0">
              <a:lnSpc>
                <a:spcPts val="816"/>
              </a:lnSpc>
            </a:pPr>
            <a:r>
              <a:rPr lang="en-US" sz="550">
                <a:solidFill>
                  <a:srgbClr val="03CD96"/>
                </a:solidFill>
                <a:latin typeface="Segoe UI"/>
              </a:rPr>
              <a:t>■    </a:t>
            </a:r>
            <a:r>
              <a:rPr lang="en-US" sz="550">
                <a:solidFill>
                  <a:srgbClr val="66758C"/>
                </a:solidFill>
                <a:latin typeface="Segoe UI"/>
              </a:rPr>
              <a:t>Chicken</a:t>
            </a:r>
          </a:p>
          <a:p>
            <a:pPr algn="just" indent="0">
              <a:lnSpc>
                <a:spcPts val="816"/>
              </a:lnSpc>
            </a:pPr>
            <a:r>
              <a:rPr lang="en-US" sz="550">
                <a:solidFill>
                  <a:srgbClr val="AD66F9"/>
                </a:solidFill>
                <a:latin typeface="Segoe UI"/>
              </a:rPr>
              <a:t>■    </a:t>
            </a:r>
            <a:r>
              <a:rPr lang="en-US" sz="550">
                <a:solidFill>
                  <a:srgbClr val="66758C"/>
                </a:solidFill>
                <a:latin typeface="Segoe UI"/>
              </a:rPr>
              <a:t>Veggie</a:t>
            </a:r>
          </a:p>
        </p:txBody>
      </p:sp>
      <p:sp>
        <p:nvSpPr>
          <p:cNvPr id="8" name=""/>
          <p:cNvSpPr/>
          <p:nvPr/>
        </p:nvSpPr>
        <p:spPr>
          <a:xfrm>
            <a:off x="438912" y="3063240"/>
            <a:ext cx="6419088" cy="332232"/>
          </a:xfrm>
          <a:prstGeom prst="rect">
            <a:avLst/>
          </a:prstGeom>
        </p:spPr>
        <p:txBody>
          <a:bodyPr lIns="0" tIns="0" rIns="0" bIns="0">
            <a:noAutofit/>
          </a:bodyPr>
          <a:p>
            <a:pPr indent="0">
              <a:lnSpc>
                <a:spcPts val="1536"/>
              </a:lnSpc>
            </a:pPr>
            <a:r>
              <a:rPr lang="en-US" sz="950">
                <a:latin typeface="Segoe UI"/>
              </a:rPr>
              <a:t>The "Classic" pizza category achieved the highest total sales, followed closely by "Supreme," while "Chicken" and "Veggie" had slightly lower but comparable sales figures.</a:t>
            </a:r>
          </a:p>
        </p:txBody>
      </p:sp>
      <p:sp>
        <p:nvSpPr>
          <p:cNvPr id="9" name=""/>
          <p:cNvSpPr/>
          <p:nvPr/>
        </p:nvSpPr>
        <p:spPr>
          <a:xfrm>
            <a:off x="438912" y="3599688"/>
            <a:ext cx="6419088" cy="365760"/>
          </a:xfrm>
          <a:prstGeom prst="rect">
            <a:avLst/>
          </a:prstGeom>
        </p:spPr>
        <p:txBody>
          <a:bodyPr lIns="0" tIns="0" rIns="0" bIns="0">
            <a:noAutofit/>
          </a:bodyPr>
          <a:p>
            <a:pPr indent="0">
              <a:spcAft>
                <a:spcPts val="630"/>
              </a:spcAft>
            </a:pPr>
            <a:r>
              <a:rPr lang="en-US" b="1" u="sng" sz="950">
                <a:latin typeface="Segoe UI"/>
              </a:rPr>
              <a:t>Monthly Sales</a:t>
            </a:r>
          </a:p>
          <a:p>
            <a:pPr marL="279400" indent="0"/>
            <a:r>
              <a:rPr lang="en-US" sz="750">
                <a:solidFill>
                  <a:srgbClr val="66758C"/>
                </a:solidFill>
                <a:latin typeface="Segoe UI"/>
              </a:rPr>
              <a:t>Each Pizza category sale </a:t>
            </a:r>
            <a:r>
              <a:rPr lang="en-US" sz="750">
                <a:solidFill>
                  <a:srgbClr val="778498"/>
                </a:solidFill>
                <a:latin typeface="Segoe UI"/>
              </a:rPr>
              <a:t>by Month</a:t>
            </a:r>
          </a:p>
        </p:txBody>
      </p:sp>
      <p:sp>
        <p:nvSpPr>
          <p:cNvPr id="10" name=""/>
          <p:cNvSpPr/>
          <p:nvPr/>
        </p:nvSpPr>
        <p:spPr>
          <a:xfrm>
            <a:off x="1502664" y="5748528"/>
            <a:ext cx="4898136" cy="246888"/>
          </a:xfrm>
          <a:prstGeom prst="rect">
            <a:avLst/>
          </a:prstGeom>
        </p:spPr>
        <p:txBody>
          <a:bodyPr lIns="0" tIns="0" rIns="0" bIns="0">
            <a:noAutofit/>
          </a:bodyPr>
          <a:p>
            <a:pPr algn="just" indent="0">
              <a:spcAft>
                <a:spcPts val="420"/>
              </a:spcAft>
            </a:pPr>
            <a:r>
              <a:rPr lang="en-US" sz="550">
                <a:solidFill>
                  <a:srgbClr val="778498"/>
                </a:solidFill>
                <a:latin typeface="Segoe UI"/>
              </a:rPr>
              <a:t>2    </a:t>
            </a:r>
            <a:r>
              <a:rPr lang="en-US" sz="550">
                <a:solidFill>
                  <a:srgbClr val="8E99AA"/>
                </a:solidFill>
                <a:latin typeface="Segoe UI"/>
              </a:rPr>
              <a:t>4    </a:t>
            </a:r>
            <a:r>
              <a:rPr lang="en-US" sz="550">
                <a:solidFill>
                  <a:srgbClr val="778498"/>
                </a:solidFill>
                <a:latin typeface="Segoe UI"/>
              </a:rPr>
              <a:t>6    </a:t>
            </a:r>
            <a:r>
              <a:rPr lang="en-US" sz="550">
                <a:solidFill>
                  <a:srgbClr val="66758C"/>
                </a:solidFill>
                <a:latin typeface="Segoe UI"/>
              </a:rPr>
              <a:t>8    </a:t>
            </a:r>
            <a:r>
              <a:rPr lang="en-US" sz="500">
                <a:solidFill>
                  <a:srgbClr val="8E99AA"/>
                </a:solidFill>
                <a:latin typeface="Segoe UI"/>
              </a:rPr>
              <a:t>10</a:t>
            </a:r>
            <a:r>
              <a:rPr lang="en-US" sz="550">
                <a:solidFill>
                  <a:srgbClr val="8E99AA"/>
                </a:solidFill>
                <a:latin typeface="Segoe UI"/>
              </a:rPr>
              <a:t>    </a:t>
            </a:r>
            <a:r>
              <a:rPr lang="en-US" sz="500">
                <a:solidFill>
                  <a:srgbClr val="66758C"/>
                </a:solidFill>
                <a:latin typeface="Segoe UI"/>
              </a:rPr>
              <a:t>12</a:t>
            </a:r>
          </a:p>
          <a:p>
            <a:pPr marL="2082800" indent="0"/>
            <a:r>
              <a:rPr lang="en-US" sz="750">
                <a:solidFill>
                  <a:srgbClr val="66758C"/>
                </a:solidFill>
                <a:latin typeface="Segoe UI"/>
              </a:rPr>
              <a:t>Month</a:t>
            </a:r>
          </a:p>
        </p:txBody>
      </p:sp>
      <p:sp>
        <p:nvSpPr>
          <p:cNvPr id="11" name=""/>
          <p:cNvSpPr/>
          <p:nvPr/>
        </p:nvSpPr>
        <p:spPr>
          <a:xfrm>
            <a:off x="438912" y="6489192"/>
            <a:ext cx="6583680" cy="353568"/>
          </a:xfrm>
          <a:prstGeom prst="rect">
            <a:avLst/>
          </a:prstGeom>
        </p:spPr>
        <p:txBody>
          <a:bodyPr lIns="0" tIns="0" rIns="0" bIns="0">
            <a:noAutofit/>
          </a:bodyPr>
          <a:p>
            <a:pPr algn="just" indent="0">
              <a:lnSpc>
                <a:spcPts val="1560"/>
              </a:lnSpc>
            </a:pPr>
            <a:r>
              <a:rPr lang="en-US" sz="950">
                <a:latin typeface="Segoe UI"/>
              </a:rPr>
              <a:t>The "Classic" pizza consistently achieved the highest sales each month, with relatively stable contributions from the other categories.</a:t>
            </a:r>
          </a:p>
        </p:txBody>
      </p:sp>
      <p:sp>
        <p:nvSpPr>
          <p:cNvPr id="12" name=""/>
          <p:cNvSpPr/>
          <p:nvPr/>
        </p:nvSpPr>
        <p:spPr>
          <a:xfrm>
            <a:off x="627888" y="7025640"/>
            <a:ext cx="1734312" cy="134112"/>
          </a:xfrm>
          <a:prstGeom prst="rect">
            <a:avLst/>
          </a:prstGeom>
        </p:spPr>
        <p:txBody>
          <a:bodyPr lIns="0" tIns="0" rIns="0" bIns="0" wrap="none">
            <a:noAutofit/>
          </a:bodyPr>
          <a:p>
            <a:pPr indent="0"/>
            <a:r>
              <a:rPr lang="en-US" sz="750">
                <a:solidFill>
                  <a:srgbClr val="778498"/>
                </a:solidFill>
                <a:latin typeface="Segoe UI"/>
              </a:rPr>
              <a:t>Sale of Each Pizza category byjanuary</a:t>
            </a:r>
          </a:p>
        </p:txBody>
      </p:sp>
      <p:sp>
        <p:nvSpPr>
          <p:cNvPr id="13" name=""/>
          <p:cNvSpPr/>
          <p:nvPr/>
        </p:nvSpPr>
        <p:spPr>
          <a:xfrm>
            <a:off x="6626352" y="7431024"/>
            <a:ext cx="573024" cy="539496"/>
          </a:xfrm>
          <a:prstGeom prst="rect">
            <a:avLst/>
          </a:prstGeom>
        </p:spPr>
        <p:txBody>
          <a:bodyPr lIns="0" tIns="0" rIns="0" bIns="0">
            <a:noAutofit/>
          </a:bodyPr>
          <a:p>
            <a:pPr indent="0"/>
            <a:r>
              <a:rPr lang="en-US" sz="600">
                <a:solidFill>
                  <a:srgbClr val="778498"/>
                </a:solidFill>
                <a:latin typeface="Arial"/>
              </a:rPr>
              <a:t>pizza.category</a:t>
            </a:r>
          </a:p>
          <a:p>
            <a:pPr algn="just" marL="88900" indent="0">
              <a:lnSpc>
                <a:spcPts val="840"/>
              </a:lnSpc>
            </a:pPr>
            <a:r>
              <a:rPr lang="en-US" sz="550">
                <a:solidFill>
                  <a:srgbClr val="646FFA"/>
                </a:solidFill>
                <a:latin typeface="Segoe UI"/>
              </a:rPr>
              <a:t>| </a:t>
            </a:r>
            <a:r>
              <a:rPr lang="en-US" sz="550">
                <a:solidFill>
                  <a:srgbClr val="778498"/>
                </a:solidFill>
                <a:latin typeface="Segoe UI"/>
              </a:rPr>
              <a:t>Classic</a:t>
            </a:r>
          </a:p>
          <a:p>
            <a:pPr algn="just" marL="88900" indent="0">
              <a:lnSpc>
                <a:spcPts val="840"/>
              </a:lnSpc>
            </a:pPr>
            <a:r>
              <a:rPr lang="en-US" sz="550">
                <a:solidFill>
                  <a:srgbClr val="EE573D"/>
                </a:solidFill>
                <a:latin typeface="Segoe UI"/>
              </a:rPr>
              <a:t>■    </a:t>
            </a:r>
            <a:r>
              <a:rPr lang="en-US" sz="550">
                <a:solidFill>
                  <a:srgbClr val="778498"/>
                </a:solidFill>
                <a:latin typeface="Segoe UI"/>
              </a:rPr>
              <a:t>Supreme</a:t>
            </a:r>
          </a:p>
          <a:p>
            <a:pPr algn="just" marL="88900" marR="139700" indent="0">
              <a:lnSpc>
                <a:spcPts val="840"/>
              </a:lnSpc>
            </a:pPr>
            <a:r>
              <a:rPr lang="en-US" sz="550">
                <a:solidFill>
                  <a:srgbClr val="03CD96"/>
                </a:solidFill>
                <a:latin typeface="Segoe UI"/>
              </a:rPr>
              <a:t>■    </a:t>
            </a:r>
            <a:r>
              <a:rPr lang="en-US" sz="550">
                <a:solidFill>
                  <a:srgbClr val="4C5E79"/>
                </a:solidFill>
                <a:latin typeface="Segoe UI"/>
              </a:rPr>
              <a:t>Veggie </a:t>
            </a:r>
            <a:r>
              <a:rPr lang="en-US" sz="550">
                <a:solidFill>
                  <a:srgbClr val="AD66F9"/>
                </a:solidFill>
                <a:latin typeface="Segoe UI"/>
              </a:rPr>
              <a:t>| </a:t>
            </a:r>
            <a:r>
              <a:rPr lang="en-US" sz="550">
                <a:solidFill>
                  <a:srgbClr val="778498"/>
                </a:solidFill>
                <a:latin typeface="Segoe UI"/>
              </a:rPr>
              <a:t>Chicken</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33400" y="1539240"/>
            <a:ext cx="6778752" cy="2243328"/>
          </a:xfrm>
          <a:prstGeom prst="rect">
            <a:avLst/>
          </a:prstGeom>
        </p:spPr>
      </p:pic>
      <p:pic>
        <p:nvPicPr>
          <p:cNvPr id="3" name=""/>
          <p:cNvPicPr>
            <a:picLocks noChangeAspect="1"/>
          </p:cNvPicPr>
          <p:nvPr/>
        </p:nvPicPr>
        <p:blipFill>
          <a:blip r:embed="rPictId1"/>
          <a:stretch>
            <a:fillRect/>
          </a:stretch>
        </p:blipFill>
        <p:spPr>
          <a:xfrm>
            <a:off x="496824" y="4907280"/>
            <a:ext cx="5983224" cy="1801368"/>
          </a:xfrm>
          <a:prstGeom prst="rect">
            <a:avLst/>
          </a:prstGeom>
        </p:spPr>
      </p:pic>
      <p:pic>
        <p:nvPicPr>
          <p:cNvPr id="4" name=""/>
          <p:cNvPicPr>
            <a:picLocks noChangeAspect="1"/>
          </p:cNvPicPr>
          <p:nvPr/>
        </p:nvPicPr>
        <p:blipFill>
          <a:blip r:embed="rPictId2"/>
          <a:stretch>
            <a:fillRect/>
          </a:stretch>
        </p:blipFill>
        <p:spPr>
          <a:xfrm>
            <a:off x="865632" y="7943088"/>
            <a:ext cx="4791456" cy="1712976"/>
          </a:xfrm>
          <a:prstGeom prst="rect">
            <a:avLst/>
          </a:prstGeom>
        </p:spPr>
      </p:pic>
      <p:sp>
        <p:nvSpPr>
          <p:cNvPr id="5" name=""/>
          <p:cNvSpPr/>
          <p:nvPr/>
        </p:nvSpPr>
        <p:spPr>
          <a:xfrm>
            <a:off x="445008" y="478536"/>
            <a:ext cx="6595872" cy="545592"/>
          </a:xfrm>
          <a:prstGeom prst="rect">
            <a:avLst/>
          </a:prstGeom>
        </p:spPr>
        <p:txBody>
          <a:bodyPr lIns="0" tIns="0" rIns="0" bIns="0">
            <a:noAutofit/>
          </a:bodyPr>
          <a:p>
            <a:pPr indent="0">
              <a:lnSpc>
                <a:spcPts val="1536"/>
              </a:lnSpc>
            </a:pPr>
            <a:r>
              <a:rPr lang="en-US" sz="950">
                <a:latin typeface="Segoe UI"/>
              </a:rPr>
              <a:t>Pizza sales in January peaked on Fridays and gradually declined through the week, with "Classic" pizzas leading sales</a:t>
            </a:r>
          </a:p>
          <a:p>
            <a:pPr indent="0">
              <a:lnSpc>
                <a:spcPts val="1536"/>
              </a:lnSpc>
            </a:pPr>
            <a:r>
              <a:rPr lang="en-US" sz="950">
                <a:latin typeface="Segoe UI"/>
              </a:rPr>
              <a:t>across all days. The least pizza sales occurred on Sundays, with the "Chicken" category consistently contributing the</a:t>
            </a:r>
          </a:p>
          <a:p>
            <a:pPr indent="0">
              <a:lnSpc>
                <a:spcPts val="1536"/>
              </a:lnSpc>
            </a:pPr>
            <a:r>
              <a:rPr lang="en-US" sz="950">
                <a:latin typeface="Segoe UI"/>
              </a:rPr>
              <a:t>smallest share across all days.</a:t>
            </a:r>
          </a:p>
        </p:txBody>
      </p:sp>
      <p:sp>
        <p:nvSpPr>
          <p:cNvPr id="6" name=""/>
          <p:cNvSpPr/>
          <p:nvPr/>
        </p:nvSpPr>
        <p:spPr>
          <a:xfrm>
            <a:off x="445008" y="3779520"/>
            <a:ext cx="6665976" cy="545592"/>
          </a:xfrm>
          <a:prstGeom prst="rect">
            <a:avLst/>
          </a:prstGeom>
        </p:spPr>
        <p:txBody>
          <a:bodyPr lIns="0" tIns="0" rIns="0" bIns="0">
            <a:noAutofit/>
          </a:bodyPr>
          <a:p>
            <a:pPr indent="0">
              <a:lnSpc>
                <a:spcPts val="1536"/>
              </a:lnSpc>
            </a:pPr>
            <a:r>
              <a:rPr lang="en-US" sz="950">
                <a:latin typeface="Segoe UI"/>
              </a:rPr>
              <a:t>Pizza sales in February peaked on Fridays and gradually declined through the week, with "Classic" pizzas leading sales across all days. The least pizza sales occurred on Sundays, with the "Chicken" category consistently contributing the smallest share across all days.</a:t>
            </a:r>
          </a:p>
        </p:txBody>
      </p:sp>
      <p:sp>
        <p:nvSpPr>
          <p:cNvPr id="7" name=""/>
          <p:cNvSpPr/>
          <p:nvPr/>
        </p:nvSpPr>
        <p:spPr>
          <a:xfrm>
            <a:off x="676656" y="4532376"/>
            <a:ext cx="1447800" cy="134112"/>
          </a:xfrm>
          <a:prstGeom prst="rect">
            <a:avLst/>
          </a:prstGeom>
        </p:spPr>
        <p:txBody>
          <a:bodyPr lIns="0" tIns="0" rIns="0" bIns="0" wrap="none">
            <a:noAutofit/>
          </a:bodyPr>
          <a:p>
            <a:pPr indent="0"/>
            <a:r>
              <a:rPr lang="en-US" sz="750">
                <a:solidFill>
                  <a:srgbClr val="778498"/>
                </a:solidFill>
                <a:latin typeface="Segoe UI"/>
              </a:rPr>
              <a:t>Sale of </a:t>
            </a:r>
            <a:r>
              <a:rPr lang="en-US" sz="750">
                <a:solidFill>
                  <a:srgbClr val="4C5E79"/>
                </a:solidFill>
                <a:latin typeface="Segoe UI"/>
              </a:rPr>
              <a:t>Pizza Category </a:t>
            </a:r>
            <a:r>
              <a:rPr lang="en-US" sz="750">
                <a:solidFill>
                  <a:srgbClr val="778498"/>
                </a:solidFill>
                <a:latin typeface="Segoe UI"/>
              </a:rPr>
              <a:t>by March</a:t>
            </a:r>
          </a:p>
        </p:txBody>
      </p:sp>
      <p:sp>
        <p:nvSpPr>
          <p:cNvPr id="8" name=""/>
          <p:cNvSpPr/>
          <p:nvPr/>
        </p:nvSpPr>
        <p:spPr>
          <a:xfrm>
            <a:off x="6662928" y="4937760"/>
            <a:ext cx="573024" cy="542544"/>
          </a:xfrm>
          <a:prstGeom prst="rect">
            <a:avLst/>
          </a:prstGeom>
        </p:spPr>
        <p:txBody>
          <a:bodyPr lIns="0" tIns="0" rIns="0" bIns="0">
            <a:noAutofit/>
          </a:bodyPr>
          <a:p>
            <a:pPr algn="ctr" indent="0">
              <a:lnSpc>
                <a:spcPts val="840"/>
              </a:lnSpc>
            </a:pPr>
            <a:r>
              <a:rPr lang="en-US" sz="600">
                <a:solidFill>
                  <a:srgbClr val="66758C"/>
                </a:solidFill>
                <a:latin typeface="Arial"/>
              </a:rPr>
              <a:t>pizza_category </a:t>
            </a:r>
            <a:r>
              <a:rPr lang="en-US" sz="550">
                <a:solidFill>
                  <a:srgbClr val="646FFA"/>
                </a:solidFill>
                <a:latin typeface="Segoe UI"/>
              </a:rPr>
              <a:t>| </a:t>
            </a:r>
            <a:r>
              <a:rPr lang="en-US" sz="550">
                <a:solidFill>
                  <a:srgbClr val="66758C"/>
                </a:solidFill>
                <a:latin typeface="Segoe UI"/>
              </a:rPr>
              <a:t>Chicken</a:t>
            </a:r>
          </a:p>
          <a:p>
            <a:pPr algn="just" marL="88900" marR="139700" indent="0">
              <a:lnSpc>
                <a:spcPts val="840"/>
              </a:lnSpc>
            </a:pPr>
            <a:r>
              <a:rPr lang="en-US" sz="550">
                <a:solidFill>
                  <a:srgbClr val="EE573D"/>
                </a:solidFill>
                <a:latin typeface="Segoe UI"/>
              </a:rPr>
              <a:t>■    </a:t>
            </a:r>
            <a:r>
              <a:rPr lang="en-US" sz="550">
                <a:solidFill>
                  <a:srgbClr val="66758C"/>
                </a:solidFill>
                <a:latin typeface="Segoe UI"/>
              </a:rPr>
              <a:t>Classic </a:t>
            </a:r>
            <a:r>
              <a:rPr lang="en-US" sz="550">
                <a:solidFill>
                  <a:srgbClr val="03CD96"/>
                </a:solidFill>
                <a:latin typeface="Segoe UI"/>
              </a:rPr>
              <a:t>H </a:t>
            </a:r>
            <a:r>
              <a:rPr lang="en-US" sz="550">
                <a:solidFill>
                  <a:srgbClr val="66758C"/>
                </a:solidFill>
                <a:latin typeface="Segoe UI"/>
              </a:rPr>
              <a:t>Supreme</a:t>
            </a:r>
          </a:p>
          <a:p>
            <a:pPr algn="just" marL="88900"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9" name=""/>
          <p:cNvSpPr/>
          <p:nvPr/>
        </p:nvSpPr>
        <p:spPr>
          <a:xfrm>
            <a:off x="445008" y="6754368"/>
            <a:ext cx="6635496" cy="548640"/>
          </a:xfrm>
          <a:prstGeom prst="rect">
            <a:avLst/>
          </a:prstGeom>
        </p:spPr>
        <p:txBody>
          <a:bodyPr lIns="0" tIns="0" rIns="0" bIns="0">
            <a:noAutofit/>
          </a:bodyPr>
          <a:p>
            <a:pPr algn="just" indent="0">
              <a:lnSpc>
                <a:spcPts val="1536"/>
              </a:lnSpc>
            </a:pPr>
            <a:r>
              <a:rPr lang="en-US" sz="950">
                <a:latin typeface="Segoe UI"/>
              </a:rPr>
              <a:t>Pizza sales in March peaked on Tuesday and gradually declined through the week, with "Classic" pizzas leading sales across all days. The least pizza sales occurred on Sundays, with the "Supreme" category consistently contributing the smallest share across all days.</a:t>
            </a:r>
          </a:p>
        </p:txBody>
      </p:sp>
      <p:sp>
        <p:nvSpPr>
          <p:cNvPr id="10" name=""/>
          <p:cNvSpPr/>
          <p:nvPr/>
        </p:nvSpPr>
        <p:spPr>
          <a:xfrm>
            <a:off x="633984" y="7479792"/>
            <a:ext cx="1420368" cy="134112"/>
          </a:xfrm>
          <a:prstGeom prst="rect">
            <a:avLst/>
          </a:prstGeom>
        </p:spPr>
        <p:txBody>
          <a:bodyPr lIns="0" tIns="0" rIns="0" bIns="0" wrap="none">
            <a:noAutofit/>
          </a:bodyPr>
          <a:p>
            <a:pPr indent="0"/>
            <a:r>
              <a:rPr lang="en-US" sz="750">
                <a:solidFill>
                  <a:srgbClr val="4C5E79"/>
                </a:solidFill>
                <a:latin typeface="Segoe UI"/>
              </a:rPr>
              <a:t>Sale </a:t>
            </a:r>
            <a:r>
              <a:rPr lang="en-US" sz="750">
                <a:solidFill>
                  <a:srgbClr val="778498"/>
                </a:solidFill>
                <a:latin typeface="Segoe UI"/>
              </a:rPr>
              <a:t>of </a:t>
            </a:r>
            <a:r>
              <a:rPr lang="en-US" sz="750">
                <a:solidFill>
                  <a:srgbClr val="4C5E79"/>
                </a:solidFill>
                <a:latin typeface="Segoe UI"/>
              </a:rPr>
              <a:t>Pizza Category by May</a:t>
            </a:r>
          </a:p>
        </p:txBody>
      </p:sp>
      <p:sp>
        <p:nvSpPr>
          <p:cNvPr id="11" name=""/>
          <p:cNvSpPr/>
          <p:nvPr/>
        </p:nvSpPr>
        <p:spPr>
          <a:xfrm>
            <a:off x="1853184" y="9418320"/>
            <a:ext cx="310896" cy="91440"/>
          </a:xfrm>
          <a:prstGeom prst="rect">
            <a:avLst/>
          </a:prstGeom>
        </p:spPr>
        <p:txBody>
          <a:bodyPr lIns="0" tIns="0" rIns="0" bIns="0" wrap="none">
            <a:noAutofit/>
          </a:bodyPr>
          <a:p>
            <a:pPr indent="0"/>
            <a:r>
              <a:rPr lang="en-US" sz="550">
                <a:solidFill>
                  <a:srgbClr val="8E99AA"/>
                </a:solidFill>
                <a:latin typeface="Segoe UI"/>
              </a:rPr>
              <a:t>Monday</a:t>
            </a:r>
          </a:p>
        </p:txBody>
      </p:sp>
      <p:sp>
        <p:nvSpPr>
          <p:cNvPr id="12" name=""/>
          <p:cNvSpPr/>
          <p:nvPr/>
        </p:nvSpPr>
        <p:spPr>
          <a:xfrm>
            <a:off x="5181600" y="9418320"/>
            <a:ext cx="323088" cy="91440"/>
          </a:xfrm>
          <a:prstGeom prst="rect">
            <a:avLst/>
          </a:prstGeom>
        </p:spPr>
        <p:txBody>
          <a:bodyPr lIns="0" tIns="0" rIns="0" bIns="0" wrap="none">
            <a:noAutofit/>
          </a:bodyPr>
          <a:p>
            <a:pPr indent="0"/>
            <a:r>
              <a:rPr lang="en-US" sz="550">
                <a:solidFill>
                  <a:srgbClr val="778498"/>
                </a:solidFill>
                <a:latin typeface="Segoe UI"/>
              </a:rPr>
              <a:t>Tuesday</a:t>
            </a:r>
          </a:p>
        </p:txBody>
      </p:sp>
      <p:sp>
        <p:nvSpPr>
          <p:cNvPr id="13" name=""/>
          <p:cNvSpPr/>
          <p:nvPr/>
        </p:nvSpPr>
        <p:spPr>
          <a:xfrm>
            <a:off x="5919216" y="9418320"/>
            <a:ext cx="463296" cy="91440"/>
          </a:xfrm>
          <a:prstGeom prst="rect">
            <a:avLst/>
          </a:prstGeom>
        </p:spPr>
        <p:txBody>
          <a:bodyPr lIns="0" tIns="0" rIns="0" bIns="0" wrap="none">
            <a:noAutofit/>
          </a:bodyPr>
          <a:p>
            <a:pPr indent="0"/>
            <a:r>
              <a:rPr lang="en-US" sz="550">
                <a:solidFill>
                  <a:srgbClr val="778498"/>
                </a:solidFill>
                <a:latin typeface="Segoe UI"/>
              </a:rPr>
              <a:t>Wednesday</a:t>
            </a:r>
          </a:p>
        </p:txBody>
      </p:sp>
      <p:sp>
        <p:nvSpPr>
          <p:cNvPr id="14" name=""/>
          <p:cNvSpPr/>
          <p:nvPr/>
        </p:nvSpPr>
        <p:spPr>
          <a:xfrm>
            <a:off x="6644640" y="7900416"/>
            <a:ext cx="633984" cy="530352"/>
          </a:xfrm>
          <a:prstGeom prst="rect">
            <a:avLst/>
          </a:prstGeom>
        </p:spPr>
        <p:txBody>
          <a:bodyPr lIns="0" tIns="0" rIns="0" bIns="0">
            <a:noAutofit/>
          </a:bodyPr>
          <a:p>
            <a:pPr indent="0">
              <a:lnSpc>
                <a:spcPts val="840"/>
              </a:lnSpc>
            </a:pPr>
            <a:r>
              <a:rPr lang="en-US" sz="600">
                <a:solidFill>
                  <a:srgbClr val="66758C"/>
                </a:solidFill>
                <a:latin typeface="Arial"/>
              </a:rPr>
              <a:t>pizza_category</a:t>
            </a:r>
          </a:p>
          <a:p>
            <a:pPr algn="just" marL="114300" indent="0">
              <a:lnSpc>
                <a:spcPts val="840"/>
              </a:lnSpc>
            </a:pPr>
            <a:r>
              <a:rPr lang="en-US" sz="550">
                <a:solidFill>
                  <a:srgbClr val="646FFA"/>
                </a:solidFill>
                <a:latin typeface="Segoe UI"/>
              </a:rPr>
              <a:t>■    </a:t>
            </a:r>
            <a:r>
              <a:rPr lang="en-US" sz="550">
                <a:solidFill>
                  <a:srgbClr val="66758C"/>
                </a:solidFill>
                <a:latin typeface="Segoe UI"/>
              </a:rPr>
              <a:t>Chicken</a:t>
            </a:r>
          </a:p>
          <a:p>
            <a:pPr algn="just" marL="114300" indent="0">
              <a:lnSpc>
                <a:spcPts val="840"/>
              </a:lnSpc>
            </a:pPr>
            <a:r>
              <a:rPr lang="en-US" sz="550">
                <a:solidFill>
                  <a:srgbClr val="EE573D"/>
                </a:solidFill>
                <a:latin typeface="Segoe UI"/>
              </a:rPr>
              <a:t>■    </a:t>
            </a:r>
            <a:r>
              <a:rPr lang="en-US" sz="550">
                <a:solidFill>
                  <a:srgbClr val="66758C"/>
                </a:solidFill>
                <a:latin typeface="Segoe UI"/>
              </a:rPr>
              <a:t>Classic</a:t>
            </a:r>
          </a:p>
          <a:p>
            <a:pPr algn="just" marL="114300" indent="0">
              <a:lnSpc>
                <a:spcPts val="840"/>
              </a:lnSpc>
            </a:pPr>
            <a:r>
              <a:rPr lang="en-US" sz="550">
                <a:solidFill>
                  <a:srgbClr val="03CD96"/>
                </a:solidFill>
                <a:latin typeface="Segoe UI"/>
              </a:rPr>
              <a:t>| </a:t>
            </a:r>
            <a:r>
              <a:rPr lang="en-US" sz="550">
                <a:solidFill>
                  <a:srgbClr val="66758C"/>
                </a:solidFill>
                <a:latin typeface="Segoe UI"/>
              </a:rPr>
              <a:t>Supreme</a:t>
            </a:r>
          </a:p>
          <a:p>
            <a:pPr algn="just" marL="114300" indent="0">
              <a:lnSpc>
                <a:spcPts val="840"/>
              </a:lnSpc>
            </a:pPr>
            <a:r>
              <a:rPr lang="en-US" sz="550">
                <a:solidFill>
                  <a:srgbClr val="AD66F9"/>
                </a:solidFill>
                <a:latin typeface="Segoe UI"/>
              </a:rPr>
              <a:t>■    </a:t>
            </a:r>
            <a:r>
              <a:rPr lang="en-US" sz="550">
                <a:solidFill>
                  <a:srgbClr val="66758C"/>
                </a:solidFill>
                <a:latin typeface="Segoe UI"/>
              </a:rPr>
              <a:t>Veggie</a:t>
            </a:r>
          </a:p>
        </p:txBody>
      </p:sp>
      <p:graphicFrame>
        <p:nvGraphicFramePr>
          <p:cNvPr id="15" name=""/>
          <p:cNvGraphicFramePr>
            <a:graphicFrameLocks noGrp="1"/>
          </p:cNvGraphicFramePr>
          <p:nvPr/>
        </p:nvGraphicFramePr>
        <p:xfrm>
          <a:off x="5812536" y="8491728"/>
          <a:ext cx="676656" cy="923544"/>
        </p:xfrm>
        <a:graphic>
          <a:graphicData uri="http://schemas.openxmlformats.org/drawingml/2006/table">
            <a:tbl>
              <a:tblPr/>
              <a:tblGrid>
                <a:gridCol w="310896"/>
                <a:gridCol w="365760"/>
              </a:tblGrid>
              <a:tr h="225552">
                <a:tc>
                  <a:txBody>
                    <a:bodyPr lIns="0" tIns="0" rIns="0" bIns="0">
                      <a:noAutofit/>
                    </a:bodyPr>
                    <a:p>
                      <a:pPr indent="0"/>
                      <a:r>
                        <a:rPr lang="en-US" sz="2300">
                          <a:solidFill>
                            <a:srgbClr val="AD66F9"/>
                          </a:solidFill>
                          <a:latin typeface="Segoe UI"/>
                        </a:rPr>
                        <a:t>■</a:t>
                      </a:r>
                    </a:p>
                  </a:txBody>
                  <a:tcPr marL="0" marR="0" marT="0" marB="0" anchor="b">
                    <a:solidFill>
                      <a:srgbClr val="AC63F9"/>
                    </a:solidFill>
                  </a:tcPr>
                </a:tc>
                <a:tc>
                  <a:txBody>
                    <a:bodyPr lIns="0" tIns="0" rIns="0" bIns="0">
                      <a:noAutofit/>
                    </a:bodyPr>
                    <a:p>
                      <a:endParaRPr sz="1100"/>
                    </a:p>
                  </a:txBody>
                  <a:tcPr marL="0" marR="0" marT="0" marB="0">
                    <a:solidFill>
                      <a:srgbClr val="AC63F9"/>
                    </a:solidFill>
                  </a:tcPr>
                </a:tc>
              </a:tr>
              <a:tr h="222504">
                <a:tc>
                  <a:txBody>
                    <a:bodyPr lIns="0" tIns="0" rIns="0" bIns="0">
                      <a:noAutofit/>
                    </a:bodyPr>
                    <a:p>
                      <a:endParaRPr sz="1100"/>
                    </a:p>
                  </a:txBody>
                  <a:tcPr marL="0" marR="0" marT="0" marB="0">
                    <a:solidFill>
                      <a:srgbClr val="00CD95"/>
                    </a:solidFill>
                  </a:tcPr>
                </a:tc>
                <a:tc>
                  <a:txBody>
                    <a:bodyPr lIns="0" tIns="0" rIns="0" bIns="0">
                      <a:noAutofit/>
                    </a:bodyPr>
                    <a:p>
                      <a:endParaRPr sz="1100"/>
                    </a:p>
                  </a:txBody>
                  <a:tcPr marL="0" marR="0" marT="0" marB="0">
                    <a:solidFill>
                      <a:srgbClr val="00CD95"/>
                    </a:solidFill>
                  </a:tcPr>
                </a:tc>
              </a:tr>
              <a:tr h="256032">
                <a:tc>
                  <a:txBody>
                    <a:bodyPr lIns="0" tIns="0" rIns="0" bIns="0">
                      <a:noAutofit/>
                    </a:bodyPr>
                    <a:p>
                      <a:endParaRPr sz="1300"/>
                    </a:p>
                  </a:txBody>
                  <a:tcPr marL="0" marR="0" marT="0" marB="0">
                    <a:solidFill>
                      <a:srgbClr val="EC563E"/>
                    </a:solidFill>
                  </a:tcPr>
                </a:tc>
                <a:tc>
                  <a:txBody>
                    <a:bodyPr lIns="0" tIns="0" rIns="0" bIns="0">
                      <a:noAutofit/>
                    </a:bodyPr>
                    <a:p>
                      <a:endParaRPr sz="1300"/>
                    </a:p>
                  </a:txBody>
                  <a:tcPr marL="0" marR="0" marT="0" marB="0">
                    <a:solidFill>
                      <a:srgbClr val="EC563E"/>
                    </a:solidFill>
                  </a:tcPr>
                </a:tc>
              </a:tr>
              <a:tr h="219456">
                <a:tc>
                  <a:txBody>
                    <a:bodyPr lIns="0" tIns="0" rIns="0" bIns="0">
                      <a:noAutofit/>
                    </a:bodyPr>
                    <a:p>
                      <a:pPr algn="r" indent="0"/>
                      <a:r>
                        <a:rPr lang="en-US" sz="550">
                          <a:solidFill>
                            <a:srgbClr val="FFFFFF"/>
                          </a:solidFill>
                          <a:latin typeface="Segoe UI"/>
                        </a:rPr>
                        <a:t>1</a:t>
                      </a:r>
                    </a:p>
                  </a:txBody>
                  <a:tcPr marL="0" marR="0" marT="0" marB="0" anchor="ctr">
                    <a:solidFill>
                      <a:srgbClr val="636EFB"/>
                    </a:solidFill>
                  </a:tcPr>
                </a:tc>
                <a:tc>
                  <a:txBody>
                    <a:bodyPr lIns="0" tIns="0" rIns="0" bIns="0">
                      <a:noAutofit/>
                    </a:bodyPr>
                    <a:p>
                      <a:pPr indent="0"/>
                      <a:r>
                        <a:rPr lang="en-US" sz="550">
                          <a:solidFill>
                            <a:srgbClr val="FFFFFF"/>
                          </a:solidFill>
                          <a:latin typeface="Segoe UI"/>
                        </a:rPr>
                        <a:t>23</a:t>
                      </a:r>
                    </a:p>
                  </a:txBody>
                  <a:tcPr marL="0" marR="0" marT="0" marB="0">
                    <a:solidFill>
                      <a:srgbClr val="636EFB"/>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70560" y="1987296"/>
            <a:ext cx="5803392" cy="1712976"/>
          </a:xfrm>
          <a:prstGeom prst="rect">
            <a:avLst/>
          </a:prstGeom>
        </p:spPr>
      </p:pic>
      <p:pic>
        <p:nvPicPr>
          <p:cNvPr id="3" name=""/>
          <p:cNvPicPr>
            <a:picLocks noChangeAspect="1"/>
          </p:cNvPicPr>
          <p:nvPr/>
        </p:nvPicPr>
        <p:blipFill>
          <a:blip r:embed="rPictId1"/>
          <a:stretch>
            <a:fillRect/>
          </a:stretch>
        </p:blipFill>
        <p:spPr>
          <a:xfrm>
            <a:off x="512064" y="4480560"/>
            <a:ext cx="6681216" cy="2194560"/>
          </a:xfrm>
          <a:prstGeom prst="rect">
            <a:avLst/>
          </a:prstGeom>
        </p:spPr>
      </p:pic>
      <p:pic>
        <p:nvPicPr>
          <p:cNvPr id="4" name=""/>
          <p:cNvPicPr>
            <a:picLocks noChangeAspect="1"/>
          </p:cNvPicPr>
          <p:nvPr/>
        </p:nvPicPr>
        <p:blipFill>
          <a:blip r:embed="rPictId2"/>
          <a:stretch>
            <a:fillRect/>
          </a:stretch>
        </p:blipFill>
        <p:spPr>
          <a:xfrm>
            <a:off x="871728" y="7961376"/>
            <a:ext cx="2304288" cy="1447800"/>
          </a:xfrm>
          <a:prstGeom prst="rect">
            <a:avLst/>
          </a:prstGeom>
        </p:spPr>
      </p:pic>
      <p:pic>
        <p:nvPicPr>
          <p:cNvPr id="5" name=""/>
          <p:cNvPicPr>
            <a:picLocks noChangeAspect="1"/>
          </p:cNvPicPr>
          <p:nvPr/>
        </p:nvPicPr>
        <p:blipFill>
          <a:blip r:embed="rPictId3"/>
          <a:stretch>
            <a:fillRect/>
          </a:stretch>
        </p:blipFill>
        <p:spPr>
          <a:xfrm>
            <a:off x="3340608" y="8302752"/>
            <a:ext cx="2292096" cy="1371600"/>
          </a:xfrm>
          <a:prstGeom prst="rect">
            <a:avLst/>
          </a:prstGeom>
        </p:spPr>
      </p:pic>
      <p:sp>
        <p:nvSpPr>
          <p:cNvPr id="6" name=""/>
          <p:cNvSpPr/>
          <p:nvPr/>
        </p:nvSpPr>
        <p:spPr>
          <a:xfrm>
            <a:off x="445008" y="478536"/>
            <a:ext cx="6800088" cy="545592"/>
          </a:xfrm>
          <a:prstGeom prst="rect">
            <a:avLst/>
          </a:prstGeom>
        </p:spPr>
        <p:txBody>
          <a:bodyPr lIns="0" tIns="0" rIns="0" bIns="0">
            <a:noAutofit/>
          </a:bodyPr>
          <a:p>
            <a:pPr indent="0">
              <a:lnSpc>
                <a:spcPts val="1536"/>
              </a:lnSpc>
            </a:pPr>
            <a:r>
              <a:rPr lang="en-US" sz="950">
                <a:latin typeface="Segoe UI"/>
              </a:rPr>
              <a:t>Pizza sales in May peaked on Fridays and gradually declined through the week, with "Classic" pizzas leading sales across</a:t>
            </a:r>
          </a:p>
          <a:p>
            <a:pPr indent="0">
              <a:lnSpc>
                <a:spcPts val="1536"/>
              </a:lnSpc>
            </a:pPr>
            <a:r>
              <a:rPr lang="en-US" sz="950">
                <a:latin typeface="Segoe UI"/>
              </a:rPr>
              <a:t>all days. The least pizza sales occurred on Tuesday, with the "Chicken" category consistently contributing the smallest</a:t>
            </a:r>
          </a:p>
          <a:p>
            <a:pPr indent="0">
              <a:lnSpc>
                <a:spcPts val="1536"/>
              </a:lnSpc>
            </a:pPr>
            <a:r>
              <a:rPr lang="en-US" sz="950">
                <a:latin typeface="Segoe UI"/>
              </a:rPr>
              <a:t>share across all days.</a:t>
            </a:r>
          </a:p>
        </p:txBody>
      </p:sp>
      <p:sp>
        <p:nvSpPr>
          <p:cNvPr id="7" name=""/>
          <p:cNvSpPr/>
          <p:nvPr/>
        </p:nvSpPr>
        <p:spPr>
          <a:xfrm>
            <a:off x="640080" y="1524000"/>
            <a:ext cx="1432560" cy="134112"/>
          </a:xfrm>
          <a:prstGeom prst="rect">
            <a:avLst/>
          </a:prstGeom>
        </p:spPr>
        <p:txBody>
          <a:bodyPr lIns="0" tIns="0" rIns="0" bIns="0" wrap="none">
            <a:noAutofit/>
          </a:bodyPr>
          <a:p>
            <a:pPr indent="0"/>
            <a:r>
              <a:rPr lang="en-US" sz="750">
                <a:solidFill>
                  <a:srgbClr val="66758C"/>
                </a:solidFill>
                <a:latin typeface="Segoe UI"/>
              </a:rPr>
              <a:t>Sale of Pizza Category byjune</a:t>
            </a:r>
          </a:p>
        </p:txBody>
      </p:sp>
      <p:sp>
        <p:nvSpPr>
          <p:cNvPr id="8" name=""/>
          <p:cNvSpPr/>
          <p:nvPr/>
        </p:nvSpPr>
        <p:spPr>
          <a:xfrm>
            <a:off x="6638544" y="1944624"/>
            <a:ext cx="633984" cy="530352"/>
          </a:xfrm>
          <a:prstGeom prst="rect">
            <a:avLst/>
          </a:prstGeom>
        </p:spPr>
        <p:txBody>
          <a:bodyPr lIns="0" tIns="0" rIns="0" bIns="0">
            <a:noAutofit/>
          </a:bodyPr>
          <a:p>
            <a:pPr algn="ctr" indent="0">
              <a:lnSpc>
                <a:spcPts val="840"/>
              </a:lnSpc>
            </a:pPr>
            <a:r>
              <a:rPr lang="en-US" sz="700">
                <a:solidFill>
                  <a:srgbClr val="66758C"/>
                </a:solidFill>
                <a:latin typeface="Segoe UI"/>
              </a:rPr>
              <a:t>pizza_category </a:t>
            </a:r>
            <a:r>
              <a:rPr lang="en-US" sz="550">
                <a:solidFill>
                  <a:srgbClr val="646FFA"/>
                </a:solidFill>
                <a:latin typeface="Segoe UI"/>
              </a:rPr>
              <a:t>| </a:t>
            </a:r>
            <a:r>
              <a:rPr lang="en-US" sz="550">
                <a:solidFill>
                  <a:srgbClr val="66758C"/>
                </a:solidFill>
                <a:latin typeface="Segoe UI"/>
              </a:rPr>
              <a:t>Chicken</a:t>
            </a:r>
          </a:p>
          <a:p>
            <a:pPr marL="114300" indent="0">
              <a:lnSpc>
                <a:spcPts val="840"/>
              </a:lnSpc>
            </a:pPr>
            <a:r>
              <a:rPr lang="en-US" sz="550">
                <a:solidFill>
                  <a:srgbClr val="EE573D"/>
                </a:solidFill>
                <a:latin typeface="Segoe UI"/>
              </a:rPr>
              <a:t>■    </a:t>
            </a:r>
            <a:r>
              <a:rPr lang="en-US" sz="550">
                <a:solidFill>
                  <a:srgbClr val="8E99AA"/>
                </a:solidFill>
                <a:latin typeface="Segoe UI"/>
              </a:rPr>
              <a:t>Classic </a:t>
            </a:r>
            <a:r>
              <a:rPr lang="en-US" sz="550">
                <a:solidFill>
                  <a:srgbClr val="03CD96"/>
                </a:solidFill>
                <a:latin typeface="Segoe UI"/>
              </a:rPr>
              <a:t>H </a:t>
            </a:r>
            <a:r>
              <a:rPr lang="en-US" sz="550">
                <a:solidFill>
                  <a:srgbClr val="66758C"/>
                </a:solidFill>
                <a:latin typeface="Segoe UI"/>
              </a:rPr>
              <a:t>Supreme</a:t>
            </a:r>
          </a:p>
          <a:p>
            <a:pPr algn="just" marL="114300"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9" name=""/>
          <p:cNvSpPr/>
          <p:nvPr/>
        </p:nvSpPr>
        <p:spPr>
          <a:xfrm>
            <a:off x="5949696" y="3456432"/>
            <a:ext cx="426720" cy="97536"/>
          </a:xfrm>
          <a:prstGeom prst="rect">
            <a:avLst/>
          </a:prstGeom>
        </p:spPr>
        <p:txBody>
          <a:bodyPr lIns="0" tIns="0" rIns="0" bIns="0" wrap="none">
            <a:noAutofit/>
          </a:bodyPr>
          <a:p>
            <a:pPr indent="0"/>
            <a:r>
              <a:rPr lang="en-US" sz="550">
                <a:solidFill>
                  <a:srgbClr val="778498"/>
                </a:solidFill>
                <a:latin typeface="Segoe UI"/>
              </a:rPr>
              <a:t>Wednesday</a:t>
            </a:r>
          </a:p>
        </p:txBody>
      </p:sp>
      <p:sp>
        <p:nvSpPr>
          <p:cNvPr id="10" name=""/>
          <p:cNvSpPr/>
          <p:nvPr/>
        </p:nvSpPr>
        <p:spPr>
          <a:xfrm>
            <a:off x="414528" y="3767328"/>
            <a:ext cx="6876288" cy="554736"/>
          </a:xfrm>
          <a:prstGeom prst="rect">
            <a:avLst/>
          </a:prstGeom>
        </p:spPr>
        <p:txBody>
          <a:bodyPr lIns="0" tIns="0" rIns="0" bIns="0">
            <a:noAutofit/>
          </a:bodyPr>
          <a:p>
            <a:pPr indent="0">
              <a:lnSpc>
                <a:spcPts val="1536"/>
              </a:lnSpc>
            </a:pPr>
            <a:r>
              <a:rPr lang="en-US" sz="950">
                <a:latin typeface="Segoe UI"/>
              </a:rPr>
              <a:t>Pizza sales in June peaked on Fridays and gradually declined through the week, with "Classic" pizzas leading sales across all days. The least pizza sales occurred on Sundays, with the "Chicken" category consistently contributing the smallest share across all days.</a:t>
            </a:r>
          </a:p>
        </p:txBody>
      </p:sp>
      <p:sp>
        <p:nvSpPr>
          <p:cNvPr id="11" name=""/>
          <p:cNvSpPr/>
          <p:nvPr/>
        </p:nvSpPr>
        <p:spPr>
          <a:xfrm>
            <a:off x="414528" y="6748272"/>
            <a:ext cx="6827520" cy="536448"/>
          </a:xfrm>
          <a:prstGeom prst="rect">
            <a:avLst/>
          </a:prstGeom>
        </p:spPr>
        <p:txBody>
          <a:bodyPr lIns="0" tIns="0" rIns="0" bIns="0">
            <a:noAutofit/>
          </a:bodyPr>
          <a:p>
            <a:pPr indent="0">
              <a:lnSpc>
                <a:spcPts val="1536"/>
              </a:lnSpc>
              <a:spcAft>
                <a:spcPts val="1260"/>
              </a:spcAft>
            </a:pPr>
            <a:r>
              <a:rPr lang="en-US" sz="950">
                <a:latin typeface="Segoe UI"/>
              </a:rPr>
              <a:t>Pizza sales in July peaked on Fridays and gradually declined through the week, with "Classic" pizzas leading sales across all days. The least pizza sales occurred on Sundays, with the "Chicken" category consistently contributing the smallest share across all days.</a:t>
            </a:r>
          </a:p>
        </p:txBody>
      </p:sp>
      <p:sp>
        <p:nvSpPr>
          <p:cNvPr id="12" name=""/>
          <p:cNvSpPr/>
          <p:nvPr/>
        </p:nvSpPr>
        <p:spPr>
          <a:xfrm>
            <a:off x="414528" y="7519416"/>
            <a:ext cx="6827520" cy="112776"/>
          </a:xfrm>
          <a:prstGeom prst="rect">
            <a:avLst/>
          </a:prstGeom>
        </p:spPr>
        <p:txBody>
          <a:bodyPr lIns="0" tIns="0" rIns="0" bIns="0" wrap="none">
            <a:noAutofit/>
          </a:bodyPr>
          <a:p>
            <a:pPr marL="266700" indent="0"/>
            <a:r>
              <a:rPr lang="en-US" sz="750">
                <a:solidFill>
                  <a:srgbClr val="778498"/>
                </a:solidFill>
                <a:latin typeface="Segoe UI"/>
              </a:rPr>
              <a:t>Sale of Pizza Category by August</a:t>
            </a:r>
          </a:p>
        </p:txBody>
      </p:sp>
      <p:sp>
        <p:nvSpPr>
          <p:cNvPr id="13" name=""/>
          <p:cNvSpPr/>
          <p:nvPr/>
        </p:nvSpPr>
        <p:spPr>
          <a:xfrm>
            <a:off x="457200" y="7961376"/>
            <a:ext cx="371856" cy="1283208"/>
          </a:xfrm>
          <a:prstGeom prst="rect">
            <a:avLst/>
          </a:prstGeom>
        </p:spPr>
        <p:txBody>
          <a:bodyPr lIns="0" tIns="0" rIns="0" bIns="0">
            <a:noAutofit/>
          </a:bodyPr>
          <a:p>
            <a:pPr algn="r" indent="0">
              <a:lnSpc>
                <a:spcPts val="1584"/>
              </a:lnSpc>
            </a:pPr>
            <a:r>
              <a:rPr lang="en-US" sz="550">
                <a:solidFill>
                  <a:srgbClr val="66758C"/>
                </a:solidFill>
                <a:latin typeface="Segoe UI"/>
              </a:rPr>
              <a:t>700</a:t>
            </a:r>
          </a:p>
          <a:p>
            <a:pPr algn="r" indent="0">
              <a:lnSpc>
                <a:spcPts val="1584"/>
              </a:lnSpc>
            </a:pPr>
            <a:r>
              <a:rPr lang="en-US" sz="550">
                <a:solidFill>
                  <a:srgbClr val="66758C"/>
                </a:solidFill>
                <a:latin typeface="Segoe UI"/>
              </a:rPr>
              <a:t>600</a:t>
            </a:r>
          </a:p>
          <a:p>
            <a:pPr algn="r" indent="0">
              <a:lnSpc>
                <a:spcPts val="1584"/>
              </a:lnSpc>
            </a:pPr>
            <a:r>
              <a:rPr lang="en-US" sz="550">
                <a:solidFill>
                  <a:srgbClr val="66758C"/>
                </a:solidFill>
                <a:latin typeface="Segoe UI"/>
              </a:rPr>
              <a:t>500</a:t>
            </a:r>
          </a:p>
          <a:p>
            <a:pPr algn="r" indent="0">
              <a:lnSpc>
                <a:spcPts val="1584"/>
              </a:lnSpc>
            </a:pPr>
            <a:r>
              <a:rPr lang="en-US" sz="550">
                <a:solidFill>
                  <a:srgbClr val="66758C"/>
                </a:solidFill>
                <a:latin typeface="Segoe UI"/>
              </a:rPr>
              <a:t>jy </a:t>
            </a:r>
            <a:r>
              <a:rPr lang="en-US" sz="550">
                <a:solidFill>
                  <a:srgbClr val="778498"/>
                </a:solidFill>
                <a:latin typeface="Segoe UI"/>
              </a:rPr>
              <a:t>400</a:t>
            </a:r>
          </a:p>
          <a:p>
            <a:pPr indent="0"/>
            <a:r>
              <a:rPr lang="en-US" sz="950">
                <a:solidFill>
                  <a:srgbClr val="778498"/>
                </a:solidFill>
                <a:latin typeface="Segoe UI"/>
              </a:rPr>
              <a:t>ra</a:t>
            </a:r>
          </a:p>
          <a:p>
            <a:pPr indent="0"/>
            <a:r>
              <a:rPr lang="en-US" sz="950">
                <a:solidFill>
                  <a:srgbClr val="778498"/>
                </a:solidFill>
                <a:latin typeface="Segoe UI"/>
              </a:rPr>
              <a:t>i/i</a:t>
            </a:r>
          </a:p>
          <a:p>
            <a:pPr algn="r" indent="0">
              <a:lnSpc>
                <a:spcPts val="1584"/>
              </a:lnSpc>
            </a:pPr>
            <a:r>
              <a:rPr lang="en-US" sz="550">
                <a:solidFill>
                  <a:srgbClr val="66758C"/>
                </a:solidFill>
                <a:latin typeface="Segoe UI"/>
              </a:rPr>
              <a:t>300</a:t>
            </a:r>
          </a:p>
          <a:p>
            <a:pPr algn="r" indent="0">
              <a:lnSpc>
                <a:spcPts val="1584"/>
              </a:lnSpc>
            </a:pPr>
            <a:r>
              <a:rPr lang="en-US" sz="550">
                <a:solidFill>
                  <a:srgbClr val="66758C"/>
                </a:solidFill>
                <a:latin typeface="Segoe UI"/>
              </a:rPr>
              <a:t>200</a:t>
            </a:r>
          </a:p>
          <a:p>
            <a:pPr algn="r" indent="0">
              <a:lnSpc>
                <a:spcPts val="1584"/>
              </a:lnSpc>
            </a:pPr>
            <a:r>
              <a:rPr lang="en-US" sz="550">
                <a:solidFill>
                  <a:srgbClr val="778498"/>
                </a:solidFill>
                <a:latin typeface="Segoe UI"/>
              </a:rPr>
              <a:t>100</a:t>
            </a:r>
          </a:p>
        </p:txBody>
      </p:sp>
      <p:sp>
        <p:nvSpPr>
          <p:cNvPr id="14" name=""/>
          <p:cNvSpPr/>
          <p:nvPr/>
        </p:nvSpPr>
        <p:spPr>
          <a:xfrm>
            <a:off x="457200" y="9390888"/>
            <a:ext cx="371856" cy="70104"/>
          </a:xfrm>
          <a:prstGeom prst="rect">
            <a:avLst/>
          </a:prstGeom>
        </p:spPr>
        <p:txBody>
          <a:bodyPr lIns="0" tIns="0" rIns="0" bIns="0" wrap="none">
            <a:noAutofit/>
          </a:bodyPr>
          <a:p>
            <a:pPr algn="r" indent="0">
              <a:lnSpc>
                <a:spcPts val="1584"/>
              </a:lnSpc>
            </a:pPr>
            <a:r>
              <a:rPr lang="en-US" sz="750">
                <a:solidFill>
                  <a:srgbClr val="4C5E79"/>
                </a:solidFill>
                <a:latin typeface="Segoe UI"/>
              </a:rPr>
              <a:t>0</a:t>
            </a:r>
          </a:p>
        </p:txBody>
      </p:sp>
      <p:sp>
        <p:nvSpPr>
          <p:cNvPr id="15" name=""/>
          <p:cNvSpPr/>
          <p:nvPr/>
        </p:nvSpPr>
        <p:spPr>
          <a:xfrm>
            <a:off x="1060704" y="9436608"/>
            <a:ext cx="286512" cy="91440"/>
          </a:xfrm>
          <a:prstGeom prst="rect">
            <a:avLst/>
          </a:prstGeom>
        </p:spPr>
        <p:txBody>
          <a:bodyPr lIns="0" tIns="0" rIns="0" bIns="0" wrap="none">
            <a:noAutofit/>
          </a:bodyPr>
          <a:p>
            <a:pPr indent="0"/>
            <a:r>
              <a:rPr lang="en-US" sz="550">
                <a:solidFill>
                  <a:srgbClr val="778498"/>
                </a:solidFill>
                <a:latin typeface="Segoe UI"/>
              </a:rPr>
              <a:t>Friday</a:t>
            </a:r>
          </a:p>
        </p:txBody>
      </p:sp>
      <p:sp>
        <p:nvSpPr>
          <p:cNvPr id="16" name=""/>
          <p:cNvSpPr/>
          <p:nvPr/>
        </p:nvSpPr>
        <p:spPr>
          <a:xfrm>
            <a:off x="1853184" y="9436608"/>
            <a:ext cx="347472" cy="91440"/>
          </a:xfrm>
          <a:prstGeom prst="rect">
            <a:avLst/>
          </a:prstGeom>
        </p:spPr>
        <p:txBody>
          <a:bodyPr lIns="0" tIns="0" rIns="0" bIns="0" wrap="none">
            <a:noAutofit/>
          </a:bodyPr>
          <a:p>
            <a:pPr indent="0"/>
            <a:r>
              <a:rPr lang="en-US" sz="550">
                <a:solidFill>
                  <a:srgbClr val="778498"/>
                </a:solidFill>
                <a:latin typeface="Segoe UI"/>
              </a:rPr>
              <a:t>Monday</a:t>
            </a:r>
          </a:p>
        </p:txBody>
      </p:sp>
      <p:sp>
        <p:nvSpPr>
          <p:cNvPr id="17" name=""/>
          <p:cNvSpPr/>
          <p:nvPr/>
        </p:nvSpPr>
        <p:spPr>
          <a:xfrm>
            <a:off x="2657856" y="9436608"/>
            <a:ext cx="377952" cy="91440"/>
          </a:xfrm>
          <a:prstGeom prst="rect">
            <a:avLst/>
          </a:prstGeom>
        </p:spPr>
        <p:txBody>
          <a:bodyPr lIns="0" tIns="0" rIns="0" bIns="0" wrap="none">
            <a:noAutofit/>
          </a:bodyPr>
          <a:p>
            <a:pPr indent="0"/>
            <a:r>
              <a:rPr lang="en-US" sz="550">
                <a:solidFill>
                  <a:srgbClr val="66758C"/>
                </a:solidFill>
                <a:latin typeface="Segoe UI"/>
              </a:rPr>
              <a:t>Saturday</a:t>
            </a:r>
          </a:p>
        </p:txBody>
      </p:sp>
      <p:graphicFrame>
        <p:nvGraphicFramePr>
          <p:cNvPr id="18" name=""/>
          <p:cNvGraphicFramePr>
            <a:graphicFrameLocks noGrp="1"/>
          </p:cNvGraphicFramePr>
          <p:nvPr/>
        </p:nvGraphicFramePr>
        <p:xfrm>
          <a:off x="5632704" y="8333232"/>
          <a:ext cx="872744" cy="1091184"/>
        </p:xfrm>
        <a:graphic>
          <a:graphicData uri="http://schemas.openxmlformats.org/drawingml/2006/table">
            <a:tbl>
              <a:tblPr/>
              <a:tblGrid>
                <a:gridCol w="208280"/>
                <a:gridCol w="664464"/>
              </a:tblGrid>
              <a:tr h="252984">
                <a:tc>
                  <a:txBody>
                    <a:bodyPr lIns="0" tIns="0" rIns="0" bIns="0">
                      <a:noAutofit/>
                    </a:bodyPr>
                    <a:p>
                      <a:endParaRPr sz="1200"/>
                    </a:p>
                  </a:txBody>
                  <a:tcPr marL="0" marR="0" marT="0" marB="0">
                    <a:solidFill>
                      <a:srgbClr val="E5ECF6"/>
                    </a:solidFill>
                  </a:tcPr>
                </a:tc>
                <a:tc>
                  <a:txBody>
                    <a:bodyPr lIns="0" tIns="0" rIns="0" bIns="0">
                      <a:noAutofit/>
                    </a:bodyPr>
                    <a:p>
                      <a:pPr algn="ctr" indent="0"/>
                      <a:r>
                        <a:rPr lang="en-US" sz="550">
                          <a:solidFill>
                            <a:srgbClr val="6A4F82"/>
                          </a:solidFill>
                          <a:latin typeface="Arial"/>
                        </a:rPr>
                        <a:t>123</a:t>
                      </a:r>
                    </a:p>
                  </a:txBody>
                  <a:tcPr marL="0" marR="0" marT="0" marB="0">
                    <a:solidFill>
                      <a:srgbClr val="AC63F9"/>
                    </a:solidFill>
                  </a:tcPr>
                </a:tc>
              </a:tr>
              <a:tr h="274320">
                <a:tc>
                  <a:txBody>
                    <a:bodyPr lIns="0" tIns="0" rIns="0" bIns="0">
                      <a:noAutofit/>
                    </a:bodyPr>
                    <a:p>
                      <a:endParaRPr sz="1300"/>
                    </a:p>
                  </a:txBody>
                  <a:tcPr marL="0" marR="0" marT="0" marB="0">
                    <a:solidFill>
                      <a:srgbClr val="E5ECF6"/>
                    </a:solidFill>
                  </a:tcPr>
                </a:tc>
                <a:tc>
                  <a:txBody>
                    <a:bodyPr lIns="0" tIns="0" rIns="0" bIns="0">
                      <a:noAutofit/>
                    </a:bodyPr>
                    <a:p>
                      <a:pPr algn="ctr" indent="0"/>
                      <a:r>
                        <a:rPr lang="en-US" sz="550">
                          <a:solidFill>
                            <a:srgbClr val="2A7763"/>
                          </a:solidFill>
                          <a:latin typeface="Arial"/>
                        </a:rPr>
                        <a:t>136</a:t>
                      </a:r>
                    </a:p>
                  </a:txBody>
                  <a:tcPr marL="0" marR="0" marT="0" marB="0">
                    <a:solidFill>
                      <a:srgbClr val="00CD95"/>
                    </a:solidFill>
                  </a:tcPr>
                </a:tc>
              </a:tr>
              <a:tr h="124968">
                <a:tc rowSpan="2">
                  <a:txBody>
                    <a:bodyPr lIns="0" tIns="0" rIns="0" bIns="0">
                      <a:noAutofit/>
                    </a:bodyPr>
                    <a:p>
                      <a:endParaRPr sz="600"/>
                    </a:p>
                  </a:txBody>
                  <a:tcPr marL="0" marR="0" marT="0" marB="0">
                    <a:solidFill>
                      <a:srgbClr val="E5ECF6"/>
                    </a:solidFill>
                  </a:tcPr>
                </a:tc>
                <a:tc>
                  <a:txBody>
                    <a:bodyPr lIns="0" tIns="0" rIns="0" bIns="0">
                      <a:noAutofit/>
                    </a:bodyPr>
                    <a:p>
                      <a:pPr algn="ctr" indent="0"/>
                      <a:r>
                        <a:rPr lang="en-US" sz="550">
                          <a:solidFill>
                            <a:srgbClr val="764841"/>
                          </a:solidFill>
                          <a:latin typeface="Arial"/>
                        </a:rPr>
                        <a:t>158</a:t>
                      </a:r>
                    </a:p>
                  </a:txBody>
                  <a:tcPr marL="0" marR="0" marT="0" marB="0">
                    <a:solidFill>
                      <a:srgbClr val="EC563E"/>
                    </a:solidFill>
                  </a:tcPr>
                </a:tc>
              </a:tr>
              <a:tr h="195072">
                <a:tc vMerge="1">
                  <a:txBody>
                    <a:bodyPr lIns="0" tIns="0" rIns="0" bIns="0">
                      <a:noAutofit/>
                    </a:bodyPr>
                    <a:p>
                      <a:endParaRPr sz="1000"/>
                    </a:p>
                  </a:txBody>
                  <a:tcPr marL="0" marR="0" marT="0" marB="0"/>
                </a:tc>
                <a:tc>
                  <a:txBody>
                    <a:bodyPr lIns="0" tIns="0" rIns="0" bIns="0">
                      <a:noAutofit/>
                    </a:bodyPr>
                    <a:p>
                      <a:endParaRPr sz="1000"/>
                    </a:p>
                  </a:txBody>
                  <a:tcPr marL="0" marR="0" marT="0" marB="0">
                    <a:solidFill>
                      <a:srgbClr val="EC563E"/>
                    </a:solidFill>
                  </a:tcPr>
                </a:tc>
              </a:tr>
              <a:tr h="243840">
                <a:tc>
                  <a:txBody>
                    <a:bodyPr lIns="0" tIns="0" rIns="0" bIns="0">
                      <a:noAutofit/>
                    </a:bodyPr>
                    <a:p>
                      <a:endParaRPr sz="1200"/>
                    </a:p>
                  </a:txBody>
                  <a:tcPr marL="0" marR="0" marT="0" marB="0">
                    <a:solidFill>
                      <a:srgbClr val="E5ECF6"/>
                    </a:solidFill>
                  </a:tcPr>
                </a:tc>
                <a:tc>
                  <a:txBody>
                    <a:bodyPr lIns="0" tIns="0" rIns="0" bIns="0">
                      <a:noAutofit/>
                    </a:bodyPr>
                    <a:p>
                      <a:pPr algn="ctr" indent="0"/>
                      <a:r>
                        <a:rPr lang="en-US" sz="550">
                          <a:solidFill>
                            <a:srgbClr val="DCDEFA"/>
                          </a:solidFill>
                          <a:latin typeface="Arial"/>
                        </a:rPr>
                        <a:t>119</a:t>
                      </a:r>
                    </a:p>
                  </a:txBody>
                  <a:tcPr marL="0" marR="0" marT="0" marB="0">
                    <a:solidFill>
                      <a:srgbClr val="636EFB"/>
                    </a:solidFill>
                  </a:tcPr>
                </a:tc>
              </a:tr>
            </a:tbl>
          </a:graphicData>
        </a:graphic>
      </p:graphicFrame>
      <p:sp>
        <p:nvSpPr>
          <p:cNvPr id="19" name=""/>
          <p:cNvSpPr/>
          <p:nvPr/>
        </p:nvSpPr>
        <p:spPr>
          <a:xfrm>
            <a:off x="5907024" y="9436608"/>
            <a:ext cx="463296" cy="91440"/>
          </a:xfrm>
          <a:prstGeom prst="rect">
            <a:avLst/>
          </a:prstGeom>
        </p:spPr>
        <p:txBody>
          <a:bodyPr lIns="0" tIns="0" rIns="0" bIns="0" wrap="none">
            <a:noAutofit/>
          </a:bodyPr>
          <a:p>
            <a:pPr indent="0"/>
            <a:r>
              <a:rPr lang="en-US" sz="550">
                <a:solidFill>
                  <a:srgbClr val="778498"/>
                </a:solidFill>
                <a:latin typeface="Segoe UI"/>
              </a:rPr>
              <a:t>Wednesday</a:t>
            </a:r>
          </a:p>
        </p:txBody>
      </p:sp>
      <p:sp>
        <p:nvSpPr>
          <p:cNvPr id="20" name=""/>
          <p:cNvSpPr/>
          <p:nvPr/>
        </p:nvSpPr>
        <p:spPr>
          <a:xfrm>
            <a:off x="6632448" y="7918704"/>
            <a:ext cx="633984" cy="530352"/>
          </a:xfrm>
          <a:prstGeom prst="rect">
            <a:avLst/>
          </a:prstGeom>
        </p:spPr>
        <p:txBody>
          <a:bodyPr lIns="0" tIns="0" rIns="0" bIns="0">
            <a:noAutofit/>
          </a:bodyPr>
          <a:p>
            <a:pPr algn="r" marR="77216" indent="0">
              <a:lnSpc>
                <a:spcPts val="840"/>
              </a:lnSpc>
              <a:spcBef>
                <a:spcPts val="1260"/>
              </a:spcBef>
            </a:pPr>
            <a:r>
              <a:rPr lang="en-US" sz="700">
                <a:solidFill>
                  <a:srgbClr val="778498"/>
                </a:solidFill>
                <a:latin typeface="Segoe UI"/>
              </a:rPr>
              <a:t>pizzajzategory</a:t>
            </a:r>
          </a:p>
          <a:p>
            <a:pPr algn="just" marL="119380" marR="153416" indent="0">
              <a:lnSpc>
                <a:spcPts val="840"/>
              </a:lnSpc>
            </a:pPr>
            <a:r>
              <a:rPr lang="en-US" sz="550">
                <a:solidFill>
                  <a:srgbClr val="646FFA"/>
                </a:solidFill>
                <a:latin typeface="Segoe UI"/>
              </a:rPr>
              <a:t>■    </a:t>
            </a:r>
            <a:r>
              <a:rPr lang="en-US" sz="550">
                <a:solidFill>
                  <a:srgbClr val="778498"/>
                </a:solidFill>
                <a:latin typeface="Segoe UI"/>
              </a:rPr>
              <a:t>Chicken </a:t>
            </a:r>
            <a:r>
              <a:rPr lang="en-US" sz="550">
                <a:solidFill>
                  <a:srgbClr val="EE573D"/>
                </a:solidFill>
                <a:latin typeface="Segoe UI"/>
              </a:rPr>
              <a:t>| </a:t>
            </a:r>
            <a:r>
              <a:rPr lang="en-US" sz="550">
                <a:solidFill>
                  <a:srgbClr val="778498"/>
                </a:solidFill>
                <a:latin typeface="Segoe UI"/>
              </a:rPr>
              <a:t>Classic </a:t>
            </a:r>
            <a:r>
              <a:rPr lang="en-US" sz="550">
                <a:solidFill>
                  <a:srgbClr val="03CD96"/>
                </a:solidFill>
                <a:latin typeface="Segoe UI"/>
              </a:rPr>
              <a:t>H </a:t>
            </a:r>
            <a:r>
              <a:rPr lang="en-US" sz="550">
                <a:solidFill>
                  <a:srgbClr val="778498"/>
                </a:solidFill>
                <a:latin typeface="Segoe UI"/>
              </a:rPr>
              <a:t>Supreme</a:t>
            </a:r>
          </a:p>
          <a:p>
            <a:pPr algn="just" marL="119380" indent="0">
              <a:lnSpc>
                <a:spcPts val="840"/>
              </a:lnSpc>
            </a:pPr>
            <a:r>
              <a:rPr lang="en-US" sz="550">
                <a:solidFill>
                  <a:srgbClr val="AD66F9"/>
                </a:solidFill>
                <a:latin typeface="Segoe UI"/>
              </a:rPr>
              <a:t>■    </a:t>
            </a:r>
            <a:r>
              <a:rPr lang="en-US" sz="550">
                <a:solidFill>
                  <a:srgbClr val="4C5E79"/>
                </a:solidFill>
                <a:latin typeface="Segoe UI"/>
              </a:rPr>
              <a:t>Veggie</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60832" y="1499616"/>
            <a:ext cx="6754368" cy="2240280"/>
          </a:xfrm>
          <a:prstGeom prst="rect">
            <a:avLst/>
          </a:prstGeom>
        </p:spPr>
      </p:pic>
      <p:pic>
        <p:nvPicPr>
          <p:cNvPr id="3" name=""/>
          <p:cNvPicPr>
            <a:picLocks noChangeAspect="1"/>
          </p:cNvPicPr>
          <p:nvPr/>
        </p:nvPicPr>
        <p:blipFill>
          <a:blip r:embed="rPictId1"/>
          <a:stretch>
            <a:fillRect/>
          </a:stretch>
        </p:blipFill>
        <p:spPr>
          <a:xfrm>
            <a:off x="911352" y="4992624"/>
            <a:ext cx="3636264" cy="1444752"/>
          </a:xfrm>
          <a:prstGeom prst="rect">
            <a:avLst/>
          </a:prstGeom>
        </p:spPr>
      </p:pic>
      <p:pic>
        <p:nvPicPr>
          <p:cNvPr id="4" name=""/>
          <p:cNvPicPr>
            <a:picLocks noChangeAspect="1"/>
          </p:cNvPicPr>
          <p:nvPr/>
        </p:nvPicPr>
        <p:blipFill>
          <a:blip r:embed="rPictId2"/>
          <a:stretch>
            <a:fillRect/>
          </a:stretch>
        </p:blipFill>
        <p:spPr>
          <a:xfrm>
            <a:off x="4739640" y="5967984"/>
            <a:ext cx="768096" cy="481584"/>
          </a:xfrm>
          <a:prstGeom prst="rect">
            <a:avLst/>
          </a:prstGeom>
        </p:spPr>
      </p:pic>
      <p:pic>
        <p:nvPicPr>
          <p:cNvPr id="5" name=""/>
          <p:cNvPicPr>
            <a:picLocks noChangeAspect="1"/>
          </p:cNvPicPr>
          <p:nvPr/>
        </p:nvPicPr>
        <p:blipFill>
          <a:blip r:embed="rPictId3"/>
          <a:stretch>
            <a:fillRect/>
          </a:stretch>
        </p:blipFill>
        <p:spPr>
          <a:xfrm>
            <a:off x="5687568" y="5550408"/>
            <a:ext cx="783336" cy="886968"/>
          </a:xfrm>
          <a:prstGeom prst="rect">
            <a:avLst/>
          </a:prstGeom>
        </p:spPr>
      </p:pic>
      <p:sp>
        <p:nvSpPr>
          <p:cNvPr id="6" name=""/>
          <p:cNvSpPr/>
          <p:nvPr/>
        </p:nvSpPr>
        <p:spPr>
          <a:xfrm>
            <a:off x="445008" y="801624"/>
            <a:ext cx="6623304" cy="545592"/>
          </a:xfrm>
          <a:prstGeom prst="rect">
            <a:avLst/>
          </a:prstGeom>
        </p:spPr>
        <p:txBody>
          <a:bodyPr lIns="0" tIns="0" rIns="0" bIns="0">
            <a:noAutofit/>
          </a:bodyPr>
          <a:p>
            <a:pPr indent="0">
              <a:lnSpc>
                <a:spcPts val="1536"/>
              </a:lnSpc>
            </a:pPr>
            <a:r>
              <a:rPr lang="en-US" sz="950">
                <a:latin typeface="Segoe UI"/>
              </a:rPr>
              <a:t>Pizza sales in August peaked on Fridays and gradually declined through the week, with "Classic" pizzas leading sales</a:t>
            </a:r>
          </a:p>
          <a:p>
            <a:pPr indent="0">
              <a:lnSpc>
                <a:spcPts val="1536"/>
              </a:lnSpc>
            </a:pPr>
            <a:r>
              <a:rPr lang="en-US" sz="950">
                <a:latin typeface="Segoe UI"/>
              </a:rPr>
              <a:t>across all days. The least pizza sales occurred on Thursday, with the "Chicken" category consistently contributing the</a:t>
            </a:r>
          </a:p>
          <a:p>
            <a:pPr indent="0">
              <a:lnSpc>
                <a:spcPts val="1536"/>
              </a:lnSpc>
            </a:pPr>
            <a:r>
              <a:rPr lang="en-US" sz="950">
                <a:latin typeface="Segoe UI"/>
              </a:rPr>
              <a:t>smallest share across all days.</a:t>
            </a:r>
          </a:p>
        </p:txBody>
      </p:sp>
      <p:sp>
        <p:nvSpPr>
          <p:cNvPr id="7" name=""/>
          <p:cNvSpPr/>
          <p:nvPr/>
        </p:nvSpPr>
        <p:spPr>
          <a:xfrm>
            <a:off x="445008" y="3779520"/>
            <a:ext cx="6879336" cy="545592"/>
          </a:xfrm>
          <a:prstGeom prst="rect">
            <a:avLst/>
          </a:prstGeom>
        </p:spPr>
        <p:txBody>
          <a:bodyPr lIns="0" tIns="0" rIns="0" bIns="0">
            <a:noAutofit/>
          </a:bodyPr>
          <a:p>
            <a:pPr indent="0">
              <a:lnSpc>
                <a:spcPts val="1536"/>
              </a:lnSpc>
            </a:pPr>
            <a:r>
              <a:rPr lang="en-US" sz="950">
                <a:latin typeface="Segoe UI"/>
              </a:rPr>
              <a:t>Pizza sales in June peaked on Tuesday and gradually declined through the week, with "Classic" pizzas leading sales across all days. The least pizza sales occurred on Thursday, with the "Supreme" category consistently contributing the smallest share across all days.</a:t>
            </a:r>
          </a:p>
        </p:txBody>
      </p:sp>
      <p:sp>
        <p:nvSpPr>
          <p:cNvPr id="8" name=""/>
          <p:cNvSpPr/>
          <p:nvPr/>
        </p:nvSpPr>
        <p:spPr>
          <a:xfrm>
            <a:off x="694944" y="4538472"/>
            <a:ext cx="1466088" cy="131064"/>
          </a:xfrm>
          <a:prstGeom prst="rect">
            <a:avLst/>
          </a:prstGeom>
        </p:spPr>
        <p:txBody>
          <a:bodyPr lIns="0" tIns="0" rIns="0" bIns="0" wrap="none">
            <a:noAutofit/>
          </a:bodyPr>
          <a:p>
            <a:pPr indent="0"/>
            <a:r>
              <a:rPr lang="en-US" sz="750">
                <a:solidFill>
                  <a:srgbClr val="66758C"/>
                </a:solidFill>
                <a:latin typeface="Segoe UI"/>
              </a:rPr>
              <a:t>Sale </a:t>
            </a:r>
            <a:r>
              <a:rPr lang="en-US" sz="750">
                <a:solidFill>
                  <a:srgbClr val="778498"/>
                </a:solidFill>
                <a:latin typeface="Segoe UI"/>
              </a:rPr>
              <a:t>of </a:t>
            </a:r>
            <a:r>
              <a:rPr lang="en-US" sz="750">
                <a:solidFill>
                  <a:srgbClr val="66758C"/>
                </a:solidFill>
                <a:latin typeface="Segoe UI"/>
              </a:rPr>
              <a:t>Pizza </a:t>
            </a:r>
            <a:r>
              <a:rPr lang="en-US" sz="750">
                <a:solidFill>
                  <a:srgbClr val="778498"/>
                </a:solidFill>
                <a:latin typeface="Segoe UI"/>
              </a:rPr>
              <a:t>categor </a:t>
            </a:r>
            <a:r>
              <a:rPr lang="en-US" sz="750">
                <a:solidFill>
                  <a:srgbClr val="66758C"/>
                </a:solidFill>
                <a:latin typeface="Segoe UI"/>
              </a:rPr>
              <a:t>by October</a:t>
            </a:r>
          </a:p>
        </p:txBody>
      </p:sp>
      <p:sp>
        <p:nvSpPr>
          <p:cNvPr id="9" name=""/>
          <p:cNvSpPr/>
          <p:nvPr/>
        </p:nvSpPr>
        <p:spPr>
          <a:xfrm>
            <a:off x="1182624" y="6452616"/>
            <a:ext cx="3148584" cy="265176"/>
          </a:xfrm>
          <a:prstGeom prst="rect">
            <a:avLst/>
          </a:prstGeom>
        </p:spPr>
        <p:txBody>
          <a:bodyPr lIns="0" tIns="0" rIns="0" bIns="0">
            <a:noAutofit/>
          </a:bodyPr>
          <a:p>
            <a:pPr algn="just" indent="0">
              <a:spcAft>
                <a:spcPts val="420"/>
              </a:spcAft>
            </a:pPr>
            <a:r>
              <a:rPr lang="en-US" sz="550">
                <a:solidFill>
                  <a:srgbClr val="8E99AA"/>
                </a:solidFill>
                <a:latin typeface="Segoe UI"/>
              </a:rPr>
              <a:t>Friday    </a:t>
            </a:r>
            <a:r>
              <a:rPr lang="en-US" sz="550">
                <a:solidFill>
                  <a:srgbClr val="66758C"/>
                </a:solidFill>
                <a:latin typeface="Segoe UI"/>
              </a:rPr>
              <a:t>Saturday    </a:t>
            </a:r>
            <a:r>
              <a:rPr lang="en-US" sz="550">
                <a:solidFill>
                  <a:srgbClr val="8E99AA"/>
                </a:solidFill>
                <a:latin typeface="Segoe UI"/>
              </a:rPr>
              <a:t>Sunday    Thursday</a:t>
            </a:r>
          </a:p>
          <a:p>
            <a:pPr marL="2413000" indent="0"/>
            <a:r>
              <a:rPr lang="en-US" sz="650">
                <a:solidFill>
                  <a:srgbClr val="66758C"/>
                </a:solidFill>
                <a:latin typeface="Segoe UI"/>
              </a:rPr>
              <a:t>Days</a:t>
            </a:r>
          </a:p>
        </p:txBody>
      </p:sp>
      <p:sp>
        <p:nvSpPr>
          <p:cNvPr id="10" name=""/>
          <p:cNvSpPr/>
          <p:nvPr/>
        </p:nvSpPr>
        <p:spPr>
          <a:xfrm>
            <a:off x="5050536" y="5519928"/>
            <a:ext cx="146304" cy="88392"/>
          </a:xfrm>
          <a:prstGeom prst="rect">
            <a:avLst/>
          </a:prstGeom>
          <a:solidFill>
            <a:srgbClr val="AC63F9"/>
          </a:solidFill>
        </p:spPr>
        <p:txBody>
          <a:bodyPr lIns="0" tIns="0" rIns="0" bIns="0" wrap="none">
            <a:noAutofit/>
          </a:bodyPr>
          <a:p>
            <a:pPr indent="0"/>
            <a:r>
              <a:rPr lang="en-US" sz="550">
                <a:solidFill>
                  <a:srgbClr val="6A4F82"/>
                </a:solidFill>
                <a:latin typeface="Segoe UI"/>
              </a:rPr>
              <a:t>127</a:t>
            </a:r>
          </a:p>
        </p:txBody>
      </p:sp>
      <p:sp>
        <p:nvSpPr>
          <p:cNvPr id="11" name=""/>
          <p:cNvSpPr/>
          <p:nvPr/>
        </p:nvSpPr>
        <p:spPr>
          <a:xfrm>
            <a:off x="5050536" y="5742432"/>
            <a:ext cx="146304" cy="88392"/>
          </a:xfrm>
          <a:prstGeom prst="rect">
            <a:avLst/>
          </a:prstGeom>
          <a:solidFill>
            <a:srgbClr val="00CD95"/>
          </a:solidFill>
        </p:spPr>
        <p:txBody>
          <a:bodyPr lIns="0" tIns="0" rIns="0" bIns="0" wrap="none">
            <a:noAutofit/>
          </a:bodyPr>
          <a:p>
            <a:pPr indent="0"/>
            <a:r>
              <a:rPr lang="en-US" sz="550">
                <a:solidFill>
                  <a:srgbClr val="3A5A55"/>
                </a:solidFill>
                <a:latin typeface="Segoe UI"/>
              </a:rPr>
              <a:t>148</a:t>
            </a:r>
          </a:p>
        </p:txBody>
      </p:sp>
      <p:sp>
        <p:nvSpPr>
          <p:cNvPr id="12" name=""/>
          <p:cNvSpPr/>
          <p:nvPr/>
        </p:nvSpPr>
        <p:spPr>
          <a:xfrm>
            <a:off x="4971288" y="6452616"/>
            <a:ext cx="298704" cy="103632"/>
          </a:xfrm>
          <a:prstGeom prst="rect">
            <a:avLst/>
          </a:prstGeom>
        </p:spPr>
        <p:txBody>
          <a:bodyPr lIns="0" tIns="0" rIns="0" bIns="0" wrap="none">
            <a:noAutofit/>
          </a:bodyPr>
          <a:p>
            <a:pPr indent="0"/>
            <a:r>
              <a:rPr lang="en-US" sz="550">
                <a:solidFill>
                  <a:srgbClr val="778498"/>
                </a:solidFill>
                <a:latin typeface="Segoe UI"/>
              </a:rPr>
              <a:t>Tuesday</a:t>
            </a:r>
          </a:p>
        </p:txBody>
      </p:sp>
      <p:sp>
        <p:nvSpPr>
          <p:cNvPr id="13" name=""/>
          <p:cNvSpPr/>
          <p:nvPr/>
        </p:nvSpPr>
        <p:spPr>
          <a:xfrm>
            <a:off x="5879592" y="6452616"/>
            <a:ext cx="402336" cy="103632"/>
          </a:xfrm>
          <a:prstGeom prst="rect">
            <a:avLst/>
          </a:prstGeom>
        </p:spPr>
        <p:txBody>
          <a:bodyPr lIns="0" tIns="0" rIns="0" bIns="0" wrap="none">
            <a:noAutofit/>
          </a:bodyPr>
          <a:p>
            <a:pPr indent="0"/>
            <a:r>
              <a:rPr lang="en-US" sz="550">
                <a:solidFill>
                  <a:srgbClr val="778498"/>
                </a:solidFill>
                <a:latin typeface="Segoe UI"/>
              </a:rPr>
              <a:t>Wednesday</a:t>
            </a:r>
          </a:p>
        </p:txBody>
      </p:sp>
      <p:sp>
        <p:nvSpPr>
          <p:cNvPr id="14" name=""/>
          <p:cNvSpPr/>
          <p:nvPr/>
        </p:nvSpPr>
        <p:spPr>
          <a:xfrm>
            <a:off x="6669024" y="4940808"/>
            <a:ext cx="569976" cy="542544"/>
          </a:xfrm>
          <a:prstGeom prst="rect">
            <a:avLst/>
          </a:prstGeom>
        </p:spPr>
        <p:txBody>
          <a:bodyPr lIns="0" tIns="0" rIns="0" bIns="0">
            <a:noAutofit/>
          </a:bodyPr>
          <a:p>
            <a:pPr algn="just" indent="0">
              <a:lnSpc>
                <a:spcPts val="840"/>
              </a:lnSpc>
            </a:pPr>
            <a:r>
              <a:rPr lang="en-US" sz="650">
                <a:solidFill>
                  <a:srgbClr val="66758C"/>
                </a:solidFill>
                <a:latin typeface="Segoe UI"/>
              </a:rPr>
              <a:t>pizza_category </a:t>
            </a:r>
            <a:r>
              <a:rPr lang="en-US" sz="550">
                <a:solidFill>
                  <a:srgbClr val="646FFA"/>
                </a:solidFill>
                <a:latin typeface="Segoe UI"/>
              </a:rPr>
              <a:t>H </a:t>
            </a:r>
            <a:r>
              <a:rPr lang="en-US" sz="550">
                <a:solidFill>
                  <a:srgbClr val="66758C"/>
                </a:solidFill>
                <a:latin typeface="Segoe UI"/>
              </a:rPr>
              <a:t>Chicken</a:t>
            </a:r>
          </a:p>
          <a:p>
            <a:pPr algn="just" indent="0">
              <a:lnSpc>
                <a:spcPts val="840"/>
              </a:lnSpc>
            </a:pPr>
            <a:r>
              <a:rPr lang="en-US" sz="550">
                <a:solidFill>
                  <a:srgbClr val="EE573D"/>
                </a:solidFill>
                <a:latin typeface="Segoe UI"/>
              </a:rPr>
              <a:t>■    </a:t>
            </a:r>
            <a:r>
              <a:rPr lang="en-US" sz="550">
                <a:solidFill>
                  <a:srgbClr val="66758C"/>
                </a:solidFill>
                <a:latin typeface="Segoe UI"/>
              </a:rPr>
              <a:t>Classic</a:t>
            </a:r>
          </a:p>
          <a:p>
            <a:pPr algn="just" indent="0">
              <a:lnSpc>
                <a:spcPts val="840"/>
              </a:lnSpc>
            </a:pPr>
            <a:r>
              <a:rPr lang="en-US" sz="550">
                <a:solidFill>
                  <a:srgbClr val="03CD96"/>
                </a:solidFill>
                <a:latin typeface="Segoe UI"/>
              </a:rPr>
              <a:t>| </a:t>
            </a:r>
            <a:r>
              <a:rPr lang="en-US" sz="550">
                <a:solidFill>
                  <a:srgbClr val="8E99AA"/>
                </a:solidFill>
                <a:latin typeface="Segoe UI"/>
              </a:rPr>
              <a:t>Supreme</a:t>
            </a:r>
          </a:p>
          <a:p>
            <a:pPr algn="just"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15" name=""/>
          <p:cNvSpPr/>
          <p:nvPr/>
        </p:nvSpPr>
        <p:spPr>
          <a:xfrm>
            <a:off x="445008" y="7077456"/>
            <a:ext cx="6623304" cy="548640"/>
          </a:xfrm>
          <a:prstGeom prst="rect">
            <a:avLst/>
          </a:prstGeom>
        </p:spPr>
        <p:txBody>
          <a:bodyPr lIns="0" tIns="0" rIns="0" bIns="0">
            <a:noAutofit/>
          </a:bodyPr>
          <a:p>
            <a:pPr indent="0">
              <a:lnSpc>
                <a:spcPts val="1536"/>
              </a:lnSpc>
              <a:spcBef>
                <a:spcPts val="2730"/>
              </a:spcBef>
            </a:pPr>
            <a:r>
              <a:rPr lang="en-US" sz="950">
                <a:latin typeface="Segoe UI"/>
              </a:rPr>
              <a:t>Pizza sales in October peaked on Fridays and gradually declined through the week, with "Classic" pizzas leading sales across all days. The least pizza sales occurred on Tuesday, with the "Chicken" category consistently contributing the smallest share across all days.</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04672" y="1267968"/>
            <a:ext cx="5580888" cy="1456944"/>
          </a:xfrm>
          <a:prstGeom prst="rect">
            <a:avLst/>
          </a:prstGeom>
        </p:spPr>
      </p:pic>
      <p:pic>
        <p:nvPicPr>
          <p:cNvPr id="3" name=""/>
          <p:cNvPicPr>
            <a:picLocks noChangeAspect="1"/>
          </p:cNvPicPr>
          <p:nvPr/>
        </p:nvPicPr>
        <p:blipFill>
          <a:blip r:embed="rPictId1"/>
          <a:stretch>
            <a:fillRect/>
          </a:stretch>
        </p:blipFill>
        <p:spPr>
          <a:xfrm>
            <a:off x="496824" y="4191000"/>
            <a:ext cx="4343400" cy="1560576"/>
          </a:xfrm>
          <a:prstGeom prst="rect">
            <a:avLst/>
          </a:prstGeom>
        </p:spPr>
      </p:pic>
      <p:pic>
        <p:nvPicPr>
          <p:cNvPr id="4" name=""/>
          <p:cNvPicPr>
            <a:picLocks noChangeAspect="1"/>
          </p:cNvPicPr>
          <p:nvPr/>
        </p:nvPicPr>
        <p:blipFill>
          <a:blip r:embed="rPictId2"/>
          <a:stretch>
            <a:fillRect/>
          </a:stretch>
        </p:blipFill>
        <p:spPr>
          <a:xfrm>
            <a:off x="4989576" y="4346448"/>
            <a:ext cx="1496568" cy="1383792"/>
          </a:xfrm>
          <a:prstGeom prst="rect">
            <a:avLst/>
          </a:prstGeom>
        </p:spPr>
      </p:pic>
      <p:pic>
        <p:nvPicPr>
          <p:cNvPr id="5" name=""/>
          <p:cNvPicPr>
            <a:picLocks noChangeAspect="1"/>
          </p:cNvPicPr>
          <p:nvPr/>
        </p:nvPicPr>
        <p:blipFill>
          <a:blip r:embed="rPictId3"/>
          <a:stretch>
            <a:fillRect/>
          </a:stretch>
        </p:blipFill>
        <p:spPr>
          <a:xfrm>
            <a:off x="502920" y="7467600"/>
            <a:ext cx="6004560" cy="1618488"/>
          </a:xfrm>
          <a:prstGeom prst="rect">
            <a:avLst/>
          </a:prstGeom>
        </p:spPr>
      </p:pic>
      <p:sp>
        <p:nvSpPr>
          <p:cNvPr id="6" name=""/>
          <p:cNvSpPr/>
          <p:nvPr/>
        </p:nvSpPr>
        <p:spPr>
          <a:xfrm>
            <a:off x="606552" y="813816"/>
            <a:ext cx="1688592" cy="131064"/>
          </a:xfrm>
          <a:prstGeom prst="rect">
            <a:avLst/>
          </a:prstGeom>
        </p:spPr>
        <p:txBody>
          <a:bodyPr lIns="0" tIns="0" rIns="0" bIns="0" wrap="none">
            <a:noAutofit/>
          </a:bodyPr>
          <a:p>
            <a:pPr indent="0"/>
            <a:r>
              <a:rPr lang="en-US" sz="750">
                <a:solidFill>
                  <a:srgbClr val="66758C"/>
                </a:solidFill>
                <a:latin typeface="Segoe UI"/>
              </a:rPr>
              <a:t>Sales of </a:t>
            </a:r>
            <a:r>
              <a:rPr lang="en-US" sz="750">
                <a:solidFill>
                  <a:srgbClr val="4C5E79"/>
                </a:solidFill>
                <a:latin typeface="Segoe UI"/>
              </a:rPr>
              <a:t>Pizza </a:t>
            </a:r>
            <a:r>
              <a:rPr lang="en-US" sz="750">
                <a:solidFill>
                  <a:srgbClr val="66758C"/>
                </a:solidFill>
                <a:latin typeface="Segoe UI"/>
              </a:rPr>
              <a:t>Category by November</a:t>
            </a:r>
          </a:p>
        </p:txBody>
      </p:sp>
      <p:sp>
        <p:nvSpPr>
          <p:cNvPr id="7" name=""/>
          <p:cNvSpPr/>
          <p:nvPr/>
        </p:nvSpPr>
        <p:spPr>
          <a:xfrm>
            <a:off x="411480" y="1886712"/>
            <a:ext cx="94488" cy="179832"/>
          </a:xfrm>
          <a:prstGeom prst="rect">
            <a:avLst/>
          </a:prstGeom>
        </p:spPr>
        <p:txBody>
          <a:bodyPr lIns="0" tIns="0" rIns="0" bIns="0">
            <a:noAutofit/>
          </a:bodyPr>
          <a:p>
            <a:pPr indent="0"/>
            <a:r>
              <a:rPr lang="en-US" sz="550">
                <a:solidFill>
                  <a:srgbClr val="4C5E79"/>
                </a:solidFill>
                <a:latin typeface="Segoe UI"/>
              </a:rPr>
              <a:t>JL)</a:t>
            </a:r>
          </a:p>
          <a:p>
            <a:pPr indent="0"/>
            <a:r>
              <a:rPr lang="en-US" sz="550">
                <a:solidFill>
                  <a:srgbClr val="778498"/>
                </a:solidFill>
                <a:latin typeface="Segoe UI"/>
              </a:rPr>
              <a:t>HD</a:t>
            </a:r>
          </a:p>
          <a:p>
            <a:pPr indent="0">
              <a:spcAft>
                <a:spcPts val="3570"/>
              </a:spcAft>
            </a:pPr>
            <a:r>
              <a:rPr lang="en-US" sz="950">
                <a:solidFill>
                  <a:srgbClr val="778498"/>
                </a:solidFill>
                <a:latin typeface="Segoe UI"/>
              </a:rPr>
              <a:t>l/l</a:t>
            </a:r>
          </a:p>
        </p:txBody>
      </p:sp>
      <p:sp>
        <p:nvSpPr>
          <p:cNvPr id="8" name=""/>
          <p:cNvSpPr/>
          <p:nvPr/>
        </p:nvSpPr>
        <p:spPr>
          <a:xfrm>
            <a:off x="588264" y="1280160"/>
            <a:ext cx="149352" cy="1484376"/>
          </a:xfrm>
          <a:prstGeom prst="rect">
            <a:avLst/>
          </a:prstGeom>
        </p:spPr>
        <p:txBody>
          <a:bodyPr lIns="0" tIns="0" rIns="0" bIns="0">
            <a:noAutofit/>
          </a:bodyPr>
          <a:p>
            <a:pPr indent="0">
              <a:lnSpc>
                <a:spcPts val="1560"/>
              </a:lnSpc>
            </a:pPr>
            <a:r>
              <a:rPr lang="en-US" sz="550">
                <a:solidFill>
                  <a:srgbClr val="9AA4B3"/>
                </a:solidFill>
                <a:latin typeface="Segoe UI"/>
              </a:rPr>
              <a:t>700</a:t>
            </a:r>
          </a:p>
          <a:p>
            <a:pPr indent="0">
              <a:lnSpc>
                <a:spcPts val="1560"/>
              </a:lnSpc>
            </a:pPr>
            <a:r>
              <a:rPr lang="en-US" sz="550">
                <a:solidFill>
                  <a:srgbClr val="66758C"/>
                </a:solidFill>
                <a:latin typeface="Segoe UI"/>
              </a:rPr>
              <a:t>600</a:t>
            </a:r>
          </a:p>
          <a:p>
            <a:pPr indent="0">
              <a:lnSpc>
                <a:spcPts val="1560"/>
              </a:lnSpc>
            </a:pPr>
            <a:r>
              <a:rPr lang="en-US" sz="550">
                <a:solidFill>
                  <a:srgbClr val="66758C"/>
                </a:solidFill>
                <a:latin typeface="Segoe UI"/>
              </a:rPr>
              <a:t>500</a:t>
            </a:r>
          </a:p>
          <a:p>
            <a:pPr indent="0">
              <a:lnSpc>
                <a:spcPts val="1560"/>
              </a:lnSpc>
            </a:pPr>
            <a:r>
              <a:rPr lang="en-US" sz="550">
                <a:solidFill>
                  <a:srgbClr val="66758C"/>
                </a:solidFill>
                <a:latin typeface="Segoe UI"/>
              </a:rPr>
              <a:t>400</a:t>
            </a:r>
          </a:p>
          <a:p>
            <a:pPr indent="0">
              <a:lnSpc>
                <a:spcPts val="1560"/>
              </a:lnSpc>
            </a:pPr>
            <a:r>
              <a:rPr lang="en-US" sz="550">
                <a:solidFill>
                  <a:srgbClr val="66758C"/>
                </a:solidFill>
                <a:latin typeface="Segoe UI"/>
              </a:rPr>
              <a:t>300</a:t>
            </a:r>
          </a:p>
          <a:p>
            <a:pPr indent="0">
              <a:lnSpc>
                <a:spcPts val="1560"/>
              </a:lnSpc>
            </a:pPr>
            <a:r>
              <a:rPr lang="en-US" sz="600">
                <a:solidFill>
                  <a:srgbClr val="66758C"/>
                </a:solidFill>
                <a:latin typeface="Times New Roman"/>
              </a:rPr>
              <a:t>200</a:t>
            </a:r>
          </a:p>
          <a:p>
            <a:pPr indent="0">
              <a:lnSpc>
                <a:spcPts val="1560"/>
              </a:lnSpc>
            </a:pPr>
            <a:r>
              <a:rPr lang="en-US" sz="950">
                <a:solidFill>
                  <a:srgbClr val="66758C"/>
                </a:solidFill>
                <a:latin typeface="Segoe UI"/>
              </a:rPr>
              <a:t>100</a:t>
            </a:r>
          </a:p>
          <a:p>
            <a:pPr marL="88900" indent="0">
              <a:lnSpc>
                <a:spcPts val="1560"/>
              </a:lnSpc>
            </a:pPr>
            <a:r>
              <a:rPr lang="en-US" sz="950">
                <a:solidFill>
                  <a:srgbClr val="66758C"/>
                </a:solidFill>
                <a:latin typeface="Segoe UI"/>
              </a:rPr>
              <a:t>0</a:t>
            </a:r>
          </a:p>
        </p:txBody>
      </p:sp>
      <p:sp>
        <p:nvSpPr>
          <p:cNvPr id="9" name=""/>
          <p:cNvSpPr/>
          <p:nvPr/>
        </p:nvSpPr>
        <p:spPr>
          <a:xfrm>
            <a:off x="1024128" y="2727960"/>
            <a:ext cx="5233416" cy="106680"/>
          </a:xfrm>
          <a:prstGeom prst="rect">
            <a:avLst/>
          </a:prstGeom>
        </p:spPr>
        <p:txBody>
          <a:bodyPr lIns="0" tIns="0" rIns="0" bIns="0" wrap="none">
            <a:noAutofit/>
          </a:bodyPr>
          <a:p>
            <a:pPr algn="just" indent="0"/>
            <a:r>
              <a:rPr lang="en-US" sz="550">
                <a:solidFill>
                  <a:srgbClr val="778498"/>
                </a:solidFill>
                <a:latin typeface="Segoe UI"/>
              </a:rPr>
              <a:t>Friday    Monday    Saturday    Sunday    Thursday    Tuesday    Wednesday</a:t>
            </a:r>
          </a:p>
        </p:txBody>
      </p:sp>
      <p:sp>
        <p:nvSpPr>
          <p:cNvPr id="10" name=""/>
          <p:cNvSpPr/>
          <p:nvPr/>
        </p:nvSpPr>
        <p:spPr>
          <a:xfrm>
            <a:off x="3496056" y="2883408"/>
            <a:ext cx="207264" cy="109728"/>
          </a:xfrm>
          <a:prstGeom prst="rect">
            <a:avLst/>
          </a:prstGeom>
        </p:spPr>
        <p:txBody>
          <a:bodyPr lIns="0" tIns="0" rIns="0" bIns="0" wrap="none">
            <a:noAutofit/>
          </a:bodyPr>
          <a:p>
            <a:pPr indent="0"/>
            <a:r>
              <a:rPr lang="en-US" sz="650">
                <a:solidFill>
                  <a:srgbClr val="66758C"/>
                </a:solidFill>
                <a:latin typeface="Segoe UI"/>
              </a:rPr>
              <a:t>Days</a:t>
            </a:r>
          </a:p>
        </p:txBody>
      </p:sp>
      <p:sp>
        <p:nvSpPr>
          <p:cNvPr id="11" name=""/>
          <p:cNvSpPr/>
          <p:nvPr/>
        </p:nvSpPr>
        <p:spPr>
          <a:xfrm>
            <a:off x="6577584" y="1216152"/>
            <a:ext cx="569976" cy="542544"/>
          </a:xfrm>
          <a:prstGeom prst="rect">
            <a:avLst/>
          </a:prstGeom>
        </p:spPr>
        <p:txBody>
          <a:bodyPr lIns="0" tIns="0" rIns="0" bIns="0">
            <a:noAutofit/>
          </a:bodyPr>
          <a:p>
            <a:pPr algn="ctr" indent="0">
              <a:lnSpc>
                <a:spcPts val="840"/>
              </a:lnSpc>
            </a:pPr>
            <a:r>
              <a:rPr lang="en-US" sz="650">
                <a:solidFill>
                  <a:srgbClr val="66758C"/>
                </a:solidFill>
                <a:latin typeface="Segoe UI"/>
              </a:rPr>
              <a:t>pizza_category </a:t>
            </a:r>
            <a:r>
              <a:rPr lang="en-US" sz="550">
                <a:solidFill>
                  <a:srgbClr val="646FFA"/>
                </a:solidFill>
                <a:latin typeface="Segoe UI"/>
              </a:rPr>
              <a:t>| </a:t>
            </a:r>
            <a:r>
              <a:rPr lang="en-US" sz="550">
                <a:solidFill>
                  <a:srgbClr val="66758C"/>
                </a:solidFill>
                <a:latin typeface="Segoe UI"/>
              </a:rPr>
              <a:t>Chicken</a:t>
            </a:r>
          </a:p>
          <a:p>
            <a:pPr algn="just" marL="88900" indent="0">
              <a:lnSpc>
                <a:spcPts val="840"/>
              </a:lnSpc>
            </a:pPr>
            <a:r>
              <a:rPr lang="en-US" sz="550">
                <a:solidFill>
                  <a:srgbClr val="EE573D"/>
                </a:solidFill>
                <a:latin typeface="Segoe UI"/>
              </a:rPr>
              <a:t>■    </a:t>
            </a:r>
            <a:r>
              <a:rPr lang="en-US" sz="550">
                <a:solidFill>
                  <a:srgbClr val="66758C"/>
                </a:solidFill>
                <a:latin typeface="Segoe UI"/>
              </a:rPr>
              <a:t>Classic</a:t>
            </a:r>
          </a:p>
          <a:p>
            <a:pPr algn="just" marL="88900" indent="0">
              <a:lnSpc>
                <a:spcPts val="840"/>
              </a:lnSpc>
            </a:pPr>
            <a:r>
              <a:rPr lang="en-US" sz="550">
                <a:solidFill>
                  <a:srgbClr val="03CD96"/>
                </a:solidFill>
                <a:latin typeface="Segoe UI"/>
              </a:rPr>
              <a:t>| </a:t>
            </a:r>
            <a:r>
              <a:rPr lang="en-US" sz="550">
                <a:solidFill>
                  <a:srgbClr val="66758C"/>
                </a:solidFill>
                <a:latin typeface="Segoe UI"/>
              </a:rPr>
              <a:t>Supreme</a:t>
            </a:r>
          </a:p>
          <a:p>
            <a:pPr algn="just" marL="88900"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12" name=""/>
          <p:cNvSpPr/>
          <p:nvPr/>
        </p:nvSpPr>
        <p:spPr>
          <a:xfrm>
            <a:off x="445008" y="3063240"/>
            <a:ext cx="6769608" cy="545592"/>
          </a:xfrm>
          <a:prstGeom prst="rect">
            <a:avLst/>
          </a:prstGeom>
        </p:spPr>
        <p:txBody>
          <a:bodyPr lIns="0" tIns="0" rIns="0" bIns="0">
            <a:noAutofit/>
          </a:bodyPr>
          <a:p>
            <a:pPr algn="just" indent="0">
              <a:lnSpc>
                <a:spcPts val="1536"/>
              </a:lnSpc>
              <a:spcBef>
                <a:spcPts val="210"/>
              </a:spcBef>
            </a:pPr>
            <a:r>
              <a:rPr lang="en-US" sz="950">
                <a:latin typeface="Segoe UI"/>
              </a:rPr>
              <a:t>Pizza sales in November peaked on Fridays and gradually declined through the week, with "Classic" pizzas leading sales across all days. The least pizza sales occurred on Wednesday, with the "Chicken" category consistently contributing the smallest share across all days.</a:t>
            </a:r>
          </a:p>
        </p:txBody>
      </p:sp>
      <p:sp>
        <p:nvSpPr>
          <p:cNvPr id="13" name=""/>
          <p:cNvSpPr/>
          <p:nvPr/>
        </p:nvSpPr>
        <p:spPr>
          <a:xfrm>
            <a:off x="676656" y="3816096"/>
            <a:ext cx="1639824" cy="134112"/>
          </a:xfrm>
          <a:prstGeom prst="rect">
            <a:avLst/>
          </a:prstGeom>
        </p:spPr>
        <p:txBody>
          <a:bodyPr lIns="0" tIns="0" rIns="0" bIns="0" wrap="none">
            <a:noAutofit/>
          </a:bodyPr>
          <a:p>
            <a:pPr indent="0"/>
            <a:r>
              <a:rPr lang="en-US" sz="750">
                <a:solidFill>
                  <a:srgbClr val="66758C"/>
                </a:solidFill>
                <a:latin typeface="Segoe UI"/>
              </a:rPr>
              <a:t>Sale of </a:t>
            </a:r>
            <a:r>
              <a:rPr lang="en-US" sz="750">
                <a:solidFill>
                  <a:srgbClr val="4C5E79"/>
                </a:solidFill>
                <a:latin typeface="Segoe UI"/>
              </a:rPr>
              <a:t>Pizza </a:t>
            </a:r>
            <a:r>
              <a:rPr lang="en-US" sz="750">
                <a:solidFill>
                  <a:srgbClr val="66758C"/>
                </a:solidFill>
                <a:latin typeface="Segoe UI"/>
              </a:rPr>
              <a:t>Category by December</a:t>
            </a:r>
          </a:p>
        </p:txBody>
      </p:sp>
      <p:sp>
        <p:nvSpPr>
          <p:cNvPr id="14" name=""/>
          <p:cNvSpPr/>
          <p:nvPr/>
        </p:nvSpPr>
        <p:spPr>
          <a:xfrm>
            <a:off x="1100328" y="5733288"/>
            <a:ext cx="3566160" cy="262128"/>
          </a:xfrm>
          <a:prstGeom prst="rect">
            <a:avLst/>
          </a:prstGeom>
        </p:spPr>
        <p:txBody>
          <a:bodyPr lIns="0" tIns="0" rIns="0" bIns="0">
            <a:noAutofit/>
          </a:bodyPr>
          <a:p>
            <a:pPr algn="just" indent="0">
              <a:spcAft>
                <a:spcPts val="420"/>
              </a:spcAft>
            </a:pPr>
            <a:r>
              <a:rPr lang="en-US" sz="550">
                <a:solidFill>
                  <a:srgbClr val="778498"/>
                </a:solidFill>
                <a:latin typeface="Segoe UI"/>
              </a:rPr>
              <a:t>Friday    Monday    Saturday    Sunday    Thursday</a:t>
            </a:r>
          </a:p>
          <a:p>
            <a:pPr marL="2489200" indent="0"/>
            <a:r>
              <a:rPr lang="en-US" sz="650">
                <a:solidFill>
                  <a:srgbClr val="778498"/>
                </a:solidFill>
                <a:latin typeface="Segoe UI"/>
              </a:rPr>
              <a:t>Days</a:t>
            </a:r>
          </a:p>
        </p:txBody>
      </p:sp>
      <p:sp>
        <p:nvSpPr>
          <p:cNvPr id="15" name=""/>
          <p:cNvSpPr/>
          <p:nvPr/>
        </p:nvSpPr>
        <p:spPr>
          <a:xfrm>
            <a:off x="5178552" y="5736336"/>
            <a:ext cx="1167384" cy="100584"/>
          </a:xfrm>
          <a:prstGeom prst="rect">
            <a:avLst/>
          </a:prstGeom>
        </p:spPr>
        <p:txBody>
          <a:bodyPr lIns="0" tIns="0" rIns="0" bIns="0" wrap="none">
            <a:noAutofit/>
          </a:bodyPr>
          <a:p>
            <a:pPr algn="just" indent="0"/>
            <a:r>
              <a:rPr lang="en-US" sz="550">
                <a:solidFill>
                  <a:srgbClr val="778498"/>
                </a:solidFill>
                <a:latin typeface="Segoe UI"/>
              </a:rPr>
              <a:t>Tuesday    Wednesday</a:t>
            </a:r>
          </a:p>
        </p:txBody>
      </p:sp>
      <p:sp>
        <p:nvSpPr>
          <p:cNvPr id="16" name=""/>
          <p:cNvSpPr/>
          <p:nvPr/>
        </p:nvSpPr>
        <p:spPr>
          <a:xfrm>
            <a:off x="6669024" y="4218432"/>
            <a:ext cx="573024" cy="542544"/>
          </a:xfrm>
          <a:prstGeom prst="rect">
            <a:avLst/>
          </a:prstGeom>
        </p:spPr>
        <p:txBody>
          <a:bodyPr lIns="0" tIns="0" rIns="0" bIns="0">
            <a:noAutofit/>
          </a:bodyPr>
          <a:p>
            <a:pPr indent="0"/>
            <a:r>
              <a:rPr lang="en-US" sz="650">
                <a:solidFill>
                  <a:srgbClr val="66758C"/>
                </a:solidFill>
                <a:latin typeface="Segoe UI"/>
              </a:rPr>
              <a:t>pizzajzategory</a:t>
            </a:r>
          </a:p>
          <a:p>
            <a:pPr algn="just" marR="101600" indent="0">
              <a:lnSpc>
                <a:spcPts val="840"/>
              </a:lnSpc>
            </a:pPr>
            <a:r>
              <a:rPr lang="en-US" sz="550">
                <a:solidFill>
                  <a:srgbClr val="646FFA"/>
                </a:solidFill>
                <a:latin typeface="Segoe UI"/>
              </a:rPr>
              <a:t>■    </a:t>
            </a:r>
            <a:r>
              <a:rPr lang="en-US" sz="550">
                <a:solidFill>
                  <a:srgbClr val="66758C"/>
                </a:solidFill>
                <a:latin typeface="Segoe UI"/>
              </a:rPr>
              <a:t>Chicken </a:t>
            </a:r>
            <a:r>
              <a:rPr lang="en-US" sz="550">
                <a:solidFill>
                  <a:srgbClr val="EE573D"/>
                </a:solidFill>
                <a:latin typeface="Segoe UI"/>
              </a:rPr>
              <a:t>| </a:t>
            </a:r>
            <a:r>
              <a:rPr lang="en-US" sz="550">
                <a:solidFill>
                  <a:srgbClr val="66758C"/>
                </a:solidFill>
                <a:latin typeface="Segoe UI"/>
              </a:rPr>
              <a:t>Classic</a:t>
            </a:r>
          </a:p>
          <a:p>
            <a:pPr algn="just" indent="0">
              <a:lnSpc>
                <a:spcPts val="840"/>
              </a:lnSpc>
            </a:pPr>
            <a:r>
              <a:rPr lang="en-US" sz="550">
                <a:solidFill>
                  <a:srgbClr val="03CD96"/>
                </a:solidFill>
                <a:latin typeface="Segoe UI"/>
              </a:rPr>
              <a:t>■    </a:t>
            </a:r>
            <a:r>
              <a:rPr lang="en-US" sz="550">
                <a:solidFill>
                  <a:srgbClr val="66758C"/>
                </a:solidFill>
                <a:latin typeface="Segoe UI"/>
              </a:rPr>
              <a:t>Supreme</a:t>
            </a:r>
          </a:p>
          <a:p>
            <a:pPr algn="just"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17" name=""/>
          <p:cNvSpPr/>
          <p:nvPr/>
        </p:nvSpPr>
        <p:spPr>
          <a:xfrm>
            <a:off x="445008" y="6041136"/>
            <a:ext cx="6815328" cy="545592"/>
          </a:xfrm>
          <a:prstGeom prst="rect">
            <a:avLst/>
          </a:prstGeom>
        </p:spPr>
        <p:txBody>
          <a:bodyPr lIns="0" tIns="0" rIns="0" bIns="0">
            <a:noAutofit/>
          </a:bodyPr>
          <a:p>
            <a:pPr indent="0">
              <a:lnSpc>
                <a:spcPts val="1536"/>
              </a:lnSpc>
              <a:spcAft>
                <a:spcPts val="630"/>
              </a:spcAft>
            </a:pPr>
            <a:r>
              <a:rPr lang="en-US" sz="950">
                <a:latin typeface="Segoe UI"/>
              </a:rPr>
              <a:t>Pizza sales in December peaked on Wednesday and gradually declined through the week, with "Classic" pizzas leading sales across all days. The least pizza sales occurred on Sundays, with the "Veggie" category consistently contributing the smallest share across all days.</a:t>
            </a:r>
          </a:p>
        </p:txBody>
      </p:sp>
      <p:sp>
        <p:nvSpPr>
          <p:cNvPr id="18" name=""/>
          <p:cNvSpPr/>
          <p:nvPr/>
        </p:nvSpPr>
        <p:spPr>
          <a:xfrm>
            <a:off x="441960" y="6751320"/>
            <a:ext cx="1551432" cy="161544"/>
          </a:xfrm>
          <a:prstGeom prst="rect">
            <a:avLst/>
          </a:prstGeom>
        </p:spPr>
        <p:txBody>
          <a:bodyPr lIns="0" tIns="0" rIns="0" bIns="0" wrap="none">
            <a:noAutofit/>
          </a:bodyPr>
          <a:p>
            <a:pPr indent="0">
              <a:spcBef>
                <a:spcPts val="630"/>
              </a:spcBef>
            </a:pPr>
            <a:r>
              <a:rPr lang="en-US" b="1" u="sng" sz="950">
                <a:latin typeface="Segoe UI"/>
              </a:rPr>
              <a:t>Sales by Weekend's Hours</a:t>
            </a:r>
          </a:p>
        </p:txBody>
      </p:sp>
      <p:sp>
        <p:nvSpPr>
          <p:cNvPr id="19" name=""/>
          <p:cNvSpPr/>
          <p:nvPr/>
        </p:nvSpPr>
        <p:spPr>
          <a:xfrm>
            <a:off x="676656" y="7092696"/>
            <a:ext cx="2743200" cy="134112"/>
          </a:xfrm>
          <a:prstGeom prst="rect">
            <a:avLst/>
          </a:prstGeom>
        </p:spPr>
        <p:txBody>
          <a:bodyPr lIns="0" tIns="0" rIns="0" bIns="0" wrap="none">
            <a:noAutofit/>
          </a:bodyPr>
          <a:p>
            <a:pPr indent="0"/>
            <a:r>
              <a:rPr lang="en-US" sz="750">
                <a:solidFill>
                  <a:srgbClr val="66758C"/>
                </a:solidFill>
                <a:latin typeface="Segoe UI"/>
              </a:rPr>
              <a:t>Sale of Pizza Category byjanuary's Saturday &amp; Sunday hours</a:t>
            </a:r>
          </a:p>
        </p:txBody>
      </p:sp>
      <p:sp>
        <p:nvSpPr>
          <p:cNvPr id="20" name=""/>
          <p:cNvSpPr/>
          <p:nvPr/>
        </p:nvSpPr>
        <p:spPr>
          <a:xfrm>
            <a:off x="6659880" y="7498080"/>
            <a:ext cx="573024" cy="542544"/>
          </a:xfrm>
          <a:prstGeom prst="rect">
            <a:avLst/>
          </a:prstGeom>
        </p:spPr>
        <p:txBody>
          <a:bodyPr lIns="0" tIns="0" rIns="0" bIns="0">
            <a:noAutofit/>
          </a:bodyPr>
          <a:p>
            <a:pPr indent="0">
              <a:lnSpc>
                <a:spcPts val="840"/>
              </a:lnSpc>
            </a:pPr>
            <a:r>
              <a:rPr lang="en-US" sz="650">
                <a:solidFill>
                  <a:srgbClr val="66758C"/>
                </a:solidFill>
                <a:latin typeface="Segoe UI"/>
              </a:rPr>
              <a:t>pizza_category</a:t>
            </a:r>
          </a:p>
          <a:p>
            <a:pPr algn="just" marR="101600" indent="0">
              <a:lnSpc>
                <a:spcPts val="840"/>
              </a:lnSpc>
            </a:pPr>
            <a:r>
              <a:rPr lang="en-US" sz="550">
                <a:solidFill>
                  <a:srgbClr val="646FFA"/>
                </a:solidFill>
                <a:latin typeface="Segoe UI"/>
              </a:rPr>
              <a:t>I </a:t>
            </a:r>
            <a:r>
              <a:rPr lang="en-US" sz="550">
                <a:solidFill>
                  <a:srgbClr val="66758C"/>
                </a:solidFill>
                <a:latin typeface="Segoe UI"/>
              </a:rPr>
              <a:t>Chicken </a:t>
            </a:r>
            <a:r>
              <a:rPr lang="en-US" sz="550">
                <a:solidFill>
                  <a:srgbClr val="EE573D"/>
                </a:solidFill>
                <a:latin typeface="Segoe UI"/>
              </a:rPr>
              <a:t>H </a:t>
            </a:r>
            <a:r>
              <a:rPr lang="en-US" sz="550">
                <a:solidFill>
                  <a:srgbClr val="66758C"/>
                </a:solidFill>
                <a:latin typeface="Segoe UI"/>
              </a:rPr>
              <a:t>Classic</a:t>
            </a:r>
          </a:p>
          <a:p>
            <a:pPr algn="just" indent="0">
              <a:lnSpc>
                <a:spcPts val="840"/>
              </a:lnSpc>
            </a:pPr>
            <a:r>
              <a:rPr lang="en-US" sz="550">
                <a:solidFill>
                  <a:srgbClr val="03CD96"/>
                </a:solidFill>
                <a:latin typeface="Segoe UI"/>
              </a:rPr>
              <a:t>■    </a:t>
            </a:r>
            <a:r>
              <a:rPr lang="en-US" sz="550">
                <a:solidFill>
                  <a:srgbClr val="9AA4B3"/>
                </a:solidFill>
                <a:latin typeface="Segoe UI"/>
              </a:rPr>
              <a:t>Supreme</a:t>
            </a:r>
          </a:p>
          <a:p>
            <a:pPr algn="just"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21" name=""/>
          <p:cNvSpPr/>
          <p:nvPr/>
        </p:nvSpPr>
        <p:spPr>
          <a:xfrm>
            <a:off x="3550920" y="9162288"/>
            <a:ext cx="249936" cy="94488"/>
          </a:xfrm>
          <a:prstGeom prst="rect">
            <a:avLst/>
          </a:prstGeom>
        </p:spPr>
        <p:txBody>
          <a:bodyPr lIns="0" tIns="0" rIns="0" bIns="0" wrap="none">
            <a:noAutofit/>
          </a:bodyPr>
          <a:p>
            <a:pPr indent="0"/>
            <a:r>
              <a:rPr lang="en-US" sz="650">
                <a:solidFill>
                  <a:srgbClr val="778498"/>
                </a:solidFill>
                <a:latin typeface="Segoe UI"/>
              </a:rPr>
              <a:t>Hours</a:t>
            </a:r>
          </a:p>
        </p:txBody>
      </p:sp>
      <p:sp>
        <p:nvSpPr>
          <p:cNvPr id="22" name=""/>
          <p:cNvSpPr/>
          <p:nvPr/>
        </p:nvSpPr>
        <p:spPr>
          <a:xfrm>
            <a:off x="438912" y="9336024"/>
            <a:ext cx="6595872" cy="158496"/>
          </a:xfrm>
          <a:prstGeom prst="rect">
            <a:avLst/>
          </a:prstGeom>
        </p:spPr>
        <p:txBody>
          <a:bodyPr lIns="0" tIns="0" rIns="0" bIns="0" wrap="none">
            <a:noAutofit/>
          </a:bodyPr>
          <a:p>
            <a:pPr indent="0"/>
            <a:r>
              <a:rPr lang="en-US" sz="950">
                <a:latin typeface="Segoe UI"/>
              </a:rPr>
              <a:t>January weekends, pizza sales were highest around the evening hours 18:00 and 20:00), Sales were lowest at 12:00.</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58368" y="7534656"/>
            <a:ext cx="5708904" cy="1780032"/>
          </a:xfrm>
          <a:prstGeom prst="rect">
            <a:avLst/>
          </a:prstGeom>
        </p:spPr>
      </p:pic>
      <p:sp>
        <p:nvSpPr>
          <p:cNvPr id="3" name=""/>
          <p:cNvSpPr/>
          <p:nvPr/>
        </p:nvSpPr>
        <p:spPr>
          <a:xfrm>
            <a:off x="448056" y="502920"/>
            <a:ext cx="1639824" cy="216408"/>
          </a:xfrm>
          <a:prstGeom prst="rect">
            <a:avLst/>
          </a:prstGeom>
        </p:spPr>
        <p:txBody>
          <a:bodyPr lIns="0" tIns="0" rIns="0" bIns="0" wrap="none">
            <a:noAutofit/>
          </a:bodyPr>
          <a:p>
            <a:pPr indent="0">
              <a:spcAft>
                <a:spcPts val="1260"/>
              </a:spcAft>
            </a:pPr>
            <a:r>
              <a:rPr lang="en-US" b="1" sz="1700">
                <a:latin typeface="Segoe UI"/>
              </a:rPr>
              <a:t>Sales Channel's</a:t>
            </a:r>
          </a:p>
        </p:txBody>
      </p:sp>
      <p:sp>
        <p:nvSpPr>
          <p:cNvPr id="4" name=""/>
          <p:cNvSpPr/>
          <p:nvPr/>
        </p:nvSpPr>
        <p:spPr>
          <a:xfrm>
            <a:off x="438912" y="963168"/>
            <a:ext cx="5129784" cy="5611368"/>
          </a:xfrm>
          <a:prstGeom prst="rect">
            <a:avLst/>
          </a:prstGeom>
        </p:spPr>
        <p:txBody>
          <a:bodyPr lIns="0" tIns="0" rIns="0" bIns="0">
            <a:noAutofit/>
          </a:bodyPr>
          <a:p>
            <a:pPr algn="just" indent="0">
              <a:spcBef>
                <a:spcPts val="1260"/>
              </a:spcBef>
              <a:spcAft>
                <a:spcPts val="1260"/>
              </a:spcAft>
            </a:pPr>
            <a:r>
              <a:rPr lang="en-US" sz="1100">
                <a:solidFill>
                  <a:srgbClr val="1F4D78"/>
                </a:solidFill>
                <a:latin typeface="Segoe UI"/>
              </a:rPr>
              <a:t>1.    Online Sales Channels</a:t>
            </a:r>
          </a:p>
          <a:p>
            <a:pPr algn="just" indent="0">
              <a:spcAft>
                <a:spcPts val="1260"/>
              </a:spcAft>
            </a:pPr>
            <a:r>
              <a:rPr lang="en-US" b="1" sz="1100">
                <a:latin typeface="Times New Roman"/>
              </a:rPr>
              <a:t>These involve digital platforms where customers purchase products via the internet:</a:t>
            </a:r>
          </a:p>
          <a:p>
            <a:pPr algn="just" marL="248412" indent="0">
              <a:lnSpc>
                <a:spcPts val="1320"/>
              </a:lnSpc>
            </a:pPr>
            <a:r>
              <a:rPr lang="en-US" sz="950">
                <a:latin typeface="Segoe UI"/>
              </a:rPr>
              <a:t>•</a:t>
            </a:r>
            <a:r>
              <a:rPr lang="en-US" b="1" sz="950">
                <a:latin typeface="Segoe UI"/>
              </a:rPr>
              <a:t>    E-commerce Websites: </a:t>
            </a:r>
            <a:r>
              <a:rPr lang="en-US" sz="950">
                <a:latin typeface="Segoe UI"/>
              </a:rPr>
              <a:t>Amazon, eBay, Flipkart, etc.</a:t>
            </a:r>
          </a:p>
          <a:p>
            <a:pPr algn="just" marL="248412" indent="0">
              <a:lnSpc>
                <a:spcPts val="1320"/>
              </a:lnSpc>
            </a:pPr>
            <a:r>
              <a:rPr lang="en-US" sz="950">
                <a:latin typeface="Segoe UI"/>
              </a:rPr>
              <a:t>•</a:t>
            </a:r>
            <a:r>
              <a:rPr lang="en-US" b="1" sz="950">
                <a:latin typeface="Segoe UI"/>
              </a:rPr>
              <a:t>    Brand Websites: </a:t>
            </a:r>
            <a:r>
              <a:rPr lang="en-US" sz="950">
                <a:latin typeface="Segoe UI"/>
              </a:rPr>
              <a:t>Direct purchases from company-owned websites.</a:t>
            </a:r>
          </a:p>
          <a:p>
            <a:pPr algn="just" marL="248412" indent="0">
              <a:lnSpc>
                <a:spcPts val="1320"/>
              </a:lnSpc>
            </a:pPr>
            <a:r>
              <a:rPr lang="en-US" sz="950">
                <a:latin typeface="Segoe UI"/>
              </a:rPr>
              <a:t>•</a:t>
            </a:r>
            <a:r>
              <a:rPr lang="en-US" b="1" sz="950">
                <a:latin typeface="Segoe UI"/>
              </a:rPr>
              <a:t>    Social Media: </a:t>
            </a:r>
            <a:r>
              <a:rPr lang="en-US" sz="950">
                <a:latin typeface="Segoe UI"/>
              </a:rPr>
              <a:t>Facebook Marketplace, Instagram Shops, or Pinterest Buyable Pins.</a:t>
            </a:r>
          </a:p>
          <a:p>
            <a:pPr algn="just" marL="248412" indent="0">
              <a:lnSpc>
                <a:spcPts val="1320"/>
              </a:lnSpc>
            </a:pPr>
            <a:r>
              <a:rPr lang="en-US" sz="950">
                <a:latin typeface="Segoe UI"/>
              </a:rPr>
              <a:t>•</a:t>
            </a:r>
            <a:r>
              <a:rPr lang="en-US" b="1" sz="950">
                <a:latin typeface="Segoe UI"/>
              </a:rPr>
              <a:t>    Mobile Apps: </a:t>
            </a:r>
            <a:r>
              <a:rPr lang="en-US" sz="950">
                <a:latin typeface="Segoe UI"/>
              </a:rPr>
              <a:t>Apps like amazon or specialized brand apps.</a:t>
            </a:r>
          </a:p>
          <a:p>
            <a:pPr algn="just" marL="248412" indent="0">
              <a:lnSpc>
                <a:spcPts val="1320"/>
              </a:lnSpc>
            </a:pPr>
            <a:r>
              <a:rPr lang="en-US" sz="950">
                <a:latin typeface="Segoe UI"/>
              </a:rPr>
              <a:t>•</a:t>
            </a:r>
            <a:r>
              <a:rPr lang="en-US" b="1" sz="950">
                <a:latin typeface="Segoe UI"/>
              </a:rPr>
              <a:t>    Online Marketplaces: </a:t>
            </a:r>
            <a:r>
              <a:rPr lang="en-US" sz="950">
                <a:latin typeface="Segoe UI"/>
              </a:rPr>
              <a:t>Platforms hosting multiple sellers.</a:t>
            </a:r>
          </a:p>
          <a:p>
            <a:pPr algn="just" marL="248412" indent="0">
              <a:lnSpc>
                <a:spcPts val="1320"/>
              </a:lnSpc>
              <a:spcAft>
                <a:spcPts val="840"/>
              </a:spcAft>
            </a:pPr>
            <a:r>
              <a:rPr lang="en-US" sz="950">
                <a:latin typeface="Segoe UI"/>
              </a:rPr>
              <a:t>•</a:t>
            </a:r>
            <a:r>
              <a:rPr lang="en-US" b="1" sz="950">
                <a:latin typeface="Segoe UI"/>
              </a:rPr>
              <a:t>    Subscriptions: </a:t>
            </a:r>
            <a:r>
              <a:rPr lang="en-US" sz="950">
                <a:latin typeface="Segoe UI"/>
              </a:rPr>
              <a:t>Online recurring delivery services.</a:t>
            </a:r>
          </a:p>
          <a:p>
            <a:pPr algn="just" indent="0">
              <a:spcAft>
                <a:spcPts val="1260"/>
              </a:spcAft>
            </a:pPr>
            <a:r>
              <a:rPr lang="en-US" b="1" sz="1100">
                <a:latin typeface="Times New Roman"/>
              </a:rPr>
              <a:t>Advantages:</a:t>
            </a:r>
          </a:p>
          <a:p>
            <a:pPr algn="just" marL="248412" indent="0">
              <a:lnSpc>
                <a:spcPts val="1344"/>
              </a:lnSpc>
            </a:pPr>
            <a:r>
              <a:rPr lang="en-US" sz="950">
                <a:latin typeface="Segoe UI"/>
              </a:rPr>
              <a:t>•    Global reach and 24/7 availability.</a:t>
            </a:r>
          </a:p>
          <a:p>
            <a:pPr algn="just" marL="248412" indent="0">
              <a:lnSpc>
                <a:spcPts val="1344"/>
              </a:lnSpc>
            </a:pPr>
            <a:r>
              <a:rPr lang="en-US" sz="950">
                <a:latin typeface="Segoe UI"/>
              </a:rPr>
              <a:t>•    Data-driven insights on customer behavior.</a:t>
            </a:r>
          </a:p>
          <a:p>
            <a:pPr algn="just" marL="248412" indent="0">
              <a:lnSpc>
                <a:spcPts val="1344"/>
              </a:lnSpc>
              <a:spcAft>
                <a:spcPts val="840"/>
              </a:spcAft>
            </a:pPr>
            <a:r>
              <a:rPr lang="en-US" sz="950">
                <a:latin typeface="Segoe UI"/>
              </a:rPr>
              <a:t>•    Cost-effective for marketing and operations.</a:t>
            </a:r>
          </a:p>
          <a:p>
            <a:pPr algn="just" indent="0">
              <a:spcAft>
                <a:spcPts val="1260"/>
              </a:spcAft>
            </a:pPr>
            <a:r>
              <a:rPr lang="en-US" sz="1100">
                <a:solidFill>
                  <a:srgbClr val="1F4D78"/>
                </a:solidFill>
                <a:latin typeface="Segoe UI"/>
              </a:rPr>
              <a:t>2.    Offline Sales Channels</a:t>
            </a:r>
          </a:p>
          <a:p>
            <a:pPr algn="just" indent="0">
              <a:spcAft>
                <a:spcPts val="1260"/>
              </a:spcAft>
            </a:pPr>
            <a:r>
              <a:rPr lang="en-US" b="1" sz="1100">
                <a:latin typeface="Times New Roman"/>
              </a:rPr>
              <a:t>These involve physical locations where customers make purchases directly:</a:t>
            </a:r>
          </a:p>
          <a:p>
            <a:pPr algn="just" marL="248412" indent="0">
              <a:lnSpc>
                <a:spcPts val="1344"/>
              </a:lnSpc>
            </a:pPr>
            <a:r>
              <a:rPr lang="en-US" sz="950">
                <a:latin typeface="Segoe UI"/>
              </a:rPr>
              <a:t>•</a:t>
            </a:r>
            <a:r>
              <a:rPr lang="en-US" b="1" sz="950">
                <a:latin typeface="Segoe UI"/>
              </a:rPr>
              <a:t>    Retail Stores: </a:t>
            </a:r>
            <a:r>
              <a:rPr lang="en-US" sz="950">
                <a:latin typeface="Segoe UI"/>
              </a:rPr>
              <a:t>Brick-and-mortar outlets, supermarkets, and department stores.</a:t>
            </a:r>
          </a:p>
          <a:p>
            <a:pPr algn="just" marL="248412" indent="0">
              <a:lnSpc>
                <a:spcPts val="1344"/>
              </a:lnSpc>
            </a:pPr>
            <a:r>
              <a:rPr lang="en-US" sz="950">
                <a:latin typeface="Segoe UI"/>
              </a:rPr>
              <a:t>•    </a:t>
            </a:r>
            <a:r>
              <a:rPr lang="en-US" b="1" sz="950">
                <a:latin typeface="Segoe UI"/>
              </a:rPr>
              <a:t>Franchises: </a:t>
            </a:r>
            <a:r>
              <a:rPr lang="en-US" sz="950">
                <a:latin typeface="Segoe UI"/>
              </a:rPr>
              <a:t>Chains operating under a brand (e.g., Domino's, Pizza Hut).</a:t>
            </a:r>
          </a:p>
          <a:p>
            <a:pPr algn="just" marL="248412" indent="0">
              <a:lnSpc>
                <a:spcPts val="1344"/>
              </a:lnSpc>
            </a:pPr>
            <a:r>
              <a:rPr lang="en-US" sz="950">
                <a:latin typeface="Segoe UI"/>
              </a:rPr>
              <a:t>•    </a:t>
            </a:r>
            <a:r>
              <a:rPr lang="en-US" b="1" sz="950">
                <a:latin typeface="Segoe UI"/>
              </a:rPr>
              <a:t>Direct Sales: </a:t>
            </a:r>
            <a:r>
              <a:rPr lang="en-US" sz="950">
                <a:latin typeface="Segoe UI"/>
              </a:rPr>
              <a:t>Door-to-door, kiosks, or sales through company representatives.</a:t>
            </a:r>
          </a:p>
          <a:p>
            <a:pPr algn="just" marL="248412" indent="0">
              <a:lnSpc>
                <a:spcPts val="1344"/>
              </a:lnSpc>
            </a:pPr>
            <a:r>
              <a:rPr lang="en-US" sz="950">
                <a:latin typeface="Segoe UI"/>
              </a:rPr>
              <a:t>•</a:t>
            </a:r>
            <a:r>
              <a:rPr lang="en-US" b="1" sz="950">
                <a:latin typeface="Segoe UI"/>
              </a:rPr>
              <a:t>    Pop-Up Shops: </a:t>
            </a:r>
            <a:r>
              <a:rPr lang="en-US" sz="950">
                <a:latin typeface="Segoe UI"/>
              </a:rPr>
              <a:t>Temporary setups for promotions or seasonal sales.</a:t>
            </a:r>
          </a:p>
          <a:p>
            <a:pPr algn="just" marL="248412" indent="0">
              <a:lnSpc>
                <a:spcPts val="1344"/>
              </a:lnSpc>
              <a:spcAft>
                <a:spcPts val="840"/>
              </a:spcAft>
            </a:pPr>
            <a:r>
              <a:rPr lang="en-US" sz="950">
                <a:latin typeface="Segoe UI"/>
              </a:rPr>
              <a:t>•</a:t>
            </a:r>
            <a:r>
              <a:rPr lang="en-US" b="1" sz="950">
                <a:latin typeface="Segoe UI"/>
              </a:rPr>
              <a:t>    Events and Expos: </a:t>
            </a:r>
            <a:r>
              <a:rPr lang="en-US" sz="950">
                <a:latin typeface="Segoe UI"/>
              </a:rPr>
              <a:t>Sales during fairs, exhibitions, or industry events.</a:t>
            </a:r>
          </a:p>
          <a:p>
            <a:pPr algn="just" indent="0">
              <a:spcAft>
                <a:spcPts val="1260"/>
              </a:spcAft>
            </a:pPr>
            <a:r>
              <a:rPr lang="en-US" b="1" sz="1100">
                <a:latin typeface="Times New Roman"/>
              </a:rPr>
              <a:t>Advantages:</a:t>
            </a:r>
          </a:p>
          <a:p>
            <a:pPr algn="just" marL="248412" indent="0">
              <a:lnSpc>
                <a:spcPts val="1344"/>
              </a:lnSpc>
            </a:pPr>
            <a:r>
              <a:rPr lang="en-US" sz="950">
                <a:latin typeface="Segoe UI"/>
              </a:rPr>
              <a:t>•    Personal interaction with customers, improving trust.</a:t>
            </a:r>
          </a:p>
          <a:p>
            <a:pPr algn="just" marL="248412" indent="0">
              <a:lnSpc>
                <a:spcPts val="1344"/>
              </a:lnSpc>
            </a:pPr>
            <a:r>
              <a:rPr lang="en-US" sz="950">
                <a:latin typeface="Segoe UI"/>
              </a:rPr>
              <a:t>•    Immediate product availability without shipping delays.</a:t>
            </a:r>
          </a:p>
          <a:p>
            <a:pPr algn="just" marL="248412" indent="0">
              <a:lnSpc>
                <a:spcPts val="1344"/>
              </a:lnSpc>
              <a:spcAft>
                <a:spcPts val="2100"/>
              </a:spcAft>
            </a:pPr>
            <a:r>
              <a:rPr lang="en-US" sz="950">
                <a:latin typeface="Segoe UI"/>
              </a:rPr>
              <a:t>•    Enables physical inspection of products before purchase.</a:t>
            </a:r>
          </a:p>
        </p:txBody>
      </p:sp>
      <p:sp>
        <p:nvSpPr>
          <p:cNvPr id="5" name=""/>
          <p:cNvSpPr/>
          <p:nvPr/>
        </p:nvSpPr>
        <p:spPr>
          <a:xfrm>
            <a:off x="789432" y="6992112"/>
            <a:ext cx="2054352" cy="155448"/>
          </a:xfrm>
          <a:prstGeom prst="rect">
            <a:avLst/>
          </a:prstGeom>
        </p:spPr>
        <p:txBody>
          <a:bodyPr lIns="0" tIns="0" rIns="0" bIns="0" wrap="none">
            <a:noAutofit/>
          </a:bodyPr>
          <a:p>
            <a:pPr indent="0">
              <a:spcBef>
                <a:spcPts val="2100"/>
              </a:spcBef>
            </a:pPr>
            <a:r>
              <a:rPr lang="en-US" sz="950">
                <a:solidFill>
                  <a:srgbClr val="66758C"/>
                </a:solidFill>
                <a:latin typeface="Segoe UI"/>
              </a:rPr>
              <a:t>Sales Channels Used </a:t>
            </a:r>
            <a:r>
              <a:rPr lang="en-US" sz="950">
                <a:solidFill>
                  <a:srgbClr val="8E99AA"/>
                </a:solidFill>
                <a:latin typeface="Segoe UI"/>
              </a:rPr>
              <a:t>in </a:t>
            </a:r>
            <a:r>
              <a:rPr lang="en-US" sz="950">
                <a:solidFill>
                  <a:srgbClr val="66758C"/>
                </a:solidFill>
                <a:latin typeface="Segoe UI"/>
              </a:rPr>
              <a:t>Region [2010]</a:t>
            </a:r>
          </a:p>
        </p:txBody>
      </p:sp>
      <p:sp>
        <p:nvSpPr>
          <p:cNvPr id="6" name=""/>
          <p:cNvSpPr/>
          <p:nvPr/>
        </p:nvSpPr>
        <p:spPr>
          <a:xfrm>
            <a:off x="853440" y="7476744"/>
            <a:ext cx="164592" cy="97536"/>
          </a:xfrm>
          <a:prstGeom prst="rect">
            <a:avLst/>
          </a:prstGeom>
        </p:spPr>
        <p:txBody>
          <a:bodyPr lIns="0" tIns="0" rIns="0" bIns="0" wrap="none">
            <a:noAutofit/>
          </a:bodyPr>
          <a:p>
            <a:pPr indent="0"/>
            <a:r>
              <a:rPr lang="en-US" i="1" sz="600">
                <a:solidFill>
                  <a:srgbClr val="778498"/>
                </a:solidFill>
                <a:latin typeface="Segoe UI"/>
              </a:rPr>
              <a:t>20k</a:t>
            </a:r>
          </a:p>
        </p:txBody>
      </p:sp>
      <p:sp>
        <p:nvSpPr>
          <p:cNvPr id="7" name=""/>
          <p:cNvSpPr/>
          <p:nvPr/>
        </p:nvSpPr>
        <p:spPr>
          <a:xfrm>
            <a:off x="6580632" y="7476744"/>
            <a:ext cx="649224" cy="381000"/>
          </a:xfrm>
          <a:prstGeom prst="rect">
            <a:avLst/>
          </a:prstGeom>
        </p:spPr>
        <p:txBody>
          <a:bodyPr lIns="0" tIns="0" rIns="0" bIns="0">
            <a:noAutofit/>
          </a:bodyPr>
          <a:p>
            <a:pPr indent="0">
              <a:spcAft>
                <a:spcPts val="210"/>
              </a:spcAft>
            </a:pPr>
            <a:r>
              <a:rPr lang="en-US" b="1" sz="700">
                <a:solidFill>
                  <a:srgbClr val="8E99AA"/>
                </a:solidFill>
                <a:latin typeface="Segoe UI"/>
              </a:rPr>
              <a:t>Sales Channel</a:t>
            </a:r>
          </a:p>
          <a:p>
            <a:pPr algn="r" marR="127000" indent="0">
              <a:lnSpc>
                <a:spcPts val="1032"/>
              </a:lnSpc>
            </a:pPr>
            <a:r>
              <a:rPr lang="en-US" sz="650">
                <a:solidFill>
                  <a:srgbClr val="646FFA"/>
                </a:solidFill>
                <a:latin typeface="Segoe UI"/>
              </a:rPr>
              <a:t>■ </a:t>
            </a:r>
            <a:r>
              <a:rPr lang="en-US" sz="650">
                <a:solidFill>
                  <a:srgbClr val="8E99AA"/>
                </a:solidFill>
                <a:latin typeface="Segoe UI"/>
              </a:rPr>
              <a:t>Offline </a:t>
            </a:r>
            <a:r>
              <a:rPr lang="en-US" sz="650">
                <a:solidFill>
                  <a:srgbClr val="EE573D"/>
                </a:solidFill>
                <a:latin typeface="Segoe UI"/>
              </a:rPr>
              <a:t>| </a:t>
            </a:r>
            <a:r>
              <a:rPr lang="en-US" sz="650">
                <a:solidFill>
                  <a:srgbClr val="8E99AA"/>
                </a:solidFill>
                <a:latin typeface="Segoe UI"/>
              </a:rPr>
              <a:t>Online</a:t>
            </a:r>
          </a:p>
        </p:txBody>
      </p:sp>
      <p:sp>
        <p:nvSpPr>
          <p:cNvPr id="8" name=""/>
          <p:cNvSpPr/>
          <p:nvPr/>
        </p:nvSpPr>
        <p:spPr>
          <a:xfrm>
            <a:off x="941832" y="9250680"/>
            <a:ext cx="76200" cy="100584"/>
          </a:xfrm>
          <a:prstGeom prst="rect">
            <a:avLst/>
          </a:prstGeom>
        </p:spPr>
        <p:txBody>
          <a:bodyPr lIns="0" tIns="0" rIns="0" bIns="0" wrap="none">
            <a:noAutofit/>
          </a:bodyPr>
          <a:p>
            <a:pPr indent="0"/>
            <a:r>
              <a:rPr lang="en-US" sz="550">
                <a:solidFill>
                  <a:srgbClr val="4C5E79"/>
                </a:solidFill>
                <a:latin typeface="Segoe UI"/>
              </a:rPr>
              <a:t>0</a:t>
            </a:r>
          </a:p>
        </p:txBody>
      </p:sp>
      <p:sp>
        <p:nvSpPr>
          <p:cNvPr id="9" name=""/>
          <p:cNvSpPr/>
          <p:nvPr/>
        </p:nvSpPr>
        <p:spPr>
          <a:xfrm>
            <a:off x="1112520" y="9314688"/>
            <a:ext cx="877824" cy="97536"/>
          </a:xfrm>
          <a:prstGeom prst="rect">
            <a:avLst/>
          </a:prstGeom>
        </p:spPr>
        <p:txBody>
          <a:bodyPr lIns="0" tIns="0" rIns="0" bIns="0" wrap="none">
            <a:noAutofit/>
          </a:bodyPr>
          <a:p>
            <a:pPr indent="0"/>
            <a:r>
              <a:rPr lang="en-US" sz="650">
                <a:solidFill>
                  <a:srgbClr val="8E99AA"/>
                </a:solidFill>
                <a:latin typeface="Segoe UI"/>
              </a:rPr>
              <a:t>Australia and Oceania</a:t>
            </a:r>
          </a:p>
        </p:txBody>
      </p:sp>
      <p:sp>
        <p:nvSpPr>
          <p:cNvPr id="10" name=""/>
          <p:cNvSpPr/>
          <p:nvPr/>
        </p:nvSpPr>
        <p:spPr>
          <a:xfrm>
            <a:off x="2496312" y="9314688"/>
            <a:ext cx="307848" cy="118872"/>
          </a:xfrm>
          <a:prstGeom prst="rect">
            <a:avLst/>
          </a:prstGeom>
        </p:spPr>
        <p:txBody>
          <a:bodyPr lIns="0" tIns="0" rIns="0" bIns="0" wrap="none">
            <a:noAutofit/>
          </a:bodyPr>
          <a:p>
            <a:pPr indent="0"/>
            <a:r>
              <a:rPr lang="en-US" b="1" sz="650">
                <a:solidFill>
                  <a:srgbClr val="8E99AA"/>
                </a:solidFill>
                <a:latin typeface="Segoe UI"/>
              </a:rPr>
              <a:t>Europe</a:t>
            </a:r>
          </a:p>
        </p:txBody>
      </p:sp>
      <p:sp>
        <p:nvSpPr>
          <p:cNvPr id="11" name=""/>
          <p:cNvSpPr/>
          <p:nvPr/>
        </p:nvSpPr>
        <p:spPr>
          <a:xfrm>
            <a:off x="3179064" y="9314688"/>
            <a:ext cx="1124712" cy="97536"/>
          </a:xfrm>
          <a:prstGeom prst="rect">
            <a:avLst/>
          </a:prstGeom>
        </p:spPr>
        <p:txBody>
          <a:bodyPr lIns="0" tIns="0" rIns="0" bIns="0" wrap="none">
            <a:noAutofit/>
          </a:bodyPr>
          <a:p>
            <a:pPr indent="0"/>
            <a:r>
              <a:rPr lang="en-US" sz="650">
                <a:solidFill>
                  <a:srgbClr val="8E99AA"/>
                </a:solidFill>
                <a:latin typeface="Segoe UI"/>
              </a:rPr>
              <a:t>Middle </a:t>
            </a:r>
            <a:r>
              <a:rPr lang="en-US" sz="650">
                <a:solidFill>
                  <a:srgbClr val="66758C"/>
                </a:solidFill>
                <a:latin typeface="Segoe UI"/>
              </a:rPr>
              <a:t>East </a:t>
            </a:r>
            <a:r>
              <a:rPr lang="en-US" sz="650">
                <a:solidFill>
                  <a:srgbClr val="8E99AA"/>
                </a:solidFill>
                <a:latin typeface="Segoe UI"/>
              </a:rPr>
              <a:t>and North Africa</a:t>
            </a:r>
          </a:p>
        </p:txBody>
      </p:sp>
      <p:sp>
        <p:nvSpPr>
          <p:cNvPr id="12" name=""/>
          <p:cNvSpPr/>
          <p:nvPr/>
        </p:nvSpPr>
        <p:spPr>
          <a:xfrm>
            <a:off x="4736592" y="9314688"/>
            <a:ext cx="185928" cy="97536"/>
          </a:xfrm>
          <a:prstGeom prst="rect">
            <a:avLst/>
          </a:prstGeom>
        </p:spPr>
        <p:txBody>
          <a:bodyPr lIns="0" tIns="0" rIns="0" bIns="0" wrap="none">
            <a:noAutofit/>
          </a:bodyPr>
          <a:p>
            <a:pPr indent="0"/>
            <a:r>
              <a:rPr lang="en-US" sz="650">
                <a:solidFill>
                  <a:srgbClr val="778498"/>
                </a:solidFill>
                <a:latin typeface="Segoe UI"/>
              </a:rPr>
              <a:t>Asia</a:t>
            </a:r>
          </a:p>
        </p:txBody>
      </p:sp>
      <p:sp>
        <p:nvSpPr>
          <p:cNvPr id="13" name=""/>
          <p:cNvSpPr/>
          <p:nvPr/>
        </p:nvSpPr>
        <p:spPr>
          <a:xfrm>
            <a:off x="5541264" y="9314688"/>
            <a:ext cx="758952" cy="97536"/>
          </a:xfrm>
          <a:prstGeom prst="rect">
            <a:avLst/>
          </a:prstGeom>
        </p:spPr>
        <p:txBody>
          <a:bodyPr lIns="0" tIns="0" rIns="0" bIns="0" wrap="none">
            <a:noAutofit/>
          </a:bodyPr>
          <a:p>
            <a:pPr indent="0"/>
            <a:r>
              <a:rPr lang="en-US" sz="650">
                <a:solidFill>
                  <a:srgbClr val="8E99AA"/>
                </a:solidFill>
                <a:latin typeface="Segoe UI"/>
              </a:rPr>
              <a:t>Sub-Saharan Africa</a:t>
            </a:r>
          </a:p>
        </p:txBody>
      </p:sp>
      <p:sp>
        <p:nvSpPr>
          <p:cNvPr id="14" name=""/>
          <p:cNvSpPr/>
          <p:nvPr/>
        </p:nvSpPr>
        <p:spPr>
          <a:xfrm>
            <a:off x="3572256" y="9500616"/>
            <a:ext cx="332232" cy="124968"/>
          </a:xfrm>
          <a:prstGeom prst="rect">
            <a:avLst/>
          </a:prstGeom>
        </p:spPr>
        <p:txBody>
          <a:bodyPr lIns="0" tIns="0" rIns="0" bIns="0" wrap="none">
            <a:noAutofit/>
          </a:bodyPr>
          <a:p>
            <a:pPr indent="0"/>
            <a:r>
              <a:rPr lang="en-US" sz="750">
                <a:solidFill>
                  <a:srgbClr val="778498"/>
                </a:solidFill>
                <a:latin typeface="Segoe UI"/>
              </a:rPr>
              <a:t>Region</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67512" y="1152144"/>
            <a:ext cx="966216" cy="1621536"/>
          </a:xfrm>
          <a:prstGeom prst="rect">
            <a:avLst/>
          </a:prstGeom>
        </p:spPr>
      </p:pic>
      <p:pic>
        <p:nvPicPr>
          <p:cNvPr id="3" name=""/>
          <p:cNvPicPr>
            <a:picLocks noChangeAspect="1"/>
          </p:cNvPicPr>
          <p:nvPr/>
        </p:nvPicPr>
        <p:blipFill>
          <a:blip r:embed="rPictId1"/>
          <a:stretch>
            <a:fillRect/>
          </a:stretch>
        </p:blipFill>
        <p:spPr>
          <a:xfrm>
            <a:off x="1703832" y="1240536"/>
            <a:ext cx="3892296" cy="1533144"/>
          </a:xfrm>
          <a:prstGeom prst="rect">
            <a:avLst/>
          </a:prstGeom>
        </p:spPr>
      </p:pic>
      <p:pic>
        <p:nvPicPr>
          <p:cNvPr id="4" name=""/>
          <p:cNvPicPr>
            <a:picLocks noChangeAspect="1"/>
          </p:cNvPicPr>
          <p:nvPr/>
        </p:nvPicPr>
        <p:blipFill>
          <a:blip r:embed="rPictId2"/>
          <a:stretch>
            <a:fillRect/>
          </a:stretch>
        </p:blipFill>
        <p:spPr>
          <a:xfrm>
            <a:off x="5666232" y="2209800"/>
            <a:ext cx="365760" cy="563880"/>
          </a:xfrm>
          <a:prstGeom prst="rect">
            <a:avLst/>
          </a:prstGeom>
        </p:spPr>
      </p:pic>
      <p:pic>
        <p:nvPicPr>
          <p:cNvPr id="5" name=""/>
          <p:cNvPicPr>
            <a:picLocks noChangeAspect="1"/>
          </p:cNvPicPr>
          <p:nvPr/>
        </p:nvPicPr>
        <p:blipFill>
          <a:blip r:embed="rPictId3"/>
          <a:stretch>
            <a:fillRect/>
          </a:stretch>
        </p:blipFill>
        <p:spPr>
          <a:xfrm>
            <a:off x="6108192" y="2532888"/>
            <a:ext cx="365760" cy="167640"/>
          </a:xfrm>
          <a:prstGeom prst="rect">
            <a:avLst/>
          </a:prstGeom>
        </p:spPr>
      </p:pic>
      <p:pic>
        <p:nvPicPr>
          <p:cNvPr id="6" name=""/>
          <p:cNvPicPr>
            <a:picLocks noChangeAspect="1"/>
          </p:cNvPicPr>
          <p:nvPr/>
        </p:nvPicPr>
        <p:blipFill>
          <a:blip r:embed="rPictId4"/>
          <a:stretch>
            <a:fillRect/>
          </a:stretch>
        </p:blipFill>
        <p:spPr>
          <a:xfrm>
            <a:off x="502920" y="3788664"/>
            <a:ext cx="6016752" cy="1624584"/>
          </a:xfrm>
          <a:prstGeom prst="rect">
            <a:avLst/>
          </a:prstGeom>
        </p:spPr>
      </p:pic>
      <p:pic>
        <p:nvPicPr>
          <p:cNvPr id="7" name=""/>
          <p:cNvPicPr>
            <a:picLocks noChangeAspect="1"/>
          </p:cNvPicPr>
          <p:nvPr/>
        </p:nvPicPr>
        <p:blipFill>
          <a:blip r:embed="rPictId5"/>
          <a:stretch>
            <a:fillRect/>
          </a:stretch>
        </p:blipFill>
        <p:spPr>
          <a:xfrm>
            <a:off x="475488" y="6007608"/>
            <a:ext cx="6035040" cy="2151888"/>
          </a:xfrm>
          <a:prstGeom prst="rect">
            <a:avLst/>
          </a:prstGeom>
        </p:spPr>
      </p:pic>
      <p:sp>
        <p:nvSpPr>
          <p:cNvPr id="8" name=""/>
          <p:cNvSpPr/>
          <p:nvPr/>
        </p:nvSpPr>
        <p:spPr>
          <a:xfrm>
            <a:off x="664464" y="789432"/>
            <a:ext cx="2795016" cy="131064"/>
          </a:xfrm>
          <a:prstGeom prst="rect">
            <a:avLst/>
          </a:prstGeom>
        </p:spPr>
        <p:txBody>
          <a:bodyPr lIns="0" tIns="0" rIns="0" bIns="0" wrap="none">
            <a:noAutofit/>
          </a:bodyPr>
          <a:p>
            <a:pPr indent="0"/>
            <a:r>
              <a:rPr lang="en-US" sz="750">
                <a:solidFill>
                  <a:srgbClr val="66758C"/>
                </a:solidFill>
                <a:latin typeface="Segoe UI"/>
              </a:rPr>
              <a:t>Sale of Pizza Category by February’s Saturday &amp; Sunday hours</a:t>
            </a:r>
          </a:p>
        </p:txBody>
      </p:sp>
      <p:sp>
        <p:nvSpPr>
          <p:cNvPr id="9" name=""/>
          <p:cNvSpPr/>
          <p:nvPr/>
        </p:nvSpPr>
        <p:spPr>
          <a:xfrm>
            <a:off x="6620256" y="1188720"/>
            <a:ext cx="569976" cy="542544"/>
          </a:xfrm>
          <a:prstGeom prst="rect">
            <a:avLst/>
          </a:prstGeom>
        </p:spPr>
        <p:txBody>
          <a:bodyPr lIns="0" tIns="0" rIns="0" bIns="0">
            <a:noAutofit/>
          </a:bodyPr>
          <a:p>
            <a:pPr algn="just" indent="0">
              <a:lnSpc>
                <a:spcPts val="840"/>
              </a:lnSpc>
            </a:pPr>
            <a:r>
              <a:rPr lang="en-US" sz="650">
                <a:solidFill>
                  <a:srgbClr val="66758C"/>
                </a:solidFill>
                <a:latin typeface="Segoe UI"/>
              </a:rPr>
              <a:t>pizza_category</a:t>
            </a:r>
          </a:p>
          <a:p>
            <a:pPr algn="just" indent="0">
              <a:lnSpc>
                <a:spcPts val="840"/>
              </a:lnSpc>
            </a:pPr>
            <a:r>
              <a:rPr lang="en-US" sz="550">
                <a:solidFill>
                  <a:srgbClr val="646FFA"/>
                </a:solidFill>
                <a:latin typeface="Segoe UI"/>
              </a:rPr>
              <a:t>■    </a:t>
            </a:r>
            <a:r>
              <a:rPr lang="en-US" sz="550">
                <a:solidFill>
                  <a:srgbClr val="66758C"/>
                </a:solidFill>
                <a:latin typeface="Segoe UI"/>
              </a:rPr>
              <a:t>Classic</a:t>
            </a:r>
          </a:p>
          <a:p>
            <a:pPr algn="just" indent="0">
              <a:lnSpc>
                <a:spcPts val="840"/>
              </a:lnSpc>
            </a:pPr>
            <a:r>
              <a:rPr lang="en-US" sz="550">
                <a:solidFill>
                  <a:srgbClr val="EE573D"/>
                </a:solidFill>
                <a:latin typeface="Segoe UI"/>
              </a:rPr>
              <a:t>■    </a:t>
            </a:r>
            <a:r>
              <a:rPr lang="en-US" sz="550">
                <a:solidFill>
                  <a:srgbClr val="66758C"/>
                </a:solidFill>
                <a:latin typeface="Segoe UI"/>
              </a:rPr>
              <a:t>Chicken</a:t>
            </a:r>
          </a:p>
          <a:p>
            <a:pPr algn="just" indent="0">
              <a:lnSpc>
                <a:spcPts val="840"/>
              </a:lnSpc>
            </a:pPr>
            <a:r>
              <a:rPr lang="en-US" sz="550">
                <a:solidFill>
                  <a:srgbClr val="03CD96"/>
                </a:solidFill>
                <a:latin typeface="Segoe UI"/>
              </a:rPr>
              <a:t>■    </a:t>
            </a:r>
            <a:r>
              <a:rPr lang="en-US" sz="550">
                <a:solidFill>
                  <a:srgbClr val="66758C"/>
                </a:solidFill>
                <a:latin typeface="Segoe UI"/>
              </a:rPr>
              <a:t>Veggie</a:t>
            </a:r>
          </a:p>
          <a:p>
            <a:pPr algn="just" indent="0">
              <a:lnSpc>
                <a:spcPts val="840"/>
              </a:lnSpc>
              <a:spcAft>
                <a:spcPts val="2730"/>
              </a:spcAft>
            </a:pPr>
            <a:r>
              <a:rPr lang="en-US" sz="550">
                <a:solidFill>
                  <a:srgbClr val="AD66F9"/>
                </a:solidFill>
                <a:latin typeface="Segoe UI"/>
              </a:rPr>
              <a:t>| </a:t>
            </a:r>
            <a:r>
              <a:rPr lang="en-US" sz="550">
                <a:solidFill>
                  <a:srgbClr val="66758C"/>
                </a:solidFill>
                <a:latin typeface="Segoe UI"/>
              </a:rPr>
              <a:t>Supreme</a:t>
            </a:r>
          </a:p>
        </p:txBody>
      </p:sp>
      <p:sp>
        <p:nvSpPr>
          <p:cNvPr id="10" name=""/>
          <p:cNvSpPr/>
          <p:nvPr/>
        </p:nvSpPr>
        <p:spPr>
          <a:xfrm>
            <a:off x="3523488" y="2846832"/>
            <a:ext cx="252984" cy="94488"/>
          </a:xfrm>
          <a:prstGeom prst="rect">
            <a:avLst/>
          </a:prstGeom>
        </p:spPr>
        <p:txBody>
          <a:bodyPr lIns="0" tIns="0" rIns="0" bIns="0" wrap="none">
            <a:noAutofit/>
          </a:bodyPr>
          <a:p>
            <a:pPr indent="0"/>
            <a:r>
              <a:rPr lang="en-US" sz="650">
                <a:solidFill>
                  <a:srgbClr val="8E99AA"/>
                </a:solidFill>
                <a:latin typeface="Segoe UI"/>
              </a:rPr>
              <a:t>Hours</a:t>
            </a:r>
          </a:p>
        </p:txBody>
      </p:sp>
      <p:sp>
        <p:nvSpPr>
          <p:cNvPr id="11" name=""/>
          <p:cNvSpPr/>
          <p:nvPr/>
        </p:nvSpPr>
        <p:spPr>
          <a:xfrm>
            <a:off x="451104" y="3060192"/>
            <a:ext cx="6653784" cy="158496"/>
          </a:xfrm>
          <a:prstGeom prst="rect">
            <a:avLst/>
          </a:prstGeom>
        </p:spPr>
        <p:txBody>
          <a:bodyPr lIns="0" tIns="0" rIns="0" bIns="0" wrap="none">
            <a:noAutofit/>
          </a:bodyPr>
          <a:p>
            <a:pPr algn="just" indent="0">
              <a:spcBef>
                <a:spcPts val="630"/>
              </a:spcBef>
              <a:spcAft>
                <a:spcPts val="1260"/>
              </a:spcAft>
            </a:pPr>
            <a:r>
              <a:rPr lang="en-US" sz="950">
                <a:latin typeface="Segoe UI"/>
              </a:rPr>
              <a:t>February weekends, pizza sales were highest around the evening hours 17:00 and 18:00), Sales were lowest at 01:00.</a:t>
            </a:r>
          </a:p>
        </p:txBody>
      </p:sp>
      <p:sp>
        <p:nvSpPr>
          <p:cNvPr id="12" name=""/>
          <p:cNvSpPr/>
          <p:nvPr/>
        </p:nvSpPr>
        <p:spPr>
          <a:xfrm>
            <a:off x="676656" y="3416808"/>
            <a:ext cx="2685288" cy="134112"/>
          </a:xfrm>
          <a:prstGeom prst="rect">
            <a:avLst/>
          </a:prstGeom>
        </p:spPr>
        <p:txBody>
          <a:bodyPr lIns="0" tIns="0" rIns="0" bIns="0" wrap="none">
            <a:noAutofit/>
          </a:bodyPr>
          <a:p>
            <a:pPr indent="0">
              <a:spcBef>
                <a:spcPts val="1260"/>
              </a:spcBef>
            </a:pPr>
            <a:r>
              <a:rPr lang="en-US" sz="750">
                <a:solidFill>
                  <a:srgbClr val="66758C"/>
                </a:solidFill>
                <a:latin typeface="Segoe UI"/>
              </a:rPr>
              <a:t>Sale of Pizza Category by March's Saturday &amp; Sunday hours</a:t>
            </a:r>
          </a:p>
        </p:txBody>
      </p:sp>
      <p:sp>
        <p:nvSpPr>
          <p:cNvPr id="13" name=""/>
          <p:cNvSpPr/>
          <p:nvPr/>
        </p:nvSpPr>
        <p:spPr>
          <a:xfrm>
            <a:off x="3553968" y="5486400"/>
            <a:ext cx="252984" cy="94488"/>
          </a:xfrm>
          <a:prstGeom prst="rect">
            <a:avLst/>
          </a:prstGeom>
        </p:spPr>
        <p:txBody>
          <a:bodyPr lIns="0" tIns="0" rIns="0" bIns="0" wrap="none">
            <a:noAutofit/>
          </a:bodyPr>
          <a:p>
            <a:pPr indent="0"/>
            <a:r>
              <a:rPr lang="en-US" sz="650">
                <a:solidFill>
                  <a:srgbClr val="778498"/>
                </a:solidFill>
                <a:latin typeface="Segoe UI"/>
              </a:rPr>
              <a:t>Hours</a:t>
            </a:r>
          </a:p>
        </p:txBody>
      </p:sp>
      <p:sp>
        <p:nvSpPr>
          <p:cNvPr id="14" name=""/>
          <p:cNvSpPr/>
          <p:nvPr/>
        </p:nvSpPr>
        <p:spPr>
          <a:xfrm>
            <a:off x="451104" y="5647944"/>
            <a:ext cx="5992368" cy="155448"/>
          </a:xfrm>
          <a:prstGeom prst="rect">
            <a:avLst/>
          </a:prstGeom>
        </p:spPr>
        <p:txBody>
          <a:bodyPr lIns="0" tIns="0" rIns="0" bIns="0" wrap="none">
            <a:noAutofit/>
          </a:bodyPr>
          <a:p>
            <a:pPr indent="0"/>
            <a:r>
              <a:rPr lang="en-US" sz="950">
                <a:latin typeface="Segoe UI"/>
              </a:rPr>
              <a:t>March weekends, pizza sales were highest around the hours 12:00 and 16:00, Sales were lowest at 14:00.</a:t>
            </a:r>
          </a:p>
        </p:txBody>
      </p:sp>
      <p:sp>
        <p:nvSpPr>
          <p:cNvPr id="15" name=""/>
          <p:cNvSpPr/>
          <p:nvPr/>
        </p:nvSpPr>
        <p:spPr>
          <a:xfrm>
            <a:off x="6681216" y="3819144"/>
            <a:ext cx="566928" cy="545592"/>
          </a:xfrm>
          <a:prstGeom prst="rect">
            <a:avLst/>
          </a:prstGeom>
        </p:spPr>
        <p:txBody>
          <a:bodyPr lIns="0" tIns="0" rIns="0" bIns="0">
            <a:noAutofit/>
          </a:bodyPr>
          <a:p>
            <a:pPr indent="0">
              <a:lnSpc>
                <a:spcPts val="840"/>
              </a:lnSpc>
            </a:pPr>
            <a:r>
              <a:rPr lang="en-US" sz="650">
                <a:solidFill>
                  <a:srgbClr val="66758C"/>
                </a:solidFill>
                <a:latin typeface="Segoe UI"/>
              </a:rPr>
              <a:t>Pizza Category</a:t>
            </a:r>
          </a:p>
          <a:p>
            <a:pPr algn="just" marR="101600" indent="0">
              <a:lnSpc>
                <a:spcPts val="840"/>
              </a:lnSpc>
            </a:pPr>
            <a:r>
              <a:rPr lang="en-US" sz="550">
                <a:solidFill>
                  <a:srgbClr val="646FFA"/>
                </a:solidFill>
                <a:latin typeface="Segoe UI"/>
              </a:rPr>
              <a:t>■    </a:t>
            </a:r>
            <a:r>
              <a:rPr lang="en-US" sz="550">
                <a:solidFill>
                  <a:srgbClr val="66758C"/>
                </a:solidFill>
                <a:latin typeface="Segoe UI"/>
              </a:rPr>
              <a:t>Chicken </a:t>
            </a:r>
            <a:r>
              <a:rPr lang="en-US" sz="550">
                <a:solidFill>
                  <a:srgbClr val="EE573D"/>
                </a:solidFill>
                <a:latin typeface="Segoe UI"/>
              </a:rPr>
              <a:t>| </a:t>
            </a:r>
            <a:r>
              <a:rPr lang="en-US" sz="550">
                <a:solidFill>
                  <a:srgbClr val="66758C"/>
                </a:solidFill>
                <a:latin typeface="Segoe UI"/>
              </a:rPr>
              <a:t>Classic</a:t>
            </a:r>
          </a:p>
          <a:p>
            <a:pPr algn="just" indent="0">
              <a:lnSpc>
                <a:spcPts val="840"/>
              </a:lnSpc>
            </a:pPr>
            <a:r>
              <a:rPr lang="en-US" sz="550">
                <a:solidFill>
                  <a:srgbClr val="03CD96"/>
                </a:solidFill>
                <a:latin typeface="Segoe UI"/>
              </a:rPr>
              <a:t>■    </a:t>
            </a:r>
            <a:r>
              <a:rPr lang="en-US" sz="550">
                <a:solidFill>
                  <a:srgbClr val="66758C"/>
                </a:solidFill>
                <a:latin typeface="Segoe UI"/>
              </a:rPr>
              <a:t>Supreme</a:t>
            </a:r>
          </a:p>
          <a:p>
            <a:pPr algn="just"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16" name=""/>
          <p:cNvSpPr/>
          <p:nvPr/>
        </p:nvSpPr>
        <p:spPr>
          <a:xfrm>
            <a:off x="441960" y="8232648"/>
            <a:ext cx="5903976" cy="155448"/>
          </a:xfrm>
          <a:prstGeom prst="rect">
            <a:avLst/>
          </a:prstGeom>
        </p:spPr>
        <p:txBody>
          <a:bodyPr lIns="0" tIns="0" rIns="0" bIns="0" wrap="none">
            <a:noAutofit/>
          </a:bodyPr>
          <a:p>
            <a:pPr indent="0"/>
            <a:r>
              <a:rPr lang="en-US" sz="950">
                <a:latin typeface="Segoe UI"/>
              </a:rPr>
              <a:t>April weekends, pizza sales were highest around the hours 13:00 and 17:00, Sales were lowest at 15:00.</a:t>
            </a:r>
          </a:p>
        </p:txBody>
      </p:sp>
      <p:sp>
        <p:nvSpPr>
          <p:cNvPr id="17" name=""/>
          <p:cNvSpPr/>
          <p:nvPr/>
        </p:nvSpPr>
        <p:spPr>
          <a:xfrm>
            <a:off x="6669024" y="6400800"/>
            <a:ext cx="566928" cy="545592"/>
          </a:xfrm>
          <a:prstGeom prst="rect">
            <a:avLst/>
          </a:prstGeom>
        </p:spPr>
        <p:txBody>
          <a:bodyPr lIns="0" tIns="0" rIns="0" bIns="0">
            <a:noAutofit/>
          </a:bodyPr>
          <a:p>
            <a:pPr indent="0">
              <a:lnSpc>
                <a:spcPts val="840"/>
              </a:lnSpc>
            </a:pPr>
            <a:r>
              <a:rPr lang="en-US" sz="650">
                <a:solidFill>
                  <a:srgbClr val="66758C"/>
                </a:solidFill>
                <a:latin typeface="Segoe UI"/>
              </a:rPr>
              <a:t>Pizza Category </a:t>
            </a:r>
            <a:r>
              <a:rPr lang="en-US" sz="550">
                <a:solidFill>
                  <a:srgbClr val="646FFA"/>
                </a:solidFill>
                <a:latin typeface="Segoe UI"/>
              </a:rPr>
              <a:t>| </a:t>
            </a:r>
            <a:r>
              <a:rPr lang="en-US" sz="550">
                <a:solidFill>
                  <a:srgbClr val="8E99AA"/>
                </a:solidFill>
                <a:latin typeface="Segoe UI"/>
              </a:rPr>
              <a:t>Classic </a:t>
            </a:r>
            <a:r>
              <a:rPr lang="en-US" sz="550">
                <a:solidFill>
                  <a:srgbClr val="EE573D"/>
                </a:solidFill>
                <a:latin typeface="Segoe UI"/>
              </a:rPr>
              <a:t>H </a:t>
            </a:r>
            <a:r>
              <a:rPr lang="en-US" sz="550">
                <a:solidFill>
                  <a:srgbClr val="66758C"/>
                </a:solidFill>
                <a:latin typeface="Segoe UI"/>
              </a:rPr>
              <a:t>Supreme</a:t>
            </a:r>
          </a:p>
          <a:p>
            <a:pPr algn="just" indent="0">
              <a:lnSpc>
                <a:spcPts val="840"/>
              </a:lnSpc>
            </a:pPr>
            <a:r>
              <a:rPr lang="en-US" sz="550">
                <a:solidFill>
                  <a:srgbClr val="03CD96"/>
                </a:solidFill>
                <a:latin typeface="Segoe UI"/>
              </a:rPr>
              <a:t>■    </a:t>
            </a:r>
            <a:r>
              <a:rPr lang="en-US" sz="550">
                <a:solidFill>
                  <a:srgbClr val="66758C"/>
                </a:solidFill>
                <a:latin typeface="Segoe UI"/>
              </a:rPr>
              <a:t>Chicken</a:t>
            </a:r>
          </a:p>
          <a:p>
            <a:pPr algn="just" indent="0">
              <a:lnSpc>
                <a:spcPts val="840"/>
              </a:lnSpc>
            </a:pPr>
            <a:r>
              <a:rPr lang="en-US" sz="550">
                <a:solidFill>
                  <a:srgbClr val="AD66F9"/>
                </a:solidFill>
                <a:latin typeface="Segoe UI"/>
              </a:rPr>
              <a:t>■    </a:t>
            </a:r>
            <a:r>
              <a:rPr lang="en-US" sz="550">
                <a:solidFill>
                  <a:srgbClr val="4C5E79"/>
                </a:solidFill>
                <a:latin typeface="Segoe UI"/>
              </a:rPr>
              <a:t>Veggie</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19912" y="1207008"/>
            <a:ext cx="5608320" cy="1600200"/>
          </a:xfrm>
          <a:prstGeom prst="rect">
            <a:avLst/>
          </a:prstGeom>
        </p:spPr>
      </p:pic>
      <p:pic>
        <p:nvPicPr>
          <p:cNvPr id="3" name=""/>
          <p:cNvPicPr>
            <a:picLocks noChangeAspect="1"/>
          </p:cNvPicPr>
          <p:nvPr/>
        </p:nvPicPr>
        <p:blipFill>
          <a:blip r:embed="rPictId1"/>
          <a:stretch>
            <a:fillRect/>
          </a:stretch>
        </p:blipFill>
        <p:spPr>
          <a:xfrm>
            <a:off x="484632" y="3782568"/>
            <a:ext cx="6035040" cy="1624584"/>
          </a:xfrm>
          <a:prstGeom prst="rect">
            <a:avLst/>
          </a:prstGeom>
        </p:spPr>
      </p:pic>
      <p:pic>
        <p:nvPicPr>
          <p:cNvPr id="4" name=""/>
          <p:cNvPicPr>
            <a:picLocks noChangeAspect="1"/>
          </p:cNvPicPr>
          <p:nvPr/>
        </p:nvPicPr>
        <p:blipFill>
          <a:blip r:embed="rPictId2"/>
          <a:stretch>
            <a:fillRect/>
          </a:stretch>
        </p:blipFill>
        <p:spPr>
          <a:xfrm>
            <a:off x="475488" y="6431280"/>
            <a:ext cx="6010656" cy="1783080"/>
          </a:xfrm>
          <a:prstGeom prst="rect">
            <a:avLst/>
          </a:prstGeom>
        </p:spPr>
      </p:pic>
      <p:sp>
        <p:nvSpPr>
          <p:cNvPr id="5" name=""/>
          <p:cNvSpPr/>
          <p:nvPr/>
        </p:nvSpPr>
        <p:spPr>
          <a:xfrm>
            <a:off x="661416" y="838200"/>
            <a:ext cx="2560320" cy="131064"/>
          </a:xfrm>
          <a:prstGeom prst="rect">
            <a:avLst/>
          </a:prstGeom>
        </p:spPr>
        <p:txBody>
          <a:bodyPr lIns="0" tIns="0" rIns="0" bIns="0" wrap="none">
            <a:noAutofit/>
          </a:bodyPr>
          <a:p>
            <a:pPr indent="0"/>
            <a:r>
              <a:rPr lang="en-US" sz="750">
                <a:solidFill>
                  <a:srgbClr val="66758C"/>
                </a:solidFill>
                <a:latin typeface="Segoe UI"/>
              </a:rPr>
              <a:t>Sale of Pizza Category by May's Saturday &amp; Sunday hours</a:t>
            </a:r>
          </a:p>
        </p:txBody>
      </p:sp>
      <p:sp>
        <p:nvSpPr>
          <p:cNvPr id="6" name=""/>
          <p:cNvSpPr/>
          <p:nvPr/>
        </p:nvSpPr>
        <p:spPr>
          <a:xfrm>
            <a:off x="652272" y="1365504"/>
            <a:ext cx="143256" cy="88392"/>
          </a:xfrm>
          <a:prstGeom prst="rect">
            <a:avLst/>
          </a:prstGeom>
        </p:spPr>
        <p:txBody>
          <a:bodyPr lIns="0" tIns="0" rIns="0" bIns="0" wrap="none">
            <a:noAutofit/>
          </a:bodyPr>
          <a:p>
            <a:pPr indent="0"/>
            <a:r>
              <a:rPr lang="en-US" sz="550">
                <a:solidFill>
                  <a:srgbClr val="9AA4B3"/>
                </a:solidFill>
                <a:latin typeface="Segoe UI"/>
              </a:rPr>
              <a:t>150</a:t>
            </a:r>
          </a:p>
        </p:txBody>
      </p:sp>
      <p:sp>
        <p:nvSpPr>
          <p:cNvPr id="7" name=""/>
          <p:cNvSpPr/>
          <p:nvPr/>
        </p:nvSpPr>
        <p:spPr>
          <a:xfrm>
            <a:off x="652272" y="1804416"/>
            <a:ext cx="143256" cy="85344"/>
          </a:xfrm>
          <a:prstGeom prst="rect">
            <a:avLst/>
          </a:prstGeom>
        </p:spPr>
        <p:txBody>
          <a:bodyPr lIns="0" tIns="0" rIns="0" bIns="0" wrap="none">
            <a:noAutofit/>
          </a:bodyPr>
          <a:p>
            <a:pPr indent="0"/>
            <a:r>
              <a:rPr lang="en-US" sz="500">
                <a:solidFill>
                  <a:srgbClr val="9AA4B3"/>
                </a:solidFill>
                <a:latin typeface="Segoe UI"/>
              </a:rPr>
              <a:t>100</a:t>
            </a:r>
          </a:p>
        </p:txBody>
      </p:sp>
      <p:sp>
        <p:nvSpPr>
          <p:cNvPr id="8" name=""/>
          <p:cNvSpPr/>
          <p:nvPr/>
        </p:nvSpPr>
        <p:spPr>
          <a:xfrm>
            <a:off x="685800" y="2240280"/>
            <a:ext cx="109728" cy="88392"/>
          </a:xfrm>
          <a:prstGeom prst="rect">
            <a:avLst/>
          </a:prstGeom>
        </p:spPr>
        <p:txBody>
          <a:bodyPr lIns="0" tIns="0" rIns="0" bIns="0" wrap="none">
            <a:noAutofit/>
          </a:bodyPr>
          <a:p>
            <a:pPr indent="0"/>
            <a:r>
              <a:rPr lang="en-US" sz="550">
                <a:solidFill>
                  <a:srgbClr val="4C5E79"/>
                </a:solidFill>
                <a:latin typeface="Segoe UI"/>
              </a:rPr>
              <a:t>50</a:t>
            </a:r>
          </a:p>
        </p:txBody>
      </p:sp>
      <p:sp>
        <p:nvSpPr>
          <p:cNvPr id="9" name=""/>
          <p:cNvSpPr/>
          <p:nvPr/>
        </p:nvSpPr>
        <p:spPr>
          <a:xfrm>
            <a:off x="725424" y="2679192"/>
            <a:ext cx="70104" cy="88392"/>
          </a:xfrm>
          <a:prstGeom prst="rect">
            <a:avLst/>
          </a:prstGeom>
        </p:spPr>
        <p:txBody>
          <a:bodyPr lIns="0" tIns="0" rIns="0" bIns="0" wrap="none">
            <a:noAutofit/>
          </a:bodyPr>
          <a:p>
            <a:pPr indent="0"/>
            <a:r>
              <a:rPr lang="en-US" sz="950">
                <a:solidFill>
                  <a:srgbClr val="66758C"/>
                </a:solidFill>
                <a:latin typeface="Segoe UI"/>
              </a:rPr>
              <a:t>o</a:t>
            </a:r>
          </a:p>
        </p:txBody>
      </p:sp>
      <p:sp>
        <p:nvSpPr>
          <p:cNvPr id="10" name=""/>
          <p:cNvSpPr/>
          <p:nvPr/>
        </p:nvSpPr>
        <p:spPr>
          <a:xfrm>
            <a:off x="6580632" y="1237488"/>
            <a:ext cx="560832" cy="536448"/>
          </a:xfrm>
          <a:prstGeom prst="rect">
            <a:avLst/>
          </a:prstGeom>
        </p:spPr>
        <p:txBody>
          <a:bodyPr lIns="0" tIns="0" rIns="0" bIns="0">
            <a:noAutofit/>
          </a:bodyPr>
          <a:p>
            <a:pPr indent="0">
              <a:lnSpc>
                <a:spcPts val="840"/>
              </a:lnSpc>
            </a:pPr>
            <a:r>
              <a:rPr lang="en-US" sz="650">
                <a:solidFill>
                  <a:srgbClr val="66758C"/>
                </a:solidFill>
                <a:latin typeface="Segoe UI"/>
              </a:rPr>
              <a:t>Pizza Category</a:t>
            </a:r>
          </a:p>
          <a:p>
            <a:pPr algn="just" indent="0">
              <a:lnSpc>
                <a:spcPts val="840"/>
              </a:lnSpc>
            </a:pPr>
            <a:r>
              <a:rPr lang="en-US" sz="550">
                <a:solidFill>
                  <a:srgbClr val="646FFA"/>
                </a:solidFill>
                <a:latin typeface="Segoe UI"/>
              </a:rPr>
              <a:t>■    </a:t>
            </a:r>
            <a:r>
              <a:rPr lang="en-US" sz="550">
                <a:solidFill>
                  <a:srgbClr val="66758C"/>
                </a:solidFill>
                <a:latin typeface="Segoe UI"/>
              </a:rPr>
              <a:t>Chicken</a:t>
            </a:r>
          </a:p>
          <a:p>
            <a:pPr algn="just" marR="139700" indent="0">
              <a:lnSpc>
                <a:spcPts val="840"/>
              </a:lnSpc>
            </a:pPr>
            <a:r>
              <a:rPr lang="en-US" sz="550">
                <a:solidFill>
                  <a:srgbClr val="EE573D"/>
                </a:solidFill>
                <a:latin typeface="Segoe UI"/>
              </a:rPr>
              <a:t>■    </a:t>
            </a:r>
            <a:r>
              <a:rPr lang="en-US" sz="550">
                <a:solidFill>
                  <a:srgbClr val="8E99AA"/>
                </a:solidFill>
                <a:latin typeface="Segoe UI"/>
              </a:rPr>
              <a:t>Classic </a:t>
            </a:r>
            <a:r>
              <a:rPr lang="en-US" sz="550">
                <a:solidFill>
                  <a:srgbClr val="03CD96"/>
                </a:solidFill>
                <a:latin typeface="Segoe UI"/>
              </a:rPr>
              <a:t>H </a:t>
            </a:r>
            <a:r>
              <a:rPr lang="en-US" sz="550">
                <a:solidFill>
                  <a:srgbClr val="66758C"/>
                </a:solidFill>
                <a:latin typeface="Segoe UI"/>
              </a:rPr>
              <a:t>Supreme</a:t>
            </a:r>
          </a:p>
          <a:p>
            <a:pPr algn="just"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11" name=""/>
          <p:cNvSpPr/>
          <p:nvPr/>
        </p:nvSpPr>
        <p:spPr>
          <a:xfrm>
            <a:off x="3499104" y="2880360"/>
            <a:ext cx="249936" cy="94488"/>
          </a:xfrm>
          <a:prstGeom prst="rect">
            <a:avLst/>
          </a:prstGeom>
        </p:spPr>
        <p:txBody>
          <a:bodyPr lIns="0" tIns="0" rIns="0" bIns="0" wrap="none">
            <a:noAutofit/>
          </a:bodyPr>
          <a:p>
            <a:pPr indent="0"/>
            <a:r>
              <a:rPr lang="en-US" sz="650">
                <a:solidFill>
                  <a:srgbClr val="778498"/>
                </a:solidFill>
                <a:latin typeface="Segoe UI"/>
              </a:rPr>
              <a:t>Hours</a:t>
            </a:r>
          </a:p>
        </p:txBody>
      </p:sp>
      <p:sp>
        <p:nvSpPr>
          <p:cNvPr id="12" name=""/>
          <p:cNvSpPr/>
          <p:nvPr/>
        </p:nvSpPr>
        <p:spPr>
          <a:xfrm>
            <a:off x="451104" y="3063240"/>
            <a:ext cx="5876544" cy="155448"/>
          </a:xfrm>
          <a:prstGeom prst="rect">
            <a:avLst/>
          </a:prstGeom>
        </p:spPr>
        <p:txBody>
          <a:bodyPr lIns="0" tIns="0" rIns="0" bIns="0" wrap="none">
            <a:noAutofit/>
          </a:bodyPr>
          <a:p>
            <a:pPr indent="0">
              <a:spcAft>
                <a:spcPts val="1260"/>
              </a:spcAft>
            </a:pPr>
            <a:r>
              <a:rPr lang="en-US" sz="950">
                <a:latin typeface="Segoe UI"/>
              </a:rPr>
              <a:t>May weekends, pizza sales were highest around the hours 13:00 and 17:00, Sales were lowest at 14:00.</a:t>
            </a:r>
          </a:p>
        </p:txBody>
      </p:sp>
      <p:sp>
        <p:nvSpPr>
          <p:cNvPr id="13" name=""/>
          <p:cNvSpPr/>
          <p:nvPr/>
        </p:nvSpPr>
        <p:spPr>
          <a:xfrm>
            <a:off x="661416" y="3407664"/>
            <a:ext cx="2606040" cy="134112"/>
          </a:xfrm>
          <a:prstGeom prst="rect">
            <a:avLst/>
          </a:prstGeom>
        </p:spPr>
        <p:txBody>
          <a:bodyPr lIns="0" tIns="0" rIns="0" bIns="0" wrap="none">
            <a:noAutofit/>
          </a:bodyPr>
          <a:p>
            <a:pPr indent="0">
              <a:spcBef>
                <a:spcPts val="1260"/>
              </a:spcBef>
            </a:pPr>
            <a:r>
              <a:rPr lang="en-US" sz="750">
                <a:solidFill>
                  <a:srgbClr val="66758C"/>
                </a:solidFill>
                <a:latin typeface="Segoe UI"/>
              </a:rPr>
              <a:t>Sale of </a:t>
            </a:r>
            <a:r>
              <a:rPr lang="en-US" sz="750">
                <a:solidFill>
                  <a:srgbClr val="4C5E79"/>
                </a:solidFill>
                <a:latin typeface="Segoe UI"/>
              </a:rPr>
              <a:t>Pizza </a:t>
            </a:r>
            <a:r>
              <a:rPr lang="en-US" sz="750">
                <a:solidFill>
                  <a:srgbClr val="66758C"/>
                </a:solidFill>
                <a:latin typeface="Segoe UI"/>
              </a:rPr>
              <a:t>Category byjune’s Saturday </a:t>
            </a:r>
            <a:r>
              <a:rPr lang="en-US" sz="750">
                <a:solidFill>
                  <a:srgbClr val="4C5E79"/>
                </a:solidFill>
                <a:latin typeface="Segoe UI"/>
              </a:rPr>
              <a:t>&amp; </a:t>
            </a:r>
            <a:r>
              <a:rPr lang="en-US" sz="750">
                <a:solidFill>
                  <a:srgbClr val="66758C"/>
                </a:solidFill>
                <a:latin typeface="Segoe UI"/>
              </a:rPr>
              <a:t>Sunday hours</a:t>
            </a:r>
          </a:p>
        </p:txBody>
      </p:sp>
      <p:sp>
        <p:nvSpPr>
          <p:cNvPr id="14" name=""/>
          <p:cNvSpPr/>
          <p:nvPr/>
        </p:nvSpPr>
        <p:spPr>
          <a:xfrm>
            <a:off x="3544824" y="5483352"/>
            <a:ext cx="252984" cy="94488"/>
          </a:xfrm>
          <a:prstGeom prst="rect">
            <a:avLst/>
          </a:prstGeom>
        </p:spPr>
        <p:txBody>
          <a:bodyPr lIns="0" tIns="0" rIns="0" bIns="0" wrap="none">
            <a:noAutofit/>
          </a:bodyPr>
          <a:p>
            <a:pPr indent="0"/>
            <a:r>
              <a:rPr lang="en-US" sz="650">
                <a:solidFill>
                  <a:srgbClr val="8E99AA"/>
                </a:solidFill>
                <a:latin typeface="Segoe UI"/>
              </a:rPr>
              <a:t>Hours</a:t>
            </a:r>
          </a:p>
        </p:txBody>
      </p:sp>
      <p:sp>
        <p:nvSpPr>
          <p:cNvPr id="15" name=""/>
          <p:cNvSpPr/>
          <p:nvPr/>
        </p:nvSpPr>
        <p:spPr>
          <a:xfrm>
            <a:off x="438912" y="5647944"/>
            <a:ext cx="5303520" cy="155448"/>
          </a:xfrm>
          <a:prstGeom prst="rect">
            <a:avLst/>
          </a:prstGeom>
        </p:spPr>
        <p:txBody>
          <a:bodyPr lIns="0" tIns="0" rIns="0" bIns="0" wrap="none">
            <a:noAutofit/>
          </a:bodyPr>
          <a:p>
            <a:pPr indent="0">
              <a:spcAft>
                <a:spcPts val="1470"/>
              </a:spcAft>
            </a:pPr>
            <a:r>
              <a:rPr lang="en-US" sz="950">
                <a:latin typeface="Segoe UI"/>
              </a:rPr>
              <a:t>June weekends, pizza sales were highest around the hours 16:00, Sales were lowest at 15:00.</a:t>
            </a:r>
          </a:p>
        </p:txBody>
      </p:sp>
      <p:sp>
        <p:nvSpPr>
          <p:cNvPr id="16" name=""/>
          <p:cNvSpPr/>
          <p:nvPr/>
        </p:nvSpPr>
        <p:spPr>
          <a:xfrm>
            <a:off x="6678168" y="3813048"/>
            <a:ext cx="569976" cy="542544"/>
          </a:xfrm>
          <a:prstGeom prst="rect">
            <a:avLst/>
          </a:prstGeom>
        </p:spPr>
        <p:txBody>
          <a:bodyPr lIns="0" tIns="0" rIns="0" bIns="0">
            <a:noAutofit/>
          </a:bodyPr>
          <a:p>
            <a:pPr indent="0">
              <a:lnSpc>
                <a:spcPts val="840"/>
              </a:lnSpc>
            </a:pPr>
            <a:r>
              <a:rPr lang="en-US" sz="650">
                <a:solidFill>
                  <a:srgbClr val="66758C"/>
                </a:solidFill>
                <a:latin typeface="Segoe UI"/>
              </a:rPr>
              <a:t>Pizza Category</a:t>
            </a:r>
          </a:p>
          <a:p>
            <a:pPr algn="just" indent="0">
              <a:lnSpc>
                <a:spcPts val="840"/>
              </a:lnSpc>
            </a:pPr>
            <a:r>
              <a:rPr lang="en-US" sz="550">
                <a:solidFill>
                  <a:srgbClr val="646FFA"/>
                </a:solidFill>
                <a:latin typeface="Segoe UI"/>
              </a:rPr>
              <a:t>■    </a:t>
            </a:r>
            <a:r>
              <a:rPr lang="en-US" sz="550">
                <a:solidFill>
                  <a:srgbClr val="66758C"/>
                </a:solidFill>
                <a:latin typeface="Segoe UI"/>
              </a:rPr>
              <a:t>Chicken</a:t>
            </a:r>
          </a:p>
          <a:p>
            <a:pPr algn="just" indent="0">
              <a:lnSpc>
                <a:spcPts val="840"/>
              </a:lnSpc>
            </a:pPr>
            <a:r>
              <a:rPr lang="en-US" sz="550">
                <a:solidFill>
                  <a:srgbClr val="EE573D"/>
                </a:solidFill>
                <a:latin typeface="Segoe UI"/>
              </a:rPr>
              <a:t>■    </a:t>
            </a:r>
            <a:r>
              <a:rPr lang="en-US" sz="550">
                <a:solidFill>
                  <a:srgbClr val="9AA4B3"/>
                </a:solidFill>
                <a:latin typeface="Segoe UI"/>
              </a:rPr>
              <a:t>Classic</a:t>
            </a:r>
          </a:p>
          <a:p>
            <a:pPr algn="just" indent="0">
              <a:lnSpc>
                <a:spcPts val="840"/>
              </a:lnSpc>
            </a:pPr>
            <a:r>
              <a:rPr lang="en-US" sz="550">
                <a:solidFill>
                  <a:srgbClr val="03CD96"/>
                </a:solidFill>
                <a:latin typeface="Segoe UI"/>
              </a:rPr>
              <a:t>| </a:t>
            </a:r>
            <a:r>
              <a:rPr lang="en-US" sz="550">
                <a:solidFill>
                  <a:srgbClr val="66758C"/>
                </a:solidFill>
                <a:latin typeface="Segoe UI"/>
              </a:rPr>
              <a:t>Supreme</a:t>
            </a:r>
          </a:p>
          <a:p>
            <a:pPr algn="just"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17" name=""/>
          <p:cNvSpPr/>
          <p:nvPr/>
        </p:nvSpPr>
        <p:spPr>
          <a:xfrm>
            <a:off x="649224" y="6056376"/>
            <a:ext cx="2563368" cy="134112"/>
          </a:xfrm>
          <a:prstGeom prst="rect">
            <a:avLst/>
          </a:prstGeom>
        </p:spPr>
        <p:txBody>
          <a:bodyPr lIns="0" tIns="0" rIns="0" bIns="0" wrap="none">
            <a:noAutofit/>
          </a:bodyPr>
          <a:p>
            <a:pPr indent="0">
              <a:spcBef>
                <a:spcPts val="1470"/>
              </a:spcBef>
            </a:pPr>
            <a:r>
              <a:rPr lang="en-US" sz="750">
                <a:solidFill>
                  <a:srgbClr val="66758C"/>
                </a:solidFill>
                <a:latin typeface="Segoe UI"/>
              </a:rPr>
              <a:t>Sale of Pizza Category byjuly's Saturday &amp; Sunday hours</a:t>
            </a:r>
          </a:p>
        </p:txBody>
      </p:sp>
      <p:sp>
        <p:nvSpPr>
          <p:cNvPr id="18" name=""/>
          <p:cNvSpPr/>
          <p:nvPr/>
        </p:nvSpPr>
        <p:spPr>
          <a:xfrm>
            <a:off x="438912" y="8244840"/>
            <a:ext cx="5852160" cy="143256"/>
          </a:xfrm>
          <a:prstGeom prst="rect">
            <a:avLst/>
          </a:prstGeom>
        </p:spPr>
        <p:txBody>
          <a:bodyPr lIns="0" tIns="0" rIns="0" bIns="0" wrap="none">
            <a:noAutofit/>
          </a:bodyPr>
          <a:p>
            <a:pPr indent="0"/>
            <a:r>
              <a:rPr lang="en-US" sz="950">
                <a:latin typeface="Segoe UI"/>
              </a:rPr>
              <a:t>July weekends, pizza sales were highest around the hours 18:00 and 19:00, Sales were lowest at 14:00.</a:t>
            </a:r>
          </a:p>
        </p:txBody>
      </p:sp>
      <p:sp>
        <p:nvSpPr>
          <p:cNvPr id="19" name=""/>
          <p:cNvSpPr/>
          <p:nvPr/>
        </p:nvSpPr>
        <p:spPr>
          <a:xfrm>
            <a:off x="6644640" y="6461760"/>
            <a:ext cx="563880" cy="542544"/>
          </a:xfrm>
          <a:prstGeom prst="rect">
            <a:avLst/>
          </a:prstGeom>
        </p:spPr>
        <p:txBody>
          <a:bodyPr lIns="0" tIns="0" rIns="0" bIns="0">
            <a:noAutofit/>
          </a:bodyPr>
          <a:p>
            <a:pPr algn="ctr" indent="0">
              <a:lnSpc>
                <a:spcPts val="840"/>
              </a:lnSpc>
            </a:pPr>
            <a:r>
              <a:rPr lang="en-US" sz="650">
                <a:solidFill>
                  <a:srgbClr val="66758C"/>
                </a:solidFill>
                <a:latin typeface="Segoe UI"/>
              </a:rPr>
              <a:t>Pizza Category </a:t>
            </a:r>
            <a:r>
              <a:rPr lang="en-US" sz="550">
                <a:solidFill>
                  <a:srgbClr val="646FFA"/>
                </a:solidFill>
                <a:latin typeface="Segoe UI"/>
              </a:rPr>
              <a:t>| </a:t>
            </a:r>
            <a:r>
              <a:rPr lang="en-US" sz="550">
                <a:solidFill>
                  <a:srgbClr val="66758C"/>
                </a:solidFill>
                <a:latin typeface="Segoe UI"/>
              </a:rPr>
              <a:t>Chicken</a:t>
            </a:r>
          </a:p>
          <a:p>
            <a:pPr algn="just" indent="0">
              <a:lnSpc>
                <a:spcPts val="840"/>
              </a:lnSpc>
            </a:pPr>
            <a:r>
              <a:rPr lang="en-US" sz="550">
                <a:solidFill>
                  <a:srgbClr val="EE573D"/>
                </a:solidFill>
                <a:latin typeface="Segoe UI"/>
              </a:rPr>
              <a:t>■    </a:t>
            </a:r>
            <a:r>
              <a:rPr lang="en-US" sz="550">
                <a:solidFill>
                  <a:srgbClr val="66758C"/>
                </a:solidFill>
                <a:latin typeface="Segoe UI"/>
              </a:rPr>
              <a:t>Classic</a:t>
            </a:r>
          </a:p>
          <a:p>
            <a:pPr algn="just" indent="0">
              <a:lnSpc>
                <a:spcPts val="840"/>
              </a:lnSpc>
            </a:pPr>
            <a:r>
              <a:rPr lang="en-US" sz="550">
                <a:solidFill>
                  <a:srgbClr val="03CD96"/>
                </a:solidFill>
                <a:latin typeface="Segoe UI"/>
              </a:rPr>
              <a:t>| </a:t>
            </a:r>
            <a:r>
              <a:rPr lang="en-US" sz="550">
                <a:solidFill>
                  <a:srgbClr val="66758C"/>
                </a:solidFill>
                <a:latin typeface="Segoe UI"/>
              </a:rPr>
              <a:t>Supreme</a:t>
            </a:r>
          </a:p>
          <a:p>
            <a:pPr algn="just" indent="0">
              <a:lnSpc>
                <a:spcPts val="840"/>
              </a:lnSpc>
            </a:pPr>
            <a:r>
              <a:rPr lang="en-US" sz="550">
                <a:solidFill>
                  <a:srgbClr val="AD66F9"/>
                </a:solidFill>
                <a:latin typeface="Segoe UI"/>
              </a:rPr>
              <a:t>■    </a:t>
            </a:r>
            <a:r>
              <a:rPr lang="en-US" sz="550">
                <a:solidFill>
                  <a:srgbClr val="66758C"/>
                </a:solidFill>
                <a:latin typeface="Segoe UI"/>
              </a:rPr>
              <a:t>Veggie</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774192" y="1200912"/>
            <a:ext cx="5681472" cy="1624584"/>
          </a:xfrm>
          <a:prstGeom prst="rect">
            <a:avLst/>
          </a:prstGeom>
        </p:spPr>
      </p:pic>
      <p:pic>
        <p:nvPicPr>
          <p:cNvPr id="3" name=""/>
          <p:cNvPicPr>
            <a:picLocks noChangeAspect="1"/>
          </p:cNvPicPr>
          <p:nvPr/>
        </p:nvPicPr>
        <p:blipFill>
          <a:blip r:embed="rPictId1"/>
          <a:stretch>
            <a:fillRect/>
          </a:stretch>
        </p:blipFill>
        <p:spPr>
          <a:xfrm>
            <a:off x="490728" y="3392424"/>
            <a:ext cx="5949696" cy="2121408"/>
          </a:xfrm>
          <a:prstGeom prst="rect">
            <a:avLst/>
          </a:prstGeom>
        </p:spPr>
      </p:pic>
      <p:pic>
        <p:nvPicPr>
          <p:cNvPr id="4" name=""/>
          <p:cNvPicPr>
            <a:picLocks noChangeAspect="1"/>
          </p:cNvPicPr>
          <p:nvPr/>
        </p:nvPicPr>
        <p:blipFill>
          <a:blip r:embed="rPictId2"/>
          <a:stretch>
            <a:fillRect/>
          </a:stretch>
        </p:blipFill>
        <p:spPr>
          <a:xfrm>
            <a:off x="484632" y="6373368"/>
            <a:ext cx="5922264" cy="1594104"/>
          </a:xfrm>
          <a:prstGeom prst="rect">
            <a:avLst/>
          </a:prstGeom>
        </p:spPr>
      </p:pic>
      <p:sp>
        <p:nvSpPr>
          <p:cNvPr id="5" name=""/>
          <p:cNvSpPr/>
          <p:nvPr/>
        </p:nvSpPr>
        <p:spPr>
          <a:xfrm>
            <a:off x="612648" y="829056"/>
            <a:ext cx="2642616" cy="134112"/>
          </a:xfrm>
          <a:prstGeom prst="rect">
            <a:avLst/>
          </a:prstGeom>
        </p:spPr>
        <p:txBody>
          <a:bodyPr lIns="0" tIns="0" rIns="0" bIns="0" wrap="none">
            <a:noAutofit/>
          </a:bodyPr>
          <a:p>
            <a:pPr indent="0"/>
            <a:r>
              <a:rPr lang="en-US" sz="750">
                <a:solidFill>
                  <a:srgbClr val="778498"/>
                </a:solidFill>
                <a:latin typeface="Segoe UI"/>
              </a:rPr>
              <a:t>Sale of </a:t>
            </a:r>
            <a:r>
              <a:rPr lang="en-US" sz="750">
                <a:solidFill>
                  <a:srgbClr val="4C5E79"/>
                </a:solidFill>
                <a:latin typeface="Segoe UI"/>
              </a:rPr>
              <a:t>Pizza </a:t>
            </a:r>
            <a:r>
              <a:rPr lang="en-US" sz="750">
                <a:solidFill>
                  <a:srgbClr val="778498"/>
                </a:solidFill>
                <a:latin typeface="Segoe UI"/>
              </a:rPr>
              <a:t>Category by August Saturday </a:t>
            </a:r>
            <a:r>
              <a:rPr lang="en-US" sz="750">
                <a:solidFill>
                  <a:srgbClr val="4C5E79"/>
                </a:solidFill>
                <a:latin typeface="Segoe UI"/>
              </a:rPr>
              <a:t>&amp; </a:t>
            </a:r>
            <a:r>
              <a:rPr lang="en-US" sz="750">
                <a:solidFill>
                  <a:srgbClr val="778498"/>
                </a:solidFill>
                <a:latin typeface="Segoe UI"/>
              </a:rPr>
              <a:t>Sunday hours</a:t>
            </a:r>
          </a:p>
        </p:txBody>
      </p:sp>
      <p:sp>
        <p:nvSpPr>
          <p:cNvPr id="6" name=""/>
          <p:cNvSpPr/>
          <p:nvPr/>
        </p:nvSpPr>
        <p:spPr>
          <a:xfrm>
            <a:off x="603504" y="1295400"/>
            <a:ext cx="143256" cy="88392"/>
          </a:xfrm>
          <a:prstGeom prst="rect">
            <a:avLst/>
          </a:prstGeom>
        </p:spPr>
        <p:txBody>
          <a:bodyPr lIns="0" tIns="0" rIns="0" bIns="0" wrap="none">
            <a:noAutofit/>
          </a:bodyPr>
          <a:p>
            <a:pPr indent="0"/>
            <a:r>
              <a:rPr lang="en-US" sz="550">
                <a:solidFill>
                  <a:srgbClr val="778498"/>
                </a:solidFill>
                <a:latin typeface="Segoe UI"/>
              </a:rPr>
              <a:t>150</a:t>
            </a:r>
          </a:p>
        </p:txBody>
      </p:sp>
      <p:sp>
        <p:nvSpPr>
          <p:cNvPr id="7" name=""/>
          <p:cNvSpPr/>
          <p:nvPr/>
        </p:nvSpPr>
        <p:spPr>
          <a:xfrm>
            <a:off x="603504" y="1761744"/>
            <a:ext cx="143256" cy="88392"/>
          </a:xfrm>
          <a:prstGeom prst="rect">
            <a:avLst/>
          </a:prstGeom>
        </p:spPr>
        <p:txBody>
          <a:bodyPr lIns="0" tIns="0" rIns="0" bIns="0" wrap="none">
            <a:noAutofit/>
          </a:bodyPr>
          <a:p>
            <a:pPr indent="0"/>
            <a:r>
              <a:rPr lang="en-US" sz="1050">
                <a:solidFill>
                  <a:srgbClr val="778498"/>
                </a:solidFill>
                <a:latin typeface="Georgia"/>
              </a:rPr>
              <a:t>100</a:t>
            </a:r>
          </a:p>
        </p:txBody>
      </p:sp>
      <p:sp>
        <p:nvSpPr>
          <p:cNvPr id="8" name=""/>
          <p:cNvSpPr/>
          <p:nvPr/>
        </p:nvSpPr>
        <p:spPr>
          <a:xfrm>
            <a:off x="637032" y="2228088"/>
            <a:ext cx="109728" cy="88392"/>
          </a:xfrm>
          <a:prstGeom prst="rect">
            <a:avLst/>
          </a:prstGeom>
        </p:spPr>
        <p:txBody>
          <a:bodyPr lIns="0" tIns="0" rIns="0" bIns="0" wrap="none">
            <a:noAutofit/>
          </a:bodyPr>
          <a:p>
            <a:pPr indent="0"/>
            <a:r>
              <a:rPr lang="en-US" sz="550">
                <a:solidFill>
                  <a:srgbClr val="66758C"/>
                </a:solidFill>
                <a:latin typeface="Segoe UI"/>
              </a:rPr>
              <a:t>50</a:t>
            </a:r>
          </a:p>
        </p:txBody>
      </p:sp>
      <p:sp>
        <p:nvSpPr>
          <p:cNvPr id="9" name=""/>
          <p:cNvSpPr/>
          <p:nvPr/>
        </p:nvSpPr>
        <p:spPr>
          <a:xfrm>
            <a:off x="676656" y="2694432"/>
            <a:ext cx="70104" cy="88392"/>
          </a:xfrm>
          <a:prstGeom prst="rect">
            <a:avLst/>
          </a:prstGeom>
        </p:spPr>
        <p:txBody>
          <a:bodyPr lIns="0" tIns="0" rIns="0" bIns="0" wrap="none">
            <a:noAutofit/>
          </a:bodyPr>
          <a:p>
            <a:pPr indent="0"/>
            <a:r>
              <a:rPr lang="en-US" sz="950">
                <a:solidFill>
                  <a:srgbClr val="778498"/>
                </a:solidFill>
                <a:latin typeface="Segoe UI"/>
              </a:rPr>
              <a:t>o</a:t>
            </a:r>
          </a:p>
        </p:txBody>
      </p:sp>
      <p:sp>
        <p:nvSpPr>
          <p:cNvPr id="10" name=""/>
          <p:cNvSpPr/>
          <p:nvPr/>
        </p:nvSpPr>
        <p:spPr>
          <a:xfrm>
            <a:off x="3486912" y="2898648"/>
            <a:ext cx="252984" cy="94488"/>
          </a:xfrm>
          <a:prstGeom prst="rect">
            <a:avLst/>
          </a:prstGeom>
        </p:spPr>
        <p:txBody>
          <a:bodyPr lIns="0" tIns="0" rIns="0" bIns="0" wrap="none">
            <a:noAutofit/>
          </a:bodyPr>
          <a:p>
            <a:pPr indent="0"/>
            <a:r>
              <a:rPr lang="en-US" sz="650">
                <a:solidFill>
                  <a:srgbClr val="778498"/>
                </a:solidFill>
                <a:latin typeface="Segoe UI"/>
              </a:rPr>
              <a:t>Hours</a:t>
            </a:r>
          </a:p>
        </p:txBody>
      </p:sp>
      <p:sp>
        <p:nvSpPr>
          <p:cNvPr id="11" name=""/>
          <p:cNvSpPr/>
          <p:nvPr/>
        </p:nvSpPr>
        <p:spPr>
          <a:xfrm>
            <a:off x="441960" y="3063240"/>
            <a:ext cx="5431536" cy="155448"/>
          </a:xfrm>
          <a:prstGeom prst="rect">
            <a:avLst/>
          </a:prstGeom>
        </p:spPr>
        <p:txBody>
          <a:bodyPr lIns="0" tIns="0" rIns="0" bIns="0" wrap="none">
            <a:noAutofit/>
          </a:bodyPr>
          <a:p>
            <a:pPr indent="0"/>
            <a:r>
              <a:rPr lang="en-US" sz="950">
                <a:latin typeface="Segoe UI"/>
              </a:rPr>
              <a:t>August weekends, pizza sales were highest around the hours 18:00, Sales were lowest at 15:00.</a:t>
            </a:r>
          </a:p>
        </p:txBody>
      </p:sp>
      <p:sp>
        <p:nvSpPr>
          <p:cNvPr id="12" name=""/>
          <p:cNvSpPr/>
          <p:nvPr/>
        </p:nvSpPr>
        <p:spPr>
          <a:xfrm>
            <a:off x="445008" y="5647944"/>
            <a:ext cx="6083808" cy="155448"/>
          </a:xfrm>
          <a:prstGeom prst="rect">
            <a:avLst/>
          </a:prstGeom>
        </p:spPr>
        <p:txBody>
          <a:bodyPr lIns="0" tIns="0" rIns="0" bIns="0" wrap="none">
            <a:noAutofit/>
          </a:bodyPr>
          <a:p>
            <a:pPr indent="0">
              <a:spcAft>
                <a:spcPts val="1260"/>
              </a:spcAft>
            </a:pPr>
            <a:r>
              <a:rPr lang="en-US" sz="950">
                <a:latin typeface="Segoe UI"/>
              </a:rPr>
              <a:t>September weekends, pizza sales were highest around the hours 17:00 - 19:00, Sales were lowest at 16:00.</a:t>
            </a:r>
          </a:p>
        </p:txBody>
      </p:sp>
      <p:sp>
        <p:nvSpPr>
          <p:cNvPr id="13" name=""/>
          <p:cNvSpPr/>
          <p:nvPr/>
        </p:nvSpPr>
        <p:spPr>
          <a:xfrm>
            <a:off x="658368" y="6004560"/>
            <a:ext cx="2770632" cy="131064"/>
          </a:xfrm>
          <a:prstGeom prst="rect">
            <a:avLst/>
          </a:prstGeom>
        </p:spPr>
        <p:txBody>
          <a:bodyPr lIns="0" tIns="0" rIns="0" bIns="0" wrap="none">
            <a:noAutofit/>
          </a:bodyPr>
          <a:p>
            <a:pPr indent="0">
              <a:spcBef>
                <a:spcPts val="1260"/>
              </a:spcBef>
            </a:pPr>
            <a:r>
              <a:rPr lang="en-US" sz="750">
                <a:solidFill>
                  <a:srgbClr val="66758C"/>
                </a:solidFill>
                <a:latin typeface="Segoe UI"/>
              </a:rPr>
              <a:t>Sales of Pizza Category by October's Saturday &amp; Sunday hours</a:t>
            </a:r>
          </a:p>
        </p:txBody>
      </p:sp>
      <p:sp>
        <p:nvSpPr>
          <p:cNvPr id="14" name=""/>
          <p:cNvSpPr/>
          <p:nvPr/>
        </p:nvSpPr>
        <p:spPr>
          <a:xfrm>
            <a:off x="3486912" y="8040624"/>
            <a:ext cx="249936" cy="94488"/>
          </a:xfrm>
          <a:prstGeom prst="rect">
            <a:avLst/>
          </a:prstGeom>
        </p:spPr>
        <p:txBody>
          <a:bodyPr lIns="0" tIns="0" rIns="0" bIns="0" wrap="none">
            <a:noAutofit/>
          </a:bodyPr>
          <a:p>
            <a:pPr indent="0"/>
            <a:r>
              <a:rPr lang="en-US" sz="650">
                <a:solidFill>
                  <a:srgbClr val="66758C"/>
                </a:solidFill>
                <a:latin typeface="Segoe UI"/>
              </a:rPr>
              <a:t>Hours</a:t>
            </a:r>
          </a:p>
        </p:txBody>
      </p:sp>
      <p:sp>
        <p:nvSpPr>
          <p:cNvPr id="15" name=""/>
          <p:cNvSpPr/>
          <p:nvPr/>
        </p:nvSpPr>
        <p:spPr>
          <a:xfrm>
            <a:off x="6611112" y="1231392"/>
            <a:ext cx="563880" cy="542544"/>
          </a:xfrm>
          <a:prstGeom prst="rect">
            <a:avLst/>
          </a:prstGeom>
        </p:spPr>
        <p:txBody>
          <a:bodyPr lIns="0" tIns="0" rIns="0" bIns="0">
            <a:noAutofit/>
          </a:bodyPr>
          <a:p>
            <a:pPr indent="0">
              <a:lnSpc>
                <a:spcPts val="840"/>
              </a:lnSpc>
            </a:pPr>
            <a:r>
              <a:rPr lang="en-US" sz="650">
                <a:solidFill>
                  <a:srgbClr val="66758C"/>
                </a:solidFill>
                <a:latin typeface="Segoe UI"/>
              </a:rPr>
              <a:t>Pizza Category</a:t>
            </a:r>
          </a:p>
          <a:p>
            <a:pPr algn="just" marR="101600" indent="0">
              <a:lnSpc>
                <a:spcPts val="840"/>
              </a:lnSpc>
            </a:pPr>
            <a:r>
              <a:rPr lang="en-US" sz="550">
                <a:solidFill>
                  <a:srgbClr val="646FFA"/>
                </a:solidFill>
                <a:latin typeface="Segoe UI"/>
              </a:rPr>
              <a:t>■    </a:t>
            </a:r>
            <a:r>
              <a:rPr lang="en-US" sz="550">
                <a:solidFill>
                  <a:srgbClr val="778498"/>
                </a:solidFill>
                <a:latin typeface="Segoe UI"/>
              </a:rPr>
              <a:t>Chicken </a:t>
            </a:r>
            <a:r>
              <a:rPr lang="en-US" sz="550">
                <a:solidFill>
                  <a:srgbClr val="EE573D"/>
                </a:solidFill>
                <a:latin typeface="Segoe UI"/>
              </a:rPr>
              <a:t>| </a:t>
            </a:r>
            <a:r>
              <a:rPr lang="en-US" sz="550">
                <a:solidFill>
                  <a:srgbClr val="66758C"/>
                </a:solidFill>
                <a:latin typeface="Segoe UI"/>
              </a:rPr>
              <a:t>Classic</a:t>
            </a:r>
          </a:p>
          <a:p>
            <a:pPr algn="just" indent="0">
              <a:lnSpc>
                <a:spcPts val="840"/>
              </a:lnSpc>
            </a:pPr>
            <a:r>
              <a:rPr lang="en-US" sz="550">
                <a:solidFill>
                  <a:srgbClr val="03CD96"/>
                </a:solidFill>
                <a:latin typeface="Segoe UI"/>
              </a:rPr>
              <a:t>■    </a:t>
            </a:r>
            <a:r>
              <a:rPr lang="en-US" sz="550">
                <a:solidFill>
                  <a:srgbClr val="66758C"/>
                </a:solidFill>
                <a:latin typeface="Segoe UI"/>
              </a:rPr>
              <a:t>Supreme</a:t>
            </a:r>
          </a:p>
          <a:p>
            <a:pPr algn="just" indent="0">
              <a:lnSpc>
                <a:spcPts val="840"/>
              </a:lnSpc>
            </a:pPr>
            <a:r>
              <a:rPr lang="en-US" sz="550">
                <a:solidFill>
                  <a:srgbClr val="AD66F9"/>
                </a:solidFill>
                <a:latin typeface="Segoe UI"/>
              </a:rPr>
              <a:t>■    </a:t>
            </a:r>
            <a:r>
              <a:rPr lang="en-US" sz="550">
                <a:solidFill>
                  <a:srgbClr val="778498"/>
                </a:solidFill>
                <a:latin typeface="Segoe UI"/>
              </a:rPr>
              <a:t>Veggie</a:t>
            </a:r>
          </a:p>
        </p:txBody>
      </p:sp>
      <p:sp>
        <p:nvSpPr>
          <p:cNvPr id="16" name=""/>
          <p:cNvSpPr/>
          <p:nvPr/>
        </p:nvSpPr>
        <p:spPr>
          <a:xfrm>
            <a:off x="6592824" y="3782568"/>
            <a:ext cx="560832" cy="536448"/>
          </a:xfrm>
          <a:prstGeom prst="rect">
            <a:avLst/>
          </a:prstGeom>
        </p:spPr>
        <p:txBody>
          <a:bodyPr lIns="0" tIns="0" rIns="0" bIns="0">
            <a:noAutofit/>
          </a:bodyPr>
          <a:p>
            <a:pPr algn="ctr" indent="0">
              <a:lnSpc>
                <a:spcPts val="840"/>
              </a:lnSpc>
            </a:pPr>
            <a:r>
              <a:rPr lang="en-US" sz="650">
                <a:solidFill>
                  <a:srgbClr val="66758C"/>
                </a:solidFill>
                <a:latin typeface="Segoe UI"/>
              </a:rPr>
              <a:t>Pizza Category </a:t>
            </a:r>
            <a:r>
              <a:rPr lang="en-US" sz="550">
                <a:solidFill>
                  <a:srgbClr val="646FFA"/>
                </a:solidFill>
                <a:latin typeface="Segoe UI"/>
              </a:rPr>
              <a:t>H </a:t>
            </a:r>
            <a:r>
              <a:rPr lang="en-US" sz="550">
                <a:solidFill>
                  <a:srgbClr val="66758C"/>
                </a:solidFill>
                <a:latin typeface="Segoe UI"/>
              </a:rPr>
              <a:t>Chicken</a:t>
            </a:r>
          </a:p>
          <a:p>
            <a:pPr algn="just" marR="139700" indent="0">
              <a:lnSpc>
                <a:spcPts val="840"/>
              </a:lnSpc>
            </a:pPr>
            <a:r>
              <a:rPr lang="en-US" sz="550">
                <a:solidFill>
                  <a:srgbClr val="EE573D"/>
                </a:solidFill>
                <a:latin typeface="Segoe UI"/>
              </a:rPr>
              <a:t>■    </a:t>
            </a:r>
            <a:r>
              <a:rPr lang="en-US" sz="550">
                <a:solidFill>
                  <a:srgbClr val="66758C"/>
                </a:solidFill>
                <a:latin typeface="Segoe UI"/>
              </a:rPr>
              <a:t>Classic </a:t>
            </a:r>
            <a:r>
              <a:rPr lang="en-US" sz="550">
                <a:solidFill>
                  <a:srgbClr val="03CD96"/>
                </a:solidFill>
                <a:latin typeface="Segoe UI"/>
              </a:rPr>
              <a:t>H </a:t>
            </a:r>
            <a:r>
              <a:rPr lang="en-US" sz="550">
                <a:solidFill>
                  <a:srgbClr val="66758C"/>
                </a:solidFill>
                <a:latin typeface="Segoe UI"/>
              </a:rPr>
              <a:t>Supreme</a:t>
            </a:r>
          </a:p>
          <a:p>
            <a:pPr algn="just"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17" name=""/>
          <p:cNvSpPr/>
          <p:nvPr/>
        </p:nvSpPr>
        <p:spPr>
          <a:xfrm>
            <a:off x="6562344" y="6394704"/>
            <a:ext cx="557784" cy="542544"/>
          </a:xfrm>
          <a:prstGeom prst="rect">
            <a:avLst/>
          </a:prstGeom>
        </p:spPr>
        <p:txBody>
          <a:bodyPr lIns="0" tIns="0" rIns="0" bIns="0">
            <a:noAutofit/>
          </a:bodyPr>
          <a:p>
            <a:pPr indent="0">
              <a:lnSpc>
                <a:spcPts val="816"/>
              </a:lnSpc>
            </a:pPr>
            <a:r>
              <a:rPr lang="en-US" sz="650">
                <a:solidFill>
                  <a:srgbClr val="66758C"/>
                </a:solidFill>
                <a:latin typeface="Segoe UI"/>
              </a:rPr>
              <a:t>Pizza Category</a:t>
            </a:r>
          </a:p>
          <a:p>
            <a:pPr algn="just" indent="0">
              <a:lnSpc>
                <a:spcPts val="816"/>
              </a:lnSpc>
            </a:pPr>
            <a:r>
              <a:rPr lang="en-US" sz="550">
                <a:solidFill>
                  <a:srgbClr val="646FFA"/>
                </a:solidFill>
                <a:latin typeface="Segoe UI"/>
              </a:rPr>
              <a:t>■    </a:t>
            </a:r>
            <a:r>
              <a:rPr lang="en-US" sz="550">
                <a:solidFill>
                  <a:srgbClr val="66758C"/>
                </a:solidFill>
                <a:latin typeface="Segoe UI"/>
              </a:rPr>
              <a:t>Chicken</a:t>
            </a:r>
          </a:p>
          <a:p>
            <a:pPr algn="just" indent="0">
              <a:lnSpc>
                <a:spcPts val="816"/>
              </a:lnSpc>
            </a:pPr>
            <a:r>
              <a:rPr lang="en-US" sz="550">
                <a:solidFill>
                  <a:srgbClr val="EE573D"/>
                </a:solidFill>
                <a:latin typeface="Segoe UI"/>
              </a:rPr>
              <a:t>■    </a:t>
            </a:r>
            <a:r>
              <a:rPr lang="en-US" sz="550">
                <a:solidFill>
                  <a:srgbClr val="66758C"/>
                </a:solidFill>
                <a:latin typeface="Segoe UI"/>
              </a:rPr>
              <a:t>Supreme </a:t>
            </a:r>
            <a:r>
              <a:rPr lang="en-US" sz="550">
                <a:solidFill>
                  <a:srgbClr val="03CD96"/>
                </a:solidFill>
                <a:latin typeface="Segoe UI"/>
              </a:rPr>
              <a:t>H </a:t>
            </a:r>
            <a:r>
              <a:rPr lang="en-US" sz="550">
                <a:solidFill>
                  <a:srgbClr val="4C5E79"/>
                </a:solidFill>
                <a:latin typeface="Segoe UI"/>
              </a:rPr>
              <a:t>Classic</a:t>
            </a:r>
          </a:p>
          <a:p>
            <a:pPr algn="just" indent="0">
              <a:lnSpc>
                <a:spcPts val="816"/>
              </a:lnSpc>
            </a:pPr>
            <a:r>
              <a:rPr lang="en-US" sz="550">
                <a:solidFill>
                  <a:srgbClr val="AD66F9"/>
                </a:solidFill>
                <a:latin typeface="Segoe UI"/>
              </a:rPr>
              <a:t>■    </a:t>
            </a:r>
            <a:r>
              <a:rPr lang="en-US" sz="550">
                <a:solidFill>
                  <a:srgbClr val="4C5E79"/>
                </a:solidFill>
                <a:latin typeface="Segoe UI"/>
              </a:rPr>
              <a:t>Veggie</a:t>
            </a:r>
          </a:p>
        </p:txBody>
      </p:sp>
      <p:sp>
        <p:nvSpPr>
          <p:cNvPr id="18" name=""/>
          <p:cNvSpPr/>
          <p:nvPr/>
        </p:nvSpPr>
        <p:spPr>
          <a:xfrm>
            <a:off x="451104" y="8232648"/>
            <a:ext cx="5992368" cy="155448"/>
          </a:xfrm>
          <a:prstGeom prst="rect">
            <a:avLst/>
          </a:prstGeom>
        </p:spPr>
        <p:txBody>
          <a:bodyPr lIns="0" tIns="0" rIns="0" bIns="0" wrap="none">
            <a:noAutofit/>
          </a:bodyPr>
          <a:p>
            <a:pPr indent="0"/>
            <a:r>
              <a:rPr lang="en-US" sz="950">
                <a:latin typeface="Segoe UI"/>
              </a:rPr>
              <a:t>March weekends, pizza sales were highest around the hours 13:00 and 19:00, Sales were lowest at 16:00.</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06552" y="1197864"/>
            <a:ext cx="5922264" cy="1600200"/>
          </a:xfrm>
          <a:prstGeom prst="rect">
            <a:avLst/>
          </a:prstGeom>
        </p:spPr>
      </p:pic>
      <p:pic>
        <p:nvPicPr>
          <p:cNvPr id="3" name=""/>
          <p:cNvPicPr>
            <a:picLocks noChangeAspect="1"/>
          </p:cNvPicPr>
          <p:nvPr/>
        </p:nvPicPr>
        <p:blipFill>
          <a:blip r:embed="rPictId1"/>
          <a:stretch>
            <a:fillRect/>
          </a:stretch>
        </p:blipFill>
        <p:spPr>
          <a:xfrm>
            <a:off x="490728" y="3791712"/>
            <a:ext cx="6038088" cy="1624584"/>
          </a:xfrm>
          <a:prstGeom prst="rect">
            <a:avLst/>
          </a:prstGeom>
        </p:spPr>
      </p:pic>
      <p:pic>
        <p:nvPicPr>
          <p:cNvPr id="4" name=""/>
          <p:cNvPicPr>
            <a:picLocks noChangeAspect="1"/>
          </p:cNvPicPr>
          <p:nvPr/>
        </p:nvPicPr>
        <p:blipFill>
          <a:blip r:embed="rPictId2"/>
          <a:stretch>
            <a:fillRect/>
          </a:stretch>
        </p:blipFill>
        <p:spPr>
          <a:xfrm>
            <a:off x="496824" y="6787896"/>
            <a:ext cx="6422136" cy="1316736"/>
          </a:xfrm>
          <a:prstGeom prst="rect">
            <a:avLst/>
          </a:prstGeom>
        </p:spPr>
      </p:pic>
      <p:sp>
        <p:nvSpPr>
          <p:cNvPr id="5" name=""/>
          <p:cNvSpPr/>
          <p:nvPr/>
        </p:nvSpPr>
        <p:spPr>
          <a:xfrm>
            <a:off x="777240" y="832104"/>
            <a:ext cx="2877312" cy="131064"/>
          </a:xfrm>
          <a:prstGeom prst="rect">
            <a:avLst/>
          </a:prstGeom>
        </p:spPr>
        <p:txBody>
          <a:bodyPr lIns="0" tIns="0" rIns="0" bIns="0" wrap="none">
            <a:noAutofit/>
          </a:bodyPr>
          <a:p>
            <a:pPr indent="0"/>
            <a:r>
              <a:rPr lang="en-US" sz="750">
                <a:solidFill>
                  <a:srgbClr val="66758C"/>
                </a:solidFill>
                <a:latin typeface="Segoe UI"/>
              </a:rPr>
              <a:t>Sales of Pizza Category by November's Saturday &amp; Sunday hours</a:t>
            </a:r>
          </a:p>
        </p:txBody>
      </p:sp>
      <p:sp>
        <p:nvSpPr>
          <p:cNvPr id="6" name=""/>
          <p:cNvSpPr/>
          <p:nvPr/>
        </p:nvSpPr>
        <p:spPr>
          <a:xfrm>
            <a:off x="6684264" y="1228344"/>
            <a:ext cx="557784" cy="536448"/>
          </a:xfrm>
          <a:prstGeom prst="rect">
            <a:avLst/>
          </a:prstGeom>
        </p:spPr>
        <p:txBody>
          <a:bodyPr lIns="0" tIns="0" rIns="0" bIns="0">
            <a:noAutofit/>
          </a:bodyPr>
          <a:p>
            <a:pPr indent="0">
              <a:lnSpc>
                <a:spcPts val="840"/>
              </a:lnSpc>
            </a:pPr>
            <a:r>
              <a:rPr lang="en-US" sz="650">
                <a:solidFill>
                  <a:srgbClr val="778498"/>
                </a:solidFill>
                <a:latin typeface="Segoe UI"/>
              </a:rPr>
              <a:t>Pizza Category</a:t>
            </a:r>
          </a:p>
          <a:p>
            <a:pPr algn="just" indent="0">
              <a:lnSpc>
                <a:spcPts val="840"/>
              </a:lnSpc>
            </a:pPr>
            <a:r>
              <a:rPr lang="en-US" sz="550">
                <a:solidFill>
                  <a:srgbClr val="646FFA"/>
                </a:solidFill>
                <a:latin typeface="Segoe UI"/>
              </a:rPr>
              <a:t>■    </a:t>
            </a:r>
            <a:r>
              <a:rPr lang="en-US" sz="550">
                <a:solidFill>
                  <a:srgbClr val="778498"/>
                </a:solidFill>
                <a:latin typeface="Segoe UI"/>
              </a:rPr>
              <a:t>Chicken</a:t>
            </a:r>
          </a:p>
          <a:p>
            <a:pPr algn="just" marR="139700" indent="0">
              <a:lnSpc>
                <a:spcPts val="840"/>
              </a:lnSpc>
            </a:pPr>
            <a:r>
              <a:rPr lang="en-US" sz="550">
                <a:solidFill>
                  <a:srgbClr val="EE573D"/>
                </a:solidFill>
                <a:latin typeface="Segoe UI"/>
              </a:rPr>
              <a:t>■    </a:t>
            </a:r>
            <a:r>
              <a:rPr lang="en-US" sz="550">
                <a:solidFill>
                  <a:srgbClr val="4C5E79"/>
                </a:solidFill>
                <a:latin typeface="Segoe UI"/>
              </a:rPr>
              <a:t>Classic </a:t>
            </a:r>
            <a:r>
              <a:rPr lang="en-US" sz="550">
                <a:solidFill>
                  <a:srgbClr val="03CD96"/>
                </a:solidFill>
                <a:latin typeface="Segoe UI"/>
              </a:rPr>
              <a:t>H </a:t>
            </a:r>
            <a:r>
              <a:rPr lang="en-US" sz="550">
                <a:solidFill>
                  <a:srgbClr val="778498"/>
                </a:solidFill>
                <a:latin typeface="Segoe UI"/>
              </a:rPr>
              <a:t>Supreme</a:t>
            </a:r>
          </a:p>
          <a:p>
            <a:pPr algn="just" indent="0">
              <a:lnSpc>
                <a:spcPts val="840"/>
              </a:lnSpc>
            </a:pPr>
            <a:r>
              <a:rPr lang="en-US" sz="550">
                <a:solidFill>
                  <a:srgbClr val="AD66F9"/>
                </a:solidFill>
                <a:latin typeface="Segoe UI"/>
              </a:rPr>
              <a:t>■    </a:t>
            </a:r>
            <a:r>
              <a:rPr lang="en-US" sz="550">
                <a:solidFill>
                  <a:srgbClr val="4C5E79"/>
                </a:solidFill>
                <a:latin typeface="Segoe UI"/>
              </a:rPr>
              <a:t>Veggie</a:t>
            </a:r>
          </a:p>
        </p:txBody>
      </p:sp>
      <p:sp>
        <p:nvSpPr>
          <p:cNvPr id="7" name=""/>
          <p:cNvSpPr/>
          <p:nvPr/>
        </p:nvSpPr>
        <p:spPr>
          <a:xfrm>
            <a:off x="3605784" y="2871216"/>
            <a:ext cx="249936" cy="91440"/>
          </a:xfrm>
          <a:prstGeom prst="rect">
            <a:avLst/>
          </a:prstGeom>
        </p:spPr>
        <p:txBody>
          <a:bodyPr lIns="0" tIns="0" rIns="0" bIns="0" wrap="none">
            <a:noAutofit/>
          </a:bodyPr>
          <a:p>
            <a:pPr indent="0"/>
            <a:r>
              <a:rPr lang="en-US" sz="650">
                <a:solidFill>
                  <a:srgbClr val="66758C"/>
                </a:solidFill>
                <a:latin typeface="Segoe UI"/>
              </a:rPr>
              <a:t>Hours</a:t>
            </a:r>
          </a:p>
        </p:txBody>
      </p:sp>
      <p:sp>
        <p:nvSpPr>
          <p:cNvPr id="8" name=""/>
          <p:cNvSpPr/>
          <p:nvPr/>
        </p:nvSpPr>
        <p:spPr>
          <a:xfrm>
            <a:off x="451104" y="3063240"/>
            <a:ext cx="6224016" cy="155448"/>
          </a:xfrm>
          <a:prstGeom prst="rect">
            <a:avLst/>
          </a:prstGeom>
        </p:spPr>
        <p:txBody>
          <a:bodyPr lIns="0" tIns="0" rIns="0" bIns="0" wrap="none">
            <a:noAutofit/>
          </a:bodyPr>
          <a:p>
            <a:pPr indent="0">
              <a:spcAft>
                <a:spcPts val="1260"/>
              </a:spcAft>
            </a:pPr>
            <a:r>
              <a:rPr lang="en-US" sz="950">
                <a:latin typeface="Segoe UI"/>
              </a:rPr>
              <a:t>November weekends, pizza sales were highest around the hours 13:00 and 18:00, Sales were lowest at 14:00.</a:t>
            </a:r>
          </a:p>
        </p:txBody>
      </p:sp>
      <p:sp>
        <p:nvSpPr>
          <p:cNvPr id="9" name=""/>
          <p:cNvSpPr/>
          <p:nvPr/>
        </p:nvSpPr>
        <p:spPr>
          <a:xfrm>
            <a:off x="667512" y="3416808"/>
            <a:ext cx="2316480" cy="134112"/>
          </a:xfrm>
          <a:prstGeom prst="rect">
            <a:avLst/>
          </a:prstGeom>
        </p:spPr>
        <p:txBody>
          <a:bodyPr lIns="0" tIns="0" rIns="0" bIns="0" wrap="none">
            <a:noAutofit/>
          </a:bodyPr>
          <a:p>
            <a:pPr indent="0">
              <a:spcBef>
                <a:spcPts val="1260"/>
              </a:spcBef>
            </a:pPr>
            <a:r>
              <a:rPr lang="en-US" sz="750">
                <a:solidFill>
                  <a:srgbClr val="66758C"/>
                </a:solidFill>
                <a:latin typeface="Segoe UI"/>
              </a:rPr>
              <a:t>Sale of Pizza Category by Saturday &amp; Sunday hours</a:t>
            </a:r>
          </a:p>
        </p:txBody>
      </p:sp>
      <p:sp>
        <p:nvSpPr>
          <p:cNvPr id="10" name=""/>
          <p:cNvSpPr/>
          <p:nvPr/>
        </p:nvSpPr>
        <p:spPr>
          <a:xfrm>
            <a:off x="6687312" y="3822192"/>
            <a:ext cx="566928" cy="542544"/>
          </a:xfrm>
          <a:prstGeom prst="rect">
            <a:avLst/>
          </a:prstGeom>
        </p:spPr>
        <p:txBody>
          <a:bodyPr lIns="0" tIns="0" rIns="0" bIns="0">
            <a:noAutofit/>
          </a:bodyPr>
          <a:p>
            <a:pPr indent="0">
              <a:lnSpc>
                <a:spcPts val="840"/>
              </a:lnSpc>
            </a:pPr>
            <a:r>
              <a:rPr lang="en-US" sz="650">
                <a:solidFill>
                  <a:srgbClr val="66758C"/>
                </a:solidFill>
                <a:latin typeface="Segoe UI"/>
              </a:rPr>
              <a:t>Pizza Category</a:t>
            </a:r>
          </a:p>
          <a:p>
            <a:pPr algn="just" indent="0">
              <a:lnSpc>
                <a:spcPts val="840"/>
              </a:lnSpc>
            </a:pPr>
            <a:r>
              <a:rPr lang="en-US" sz="550">
                <a:solidFill>
                  <a:srgbClr val="646FFA"/>
                </a:solidFill>
                <a:latin typeface="Segoe UI"/>
              </a:rPr>
              <a:t>■    </a:t>
            </a:r>
            <a:r>
              <a:rPr lang="en-US" sz="550">
                <a:solidFill>
                  <a:srgbClr val="66758C"/>
                </a:solidFill>
                <a:latin typeface="Segoe UI"/>
              </a:rPr>
              <a:t>Chicken</a:t>
            </a:r>
          </a:p>
          <a:p>
            <a:pPr algn="just" indent="0">
              <a:lnSpc>
                <a:spcPts val="840"/>
              </a:lnSpc>
            </a:pPr>
            <a:r>
              <a:rPr lang="en-US" sz="550">
                <a:solidFill>
                  <a:srgbClr val="EE573D"/>
                </a:solidFill>
                <a:latin typeface="Segoe UI"/>
              </a:rPr>
              <a:t>■    </a:t>
            </a:r>
            <a:r>
              <a:rPr lang="en-US" sz="550">
                <a:solidFill>
                  <a:srgbClr val="8E99AA"/>
                </a:solidFill>
                <a:latin typeface="Segoe UI"/>
              </a:rPr>
              <a:t>Classic</a:t>
            </a:r>
          </a:p>
          <a:p>
            <a:pPr algn="just" indent="0">
              <a:lnSpc>
                <a:spcPts val="840"/>
              </a:lnSpc>
            </a:pPr>
            <a:r>
              <a:rPr lang="en-US" sz="550">
                <a:solidFill>
                  <a:srgbClr val="03CD96"/>
                </a:solidFill>
                <a:latin typeface="Segoe UI"/>
              </a:rPr>
              <a:t>| </a:t>
            </a:r>
            <a:r>
              <a:rPr lang="en-US" sz="550">
                <a:solidFill>
                  <a:srgbClr val="66758C"/>
                </a:solidFill>
                <a:latin typeface="Segoe UI"/>
              </a:rPr>
              <a:t>Supreme</a:t>
            </a:r>
          </a:p>
          <a:p>
            <a:pPr algn="just" indent="0">
              <a:lnSpc>
                <a:spcPts val="840"/>
              </a:lnSpc>
            </a:pPr>
            <a:r>
              <a:rPr lang="en-US" sz="550">
                <a:solidFill>
                  <a:srgbClr val="AD66F9"/>
                </a:solidFill>
                <a:latin typeface="Segoe UI"/>
              </a:rPr>
              <a:t>■    </a:t>
            </a:r>
            <a:r>
              <a:rPr lang="en-US" sz="550">
                <a:solidFill>
                  <a:srgbClr val="66758C"/>
                </a:solidFill>
                <a:latin typeface="Segoe UI"/>
              </a:rPr>
              <a:t>Veggie</a:t>
            </a:r>
          </a:p>
        </p:txBody>
      </p:sp>
      <p:sp>
        <p:nvSpPr>
          <p:cNvPr id="11" name=""/>
          <p:cNvSpPr/>
          <p:nvPr/>
        </p:nvSpPr>
        <p:spPr>
          <a:xfrm>
            <a:off x="3550920" y="5492496"/>
            <a:ext cx="252984" cy="94488"/>
          </a:xfrm>
          <a:prstGeom prst="rect">
            <a:avLst/>
          </a:prstGeom>
        </p:spPr>
        <p:txBody>
          <a:bodyPr lIns="0" tIns="0" rIns="0" bIns="0" wrap="none">
            <a:noAutofit/>
          </a:bodyPr>
          <a:p>
            <a:pPr indent="0"/>
            <a:r>
              <a:rPr lang="en-US" sz="650">
                <a:solidFill>
                  <a:srgbClr val="66758C"/>
                </a:solidFill>
                <a:latin typeface="Segoe UI"/>
              </a:rPr>
              <a:t>Hours</a:t>
            </a:r>
          </a:p>
        </p:txBody>
      </p:sp>
      <p:sp>
        <p:nvSpPr>
          <p:cNvPr id="12" name=""/>
          <p:cNvSpPr/>
          <p:nvPr/>
        </p:nvSpPr>
        <p:spPr>
          <a:xfrm>
            <a:off x="451104" y="5647944"/>
            <a:ext cx="6208776" cy="155448"/>
          </a:xfrm>
          <a:prstGeom prst="rect">
            <a:avLst/>
          </a:prstGeom>
        </p:spPr>
        <p:txBody>
          <a:bodyPr lIns="0" tIns="0" rIns="0" bIns="0" wrap="none">
            <a:noAutofit/>
          </a:bodyPr>
          <a:p>
            <a:pPr indent="0">
              <a:spcAft>
                <a:spcPts val="2730"/>
              </a:spcAft>
            </a:pPr>
            <a:r>
              <a:rPr lang="en-US" sz="950">
                <a:latin typeface="Segoe UI"/>
              </a:rPr>
              <a:t>December weekends, pizza sales were highest around the hours 13:00 and 18:00, Sales were lowest at 17:00.</a:t>
            </a:r>
          </a:p>
        </p:txBody>
      </p:sp>
      <p:sp>
        <p:nvSpPr>
          <p:cNvPr id="13" name=""/>
          <p:cNvSpPr/>
          <p:nvPr/>
        </p:nvSpPr>
        <p:spPr>
          <a:xfrm>
            <a:off x="804672" y="6278880"/>
            <a:ext cx="6379464" cy="502920"/>
          </a:xfrm>
          <a:prstGeom prst="rect">
            <a:avLst/>
          </a:prstGeom>
        </p:spPr>
        <p:txBody>
          <a:bodyPr lIns="0" tIns="0" rIns="0" bIns="0">
            <a:noAutofit/>
          </a:bodyPr>
          <a:p>
            <a:pPr indent="0">
              <a:spcAft>
                <a:spcPts val="1680"/>
              </a:spcAft>
            </a:pPr>
            <a:r>
              <a:rPr lang="en-US" sz="750">
                <a:solidFill>
                  <a:srgbClr val="778498"/>
                </a:solidFill>
                <a:latin typeface="Segoe UI"/>
              </a:rPr>
              <a:t>Clasic pizza </a:t>
            </a:r>
            <a:r>
              <a:rPr lang="en-US" sz="750">
                <a:solidFill>
                  <a:srgbClr val="8E99AA"/>
                </a:solidFill>
                <a:latin typeface="Segoe UI"/>
              </a:rPr>
              <a:t>Unit Prices </a:t>
            </a:r>
            <a:r>
              <a:rPr lang="en-US" sz="750">
                <a:solidFill>
                  <a:srgbClr val="778498"/>
                </a:solidFill>
                <a:latin typeface="Segoe UI"/>
              </a:rPr>
              <a:t>of XXL size Pizzas</a:t>
            </a:r>
          </a:p>
          <a:p>
            <a:pPr algn="ctr" indent="0">
              <a:lnSpc>
                <a:spcPts val="1128"/>
              </a:lnSpc>
              <a:spcAft>
                <a:spcPts val="630"/>
              </a:spcAft>
            </a:pPr>
            <a:r>
              <a:rPr lang="en-US" sz="650">
                <a:solidFill>
                  <a:srgbClr val="778498"/>
                </a:solidFill>
                <a:latin typeface="Segoe UI"/>
              </a:rPr>
              <a:t>Unit Price($) </a:t>
            </a:r>
          </a:p>
        </p:txBody>
      </p:sp>
      <p:sp>
        <p:nvSpPr>
          <p:cNvPr id="14" name=""/>
          <p:cNvSpPr/>
          <p:nvPr/>
        </p:nvSpPr>
        <p:spPr>
          <a:xfrm>
            <a:off x="6928104" y="6864096"/>
            <a:ext cx="131064" cy="1063752"/>
          </a:xfrm>
          <a:prstGeom prst="rect">
            <a:avLst/>
          </a:prstGeom>
        </p:spPr>
        <p:txBody>
          <a:bodyPr lIns="0" tIns="0" rIns="0" bIns="0">
            <a:noAutofit/>
          </a:bodyPr>
          <a:p>
            <a:pPr algn="ctr" indent="0">
              <a:lnSpc>
                <a:spcPts val="1128"/>
              </a:lnSpc>
              <a:spcAft>
                <a:spcPts val="630"/>
              </a:spcAft>
            </a:pPr>
            <a:r>
              <a:rPr lang="en-US" sz="550">
                <a:solidFill>
                  <a:srgbClr val="778498"/>
                </a:solidFill>
                <a:latin typeface="Segoe UI"/>
              </a:rPr>
              <a:t>36.4</a:t>
            </a:r>
          </a:p>
          <a:p>
            <a:pPr algn="ctr" indent="0">
              <a:lnSpc>
                <a:spcPts val="1992"/>
              </a:lnSpc>
            </a:pPr>
            <a:r>
              <a:rPr lang="en-US" sz="550">
                <a:solidFill>
                  <a:srgbClr val="778498"/>
                </a:solidFill>
                <a:latin typeface="Segoe UI"/>
              </a:rPr>
              <a:t>36.2</a:t>
            </a:r>
          </a:p>
          <a:p>
            <a:pPr algn="ctr" indent="0">
              <a:lnSpc>
                <a:spcPts val="1992"/>
              </a:lnSpc>
            </a:pPr>
            <a:r>
              <a:rPr lang="en-US" sz="550">
                <a:solidFill>
                  <a:srgbClr val="778498"/>
                </a:solidFill>
                <a:latin typeface="Segoe UI"/>
              </a:rPr>
              <a:t>36</a:t>
            </a:r>
          </a:p>
          <a:p>
            <a:pPr algn="ctr" indent="0">
              <a:lnSpc>
                <a:spcPts val="1992"/>
              </a:lnSpc>
            </a:pPr>
            <a:r>
              <a:rPr lang="en-US" sz="550">
                <a:solidFill>
                  <a:srgbClr val="8E99AA"/>
                </a:solidFill>
                <a:latin typeface="Segoe UI"/>
              </a:rPr>
              <a:t>35.8</a:t>
            </a:r>
          </a:p>
          <a:p>
            <a:pPr algn="ctr" indent="0">
              <a:lnSpc>
                <a:spcPts val="1992"/>
              </a:lnSpc>
            </a:pPr>
            <a:r>
              <a:rPr lang="en-US" sz="550">
                <a:solidFill>
                  <a:srgbClr val="8E99AA"/>
                </a:solidFill>
                <a:latin typeface="Segoe UI"/>
              </a:rPr>
              <a:t>35.6</a:t>
            </a:r>
          </a:p>
        </p:txBody>
      </p:sp>
      <p:sp>
        <p:nvSpPr>
          <p:cNvPr id="15" name=""/>
          <p:cNvSpPr/>
          <p:nvPr/>
        </p:nvSpPr>
        <p:spPr>
          <a:xfrm>
            <a:off x="1149096" y="8171688"/>
            <a:ext cx="5059680" cy="51816"/>
          </a:xfrm>
          <a:prstGeom prst="rect">
            <a:avLst/>
          </a:prstGeom>
        </p:spPr>
        <p:txBody>
          <a:bodyPr lIns="0" tIns="0" rIns="0" bIns="0" wrap="none">
            <a:noAutofit/>
          </a:bodyPr>
          <a:p>
            <a:pPr algn="just" indent="0">
              <a:spcAft>
                <a:spcPts val="420"/>
              </a:spcAft>
            </a:pPr>
            <a:r>
              <a:rPr lang="en-US" sz="550">
                <a:solidFill>
                  <a:srgbClr val="778498"/>
                </a:solidFill>
                <a:latin typeface="Segoe UI"/>
              </a:rPr>
              <a:t>0    </a:t>
            </a:r>
            <a:r>
              <a:rPr lang="en-US" sz="550">
                <a:solidFill>
                  <a:srgbClr val="8E99AA"/>
                </a:solidFill>
                <a:latin typeface="Segoe UI"/>
              </a:rPr>
              <a:t>5    10    </a:t>
            </a:r>
            <a:r>
              <a:rPr lang="en-US" sz="550">
                <a:solidFill>
                  <a:srgbClr val="778498"/>
                </a:solidFill>
                <a:latin typeface="Segoe UI"/>
              </a:rPr>
              <a:t>15    20    </a:t>
            </a:r>
            <a:r>
              <a:rPr lang="en-US" sz="550">
                <a:solidFill>
                  <a:srgbClr val="8E99AA"/>
                </a:solidFill>
                <a:latin typeface="Segoe UI"/>
              </a:rPr>
              <a:t>25    </a:t>
            </a:r>
            <a:r>
              <a:rPr lang="en-US" sz="550">
                <a:solidFill>
                  <a:srgbClr val="778498"/>
                </a:solidFill>
                <a:latin typeface="Segoe UI"/>
              </a:rPr>
              <a:t>30    35</a:t>
            </a:r>
          </a:p>
        </p:txBody>
      </p:sp>
      <p:sp>
        <p:nvSpPr>
          <p:cNvPr id="16" name=""/>
          <p:cNvSpPr/>
          <p:nvPr/>
        </p:nvSpPr>
        <p:spPr>
          <a:xfrm>
            <a:off x="3654552" y="8314944"/>
            <a:ext cx="438912" cy="76200"/>
          </a:xfrm>
          <a:prstGeom prst="rect">
            <a:avLst/>
          </a:prstGeom>
        </p:spPr>
        <p:txBody>
          <a:bodyPr lIns="0" tIns="0" rIns="0" bIns="0" wrap="none">
            <a:noAutofit/>
          </a:bodyPr>
          <a:p>
            <a:pPr indent="0"/>
            <a:r>
              <a:rPr lang="en-US" sz="650">
                <a:solidFill>
                  <a:srgbClr val="778498"/>
                </a:solidFill>
                <a:latin typeface="Segoe UI"/>
              </a:rPr>
              <a:t>Unit Price($)</a:t>
            </a:r>
          </a:p>
        </p:txBody>
      </p:sp>
      <p:sp>
        <p:nvSpPr>
          <p:cNvPr id="17" name=""/>
          <p:cNvSpPr/>
          <p:nvPr/>
        </p:nvSpPr>
        <p:spPr>
          <a:xfrm>
            <a:off x="445008" y="8546592"/>
            <a:ext cx="5279136" cy="164592"/>
          </a:xfrm>
          <a:prstGeom prst="rect">
            <a:avLst/>
          </a:prstGeom>
        </p:spPr>
        <p:txBody>
          <a:bodyPr lIns="0" tIns="0" rIns="0" bIns="0" wrap="none">
            <a:noAutofit/>
          </a:bodyPr>
          <a:p>
            <a:pPr indent="0">
              <a:spcBef>
                <a:spcPts val="630"/>
              </a:spcBef>
            </a:pPr>
            <a:r>
              <a:rPr lang="en-US" sz="950">
                <a:latin typeface="Segoe UI"/>
              </a:rPr>
              <a:t>Classic XXL-size pizzas show a consistent unit price of $35.95 for premium options the Greek.</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170432" y="1353312"/>
            <a:ext cx="5138928" cy="1207008"/>
          </a:xfrm>
          <a:prstGeom prst="rect">
            <a:avLst/>
          </a:prstGeom>
        </p:spPr>
      </p:pic>
      <p:pic>
        <p:nvPicPr>
          <p:cNvPr id="3" name=""/>
          <p:cNvPicPr>
            <a:picLocks noChangeAspect="1"/>
          </p:cNvPicPr>
          <p:nvPr/>
        </p:nvPicPr>
        <p:blipFill>
          <a:blip r:embed="rPictId1"/>
          <a:stretch>
            <a:fillRect/>
          </a:stretch>
        </p:blipFill>
        <p:spPr>
          <a:xfrm>
            <a:off x="1560576" y="6595872"/>
            <a:ext cx="4773168" cy="1706880"/>
          </a:xfrm>
          <a:prstGeom prst="rect">
            <a:avLst/>
          </a:prstGeom>
        </p:spPr>
      </p:pic>
      <p:pic>
        <p:nvPicPr>
          <p:cNvPr id="4" name=""/>
          <p:cNvPicPr>
            <a:picLocks noChangeAspect="1"/>
          </p:cNvPicPr>
          <p:nvPr/>
        </p:nvPicPr>
        <p:blipFill>
          <a:blip r:embed="rPictId2"/>
          <a:stretch>
            <a:fillRect/>
          </a:stretch>
        </p:blipFill>
        <p:spPr>
          <a:xfrm>
            <a:off x="6739128" y="1575816"/>
            <a:ext cx="320040" cy="1112520"/>
          </a:xfrm>
          <a:prstGeom prst="rect">
            <a:avLst/>
          </a:prstGeom>
        </p:spPr>
      </p:pic>
      <p:pic>
        <p:nvPicPr>
          <p:cNvPr id="5" name=""/>
          <p:cNvPicPr>
            <a:picLocks noChangeAspect="1"/>
          </p:cNvPicPr>
          <p:nvPr/>
        </p:nvPicPr>
        <p:blipFill>
          <a:blip r:embed="rPictId3"/>
          <a:stretch>
            <a:fillRect/>
          </a:stretch>
        </p:blipFill>
        <p:spPr>
          <a:xfrm>
            <a:off x="6726936" y="4221480"/>
            <a:ext cx="259080" cy="1048512"/>
          </a:xfrm>
          <a:prstGeom prst="rect">
            <a:avLst/>
          </a:prstGeom>
        </p:spPr>
      </p:pic>
      <p:pic>
        <p:nvPicPr>
          <p:cNvPr id="6" name=""/>
          <p:cNvPicPr>
            <a:picLocks noChangeAspect="1"/>
          </p:cNvPicPr>
          <p:nvPr/>
        </p:nvPicPr>
        <p:blipFill>
          <a:blip r:embed="rPictId4"/>
          <a:stretch>
            <a:fillRect/>
          </a:stretch>
        </p:blipFill>
        <p:spPr>
          <a:xfrm>
            <a:off x="6751320" y="6903720"/>
            <a:ext cx="320040" cy="1103376"/>
          </a:xfrm>
          <a:prstGeom prst="rect">
            <a:avLst/>
          </a:prstGeom>
        </p:spPr>
      </p:pic>
      <p:sp>
        <p:nvSpPr>
          <p:cNvPr id="7" name=""/>
          <p:cNvSpPr/>
          <p:nvPr/>
        </p:nvSpPr>
        <p:spPr>
          <a:xfrm>
            <a:off x="786384" y="829056"/>
            <a:ext cx="1670304" cy="131064"/>
          </a:xfrm>
          <a:prstGeom prst="rect">
            <a:avLst/>
          </a:prstGeom>
        </p:spPr>
        <p:txBody>
          <a:bodyPr lIns="0" tIns="0" rIns="0" bIns="0" wrap="none">
            <a:noAutofit/>
          </a:bodyPr>
          <a:p>
            <a:pPr indent="0"/>
            <a:r>
              <a:rPr lang="en-US" sz="750">
                <a:solidFill>
                  <a:srgbClr val="778498"/>
                </a:solidFill>
                <a:latin typeface="Segoe UI"/>
              </a:rPr>
              <a:t>Clasic </a:t>
            </a:r>
            <a:r>
              <a:rPr lang="en-US" sz="750">
                <a:solidFill>
                  <a:srgbClr val="4C5E79"/>
                </a:solidFill>
                <a:latin typeface="Segoe UI"/>
              </a:rPr>
              <a:t>Pizza </a:t>
            </a:r>
            <a:r>
              <a:rPr lang="en-US" sz="750">
                <a:solidFill>
                  <a:srgbClr val="778498"/>
                </a:solidFill>
                <a:latin typeface="Segoe UI"/>
              </a:rPr>
              <a:t>unit prices of XI </a:t>
            </a:r>
            <a:r>
              <a:rPr lang="en-US" sz="750">
                <a:solidFill>
                  <a:srgbClr val="4C5E79"/>
                </a:solidFill>
                <a:latin typeface="Segoe UI"/>
              </a:rPr>
              <a:t>size pizza</a:t>
            </a:r>
          </a:p>
        </p:txBody>
      </p:sp>
      <p:sp>
        <p:nvSpPr>
          <p:cNvPr id="8" name=""/>
          <p:cNvSpPr/>
          <p:nvPr/>
        </p:nvSpPr>
        <p:spPr>
          <a:xfrm>
            <a:off x="621792" y="1920240"/>
            <a:ext cx="548640" cy="73152"/>
          </a:xfrm>
          <a:prstGeom prst="rect">
            <a:avLst/>
          </a:prstGeom>
        </p:spPr>
        <p:txBody>
          <a:bodyPr lIns="0" tIns="0" rIns="0" bIns="0" wrap="none">
            <a:noAutofit/>
          </a:bodyPr>
          <a:p>
            <a:pPr indent="0"/>
            <a:r>
              <a:rPr lang="en-US" sz="550">
                <a:solidFill>
                  <a:srgbClr val="4C5E79"/>
                </a:solidFill>
                <a:latin typeface="Segoe UI"/>
              </a:rPr>
              <a:t>The Greek Pizza</a:t>
            </a:r>
          </a:p>
        </p:txBody>
      </p:sp>
      <p:sp>
        <p:nvSpPr>
          <p:cNvPr id="9" name=""/>
          <p:cNvSpPr/>
          <p:nvPr/>
        </p:nvSpPr>
        <p:spPr>
          <a:xfrm>
            <a:off x="414528" y="2859024"/>
            <a:ext cx="6266688" cy="3450336"/>
          </a:xfrm>
          <a:prstGeom prst="rect">
            <a:avLst/>
          </a:prstGeom>
        </p:spPr>
        <p:txBody>
          <a:bodyPr lIns="0" tIns="0" rIns="0" bIns="0">
            <a:noAutofit/>
          </a:bodyPr>
          <a:p>
            <a:pPr marL="3238500" indent="0">
              <a:spcAft>
                <a:spcPts val="630"/>
              </a:spcAft>
            </a:pPr>
            <a:r>
              <a:rPr lang="en-US" sz="650">
                <a:solidFill>
                  <a:srgbClr val="66758C"/>
                </a:solidFill>
                <a:latin typeface="Segoe UI"/>
              </a:rPr>
              <a:t>Unit </a:t>
            </a:r>
            <a:r>
              <a:rPr lang="en-US" sz="650">
                <a:solidFill>
                  <a:srgbClr val="9AA4B3"/>
                </a:solidFill>
                <a:latin typeface="Segoe UI"/>
              </a:rPr>
              <a:t>Price($)</a:t>
            </a:r>
          </a:p>
          <a:p>
            <a:pPr algn="just" indent="0">
              <a:spcAft>
                <a:spcPts val="1470"/>
              </a:spcAft>
            </a:pPr>
            <a:r>
              <a:rPr lang="en-US" sz="950">
                <a:latin typeface="Segoe UI"/>
              </a:rPr>
              <a:t>Classic XL-size pizzas show a consistent unit price of $25.5 for premium options the Greek.</a:t>
            </a:r>
          </a:p>
          <a:p>
            <a:pPr marL="393700" indent="0">
              <a:spcAft>
                <a:spcPts val="1680"/>
              </a:spcAft>
            </a:pPr>
            <a:r>
              <a:rPr lang="en-US" sz="750">
                <a:solidFill>
                  <a:srgbClr val="66758C"/>
                </a:solidFill>
                <a:latin typeface="Segoe UI"/>
              </a:rPr>
              <a:t>Classic Pizzas Unit </a:t>
            </a:r>
            <a:r>
              <a:rPr lang="en-US" sz="750">
                <a:solidFill>
                  <a:srgbClr val="9AA4B3"/>
                </a:solidFill>
                <a:latin typeface="Segoe UI"/>
              </a:rPr>
              <a:t>Prices </a:t>
            </a:r>
            <a:r>
              <a:rPr lang="en-US" sz="750">
                <a:solidFill>
                  <a:srgbClr val="66758C"/>
                </a:solidFill>
                <a:latin typeface="Segoe UI"/>
              </a:rPr>
              <a:t>of Large </a:t>
            </a:r>
            <a:r>
              <a:rPr lang="en-US" sz="750">
                <a:solidFill>
                  <a:srgbClr val="4C5E79"/>
                </a:solidFill>
                <a:latin typeface="Segoe UI"/>
              </a:rPr>
              <a:t>Size </a:t>
            </a:r>
            <a:r>
              <a:rPr lang="en-US" sz="750">
                <a:solidFill>
                  <a:srgbClr val="66758C"/>
                </a:solidFill>
                <a:latin typeface="Segoe UI"/>
              </a:rPr>
              <a:t>Pizzas</a:t>
            </a:r>
          </a:p>
          <a:p>
            <a:pPr algn="just" marL="939800" indent="0">
              <a:spcAft>
                <a:spcPts val="630"/>
              </a:spcAft>
            </a:pPr>
            <a:r>
              <a:rPr lang="en-US" sz="550">
                <a:solidFill>
                  <a:srgbClr val="66758C"/>
                </a:solidFill>
                <a:latin typeface="Segoe UI"/>
              </a:rPr>
              <a:t>The Classic Deluxe </a:t>
            </a:r>
            <a:r>
              <a:rPr lang="en-US" sz="550">
                <a:solidFill>
                  <a:srgbClr val="4C5E79"/>
                </a:solidFill>
                <a:latin typeface="Segoe UI"/>
              </a:rPr>
              <a:t>Pizza    </a:t>
            </a:r>
            <a:r>
              <a:rPr lang="en-US" sz="550">
                <a:solidFill>
                  <a:srgbClr val="66758C"/>
                </a:solidFill>
                <a:latin typeface="Segoe UI"/>
              </a:rPr>
              <a:t>20.5</a:t>
            </a:r>
          </a:p>
          <a:p>
            <a:pPr algn="just" marL="863600" indent="0">
              <a:spcAft>
                <a:spcPts val="630"/>
              </a:spcAft>
            </a:pPr>
            <a:r>
              <a:rPr lang="en-US" sz="550">
                <a:solidFill>
                  <a:srgbClr val="66758C"/>
                </a:solidFill>
                <a:latin typeface="Segoe UI"/>
              </a:rPr>
              <a:t>The Italian Capocollo </a:t>
            </a:r>
            <a:r>
              <a:rPr lang="en-US" sz="550">
                <a:solidFill>
                  <a:srgbClr val="4C5E79"/>
                </a:solidFill>
                <a:latin typeface="Segoe UI"/>
              </a:rPr>
              <a:t>Pizza    </a:t>
            </a:r>
            <a:r>
              <a:rPr lang="en-US" sz="550">
                <a:solidFill>
                  <a:srgbClr val="66758C"/>
                </a:solidFill>
                <a:latin typeface="Segoe UI"/>
              </a:rPr>
              <a:t>20.5</a:t>
            </a:r>
          </a:p>
          <a:p>
            <a:pPr algn="just" marL="88900" indent="0">
              <a:lnSpc>
                <a:spcPts val="696"/>
              </a:lnSpc>
            </a:pPr>
            <a:r>
              <a:rPr lang="en-US" sz="550">
                <a:solidFill>
                  <a:srgbClr val="66758C"/>
                </a:solidFill>
                <a:latin typeface="Segoe UI"/>
              </a:rPr>
              <a:t>oj    The Greek </a:t>
            </a:r>
            <a:r>
              <a:rPr lang="en-US" sz="550">
                <a:solidFill>
                  <a:srgbClr val="4C5E79"/>
                </a:solidFill>
                <a:latin typeface="Segoe UI"/>
              </a:rPr>
              <a:t>Pizza    </a:t>
            </a:r>
            <a:r>
              <a:rPr lang="en-US" sz="550">
                <a:solidFill>
                  <a:srgbClr val="66758C"/>
                </a:solidFill>
                <a:latin typeface="Segoe UI"/>
              </a:rPr>
              <a:t>20.5</a:t>
            </a:r>
          </a:p>
          <a:p>
            <a:pPr algn="just" marL="88900" indent="0">
              <a:lnSpc>
                <a:spcPts val="696"/>
              </a:lnSpc>
            </a:pPr>
            <a:r>
              <a:rPr lang="en-US" sz="750">
                <a:solidFill>
                  <a:srgbClr val="66758C"/>
                </a:solidFill>
                <a:latin typeface="Segoe UI"/>
              </a:rPr>
              <a:t>E</a:t>
            </a:r>
          </a:p>
          <a:p>
            <a:pPr algn="just" marL="88900" indent="0"/>
            <a:r>
              <a:rPr lang="en-US" i="1" sz="950" spc="-200">
                <a:solidFill>
                  <a:srgbClr val="66758C"/>
                </a:solidFill>
                <a:latin typeface="Segoe UI"/>
              </a:rPr>
              <a:t>ns</a:t>
            </a:r>
          </a:p>
          <a:p>
            <a:pPr algn="just" marL="88900" indent="0">
              <a:lnSpc>
                <a:spcPts val="336"/>
              </a:lnSpc>
            </a:pPr>
            <a:r>
              <a:rPr lang="en-US" baseline="30000" sz="550">
                <a:solidFill>
                  <a:srgbClr val="66758C"/>
                </a:solidFill>
                <a:latin typeface="Segoe UI"/>
              </a:rPr>
              <a:t>z</a:t>
            </a:r>
            <a:r>
              <a:rPr lang="en-US" sz="550">
                <a:solidFill>
                  <a:srgbClr val="66758C"/>
                </a:solidFill>
                <a:latin typeface="Segoe UI"/>
              </a:rPr>
              <a:t>    The Napolitana Pizza    20.5</a:t>
            </a:r>
          </a:p>
          <a:p>
            <a:pPr algn="just" marL="88900" indent="0">
              <a:lnSpc>
                <a:spcPts val="336"/>
              </a:lnSpc>
            </a:pPr>
            <a:r>
              <a:rPr lang="en-US" b="1" sz="400">
                <a:solidFill>
                  <a:srgbClr val="66758C"/>
                </a:solidFill>
                <a:latin typeface="Segoe UI"/>
              </a:rPr>
              <a:t>re    </a:t>
            </a:r>
            <a:r>
              <a:rPr lang="en-US" b="1" baseline="30000" sz="400">
                <a:solidFill>
                  <a:srgbClr val="66758C"/>
                </a:solidFill>
                <a:latin typeface="Segoe UI"/>
              </a:rPr>
              <a:t>r</a:t>
            </a:r>
          </a:p>
          <a:p>
            <a:pPr algn="just" marL="88900" indent="0"/>
            <a:r>
              <a:rPr lang="en-US" sz="550">
                <a:latin typeface="Segoe UI"/>
              </a:rPr>
              <a:t>NJ</a:t>
            </a:r>
          </a:p>
          <a:p>
            <a:pPr algn="just" marL="254000" indent="0">
              <a:lnSpc>
                <a:spcPts val="1704"/>
              </a:lnSpc>
            </a:pPr>
            <a:r>
              <a:rPr lang="en-US" sz="550">
                <a:solidFill>
                  <a:srgbClr val="4C5E79"/>
                </a:solidFill>
                <a:latin typeface="Segoe UI"/>
              </a:rPr>
              <a:t>T"e </a:t>
            </a:r>
            <a:r>
              <a:rPr lang="en-US" sz="550">
                <a:solidFill>
                  <a:srgbClr val="66758C"/>
                </a:solidFill>
                <a:latin typeface="Segoe UI"/>
              </a:rPr>
              <a:t>Peppe-'Z!' , </a:t>
            </a:r>
            <a:r>
              <a:rPr lang="en-US" sz="550">
                <a:solidFill>
                  <a:srgbClr val="66758C"/>
                </a:solidFill>
                <a:latin typeface="Times New Roman"/>
              </a:rPr>
              <a:t>Mur</a:t>
            </a:r>
            <a:r>
              <a:rPr lang="en-US" baseline="30000" sz="550">
                <a:solidFill>
                  <a:srgbClr val="66758C"/>
                </a:solidFill>
                <a:latin typeface="Times New Roman"/>
              </a:rPr>
              <a:t>,-</a:t>
            </a:r>
            <a:r>
              <a:rPr lang="en-US" sz="550">
                <a:solidFill>
                  <a:srgbClr val="66758C"/>
                </a:solidFill>
                <a:latin typeface="Times New Roman"/>
              </a:rPr>
              <a:t>::n, </a:t>
            </a:r>
            <a:r>
              <a:rPr lang="en-US" sz="550">
                <a:solidFill>
                  <a:srgbClr val="4C5E79"/>
                </a:solidFill>
                <a:latin typeface="Times New Roman"/>
              </a:rPr>
              <a:t>arc </a:t>
            </a:r>
            <a:r>
              <a:rPr lang="en-US" sz="550">
                <a:solidFill>
                  <a:srgbClr val="4C5E79"/>
                </a:solidFill>
                <a:latin typeface="Segoe UI"/>
              </a:rPr>
              <a:t>Pepper;- -    ' ~.c</a:t>
            </a:r>
          </a:p>
          <a:p>
            <a:pPr algn="just" marL="1092200" indent="0">
              <a:lnSpc>
                <a:spcPts val="1704"/>
              </a:lnSpc>
            </a:pPr>
            <a:r>
              <a:rPr lang="en-US" sz="550">
                <a:solidFill>
                  <a:srgbClr val="66758C"/>
                </a:solidFill>
                <a:latin typeface="Segoe UI"/>
              </a:rPr>
              <a:t>The Hawaiian    16.5</a:t>
            </a:r>
          </a:p>
          <a:p>
            <a:pPr algn="just" marL="1066800" indent="0">
              <a:lnSpc>
                <a:spcPts val="1704"/>
              </a:lnSpc>
            </a:pPr>
            <a:r>
              <a:rPr lang="en-US" sz="550">
                <a:solidFill>
                  <a:srgbClr val="66758C"/>
                </a:solidFill>
                <a:latin typeface="Segoe UI"/>
              </a:rPr>
              <a:t>The Peppe'c - i </a:t>
            </a:r>
            <a:r>
              <a:rPr lang="en-US" baseline="30000" sz="550">
                <a:solidFill>
                  <a:srgbClr val="4C5E79"/>
                </a:solidFill>
                <a:latin typeface="Segoe UI"/>
              </a:rPr>
              <a:t>:;</a:t>
            </a:r>
            <a:r>
              <a:rPr lang="en-US" sz="550">
                <a:solidFill>
                  <a:srgbClr val="4C5E79"/>
                </a:solidFill>
                <a:latin typeface="Segoe UI"/>
              </a:rPr>
              <a:t>    " 5,25</a:t>
            </a:r>
          </a:p>
          <a:p>
            <a:pPr algn="just" marL="1676400" indent="0">
              <a:spcAft>
                <a:spcPts val="420"/>
              </a:spcAft>
            </a:pPr>
            <a:r>
              <a:rPr lang="en-US" sz="550">
                <a:solidFill>
                  <a:srgbClr val="9AA4B3"/>
                </a:solidFill>
                <a:latin typeface="Segoe UI"/>
              </a:rPr>
              <a:t>0    5    10    15    20</a:t>
            </a:r>
          </a:p>
          <a:p>
            <a:pPr marL="3708400" indent="0">
              <a:lnSpc>
                <a:spcPts val="1560"/>
              </a:lnSpc>
            </a:pPr>
            <a:r>
              <a:rPr lang="en-US" sz="650">
                <a:solidFill>
                  <a:srgbClr val="66758C"/>
                </a:solidFill>
                <a:latin typeface="Segoe UI"/>
              </a:rPr>
              <a:t>Unit Price {$)</a:t>
            </a:r>
          </a:p>
          <a:p>
            <a:pPr algn="just" indent="0">
              <a:lnSpc>
                <a:spcPts val="1560"/>
              </a:lnSpc>
              <a:spcAft>
                <a:spcPts val="630"/>
              </a:spcAft>
            </a:pPr>
            <a:r>
              <a:rPr lang="en-US" sz="950">
                <a:latin typeface="Segoe UI"/>
              </a:rPr>
              <a:t>Classic L-size pizzas show a consistent unit price of $20.5 for premium options, while more basic options Pizza lower at $15.25.</a:t>
            </a:r>
          </a:p>
          <a:p>
            <a:pPr marL="393700" indent="0"/>
            <a:r>
              <a:rPr lang="en-US" sz="750">
                <a:solidFill>
                  <a:srgbClr val="66758C"/>
                </a:solidFill>
                <a:latin typeface="Segoe UI"/>
              </a:rPr>
              <a:t>Chicken Pizza's Unit prices of L size pizzas</a:t>
            </a:r>
          </a:p>
        </p:txBody>
      </p:sp>
      <p:sp>
        <p:nvSpPr>
          <p:cNvPr id="10" name=""/>
          <p:cNvSpPr/>
          <p:nvPr/>
        </p:nvSpPr>
        <p:spPr>
          <a:xfrm>
            <a:off x="621792" y="6638544"/>
            <a:ext cx="957072" cy="79248"/>
          </a:xfrm>
          <a:prstGeom prst="rect">
            <a:avLst/>
          </a:prstGeom>
        </p:spPr>
        <p:txBody>
          <a:bodyPr lIns="0" tIns="0" rIns="0" bIns="0" wrap="none">
            <a:noAutofit/>
          </a:bodyPr>
          <a:p>
            <a:pPr indent="0"/>
            <a:r>
              <a:rPr lang="en-US" sz="550">
                <a:solidFill>
                  <a:srgbClr val="66758C"/>
                </a:solidFill>
                <a:latin typeface="Segoe UI"/>
              </a:rPr>
              <a:t>The Southwest </a:t>
            </a:r>
            <a:r>
              <a:rPr lang="en-US" sz="550">
                <a:solidFill>
                  <a:srgbClr val="9AA4B3"/>
                </a:solidFill>
                <a:latin typeface="Segoe UI"/>
              </a:rPr>
              <a:t>Chicken </a:t>
            </a:r>
            <a:r>
              <a:rPr lang="en-US" sz="550">
                <a:solidFill>
                  <a:srgbClr val="66758C"/>
                </a:solidFill>
                <a:latin typeface="Segoe UI"/>
              </a:rPr>
              <a:t>Pizza</a:t>
            </a:r>
          </a:p>
        </p:txBody>
      </p:sp>
      <p:sp>
        <p:nvSpPr>
          <p:cNvPr id="11" name=""/>
          <p:cNvSpPr/>
          <p:nvPr/>
        </p:nvSpPr>
        <p:spPr>
          <a:xfrm>
            <a:off x="658368" y="6894576"/>
            <a:ext cx="920496" cy="73152"/>
          </a:xfrm>
          <a:prstGeom prst="rect">
            <a:avLst/>
          </a:prstGeom>
        </p:spPr>
        <p:txBody>
          <a:bodyPr lIns="0" tIns="0" rIns="0" bIns="0" wrap="none">
            <a:noAutofit/>
          </a:bodyPr>
          <a:p>
            <a:pPr indent="0"/>
            <a:r>
              <a:rPr lang="en-US" sz="550">
                <a:solidFill>
                  <a:srgbClr val="66758C"/>
                </a:solidFill>
                <a:latin typeface="Segoe UI"/>
              </a:rPr>
              <a:t>The Barbecue Chicken Pizza</a:t>
            </a:r>
          </a:p>
        </p:txBody>
      </p:sp>
      <p:sp>
        <p:nvSpPr>
          <p:cNvPr id="12" name=""/>
          <p:cNvSpPr/>
          <p:nvPr/>
        </p:nvSpPr>
        <p:spPr>
          <a:xfrm>
            <a:off x="463296" y="7132320"/>
            <a:ext cx="1085088" cy="85344"/>
          </a:xfrm>
          <a:prstGeom prst="rect">
            <a:avLst/>
          </a:prstGeom>
        </p:spPr>
        <p:txBody>
          <a:bodyPr lIns="0" tIns="0" rIns="0" bIns="0" wrap="none">
            <a:noAutofit/>
          </a:bodyPr>
          <a:p>
            <a:pPr indent="0"/>
            <a:r>
              <a:rPr lang="en-US" sz="750">
                <a:solidFill>
                  <a:srgbClr val="4C5E79"/>
                </a:solidFill>
                <a:latin typeface="Segoe UI"/>
              </a:rPr>
              <a:t>E </a:t>
            </a:r>
            <a:r>
              <a:rPr lang="en-US" sz="550">
                <a:solidFill>
                  <a:srgbClr val="4C5E79"/>
                </a:solidFill>
                <a:latin typeface="Segoe UI"/>
              </a:rPr>
              <a:t>The Chicken </a:t>
            </a:r>
            <a:r>
              <a:rPr lang="en-US" sz="550">
                <a:solidFill>
                  <a:srgbClr val="9AA4B3"/>
                </a:solidFill>
                <a:latin typeface="Segoe UI"/>
              </a:rPr>
              <a:t>Alfredo </a:t>
            </a:r>
            <a:r>
              <a:rPr lang="en-US" sz="550">
                <a:solidFill>
                  <a:srgbClr val="4C5E79"/>
                </a:solidFill>
                <a:latin typeface="Segoe UI"/>
              </a:rPr>
              <a:t>Pizz;</a:t>
            </a:r>
          </a:p>
        </p:txBody>
      </p:sp>
      <p:sp>
        <p:nvSpPr>
          <p:cNvPr id="13" name=""/>
          <p:cNvSpPr/>
          <p:nvPr/>
        </p:nvSpPr>
        <p:spPr>
          <a:xfrm>
            <a:off x="780288" y="7394448"/>
            <a:ext cx="798576" cy="79248"/>
          </a:xfrm>
          <a:prstGeom prst="rect">
            <a:avLst/>
          </a:prstGeom>
        </p:spPr>
        <p:txBody>
          <a:bodyPr lIns="0" tIns="0" rIns="0" bIns="0" wrap="none">
            <a:noAutofit/>
          </a:bodyPr>
          <a:p>
            <a:pPr indent="0"/>
            <a:r>
              <a:rPr lang="en-US" sz="550">
                <a:solidFill>
                  <a:srgbClr val="8E99AA"/>
                </a:solidFill>
                <a:latin typeface="Segoe UI"/>
              </a:rPr>
              <a:t>The Chicken </a:t>
            </a:r>
            <a:r>
              <a:rPr lang="en-US" sz="550">
                <a:solidFill>
                  <a:srgbClr val="66758C"/>
                </a:solidFill>
                <a:latin typeface="Segoe UI"/>
              </a:rPr>
              <a:t>Pesto Pizza</a:t>
            </a:r>
          </a:p>
        </p:txBody>
      </p:sp>
      <p:sp>
        <p:nvSpPr>
          <p:cNvPr id="14" name=""/>
          <p:cNvSpPr/>
          <p:nvPr/>
        </p:nvSpPr>
        <p:spPr>
          <a:xfrm>
            <a:off x="652272" y="7650480"/>
            <a:ext cx="926592" cy="73152"/>
          </a:xfrm>
          <a:prstGeom prst="rect">
            <a:avLst/>
          </a:prstGeom>
        </p:spPr>
        <p:txBody>
          <a:bodyPr lIns="0" tIns="0" rIns="0" bIns="0" wrap="none">
            <a:noAutofit/>
          </a:bodyPr>
          <a:p>
            <a:pPr indent="0"/>
            <a:r>
              <a:rPr lang="en-US" sz="550">
                <a:solidFill>
                  <a:srgbClr val="66758C"/>
                </a:solidFill>
                <a:latin typeface="Segoe UI"/>
              </a:rPr>
              <a:t>The </a:t>
            </a:r>
            <a:r>
              <a:rPr lang="en-US" sz="550">
                <a:solidFill>
                  <a:srgbClr val="9AA4B3"/>
                </a:solidFill>
                <a:latin typeface="Segoe UI"/>
              </a:rPr>
              <a:t>California </a:t>
            </a:r>
            <a:r>
              <a:rPr lang="en-US" sz="550">
                <a:solidFill>
                  <a:srgbClr val="66758C"/>
                </a:solidFill>
                <a:latin typeface="Segoe UI"/>
              </a:rPr>
              <a:t>Chicken Pizza</a:t>
            </a:r>
          </a:p>
        </p:txBody>
      </p:sp>
      <p:sp>
        <p:nvSpPr>
          <p:cNvPr id="15" name=""/>
          <p:cNvSpPr/>
          <p:nvPr/>
        </p:nvSpPr>
        <p:spPr>
          <a:xfrm>
            <a:off x="816864" y="7900416"/>
            <a:ext cx="762000" cy="73152"/>
          </a:xfrm>
          <a:prstGeom prst="rect">
            <a:avLst/>
          </a:prstGeom>
        </p:spPr>
        <p:txBody>
          <a:bodyPr lIns="0" tIns="0" rIns="0" bIns="0" wrap="none">
            <a:noAutofit/>
          </a:bodyPr>
          <a:p>
            <a:pPr indent="0"/>
            <a:r>
              <a:rPr lang="en-US" sz="550">
                <a:solidFill>
                  <a:srgbClr val="4C5E79"/>
                </a:solidFill>
                <a:latin typeface="Segoe UI"/>
              </a:rPr>
              <a:t>The </a:t>
            </a:r>
            <a:r>
              <a:rPr lang="en-US" sz="550">
                <a:solidFill>
                  <a:srgbClr val="778498"/>
                </a:solidFill>
                <a:latin typeface="Segoe UI"/>
              </a:rPr>
              <a:t>Thai Chicken </a:t>
            </a:r>
            <a:r>
              <a:rPr lang="en-US" sz="550">
                <a:solidFill>
                  <a:srgbClr val="4C5E79"/>
                </a:solidFill>
                <a:latin typeface="Segoe UI"/>
              </a:rPr>
              <a:t>Pizza</a:t>
            </a:r>
          </a:p>
        </p:txBody>
      </p:sp>
      <p:sp>
        <p:nvSpPr>
          <p:cNvPr id="16" name=""/>
          <p:cNvSpPr/>
          <p:nvPr/>
        </p:nvSpPr>
        <p:spPr>
          <a:xfrm>
            <a:off x="6733032" y="1252728"/>
            <a:ext cx="469392" cy="176784"/>
          </a:xfrm>
          <a:prstGeom prst="rect">
            <a:avLst/>
          </a:prstGeom>
        </p:spPr>
        <p:txBody>
          <a:bodyPr lIns="0" tIns="0" rIns="0" bIns="0">
            <a:noAutofit/>
          </a:bodyPr>
          <a:p>
            <a:pPr indent="0">
              <a:lnSpc>
                <a:spcPts val="600"/>
              </a:lnSpc>
            </a:pPr>
            <a:r>
              <a:rPr lang="en-US" sz="600">
                <a:solidFill>
                  <a:srgbClr val="66758C"/>
                </a:solidFill>
                <a:latin typeface="Segoe UI"/>
              </a:rPr>
              <a:t>Unit Price($)</a:t>
            </a:r>
          </a:p>
          <a:p>
            <a:pPr algn="ctr" indent="0">
              <a:lnSpc>
                <a:spcPts val="600"/>
              </a:lnSpc>
            </a:pPr>
            <a:r>
              <a:rPr lang="en-US" sz="400">
                <a:solidFill>
                  <a:srgbClr val="8E99AA"/>
                </a:solidFill>
                <a:latin typeface="Segoe UI"/>
              </a:rPr>
              <a:t>26</a:t>
            </a:r>
          </a:p>
        </p:txBody>
      </p:sp>
      <p:sp>
        <p:nvSpPr>
          <p:cNvPr id="17" name=""/>
          <p:cNvSpPr/>
          <p:nvPr/>
        </p:nvSpPr>
        <p:spPr>
          <a:xfrm>
            <a:off x="6714744" y="3867912"/>
            <a:ext cx="490728" cy="301752"/>
          </a:xfrm>
          <a:prstGeom prst="rect">
            <a:avLst/>
          </a:prstGeom>
        </p:spPr>
        <p:txBody>
          <a:bodyPr lIns="0" tIns="0" rIns="0" bIns="0">
            <a:noAutofit/>
          </a:bodyPr>
          <a:p>
            <a:pPr algn="ctr" indent="0">
              <a:lnSpc>
                <a:spcPts val="1608"/>
              </a:lnSpc>
            </a:pPr>
            <a:r>
              <a:rPr lang="en-US" sz="650">
                <a:solidFill>
                  <a:srgbClr val="778498"/>
                </a:solidFill>
                <a:latin typeface="Segoe UI"/>
              </a:rPr>
              <a:t>Unit Price ($) </a:t>
            </a:r>
            <a:r>
              <a:rPr lang="en-US" sz="550">
                <a:solidFill>
                  <a:srgbClr val="4C5E79"/>
                </a:solidFill>
                <a:latin typeface="Segoe UI"/>
              </a:rPr>
              <a:t>20</a:t>
            </a:r>
          </a:p>
        </p:txBody>
      </p:sp>
      <p:sp>
        <p:nvSpPr>
          <p:cNvPr id="18" name=""/>
          <p:cNvSpPr/>
          <p:nvPr/>
        </p:nvSpPr>
        <p:spPr>
          <a:xfrm>
            <a:off x="6687312" y="5647944"/>
            <a:ext cx="594360" cy="155448"/>
          </a:xfrm>
          <a:prstGeom prst="rect">
            <a:avLst/>
          </a:prstGeom>
        </p:spPr>
        <p:txBody>
          <a:bodyPr lIns="0" tIns="0" rIns="0" bIns="0" wrap="none">
            <a:noAutofit/>
          </a:bodyPr>
          <a:p>
            <a:pPr indent="0"/>
            <a:r>
              <a:rPr lang="en-US" sz="950">
                <a:latin typeface="Segoe UI"/>
              </a:rPr>
              <a:t>are priced</a:t>
            </a:r>
          </a:p>
        </p:txBody>
      </p:sp>
      <p:sp>
        <p:nvSpPr>
          <p:cNvPr id="19" name=""/>
          <p:cNvSpPr/>
          <p:nvPr/>
        </p:nvSpPr>
        <p:spPr>
          <a:xfrm>
            <a:off x="6739128" y="6605016"/>
            <a:ext cx="472440" cy="243840"/>
          </a:xfrm>
          <a:prstGeom prst="rect">
            <a:avLst/>
          </a:prstGeom>
        </p:spPr>
        <p:txBody>
          <a:bodyPr lIns="0" tIns="0" rIns="0" bIns="0">
            <a:noAutofit/>
          </a:bodyPr>
          <a:p>
            <a:pPr algn="ctr" indent="0">
              <a:lnSpc>
                <a:spcPts val="1152"/>
              </a:lnSpc>
            </a:pPr>
            <a:r>
              <a:rPr lang="en-US" sz="650">
                <a:solidFill>
                  <a:srgbClr val="8E99AA"/>
                </a:solidFill>
                <a:latin typeface="Segoe UI"/>
              </a:rPr>
              <a:t>Unit Price{$) </a:t>
            </a:r>
            <a:r>
              <a:rPr lang="en-US" b="1" sz="550">
                <a:solidFill>
                  <a:srgbClr val="8E99AA"/>
                </a:solidFill>
                <a:latin typeface="Segoe UI"/>
              </a:rPr>
              <a:t>21.2</a:t>
            </a:r>
          </a:p>
        </p:txBody>
      </p:sp>
      <p:sp>
        <p:nvSpPr>
          <p:cNvPr id="20" name=""/>
          <p:cNvSpPr/>
          <p:nvPr/>
        </p:nvSpPr>
        <p:spPr>
          <a:xfrm>
            <a:off x="445008" y="8418576"/>
            <a:ext cx="4773168" cy="164592"/>
          </a:xfrm>
          <a:prstGeom prst="rect">
            <a:avLst/>
          </a:prstGeom>
        </p:spPr>
        <p:txBody>
          <a:bodyPr lIns="0" tIns="0" rIns="0" bIns="0" wrap="none">
            <a:noAutofit/>
          </a:bodyPr>
          <a:p>
            <a:pPr indent="0"/>
            <a:r>
              <a:rPr lang="en-US" sz="950">
                <a:latin typeface="Segoe UI"/>
              </a:rPr>
              <a:t>Chicken L-size pizzas show a consistent unit price of $20.75 for all premium options.</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93776" y="792480"/>
            <a:ext cx="6784848" cy="2188464"/>
          </a:xfrm>
          <a:prstGeom prst="rect">
            <a:avLst/>
          </a:prstGeom>
        </p:spPr>
      </p:pic>
      <p:sp>
        <p:nvSpPr>
          <p:cNvPr id="3" name=""/>
          <p:cNvSpPr/>
          <p:nvPr/>
        </p:nvSpPr>
        <p:spPr>
          <a:xfrm>
            <a:off x="414528" y="3041904"/>
            <a:ext cx="6644640" cy="688848"/>
          </a:xfrm>
          <a:prstGeom prst="rect">
            <a:avLst/>
          </a:prstGeom>
        </p:spPr>
        <p:txBody>
          <a:bodyPr lIns="0" tIns="0" rIns="0" bIns="0">
            <a:noAutofit/>
          </a:bodyPr>
          <a:p>
            <a:pPr algn="just" indent="0">
              <a:lnSpc>
                <a:spcPts val="1536"/>
              </a:lnSpc>
              <a:spcAft>
                <a:spcPts val="630"/>
              </a:spcAft>
            </a:pPr>
            <a:r>
              <a:rPr lang="en-US" sz="950">
                <a:latin typeface="Segoe UI"/>
              </a:rPr>
              <a:t>Supreme L-size pizzas show a consistent unit price of $20.75 for premium, while more basic options Pizza are priced lower at $20.25.</a:t>
            </a:r>
          </a:p>
          <a:p>
            <a:pPr marL="381000" indent="0"/>
            <a:r>
              <a:rPr lang="en-US" sz="650">
                <a:solidFill>
                  <a:srgbClr val="66758C"/>
                </a:solidFill>
                <a:latin typeface="Segoe UI"/>
              </a:rPr>
              <a:t>Veggie Pizza's </a:t>
            </a:r>
            <a:r>
              <a:rPr lang="en-US" sz="650">
                <a:solidFill>
                  <a:srgbClr val="778498"/>
                </a:solidFill>
                <a:latin typeface="Segoe UI"/>
              </a:rPr>
              <a:t>unint </a:t>
            </a:r>
            <a:r>
              <a:rPr lang="en-US" sz="650">
                <a:solidFill>
                  <a:srgbClr val="66758C"/>
                </a:solidFill>
                <a:latin typeface="Segoe UI"/>
              </a:rPr>
              <a:t>price </a:t>
            </a:r>
            <a:r>
              <a:rPr lang="en-US" sz="650">
                <a:solidFill>
                  <a:srgbClr val="778498"/>
                </a:solidFill>
                <a:latin typeface="Segoe UI"/>
              </a:rPr>
              <a:t>of </a:t>
            </a:r>
            <a:r>
              <a:rPr lang="en-US" sz="650">
                <a:solidFill>
                  <a:srgbClr val="66758C"/>
                </a:solidFill>
                <a:latin typeface="Segoe UI"/>
              </a:rPr>
              <a:t>L size </a:t>
            </a:r>
            <a:r>
              <a:rPr lang="en-US" sz="650">
                <a:solidFill>
                  <a:srgbClr val="778498"/>
                </a:solidFill>
                <a:latin typeface="Segoe UI"/>
              </a:rPr>
              <a:t>Pizza</a:t>
            </a:r>
          </a:p>
        </p:txBody>
      </p:sp>
      <p:sp>
        <p:nvSpPr>
          <p:cNvPr id="4" name=""/>
          <p:cNvSpPr/>
          <p:nvPr/>
        </p:nvSpPr>
        <p:spPr>
          <a:xfrm>
            <a:off x="621792" y="4023360"/>
            <a:ext cx="1152144" cy="1414272"/>
          </a:xfrm>
          <a:prstGeom prst="rect">
            <a:avLst/>
          </a:prstGeom>
        </p:spPr>
        <p:txBody>
          <a:bodyPr lIns="0" tIns="0" rIns="0" bIns="0">
            <a:noAutofit/>
          </a:bodyPr>
          <a:p>
            <a:pPr indent="254000">
              <a:lnSpc>
                <a:spcPts val="1320"/>
              </a:lnSpc>
            </a:pPr>
            <a:r>
              <a:rPr lang="en-US" sz="550">
                <a:solidFill>
                  <a:srgbClr val="66758C"/>
                </a:solidFill>
                <a:latin typeface="Segoe UI"/>
              </a:rPr>
              <a:t>The </a:t>
            </a:r>
            <a:r>
              <a:rPr lang="en-US" sz="550">
                <a:solidFill>
                  <a:srgbClr val="778498"/>
                </a:solidFill>
                <a:latin typeface="Segoe UI"/>
              </a:rPr>
              <a:t>Italian </a:t>
            </a:r>
            <a:r>
              <a:rPr lang="en-US" sz="550">
                <a:solidFill>
                  <a:srgbClr val="66758C"/>
                </a:solidFill>
                <a:latin typeface="Segoe UI"/>
              </a:rPr>
              <a:t>Vegetables </a:t>
            </a:r>
            <a:r>
              <a:rPr lang="en-US" sz="550">
                <a:solidFill>
                  <a:srgbClr val="4C5E79"/>
                </a:solidFill>
                <a:latin typeface="Segoe UI"/>
              </a:rPr>
              <a:t>Pizza </a:t>
            </a:r>
            <a:r>
              <a:rPr lang="en-US" sz="550">
                <a:solidFill>
                  <a:srgbClr val="66758C"/>
                </a:solidFill>
                <a:latin typeface="Segoe UI"/>
              </a:rPr>
              <a:t>The </a:t>
            </a:r>
            <a:r>
              <a:rPr lang="en-US" sz="550">
                <a:solidFill>
                  <a:srgbClr val="778498"/>
                </a:solidFill>
                <a:latin typeface="Segoe UI"/>
              </a:rPr>
              <a:t>Spinach </a:t>
            </a:r>
            <a:r>
              <a:rPr lang="en-US" sz="550">
                <a:solidFill>
                  <a:srgbClr val="4C5E79"/>
                </a:solidFill>
                <a:latin typeface="Segoe UI"/>
              </a:rPr>
              <a:t>Pesto </a:t>
            </a:r>
            <a:r>
              <a:rPr lang="en-US" sz="550">
                <a:solidFill>
                  <a:srgbClr val="66758C"/>
                </a:solidFill>
                <a:latin typeface="Segoe UI"/>
              </a:rPr>
              <a:t>Pizza 1 The </a:t>
            </a:r>
            <a:r>
              <a:rPr lang="en-US" sz="550">
                <a:solidFill>
                  <a:srgbClr val="778498"/>
                </a:solidFill>
                <a:latin typeface="Segoe UI"/>
              </a:rPr>
              <a:t>Spinach </a:t>
            </a:r>
            <a:r>
              <a:rPr lang="en-US" sz="550">
                <a:solidFill>
                  <a:srgbClr val="66758C"/>
                </a:solidFill>
                <a:latin typeface="Segoe UI"/>
              </a:rPr>
              <a:t>and Feta Pizza </a:t>
            </a:r>
            <a:r>
              <a:rPr lang="en-US" sz="550">
                <a:solidFill>
                  <a:srgbClr val="F69541"/>
                </a:solidFill>
                <a:latin typeface="Segoe UI"/>
              </a:rPr>
              <a:t>I </a:t>
            </a:r>
            <a:r>
              <a:rPr lang="en-US" sz="550">
                <a:solidFill>
                  <a:srgbClr val="778498"/>
                </a:solidFill>
                <a:latin typeface="Segoe UI"/>
              </a:rPr>
              <a:t>The Mediterranean </a:t>
            </a:r>
            <a:r>
              <a:rPr lang="en-US" sz="550">
                <a:solidFill>
                  <a:srgbClr val="66758C"/>
                </a:solidFill>
                <a:latin typeface="Segoe UI"/>
              </a:rPr>
              <a:t>Pizza </a:t>
            </a:r>
            <a:r>
              <a:rPr lang="en-US" sz="550">
                <a:solidFill>
                  <a:srgbClr val="F69541"/>
                </a:solidFill>
                <a:latin typeface="Segoe UI"/>
              </a:rPr>
              <a:t>I </a:t>
            </a:r>
            <a:r>
              <a:rPr lang="en-US" sz="550">
                <a:solidFill>
                  <a:srgbClr val="66758C"/>
                </a:solidFill>
                <a:latin typeface="Segoe UI"/>
              </a:rPr>
              <a:t>The Mexicana </a:t>
            </a:r>
            <a:r>
              <a:rPr lang="en-US" sz="550">
                <a:solidFill>
                  <a:srgbClr val="4C5E79"/>
                </a:solidFill>
                <a:latin typeface="Segoe UI"/>
              </a:rPr>
              <a:t>Pizza </a:t>
            </a:r>
            <a:r>
              <a:rPr lang="en-US" sz="550">
                <a:solidFill>
                  <a:srgbClr val="F69541"/>
                </a:solidFill>
                <a:latin typeface="Segoe UI"/>
              </a:rPr>
              <a:t>I </a:t>
            </a:r>
            <a:r>
              <a:rPr lang="en-US" sz="550">
                <a:solidFill>
                  <a:srgbClr val="778498"/>
                </a:solidFill>
                <a:latin typeface="Segoe UI"/>
              </a:rPr>
              <a:t>The </a:t>
            </a:r>
            <a:r>
              <a:rPr lang="en-US" sz="550">
                <a:solidFill>
                  <a:srgbClr val="66758C"/>
                </a:solidFill>
                <a:latin typeface="Segoe UI"/>
              </a:rPr>
              <a:t>Vegetables </a:t>
            </a:r>
            <a:r>
              <a:rPr lang="en-US" sz="550">
                <a:solidFill>
                  <a:srgbClr val="4C5E79"/>
                </a:solidFill>
                <a:latin typeface="Segoe UI"/>
              </a:rPr>
              <a:t>+ </a:t>
            </a:r>
            <a:r>
              <a:rPr lang="en-US" sz="550">
                <a:solidFill>
                  <a:srgbClr val="66758C"/>
                </a:solidFill>
                <a:latin typeface="Segoe UI"/>
              </a:rPr>
              <a:t>Vegetables </a:t>
            </a:r>
            <a:r>
              <a:rPr lang="en-US" sz="550">
                <a:solidFill>
                  <a:srgbClr val="F69541"/>
                </a:solidFill>
                <a:latin typeface="Segoe UI"/>
              </a:rPr>
              <a:t>Pizzal </a:t>
            </a:r>
            <a:r>
              <a:rPr lang="en-US" sz="550">
                <a:solidFill>
                  <a:srgbClr val="66758C"/>
                </a:solidFill>
                <a:latin typeface="Segoe UI"/>
              </a:rPr>
              <a:t>The Green </a:t>
            </a:r>
            <a:r>
              <a:rPr lang="en-US" sz="550">
                <a:solidFill>
                  <a:srgbClr val="778498"/>
                </a:solidFill>
                <a:latin typeface="Segoe UI"/>
              </a:rPr>
              <a:t>Garden </a:t>
            </a:r>
            <a:r>
              <a:rPr lang="en-US" sz="550">
                <a:solidFill>
                  <a:srgbClr val="F69541"/>
                </a:solidFill>
                <a:latin typeface="Segoe UI"/>
              </a:rPr>
              <a:t>Pizzal </a:t>
            </a:r>
            <a:r>
              <a:rPr lang="en-US" sz="550">
                <a:solidFill>
                  <a:srgbClr val="66758C"/>
                </a:solidFill>
                <a:latin typeface="Segoe UI"/>
              </a:rPr>
              <a:t>The Five </a:t>
            </a:r>
            <a:r>
              <a:rPr lang="en-US" sz="550">
                <a:solidFill>
                  <a:srgbClr val="4C5E79"/>
                </a:solidFill>
                <a:latin typeface="Segoe UI"/>
              </a:rPr>
              <a:t>Cheese </a:t>
            </a:r>
            <a:r>
              <a:rPr lang="en-US" sz="550">
                <a:solidFill>
                  <a:srgbClr val="6906A5"/>
                </a:solidFill>
                <a:latin typeface="Segoe UI"/>
              </a:rPr>
              <a:t>Pizzal </a:t>
            </a:r>
            <a:r>
              <a:rPr lang="en-US" sz="550">
                <a:solidFill>
                  <a:srgbClr val="66758C"/>
                </a:solidFill>
                <a:latin typeface="Segoe UI"/>
              </a:rPr>
              <a:t>The Four </a:t>
            </a:r>
            <a:r>
              <a:rPr lang="en-US" sz="550">
                <a:solidFill>
                  <a:srgbClr val="4C5E79"/>
                </a:solidFill>
                <a:latin typeface="Segoe UI"/>
              </a:rPr>
              <a:t>Cheese Pizza</a:t>
            </a:r>
            <a:r>
              <a:rPr lang="en-US" sz="550">
                <a:solidFill>
                  <a:srgbClr val="170D8B"/>
                </a:solidFill>
                <a:latin typeface="Segoe UI"/>
              </a:rPr>
              <a:t>|</a:t>
            </a:r>
          </a:p>
        </p:txBody>
      </p:sp>
      <p:sp>
        <p:nvSpPr>
          <p:cNvPr id="5" name=""/>
          <p:cNvSpPr/>
          <p:nvPr/>
        </p:nvSpPr>
        <p:spPr>
          <a:xfrm>
            <a:off x="6242304" y="4029456"/>
            <a:ext cx="371856" cy="1078992"/>
          </a:xfrm>
          <a:prstGeom prst="rect">
            <a:avLst/>
          </a:prstGeom>
          <a:solidFill>
            <a:srgbClr val="E5ECF6"/>
          </a:solidFill>
        </p:spPr>
        <p:txBody>
          <a:bodyPr lIns="0" tIns="0" rIns="0" bIns="0">
            <a:noAutofit/>
          </a:bodyPr>
          <a:p>
            <a:pPr algn="r" marR="101600" indent="0">
              <a:lnSpc>
                <a:spcPts val="1320"/>
              </a:lnSpc>
            </a:pPr>
            <a:r>
              <a:rPr lang="en-US" sz="550">
                <a:solidFill>
                  <a:srgbClr val="778498"/>
                </a:solidFill>
                <a:latin typeface="Segoe UI"/>
              </a:rPr>
              <a:t>21</a:t>
            </a:r>
          </a:p>
          <a:p>
            <a:pPr indent="152400">
              <a:lnSpc>
                <a:spcPts val="1320"/>
              </a:lnSpc>
            </a:pPr>
            <a:r>
              <a:rPr lang="en-US" sz="500">
                <a:solidFill>
                  <a:srgbClr val="4C5E79"/>
                </a:solidFill>
                <a:latin typeface="Segoe UI"/>
              </a:rPr>
              <a:t>20.75 </a:t>
            </a:r>
            <a:r>
              <a:rPr lang="en-US" sz="500">
                <a:solidFill>
                  <a:srgbClr val="F69541"/>
                </a:solidFill>
                <a:latin typeface="Segoe UI"/>
              </a:rPr>
              <a:t>I </a:t>
            </a:r>
            <a:r>
              <a:rPr lang="en-US" sz="500">
                <a:solidFill>
                  <a:srgbClr val="778498"/>
                </a:solidFill>
                <a:latin typeface="Segoe UI"/>
              </a:rPr>
              <a:t>20.25 </a:t>
            </a:r>
            <a:r>
              <a:rPr lang="en-US" sz="500">
                <a:solidFill>
                  <a:srgbClr val="F69541"/>
                </a:solidFill>
                <a:latin typeface="Segoe UI"/>
              </a:rPr>
              <a:t>I </a:t>
            </a:r>
            <a:r>
              <a:rPr lang="en-US" sz="500">
                <a:solidFill>
                  <a:srgbClr val="778498"/>
                </a:solidFill>
                <a:latin typeface="Segoe UI"/>
              </a:rPr>
              <a:t>20.25 | 20.25</a:t>
            </a:r>
          </a:p>
          <a:p>
            <a:pPr indent="0">
              <a:lnSpc>
                <a:spcPts val="1320"/>
              </a:lnSpc>
            </a:pPr>
            <a:r>
              <a:rPr lang="en-US" sz="500">
                <a:solidFill>
                  <a:srgbClr val="778498"/>
                </a:solidFill>
                <a:latin typeface="Segoe UI"/>
              </a:rPr>
              <a:t>120.25</a:t>
            </a:r>
          </a:p>
          <a:p>
            <a:pPr indent="0">
              <a:lnSpc>
                <a:spcPts val="1320"/>
              </a:lnSpc>
            </a:pPr>
            <a:r>
              <a:rPr lang="en-US" sz="500">
                <a:solidFill>
                  <a:srgbClr val="778498"/>
                </a:solidFill>
                <a:latin typeface="Segoe UI"/>
              </a:rPr>
              <a:t>120.25</a:t>
            </a:r>
          </a:p>
        </p:txBody>
      </p:sp>
      <p:sp>
        <p:nvSpPr>
          <p:cNvPr id="6" name=""/>
          <p:cNvSpPr/>
          <p:nvPr/>
        </p:nvSpPr>
        <p:spPr>
          <a:xfrm>
            <a:off x="5730240" y="5199888"/>
            <a:ext cx="341376" cy="243840"/>
          </a:xfrm>
          <a:prstGeom prst="rect">
            <a:avLst/>
          </a:prstGeom>
          <a:solidFill>
            <a:srgbClr val="E5ECF6"/>
          </a:solidFill>
        </p:spPr>
        <p:txBody>
          <a:bodyPr lIns="0" tIns="0" rIns="0" bIns="0">
            <a:noAutofit/>
          </a:bodyPr>
          <a:p>
            <a:pPr indent="0"/>
            <a:r>
              <a:rPr lang="en-US" sz="950">
                <a:solidFill>
                  <a:srgbClr val="6906A5"/>
                </a:solidFill>
                <a:latin typeface="Segoe UI"/>
              </a:rPr>
              <a:t>H </a:t>
            </a:r>
            <a:r>
              <a:rPr lang="en-US" baseline="30000" sz="950">
                <a:solidFill>
                  <a:srgbClr val="6906A5"/>
                </a:solidFill>
                <a:latin typeface="Segoe UI"/>
              </a:rPr>
              <a:t>1</a:t>
            </a:r>
            <a:r>
              <a:rPr lang="en-US" baseline="30000" sz="950">
                <a:solidFill>
                  <a:srgbClr val="314464"/>
                </a:solidFill>
                <a:latin typeface="Segoe UI"/>
              </a:rPr>
              <a:t>5</a:t>
            </a:r>
          </a:p>
          <a:p>
            <a:pPr indent="0"/>
            <a:r>
              <a:rPr lang="en-US" sz="500">
                <a:solidFill>
                  <a:srgbClr val="170D8B"/>
                </a:solidFill>
                <a:latin typeface="Segoe UI"/>
              </a:rPr>
              <a:t>1</a:t>
            </a:r>
            <a:r>
              <a:rPr lang="en-US" sz="500">
                <a:solidFill>
                  <a:srgbClr val="66758C"/>
                </a:solidFill>
                <a:latin typeface="Segoe UI"/>
              </a:rPr>
              <a:t>17.95</a:t>
            </a:r>
          </a:p>
        </p:txBody>
      </p:sp>
      <p:sp>
        <p:nvSpPr>
          <p:cNvPr id="7" name=""/>
          <p:cNvSpPr/>
          <p:nvPr/>
        </p:nvSpPr>
        <p:spPr>
          <a:xfrm>
            <a:off x="6842760" y="4047744"/>
            <a:ext cx="344424" cy="140208"/>
          </a:xfrm>
          <a:prstGeom prst="rect">
            <a:avLst/>
          </a:prstGeom>
        </p:spPr>
        <p:txBody>
          <a:bodyPr lIns="0" tIns="0" rIns="0" bIns="0">
            <a:noAutofit/>
          </a:bodyPr>
          <a:p>
            <a:pPr algn="ctr" indent="0">
              <a:lnSpc>
                <a:spcPts val="600"/>
              </a:lnSpc>
              <a:spcAft>
                <a:spcPts val="630"/>
              </a:spcAft>
            </a:pPr>
            <a:r>
              <a:rPr lang="en-US" sz="650">
                <a:solidFill>
                  <a:srgbClr val="778498"/>
                </a:solidFill>
                <a:latin typeface="Segoe UI"/>
              </a:rPr>
              <a:t>Unit Price </a:t>
            </a:r>
            <a:r>
              <a:rPr lang="en-US" b="1" sz="550" spc="-50">
                <a:solidFill>
                  <a:srgbClr val="4C5E79"/>
                </a:solidFill>
                <a:latin typeface="Segoe UI"/>
              </a:rPr>
              <a:t>21</a:t>
            </a:r>
          </a:p>
        </p:txBody>
      </p:sp>
      <p:sp>
        <p:nvSpPr>
          <p:cNvPr id="8" name=""/>
          <p:cNvSpPr/>
          <p:nvPr/>
        </p:nvSpPr>
        <p:spPr>
          <a:xfrm>
            <a:off x="6897624" y="4285488"/>
            <a:ext cx="256032" cy="316992"/>
          </a:xfrm>
          <a:prstGeom prst="rect">
            <a:avLst/>
          </a:prstGeom>
        </p:spPr>
        <p:txBody>
          <a:bodyPr lIns="0" tIns="0" rIns="0" bIns="0">
            <a:noAutofit/>
          </a:bodyPr>
          <a:p>
            <a:pPr algn="ctr" indent="0">
              <a:lnSpc>
                <a:spcPts val="1632"/>
              </a:lnSpc>
            </a:pPr>
            <a:r>
              <a:rPr lang="en-US" sz="500">
                <a:solidFill>
                  <a:srgbClr val="4C5E79"/>
                </a:solidFill>
                <a:latin typeface="Segoe UI"/>
              </a:rPr>
              <a:t>~i 20.5 </a:t>
            </a:r>
            <a:r>
              <a:rPr lang="en-US" sz="950">
                <a:solidFill>
                  <a:srgbClr val="EF834E"/>
                </a:solidFill>
                <a:latin typeface="Segoe UI"/>
              </a:rPr>
              <a:t>1</a:t>
            </a:r>
            <a:r>
              <a:rPr lang="en-US" sz="950">
                <a:solidFill>
                  <a:srgbClr val="4C5E79"/>
                </a:solidFill>
                <a:latin typeface="Segoe UI"/>
              </a:rPr>
              <a:t>20</a:t>
            </a:r>
          </a:p>
        </p:txBody>
      </p:sp>
      <p:sp>
        <p:nvSpPr>
          <p:cNvPr id="9" name=""/>
          <p:cNvSpPr/>
          <p:nvPr/>
        </p:nvSpPr>
        <p:spPr>
          <a:xfrm>
            <a:off x="6976872" y="4712208"/>
            <a:ext cx="176784" cy="304800"/>
          </a:xfrm>
          <a:prstGeom prst="rect">
            <a:avLst/>
          </a:prstGeom>
        </p:spPr>
        <p:txBody>
          <a:bodyPr lIns="0" tIns="0" rIns="0" bIns="0">
            <a:noAutofit/>
          </a:bodyPr>
          <a:p>
            <a:pPr algn="ctr" indent="0">
              <a:lnSpc>
                <a:spcPts val="1632"/>
              </a:lnSpc>
            </a:pPr>
            <a:r>
              <a:rPr lang="en-US" sz="500">
                <a:solidFill>
                  <a:srgbClr val="D5586E"/>
                </a:solidFill>
                <a:latin typeface="Segoe UI"/>
              </a:rPr>
              <a:t>1</a:t>
            </a:r>
            <a:r>
              <a:rPr lang="en-US" sz="500">
                <a:solidFill>
                  <a:srgbClr val="778498"/>
                </a:solidFill>
                <a:latin typeface="Segoe UI"/>
              </a:rPr>
              <a:t>19.5 </a:t>
            </a:r>
            <a:r>
              <a:rPr lang="en-US" sz="500">
                <a:solidFill>
                  <a:srgbClr val="9D1D9D"/>
                </a:solidFill>
                <a:latin typeface="Segoe UI"/>
              </a:rPr>
              <a:t>1</a:t>
            </a:r>
            <a:r>
              <a:rPr lang="en-US" sz="500">
                <a:solidFill>
                  <a:srgbClr val="778498"/>
                </a:solidFill>
                <a:latin typeface="Segoe UI"/>
              </a:rPr>
              <a:t>1</a:t>
            </a:r>
            <a:r>
              <a:rPr lang="en-US" sz="500">
                <a:solidFill>
                  <a:srgbClr val="4C5E79"/>
                </a:solidFill>
                <a:latin typeface="Segoe UI"/>
              </a:rPr>
              <a:t>9</a:t>
            </a:r>
          </a:p>
        </p:txBody>
      </p:sp>
      <p:sp>
        <p:nvSpPr>
          <p:cNvPr id="10" name=""/>
          <p:cNvSpPr/>
          <p:nvPr/>
        </p:nvSpPr>
        <p:spPr>
          <a:xfrm>
            <a:off x="6976872" y="5126736"/>
            <a:ext cx="176784" cy="310896"/>
          </a:xfrm>
          <a:prstGeom prst="rect">
            <a:avLst/>
          </a:prstGeom>
        </p:spPr>
        <p:txBody>
          <a:bodyPr lIns="0" tIns="0" rIns="0" bIns="0">
            <a:noAutofit/>
          </a:bodyPr>
          <a:p>
            <a:pPr algn="ctr" indent="0">
              <a:lnSpc>
                <a:spcPts val="1632"/>
              </a:lnSpc>
            </a:pPr>
            <a:r>
              <a:rPr lang="en-US" sz="500">
                <a:solidFill>
                  <a:srgbClr val="6906A5"/>
                </a:solidFill>
                <a:latin typeface="Segoe UI"/>
              </a:rPr>
              <a:t>1</a:t>
            </a:r>
            <a:r>
              <a:rPr lang="en-US" sz="500">
                <a:solidFill>
                  <a:srgbClr val="778498"/>
                </a:solidFill>
                <a:latin typeface="Segoe UI"/>
              </a:rPr>
              <a:t>18.5 </a:t>
            </a:r>
            <a:r>
              <a:rPr lang="en-US" sz="500">
                <a:solidFill>
                  <a:srgbClr val="170D8B"/>
                </a:solidFill>
                <a:latin typeface="Segoe UI"/>
              </a:rPr>
              <a:t>1</a:t>
            </a:r>
            <a:r>
              <a:rPr lang="en-US" sz="500">
                <a:solidFill>
                  <a:srgbClr val="778498"/>
                </a:solidFill>
                <a:latin typeface="Segoe UI"/>
              </a:rPr>
              <a:t>1</a:t>
            </a:r>
            <a:r>
              <a:rPr lang="en-US" sz="500">
                <a:solidFill>
                  <a:srgbClr val="4C5E79"/>
                </a:solidFill>
                <a:latin typeface="Segoe UI"/>
              </a:rPr>
              <a:t>S</a:t>
            </a:r>
          </a:p>
        </p:txBody>
      </p:sp>
      <p:sp>
        <p:nvSpPr>
          <p:cNvPr id="11" name=""/>
          <p:cNvSpPr/>
          <p:nvPr/>
        </p:nvSpPr>
        <p:spPr>
          <a:xfrm>
            <a:off x="414528" y="5821680"/>
            <a:ext cx="6675120" cy="682752"/>
          </a:xfrm>
          <a:prstGeom prst="rect">
            <a:avLst/>
          </a:prstGeom>
        </p:spPr>
        <p:txBody>
          <a:bodyPr lIns="0" tIns="0" rIns="0" bIns="0">
            <a:noAutofit/>
          </a:bodyPr>
          <a:p>
            <a:pPr algn="just" indent="0">
              <a:lnSpc>
                <a:spcPts val="1560"/>
              </a:lnSpc>
              <a:spcAft>
                <a:spcPts val="420"/>
              </a:spcAft>
            </a:pPr>
            <a:r>
              <a:rPr lang="en-US" sz="950">
                <a:latin typeface="Segoe UI"/>
              </a:rPr>
              <a:t>Veggie L-size pizzas show a consistent unit price of $21 for premium options , while more basic options like Pizza are priced lower at $17.95</a:t>
            </a:r>
          </a:p>
          <a:p>
            <a:pPr marL="393700" indent="0"/>
            <a:r>
              <a:rPr lang="en-US" sz="750">
                <a:solidFill>
                  <a:srgbClr val="778498"/>
                </a:solidFill>
                <a:latin typeface="Segoe UI"/>
              </a:rPr>
              <a:t>Clasic </a:t>
            </a:r>
            <a:r>
              <a:rPr lang="en-US" sz="750">
                <a:solidFill>
                  <a:srgbClr val="4C5E79"/>
                </a:solidFill>
                <a:latin typeface="Segoe UI"/>
              </a:rPr>
              <a:t>Pizza </a:t>
            </a:r>
            <a:r>
              <a:rPr lang="en-US" sz="750">
                <a:solidFill>
                  <a:srgbClr val="778498"/>
                </a:solidFill>
                <a:latin typeface="Segoe UI"/>
              </a:rPr>
              <a:t>unit prices of </a:t>
            </a:r>
            <a:r>
              <a:rPr lang="en-US" sz="750">
                <a:solidFill>
                  <a:srgbClr val="4C5E79"/>
                </a:solidFill>
                <a:latin typeface="Segoe UI"/>
              </a:rPr>
              <a:t>M size </a:t>
            </a:r>
            <a:r>
              <a:rPr lang="en-US" sz="750">
                <a:solidFill>
                  <a:srgbClr val="778498"/>
                </a:solidFill>
                <a:latin typeface="Segoe UI"/>
              </a:rPr>
              <a:t>pizza</a:t>
            </a:r>
          </a:p>
        </p:txBody>
      </p:sp>
      <p:sp>
        <p:nvSpPr>
          <p:cNvPr id="12" name=""/>
          <p:cNvSpPr/>
          <p:nvPr/>
        </p:nvSpPr>
        <p:spPr>
          <a:xfrm>
            <a:off x="621792" y="6815328"/>
            <a:ext cx="1530096" cy="1389888"/>
          </a:xfrm>
          <a:prstGeom prst="rect">
            <a:avLst/>
          </a:prstGeom>
        </p:spPr>
        <p:txBody>
          <a:bodyPr lIns="0" tIns="0" rIns="0" bIns="0">
            <a:noAutofit/>
          </a:bodyPr>
          <a:p>
            <a:pPr indent="990600">
              <a:lnSpc>
                <a:spcPts val="1704"/>
              </a:lnSpc>
            </a:pPr>
            <a:r>
              <a:rPr lang="en-US" sz="550">
                <a:solidFill>
                  <a:srgbClr val="8E99AA"/>
                </a:solidFill>
                <a:latin typeface="Segoe UI"/>
              </a:rPr>
              <a:t>The </a:t>
            </a:r>
            <a:r>
              <a:rPr lang="en-US" sz="550">
                <a:solidFill>
                  <a:srgbClr val="9AA4B3"/>
                </a:solidFill>
                <a:latin typeface="Segoe UI"/>
              </a:rPr>
              <a:t>Greek </a:t>
            </a:r>
            <a:r>
              <a:rPr lang="en-US" sz="550">
                <a:solidFill>
                  <a:srgbClr val="66758C"/>
                </a:solidFill>
                <a:latin typeface="Segoe UI"/>
              </a:rPr>
              <a:t>Pizza </a:t>
            </a:r>
            <a:r>
              <a:rPr lang="en-US" sz="550">
                <a:solidFill>
                  <a:srgbClr val="8E99AA"/>
                </a:solidFill>
                <a:latin typeface="Segoe UI"/>
              </a:rPr>
              <a:t>The Napolitana </a:t>
            </a:r>
            <a:r>
              <a:rPr lang="en-US" sz="550">
                <a:solidFill>
                  <a:srgbClr val="66758C"/>
                </a:solidFill>
                <a:latin typeface="Segoe UI"/>
              </a:rPr>
              <a:t>Pizza The Classic Deluxe Pizza The Italian Capocollo Pizza The </a:t>
            </a:r>
            <a:r>
              <a:rPr lang="en-US" sz="550">
                <a:solidFill>
                  <a:srgbClr val="8E99AA"/>
                </a:solidFill>
                <a:latin typeface="Segoe UI"/>
              </a:rPr>
              <a:t>Pepperoni, Mushroom, </a:t>
            </a:r>
            <a:r>
              <a:rPr lang="en-US" sz="550">
                <a:solidFill>
                  <a:srgbClr val="66758C"/>
                </a:solidFill>
                <a:latin typeface="Segoe UI"/>
              </a:rPr>
              <a:t>and Peppers </a:t>
            </a:r>
            <a:r>
              <a:rPr lang="en-US" sz="550">
                <a:solidFill>
                  <a:srgbClr val="D5586E"/>
                </a:solidFill>
                <a:latin typeface="Segoe UI"/>
              </a:rPr>
              <a:t>Pizzal </a:t>
            </a:r>
            <a:r>
              <a:rPr lang="en-US" sz="550">
                <a:solidFill>
                  <a:srgbClr val="66758C"/>
                </a:solidFill>
                <a:latin typeface="Segoe UI"/>
              </a:rPr>
              <a:t>The </a:t>
            </a:r>
            <a:r>
              <a:rPr lang="en-US" sz="550">
                <a:solidFill>
                  <a:srgbClr val="8E99AA"/>
                </a:solidFill>
                <a:latin typeface="Segoe UI"/>
              </a:rPr>
              <a:t>Hawaiian </a:t>
            </a:r>
            <a:r>
              <a:rPr lang="en-US" sz="550">
                <a:solidFill>
                  <a:srgbClr val="6906A5"/>
                </a:solidFill>
                <a:latin typeface="Segoe UI"/>
              </a:rPr>
              <a:t>Pizzal </a:t>
            </a:r>
            <a:r>
              <a:rPr lang="en-US" sz="550">
                <a:solidFill>
                  <a:srgbClr val="66758C"/>
                </a:solidFill>
                <a:latin typeface="Segoe UI"/>
              </a:rPr>
              <a:t>The </a:t>
            </a:r>
            <a:r>
              <a:rPr lang="en-US" sz="550">
                <a:solidFill>
                  <a:srgbClr val="8E99AA"/>
                </a:solidFill>
                <a:latin typeface="Segoe UI"/>
              </a:rPr>
              <a:t>Pepperoni </a:t>
            </a:r>
            <a:r>
              <a:rPr lang="en-US" sz="550">
                <a:solidFill>
                  <a:srgbClr val="170D8B"/>
                </a:solidFill>
                <a:latin typeface="Segoe UI"/>
              </a:rPr>
              <a:t>Pizzal</a:t>
            </a:r>
          </a:p>
        </p:txBody>
      </p:sp>
      <p:sp>
        <p:nvSpPr>
          <p:cNvPr id="13" name=""/>
          <p:cNvSpPr/>
          <p:nvPr/>
        </p:nvSpPr>
        <p:spPr>
          <a:xfrm>
            <a:off x="5230368" y="8113776"/>
            <a:ext cx="707136" cy="231648"/>
          </a:xfrm>
          <a:prstGeom prst="rect">
            <a:avLst/>
          </a:prstGeom>
          <a:solidFill>
            <a:srgbClr val="E5ECF6"/>
          </a:solidFill>
        </p:spPr>
        <p:txBody>
          <a:bodyPr lIns="0" tIns="0" rIns="0" bIns="0">
            <a:noAutofit/>
          </a:bodyPr>
          <a:p>
            <a:pPr indent="0">
              <a:spcAft>
                <a:spcPts val="420"/>
              </a:spcAft>
            </a:pPr>
            <a:r>
              <a:rPr lang="en-US" strike="sngStrike" sz="950">
                <a:solidFill>
                  <a:srgbClr val="170D8B"/>
                </a:solidFill>
                <a:latin typeface="Segoe UI"/>
              </a:rPr>
              <a:t>gM</a:t>
            </a:r>
            <a:r>
              <a:rPr lang="en-US" sz="950">
                <a:solidFill>
                  <a:srgbClr val="170D8B"/>
                </a:solidFill>
                <a:latin typeface="Segoe UI"/>
              </a:rPr>
              <a:t> </a:t>
            </a:r>
            <a:r>
              <a:rPr lang="en-US" sz="950">
                <a:solidFill>
                  <a:srgbClr val="66758C"/>
                </a:solidFill>
                <a:latin typeface="Segoe UI"/>
              </a:rPr>
              <a:t>i: :</a:t>
            </a:r>
          </a:p>
          <a:p>
            <a:pPr algn="just" indent="0"/>
            <a:r>
              <a:rPr lang="en-US" sz="500">
                <a:solidFill>
                  <a:srgbClr val="66758C"/>
                </a:solidFill>
                <a:latin typeface="Segoe UI"/>
              </a:rPr>
              <a:t>12    </a:t>
            </a:r>
            <a:r>
              <a:rPr lang="en-US" sz="500">
                <a:solidFill>
                  <a:srgbClr val="9AA4B3"/>
                </a:solidFill>
                <a:latin typeface="Segoe UI"/>
              </a:rPr>
              <a:t>14</a:t>
            </a:r>
          </a:p>
        </p:txBody>
      </p:sp>
      <p:sp>
        <p:nvSpPr>
          <p:cNvPr id="14" name=""/>
          <p:cNvSpPr/>
          <p:nvPr/>
        </p:nvSpPr>
        <p:spPr>
          <a:xfrm>
            <a:off x="6352032" y="6821424"/>
            <a:ext cx="164592" cy="286512"/>
          </a:xfrm>
          <a:prstGeom prst="rect">
            <a:avLst/>
          </a:prstGeom>
          <a:solidFill>
            <a:srgbClr val="E5ECF6"/>
          </a:solidFill>
        </p:spPr>
        <p:txBody>
          <a:bodyPr lIns="0" tIns="0" rIns="0" bIns="0">
            <a:noAutofit/>
          </a:bodyPr>
          <a:p>
            <a:pPr indent="0">
              <a:spcAft>
                <a:spcPts val="630"/>
              </a:spcAft>
            </a:pPr>
            <a:r>
              <a:rPr lang="en-US" sz="500">
                <a:solidFill>
                  <a:srgbClr val="778498"/>
                </a:solidFill>
                <a:latin typeface="Segoe UI"/>
              </a:rPr>
              <a:t>16</a:t>
            </a:r>
          </a:p>
          <a:p>
            <a:pPr indent="0"/>
            <a:r>
              <a:rPr lang="en-US" sz="500">
                <a:solidFill>
                  <a:srgbClr val="778498"/>
                </a:solidFill>
                <a:latin typeface="Segoe UI"/>
              </a:rPr>
              <a:t>16</a:t>
            </a:r>
          </a:p>
        </p:txBody>
      </p:sp>
      <p:sp>
        <p:nvSpPr>
          <p:cNvPr id="15" name=""/>
          <p:cNvSpPr/>
          <p:nvPr/>
        </p:nvSpPr>
        <p:spPr>
          <a:xfrm>
            <a:off x="6705600" y="6809232"/>
            <a:ext cx="536448" cy="164592"/>
          </a:xfrm>
          <a:prstGeom prst="rect">
            <a:avLst/>
          </a:prstGeom>
        </p:spPr>
        <p:txBody>
          <a:bodyPr lIns="0" tIns="0" rIns="0" bIns="0">
            <a:noAutofit/>
          </a:bodyPr>
          <a:p>
            <a:pPr algn="ctr" indent="0">
              <a:lnSpc>
                <a:spcPts val="624"/>
              </a:lnSpc>
            </a:pPr>
            <a:r>
              <a:rPr lang="en-US" sz="650">
                <a:solidFill>
                  <a:srgbClr val="8E99AA"/>
                </a:solidFill>
                <a:latin typeface="Segoe UI"/>
              </a:rPr>
              <a:t>Unit Price($) </a:t>
            </a:r>
            <a:r>
              <a:rPr lang="en-US" sz="500">
                <a:solidFill>
                  <a:srgbClr val="8E99AA"/>
                </a:solidFill>
                <a:latin typeface="Segoe UI"/>
              </a:rPr>
              <a:t>16</a:t>
            </a:r>
          </a:p>
        </p:txBody>
      </p:sp>
      <p:sp>
        <p:nvSpPr>
          <p:cNvPr id="16" name=""/>
          <p:cNvSpPr/>
          <p:nvPr/>
        </p:nvSpPr>
        <p:spPr>
          <a:xfrm>
            <a:off x="4096512" y="8412480"/>
            <a:ext cx="536448" cy="103632"/>
          </a:xfrm>
          <a:prstGeom prst="rect">
            <a:avLst/>
          </a:prstGeom>
        </p:spPr>
        <p:txBody>
          <a:bodyPr lIns="0" tIns="0" rIns="0" bIns="0" wrap="none">
            <a:noAutofit/>
          </a:bodyPr>
          <a:p>
            <a:pPr indent="0"/>
            <a:r>
              <a:rPr lang="en-US" sz="650">
                <a:solidFill>
                  <a:srgbClr val="8E99AA"/>
                </a:solidFill>
                <a:latin typeface="Segoe UI"/>
              </a:rPr>
              <a:t>Unit </a:t>
            </a:r>
            <a:r>
              <a:rPr lang="en-US" sz="650">
                <a:solidFill>
                  <a:srgbClr val="66758C"/>
                </a:solidFill>
                <a:latin typeface="Segoe UI"/>
              </a:rPr>
              <a:t>Price{$)</a:t>
            </a:r>
          </a:p>
        </p:txBody>
      </p:sp>
      <p:sp>
        <p:nvSpPr>
          <p:cNvPr id="17" name=""/>
          <p:cNvSpPr/>
          <p:nvPr/>
        </p:nvSpPr>
        <p:spPr>
          <a:xfrm>
            <a:off x="445008" y="8616696"/>
            <a:ext cx="6723888" cy="359664"/>
          </a:xfrm>
          <a:prstGeom prst="rect">
            <a:avLst/>
          </a:prstGeom>
        </p:spPr>
        <p:txBody>
          <a:bodyPr lIns="0" tIns="0" rIns="0" bIns="0">
            <a:noAutofit/>
          </a:bodyPr>
          <a:p>
            <a:pPr indent="0">
              <a:lnSpc>
                <a:spcPts val="1536"/>
              </a:lnSpc>
            </a:pPr>
            <a:r>
              <a:rPr lang="en-US" sz="950">
                <a:latin typeface="Segoe UI"/>
              </a:rPr>
              <a:t>Classics M-size pizzas show a consistent unit price of $16 for premium options , while more basic options like Pizza are</a:t>
            </a:r>
          </a:p>
          <a:p>
            <a:pPr indent="0">
              <a:lnSpc>
                <a:spcPts val="1536"/>
              </a:lnSpc>
            </a:pPr>
            <a:r>
              <a:rPr lang="en-US" sz="950">
                <a:latin typeface="Segoe UI"/>
              </a:rPr>
              <a:t>priced lower at $12.5</a:t>
            </a: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560576" y="1225296"/>
            <a:ext cx="4858512" cy="1560576"/>
          </a:xfrm>
          <a:prstGeom prst="rect">
            <a:avLst/>
          </a:prstGeom>
        </p:spPr>
      </p:pic>
      <p:pic>
        <p:nvPicPr>
          <p:cNvPr id="3" name=""/>
          <p:cNvPicPr>
            <a:picLocks noChangeAspect="1"/>
          </p:cNvPicPr>
          <p:nvPr/>
        </p:nvPicPr>
        <p:blipFill>
          <a:blip r:embed="rPictId1"/>
          <a:stretch>
            <a:fillRect/>
          </a:stretch>
        </p:blipFill>
        <p:spPr>
          <a:xfrm>
            <a:off x="536448" y="3371088"/>
            <a:ext cx="6778752" cy="2212848"/>
          </a:xfrm>
          <a:prstGeom prst="rect">
            <a:avLst/>
          </a:prstGeom>
        </p:spPr>
      </p:pic>
      <p:pic>
        <p:nvPicPr>
          <p:cNvPr id="4" name=""/>
          <p:cNvPicPr>
            <a:picLocks noChangeAspect="1"/>
          </p:cNvPicPr>
          <p:nvPr/>
        </p:nvPicPr>
        <p:blipFill>
          <a:blip r:embed="rPictId2"/>
          <a:stretch>
            <a:fillRect/>
          </a:stretch>
        </p:blipFill>
        <p:spPr>
          <a:xfrm>
            <a:off x="505968" y="6150864"/>
            <a:ext cx="6766560" cy="2200656"/>
          </a:xfrm>
          <a:prstGeom prst="rect">
            <a:avLst/>
          </a:prstGeom>
        </p:spPr>
      </p:pic>
      <p:sp>
        <p:nvSpPr>
          <p:cNvPr id="5" name=""/>
          <p:cNvSpPr/>
          <p:nvPr/>
        </p:nvSpPr>
        <p:spPr>
          <a:xfrm>
            <a:off x="786384" y="822960"/>
            <a:ext cx="1853184" cy="134112"/>
          </a:xfrm>
          <a:prstGeom prst="rect">
            <a:avLst/>
          </a:prstGeom>
        </p:spPr>
        <p:txBody>
          <a:bodyPr lIns="0" tIns="0" rIns="0" bIns="0" wrap="none">
            <a:noAutofit/>
          </a:bodyPr>
          <a:p>
            <a:pPr indent="0"/>
            <a:r>
              <a:rPr lang="en-US" sz="750">
                <a:solidFill>
                  <a:srgbClr val="778498"/>
                </a:solidFill>
                <a:latin typeface="Segoe UI"/>
              </a:rPr>
              <a:t>Chicken </a:t>
            </a:r>
            <a:r>
              <a:rPr lang="en-US" sz="750">
                <a:solidFill>
                  <a:srgbClr val="4C5E79"/>
                </a:solidFill>
                <a:latin typeface="Segoe UI"/>
              </a:rPr>
              <a:t>Pizza's </a:t>
            </a:r>
            <a:r>
              <a:rPr lang="en-US" sz="750">
                <a:solidFill>
                  <a:srgbClr val="778498"/>
                </a:solidFill>
                <a:latin typeface="Segoe UI"/>
              </a:rPr>
              <a:t>unint </a:t>
            </a:r>
            <a:r>
              <a:rPr lang="en-US" sz="750">
                <a:solidFill>
                  <a:srgbClr val="4C5E79"/>
                </a:solidFill>
                <a:latin typeface="Segoe UI"/>
              </a:rPr>
              <a:t>price </a:t>
            </a:r>
            <a:r>
              <a:rPr lang="en-US" sz="750">
                <a:solidFill>
                  <a:srgbClr val="778498"/>
                </a:solidFill>
                <a:latin typeface="Segoe UI"/>
              </a:rPr>
              <a:t>of </a:t>
            </a:r>
            <a:r>
              <a:rPr lang="en-US" sz="750">
                <a:solidFill>
                  <a:srgbClr val="4C5E79"/>
                </a:solidFill>
                <a:latin typeface="Segoe UI"/>
              </a:rPr>
              <a:t>M size </a:t>
            </a:r>
            <a:r>
              <a:rPr lang="en-US" sz="750">
                <a:solidFill>
                  <a:srgbClr val="778498"/>
                </a:solidFill>
                <a:latin typeface="Segoe UI"/>
              </a:rPr>
              <a:t>Pizza</a:t>
            </a:r>
          </a:p>
        </p:txBody>
      </p:sp>
      <p:sp>
        <p:nvSpPr>
          <p:cNvPr id="6" name=""/>
          <p:cNvSpPr/>
          <p:nvPr/>
        </p:nvSpPr>
        <p:spPr>
          <a:xfrm>
            <a:off x="463296" y="1286256"/>
            <a:ext cx="1115568" cy="1335024"/>
          </a:xfrm>
          <a:prstGeom prst="rect">
            <a:avLst/>
          </a:prstGeom>
        </p:spPr>
        <p:txBody>
          <a:bodyPr lIns="0" tIns="0" rIns="0" bIns="0">
            <a:noAutofit/>
          </a:bodyPr>
          <a:p>
            <a:pPr algn="r" marL="203200" indent="0">
              <a:lnSpc>
                <a:spcPts val="1992"/>
              </a:lnSpc>
            </a:pPr>
            <a:r>
              <a:rPr lang="en-US" sz="550">
                <a:solidFill>
                  <a:srgbClr val="66758C"/>
                </a:solidFill>
                <a:latin typeface="Segoe UI"/>
              </a:rPr>
              <a:t>The Barbecue Chicken Pizza The </a:t>
            </a:r>
            <a:r>
              <a:rPr lang="en-US" sz="550">
                <a:solidFill>
                  <a:srgbClr val="8E99AA"/>
                </a:solidFill>
                <a:latin typeface="Segoe UI"/>
              </a:rPr>
              <a:t>Southwest Chicken </a:t>
            </a:r>
            <a:r>
              <a:rPr lang="en-US" sz="550">
                <a:solidFill>
                  <a:srgbClr val="66758C"/>
                </a:solidFill>
                <a:latin typeface="Segoe UI"/>
              </a:rPr>
              <a:t>Pizza</a:t>
            </a:r>
          </a:p>
          <a:p>
            <a:pPr algn="just" indent="0"/>
            <a:r>
              <a:rPr lang="en-US" sz="550">
                <a:solidFill>
                  <a:srgbClr val="66758C"/>
                </a:solidFill>
                <a:latin typeface="Segoe UI"/>
              </a:rPr>
              <a:t>(LI</a:t>
            </a:r>
          </a:p>
          <a:p>
            <a:pPr algn="just" indent="0"/>
            <a:r>
              <a:rPr lang="en-US" sz="550">
                <a:solidFill>
                  <a:srgbClr val="66758C"/>
                </a:solidFill>
                <a:latin typeface="Segoe UI"/>
              </a:rPr>
              <a:t>E    </a:t>
            </a:r>
            <a:r>
              <a:rPr lang="en-US" sz="550">
                <a:solidFill>
                  <a:srgbClr val="8E99AA"/>
                </a:solidFill>
                <a:latin typeface="Segoe UI"/>
              </a:rPr>
              <a:t>The Chicken </a:t>
            </a:r>
            <a:r>
              <a:rPr lang="en-US" sz="550">
                <a:solidFill>
                  <a:srgbClr val="66758C"/>
                </a:solidFill>
                <a:latin typeface="Segoe UI"/>
              </a:rPr>
              <a:t>Pesto Pizza</a:t>
            </a:r>
          </a:p>
          <a:p>
            <a:pPr algn="just" indent="0"/>
            <a:r>
              <a:rPr lang="en-US" sz="600">
                <a:solidFill>
                  <a:srgbClr val="66758C"/>
                </a:solidFill>
                <a:latin typeface="Arial"/>
              </a:rPr>
              <a:t>z:</a:t>
            </a:r>
          </a:p>
          <a:p>
            <a:pPr algn="just" indent="0"/>
            <a:r>
              <a:rPr lang="en-US" sz="400" spc="-50">
                <a:solidFill>
                  <a:srgbClr val="8E99AA"/>
                </a:solidFill>
                <a:latin typeface="Times New Roman"/>
              </a:rPr>
              <a:t>IT3</a:t>
            </a:r>
          </a:p>
          <a:p>
            <a:pPr algn="r" indent="0"/>
            <a:r>
              <a:rPr lang="en-US" sz="550">
                <a:solidFill>
                  <a:srgbClr val="66758C"/>
                </a:solidFill>
                <a:latin typeface="Segoe UI"/>
              </a:rPr>
              <a:t>The </a:t>
            </a:r>
            <a:r>
              <a:rPr lang="en-US" sz="550">
                <a:solidFill>
                  <a:srgbClr val="8E99AA"/>
                </a:solidFill>
                <a:latin typeface="Segoe UI"/>
              </a:rPr>
              <a:t>Thai Chicken </a:t>
            </a:r>
            <a:r>
              <a:rPr lang="en-US" sz="550">
                <a:solidFill>
                  <a:srgbClr val="66758C"/>
                </a:solidFill>
                <a:latin typeface="Segoe UI"/>
              </a:rPr>
              <a:t>Pizza</a:t>
            </a:r>
          </a:p>
          <a:p>
            <a:pPr algn="just" indent="0">
              <a:spcAft>
                <a:spcPts val="630"/>
              </a:spcAft>
            </a:pPr>
            <a:r>
              <a:rPr lang="en-US" sz="550">
                <a:solidFill>
                  <a:srgbClr val="66758C"/>
                </a:solidFill>
                <a:latin typeface="Segoe UI"/>
              </a:rPr>
              <a:t>CL</a:t>
            </a:r>
          </a:p>
          <a:p>
            <a:pPr algn="r" marL="203200" indent="0">
              <a:lnSpc>
                <a:spcPts val="1992"/>
              </a:lnSpc>
            </a:pPr>
            <a:r>
              <a:rPr lang="en-US" sz="550">
                <a:solidFill>
                  <a:srgbClr val="66758C"/>
                </a:solidFill>
                <a:latin typeface="Segoe UI"/>
              </a:rPr>
              <a:t>The Chicken Alfredo Pizza The California Chicken Pizza</a:t>
            </a:r>
          </a:p>
        </p:txBody>
      </p:sp>
      <p:sp>
        <p:nvSpPr>
          <p:cNvPr id="7" name=""/>
          <p:cNvSpPr/>
          <p:nvPr/>
        </p:nvSpPr>
        <p:spPr>
          <a:xfrm>
            <a:off x="414528" y="2865120"/>
            <a:ext cx="4864608" cy="347472"/>
          </a:xfrm>
          <a:prstGeom prst="rect">
            <a:avLst/>
          </a:prstGeom>
        </p:spPr>
        <p:txBody>
          <a:bodyPr lIns="0" tIns="0" rIns="0" bIns="0">
            <a:noAutofit/>
          </a:bodyPr>
          <a:p>
            <a:pPr marL="3543300" indent="0">
              <a:spcAft>
                <a:spcPts val="630"/>
              </a:spcAft>
            </a:pPr>
            <a:r>
              <a:rPr lang="en-US" sz="600">
                <a:solidFill>
                  <a:srgbClr val="778498"/>
                </a:solidFill>
                <a:latin typeface="Arial"/>
              </a:rPr>
              <a:t>Unit Price</a:t>
            </a:r>
          </a:p>
          <a:p>
            <a:pPr indent="0"/>
            <a:r>
              <a:rPr lang="en-US" sz="950">
                <a:latin typeface="Segoe UI"/>
              </a:rPr>
              <a:t>Chicken M-size pizzas show a consistent unit price of $16.75 for all premium options.</a:t>
            </a:r>
          </a:p>
        </p:txBody>
      </p:sp>
      <p:sp>
        <p:nvSpPr>
          <p:cNvPr id="8" name=""/>
          <p:cNvSpPr/>
          <p:nvPr/>
        </p:nvSpPr>
        <p:spPr>
          <a:xfrm>
            <a:off x="6797040" y="1261872"/>
            <a:ext cx="438912" cy="225552"/>
          </a:xfrm>
          <a:prstGeom prst="rect">
            <a:avLst/>
          </a:prstGeom>
        </p:spPr>
        <p:txBody>
          <a:bodyPr lIns="0" tIns="0" rIns="0" bIns="0">
            <a:noAutofit/>
          </a:bodyPr>
          <a:p>
            <a:pPr algn="just" indent="0">
              <a:lnSpc>
                <a:spcPts val="1152"/>
              </a:lnSpc>
            </a:pPr>
            <a:r>
              <a:rPr lang="en-US" sz="600">
                <a:solidFill>
                  <a:srgbClr val="778498"/>
                </a:solidFill>
                <a:latin typeface="Segoe UI"/>
              </a:rPr>
              <a:t>Unit Price</a:t>
            </a:r>
          </a:p>
          <a:p>
            <a:pPr algn="just" marL="101600" indent="0">
              <a:lnSpc>
                <a:spcPts val="1152"/>
              </a:lnSpc>
            </a:pPr>
            <a:r>
              <a:rPr lang="en-US" sz="600">
                <a:solidFill>
                  <a:srgbClr val="778498"/>
                </a:solidFill>
                <a:latin typeface="Segoe UI"/>
              </a:rPr>
              <a:t>_17.2</a:t>
            </a:r>
          </a:p>
        </p:txBody>
      </p:sp>
      <p:sp>
        <p:nvSpPr>
          <p:cNvPr id="9" name=""/>
          <p:cNvSpPr/>
          <p:nvPr/>
        </p:nvSpPr>
        <p:spPr>
          <a:xfrm>
            <a:off x="414528" y="5626608"/>
            <a:ext cx="6943344" cy="365760"/>
          </a:xfrm>
          <a:prstGeom prst="rect">
            <a:avLst/>
          </a:prstGeom>
        </p:spPr>
        <p:txBody>
          <a:bodyPr lIns="0" tIns="0" rIns="0" bIns="0">
            <a:noAutofit/>
          </a:bodyPr>
          <a:p>
            <a:pPr algn="just" indent="0">
              <a:lnSpc>
                <a:spcPts val="1536"/>
              </a:lnSpc>
            </a:pPr>
            <a:r>
              <a:rPr lang="en-US" sz="950">
                <a:latin typeface="Segoe UI"/>
              </a:rPr>
              <a:t>Supreme M-size pizzas show a consistent unit price of $16.5 for premium options, while more basic options like Pizza are priced lower at $16.25</a:t>
            </a:r>
          </a:p>
        </p:txBody>
      </p:sp>
      <p:sp>
        <p:nvSpPr>
          <p:cNvPr id="10" name=""/>
          <p:cNvSpPr/>
          <p:nvPr/>
        </p:nvSpPr>
        <p:spPr>
          <a:xfrm>
            <a:off x="441960" y="8418576"/>
            <a:ext cx="6851904" cy="362712"/>
          </a:xfrm>
          <a:prstGeom prst="rect">
            <a:avLst/>
          </a:prstGeom>
        </p:spPr>
        <p:txBody>
          <a:bodyPr lIns="0" tIns="0" rIns="0" bIns="0">
            <a:noAutofit/>
          </a:bodyPr>
          <a:p>
            <a:pPr indent="0">
              <a:lnSpc>
                <a:spcPts val="1560"/>
              </a:lnSpc>
            </a:pPr>
            <a:r>
              <a:rPr lang="en-US" sz="950">
                <a:latin typeface="Segoe UI"/>
              </a:rPr>
              <a:t>Veggie M-size pizzas show a consistent unit price of $16.75 for premium options , while more basic options like Pizza are</a:t>
            </a:r>
          </a:p>
          <a:p>
            <a:pPr indent="0">
              <a:lnSpc>
                <a:spcPts val="1560"/>
              </a:lnSpc>
            </a:pPr>
            <a:r>
              <a:rPr lang="en-US" sz="950">
                <a:latin typeface="Segoe UI"/>
              </a:rPr>
              <a:t>priced lower at $14.75</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75488" y="3572256"/>
            <a:ext cx="6778752" cy="2206752"/>
          </a:xfrm>
          <a:prstGeom prst="rect">
            <a:avLst/>
          </a:prstGeom>
        </p:spPr>
      </p:pic>
      <p:sp>
        <p:nvSpPr>
          <p:cNvPr id="3" name=""/>
          <p:cNvSpPr/>
          <p:nvPr/>
        </p:nvSpPr>
        <p:spPr>
          <a:xfrm>
            <a:off x="786384" y="804672"/>
            <a:ext cx="1648968" cy="131064"/>
          </a:xfrm>
          <a:prstGeom prst="rect">
            <a:avLst/>
          </a:prstGeom>
        </p:spPr>
        <p:txBody>
          <a:bodyPr lIns="0" tIns="0" rIns="0" bIns="0" wrap="none">
            <a:noAutofit/>
          </a:bodyPr>
          <a:p>
            <a:pPr indent="0"/>
            <a:r>
              <a:rPr lang="en-US" sz="750">
                <a:solidFill>
                  <a:srgbClr val="778498"/>
                </a:solidFill>
                <a:latin typeface="Segoe UI"/>
              </a:rPr>
              <a:t>Clasic Pizza unit prices of </a:t>
            </a:r>
            <a:r>
              <a:rPr lang="en-US" sz="750">
                <a:solidFill>
                  <a:srgbClr val="4C5E79"/>
                </a:solidFill>
                <a:latin typeface="Segoe UI"/>
              </a:rPr>
              <a:t>S size </a:t>
            </a:r>
            <a:r>
              <a:rPr lang="en-US" sz="750">
                <a:solidFill>
                  <a:srgbClr val="778498"/>
                </a:solidFill>
                <a:latin typeface="Segoe UI"/>
              </a:rPr>
              <a:t>pizza</a:t>
            </a:r>
          </a:p>
        </p:txBody>
      </p:sp>
      <p:sp>
        <p:nvSpPr>
          <p:cNvPr id="4" name=""/>
          <p:cNvSpPr/>
          <p:nvPr/>
        </p:nvSpPr>
        <p:spPr>
          <a:xfrm>
            <a:off x="621792" y="1231392"/>
            <a:ext cx="1536192" cy="1414272"/>
          </a:xfrm>
          <a:prstGeom prst="rect">
            <a:avLst/>
          </a:prstGeom>
        </p:spPr>
        <p:txBody>
          <a:bodyPr lIns="0" tIns="0" rIns="0" bIns="0">
            <a:noAutofit/>
          </a:bodyPr>
          <a:p>
            <a:pPr algn="r" marL="660400" indent="0">
              <a:lnSpc>
                <a:spcPts val="1488"/>
              </a:lnSpc>
            </a:pPr>
            <a:r>
              <a:rPr lang="en-US" sz="550">
                <a:solidFill>
                  <a:srgbClr val="778498"/>
                </a:solidFill>
                <a:latin typeface="Segoe UI"/>
              </a:rPr>
              <a:t>The Classic </a:t>
            </a:r>
            <a:r>
              <a:rPr lang="en-US" sz="550">
                <a:solidFill>
                  <a:srgbClr val="4C5E79"/>
                </a:solidFill>
                <a:latin typeface="Segoe UI"/>
              </a:rPr>
              <a:t>Deluxe Pizza The Big </a:t>
            </a:r>
            <a:r>
              <a:rPr lang="en-US" sz="550">
                <a:solidFill>
                  <a:srgbClr val="778498"/>
                </a:solidFill>
                <a:latin typeface="Segoe UI"/>
              </a:rPr>
              <a:t>Meat </a:t>
            </a:r>
            <a:r>
              <a:rPr lang="en-US" sz="550">
                <a:solidFill>
                  <a:srgbClr val="4C5E79"/>
                </a:solidFill>
                <a:latin typeface="Segoe UI"/>
              </a:rPr>
              <a:t>Pizza </a:t>
            </a:r>
            <a:r>
              <a:rPr lang="en-US" sz="550">
                <a:solidFill>
                  <a:srgbClr val="778498"/>
                </a:solidFill>
                <a:latin typeface="Segoe UI"/>
              </a:rPr>
              <a:t>The Napolitana </a:t>
            </a:r>
            <a:r>
              <a:rPr lang="en-US" sz="550">
                <a:solidFill>
                  <a:srgbClr val="4C5E79"/>
                </a:solidFill>
                <a:latin typeface="Segoe UI"/>
              </a:rPr>
              <a:t>Pizza The </a:t>
            </a:r>
            <a:r>
              <a:rPr lang="en-US" sz="550">
                <a:solidFill>
                  <a:srgbClr val="778498"/>
                </a:solidFill>
                <a:latin typeface="Segoe UI"/>
              </a:rPr>
              <a:t>Italian Capocollo </a:t>
            </a:r>
            <a:r>
              <a:rPr lang="en-US" sz="550">
                <a:solidFill>
                  <a:srgbClr val="4C5E79"/>
                </a:solidFill>
                <a:latin typeface="Segoe UI"/>
              </a:rPr>
              <a:t>Pizza </a:t>
            </a:r>
            <a:r>
              <a:rPr lang="en-US" sz="550">
                <a:solidFill>
                  <a:srgbClr val="778498"/>
                </a:solidFill>
                <a:latin typeface="Segoe UI"/>
              </a:rPr>
              <a:t>The </a:t>
            </a:r>
            <a:r>
              <a:rPr lang="en-US" sz="550">
                <a:solidFill>
                  <a:srgbClr val="4C5E79"/>
                </a:solidFill>
                <a:latin typeface="Segoe UI"/>
              </a:rPr>
              <a:t>Greek Pizza</a:t>
            </a:r>
          </a:p>
          <a:p>
            <a:pPr algn="r" indent="0">
              <a:lnSpc>
                <a:spcPts val="1488"/>
              </a:lnSpc>
            </a:pPr>
            <a:r>
              <a:rPr lang="en-US" sz="550">
                <a:solidFill>
                  <a:srgbClr val="4C5E79"/>
                </a:solidFill>
                <a:latin typeface="Segoe UI"/>
              </a:rPr>
              <a:t>The </a:t>
            </a:r>
            <a:r>
              <a:rPr lang="en-US" sz="550">
                <a:solidFill>
                  <a:srgbClr val="778498"/>
                </a:solidFill>
                <a:latin typeface="Segoe UI"/>
              </a:rPr>
              <a:t>Pepperoni, Mushroom, and Peppers </a:t>
            </a:r>
            <a:r>
              <a:rPr lang="en-US" sz="550">
                <a:solidFill>
                  <a:srgbClr val="D5586E"/>
                </a:solidFill>
                <a:latin typeface="Segoe UI"/>
              </a:rPr>
              <a:t>PizzaB </a:t>
            </a:r>
            <a:r>
              <a:rPr lang="en-US" sz="550">
                <a:solidFill>
                  <a:srgbClr val="4C5E79"/>
                </a:solidFill>
                <a:latin typeface="Segoe UI"/>
              </a:rPr>
              <a:t>The </a:t>
            </a:r>
            <a:r>
              <a:rPr lang="en-US" sz="550">
                <a:solidFill>
                  <a:srgbClr val="778498"/>
                </a:solidFill>
                <a:latin typeface="Segoe UI"/>
              </a:rPr>
              <a:t>Hawaiian </a:t>
            </a:r>
            <a:r>
              <a:rPr lang="en-US" sz="550">
                <a:solidFill>
                  <a:srgbClr val="9D1D9D"/>
                </a:solidFill>
                <a:latin typeface="Segoe UI"/>
              </a:rPr>
              <a:t>PizzaB </a:t>
            </a:r>
            <a:r>
              <a:rPr lang="en-US" sz="550">
                <a:solidFill>
                  <a:srgbClr val="4C5E79"/>
                </a:solidFill>
                <a:latin typeface="Segoe UI"/>
              </a:rPr>
              <a:t>The </a:t>
            </a:r>
            <a:r>
              <a:rPr lang="en-US" sz="550">
                <a:solidFill>
                  <a:srgbClr val="778498"/>
                </a:solidFill>
                <a:latin typeface="Segoe UI"/>
              </a:rPr>
              <a:t>Pepperoni </a:t>
            </a:r>
            <a:r>
              <a:rPr lang="en-US" sz="550">
                <a:solidFill>
                  <a:srgbClr val="170D8B"/>
                </a:solidFill>
                <a:latin typeface="Segoe UI"/>
              </a:rPr>
              <a:t>PizzaB</a:t>
            </a:r>
          </a:p>
        </p:txBody>
      </p:sp>
      <p:sp>
        <p:nvSpPr>
          <p:cNvPr id="5" name=""/>
          <p:cNvSpPr/>
          <p:nvPr/>
        </p:nvSpPr>
        <p:spPr>
          <a:xfrm>
            <a:off x="6358128" y="1231392"/>
            <a:ext cx="164592" cy="60960"/>
          </a:xfrm>
          <a:prstGeom prst="rect">
            <a:avLst/>
          </a:prstGeom>
          <a:solidFill>
            <a:srgbClr val="E5ECF6"/>
          </a:solidFill>
        </p:spPr>
        <p:txBody>
          <a:bodyPr lIns="0" tIns="0" rIns="0" bIns="0" wrap="none">
            <a:noAutofit/>
          </a:bodyPr>
          <a:p>
            <a:pPr indent="0">
              <a:lnSpc>
                <a:spcPts val="1488"/>
              </a:lnSpc>
            </a:pPr>
            <a:r>
              <a:rPr lang="en-US" sz="550">
                <a:solidFill>
                  <a:srgbClr val="66758C"/>
                </a:solidFill>
                <a:latin typeface="Segoe UI"/>
              </a:rPr>
              <a:t>12</a:t>
            </a:r>
          </a:p>
        </p:txBody>
      </p:sp>
      <p:sp>
        <p:nvSpPr>
          <p:cNvPr id="6" name=""/>
          <p:cNvSpPr/>
          <p:nvPr/>
        </p:nvSpPr>
        <p:spPr>
          <a:xfrm>
            <a:off x="6358128" y="1429512"/>
            <a:ext cx="164592" cy="630936"/>
          </a:xfrm>
          <a:prstGeom prst="rect">
            <a:avLst/>
          </a:prstGeom>
          <a:solidFill>
            <a:srgbClr val="E5ECF6"/>
          </a:solidFill>
        </p:spPr>
        <p:txBody>
          <a:bodyPr lIns="0" tIns="0" rIns="0" bIns="0">
            <a:noAutofit/>
          </a:bodyPr>
          <a:p>
            <a:pPr indent="0">
              <a:lnSpc>
                <a:spcPts val="1488"/>
              </a:lnSpc>
            </a:pPr>
            <a:r>
              <a:rPr lang="en-US" sz="550">
                <a:solidFill>
                  <a:srgbClr val="66758C"/>
                </a:solidFill>
                <a:latin typeface="Segoe UI"/>
              </a:rPr>
              <a:t>12</a:t>
            </a:r>
          </a:p>
          <a:p>
            <a:pPr indent="0">
              <a:lnSpc>
                <a:spcPts val="1488"/>
              </a:lnSpc>
            </a:pPr>
            <a:r>
              <a:rPr lang="en-US" sz="550">
                <a:solidFill>
                  <a:srgbClr val="66758C"/>
                </a:solidFill>
                <a:latin typeface="Segoe UI"/>
              </a:rPr>
              <a:t>12</a:t>
            </a:r>
          </a:p>
          <a:p>
            <a:pPr indent="0">
              <a:lnSpc>
                <a:spcPts val="1488"/>
              </a:lnSpc>
            </a:pPr>
            <a:r>
              <a:rPr lang="en-US" sz="550">
                <a:solidFill>
                  <a:srgbClr val="66758C"/>
                </a:solidFill>
                <a:latin typeface="Segoe UI"/>
              </a:rPr>
              <a:t>12</a:t>
            </a:r>
          </a:p>
          <a:p>
            <a:pPr indent="0">
              <a:lnSpc>
                <a:spcPts val="1488"/>
              </a:lnSpc>
            </a:pPr>
            <a:r>
              <a:rPr lang="en-US" sz="550">
                <a:solidFill>
                  <a:srgbClr val="66758C"/>
                </a:solidFill>
                <a:latin typeface="Segoe UI"/>
              </a:rPr>
              <a:t>12</a:t>
            </a:r>
          </a:p>
        </p:txBody>
      </p:sp>
      <p:sp>
        <p:nvSpPr>
          <p:cNvPr id="7" name=""/>
          <p:cNvSpPr/>
          <p:nvPr/>
        </p:nvSpPr>
        <p:spPr>
          <a:xfrm>
            <a:off x="6705600" y="1237488"/>
            <a:ext cx="536448" cy="164592"/>
          </a:xfrm>
          <a:prstGeom prst="rect">
            <a:avLst/>
          </a:prstGeom>
        </p:spPr>
        <p:txBody>
          <a:bodyPr lIns="0" tIns="0" rIns="0" bIns="0">
            <a:noAutofit/>
          </a:bodyPr>
          <a:p>
            <a:pPr indent="0">
              <a:lnSpc>
                <a:spcPts val="624"/>
              </a:lnSpc>
            </a:pPr>
            <a:r>
              <a:rPr lang="en-US" sz="600">
                <a:solidFill>
                  <a:srgbClr val="778498"/>
                </a:solidFill>
                <a:latin typeface="Segoe UI"/>
              </a:rPr>
              <a:t>Unit Price($)</a:t>
            </a:r>
          </a:p>
          <a:p>
            <a:pPr algn="ctr" indent="0">
              <a:lnSpc>
                <a:spcPts val="624"/>
              </a:lnSpc>
            </a:pPr>
            <a:r>
              <a:rPr lang="en-US" sz="550">
                <a:solidFill>
                  <a:srgbClr val="778498"/>
                </a:solidFill>
                <a:latin typeface="Segoe UI"/>
              </a:rPr>
              <a:t>12</a:t>
            </a:r>
          </a:p>
        </p:txBody>
      </p:sp>
      <p:sp>
        <p:nvSpPr>
          <p:cNvPr id="8" name=""/>
          <p:cNvSpPr/>
          <p:nvPr/>
        </p:nvSpPr>
        <p:spPr>
          <a:xfrm>
            <a:off x="4096512" y="2840736"/>
            <a:ext cx="536448" cy="103632"/>
          </a:xfrm>
          <a:prstGeom prst="rect">
            <a:avLst/>
          </a:prstGeom>
        </p:spPr>
        <p:txBody>
          <a:bodyPr lIns="0" tIns="0" rIns="0" bIns="0" wrap="none">
            <a:noAutofit/>
          </a:bodyPr>
          <a:p>
            <a:pPr indent="0">
              <a:spcAft>
                <a:spcPts val="630"/>
              </a:spcAft>
            </a:pPr>
            <a:r>
              <a:rPr lang="en-US" sz="650">
                <a:solidFill>
                  <a:srgbClr val="66758C"/>
                </a:solidFill>
                <a:latin typeface="Segoe UI"/>
              </a:rPr>
              <a:t>Unit Price($)</a:t>
            </a:r>
          </a:p>
        </p:txBody>
      </p:sp>
      <p:sp>
        <p:nvSpPr>
          <p:cNvPr id="9" name=""/>
          <p:cNvSpPr/>
          <p:nvPr/>
        </p:nvSpPr>
        <p:spPr>
          <a:xfrm>
            <a:off x="414528" y="3041904"/>
            <a:ext cx="6638544" cy="365760"/>
          </a:xfrm>
          <a:prstGeom prst="rect">
            <a:avLst/>
          </a:prstGeom>
        </p:spPr>
        <p:txBody>
          <a:bodyPr lIns="0" tIns="0" rIns="0" bIns="0">
            <a:noAutofit/>
          </a:bodyPr>
          <a:p>
            <a:pPr algn="just" indent="0">
              <a:lnSpc>
                <a:spcPts val="1536"/>
              </a:lnSpc>
              <a:spcBef>
                <a:spcPts val="630"/>
              </a:spcBef>
              <a:spcAft>
                <a:spcPts val="11760"/>
              </a:spcAft>
            </a:pPr>
            <a:r>
              <a:rPr lang="en-US" sz="950">
                <a:latin typeface="Segoe UI"/>
              </a:rPr>
              <a:t>Classic S-size pizzas show a consistent unit price of $12 for premium options, while more basic options like Pizza are priced lower at $9.75</a:t>
            </a:r>
          </a:p>
        </p:txBody>
      </p:sp>
      <p:sp>
        <p:nvSpPr>
          <p:cNvPr id="10" name=""/>
          <p:cNvSpPr/>
          <p:nvPr/>
        </p:nvSpPr>
        <p:spPr>
          <a:xfrm>
            <a:off x="3977640" y="5675376"/>
            <a:ext cx="344424" cy="60960"/>
          </a:xfrm>
          <a:prstGeom prst="rect">
            <a:avLst/>
          </a:prstGeom>
        </p:spPr>
        <p:txBody>
          <a:bodyPr lIns="0" tIns="0" rIns="0" bIns="0" wrap="none">
            <a:noAutofit/>
          </a:bodyPr>
          <a:p>
            <a:pPr indent="0">
              <a:spcAft>
                <a:spcPts val="630"/>
              </a:spcAft>
            </a:pPr>
            <a:r>
              <a:rPr lang="en-US" sz="650">
                <a:solidFill>
                  <a:srgbClr val="778498"/>
                </a:solidFill>
                <a:latin typeface="Segoe UI"/>
              </a:rPr>
              <a:t>Unit </a:t>
            </a:r>
            <a:r>
              <a:rPr lang="en-US" sz="700">
                <a:solidFill>
                  <a:srgbClr val="778498"/>
                </a:solidFill>
                <a:latin typeface="Segoe UI"/>
              </a:rPr>
              <a:t>Price</a:t>
            </a:r>
          </a:p>
        </p:txBody>
      </p:sp>
      <p:sp>
        <p:nvSpPr>
          <p:cNvPr id="11" name=""/>
          <p:cNvSpPr/>
          <p:nvPr/>
        </p:nvSpPr>
        <p:spPr>
          <a:xfrm>
            <a:off x="463296" y="5852160"/>
            <a:ext cx="4739640" cy="128016"/>
          </a:xfrm>
          <a:prstGeom prst="rect">
            <a:avLst/>
          </a:prstGeom>
        </p:spPr>
        <p:txBody>
          <a:bodyPr lIns="0" tIns="0" rIns="0" bIns="0" wrap="none">
            <a:noAutofit/>
          </a:bodyPr>
          <a:p>
            <a:pPr algn="just" indent="0">
              <a:spcAft>
                <a:spcPts val="1260"/>
              </a:spcAft>
            </a:pPr>
            <a:r>
              <a:rPr lang="en-US" sz="950">
                <a:latin typeface="Segoe UI"/>
              </a:rPr>
              <a:t>Chicken S-size pizzas show a consistent unit price of $12.75 for all premium options.</a:t>
            </a:r>
          </a:p>
        </p:txBody>
      </p:sp>
      <p:sp>
        <p:nvSpPr>
          <p:cNvPr id="12" name=""/>
          <p:cNvSpPr/>
          <p:nvPr/>
        </p:nvSpPr>
        <p:spPr>
          <a:xfrm>
            <a:off x="804672" y="6199632"/>
            <a:ext cx="1837944" cy="94488"/>
          </a:xfrm>
          <a:prstGeom prst="rect">
            <a:avLst/>
          </a:prstGeom>
        </p:spPr>
        <p:txBody>
          <a:bodyPr lIns="0" tIns="0" rIns="0" bIns="0" wrap="none">
            <a:noAutofit/>
          </a:bodyPr>
          <a:p>
            <a:pPr indent="0"/>
            <a:r>
              <a:rPr lang="en-US" sz="750">
                <a:solidFill>
                  <a:srgbClr val="4C5E79"/>
                </a:solidFill>
                <a:latin typeface="Segoe UI"/>
              </a:rPr>
              <a:t>Supreme Pizza's </a:t>
            </a:r>
            <a:r>
              <a:rPr lang="en-US" sz="750">
                <a:solidFill>
                  <a:srgbClr val="778498"/>
                </a:solidFill>
                <a:latin typeface="Segoe UI"/>
              </a:rPr>
              <a:t>unint price </a:t>
            </a:r>
            <a:r>
              <a:rPr lang="en-US" sz="750">
                <a:solidFill>
                  <a:srgbClr val="4C5E79"/>
                </a:solidFill>
                <a:latin typeface="Segoe UI"/>
              </a:rPr>
              <a:t>of S size Pizza</a:t>
            </a:r>
          </a:p>
        </p:txBody>
      </p:sp>
      <p:sp>
        <p:nvSpPr>
          <p:cNvPr id="13" name=""/>
          <p:cNvSpPr/>
          <p:nvPr/>
        </p:nvSpPr>
        <p:spPr>
          <a:xfrm>
            <a:off x="621792" y="6595872"/>
            <a:ext cx="1115568" cy="1420368"/>
          </a:xfrm>
          <a:prstGeom prst="rect">
            <a:avLst/>
          </a:prstGeom>
        </p:spPr>
        <p:txBody>
          <a:bodyPr lIns="0" tIns="0" rIns="0" bIns="0">
            <a:noAutofit/>
          </a:bodyPr>
          <a:p>
            <a:pPr indent="457200">
              <a:lnSpc>
                <a:spcPts val="1320"/>
              </a:lnSpc>
            </a:pPr>
            <a:r>
              <a:rPr lang="en-US" sz="550">
                <a:solidFill>
                  <a:srgbClr val="4C5E79"/>
                </a:solidFill>
                <a:latin typeface="Segoe UI"/>
              </a:rPr>
              <a:t>The Brie Carre Pizza The Soppressata </a:t>
            </a:r>
            <a:r>
              <a:rPr lang="en-US" sz="550">
                <a:solidFill>
                  <a:srgbClr val="314464"/>
                </a:solidFill>
                <a:latin typeface="Segoe UI"/>
              </a:rPr>
              <a:t>Pizza </a:t>
            </a:r>
            <a:r>
              <a:rPr lang="en-US" sz="550">
                <a:solidFill>
                  <a:srgbClr val="170D8B"/>
                </a:solidFill>
                <a:latin typeface="Segoe UI"/>
              </a:rPr>
              <a:t>I </a:t>
            </a:r>
            <a:r>
              <a:rPr lang="en-US" sz="550">
                <a:solidFill>
                  <a:srgbClr val="314464"/>
                </a:solidFill>
                <a:latin typeface="Segoe UI"/>
              </a:rPr>
              <a:t>T </a:t>
            </a:r>
            <a:r>
              <a:rPr lang="en-US" sz="550">
                <a:solidFill>
                  <a:srgbClr val="778498"/>
                </a:solidFill>
                <a:latin typeface="Segoe UI"/>
              </a:rPr>
              <a:t>ne Prosciutto </a:t>
            </a:r>
            <a:r>
              <a:rPr lang="en-US" sz="550">
                <a:solidFill>
                  <a:srgbClr val="9AA4B3"/>
                </a:solidFill>
                <a:latin typeface="Segoe UI"/>
              </a:rPr>
              <a:t>and </a:t>
            </a:r>
            <a:r>
              <a:rPr lang="en-US" sz="550">
                <a:solidFill>
                  <a:srgbClr val="778498"/>
                </a:solidFill>
                <a:latin typeface="Segoe UI"/>
              </a:rPr>
              <a:t>Arugula </a:t>
            </a:r>
            <a:r>
              <a:rPr lang="en-US" sz="550">
                <a:solidFill>
                  <a:srgbClr val="4C5E79"/>
                </a:solidFill>
                <a:latin typeface="Segoe UI"/>
              </a:rPr>
              <a:t>Pizza </a:t>
            </a:r>
            <a:r>
              <a:rPr lang="en-US" sz="550">
                <a:solidFill>
                  <a:srgbClr val="170D8B"/>
                </a:solidFill>
                <a:latin typeface="Segoe UI"/>
              </a:rPr>
              <a:t>I </a:t>
            </a:r>
            <a:r>
              <a:rPr lang="en-US" sz="550">
                <a:solidFill>
                  <a:srgbClr val="778498"/>
                </a:solidFill>
                <a:latin typeface="Segoe UI"/>
              </a:rPr>
              <a:t>The Spicy Italian </a:t>
            </a:r>
            <a:r>
              <a:rPr lang="en-US" sz="550">
                <a:solidFill>
                  <a:srgbClr val="4C5E79"/>
                </a:solidFill>
                <a:latin typeface="Segoe UI"/>
              </a:rPr>
              <a:t>Pizza </a:t>
            </a:r>
            <a:r>
              <a:rPr lang="en-US" sz="550">
                <a:solidFill>
                  <a:srgbClr val="170D8B"/>
                </a:solidFill>
                <a:latin typeface="Segoe UI"/>
              </a:rPr>
              <a:t>I </a:t>
            </a:r>
            <a:r>
              <a:rPr lang="en-US" sz="550">
                <a:solidFill>
                  <a:srgbClr val="778498"/>
                </a:solidFill>
                <a:latin typeface="Segoe UI"/>
              </a:rPr>
              <a:t>The Pepper Salami </a:t>
            </a:r>
            <a:r>
              <a:rPr lang="en-US" sz="550">
                <a:solidFill>
                  <a:srgbClr val="4C5E79"/>
                </a:solidFill>
                <a:latin typeface="Segoe UI"/>
              </a:rPr>
              <a:t>Pizza </a:t>
            </a:r>
            <a:r>
              <a:rPr lang="en-US" sz="550">
                <a:solidFill>
                  <a:srgbClr val="170D8B"/>
                </a:solidFill>
                <a:latin typeface="Segoe UI"/>
              </a:rPr>
              <a:t>I </a:t>
            </a:r>
            <a:r>
              <a:rPr lang="en-US" sz="550">
                <a:solidFill>
                  <a:srgbClr val="4C5E79"/>
                </a:solidFill>
                <a:latin typeface="Segoe UI"/>
              </a:rPr>
              <a:t>The </a:t>
            </a:r>
            <a:r>
              <a:rPr lang="en-US" sz="550">
                <a:solidFill>
                  <a:srgbClr val="778498"/>
                </a:solidFill>
                <a:latin typeface="Segoe UI"/>
              </a:rPr>
              <a:t>Italian </a:t>
            </a:r>
            <a:r>
              <a:rPr lang="en-US" sz="550">
                <a:solidFill>
                  <a:srgbClr val="4C5E79"/>
                </a:solidFill>
                <a:latin typeface="Segoe UI"/>
              </a:rPr>
              <a:t>Supreme Pizza </a:t>
            </a:r>
            <a:r>
              <a:rPr lang="en-US" sz="550">
                <a:solidFill>
                  <a:srgbClr val="170D8B"/>
                </a:solidFill>
                <a:latin typeface="Segoe UI"/>
              </a:rPr>
              <a:t>I </a:t>
            </a:r>
            <a:r>
              <a:rPr lang="en-US" sz="550">
                <a:solidFill>
                  <a:srgbClr val="4C5E79"/>
                </a:solidFill>
                <a:latin typeface="Segoe UI"/>
              </a:rPr>
              <a:t>The </a:t>
            </a:r>
            <a:r>
              <a:rPr lang="en-US" sz="550">
                <a:solidFill>
                  <a:srgbClr val="778498"/>
                </a:solidFill>
                <a:latin typeface="Segoe UI"/>
              </a:rPr>
              <a:t>Spinach Supreme </a:t>
            </a:r>
            <a:r>
              <a:rPr lang="en-US" sz="550">
                <a:solidFill>
                  <a:srgbClr val="170D8B"/>
                </a:solidFill>
                <a:latin typeface="Segoe UI"/>
              </a:rPr>
              <a:t>Pizzal </a:t>
            </a:r>
            <a:r>
              <a:rPr lang="en-US" sz="550">
                <a:solidFill>
                  <a:srgbClr val="778498"/>
                </a:solidFill>
                <a:latin typeface="Segoe UI"/>
              </a:rPr>
              <a:t>The </a:t>
            </a:r>
            <a:r>
              <a:rPr lang="en-US" sz="550">
                <a:solidFill>
                  <a:srgbClr val="9AA4B3"/>
                </a:solidFill>
                <a:latin typeface="Segoe UI"/>
              </a:rPr>
              <a:t>Sicilian </a:t>
            </a:r>
            <a:r>
              <a:rPr lang="en-US" sz="550">
                <a:solidFill>
                  <a:srgbClr val="170D8B"/>
                </a:solidFill>
                <a:latin typeface="Segoe UI"/>
              </a:rPr>
              <a:t>Pizzal </a:t>
            </a:r>
            <a:r>
              <a:rPr lang="en-US" sz="550">
                <a:solidFill>
                  <a:srgbClr val="778498"/>
                </a:solidFill>
                <a:latin typeface="Segoe UI"/>
              </a:rPr>
              <a:t>The Calabrese </a:t>
            </a:r>
            <a:r>
              <a:rPr lang="en-US" sz="550">
                <a:solidFill>
                  <a:srgbClr val="170D8B"/>
                </a:solidFill>
                <a:latin typeface="Segoe UI"/>
              </a:rPr>
              <a:t>Pizzal</a:t>
            </a:r>
          </a:p>
        </p:txBody>
      </p:sp>
      <p:sp>
        <p:nvSpPr>
          <p:cNvPr id="14" name=""/>
          <p:cNvSpPr/>
          <p:nvPr/>
        </p:nvSpPr>
        <p:spPr>
          <a:xfrm>
            <a:off x="4181856" y="6772656"/>
            <a:ext cx="219456" cy="914400"/>
          </a:xfrm>
          <a:prstGeom prst="rect">
            <a:avLst/>
          </a:prstGeom>
          <a:solidFill>
            <a:srgbClr val="E5ECF6"/>
          </a:solidFill>
        </p:spPr>
        <p:txBody>
          <a:bodyPr lIns="0" tIns="0" rIns="0" bIns="0">
            <a:noAutofit/>
          </a:bodyPr>
          <a:p>
            <a:pPr indent="0">
              <a:lnSpc>
                <a:spcPts val="1320"/>
              </a:lnSpc>
            </a:pPr>
            <a:r>
              <a:rPr lang="en-US" sz="550">
                <a:solidFill>
                  <a:srgbClr val="170D8B"/>
                </a:solidFill>
                <a:latin typeface="Segoe UI"/>
              </a:rPr>
              <a:t>1</a:t>
            </a:r>
            <a:r>
              <a:rPr lang="en-US" sz="550">
                <a:solidFill>
                  <a:srgbClr val="66758C"/>
                </a:solidFill>
                <a:latin typeface="Segoe UI"/>
              </a:rPr>
              <a:t>12.5</a:t>
            </a:r>
          </a:p>
          <a:p>
            <a:pPr indent="0">
              <a:lnSpc>
                <a:spcPts val="1320"/>
              </a:lnSpc>
            </a:pPr>
            <a:r>
              <a:rPr lang="en-US" sz="550">
                <a:solidFill>
                  <a:srgbClr val="170D8B"/>
                </a:solidFill>
                <a:latin typeface="Segoe UI"/>
              </a:rPr>
              <a:t>1</a:t>
            </a:r>
            <a:r>
              <a:rPr lang="en-US" sz="550">
                <a:solidFill>
                  <a:srgbClr val="66758C"/>
                </a:solidFill>
                <a:latin typeface="Segoe UI"/>
              </a:rPr>
              <a:t>12.5</a:t>
            </a:r>
          </a:p>
          <a:p>
            <a:pPr indent="0">
              <a:lnSpc>
                <a:spcPts val="1320"/>
              </a:lnSpc>
            </a:pPr>
            <a:r>
              <a:rPr lang="en-US" sz="550">
                <a:solidFill>
                  <a:srgbClr val="170D8B"/>
                </a:solidFill>
                <a:latin typeface="Segoe UI"/>
              </a:rPr>
              <a:t>1</a:t>
            </a:r>
            <a:r>
              <a:rPr lang="en-US" sz="550">
                <a:solidFill>
                  <a:srgbClr val="66758C"/>
                </a:solidFill>
                <a:latin typeface="Segoe UI"/>
              </a:rPr>
              <a:t>12.5</a:t>
            </a:r>
          </a:p>
          <a:p>
            <a:pPr indent="0">
              <a:lnSpc>
                <a:spcPts val="1320"/>
              </a:lnSpc>
            </a:pPr>
            <a:r>
              <a:rPr lang="en-US" sz="550">
                <a:solidFill>
                  <a:srgbClr val="170D8B"/>
                </a:solidFill>
                <a:latin typeface="Segoe UI"/>
              </a:rPr>
              <a:t>1</a:t>
            </a:r>
            <a:r>
              <a:rPr lang="en-US" sz="550">
                <a:solidFill>
                  <a:srgbClr val="66758C"/>
                </a:solidFill>
                <a:latin typeface="Segoe UI"/>
              </a:rPr>
              <a:t>12.5</a:t>
            </a:r>
          </a:p>
          <a:p>
            <a:pPr indent="0">
              <a:lnSpc>
                <a:spcPts val="1320"/>
              </a:lnSpc>
            </a:pPr>
            <a:r>
              <a:rPr lang="en-US" sz="550">
                <a:solidFill>
                  <a:srgbClr val="170D8B"/>
                </a:solidFill>
                <a:latin typeface="Segoe UI"/>
              </a:rPr>
              <a:t>1</a:t>
            </a:r>
            <a:r>
              <a:rPr lang="en-US" sz="550">
                <a:solidFill>
                  <a:srgbClr val="66758C"/>
                </a:solidFill>
                <a:latin typeface="Segoe UI"/>
              </a:rPr>
              <a:t>12.5</a:t>
            </a:r>
          </a:p>
          <a:p>
            <a:pPr indent="0">
              <a:lnSpc>
                <a:spcPts val="1320"/>
              </a:lnSpc>
            </a:pPr>
            <a:r>
              <a:rPr lang="en-US" sz="550">
                <a:solidFill>
                  <a:srgbClr val="170D8B"/>
                </a:solidFill>
                <a:latin typeface="Segoe UI"/>
              </a:rPr>
              <a:t>1</a:t>
            </a:r>
            <a:r>
              <a:rPr lang="en-US" sz="550">
                <a:solidFill>
                  <a:srgbClr val="66758C"/>
                </a:solidFill>
                <a:latin typeface="Segoe UI"/>
              </a:rPr>
              <a:t>12.5</a:t>
            </a:r>
          </a:p>
        </p:txBody>
      </p:sp>
      <p:sp>
        <p:nvSpPr>
          <p:cNvPr id="15" name=""/>
          <p:cNvSpPr/>
          <p:nvPr/>
        </p:nvSpPr>
        <p:spPr>
          <a:xfrm>
            <a:off x="4126992" y="7778496"/>
            <a:ext cx="262128" cy="243840"/>
          </a:xfrm>
          <a:prstGeom prst="rect">
            <a:avLst/>
          </a:prstGeom>
          <a:solidFill>
            <a:srgbClr val="E5ECF6"/>
          </a:solidFill>
        </p:spPr>
        <p:txBody>
          <a:bodyPr lIns="0" tIns="0" rIns="0" bIns="0">
            <a:noAutofit/>
          </a:bodyPr>
          <a:p>
            <a:pPr indent="0">
              <a:spcAft>
                <a:spcPts val="210"/>
              </a:spcAft>
            </a:pPr>
            <a:r>
              <a:rPr lang="en-US" sz="550">
                <a:solidFill>
                  <a:srgbClr val="170D8B"/>
                </a:solidFill>
                <a:latin typeface="Segoe UI"/>
              </a:rPr>
              <a:t>112.25</a:t>
            </a:r>
          </a:p>
          <a:p>
            <a:pPr indent="0"/>
            <a:r>
              <a:rPr lang="en-US" sz="550">
                <a:solidFill>
                  <a:srgbClr val="170D8B"/>
                </a:solidFill>
                <a:latin typeface="Segoe UI"/>
              </a:rPr>
              <a:t>11</a:t>
            </a:r>
            <a:r>
              <a:rPr lang="en-US" sz="550">
                <a:solidFill>
                  <a:srgbClr val="66758C"/>
                </a:solidFill>
                <a:latin typeface="Segoe UI"/>
              </a:rPr>
              <a:t>12.25</a:t>
            </a:r>
          </a:p>
        </p:txBody>
      </p:sp>
      <p:sp>
        <p:nvSpPr>
          <p:cNvPr id="16" name=""/>
          <p:cNvSpPr/>
          <p:nvPr/>
        </p:nvSpPr>
        <p:spPr>
          <a:xfrm>
            <a:off x="6449568" y="6611112"/>
            <a:ext cx="734568" cy="73152"/>
          </a:xfrm>
          <a:prstGeom prst="rect">
            <a:avLst/>
          </a:prstGeom>
        </p:spPr>
        <p:txBody>
          <a:bodyPr lIns="0" tIns="0" rIns="0" bIns="0" wrap="none">
            <a:noAutofit/>
          </a:bodyPr>
          <a:p>
            <a:pPr indent="0">
              <a:spcAft>
                <a:spcPts val="1050"/>
              </a:spcAft>
            </a:pPr>
            <a:r>
              <a:rPr lang="en-US" baseline="30000" sz="650">
                <a:solidFill>
                  <a:srgbClr val="778498"/>
                </a:solidFill>
                <a:latin typeface="Segoe UI"/>
              </a:rPr>
              <a:t>23</a:t>
            </a:r>
            <a:r>
              <a:rPr lang="en-US" sz="650">
                <a:solidFill>
                  <a:srgbClr val="778498"/>
                </a:solidFill>
                <a:latin typeface="Segoe UI"/>
              </a:rPr>
              <a:t>*</a:t>
            </a:r>
            <a:r>
              <a:rPr lang="en-US" baseline="30000" sz="650">
                <a:solidFill>
                  <a:srgbClr val="778498"/>
                </a:solidFill>
                <a:latin typeface="Segoe UI"/>
              </a:rPr>
              <a:t>65</a:t>
            </a:r>
            <a:r>
              <a:rPr lang="en-US" sz="650">
                <a:solidFill>
                  <a:srgbClr val="778498"/>
                </a:solidFill>
                <a:latin typeface="Segoe UI"/>
              </a:rPr>
              <a:t> Unit Price</a:t>
            </a:r>
          </a:p>
        </p:txBody>
      </p:sp>
      <p:sp>
        <p:nvSpPr>
          <p:cNvPr id="17" name=""/>
          <p:cNvSpPr/>
          <p:nvPr/>
        </p:nvSpPr>
        <p:spPr>
          <a:xfrm>
            <a:off x="6976872" y="6888480"/>
            <a:ext cx="118872" cy="502920"/>
          </a:xfrm>
          <a:prstGeom prst="rect">
            <a:avLst/>
          </a:prstGeom>
        </p:spPr>
        <p:txBody>
          <a:bodyPr lIns="0" tIns="0" rIns="0" bIns="0">
            <a:noAutofit/>
          </a:bodyPr>
          <a:p>
            <a:pPr algn="just" indent="0">
              <a:lnSpc>
                <a:spcPts val="1728"/>
              </a:lnSpc>
            </a:pPr>
            <a:r>
              <a:rPr lang="en-US" sz="950">
                <a:solidFill>
                  <a:srgbClr val="4C5E79"/>
                </a:solidFill>
                <a:latin typeface="Segoe UI"/>
              </a:rPr>
              <a:t>122 </a:t>
            </a:r>
            <a:r>
              <a:rPr lang="en-US" b="1" sz="750">
                <a:solidFill>
                  <a:srgbClr val="EF834E"/>
                </a:solidFill>
                <a:latin typeface="Candara"/>
              </a:rPr>
              <a:t>I20 </a:t>
            </a:r>
            <a:r>
              <a:rPr lang="en-US" sz="550">
                <a:solidFill>
                  <a:srgbClr val="D5586E"/>
                </a:solidFill>
                <a:latin typeface="Segoe UI"/>
              </a:rPr>
              <a:t>1</a:t>
            </a:r>
            <a:r>
              <a:rPr lang="en-US" sz="550">
                <a:solidFill>
                  <a:srgbClr val="778498"/>
                </a:solidFill>
                <a:latin typeface="Segoe UI"/>
              </a:rPr>
              <a:t>18</a:t>
            </a:r>
          </a:p>
        </p:txBody>
      </p:sp>
      <p:sp>
        <p:nvSpPr>
          <p:cNvPr id="18" name=""/>
          <p:cNvSpPr/>
          <p:nvPr/>
        </p:nvSpPr>
        <p:spPr>
          <a:xfrm>
            <a:off x="414528" y="8406384"/>
            <a:ext cx="6858000" cy="371856"/>
          </a:xfrm>
          <a:prstGeom prst="rect">
            <a:avLst/>
          </a:prstGeom>
        </p:spPr>
        <p:txBody>
          <a:bodyPr lIns="0" tIns="0" rIns="0" bIns="0">
            <a:noAutofit/>
          </a:bodyPr>
          <a:p>
            <a:pPr indent="0">
              <a:lnSpc>
                <a:spcPts val="1560"/>
              </a:lnSpc>
            </a:pPr>
            <a:r>
              <a:rPr lang="en-US" sz="950">
                <a:latin typeface="Segoe UI"/>
              </a:rPr>
              <a:t>Veggie S-size pizzas show a consistent unit price of $23.65 for premium options , while more basic options like Pizza are</a:t>
            </a:r>
          </a:p>
          <a:p>
            <a:pPr indent="0">
              <a:lnSpc>
                <a:spcPts val="1560"/>
              </a:lnSpc>
            </a:pPr>
            <a:r>
              <a:rPr lang="en-US" sz="950">
                <a:latin typeface="Segoe UI"/>
              </a:rPr>
              <a:t>priced lower at $12.25</a:t>
            </a: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676400" y="1432560"/>
            <a:ext cx="4620768" cy="1341120"/>
          </a:xfrm>
          <a:prstGeom prst="rect">
            <a:avLst/>
          </a:prstGeom>
        </p:spPr>
      </p:pic>
      <p:pic>
        <p:nvPicPr>
          <p:cNvPr id="3" name=""/>
          <p:cNvPicPr>
            <a:picLocks noChangeAspect="1"/>
          </p:cNvPicPr>
          <p:nvPr/>
        </p:nvPicPr>
        <p:blipFill>
          <a:blip r:embed="rPictId1"/>
          <a:stretch>
            <a:fillRect/>
          </a:stretch>
        </p:blipFill>
        <p:spPr>
          <a:xfrm>
            <a:off x="478536" y="4663440"/>
            <a:ext cx="3035808" cy="1749552"/>
          </a:xfrm>
          <a:prstGeom prst="rect">
            <a:avLst/>
          </a:prstGeom>
        </p:spPr>
      </p:pic>
      <p:pic>
        <p:nvPicPr>
          <p:cNvPr id="4" name=""/>
          <p:cNvPicPr>
            <a:picLocks noChangeAspect="1"/>
          </p:cNvPicPr>
          <p:nvPr/>
        </p:nvPicPr>
        <p:blipFill>
          <a:blip r:embed="rPictId2"/>
          <a:stretch>
            <a:fillRect/>
          </a:stretch>
        </p:blipFill>
        <p:spPr>
          <a:xfrm>
            <a:off x="3977640" y="4940808"/>
            <a:ext cx="374904" cy="780288"/>
          </a:xfrm>
          <a:prstGeom prst="rect">
            <a:avLst/>
          </a:prstGeom>
        </p:spPr>
      </p:pic>
      <p:pic>
        <p:nvPicPr>
          <p:cNvPr id="5" name=""/>
          <p:cNvPicPr>
            <a:picLocks noChangeAspect="1"/>
          </p:cNvPicPr>
          <p:nvPr/>
        </p:nvPicPr>
        <p:blipFill>
          <a:blip r:embed="rPictId3"/>
          <a:stretch>
            <a:fillRect/>
          </a:stretch>
        </p:blipFill>
        <p:spPr>
          <a:xfrm>
            <a:off x="4099560" y="5882640"/>
            <a:ext cx="252984" cy="292608"/>
          </a:xfrm>
          <a:prstGeom prst="rect">
            <a:avLst/>
          </a:prstGeom>
        </p:spPr>
      </p:pic>
      <p:pic>
        <p:nvPicPr>
          <p:cNvPr id="6" name=""/>
          <p:cNvPicPr>
            <a:picLocks noChangeAspect="1"/>
          </p:cNvPicPr>
          <p:nvPr/>
        </p:nvPicPr>
        <p:blipFill>
          <a:blip r:embed="rPictId4"/>
          <a:stretch>
            <a:fillRect/>
          </a:stretch>
        </p:blipFill>
        <p:spPr>
          <a:xfrm>
            <a:off x="576072" y="7382256"/>
            <a:ext cx="2023872" cy="1600200"/>
          </a:xfrm>
          <a:prstGeom prst="rect">
            <a:avLst/>
          </a:prstGeom>
        </p:spPr>
      </p:pic>
      <p:pic>
        <p:nvPicPr>
          <p:cNvPr id="7" name=""/>
          <p:cNvPicPr>
            <a:picLocks noChangeAspect="1"/>
          </p:cNvPicPr>
          <p:nvPr/>
        </p:nvPicPr>
        <p:blipFill>
          <a:blip r:embed="rPictId5"/>
          <a:stretch>
            <a:fillRect/>
          </a:stretch>
        </p:blipFill>
        <p:spPr>
          <a:xfrm>
            <a:off x="3489960" y="8516112"/>
            <a:ext cx="338328" cy="381000"/>
          </a:xfrm>
          <a:prstGeom prst="rect">
            <a:avLst/>
          </a:prstGeom>
        </p:spPr>
      </p:pic>
      <p:pic>
        <p:nvPicPr>
          <p:cNvPr id="8" name=""/>
          <p:cNvPicPr>
            <a:picLocks noChangeAspect="1"/>
          </p:cNvPicPr>
          <p:nvPr/>
        </p:nvPicPr>
        <p:blipFill>
          <a:blip r:embed="rPictId6"/>
          <a:stretch>
            <a:fillRect/>
          </a:stretch>
        </p:blipFill>
        <p:spPr>
          <a:xfrm>
            <a:off x="4745736" y="8711184"/>
            <a:ext cx="530352" cy="271272"/>
          </a:xfrm>
          <a:prstGeom prst="rect">
            <a:avLst/>
          </a:prstGeom>
        </p:spPr>
      </p:pic>
      <p:sp>
        <p:nvSpPr>
          <p:cNvPr id="9" name=""/>
          <p:cNvSpPr/>
          <p:nvPr/>
        </p:nvSpPr>
        <p:spPr>
          <a:xfrm>
            <a:off x="743712" y="816864"/>
            <a:ext cx="1810512" cy="131064"/>
          </a:xfrm>
          <a:prstGeom prst="rect">
            <a:avLst/>
          </a:prstGeom>
        </p:spPr>
        <p:txBody>
          <a:bodyPr lIns="0" tIns="0" rIns="0" bIns="0" wrap="none">
            <a:noAutofit/>
          </a:bodyPr>
          <a:p>
            <a:pPr indent="0"/>
            <a:r>
              <a:rPr lang="en-US" sz="750">
                <a:solidFill>
                  <a:srgbClr val="66758C"/>
                </a:solidFill>
                <a:latin typeface="Segoe UI"/>
              </a:rPr>
              <a:t>Supreme Pizza’s </a:t>
            </a:r>
            <a:r>
              <a:rPr lang="en-US" sz="750">
                <a:solidFill>
                  <a:srgbClr val="778498"/>
                </a:solidFill>
                <a:latin typeface="Segoe UI"/>
              </a:rPr>
              <a:t>unit price </a:t>
            </a:r>
            <a:r>
              <a:rPr lang="en-US" sz="750">
                <a:solidFill>
                  <a:srgbClr val="66758C"/>
                </a:solidFill>
                <a:latin typeface="Segoe UI"/>
              </a:rPr>
              <a:t>of S size </a:t>
            </a:r>
            <a:r>
              <a:rPr lang="en-US" sz="750">
                <a:solidFill>
                  <a:srgbClr val="778498"/>
                </a:solidFill>
                <a:latin typeface="Segoe UI"/>
              </a:rPr>
              <a:t>Pizza</a:t>
            </a:r>
          </a:p>
        </p:txBody>
      </p:sp>
      <p:sp>
        <p:nvSpPr>
          <p:cNvPr id="10" name=""/>
          <p:cNvSpPr/>
          <p:nvPr/>
        </p:nvSpPr>
        <p:spPr>
          <a:xfrm>
            <a:off x="579120" y="1255776"/>
            <a:ext cx="1115568" cy="1371600"/>
          </a:xfrm>
          <a:prstGeom prst="rect">
            <a:avLst/>
          </a:prstGeom>
        </p:spPr>
        <p:txBody>
          <a:bodyPr lIns="0" tIns="0" rIns="0" bIns="0">
            <a:noAutofit/>
          </a:bodyPr>
          <a:p>
            <a:pPr algn="r" indent="0">
              <a:lnSpc>
                <a:spcPts val="1704"/>
              </a:lnSpc>
            </a:pPr>
            <a:r>
              <a:rPr lang="en-US" sz="550">
                <a:solidFill>
                  <a:srgbClr val="8E99AA"/>
                </a:solidFill>
                <a:latin typeface="Segoe UI"/>
              </a:rPr>
              <a:t>The Italian </a:t>
            </a:r>
            <a:r>
              <a:rPr lang="en-US" sz="550">
                <a:solidFill>
                  <a:srgbClr val="4C5E79"/>
                </a:solidFill>
                <a:latin typeface="Segoe UI"/>
              </a:rPr>
              <a:t>Vegetables Pizza The </a:t>
            </a:r>
            <a:r>
              <a:rPr lang="en-US" sz="550">
                <a:solidFill>
                  <a:srgbClr val="8E99AA"/>
                </a:solidFill>
                <a:latin typeface="Segoe UI"/>
              </a:rPr>
              <a:t>Spinach Pesto </a:t>
            </a:r>
            <a:r>
              <a:rPr lang="en-US" sz="550">
                <a:solidFill>
                  <a:srgbClr val="4C5E79"/>
                </a:solidFill>
                <a:latin typeface="Segoe UI"/>
              </a:rPr>
              <a:t>Pizza The Spinach and Feta Pizza The Vegetables </a:t>
            </a:r>
            <a:r>
              <a:rPr lang="en-US" sz="550">
                <a:solidFill>
                  <a:srgbClr val="314464"/>
                </a:solidFill>
                <a:latin typeface="Segoe UI"/>
              </a:rPr>
              <a:t>+ </a:t>
            </a:r>
            <a:r>
              <a:rPr lang="en-US" sz="550">
                <a:solidFill>
                  <a:srgbClr val="4C5E79"/>
                </a:solidFill>
                <a:latin typeface="Segoe UI"/>
              </a:rPr>
              <a:t>Vegetables Pizza The </a:t>
            </a:r>
            <a:r>
              <a:rPr lang="en-US" sz="550">
                <a:solidFill>
                  <a:srgbClr val="8E99AA"/>
                </a:solidFill>
                <a:latin typeface="Segoe UI"/>
              </a:rPr>
              <a:t>Mediterranean </a:t>
            </a:r>
            <a:r>
              <a:rPr lang="en-US" sz="550">
                <a:solidFill>
                  <a:srgbClr val="4C5E79"/>
                </a:solidFill>
                <a:latin typeface="Segoe UI"/>
              </a:rPr>
              <a:t>Pizza </a:t>
            </a:r>
            <a:r>
              <a:rPr lang="en-US" sz="550">
                <a:solidFill>
                  <a:srgbClr val="8E99AA"/>
                </a:solidFill>
                <a:latin typeface="Segoe UI"/>
              </a:rPr>
              <a:t>The Mexicana </a:t>
            </a:r>
            <a:r>
              <a:rPr lang="en-US" sz="550">
                <a:solidFill>
                  <a:srgbClr val="4C5E79"/>
                </a:solidFill>
                <a:latin typeface="Segoe UI"/>
              </a:rPr>
              <a:t>Pizza The Green </a:t>
            </a:r>
            <a:r>
              <a:rPr lang="en-US" sz="550">
                <a:solidFill>
                  <a:srgbClr val="8E99AA"/>
                </a:solidFill>
                <a:latin typeface="Segoe UI"/>
              </a:rPr>
              <a:t>Garden </a:t>
            </a:r>
            <a:r>
              <a:rPr lang="en-US" sz="550">
                <a:solidFill>
                  <a:srgbClr val="4C5E79"/>
                </a:solidFill>
                <a:latin typeface="Segoe UI"/>
              </a:rPr>
              <a:t>Pizza</a:t>
            </a:r>
          </a:p>
        </p:txBody>
      </p:sp>
      <p:sp>
        <p:nvSpPr>
          <p:cNvPr id="11" name=""/>
          <p:cNvSpPr/>
          <p:nvPr/>
        </p:nvSpPr>
        <p:spPr>
          <a:xfrm>
            <a:off x="6400800" y="1255776"/>
            <a:ext cx="792480" cy="79248"/>
          </a:xfrm>
          <a:prstGeom prst="rect">
            <a:avLst/>
          </a:prstGeom>
        </p:spPr>
        <p:txBody>
          <a:bodyPr lIns="0" tIns="0" rIns="0" bIns="0" wrap="none">
            <a:noAutofit/>
          </a:bodyPr>
          <a:p>
            <a:pPr algn="just" indent="0"/>
            <a:r>
              <a:rPr lang="en-US" sz="650">
                <a:solidFill>
                  <a:srgbClr val="66758C"/>
                </a:solidFill>
                <a:latin typeface="Segoe UI"/>
              </a:rPr>
              <a:t>12.75 </a:t>
            </a:r>
            <a:r>
              <a:rPr lang="en-US" sz="650">
                <a:solidFill>
                  <a:srgbClr val="8E99AA"/>
                </a:solidFill>
                <a:latin typeface="Segoe UI"/>
              </a:rPr>
              <a:t>Unit </a:t>
            </a:r>
            <a:r>
              <a:rPr lang="en-US" sz="650">
                <a:solidFill>
                  <a:srgbClr val="66758C"/>
                </a:solidFill>
                <a:latin typeface="Segoe UI"/>
              </a:rPr>
              <a:t>Price</a:t>
            </a:r>
          </a:p>
        </p:txBody>
      </p:sp>
      <p:sp>
        <p:nvSpPr>
          <p:cNvPr id="12" name=""/>
          <p:cNvSpPr/>
          <p:nvPr/>
        </p:nvSpPr>
        <p:spPr>
          <a:xfrm>
            <a:off x="445008" y="3054096"/>
            <a:ext cx="6675120" cy="359664"/>
          </a:xfrm>
          <a:prstGeom prst="rect">
            <a:avLst/>
          </a:prstGeom>
        </p:spPr>
        <p:txBody>
          <a:bodyPr lIns="0" tIns="0" rIns="0" bIns="0">
            <a:noAutofit/>
          </a:bodyPr>
          <a:p>
            <a:pPr algn="just" indent="0">
              <a:lnSpc>
                <a:spcPts val="1536"/>
              </a:lnSpc>
              <a:spcBef>
                <a:spcPts val="1470"/>
              </a:spcBef>
              <a:spcAft>
                <a:spcPts val="4410"/>
              </a:spcAft>
            </a:pPr>
            <a:r>
              <a:rPr lang="en-US" sz="950">
                <a:latin typeface="Segoe UI"/>
              </a:rPr>
              <a:t>Supreme S-size pizzas show a consistent unit price of $12.75 for premium options, while more basic options like Pizza are priced lower at $12</a:t>
            </a:r>
          </a:p>
        </p:txBody>
      </p:sp>
      <p:sp>
        <p:nvSpPr>
          <p:cNvPr id="13" name=""/>
          <p:cNvSpPr/>
          <p:nvPr/>
        </p:nvSpPr>
        <p:spPr>
          <a:xfrm>
            <a:off x="652272" y="4291584"/>
            <a:ext cx="2023872" cy="134112"/>
          </a:xfrm>
          <a:prstGeom prst="rect">
            <a:avLst/>
          </a:prstGeom>
        </p:spPr>
        <p:txBody>
          <a:bodyPr lIns="0" tIns="0" rIns="0" bIns="0" wrap="none">
            <a:noAutofit/>
          </a:bodyPr>
          <a:p>
            <a:pPr indent="0">
              <a:spcBef>
                <a:spcPts val="4410"/>
              </a:spcBef>
            </a:pPr>
            <a:r>
              <a:rPr lang="en-US" sz="750">
                <a:solidFill>
                  <a:srgbClr val="778498"/>
                </a:solidFill>
                <a:latin typeface="Segoe UI"/>
              </a:rPr>
              <a:t>Top 3 </a:t>
            </a:r>
            <a:r>
              <a:rPr lang="en-US" sz="750">
                <a:solidFill>
                  <a:srgbClr val="66758C"/>
                </a:solidFill>
                <a:latin typeface="Segoe UI"/>
              </a:rPr>
              <a:t>Pizzas of Each </a:t>
            </a:r>
            <a:r>
              <a:rPr lang="en-US" sz="750">
                <a:solidFill>
                  <a:srgbClr val="778498"/>
                </a:solidFill>
                <a:latin typeface="Segoe UI"/>
              </a:rPr>
              <a:t>Size (January Weekends)</a:t>
            </a:r>
          </a:p>
        </p:txBody>
      </p:sp>
      <p:sp>
        <p:nvSpPr>
          <p:cNvPr id="14" name=""/>
          <p:cNvSpPr/>
          <p:nvPr/>
        </p:nvSpPr>
        <p:spPr>
          <a:xfrm>
            <a:off x="5992368" y="4690872"/>
            <a:ext cx="1106424" cy="941832"/>
          </a:xfrm>
          <a:prstGeom prst="rect">
            <a:avLst/>
          </a:prstGeom>
        </p:spPr>
        <p:txBody>
          <a:bodyPr lIns="0" tIns="0" rIns="0" bIns="0">
            <a:noAutofit/>
          </a:bodyPr>
          <a:p>
            <a:pPr indent="0">
              <a:lnSpc>
                <a:spcPts val="816"/>
              </a:lnSpc>
            </a:pPr>
            <a:r>
              <a:rPr lang="en-US" sz="650">
                <a:solidFill>
                  <a:srgbClr val="66758C"/>
                </a:solidFill>
                <a:latin typeface="Segoe UI"/>
              </a:rPr>
              <a:t>Pizza Name</a:t>
            </a:r>
          </a:p>
          <a:p>
            <a:pPr indent="0">
              <a:lnSpc>
                <a:spcPts val="816"/>
              </a:lnSpc>
            </a:pPr>
            <a:r>
              <a:rPr lang="en-US" sz="550">
                <a:solidFill>
                  <a:srgbClr val="646FFA"/>
                </a:solidFill>
                <a:latin typeface="Segoe UI"/>
              </a:rPr>
              <a:t>H </a:t>
            </a:r>
            <a:r>
              <a:rPr lang="en-US" sz="550">
                <a:solidFill>
                  <a:srgbClr val="66758C"/>
                </a:solidFill>
                <a:latin typeface="Segoe UI"/>
              </a:rPr>
              <a:t>The Barbecue Chicken Pizza </a:t>
            </a:r>
            <a:r>
              <a:rPr lang="en-US" sz="550">
                <a:solidFill>
                  <a:srgbClr val="EE573D"/>
                </a:solidFill>
                <a:latin typeface="Segoe UI"/>
              </a:rPr>
              <a:t>H </a:t>
            </a:r>
            <a:r>
              <a:rPr lang="en-US" sz="550">
                <a:solidFill>
                  <a:srgbClr val="4C5E79"/>
                </a:solidFill>
                <a:latin typeface="Segoe UI"/>
              </a:rPr>
              <a:t>The </a:t>
            </a:r>
            <a:r>
              <a:rPr lang="en-US" sz="550">
                <a:solidFill>
                  <a:srgbClr val="66758C"/>
                </a:solidFill>
                <a:latin typeface="Segoe UI"/>
              </a:rPr>
              <a:t>Thai </a:t>
            </a:r>
            <a:r>
              <a:rPr lang="en-US" sz="550">
                <a:solidFill>
                  <a:srgbClr val="9AA4B3"/>
                </a:solidFill>
                <a:latin typeface="Segoe UI"/>
              </a:rPr>
              <a:t>Chicken </a:t>
            </a:r>
            <a:r>
              <a:rPr lang="en-US" sz="550">
                <a:solidFill>
                  <a:srgbClr val="4C5E79"/>
                </a:solidFill>
                <a:latin typeface="Segoe UI"/>
              </a:rPr>
              <a:t>Pizza </a:t>
            </a:r>
            <a:r>
              <a:rPr lang="en-US" sz="550">
                <a:solidFill>
                  <a:srgbClr val="03CD96"/>
                </a:solidFill>
                <a:latin typeface="Segoe UI"/>
              </a:rPr>
              <a:t>H </a:t>
            </a:r>
            <a:r>
              <a:rPr lang="en-US" sz="550">
                <a:solidFill>
                  <a:srgbClr val="66758C"/>
                </a:solidFill>
                <a:latin typeface="Segoe UI"/>
              </a:rPr>
              <a:t>The California Chicken </a:t>
            </a:r>
            <a:r>
              <a:rPr lang="en-US" sz="550">
                <a:solidFill>
                  <a:srgbClr val="4C5E79"/>
                </a:solidFill>
                <a:latin typeface="Segoe UI"/>
              </a:rPr>
              <a:t>Pizza </a:t>
            </a:r>
            <a:r>
              <a:rPr lang="en-US" sz="550">
                <a:solidFill>
                  <a:srgbClr val="AD66F9"/>
                </a:solidFill>
                <a:latin typeface="Segoe UI"/>
              </a:rPr>
              <a:t>I </a:t>
            </a:r>
            <a:r>
              <a:rPr lang="en-US" sz="550">
                <a:solidFill>
                  <a:srgbClr val="4C5E79"/>
                </a:solidFill>
                <a:latin typeface="Segoe UI"/>
              </a:rPr>
              <a:t>The </a:t>
            </a:r>
            <a:r>
              <a:rPr lang="en-US" sz="550">
                <a:solidFill>
                  <a:srgbClr val="66758C"/>
                </a:solidFill>
                <a:latin typeface="Segoe UI"/>
              </a:rPr>
              <a:t>Italian Supreme </a:t>
            </a:r>
            <a:r>
              <a:rPr lang="en-US" sz="550">
                <a:solidFill>
                  <a:srgbClr val="4C5E79"/>
                </a:solidFill>
                <a:latin typeface="Segoe UI"/>
              </a:rPr>
              <a:t>Pizza</a:t>
            </a:r>
          </a:p>
          <a:p>
            <a:pPr indent="0">
              <a:lnSpc>
                <a:spcPts val="816"/>
              </a:lnSpc>
            </a:pPr>
            <a:r>
              <a:rPr lang="en-US" sz="550">
                <a:solidFill>
                  <a:srgbClr val="FEA35F"/>
                </a:solidFill>
                <a:latin typeface="Segoe UI"/>
              </a:rPr>
              <a:t>■    </a:t>
            </a:r>
            <a:r>
              <a:rPr lang="en-US" sz="550">
                <a:solidFill>
                  <a:srgbClr val="4C5E79"/>
                </a:solidFill>
                <a:latin typeface="Segoe UI"/>
              </a:rPr>
              <a:t>The </a:t>
            </a:r>
            <a:r>
              <a:rPr lang="en-US" sz="550">
                <a:solidFill>
                  <a:srgbClr val="66758C"/>
                </a:solidFill>
                <a:latin typeface="Segoe UI"/>
              </a:rPr>
              <a:t>Big Meat </a:t>
            </a:r>
            <a:r>
              <a:rPr lang="en-US" sz="550">
                <a:solidFill>
                  <a:srgbClr val="9AA4B3"/>
                </a:solidFill>
                <a:latin typeface="Segoe UI"/>
              </a:rPr>
              <a:t>Pizza </a:t>
            </a:r>
            <a:r>
              <a:rPr lang="en-US" sz="550">
                <a:solidFill>
                  <a:srgbClr val="1ED3F2"/>
                </a:solidFill>
                <a:latin typeface="Segoe UI"/>
              </a:rPr>
              <a:t>H </a:t>
            </a:r>
            <a:r>
              <a:rPr lang="en-US" sz="550">
                <a:solidFill>
                  <a:srgbClr val="4C5E79"/>
                </a:solidFill>
                <a:latin typeface="Segoe UI"/>
              </a:rPr>
              <a:t>The </a:t>
            </a:r>
            <a:r>
              <a:rPr lang="en-US" sz="550">
                <a:solidFill>
                  <a:srgbClr val="66758C"/>
                </a:solidFill>
                <a:latin typeface="Segoe UI"/>
              </a:rPr>
              <a:t>Brie Carre </a:t>
            </a:r>
            <a:r>
              <a:rPr lang="en-US" sz="550">
                <a:solidFill>
                  <a:srgbClr val="9AA4B3"/>
                </a:solidFill>
                <a:latin typeface="Segoe UI"/>
              </a:rPr>
              <a:t>Pizza </a:t>
            </a:r>
            <a:r>
              <a:rPr lang="en-US" sz="550">
                <a:solidFill>
                  <a:srgbClr val="FE6994"/>
                </a:solidFill>
                <a:latin typeface="Segoe UI"/>
              </a:rPr>
              <a:t>H </a:t>
            </a:r>
            <a:r>
              <a:rPr lang="en-US" sz="550">
                <a:solidFill>
                  <a:srgbClr val="4C5E79"/>
                </a:solidFill>
                <a:latin typeface="Segoe UI"/>
              </a:rPr>
              <a:t>The </a:t>
            </a:r>
            <a:r>
              <a:rPr lang="en-US" sz="550">
                <a:solidFill>
                  <a:srgbClr val="9AA4B3"/>
                </a:solidFill>
                <a:latin typeface="Segoe UI"/>
              </a:rPr>
              <a:t>Sicilian </a:t>
            </a:r>
            <a:r>
              <a:rPr lang="en-US" sz="550">
                <a:solidFill>
                  <a:srgbClr val="4C5E79"/>
                </a:solidFill>
                <a:latin typeface="Segoe UI"/>
              </a:rPr>
              <a:t>Pizza</a:t>
            </a:r>
          </a:p>
          <a:p>
            <a:pPr algn="just" indent="0">
              <a:lnSpc>
                <a:spcPts val="816"/>
              </a:lnSpc>
            </a:pPr>
            <a:r>
              <a:rPr lang="en-US" sz="550">
                <a:solidFill>
                  <a:srgbClr val="4C5E79"/>
                </a:solidFill>
                <a:latin typeface="Segoe UI"/>
              </a:rPr>
              <a:t>■    The Greek Pizza</a:t>
            </a:r>
          </a:p>
        </p:txBody>
      </p:sp>
      <p:sp>
        <p:nvSpPr>
          <p:cNvPr id="15" name=""/>
          <p:cNvSpPr/>
          <p:nvPr/>
        </p:nvSpPr>
        <p:spPr>
          <a:xfrm>
            <a:off x="3934968" y="6184392"/>
            <a:ext cx="70104" cy="82296"/>
          </a:xfrm>
          <a:prstGeom prst="rect">
            <a:avLst/>
          </a:prstGeom>
        </p:spPr>
        <p:txBody>
          <a:bodyPr lIns="0" tIns="0" rIns="0" bIns="0" wrap="none">
            <a:noAutofit/>
          </a:bodyPr>
          <a:p>
            <a:pPr indent="0"/>
            <a:r>
              <a:rPr lang="en-US" sz="550">
                <a:solidFill>
                  <a:srgbClr val="66758C"/>
                </a:solidFill>
                <a:latin typeface="Segoe UI"/>
              </a:rPr>
              <a:t>S</a:t>
            </a:r>
          </a:p>
        </p:txBody>
      </p:sp>
      <p:sp>
        <p:nvSpPr>
          <p:cNvPr id="16" name=""/>
          <p:cNvSpPr/>
          <p:nvPr/>
        </p:nvSpPr>
        <p:spPr>
          <a:xfrm>
            <a:off x="5196840" y="6184392"/>
            <a:ext cx="103632" cy="82296"/>
          </a:xfrm>
          <a:prstGeom prst="rect">
            <a:avLst/>
          </a:prstGeom>
        </p:spPr>
        <p:txBody>
          <a:bodyPr lIns="0" tIns="0" rIns="0" bIns="0" wrap="none">
            <a:noAutofit/>
          </a:bodyPr>
          <a:p>
            <a:pPr indent="0"/>
            <a:r>
              <a:rPr lang="en-US" sz="500">
                <a:solidFill>
                  <a:srgbClr val="8E99AA"/>
                </a:solidFill>
                <a:latin typeface="Segoe UI"/>
              </a:rPr>
              <a:t>XL</a:t>
            </a:r>
          </a:p>
        </p:txBody>
      </p:sp>
      <p:sp>
        <p:nvSpPr>
          <p:cNvPr id="17" name=""/>
          <p:cNvSpPr/>
          <p:nvPr/>
        </p:nvSpPr>
        <p:spPr>
          <a:xfrm>
            <a:off x="448056" y="6486144"/>
            <a:ext cx="6647688" cy="356616"/>
          </a:xfrm>
          <a:prstGeom prst="rect">
            <a:avLst/>
          </a:prstGeom>
        </p:spPr>
        <p:txBody>
          <a:bodyPr lIns="0" tIns="0" rIns="0" bIns="0">
            <a:noAutofit/>
          </a:bodyPr>
          <a:p>
            <a:pPr algn="just" indent="0">
              <a:lnSpc>
                <a:spcPts val="1560"/>
              </a:lnSpc>
              <a:spcAft>
                <a:spcPts val="420"/>
              </a:spcAft>
            </a:pPr>
            <a:r>
              <a:rPr lang="en-US" sz="950">
                <a:latin typeface="Segoe UI"/>
              </a:rPr>
              <a:t>Each pizza size category (L, M, S, and XL) has distinct top three pizzas in January weekend, with notable high sales for larger sizes, particularly in the 'Large' category.</a:t>
            </a:r>
          </a:p>
        </p:txBody>
      </p:sp>
      <p:sp>
        <p:nvSpPr>
          <p:cNvPr id="18" name=""/>
          <p:cNvSpPr/>
          <p:nvPr/>
        </p:nvSpPr>
        <p:spPr>
          <a:xfrm>
            <a:off x="777240" y="7004304"/>
            <a:ext cx="2221992" cy="137160"/>
          </a:xfrm>
          <a:prstGeom prst="rect">
            <a:avLst/>
          </a:prstGeom>
        </p:spPr>
        <p:txBody>
          <a:bodyPr lIns="0" tIns="0" rIns="0" bIns="0" wrap="none">
            <a:noAutofit/>
          </a:bodyPr>
          <a:p>
            <a:pPr indent="0">
              <a:spcBef>
                <a:spcPts val="420"/>
              </a:spcBef>
              <a:spcAft>
                <a:spcPts val="1680"/>
              </a:spcAft>
            </a:pPr>
            <a:r>
              <a:rPr lang="en-US" sz="750">
                <a:solidFill>
                  <a:srgbClr val="4C5E79"/>
                </a:solidFill>
                <a:latin typeface="Segoe UI"/>
              </a:rPr>
              <a:t>Least 3 Pizza's of Each Size </a:t>
            </a:r>
            <a:r>
              <a:rPr lang="en-US" sz="750">
                <a:solidFill>
                  <a:srgbClr val="66758C"/>
                </a:solidFill>
                <a:latin typeface="Segoe UI"/>
              </a:rPr>
              <a:t>(January Weakends)</a:t>
            </a:r>
          </a:p>
        </p:txBody>
      </p:sp>
      <p:sp>
        <p:nvSpPr>
          <p:cNvPr id="19" name=""/>
          <p:cNvSpPr/>
          <p:nvPr/>
        </p:nvSpPr>
        <p:spPr>
          <a:xfrm>
            <a:off x="2895600" y="8903208"/>
            <a:ext cx="810768" cy="70104"/>
          </a:xfrm>
          <a:prstGeom prst="rect">
            <a:avLst/>
          </a:prstGeom>
        </p:spPr>
        <p:txBody>
          <a:bodyPr lIns="0" tIns="0" rIns="0" bIns="0" wrap="none">
            <a:noAutofit/>
          </a:bodyPr>
          <a:p>
            <a:pPr algn="r" indent="0"/>
            <a:r>
              <a:rPr lang="en-US" sz="550">
                <a:solidFill>
                  <a:srgbClr val="66758C"/>
                </a:solidFill>
                <a:latin typeface="Segoe UI"/>
              </a:rPr>
              <a:t>M</a:t>
            </a:r>
          </a:p>
        </p:txBody>
      </p:sp>
      <p:sp>
        <p:nvSpPr>
          <p:cNvPr id="20" name=""/>
          <p:cNvSpPr/>
          <p:nvPr/>
        </p:nvSpPr>
        <p:spPr>
          <a:xfrm>
            <a:off x="2895600" y="9070848"/>
            <a:ext cx="810768" cy="88392"/>
          </a:xfrm>
          <a:prstGeom prst="rect">
            <a:avLst/>
          </a:prstGeom>
        </p:spPr>
        <p:txBody>
          <a:bodyPr lIns="0" tIns="0" rIns="0" bIns="0" wrap="none">
            <a:noAutofit/>
          </a:bodyPr>
          <a:p>
            <a:pPr indent="0">
              <a:spcBef>
                <a:spcPts val="420"/>
              </a:spcBef>
              <a:spcAft>
                <a:spcPts val="420"/>
              </a:spcAft>
            </a:pPr>
            <a:r>
              <a:rPr lang="en-US" sz="650">
                <a:solidFill>
                  <a:srgbClr val="8E99AA"/>
                </a:solidFill>
                <a:latin typeface="Segoe UI"/>
              </a:rPr>
              <a:t>Pizza </a:t>
            </a:r>
            <a:r>
              <a:rPr lang="en-US" sz="650">
                <a:solidFill>
                  <a:srgbClr val="66758C"/>
                </a:solidFill>
                <a:latin typeface="Segoe UI"/>
              </a:rPr>
              <a:t>Size</a:t>
            </a:r>
          </a:p>
        </p:txBody>
      </p:sp>
      <p:sp>
        <p:nvSpPr>
          <p:cNvPr id="21" name=""/>
          <p:cNvSpPr/>
          <p:nvPr/>
        </p:nvSpPr>
        <p:spPr>
          <a:xfrm>
            <a:off x="5410200" y="7412736"/>
            <a:ext cx="1798320" cy="1112520"/>
          </a:xfrm>
          <a:prstGeom prst="rect">
            <a:avLst/>
          </a:prstGeom>
        </p:spPr>
        <p:txBody>
          <a:bodyPr lIns="0" tIns="0" rIns="0" bIns="0">
            <a:noAutofit/>
          </a:bodyPr>
          <a:p>
            <a:pPr algn="just" indent="0">
              <a:lnSpc>
                <a:spcPts val="864"/>
              </a:lnSpc>
              <a:spcBef>
                <a:spcPts val="1680"/>
              </a:spcBef>
            </a:pPr>
            <a:r>
              <a:rPr lang="en-US" sz="650">
                <a:solidFill>
                  <a:srgbClr val="66758C"/>
                </a:solidFill>
                <a:latin typeface="Segoe UI"/>
              </a:rPr>
              <a:t>Pizza Name</a:t>
            </a:r>
          </a:p>
          <a:p>
            <a:pPr algn="just" indent="0">
              <a:lnSpc>
                <a:spcPts val="864"/>
              </a:lnSpc>
            </a:pPr>
            <a:r>
              <a:rPr lang="en-US" sz="500">
                <a:solidFill>
                  <a:srgbClr val="646FFA"/>
                </a:solidFill>
                <a:latin typeface="Segoe UI"/>
              </a:rPr>
              <a:t>■    </a:t>
            </a:r>
            <a:r>
              <a:rPr lang="en-US" sz="500">
                <a:solidFill>
                  <a:srgbClr val="4C5E79"/>
                </a:solidFill>
                <a:latin typeface="Segoe UI"/>
              </a:rPr>
              <a:t>The Green </a:t>
            </a:r>
            <a:r>
              <a:rPr lang="en-US" sz="500">
                <a:solidFill>
                  <a:srgbClr val="66758C"/>
                </a:solidFill>
                <a:latin typeface="Segoe UI"/>
              </a:rPr>
              <a:t>Garden </a:t>
            </a:r>
            <a:r>
              <a:rPr lang="en-US" sz="500">
                <a:solidFill>
                  <a:srgbClr val="4C5E79"/>
                </a:solidFill>
                <a:latin typeface="Segoe UI"/>
              </a:rPr>
              <a:t>Pizza</a:t>
            </a:r>
          </a:p>
          <a:p>
            <a:pPr algn="just" indent="0">
              <a:lnSpc>
                <a:spcPts val="864"/>
              </a:lnSpc>
            </a:pPr>
            <a:r>
              <a:rPr lang="en-US" sz="500">
                <a:solidFill>
                  <a:srgbClr val="EE573D"/>
                </a:solidFill>
                <a:latin typeface="Segoe UI"/>
              </a:rPr>
              <a:t>■    </a:t>
            </a:r>
            <a:r>
              <a:rPr lang="en-US" sz="500">
                <a:solidFill>
                  <a:srgbClr val="66758C"/>
                </a:solidFill>
                <a:latin typeface="Segoe UI"/>
              </a:rPr>
              <a:t>The Pepperoni, Mushroom, and Peppers </a:t>
            </a:r>
            <a:r>
              <a:rPr lang="en-US" sz="500">
                <a:solidFill>
                  <a:srgbClr val="4C5E79"/>
                </a:solidFill>
                <a:latin typeface="Segoe UI"/>
              </a:rPr>
              <a:t>Pizza</a:t>
            </a:r>
          </a:p>
          <a:p>
            <a:pPr algn="just" indent="0">
              <a:lnSpc>
                <a:spcPts val="864"/>
              </a:lnSpc>
            </a:pPr>
            <a:r>
              <a:rPr lang="en-US" sz="500">
                <a:solidFill>
                  <a:srgbClr val="03CD96"/>
                </a:solidFill>
                <a:latin typeface="Segoe UI"/>
              </a:rPr>
              <a:t>■    </a:t>
            </a:r>
            <a:r>
              <a:rPr lang="en-US" sz="500">
                <a:solidFill>
                  <a:srgbClr val="4C5E79"/>
                </a:solidFill>
                <a:latin typeface="Segoe UI"/>
              </a:rPr>
              <a:t>The </a:t>
            </a:r>
            <a:r>
              <a:rPr lang="en-US" sz="500">
                <a:solidFill>
                  <a:srgbClr val="66758C"/>
                </a:solidFill>
                <a:latin typeface="Segoe UI"/>
              </a:rPr>
              <a:t>Greek </a:t>
            </a:r>
            <a:r>
              <a:rPr lang="en-US" sz="500">
                <a:solidFill>
                  <a:srgbClr val="4C5E79"/>
                </a:solidFill>
                <a:latin typeface="Segoe UI"/>
              </a:rPr>
              <a:t>Pizza</a:t>
            </a:r>
          </a:p>
          <a:p>
            <a:pPr algn="just" indent="0">
              <a:lnSpc>
                <a:spcPts val="864"/>
              </a:lnSpc>
            </a:pPr>
            <a:r>
              <a:rPr lang="en-US" sz="500">
                <a:solidFill>
                  <a:srgbClr val="AD66F9"/>
                </a:solidFill>
                <a:latin typeface="Segoe UI"/>
              </a:rPr>
              <a:t>■    </a:t>
            </a:r>
            <a:r>
              <a:rPr lang="en-US" sz="500">
                <a:solidFill>
                  <a:srgbClr val="4C5E79"/>
                </a:solidFill>
                <a:latin typeface="Segoe UI"/>
              </a:rPr>
              <a:t>The </a:t>
            </a:r>
            <a:r>
              <a:rPr lang="en-US" sz="500">
                <a:solidFill>
                  <a:srgbClr val="66758C"/>
                </a:solidFill>
                <a:latin typeface="Segoe UI"/>
              </a:rPr>
              <a:t>Chicken </a:t>
            </a:r>
            <a:r>
              <a:rPr lang="en-US" sz="500">
                <a:solidFill>
                  <a:srgbClr val="4C5E79"/>
                </a:solidFill>
                <a:latin typeface="Segoe UI"/>
              </a:rPr>
              <a:t>Pesto Pizza</a:t>
            </a:r>
          </a:p>
          <a:p>
            <a:pPr algn="just" indent="0">
              <a:lnSpc>
                <a:spcPts val="864"/>
              </a:lnSpc>
            </a:pPr>
            <a:r>
              <a:rPr lang="en-US" sz="500">
                <a:solidFill>
                  <a:srgbClr val="FEA35F"/>
                </a:solidFill>
                <a:latin typeface="Segoe UI"/>
              </a:rPr>
              <a:t>■    </a:t>
            </a:r>
            <a:r>
              <a:rPr lang="en-US" sz="500">
                <a:solidFill>
                  <a:srgbClr val="66758C"/>
                </a:solidFill>
                <a:latin typeface="Segoe UI"/>
              </a:rPr>
              <a:t>The </a:t>
            </a:r>
            <a:r>
              <a:rPr lang="en-US" sz="500">
                <a:solidFill>
                  <a:srgbClr val="9AA4B3"/>
                </a:solidFill>
                <a:latin typeface="Segoe UI"/>
              </a:rPr>
              <a:t>Italian </a:t>
            </a:r>
            <a:r>
              <a:rPr lang="en-US" sz="500">
                <a:solidFill>
                  <a:srgbClr val="66758C"/>
                </a:solidFill>
                <a:latin typeface="Segoe UI"/>
              </a:rPr>
              <a:t>Capocollo </a:t>
            </a:r>
            <a:r>
              <a:rPr lang="en-US" sz="500">
                <a:solidFill>
                  <a:srgbClr val="9AA4B3"/>
                </a:solidFill>
                <a:latin typeface="Segoe UI"/>
              </a:rPr>
              <a:t>Pizza</a:t>
            </a:r>
          </a:p>
          <a:p>
            <a:pPr algn="just" indent="0">
              <a:lnSpc>
                <a:spcPts val="864"/>
              </a:lnSpc>
            </a:pPr>
            <a:r>
              <a:rPr lang="en-US" sz="500">
                <a:solidFill>
                  <a:srgbClr val="1ED3F2"/>
                </a:solidFill>
                <a:latin typeface="Segoe UI"/>
              </a:rPr>
              <a:t>■    </a:t>
            </a:r>
            <a:r>
              <a:rPr lang="en-US" sz="500">
                <a:solidFill>
                  <a:srgbClr val="4C5E79"/>
                </a:solidFill>
                <a:latin typeface="Segoe UI"/>
              </a:rPr>
              <a:t>The </a:t>
            </a:r>
            <a:r>
              <a:rPr lang="en-US" sz="500">
                <a:solidFill>
                  <a:srgbClr val="66758C"/>
                </a:solidFill>
                <a:latin typeface="Segoe UI"/>
              </a:rPr>
              <a:t>Mediterranean </a:t>
            </a:r>
            <a:r>
              <a:rPr lang="en-US" sz="500">
                <a:solidFill>
                  <a:srgbClr val="4C5E79"/>
                </a:solidFill>
                <a:latin typeface="Segoe UI"/>
              </a:rPr>
              <a:t>Pizza</a:t>
            </a:r>
          </a:p>
          <a:p>
            <a:pPr marR="698500" indent="-152400">
              <a:lnSpc>
                <a:spcPts val="864"/>
              </a:lnSpc>
            </a:pPr>
            <a:r>
              <a:rPr lang="en-US" sz="500">
                <a:solidFill>
                  <a:srgbClr val="FE6994"/>
                </a:solidFill>
                <a:latin typeface="Segoe UI"/>
              </a:rPr>
              <a:t>■    </a:t>
            </a:r>
            <a:r>
              <a:rPr lang="en-US" sz="500">
                <a:solidFill>
                  <a:srgbClr val="66758C"/>
                </a:solidFill>
                <a:latin typeface="Segoe UI"/>
              </a:rPr>
              <a:t>The Chicken Alfredo </a:t>
            </a:r>
            <a:r>
              <a:rPr lang="en-US" sz="500">
                <a:solidFill>
                  <a:srgbClr val="4C5E79"/>
                </a:solidFill>
                <a:latin typeface="Segoe UI"/>
              </a:rPr>
              <a:t>Pizza The Calabrese Pizza</a:t>
            </a:r>
          </a:p>
          <a:p>
            <a:pPr algn="just" indent="0">
              <a:lnSpc>
                <a:spcPts val="864"/>
              </a:lnSpc>
            </a:pPr>
            <a:r>
              <a:rPr lang="en-US" sz="500">
                <a:solidFill>
                  <a:srgbClr val="FD9AFD"/>
                </a:solidFill>
                <a:latin typeface="Segoe UI"/>
              </a:rPr>
              <a:t>■    </a:t>
            </a:r>
            <a:r>
              <a:rPr lang="en-US" sz="500">
                <a:solidFill>
                  <a:srgbClr val="4C5E79"/>
                </a:solidFill>
                <a:latin typeface="Segoe UI"/>
              </a:rPr>
              <a:t>The </a:t>
            </a:r>
            <a:r>
              <a:rPr lang="en-US" sz="500">
                <a:solidFill>
                  <a:srgbClr val="66758C"/>
                </a:solidFill>
                <a:latin typeface="Segoe UI"/>
              </a:rPr>
              <a:t>Southwest Chicken </a:t>
            </a:r>
            <a:r>
              <a:rPr lang="en-US" sz="500">
                <a:solidFill>
                  <a:srgbClr val="4C5E79"/>
                </a:solidFill>
                <a:latin typeface="Segoe UI"/>
              </a:rPr>
              <a:t>Pizza</a:t>
            </a:r>
          </a:p>
        </p:txBody>
      </p:sp>
      <p:sp>
        <p:nvSpPr>
          <p:cNvPr id="22" name=""/>
          <p:cNvSpPr/>
          <p:nvPr/>
        </p:nvSpPr>
        <p:spPr>
          <a:xfrm>
            <a:off x="438912" y="9268968"/>
            <a:ext cx="6662928" cy="158496"/>
          </a:xfrm>
          <a:prstGeom prst="rect">
            <a:avLst/>
          </a:prstGeom>
        </p:spPr>
        <p:txBody>
          <a:bodyPr lIns="0" tIns="0" rIns="0" bIns="0" wrap="none">
            <a:noAutofit/>
          </a:bodyPr>
          <a:p>
            <a:pPr algn="just" indent="0">
              <a:spcBef>
                <a:spcPts val="420"/>
              </a:spcBef>
            </a:pPr>
            <a:r>
              <a:rPr lang="en-US" sz="950">
                <a:latin typeface="Segoe UI"/>
              </a:rPr>
              <a:t>The Popular least sizes (XL and XXL) dominate sales across all months, especially S, show consistently lower demand..</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768096" y="865632"/>
            <a:ext cx="5044440" cy="1603248"/>
          </a:xfrm>
          <a:prstGeom prst="rect">
            <a:avLst/>
          </a:prstGeom>
        </p:spPr>
      </p:pic>
      <p:pic>
        <p:nvPicPr>
          <p:cNvPr id="3" name=""/>
          <p:cNvPicPr>
            <a:picLocks noChangeAspect="1"/>
          </p:cNvPicPr>
          <p:nvPr/>
        </p:nvPicPr>
        <p:blipFill>
          <a:blip r:embed="rPictId1"/>
          <a:stretch>
            <a:fillRect/>
          </a:stretch>
        </p:blipFill>
        <p:spPr>
          <a:xfrm>
            <a:off x="484632" y="3739896"/>
            <a:ext cx="4754880" cy="1524000"/>
          </a:xfrm>
          <a:prstGeom prst="rect">
            <a:avLst/>
          </a:prstGeom>
        </p:spPr>
      </p:pic>
      <p:pic>
        <p:nvPicPr>
          <p:cNvPr id="4" name=""/>
          <p:cNvPicPr>
            <a:picLocks noChangeAspect="1"/>
          </p:cNvPicPr>
          <p:nvPr/>
        </p:nvPicPr>
        <p:blipFill>
          <a:blip r:embed="rPictId2"/>
          <a:stretch>
            <a:fillRect/>
          </a:stretch>
        </p:blipFill>
        <p:spPr>
          <a:xfrm>
            <a:off x="484632" y="6693408"/>
            <a:ext cx="5376672" cy="1524000"/>
          </a:xfrm>
          <a:prstGeom prst="rect">
            <a:avLst/>
          </a:prstGeom>
        </p:spPr>
      </p:pic>
      <p:sp>
        <p:nvSpPr>
          <p:cNvPr id="5" name=""/>
          <p:cNvSpPr/>
          <p:nvPr/>
        </p:nvSpPr>
        <p:spPr>
          <a:xfrm>
            <a:off x="646176" y="490728"/>
            <a:ext cx="2176272" cy="140208"/>
          </a:xfrm>
          <a:prstGeom prst="rect">
            <a:avLst/>
          </a:prstGeom>
        </p:spPr>
        <p:txBody>
          <a:bodyPr lIns="0" tIns="0" rIns="0" bIns="0" wrap="none">
            <a:noAutofit/>
          </a:bodyPr>
          <a:p>
            <a:pPr indent="0"/>
            <a:r>
              <a:rPr lang="en-US" sz="750">
                <a:solidFill>
                  <a:srgbClr val="66758C"/>
                </a:solidFill>
                <a:latin typeface="Segoe UI"/>
              </a:rPr>
              <a:t>Top 3 Pizza's of Each Size (Febuary Weakends)</a:t>
            </a:r>
          </a:p>
        </p:txBody>
      </p:sp>
      <p:sp>
        <p:nvSpPr>
          <p:cNvPr id="6" name=""/>
          <p:cNvSpPr/>
          <p:nvPr/>
        </p:nvSpPr>
        <p:spPr>
          <a:xfrm>
            <a:off x="438912" y="996696"/>
            <a:ext cx="329184" cy="1432560"/>
          </a:xfrm>
          <a:prstGeom prst="rect">
            <a:avLst/>
          </a:prstGeom>
        </p:spPr>
        <p:txBody>
          <a:bodyPr lIns="0" tIns="0" rIns="0" bIns="0">
            <a:noAutofit/>
          </a:bodyPr>
          <a:p>
            <a:pPr algn="r" indent="0">
              <a:spcAft>
                <a:spcPts val="840"/>
              </a:spcAft>
            </a:pPr>
            <a:r>
              <a:rPr lang="en-US" sz="550">
                <a:solidFill>
                  <a:srgbClr val="778498"/>
                </a:solidFill>
                <a:latin typeface="Segoe UI"/>
              </a:rPr>
              <a:t>600</a:t>
            </a:r>
          </a:p>
          <a:p>
            <a:pPr algn="r" indent="0">
              <a:spcAft>
                <a:spcPts val="420"/>
              </a:spcAft>
            </a:pPr>
            <a:r>
              <a:rPr lang="en-US" sz="550">
                <a:solidFill>
                  <a:srgbClr val="4C5E79"/>
                </a:solidFill>
                <a:latin typeface="Segoe UI"/>
              </a:rPr>
              <a:t>500</a:t>
            </a:r>
          </a:p>
          <a:p>
            <a:pPr algn="just" indent="0"/>
            <a:r>
              <a:rPr lang="en-US" i="1" sz="600" spc="-100">
                <a:solidFill>
                  <a:srgbClr val="778498"/>
                </a:solidFill>
                <a:latin typeface="Segoe UI"/>
              </a:rPr>
              <a:t>is&gt;</a:t>
            </a:r>
          </a:p>
          <a:p>
            <a:pPr algn="r" indent="0">
              <a:lnSpc>
                <a:spcPts val="408"/>
              </a:lnSpc>
            </a:pPr>
            <a:r>
              <a:rPr lang="en-US" sz="550">
                <a:solidFill>
                  <a:srgbClr val="778498"/>
                </a:solidFill>
                <a:latin typeface="Segoe UI"/>
              </a:rPr>
              <a:t>400</a:t>
            </a:r>
          </a:p>
          <a:p>
            <a:pPr algn="just" indent="0">
              <a:lnSpc>
                <a:spcPts val="408"/>
              </a:lnSpc>
            </a:pPr>
            <a:r>
              <a:rPr lang="en-US" sz="550">
                <a:solidFill>
                  <a:srgbClr val="4C5E79"/>
                </a:solidFill>
                <a:latin typeface="Segoe UI"/>
              </a:rPr>
              <a:t>H3</a:t>
            </a:r>
          </a:p>
          <a:p>
            <a:pPr algn="just" indent="0">
              <a:lnSpc>
                <a:spcPts val="408"/>
              </a:lnSpc>
              <a:spcAft>
                <a:spcPts val="420"/>
              </a:spcAft>
            </a:pPr>
            <a:r>
              <a:rPr lang="en-US" sz="950">
                <a:solidFill>
                  <a:srgbClr val="778498"/>
                </a:solidFill>
                <a:latin typeface="Segoe UI"/>
              </a:rPr>
              <a:t>0/1</a:t>
            </a:r>
          </a:p>
          <a:p>
            <a:pPr algn="just" indent="0"/>
            <a:r>
              <a:rPr lang="en-US" sz="550">
                <a:solidFill>
                  <a:srgbClr val="4C5E79"/>
                </a:solidFill>
                <a:latin typeface="Segoe UI"/>
              </a:rPr>
              <a:t>3    </a:t>
            </a:r>
            <a:r>
              <a:rPr lang="en-US" sz="550">
                <a:solidFill>
                  <a:srgbClr val="778498"/>
                </a:solidFill>
                <a:latin typeface="Segoe UI"/>
              </a:rPr>
              <a:t>300</a:t>
            </a:r>
          </a:p>
          <a:p>
            <a:pPr algn="just" indent="0"/>
            <a:r>
              <a:rPr lang="en-US" i="1" sz="950">
                <a:solidFill>
                  <a:srgbClr val="778498"/>
                </a:solidFill>
                <a:latin typeface="Segoe UI"/>
              </a:rPr>
              <a:t>p</a:t>
            </a:r>
          </a:p>
          <a:p>
            <a:pPr algn="r" indent="0">
              <a:lnSpc>
                <a:spcPts val="1752"/>
              </a:lnSpc>
            </a:pPr>
            <a:r>
              <a:rPr lang="en-US" sz="550">
                <a:solidFill>
                  <a:srgbClr val="778498"/>
                </a:solidFill>
                <a:latin typeface="Segoe UI"/>
              </a:rPr>
              <a:t>200</a:t>
            </a:r>
          </a:p>
          <a:p>
            <a:pPr algn="r" indent="0">
              <a:lnSpc>
                <a:spcPts val="1752"/>
              </a:lnSpc>
            </a:pPr>
            <a:r>
              <a:rPr lang="en-US" sz="950">
                <a:solidFill>
                  <a:srgbClr val="778498"/>
                </a:solidFill>
                <a:latin typeface="Segoe UI"/>
              </a:rPr>
              <a:t>100</a:t>
            </a:r>
          </a:p>
          <a:p>
            <a:pPr algn="r" indent="0">
              <a:lnSpc>
                <a:spcPts val="1752"/>
              </a:lnSpc>
            </a:pPr>
            <a:r>
              <a:rPr lang="en-US" sz="950">
                <a:solidFill>
                  <a:srgbClr val="778498"/>
                </a:solidFill>
                <a:latin typeface="Segoe UI"/>
              </a:rPr>
              <a:t>0</a:t>
            </a:r>
          </a:p>
        </p:txBody>
      </p:sp>
      <p:sp>
        <p:nvSpPr>
          <p:cNvPr id="7" name=""/>
          <p:cNvSpPr/>
          <p:nvPr/>
        </p:nvSpPr>
        <p:spPr>
          <a:xfrm>
            <a:off x="5907024" y="902208"/>
            <a:ext cx="1185672" cy="1216152"/>
          </a:xfrm>
          <a:prstGeom prst="rect">
            <a:avLst/>
          </a:prstGeom>
        </p:spPr>
        <p:txBody>
          <a:bodyPr lIns="0" tIns="0" rIns="0" bIns="0">
            <a:noAutofit/>
          </a:bodyPr>
          <a:p>
            <a:pPr algn="just" indent="0"/>
            <a:r>
              <a:rPr lang="en-US" sz="650">
                <a:solidFill>
                  <a:srgbClr val="4C5E79"/>
                </a:solidFill>
                <a:latin typeface="Segoe UI"/>
              </a:rPr>
              <a:t>Pizza </a:t>
            </a:r>
            <a:r>
              <a:rPr lang="en-US" sz="650">
                <a:solidFill>
                  <a:srgbClr val="66758C"/>
                </a:solidFill>
                <a:latin typeface="Segoe UI"/>
              </a:rPr>
              <a:t>Name</a:t>
            </a:r>
          </a:p>
          <a:p>
            <a:pPr algn="just" indent="0">
              <a:lnSpc>
                <a:spcPts val="864"/>
              </a:lnSpc>
            </a:pPr>
            <a:r>
              <a:rPr lang="en-US" sz="500">
                <a:solidFill>
                  <a:srgbClr val="646FFA"/>
                </a:solidFill>
                <a:latin typeface="Segoe UI"/>
              </a:rPr>
              <a:t>■    </a:t>
            </a:r>
            <a:r>
              <a:rPr lang="en-US" sz="500">
                <a:solidFill>
                  <a:srgbClr val="9AA4B3"/>
                </a:solidFill>
                <a:latin typeface="Segoe UI"/>
              </a:rPr>
              <a:t>The </a:t>
            </a:r>
            <a:r>
              <a:rPr lang="en-US" sz="500">
                <a:solidFill>
                  <a:srgbClr val="66758C"/>
                </a:solidFill>
                <a:latin typeface="Segoe UI"/>
              </a:rPr>
              <a:t>Spicy </a:t>
            </a:r>
            <a:r>
              <a:rPr lang="en-US" sz="500">
                <a:solidFill>
                  <a:srgbClr val="9AA4B3"/>
                </a:solidFill>
                <a:latin typeface="Segoe UI"/>
              </a:rPr>
              <a:t>Italian Pizza</a:t>
            </a:r>
          </a:p>
          <a:p>
            <a:pPr algn="just" indent="0">
              <a:lnSpc>
                <a:spcPts val="864"/>
              </a:lnSpc>
            </a:pPr>
            <a:r>
              <a:rPr lang="en-US" sz="500">
                <a:solidFill>
                  <a:srgbClr val="EE573D"/>
                </a:solidFill>
                <a:latin typeface="Segoe UI"/>
              </a:rPr>
              <a:t>■    </a:t>
            </a:r>
            <a:r>
              <a:rPr lang="en-US" sz="500">
                <a:solidFill>
                  <a:srgbClr val="4C5E79"/>
                </a:solidFill>
                <a:latin typeface="Segoe UI"/>
              </a:rPr>
              <a:t>The Five Cheese Pizza</a:t>
            </a:r>
          </a:p>
          <a:p>
            <a:pPr algn="just" indent="0">
              <a:lnSpc>
                <a:spcPts val="864"/>
              </a:lnSpc>
            </a:pPr>
            <a:r>
              <a:rPr lang="en-US" sz="500">
                <a:solidFill>
                  <a:srgbClr val="03CD96"/>
                </a:solidFill>
                <a:latin typeface="Segoe UI"/>
              </a:rPr>
              <a:t>■    </a:t>
            </a:r>
            <a:r>
              <a:rPr lang="en-US" sz="500">
                <a:solidFill>
                  <a:srgbClr val="4C5E79"/>
                </a:solidFill>
                <a:latin typeface="Segoe UI"/>
              </a:rPr>
              <a:t>The </a:t>
            </a:r>
            <a:r>
              <a:rPr lang="en-US" sz="500">
                <a:solidFill>
                  <a:srgbClr val="66758C"/>
                </a:solidFill>
                <a:latin typeface="Segoe UI"/>
              </a:rPr>
              <a:t>Four </a:t>
            </a:r>
            <a:r>
              <a:rPr lang="en-US" sz="500">
                <a:solidFill>
                  <a:srgbClr val="4C5E79"/>
                </a:solidFill>
                <a:latin typeface="Segoe UI"/>
              </a:rPr>
              <a:t>Cheese </a:t>
            </a:r>
            <a:r>
              <a:rPr lang="en-US" sz="500">
                <a:solidFill>
                  <a:srgbClr val="66758C"/>
                </a:solidFill>
                <a:latin typeface="Segoe UI"/>
              </a:rPr>
              <a:t>Pizza</a:t>
            </a:r>
          </a:p>
          <a:p>
            <a:pPr algn="just" indent="0">
              <a:lnSpc>
                <a:spcPts val="864"/>
              </a:lnSpc>
            </a:pPr>
            <a:r>
              <a:rPr lang="en-US" sz="500">
                <a:solidFill>
                  <a:srgbClr val="AD66F9"/>
                </a:solidFill>
                <a:latin typeface="Segoe UI"/>
              </a:rPr>
              <a:t>■    </a:t>
            </a:r>
            <a:r>
              <a:rPr lang="en-US" sz="500">
                <a:solidFill>
                  <a:srgbClr val="4C5E79"/>
                </a:solidFill>
                <a:latin typeface="Segoe UI"/>
              </a:rPr>
              <a:t>The Barbecue </a:t>
            </a:r>
            <a:r>
              <a:rPr lang="en-US" sz="500">
                <a:solidFill>
                  <a:srgbClr val="66758C"/>
                </a:solidFill>
                <a:latin typeface="Segoe UI"/>
              </a:rPr>
              <a:t>Chicken </a:t>
            </a:r>
            <a:r>
              <a:rPr lang="en-US" sz="500">
                <a:solidFill>
                  <a:srgbClr val="4C5E79"/>
                </a:solidFill>
                <a:latin typeface="Segoe UI"/>
              </a:rPr>
              <a:t>Pizza</a:t>
            </a:r>
          </a:p>
          <a:p>
            <a:pPr algn="just" indent="0">
              <a:lnSpc>
                <a:spcPts val="864"/>
              </a:lnSpc>
            </a:pPr>
            <a:r>
              <a:rPr lang="en-US" sz="500">
                <a:solidFill>
                  <a:srgbClr val="FEA35F"/>
                </a:solidFill>
                <a:latin typeface="Segoe UI"/>
              </a:rPr>
              <a:t>■    </a:t>
            </a:r>
            <a:r>
              <a:rPr lang="en-US" sz="500">
                <a:solidFill>
                  <a:srgbClr val="4C5E79"/>
                </a:solidFill>
                <a:latin typeface="Segoe UI"/>
              </a:rPr>
              <a:t>The </a:t>
            </a:r>
            <a:r>
              <a:rPr lang="en-US" sz="500">
                <a:solidFill>
                  <a:srgbClr val="66758C"/>
                </a:solidFill>
                <a:latin typeface="Segoe UI"/>
              </a:rPr>
              <a:t>California Chicken </a:t>
            </a:r>
            <a:r>
              <a:rPr lang="en-US" sz="500">
                <a:solidFill>
                  <a:srgbClr val="4C5E79"/>
                </a:solidFill>
                <a:latin typeface="Segoe UI"/>
              </a:rPr>
              <a:t>Pizza</a:t>
            </a:r>
          </a:p>
          <a:p>
            <a:pPr algn="just" indent="0">
              <a:lnSpc>
                <a:spcPts val="864"/>
              </a:lnSpc>
            </a:pPr>
            <a:r>
              <a:rPr lang="en-US" sz="500">
                <a:solidFill>
                  <a:srgbClr val="1ED3F2"/>
                </a:solidFill>
                <a:latin typeface="Segoe UI"/>
              </a:rPr>
              <a:t>■    </a:t>
            </a:r>
            <a:r>
              <a:rPr lang="en-US" sz="500">
                <a:solidFill>
                  <a:srgbClr val="9AA4B3"/>
                </a:solidFill>
                <a:latin typeface="Segoe UI"/>
              </a:rPr>
              <a:t>The Classic </a:t>
            </a:r>
            <a:r>
              <a:rPr lang="en-US" sz="500">
                <a:solidFill>
                  <a:srgbClr val="66758C"/>
                </a:solidFill>
                <a:latin typeface="Segoe UI"/>
              </a:rPr>
              <a:t>Deluxe </a:t>
            </a:r>
            <a:r>
              <a:rPr lang="en-US" sz="500">
                <a:solidFill>
                  <a:srgbClr val="9AA4B3"/>
                </a:solidFill>
                <a:latin typeface="Segoe UI"/>
              </a:rPr>
              <a:t>Pizza</a:t>
            </a:r>
          </a:p>
          <a:p>
            <a:pPr algn="just" indent="0">
              <a:lnSpc>
                <a:spcPts val="864"/>
              </a:lnSpc>
            </a:pPr>
            <a:r>
              <a:rPr lang="en-US" sz="500">
                <a:solidFill>
                  <a:srgbClr val="FE6994"/>
                </a:solidFill>
                <a:latin typeface="Segoe UI"/>
              </a:rPr>
              <a:t>■    </a:t>
            </a:r>
            <a:r>
              <a:rPr lang="en-US" sz="500">
                <a:solidFill>
                  <a:srgbClr val="4C5E79"/>
                </a:solidFill>
                <a:latin typeface="Segoe UI"/>
              </a:rPr>
              <a:t>The Big </a:t>
            </a:r>
            <a:r>
              <a:rPr lang="en-US" sz="500">
                <a:solidFill>
                  <a:srgbClr val="66758C"/>
                </a:solidFill>
                <a:latin typeface="Segoe UI"/>
              </a:rPr>
              <a:t>Meat </a:t>
            </a:r>
            <a:r>
              <a:rPr lang="en-US" sz="500">
                <a:solidFill>
                  <a:srgbClr val="4C5E79"/>
                </a:solidFill>
                <a:latin typeface="Segoe UI"/>
              </a:rPr>
              <a:t>Pizza</a:t>
            </a:r>
          </a:p>
          <a:p>
            <a:pPr algn="just" indent="0">
              <a:lnSpc>
                <a:spcPts val="864"/>
              </a:lnSpc>
            </a:pPr>
            <a:r>
              <a:rPr lang="en-US" sz="500">
                <a:solidFill>
                  <a:srgbClr val="4C5E79"/>
                </a:solidFill>
                <a:latin typeface="Segoe UI"/>
              </a:rPr>
              <a:t>■    The Brie Carre Pizza</a:t>
            </a:r>
          </a:p>
          <a:p>
            <a:pPr marR="150876" indent="-254000">
              <a:lnSpc>
                <a:spcPts val="864"/>
              </a:lnSpc>
              <a:spcAft>
                <a:spcPts val="1680"/>
              </a:spcAft>
            </a:pPr>
            <a:r>
              <a:rPr lang="en-US" sz="500">
                <a:solidFill>
                  <a:srgbClr val="FD9AFD"/>
                </a:solidFill>
                <a:latin typeface="Segoe UI"/>
              </a:rPr>
              <a:t>■    </a:t>
            </a:r>
            <a:r>
              <a:rPr lang="en-US" sz="500">
                <a:solidFill>
                  <a:srgbClr val="4C5E79"/>
                </a:solidFill>
                <a:latin typeface="Segoe UI"/>
              </a:rPr>
              <a:t>The Green </a:t>
            </a:r>
            <a:r>
              <a:rPr lang="en-US" sz="500">
                <a:solidFill>
                  <a:srgbClr val="66758C"/>
                </a:solidFill>
                <a:latin typeface="Segoe UI"/>
              </a:rPr>
              <a:t>Garden </a:t>
            </a:r>
            <a:r>
              <a:rPr lang="en-US" sz="500">
                <a:solidFill>
                  <a:srgbClr val="4C5E79"/>
                </a:solidFill>
                <a:latin typeface="Segoe UI"/>
              </a:rPr>
              <a:t>Pizza </a:t>
            </a:r>
            <a:r>
              <a:rPr lang="en-US" sz="500">
                <a:solidFill>
                  <a:srgbClr val="9AA4B3"/>
                </a:solidFill>
                <a:latin typeface="Segoe UI"/>
              </a:rPr>
              <a:t>The </a:t>
            </a:r>
            <a:r>
              <a:rPr lang="en-US" sz="500">
                <a:solidFill>
                  <a:srgbClr val="4C5E79"/>
                </a:solidFill>
                <a:latin typeface="Segoe UI"/>
              </a:rPr>
              <a:t>Greek </a:t>
            </a:r>
            <a:r>
              <a:rPr lang="en-US" sz="500">
                <a:solidFill>
                  <a:srgbClr val="9AA4B3"/>
                </a:solidFill>
                <a:latin typeface="Segoe UI"/>
              </a:rPr>
              <a:t>Pizza</a:t>
            </a:r>
          </a:p>
        </p:txBody>
      </p:sp>
      <p:sp>
        <p:nvSpPr>
          <p:cNvPr id="8" name=""/>
          <p:cNvSpPr/>
          <p:nvPr/>
        </p:nvSpPr>
        <p:spPr>
          <a:xfrm>
            <a:off x="3078480" y="2542032"/>
            <a:ext cx="423672" cy="103632"/>
          </a:xfrm>
          <a:prstGeom prst="rect">
            <a:avLst/>
          </a:prstGeom>
        </p:spPr>
        <p:txBody>
          <a:bodyPr lIns="0" tIns="0" rIns="0" bIns="0" wrap="none">
            <a:noAutofit/>
          </a:bodyPr>
          <a:p>
            <a:pPr indent="0">
              <a:spcBef>
                <a:spcPts val="420"/>
              </a:spcBef>
              <a:spcAft>
                <a:spcPts val="420"/>
              </a:spcAft>
            </a:pPr>
            <a:r>
              <a:rPr lang="en-US" sz="650">
                <a:solidFill>
                  <a:srgbClr val="4C5E79"/>
                </a:solidFill>
                <a:latin typeface="Segoe UI"/>
              </a:rPr>
              <a:t>Pizza Size</a:t>
            </a:r>
          </a:p>
        </p:txBody>
      </p:sp>
      <p:sp>
        <p:nvSpPr>
          <p:cNvPr id="9" name=""/>
          <p:cNvSpPr/>
          <p:nvPr/>
        </p:nvSpPr>
        <p:spPr>
          <a:xfrm>
            <a:off x="448056" y="2737104"/>
            <a:ext cx="6717792" cy="353568"/>
          </a:xfrm>
          <a:prstGeom prst="rect">
            <a:avLst/>
          </a:prstGeom>
        </p:spPr>
        <p:txBody>
          <a:bodyPr lIns="0" tIns="0" rIns="0" bIns="0">
            <a:noAutofit/>
          </a:bodyPr>
          <a:p>
            <a:pPr algn="just" indent="0">
              <a:lnSpc>
                <a:spcPts val="1536"/>
              </a:lnSpc>
              <a:spcBef>
                <a:spcPts val="420"/>
              </a:spcBef>
              <a:spcAft>
                <a:spcPts val="1050"/>
              </a:spcAft>
            </a:pPr>
            <a:r>
              <a:rPr lang="en-US" sz="950">
                <a:latin typeface="Segoe UI"/>
              </a:rPr>
              <a:t>Each pizza size category (L, M, S, and XL) has distinct top three pizzas in February weekend, with notable high sales for larger sizes, particularly in the 'Large' category.</a:t>
            </a:r>
          </a:p>
        </p:txBody>
      </p:sp>
      <p:sp>
        <p:nvSpPr>
          <p:cNvPr id="10" name=""/>
          <p:cNvSpPr/>
          <p:nvPr/>
        </p:nvSpPr>
        <p:spPr>
          <a:xfrm>
            <a:off x="685800" y="3364992"/>
            <a:ext cx="2282952" cy="137160"/>
          </a:xfrm>
          <a:prstGeom prst="rect">
            <a:avLst/>
          </a:prstGeom>
        </p:spPr>
        <p:txBody>
          <a:bodyPr lIns="0" tIns="0" rIns="0" bIns="0" wrap="none">
            <a:noAutofit/>
          </a:bodyPr>
          <a:p>
            <a:pPr indent="0">
              <a:spcBef>
                <a:spcPts val="1050"/>
              </a:spcBef>
              <a:spcAft>
                <a:spcPts val="1680"/>
              </a:spcAft>
            </a:pPr>
            <a:r>
              <a:rPr lang="en-US" sz="750">
                <a:solidFill>
                  <a:srgbClr val="4C5E79"/>
                </a:solidFill>
                <a:latin typeface="Segoe UI"/>
              </a:rPr>
              <a:t>Least 3 Pizza's </a:t>
            </a:r>
            <a:r>
              <a:rPr lang="en-US" sz="750">
                <a:solidFill>
                  <a:srgbClr val="778498"/>
                </a:solidFill>
                <a:latin typeface="Segoe UI"/>
              </a:rPr>
              <a:t>of Each </a:t>
            </a:r>
            <a:r>
              <a:rPr lang="en-US" sz="750">
                <a:solidFill>
                  <a:srgbClr val="4C5E79"/>
                </a:solidFill>
                <a:latin typeface="Segoe UI"/>
              </a:rPr>
              <a:t>Size </a:t>
            </a:r>
            <a:r>
              <a:rPr lang="en-US" sz="750">
                <a:solidFill>
                  <a:srgbClr val="778498"/>
                </a:solidFill>
                <a:latin typeface="Segoe UI"/>
              </a:rPr>
              <a:t>(February Weakends)</a:t>
            </a:r>
          </a:p>
        </p:txBody>
      </p:sp>
      <p:sp>
        <p:nvSpPr>
          <p:cNvPr id="11" name=""/>
          <p:cNvSpPr/>
          <p:nvPr/>
        </p:nvSpPr>
        <p:spPr>
          <a:xfrm>
            <a:off x="5340096" y="3791712"/>
            <a:ext cx="469392" cy="70104"/>
          </a:xfrm>
          <a:prstGeom prst="rect">
            <a:avLst/>
          </a:prstGeom>
        </p:spPr>
        <p:txBody>
          <a:bodyPr lIns="0" tIns="0" rIns="0" bIns="0" wrap="none">
            <a:noAutofit/>
          </a:bodyPr>
          <a:p>
            <a:pPr indent="0">
              <a:lnSpc>
                <a:spcPts val="864"/>
              </a:lnSpc>
            </a:pPr>
            <a:r>
              <a:rPr lang="en-US" sz="650">
                <a:solidFill>
                  <a:srgbClr val="314464"/>
                </a:solidFill>
                <a:latin typeface="Segoe UI"/>
              </a:rPr>
              <a:t>Pizza </a:t>
            </a:r>
            <a:r>
              <a:rPr lang="en-US" sz="650">
                <a:solidFill>
                  <a:srgbClr val="66758C"/>
                </a:solidFill>
                <a:latin typeface="Segoe UI"/>
              </a:rPr>
              <a:t>Name</a:t>
            </a:r>
          </a:p>
        </p:txBody>
      </p:sp>
      <p:sp>
        <p:nvSpPr>
          <p:cNvPr id="12" name=""/>
          <p:cNvSpPr/>
          <p:nvPr/>
        </p:nvSpPr>
        <p:spPr>
          <a:xfrm>
            <a:off x="5398008" y="3907536"/>
            <a:ext cx="954024" cy="67056"/>
          </a:xfrm>
          <a:prstGeom prst="rect">
            <a:avLst/>
          </a:prstGeom>
        </p:spPr>
        <p:txBody>
          <a:bodyPr lIns="0" tIns="0" rIns="0" bIns="0" wrap="none">
            <a:noAutofit/>
          </a:bodyPr>
          <a:p>
            <a:pPr algn="just" indent="0">
              <a:lnSpc>
                <a:spcPts val="864"/>
              </a:lnSpc>
            </a:pPr>
            <a:r>
              <a:rPr lang="en-US" sz="500">
                <a:solidFill>
                  <a:srgbClr val="646FFA"/>
                </a:solidFill>
                <a:latin typeface="Segoe UI"/>
              </a:rPr>
              <a:t>■    </a:t>
            </a:r>
            <a:r>
              <a:rPr lang="en-US" sz="500">
                <a:solidFill>
                  <a:srgbClr val="66758C"/>
                </a:solidFill>
                <a:latin typeface="Segoe UI"/>
              </a:rPr>
              <a:t>The Green Garden </a:t>
            </a:r>
            <a:r>
              <a:rPr lang="en-US" sz="500">
                <a:solidFill>
                  <a:srgbClr val="314464"/>
                </a:solidFill>
                <a:latin typeface="Segoe UI"/>
              </a:rPr>
              <a:t>Pizza</a:t>
            </a:r>
          </a:p>
        </p:txBody>
      </p:sp>
      <p:sp>
        <p:nvSpPr>
          <p:cNvPr id="13" name=""/>
          <p:cNvSpPr/>
          <p:nvPr/>
        </p:nvSpPr>
        <p:spPr>
          <a:xfrm>
            <a:off x="5398008" y="4020312"/>
            <a:ext cx="1069848" cy="82296"/>
          </a:xfrm>
          <a:prstGeom prst="rect">
            <a:avLst/>
          </a:prstGeom>
        </p:spPr>
        <p:txBody>
          <a:bodyPr lIns="0" tIns="0" rIns="0" bIns="0" wrap="none">
            <a:noAutofit/>
          </a:bodyPr>
          <a:p>
            <a:pPr algn="just" indent="0">
              <a:lnSpc>
                <a:spcPts val="864"/>
              </a:lnSpc>
            </a:pPr>
            <a:r>
              <a:rPr lang="en-US" sz="500">
                <a:solidFill>
                  <a:srgbClr val="EE573D"/>
                </a:solidFill>
                <a:latin typeface="Segoe UI"/>
              </a:rPr>
              <a:t>■    </a:t>
            </a:r>
            <a:r>
              <a:rPr lang="en-US" sz="500">
                <a:solidFill>
                  <a:srgbClr val="66758C"/>
                </a:solidFill>
                <a:latin typeface="Segoe UI"/>
              </a:rPr>
              <a:t>The Spinach Supreme Pizza</a:t>
            </a:r>
          </a:p>
        </p:txBody>
      </p:sp>
      <p:sp>
        <p:nvSpPr>
          <p:cNvPr id="14" name=""/>
          <p:cNvSpPr/>
          <p:nvPr/>
        </p:nvSpPr>
        <p:spPr>
          <a:xfrm>
            <a:off x="5398008" y="4133088"/>
            <a:ext cx="826008" cy="79248"/>
          </a:xfrm>
          <a:prstGeom prst="rect">
            <a:avLst/>
          </a:prstGeom>
        </p:spPr>
        <p:txBody>
          <a:bodyPr lIns="0" tIns="0" rIns="0" bIns="0" wrap="none">
            <a:noAutofit/>
          </a:bodyPr>
          <a:p>
            <a:pPr algn="just" indent="0">
              <a:lnSpc>
                <a:spcPts val="864"/>
              </a:lnSpc>
            </a:pPr>
            <a:r>
              <a:rPr lang="en-US" sz="500">
                <a:solidFill>
                  <a:srgbClr val="03CD96"/>
                </a:solidFill>
                <a:latin typeface="Segoe UI"/>
              </a:rPr>
              <a:t>■    </a:t>
            </a:r>
            <a:r>
              <a:rPr lang="en-US" sz="500">
                <a:solidFill>
                  <a:srgbClr val="66758C"/>
                </a:solidFill>
                <a:latin typeface="Segoe UI"/>
              </a:rPr>
              <a:t>The Pepperoni </a:t>
            </a:r>
            <a:r>
              <a:rPr lang="en-US" sz="500">
                <a:solidFill>
                  <a:srgbClr val="314464"/>
                </a:solidFill>
                <a:latin typeface="Segoe UI"/>
              </a:rPr>
              <a:t>Pizza</a:t>
            </a:r>
          </a:p>
        </p:txBody>
      </p:sp>
      <p:sp>
        <p:nvSpPr>
          <p:cNvPr id="15" name=""/>
          <p:cNvSpPr/>
          <p:nvPr/>
        </p:nvSpPr>
        <p:spPr>
          <a:xfrm>
            <a:off x="5398008" y="4242816"/>
            <a:ext cx="950976" cy="67056"/>
          </a:xfrm>
          <a:prstGeom prst="rect">
            <a:avLst/>
          </a:prstGeom>
        </p:spPr>
        <p:txBody>
          <a:bodyPr lIns="0" tIns="0" rIns="0" bIns="0" wrap="none">
            <a:noAutofit/>
          </a:bodyPr>
          <a:p>
            <a:pPr algn="just" indent="0">
              <a:lnSpc>
                <a:spcPts val="864"/>
              </a:lnSpc>
            </a:pPr>
            <a:r>
              <a:rPr lang="en-US" sz="500">
                <a:solidFill>
                  <a:srgbClr val="AD66F9"/>
                </a:solidFill>
                <a:latin typeface="Segoe UI"/>
              </a:rPr>
              <a:t>■    </a:t>
            </a:r>
            <a:r>
              <a:rPr lang="en-US" sz="500">
                <a:solidFill>
                  <a:srgbClr val="66758C"/>
                </a:solidFill>
                <a:latin typeface="Segoe UI"/>
              </a:rPr>
              <a:t>The Chicken Pesto Pizza</a:t>
            </a:r>
          </a:p>
        </p:txBody>
      </p:sp>
      <p:sp>
        <p:nvSpPr>
          <p:cNvPr id="16" name=""/>
          <p:cNvSpPr/>
          <p:nvPr/>
        </p:nvSpPr>
        <p:spPr>
          <a:xfrm>
            <a:off x="5398008" y="4352544"/>
            <a:ext cx="1700784" cy="79248"/>
          </a:xfrm>
          <a:prstGeom prst="rect">
            <a:avLst/>
          </a:prstGeom>
        </p:spPr>
        <p:txBody>
          <a:bodyPr lIns="0" tIns="0" rIns="0" bIns="0" wrap="none">
            <a:noAutofit/>
          </a:bodyPr>
          <a:p>
            <a:pPr algn="just" indent="0">
              <a:lnSpc>
                <a:spcPts val="864"/>
              </a:lnSpc>
            </a:pPr>
            <a:r>
              <a:rPr lang="en-US" sz="500">
                <a:solidFill>
                  <a:srgbClr val="FEA35F"/>
                </a:solidFill>
                <a:latin typeface="Segoe UI"/>
              </a:rPr>
              <a:t>■    </a:t>
            </a:r>
            <a:r>
              <a:rPr lang="en-US" sz="500">
                <a:solidFill>
                  <a:srgbClr val="66758C"/>
                </a:solidFill>
                <a:latin typeface="Segoe UI"/>
              </a:rPr>
              <a:t>The Pepperoni, </a:t>
            </a:r>
            <a:r>
              <a:rPr lang="en-US" sz="500">
                <a:solidFill>
                  <a:srgbClr val="8E99AA"/>
                </a:solidFill>
                <a:latin typeface="Segoe UI"/>
              </a:rPr>
              <a:t>Mushroom, </a:t>
            </a:r>
            <a:r>
              <a:rPr lang="en-US" sz="500">
                <a:solidFill>
                  <a:srgbClr val="66758C"/>
                </a:solidFill>
                <a:latin typeface="Segoe UI"/>
              </a:rPr>
              <a:t>and Peppers Pizza</a:t>
            </a:r>
          </a:p>
        </p:txBody>
      </p:sp>
      <p:sp>
        <p:nvSpPr>
          <p:cNvPr id="17" name=""/>
          <p:cNvSpPr/>
          <p:nvPr/>
        </p:nvSpPr>
        <p:spPr>
          <a:xfrm>
            <a:off x="5401056" y="4468368"/>
            <a:ext cx="981456" cy="60960"/>
          </a:xfrm>
          <a:prstGeom prst="rect">
            <a:avLst/>
          </a:prstGeom>
        </p:spPr>
        <p:txBody>
          <a:bodyPr lIns="0" tIns="0" rIns="0" bIns="0" wrap="none">
            <a:noAutofit/>
          </a:bodyPr>
          <a:p>
            <a:pPr algn="just" indent="0">
              <a:lnSpc>
                <a:spcPts val="864"/>
              </a:lnSpc>
            </a:pPr>
            <a:r>
              <a:rPr lang="en-US" sz="500">
                <a:solidFill>
                  <a:srgbClr val="1ED3F2"/>
                </a:solidFill>
                <a:latin typeface="Segoe UI"/>
              </a:rPr>
              <a:t>■    </a:t>
            </a:r>
            <a:r>
              <a:rPr lang="en-US" sz="500">
                <a:solidFill>
                  <a:srgbClr val="66758C"/>
                </a:solidFill>
                <a:latin typeface="Segoe UI"/>
              </a:rPr>
              <a:t>The Mediterranean Pizza</a:t>
            </a:r>
          </a:p>
        </p:txBody>
      </p:sp>
      <p:sp>
        <p:nvSpPr>
          <p:cNvPr id="18" name=""/>
          <p:cNvSpPr/>
          <p:nvPr/>
        </p:nvSpPr>
        <p:spPr>
          <a:xfrm>
            <a:off x="5401056" y="4578096"/>
            <a:ext cx="807720" cy="64008"/>
          </a:xfrm>
          <a:prstGeom prst="rect">
            <a:avLst/>
          </a:prstGeom>
        </p:spPr>
        <p:txBody>
          <a:bodyPr lIns="0" tIns="0" rIns="0" bIns="0" wrap="none">
            <a:noAutofit/>
          </a:bodyPr>
          <a:p>
            <a:pPr algn="just" indent="0">
              <a:lnSpc>
                <a:spcPts val="864"/>
              </a:lnSpc>
            </a:pPr>
            <a:r>
              <a:rPr lang="en-US" sz="500">
                <a:solidFill>
                  <a:srgbClr val="FE6994"/>
                </a:solidFill>
                <a:latin typeface="Segoe UI"/>
              </a:rPr>
              <a:t>■    </a:t>
            </a:r>
            <a:r>
              <a:rPr lang="en-US" sz="500">
                <a:solidFill>
                  <a:srgbClr val="66758C"/>
                </a:solidFill>
                <a:latin typeface="Segoe UI"/>
              </a:rPr>
              <a:t>The Calabrese Pizza</a:t>
            </a:r>
          </a:p>
        </p:txBody>
      </p:sp>
      <p:sp>
        <p:nvSpPr>
          <p:cNvPr id="19" name=""/>
          <p:cNvSpPr/>
          <p:nvPr/>
        </p:nvSpPr>
        <p:spPr>
          <a:xfrm>
            <a:off x="5398008" y="4690872"/>
            <a:ext cx="676656" cy="67056"/>
          </a:xfrm>
          <a:prstGeom prst="rect">
            <a:avLst/>
          </a:prstGeom>
        </p:spPr>
        <p:txBody>
          <a:bodyPr lIns="0" tIns="0" rIns="0" bIns="0" wrap="none">
            <a:noAutofit/>
          </a:bodyPr>
          <a:p>
            <a:pPr algn="just" indent="0">
              <a:lnSpc>
                <a:spcPts val="864"/>
              </a:lnSpc>
            </a:pPr>
            <a:r>
              <a:rPr lang="en-US" sz="500">
                <a:solidFill>
                  <a:srgbClr val="B7E884"/>
                </a:solidFill>
                <a:latin typeface="Segoe UI"/>
              </a:rPr>
              <a:t>■    </a:t>
            </a:r>
            <a:r>
              <a:rPr lang="en-US" sz="500">
                <a:solidFill>
                  <a:srgbClr val="66758C"/>
                </a:solidFill>
                <a:latin typeface="Segoe UI"/>
              </a:rPr>
              <a:t>The Greek Pizza</a:t>
            </a:r>
          </a:p>
        </p:txBody>
      </p:sp>
      <p:sp>
        <p:nvSpPr>
          <p:cNvPr id="20" name=""/>
          <p:cNvSpPr/>
          <p:nvPr/>
        </p:nvSpPr>
        <p:spPr>
          <a:xfrm>
            <a:off x="5398008" y="4797552"/>
            <a:ext cx="1011936" cy="82296"/>
          </a:xfrm>
          <a:prstGeom prst="rect">
            <a:avLst/>
          </a:prstGeom>
        </p:spPr>
        <p:txBody>
          <a:bodyPr lIns="0" tIns="0" rIns="0" bIns="0" wrap="none">
            <a:noAutofit/>
          </a:bodyPr>
          <a:p>
            <a:pPr algn="just" indent="0">
              <a:lnSpc>
                <a:spcPts val="864"/>
              </a:lnSpc>
              <a:spcAft>
                <a:spcPts val="2100"/>
              </a:spcAft>
            </a:pPr>
            <a:r>
              <a:rPr lang="en-US" sz="500">
                <a:solidFill>
                  <a:srgbClr val="FD9AFD"/>
                </a:solidFill>
                <a:latin typeface="Segoe UI"/>
              </a:rPr>
              <a:t>■    </a:t>
            </a:r>
            <a:r>
              <a:rPr lang="en-US" sz="500">
                <a:solidFill>
                  <a:srgbClr val="66758C"/>
                </a:solidFill>
                <a:latin typeface="Segoe UI"/>
              </a:rPr>
              <a:t>The Italian Supreme </a:t>
            </a:r>
            <a:r>
              <a:rPr lang="en-US" sz="500">
                <a:solidFill>
                  <a:srgbClr val="314464"/>
                </a:solidFill>
                <a:latin typeface="Segoe UI"/>
              </a:rPr>
              <a:t>Pizza</a:t>
            </a:r>
          </a:p>
        </p:txBody>
      </p:sp>
      <p:sp>
        <p:nvSpPr>
          <p:cNvPr id="21" name=""/>
          <p:cNvSpPr/>
          <p:nvPr/>
        </p:nvSpPr>
        <p:spPr>
          <a:xfrm>
            <a:off x="1341120" y="5279136"/>
            <a:ext cx="3377184" cy="54864"/>
          </a:xfrm>
          <a:prstGeom prst="rect">
            <a:avLst/>
          </a:prstGeom>
        </p:spPr>
        <p:txBody>
          <a:bodyPr lIns="0" tIns="0" rIns="0" bIns="0" wrap="none">
            <a:noAutofit/>
          </a:bodyPr>
          <a:p>
            <a:pPr algn="just" indent="0"/>
            <a:r>
              <a:rPr lang="en-US" sz="500">
                <a:solidFill>
                  <a:srgbClr val="314464"/>
                </a:solidFill>
                <a:latin typeface="Segoe UI"/>
              </a:rPr>
              <a:t>L    </a:t>
            </a:r>
            <a:r>
              <a:rPr lang="en-US" sz="500">
                <a:solidFill>
                  <a:srgbClr val="8E99AA"/>
                </a:solidFill>
                <a:latin typeface="Segoe UI"/>
              </a:rPr>
              <a:t>M    </a:t>
            </a:r>
            <a:r>
              <a:rPr lang="en-US" sz="500">
                <a:solidFill>
                  <a:srgbClr val="314464"/>
                </a:solidFill>
                <a:latin typeface="Segoe UI"/>
              </a:rPr>
              <a:t>S    </a:t>
            </a:r>
            <a:r>
              <a:rPr lang="en-US" sz="500">
                <a:solidFill>
                  <a:srgbClr val="66758C"/>
                </a:solidFill>
                <a:latin typeface="Segoe UI"/>
              </a:rPr>
              <a:t>XL</a:t>
            </a:r>
          </a:p>
        </p:txBody>
      </p:sp>
      <p:sp>
        <p:nvSpPr>
          <p:cNvPr id="22" name=""/>
          <p:cNvSpPr/>
          <p:nvPr/>
        </p:nvSpPr>
        <p:spPr>
          <a:xfrm>
            <a:off x="2822448" y="5431536"/>
            <a:ext cx="387096" cy="70104"/>
          </a:xfrm>
          <a:prstGeom prst="rect">
            <a:avLst/>
          </a:prstGeom>
        </p:spPr>
        <p:txBody>
          <a:bodyPr lIns="0" tIns="0" rIns="0" bIns="0" wrap="none">
            <a:noAutofit/>
          </a:bodyPr>
          <a:p>
            <a:pPr indent="0">
              <a:spcAft>
                <a:spcPts val="1680"/>
              </a:spcAft>
            </a:pPr>
            <a:r>
              <a:rPr lang="en-US" sz="650">
                <a:solidFill>
                  <a:srgbClr val="66758C"/>
                </a:solidFill>
                <a:latin typeface="Segoe UI"/>
              </a:rPr>
              <a:t>Pizza Size</a:t>
            </a:r>
          </a:p>
        </p:txBody>
      </p:sp>
      <p:sp>
        <p:nvSpPr>
          <p:cNvPr id="23" name=""/>
          <p:cNvSpPr/>
          <p:nvPr/>
        </p:nvSpPr>
        <p:spPr>
          <a:xfrm>
            <a:off x="438912" y="5839968"/>
            <a:ext cx="6626352" cy="158496"/>
          </a:xfrm>
          <a:prstGeom prst="rect">
            <a:avLst/>
          </a:prstGeom>
        </p:spPr>
        <p:txBody>
          <a:bodyPr lIns="0" tIns="0" rIns="0" bIns="0" wrap="none">
            <a:noAutofit/>
          </a:bodyPr>
          <a:p>
            <a:pPr algn="just" indent="0">
              <a:spcBef>
                <a:spcPts val="1680"/>
              </a:spcBef>
              <a:spcAft>
                <a:spcPts val="2100"/>
              </a:spcAft>
            </a:pPr>
            <a:r>
              <a:rPr lang="en-US" sz="950">
                <a:latin typeface="Segoe UI"/>
              </a:rPr>
              <a:t>The Popular least sizes (XL and XXL) dominate sales across all months, especially S, show consistently lower demand.</a:t>
            </a:r>
          </a:p>
        </p:txBody>
      </p:sp>
      <p:sp>
        <p:nvSpPr>
          <p:cNvPr id="24" name=""/>
          <p:cNvSpPr/>
          <p:nvPr/>
        </p:nvSpPr>
        <p:spPr>
          <a:xfrm>
            <a:off x="704088" y="6336792"/>
            <a:ext cx="2118360" cy="97536"/>
          </a:xfrm>
          <a:prstGeom prst="rect">
            <a:avLst/>
          </a:prstGeom>
        </p:spPr>
        <p:txBody>
          <a:bodyPr lIns="0" tIns="0" rIns="0" bIns="0" wrap="none">
            <a:noAutofit/>
          </a:bodyPr>
          <a:p>
            <a:pPr indent="0">
              <a:spcAft>
                <a:spcPts val="1680"/>
              </a:spcAft>
            </a:pPr>
            <a:r>
              <a:rPr lang="en-US" sz="750">
                <a:solidFill>
                  <a:srgbClr val="4C5E79"/>
                </a:solidFill>
                <a:latin typeface="Segoe UI"/>
              </a:rPr>
              <a:t>Least 3 Pizza's </a:t>
            </a:r>
            <a:r>
              <a:rPr lang="en-US" sz="750">
                <a:solidFill>
                  <a:srgbClr val="778498"/>
                </a:solidFill>
                <a:latin typeface="Segoe UI"/>
              </a:rPr>
              <a:t>of Each </a:t>
            </a:r>
            <a:r>
              <a:rPr lang="en-US" sz="750">
                <a:solidFill>
                  <a:srgbClr val="4C5E79"/>
                </a:solidFill>
                <a:latin typeface="Segoe UI"/>
              </a:rPr>
              <a:t>Size </a:t>
            </a:r>
            <a:r>
              <a:rPr lang="en-US" sz="750">
                <a:solidFill>
                  <a:srgbClr val="778498"/>
                </a:solidFill>
                <a:latin typeface="Segoe UI"/>
              </a:rPr>
              <a:t>(March Weakends)</a:t>
            </a:r>
          </a:p>
        </p:txBody>
      </p:sp>
      <p:sp>
        <p:nvSpPr>
          <p:cNvPr id="25" name=""/>
          <p:cNvSpPr/>
          <p:nvPr/>
        </p:nvSpPr>
        <p:spPr>
          <a:xfrm>
            <a:off x="5971032" y="6748272"/>
            <a:ext cx="478536" cy="67056"/>
          </a:xfrm>
          <a:prstGeom prst="rect">
            <a:avLst/>
          </a:prstGeom>
        </p:spPr>
        <p:txBody>
          <a:bodyPr lIns="0" tIns="0" rIns="0" bIns="0" wrap="none">
            <a:noAutofit/>
          </a:bodyPr>
          <a:p>
            <a:pPr algn="just" indent="0">
              <a:lnSpc>
                <a:spcPts val="864"/>
              </a:lnSpc>
            </a:pPr>
            <a:r>
              <a:rPr lang="en-US" sz="650">
                <a:solidFill>
                  <a:srgbClr val="4C5E79"/>
                </a:solidFill>
                <a:latin typeface="Segoe UI"/>
              </a:rPr>
              <a:t>Pizza </a:t>
            </a:r>
            <a:r>
              <a:rPr lang="en-US" sz="650">
                <a:solidFill>
                  <a:srgbClr val="778498"/>
                </a:solidFill>
                <a:latin typeface="Segoe UI"/>
              </a:rPr>
              <a:t>Name</a:t>
            </a:r>
          </a:p>
        </p:txBody>
      </p:sp>
      <p:sp>
        <p:nvSpPr>
          <p:cNvPr id="26" name=""/>
          <p:cNvSpPr/>
          <p:nvPr/>
        </p:nvSpPr>
        <p:spPr>
          <a:xfrm>
            <a:off x="6031992" y="6864096"/>
            <a:ext cx="954024" cy="60960"/>
          </a:xfrm>
          <a:prstGeom prst="rect">
            <a:avLst/>
          </a:prstGeom>
        </p:spPr>
        <p:txBody>
          <a:bodyPr lIns="0" tIns="0" rIns="0" bIns="0" wrap="none">
            <a:noAutofit/>
          </a:bodyPr>
          <a:p>
            <a:pPr algn="just" indent="0">
              <a:lnSpc>
                <a:spcPts val="864"/>
              </a:lnSpc>
            </a:pPr>
            <a:r>
              <a:rPr lang="en-US" sz="500">
                <a:solidFill>
                  <a:srgbClr val="646FFA"/>
                </a:solidFill>
                <a:latin typeface="Segoe UI"/>
              </a:rPr>
              <a:t>■    </a:t>
            </a:r>
            <a:r>
              <a:rPr lang="en-US" sz="500">
                <a:solidFill>
                  <a:srgbClr val="4C5E79"/>
                </a:solidFill>
                <a:latin typeface="Segoe UI"/>
              </a:rPr>
              <a:t>The Green </a:t>
            </a:r>
            <a:r>
              <a:rPr lang="en-US" sz="500">
                <a:solidFill>
                  <a:srgbClr val="8E99AA"/>
                </a:solidFill>
                <a:latin typeface="Segoe UI"/>
              </a:rPr>
              <a:t>Garden </a:t>
            </a:r>
            <a:r>
              <a:rPr lang="en-US" sz="500">
                <a:solidFill>
                  <a:srgbClr val="778498"/>
                </a:solidFill>
                <a:latin typeface="Segoe UI"/>
              </a:rPr>
              <a:t>Pizza</a:t>
            </a:r>
          </a:p>
        </p:txBody>
      </p:sp>
      <p:sp>
        <p:nvSpPr>
          <p:cNvPr id="27" name=""/>
          <p:cNvSpPr/>
          <p:nvPr/>
        </p:nvSpPr>
        <p:spPr>
          <a:xfrm>
            <a:off x="6031992" y="6973824"/>
            <a:ext cx="1072896" cy="82296"/>
          </a:xfrm>
          <a:prstGeom prst="rect">
            <a:avLst/>
          </a:prstGeom>
        </p:spPr>
        <p:txBody>
          <a:bodyPr lIns="0" tIns="0" rIns="0" bIns="0" wrap="none">
            <a:noAutofit/>
          </a:bodyPr>
          <a:p>
            <a:pPr algn="just" indent="0">
              <a:lnSpc>
                <a:spcPts val="864"/>
              </a:lnSpc>
            </a:pPr>
            <a:r>
              <a:rPr lang="en-US" sz="500">
                <a:solidFill>
                  <a:srgbClr val="EE573D"/>
                </a:solidFill>
                <a:latin typeface="Segoe UI"/>
              </a:rPr>
              <a:t>■    </a:t>
            </a:r>
            <a:r>
              <a:rPr lang="en-US" sz="500">
                <a:solidFill>
                  <a:srgbClr val="4C5E79"/>
                </a:solidFill>
                <a:latin typeface="Segoe UI"/>
              </a:rPr>
              <a:t>The </a:t>
            </a:r>
            <a:r>
              <a:rPr lang="en-US" sz="500">
                <a:solidFill>
                  <a:srgbClr val="778498"/>
                </a:solidFill>
                <a:latin typeface="Segoe UI"/>
              </a:rPr>
              <a:t>Spinach </a:t>
            </a:r>
            <a:r>
              <a:rPr lang="en-US" sz="500">
                <a:solidFill>
                  <a:srgbClr val="4C5E79"/>
                </a:solidFill>
                <a:latin typeface="Segoe UI"/>
              </a:rPr>
              <a:t>Supreme Pizza</a:t>
            </a:r>
          </a:p>
        </p:txBody>
      </p:sp>
      <p:sp>
        <p:nvSpPr>
          <p:cNvPr id="28" name=""/>
          <p:cNvSpPr/>
          <p:nvPr/>
        </p:nvSpPr>
        <p:spPr>
          <a:xfrm>
            <a:off x="6031992" y="7086600"/>
            <a:ext cx="810768" cy="64008"/>
          </a:xfrm>
          <a:prstGeom prst="rect">
            <a:avLst/>
          </a:prstGeom>
        </p:spPr>
        <p:txBody>
          <a:bodyPr lIns="0" tIns="0" rIns="0" bIns="0" wrap="none">
            <a:noAutofit/>
          </a:bodyPr>
          <a:p>
            <a:pPr algn="just" indent="0">
              <a:lnSpc>
                <a:spcPts val="864"/>
              </a:lnSpc>
            </a:pPr>
            <a:r>
              <a:rPr lang="en-US" sz="500">
                <a:solidFill>
                  <a:srgbClr val="03CD96"/>
                </a:solidFill>
                <a:latin typeface="Segoe UI"/>
              </a:rPr>
              <a:t>■    </a:t>
            </a:r>
            <a:r>
              <a:rPr lang="en-US" sz="500">
                <a:solidFill>
                  <a:srgbClr val="4C5E79"/>
                </a:solidFill>
                <a:latin typeface="Segoe UI"/>
              </a:rPr>
              <a:t>The Calabrese Pizza</a:t>
            </a:r>
          </a:p>
        </p:txBody>
      </p:sp>
      <p:sp>
        <p:nvSpPr>
          <p:cNvPr id="29" name=""/>
          <p:cNvSpPr/>
          <p:nvPr/>
        </p:nvSpPr>
        <p:spPr>
          <a:xfrm>
            <a:off x="6031992" y="7196328"/>
            <a:ext cx="981456" cy="67056"/>
          </a:xfrm>
          <a:prstGeom prst="rect">
            <a:avLst/>
          </a:prstGeom>
        </p:spPr>
        <p:txBody>
          <a:bodyPr lIns="0" tIns="0" rIns="0" bIns="0" wrap="none">
            <a:noAutofit/>
          </a:bodyPr>
          <a:p>
            <a:pPr algn="just" indent="0">
              <a:lnSpc>
                <a:spcPts val="864"/>
              </a:lnSpc>
            </a:pPr>
            <a:r>
              <a:rPr lang="en-US" sz="500">
                <a:solidFill>
                  <a:srgbClr val="AD66F9"/>
                </a:solidFill>
                <a:latin typeface="Segoe UI"/>
              </a:rPr>
              <a:t>■    </a:t>
            </a:r>
            <a:r>
              <a:rPr lang="en-US" sz="500">
                <a:solidFill>
                  <a:srgbClr val="4C5E79"/>
                </a:solidFill>
                <a:latin typeface="Segoe UI"/>
              </a:rPr>
              <a:t>The </a:t>
            </a:r>
            <a:r>
              <a:rPr lang="en-US" sz="500">
                <a:solidFill>
                  <a:srgbClr val="778498"/>
                </a:solidFill>
                <a:latin typeface="Segoe UI"/>
              </a:rPr>
              <a:t>Mediterranean </a:t>
            </a:r>
            <a:r>
              <a:rPr lang="en-US" sz="500">
                <a:solidFill>
                  <a:srgbClr val="4C5E79"/>
                </a:solidFill>
                <a:latin typeface="Segoe UI"/>
              </a:rPr>
              <a:t>Pizza</a:t>
            </a:r>
          </a:p>
        </p:txBody>
      </p:sp>
      <p:sp>
        <p:nvSpPr>
          <p:cNvPr id="30" name=""/>
          <p:cNvSpPr/>
          <p:nvPr/>
        </p:nvSpPr>
        <p:spPr>
          <a:xfrm>
            <a:off x="6031992" y="7309104"/>
            <a:ext cx="950976" cy="64008"/>
          </a:xfrm>
          <a:prstGeom prst="rect">
            <a:avLst/>
          </a:prstGeom>
        </p:spPr>
        <p:txBody>
          <a:bodyPr lIns="0" tIns="0" rIns="0" bIns="0" wrap="none">
            <a:noAutofit/>
          </a:bodyPr>
          <a:p>
            <a:pPr algn="just" indent="0">
              <a:lnSpc>
                <a:spcPts val="864"/>
              </a:lnSpc>
            </a:pPr>
            <a:r>
              <a:rPr lang="en-US" sz="500">
                <a:solidFill>
                  <a:srgbClr val="FEA35F"/>
                </a:solidFill>
                <a:latin typeface="Segoe UI"/>
              </a:rPr>
              <a:t>■    </a:t>
            </a:r>
            <a:r>
              <a:rPr lang="en-US" sz="500">
                <a:solidFill>
                  <a:srgbClr val="4C5E79"/>
                </a:solidFill>
                <a:latin typeface="Segoe UI"/>
              </a:rPr>
              <a:t>The </a:t>
            </a:r>
            <a:r>
              <a:rPr lang="en-US" sz="500">
                <a:solidFill>
                  <a:srgbClr val="778498"/>
                </a:solidFill>
                <a:latin typeface="Segoe UI"/>
              </a:rPr>
              <a:t>Chicken </a:t>
            </a:r>
            <a:r>
              <a:rPr lang="en-US" sz="500">
                <a:solidFill>
                  <a:srgbClr val="4C5E79"/>
                </a:solidFill>
                <a:latin typeface="Segoe UI"/>
              </a:rPr>
              <a:t>Pesto Pizza</a:t>
            </a:r>
          </a:p>
        </p:txBody>
      </p:sp>
      <p:sp>
        <p:nvSpPr>
          <p:cNvPr id="31" name=""/>
          <p:cNvSpPr/>
          <p:nvPr/>
        </p:nvSpPr>
        <p:spPr>
          <a:xfrm>
            <a:off x="6031992" y="7421880"/>
            <a:ext cx="1008888" cy="60960"/>
          </a:xfrm>
          <a:prstGeom prst="rect">
            <a:avLst/>
          </a:prstGeom>
        </p:spPr>
        <p:txBody>
          <a:bodyPr lIns="0" tIns="0" rIns="0" bIns="0" wrap="none">
            <a:noAutofit/>
          </a:bodyPr>
          <a:p>
            <a:pPr algn="just" indent="0">
              <a:lnSpc>
                <a:spcPts val="864"/>
              </a:lnSpc>
            </a:pPr>
            <a:r>
              <a:rPr lang="en-US" sz="500">
                <a:solidFill>
                  <a:srgbClr val="1ED3F2"/>
                </a:solidFill>
                <a:latin typeface="Segoe UI"/>
              </a:rPr>
              <a:t>■    </a:t>
            </a:r>
            <a:r>
              <a:rPr lang="en-US" sz="500">
                <a:solidFill>
                  <a:srgbClr val="8E99AA"/>
                </a:solidFill>
                <a:latin typeface="Segoe UI"/>
              </a:rPr>
              <a:t>The </a:t>
            </a:r>
            <a:r>
              <a:rPr lang="en-US" sz="500">
                <a:solidFill>
                  <a:srgbClr val="778498"/>
                </a:solidFill>
                <a:latin typeface="Segoe UI"/>
              </a:rPr>
              <a:t>Chicken Alfredo </a:t>
            </a:r>
            <a:r>
              <a:rPr lang="en-US" sz="500">
                <a:solidFill>
                  <a:srgbClr val="8E99AA"/>
                </a:solidFill>
                <a:latin typeface="Segoe UI"/>
              </a:rPr>
              <a:t>Pizza</a:t>
            </a:r>
          </a:p>
        </p:txBody>
      </p:sp>
      <p:sp>
        <p:nvSpPr>
          <p:cNvPr id="32" name=""/>
          <p:cNvSpPr/>
          <p:nvPr/>
        </p:nvSpPr>
        <p:spPr>
          <a:xfrm>
            <a:off x="6031992" y="7531608"/>
            <a:ext cx="798576" cy="64008"/>
          </a:xfrm>
          <a:prstGeom prst="rect">
            <a:avLst/>
          </a:prstGeom>
        </p:spPr>
        <p:txBody>
          <a:bodyPr lIns="0" tIns="0" rIns="0" bIns="0" wrap="none">
            <a:noAutofit/>
          </a:bodyPr>
          <a:p>
            <a:pPr algn="just" indent="0">
              <a:lnSpc>
                <a:spcPts val="864"/>
              </a:lnSpc>
            </a:pPr>
            <a:r>
              <a:rPr lang="en-US" sz="500">
                <a:solidFill>
                  <a:srgbClr val="FE6994"/>
                </a:solidFill>
                <a:latin typeface="Segoe UI"/>
              </a:rPr>
              <a:t>■    </a:t>
            </a:r>
            <a:r>
              <a:rPr lang="en-US" sz="500">
                <a:solidFill>
                  <a:srgbClr val="4C5E79"/>
                </a:solidFill>
                <a:latin typeface="Segoe UI"/>
              </a:rPr>
              <a:t>The </a:t>
            </a:r>
            <a:r>
              <a:rPr lang="en-US" sz="500">
                <a:solidFill>
                  <a:srgbClr val="778498"/>
                </a:solidFill>
                <a:latin typeface="Segoe UI"/>
              </a:rPr>
              <a:t>Mexican </a:t>
            </a:r>
            <a:r>
              <a:rPr lang="en-US" sz="500">
                <a:solidFill>
                  <a:srgbClr val="4C5E79"/>
                </a:solidFill>
                <a:latin typeface="Segoe UI"/>
              </a:rPr>
              <a:t>a Pizza</a:t>
            </a:r>
          </a:p>
        </p:txBody>
      </p:sp>
      <p:sp>
        <p:nvSpPr>
          <p:cNvPr id="33" name=""/>
          <p:cNvSpPr/>
          <p:nvPr/>
        </p:nvSpPr>
        <p:spPr>
          <a:xfrm>
            <a:off x="6031992" y="7644384"/>
            <a:ext cx="679704" cy="67056"/>
          </a:xfrm>
          <a:prstGeom prst="rect">
            <a:avLst/>
          </a:prstGeom>
        </p:spPr>
        <p:txBody>
          <a:bodyPr lIns="0" tIns="0" rIns="0" bIns="0" wrap="none">
            <a:noAutofit/>
          </a:bodyPr>
          <a:p>
            <a:pPr algn="just" indent="0">
              <a:lnSpc>
                <a:spcPts val="864"/>
              </a:lnSpc>
            </a:pPr>
            <a:r>
              <a:rPr lang="en-US" sz="500">
                <a:solidFill>
                  <a:srgbClr val="B7E884"/>
                </a:solidFill>
                <a:latin typeface="Segoe UI"/>
              </a:rPr>
              <a:t>■    </a:t>
            </a:r>
            <a:r>
              <a:rPr lang="en-US" sz="500">
                <a:solidFill>
                  <a:srgbClr val="4C5E79"/>
                </a:solidFill>
                <a:latin typeface="Segoe UI"/>
              </a:rPr>
              <a:t>The Greek </a:t>
            </a:r>
            <a:r>
              <a:rPr lang="en-US" sz="500">
                <a:solidFill>
                  <a:srgbClr val="778498"/>
                </a:solidFill>
                <a:latin typeface="Segoe UI"/>
              </a:rPr>
              <a:t>Pizza</a:t>
            </a:r>
          </a:p>
        </p:txBody>
      </p:sp>
      <p:sp>
        <p:nvSpPr>
          <p:cNvPr id="34" name=""/>
          <p:cNvSpPr/>
          <p:nvPr/>
        </p:nvSpPr>
        <p:spPr>
          <a:xfrm>
            <a:off x="1274064" y="8220456"/>
            <a:ext cx="4154424" cy="67056"/>
          </a:xfrm>
          <a:prstGeom prst="rect">
            <a:avLst/>
          </a:prstGeom>
        </p:spPr>
        <p:txBody>
          <a:bodyPr lIns="0" tIns="0" rIns="0" bIns="0" wrap="none">
            <a:noAutofit/>
          </a:bodyPr>
          <a:p>
            <a:pPr algn="just" indent="0"/>
            <a:r>
              <a:rPr lang="en-US" sz="500">
                <a:solidFill>
                  <a:srgbClr val="778498"/>
                </a:solidFill>
                <a:latin typeface="Segoe UI"/>
              </a:rPr>
              <a:t>L    M    S    XL    XXL</a:t>
            </a:r>
          </a:p>
        </p:txBody>
      </p:sp>
      <p:sp>
        <p:nvSpPr>
          <p:cNvPr id="35" name=""/>
          <p:cNvSpPr/>
          <p:nvPr/>
        </p:nvSpPr>
        <p:spPr>
          <a:xfrm>
            <a:off x="1274064" y="8385048"/>
            <a:ext cx="4154424" cy="88392"/>
          </a:xfrm>
          <a:prstGeom prst="rect">
            <a:avLst/>
          </a:prstGeom>
        </p:spPr>
        <p:txBody>
          <a:bodyPr lIns="0" tIns="0" rIns="0" bIns="0" wrap="none">
            <a:noAutofit/>
          </a:bodyPr>
          <a:p>
            <a:pPr algn="ctr" indent="0"/>
            <a:r>
              <a:rPr lang="en-US" sz="750">
                <a:solidFill>
                  <a:srgbClr val="66758C"/>
                </a:solidFill>
                <a:latin typeface="Segoe UI"/>
              </a:rPr>
              <a:t>Pizza </a:t>
            </a:r>
            <a:r>
              <a:rPr lang="en-US" sz="750">
                <a:solidFill>
                  <a:srgbClr val="778498"/>
                </a:solidFill>
                <a:latin typeface="Segoe UI"/>
              </a:rPr>
              <a:t>Size</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94360" y="1447800"/>
            <a:ext cx="5974080" cy="1490472"/>
          </a:xfrm>
          <a:prstGeom prst="rect">
            <a:avLst/>
          </a:prstGeom>
        </p:spPr>
      </p:pic>
      <p:pic>
        <p:nvPicPr>
          <p:cNvPr id="3" name=""/>
          <p:cNvPicPr>
            <a:picLocks noChangeAspect="1"/>
          </p:cNvPicPr>
          <p:nvPr/>
        </p:nvPicPr>
        <p:blipFill>
          <a:blip r:embed="rPictId1"/>
          <a:stretch>
            <a:fillRect/>
          </a:stretch>
        </p:blipFill>
        <p:spPr>
          <a:xfrm>
            <a:off x="627888" y="3572256"/>
            <a:ext cx="6858000" cy="2523744"/>
          </a:xfrm>
          <a:prstGeom prst="rect">
            <a:avLst/>
          </a:prstGeom>
        </p:spPr>
      </p:pic>
      <p:pic>
        <p:nvPicPr>
          <p:cNvPr id="4" name=""/>
          <p:cNvPicPr>
            <a:picLocks noChangeAspect="1"/>
          </p:cNvPicPr>
          <p:nvPr/>
        </p:nvPicPr>
        <p:blipFill>
          <a:blip r:embed="rPictId2"/>
          <a:stretch>
            <a:fillRect/>
          </a:stretch>
        </p:blipFill>
        <p:spPr>
          <a:xfrm>
            <a:off x="920496" y="6998208"/>
            <a:ext cx="3810000" cy="1682496"/>
          </a:xfrm>
          <a:prstGeom prst="rect">
            <a:avLst/>
          </a:prstGeom>
        </p:spPr>
      </p:pic>
      <p:sp>
        <p:nvSpPr>
          <p:cNvPr id="5" name=""/>
          <p:cNvSpPr/>
          <p:nvPr/>
        </p:nvSpPr>
        <p:spPr>
          <a:xfrm>
            <a:off x="518160" y="7208520"/>
            <a:ext cx="97536" cy="591312"/>
          </a:xfrm>
          <a:prstGeom prst="rect">
            <a:avLst/>
          </a:prstGeom>
        </p:spPr>
        <p:txBody>
          <a:bodyPr lIns="0" tIns="0" rIns="0" bIns="0" vert="vert270" wrap="none">
            <a:noAutofit/>
          </a:bodyPr>
          <a:p>
            <a:pPr indent="0"/>
            <a:r>
              <a:rPr lang="en-US" sz="650">
                <a:solidFill>
                  <a:srgbClr val="66758C"/>
                </a:solidFill>
                <a:latin typeface="Segoe UI"/>
              </a:rPr>
              <a:t>Total Units </a:t>
            </a:r>
            <a:r>
              <a:rPr lang="en-US" sz="650">
                <a:solidFill>
                  <a:srgbClr val="8E99AA"/>
                </a:solidFill>
                <a:latin typeface="Segoe UI"/>
              </a:rPr>
              <a:t>Sold</a:t>
            </a:r>
          </a:p>
        </p:txBody>
      </p:sp>
      <p:sp>
        <p:nvSpPr>
          <p:cNvPr id="6" name=""/>
          <p:cNvSpPr/>
          <p:nvPr/>
        </p:nvSpPr>
        <p:spPr>
          <a:xfrm>
            <a:off x="445008" y="478536"/>
            <a:ext cx="6458712" cy="326136"/>
          </a:xfrm>
          <a:prstGeom prst="rect">
            <a:avLst/>
          </a:prstGeom>
        </p:spPr>
        <p:txBody>
          <a:bodyPr lIns="0" tIns="0" rIns="0" bIns="0">
            <a:noAutofit/>
          </a:bodyPr>
          <a:p>
            <a:pPr indent="0">
              <a:lnSpc>
                <a:spcPts val="1536"/>
              </a:lnSpc>
            </a:pPr>
            <a:r>
              <a:rPr lang="en-US" sz="950">
                <a:latin typeface="Segoe UI"/>
              </a:rPr>
              <a:t>In 2010, Australia and Oceania use only offline channel but Europe and Middle East and North Africa use the both channels.</a:t>
            </a:r>
          </a:p>
        </p:txBody>
      </p:sp>
      <p:sp>
        <p:nvSpPr>
          <p:cNvPr id="7" name=""/>
          <p:cNvSpPr/>
          <p:nvPr/>
        </p:nvSpPr>
        <p:spPr>
          <a:xfrm>
            <a:off x="786384" y="1136904"/>
            <a:ext cx="1420368" cy="115824"/>
          </a:xfrm>
          <a:prstGeom prst="rect">
            <a:avLst/>
          </a:prstGeom>
        </p:spPr>
        <p:txBody>
          <a:bodyPr lIns="0" tIns="0" rIns="0" bIns="0" wrap="none">
            <a:noAutofit/>
          </a:bodyPr>
          <a:p>
            <a:pPr indent="0"/>
            <a:r>
              <a:rPr lang="en-US" sz="650">
                <a:solidFill>
                  <a:srgbClr val="8E99AA"/>
                </a:solidFill>
                <a:latin typeface="Segoe UI"/>
              </a:rPr>
              <a:t>Sales Channels </a:t>
            </a:r>
            <a:r>
              <a:rPr lang="en-US" sz="650">
                <a:solidFill>
                  <a:srgbClr val="66758C"/>
                </a:solidFill>
                <a:latin typeface="Segoe UI"/>
              </a:rPr>
              <a:t>Used </a:t>
            </a:r>
            <a:r>
              <a:rPr lang="en-US" sz="650">
                <a:solidFill>
                  <a:srgbClr val="8E99AA"/>
                </a:solidFill>
                <a:latin typeface="Segoe UI"/>
              </a:rPr>
              <a:t>in Region [2011]</a:t>
            </a:r>
          </a:p>
        </p:txBody>
      </p:sp>
      <p:sp>
        <p:nvSpPr>
          <p:cNvPr id="8" name=""/>
          <p:cNvSpPr/>
          <p:nvPr/>
        </p:nvSpPr>
        <p:spPr>
          <a:xfrm>
            <a:off x="6809232" y="1466088"/>
            <a:ext cx="454152" cy="277368"/>
          </a:xfrm>
          <a:prstGeom prst="rect">
            <a:avLst/>
          </a:prstGeom>
        </p:spPr>
        <p:txBody>
          <a:bodyPr lIns="0" tIns="0" rIns="0" bIns="0">
            <a:noAutofit/>
          </a:bodyPr>
          <a:p>
            <a:pPr indent="0">
              <a:lnSpc>
                <a:spcPts val="696"/>
              </a:lnSpc>
            </a:pPr>
            <a:r>
              <a:rPr lang="en-US" sz="550">
                <a:solidFill>
                  <a:srgbClr val="66758C"/>
                </a:solidFill>
                <a:latin typeface="Segoe UI"/>
              </a:rPr>
              <a:t>Sales </a:t>
            </a:r>
            <a:r>
              <a:rPr lang="en-US" sz="550">
                <a:solidFill>
                  <a:srgbClr val="8E99AA"/>
                </a:solidFill>
                <a:latin typeface="Segoe UI"/>
              </a:rPr>
              <a:t>Channel</a:t>
            </a:r>
          </a:p>
          <a:p>
            <a:pPr algn="just" indent="0">
              <a:lnSpc>
                <a:spcPts val="696"/>
              </a:lnSpc>
            </a:pPr>
            <a:r>
              <a:rPr lang="en-US" b="1" sz="400">
                <a:solidFill>
                  <a:srgbClr val="646FFA"/>
                </a:solidFill>
                <a:latin typeface="Segoe UI"/>
              </a:rPr>
              <a:t>■    </a:t>
            </a:r>
            <a:r>
              <a:rPr lang="en-US" b="1" sz="400">
                <a:solidFill>
                  <a:srgbClr val="8E99AA"/>
                </a:solidFill>
                <a:latin typeface="Segoe UI"/>
              </a:rPr>
              <a:t>Offline</a:t>
            </a:r>
          </a:p>
          <a:p>
            <a:pPr algn="just" indent="0">
              <a:lnSpc>
                <a:spcPts val="696"/>
              </a:lnSpc>
            </a:pPr>
            <a:r>
              <a:rPr lang="en-US" b="1" sz="400">
                <a:solidFill>
                  <a:srgbClr val="EE573D"/>
                </a:solidFill>
                <a:latin typeface="Segoe UI"/>
              </a:rPr>
              <a:t>■    </a:t>
            </a:r>
            <a:r>
              <a:rPr lang="en-US" b="1" sz="400">
                <a:solidFill>
                  <a:srgbClr val="8E99AA"/>
                </a:solidFill>
                <a:latin typeface="Segoe UI"/>
              </a:rPr>
              <a:t>Online</a:t>
            </a:r>
          </a:p>
        </p:txBody>
      </p:sp>
      <p:sp>
        <p:nvSpPr>
          <p:cNvPr id="9" name=""/>
          <p:cNvSpPr/>
          <p:nvPr/>
        </p:nvSpPr>
        <p:spPr>
          <a:xfrm>
            <a:off x="420624" y="3261360"/>
            <a:ext cx="2627376" cy="146304"/>
          </a:xfrm>
          <a:prstGeom prst="rect">
            <a:avLst/>
          </a:prstGeom>
        </p:spPr>
        <p:txBody>
          <a:bodyPr lIns="0" tIns="0" rIns="0" bIns="0" wrap="none">
            <a:noAutofit/>
          </a:bodyPr>
          <a:p>
            <a:pPr indent="0"/>
            <a:r>
              <a:rPr lang="en-US" sz="950">
                <a:latin typeface="Segoe UI"/>
              </a:rPr>
              <a:t>In 2011, only single region use both channels.</a:t>
            </a:r>
          </a:p>
        </p:txBody>
      </p:sp>
      <p:sp>
        <p:nvSpPr>
          <p:cNvPr id="10" name=""/>
          <p:cNvSpPr/>
          <p:nvPr/>
        </p:nvSpPr>
        <p:spPr>
          <a:xfrm>
            <a:off x="420624" y="6163056"/>
            <a:ext cx="5449824" cy="152400"/>
          </a:xfrm>
          <a:prstGeom prst="rect">
            <a:avLst/>
          </a:prstGeom>
        </p:spPr>
        <p:txBody>
          <a:bodyPr lIns="0" tIns="0" rIns="0" bIns="0" wrap="none">
            <a:noAutofit/>
          </a:bodyPr>
          <a:p>
            <a:pPr indent="0"/>
            <a:r>
              <a:rPr lang="en-US" sz="950">
                <a:latin typeface="Segoe UI"/>
              </a:rPr>
              <a:t>In 2012, two regions are use the both, but other are use only one which attract the less people.</a:t>
            </a:r>
          </a:p>
        </p:txBody>
      </p:sp>
      <p:sp>
        <p:nvSpPr>
          <p:cNvPr id="11" name=""/>
          <p:cNvSpPr/>
          <p:nvPr/>
        </p:nvSpPr>
        <p:spPr>
          <a:xfrm>
            <a:off x="670560" y="6571488"/>
            <a:ext cx="1749552" cy="121920"/>
          </a:xfrm>
          <a:prstGeom prst="rect">
            <a:avLst/>
          </a:prstGeom>
        </p:spPr>
        <p:txBody>
          <a:bodyPr lIns="0" tIns="0" rIns="0" bIns="0" wrap="none">
            <a:noAutofit/>
          </a:bodyPr>
          <a:p>
            <a:pPr indent="0"/>
            <a:r>
              <a:rPr lang="en-US" sz="750">
                <a:solidFill>
                  <a:srgbClr val="66758C"/>
                </a:solidFill>
                <a:latin typeface="Segoe UI"/>
              </a:rPr>
              <a:t>Sales Channels Used in Region [2013]</a:t>
            </a:r>
          </a:p>
        </p:txBody>
      </p:sp>
      <p:sp>
        <p:nvSpPr>
          <p:cNvPr id="12" name=""/>
          <p:cNvSpPr/>
          <p:nvPr/>
        </p:nvSpPr>
        <p:spPr>
          <a:xfrm>
            <a:off x="6601968" y="6967728"/>
            <a:ext cx="597408" cy="298704"/>
          </a:xfrm>
          <a:prstGeom prst="rect">
            <a:avLst/>
          </a:prstGeom>
        </p:spPr>
        <p:txBody>
          <a:bodyPr lIns="0" tIns="0" rIns="0" bIns="0">
            <a:noAutofit/>
          </a:bodyPr>
          <a:p>
            <a:pPr marL="114300" indent="-114300">
              <a:lnSpc>
                <a:spcPts val="840"/>
              </a:lnSpc>
            </a:pPr>
            <a:r>
              <a:rPr lang="en-US" sz="650">
                <a:solidFill>
                  <a:srgbClr val="66758C"/>
                </a:solidFill>
                <a:latin typeface="Segoe UI"/>
              </a:rPr>
              <a:t>Sales Channel </a:t>
            </a:r>
            <a:r>
              <a:rPr lang="en-US" sz="550">
                <a:solidFill>
                  <a:srgbClr val="646FFA"/>
                </a:solidFill>
                <a:latin typeface="Segoe UI"/>
              </a:rPr>
              <a:t>■ </a:t>
            </a:r>
            <a:r>
              <a:rPr lang="en-US" sz="550">
                <a:solidFill>
                  <a:srgbClr val="66758C"/>
                </a:solidFill>
                <a:latin typeface="Segoe UI"/>
              </a:rPr>
              <a:t>Offline </a:t>
            </a:r>
            <a:r>
              <a:rPr lang="en-US" sz="550">
                <a:solidFill>
                  <a:srgbClr val="EE573D"/>
                </a:solidFill>
                <a:latin typeface="Segoe UI"/>
              </a:rPr>
              <a:t>I </a:t>
            </a:r>
            <a:r>
              <a:rPr lang="en-US" sz="550">
                <a:solidFill>
                  <a:srgbClr val="66758C"/>
                </a:solidFill>
                <a:latin typeface="Segoe UI"/>
              </a:rPr>
              <a:t>Online</a:t>
            </a:r>
          </a:p>
        </p:txBody>
      </p:sp>
      <p:sp>
        <p:nvSpPr>
          <p:cNvPr id="13" name=""/>
          <p:cNvSpPr/>
          <p:nvPr/>
        </p:nvSpPr>
        <p:spPr>
          <a:xfrm>
            <a:off x="3505200" y="8759952"/>
            <a:ext cx="335280" cy="103632"/>
          </a:xfrm>
          <a:prstGeom prst="rect">
            <a:avLst/>
          </a:prstGeom>
        </p:spPr>
        <p:txBody>
          <a:bodyPr lIns="0" tIns="0" rIns="0" bIns="0" wrap="none">
            <a:noAutofit/>
          </a:bodyPr>
          <a:p>
            <a:pPr indent="0"/>
            <a:r>
              <a:rPr lang="en-US" sz="650">
                <a:solidFill>
                  <a:srgbClr val="66758C"/>
                </a:solidFill>
                <a:latin typeface="Segoe UI"/>
              </a:rPr>
              <a:t>Region</a:t>
            </a:r>
          </a:p>
        </p:txBody>
      </p:sp>
      <p:sp>
        <p:nvSpPr>
          <p:cNvPr id="14" name=""/>
          <p:cNvSpPr/>
          <p:nvPr/>
        </p:nvSpPr>
        <p:spPr>
          <a:xfrm>
            <a:off x="451104" y="9396984"/>
            <a:ext cx="5419344" cy="155448"/>
          </a:xfrm>
          <a:prstGeom prst="rect">
            <a:avLst/>
          </a:prstGeom>
        </p:spPr>
        <p:txBody>
          <a:bodyPr lIns="0" tIns="0" rIns="0" bIns="0" wrap="none">
            <a:noAutofit/>
          </a:bodyPr>
          <a:p>
            <a:pPr indent="0"/>
            <a:r>
              <a:rPr lang="en-US" sz="950">
                <a:latin typeface="Segoe UI"/>
              </a:rPr>
              <a:t>In 2013, two regions are use the both, But other are use only one which attract the less people.</a:t>
            </a: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84632" y="4267200"/>
            <a:ext cx="5370576" cy="1527048"/>
          </a:xfrm>
          <a:prstGeom prst="rect">
            <a:avLst/>
          </a:prstGeom>
        </p:spPr>
      </p:pic>
      <p:pic>
        <p:nvPicPr>
          <p:cNvPr id="3" name=""/>
          <p:cNvPicPr>
            <a:picLocks noChangeAspect="1"/>
          </p:cNvPicPr>
          <p:nvPr/>
        </p:nvPicPr>
        <p:blipFill>
          <a:blip r:embed="rPictId1"/>
          <a:stretch>
            <a:fillRect/>
          </a:stretch>
        </p:blipFill>
        <p:spPr>
          <a:xfrm>
            <a:off x="490728" y="7534656"/>
            <a:ext cx="5355336" cy="1524000"/>
          </a:xfrm>
          <a:prstGeom prst="rect">
            <a:avLst/>
          </a:prstGeom>
        </p:spPr>
      </p:pic>
      <p:sp>
        <p:nvSpPr>
          <p:cNvPr id="4" name=""/>
          <p:cNvSpPr/>
          <p:nvPr/>
        </p:nvSpPr>
        <p:spPr>
          <a:xfrm>
            <a:off x="438912" y="475488"/>
            <a:ext cx="6626352" cy="158496"/>
          </a:xfrm>
          <a:prstGeom prst="rect">
            <a:avLst/>
          </a:prstGeom>
        </p:spPr>
        <p:txBody>
          <a:bodyPr lIns="0" tIns="0" rIns="0" bIns="0" wrap="none">
            <a:noAutofit/>
          </a:bodyPr>
          <a:p>
            <a:pPr indent="0"/>
            <a:r>
              <a:rPr lang="en-US" sz="950">
                <a:latin typeface="Segoe UI"/>
              </a:rPr>
              <a:t>The Popular least sizes (XL and XXL) dominate sales across all months, especially S, show consistently lower demand.</a:t>
            </a:r>
          </a:p>
        </p:txBody>
      </p:sp>
      <p:sp>
        <p:nvSpPr>
          <p:cNvPr id="5" name=""/>
          <p:cNvSpPr/>
          <p:nvPr/>
        </p:nvSpPr>
        <p:spPr>
          <a:xfrm>
            <a:off x="758952" y="832104"/>
            <a:ext cx="2014728" cy="137160"/>
          </a:xfrm>
          <a:prstGeom prst="rect">
            <a:avLst/>
          </a:prstGeom>
        </p:spPr>
        <p:txBody>
          <a:bodyPr lIns="0" tIns="0" rIns="0" bIns="0" wrap="none">
            <a:noAutofit/>
          </a:bodyPr>
          <a:p>
            <a:pPr indent="0">
              <a:spcAft>
                <a:spcPts val="1680"/>
              </a:spcAft>
            </a:pPr>
            <a:r>
              <a:rPr lang="en-US" sz="750">
                <a:solidFill>
                  <a:srgbClr val="778498"/>
                </a:solidFill>
                <a:latin typeface="Segoe UI"/>
              </a:rPr>
              <a:t>Top </a:t>
            </a:r>
            <a:r>
              <a:rPr lang="en-US" sz="750">
                <a:solidFill>
                  <a:srgbClr val="66758C"/>
                </a:solidFill>
                <a:latin typeface="Segoe UI"/>
              </a:rPr>
              <a:t>3 </a:t>
            </a:r>
            <a:r>
              <a:rPr lang="en-US" sz="750">
                <a:solidFill>
                  <a:srgbClr val="778498"/>
                </a:solidFill>
                <a:latin typeface="Segoe UI"/>
              </a:rPr>
              <a:t>Pizza's </a:t>
            </a:r>
            <a:r>
              <a:rPr lang="en-US" sz="750">
                <a:solidFill>
                  <a:srgbClr val="66758C"/>
                </a:solidFill>
                <a:latin typeface="Segoe UI"/>
              </a:rPr>
              <a:t>of Each Size (April Weakends)</a:t>
            </a:r>
          </a:p>
        </p:txBody>
      </p:sp>
      <p:sp>
        <p:nvSpPr>
          <p:cNvPr id="6" name=""/>
          <p:cNvSpPr/>
          <p:nvPr/>
        </p:nvSpPr>
        <p:spPr>
          <a:xfrm>
            <a:off x="6007608" y="1261872"/>
            <a:ext cx="475488" cy="67056"/>
          </a:xfrm>
          <a:prstGeom prst="rect">
            <a:avLst/>
          </a:prstGeom>
        </p:spPr>
        <p:txBody>
          <a:bodyPr lIns="0" tIns="0" rIns="0" bIns="0" wrap="none">
            <a:noAutofit/>
          </a:bodyPr>
          <a:p>
            <a:pPr algn="just" indent="0"/>
            <a:r>
              <a:rPr lang="en-US" sz="750">
                <a:solidFill>
                  <a:srgbClr val="778498"/>
                </a:solidFill>
                <a:latin typeface="Segoe UI"/>
              </a:rPr>
              <a:t>Pizza </a:t>
            </a:r>
            <a:r>
              <a:rPr lang="en-US" sz="750">
                <a:solidFill>
                  <a:srgbClr val="66758C"/>
                </a:solidFill>
                <a:latin typeface="Segoe UI"/>
              </a:rPr>
              <a:t>Name</a:t>
            </a:r>
          </a:p>
        </p:txBody>
      </p:sp>
      <p:sp>
        <p:nvSpPr>
          <p:cNvPr id="7" name=""/>
          <p:cNvSpPr/>
          <p:nvPr/>
        </p:nvSpPr>
        <p:spPr>
          <a:xfrm>
            <a:off x="6065520" y="1374648"/>
            <a:ext cx="905256" cy="67056"/>
          </a:xfrm>
          <a:prstGeom prst="rect">
            <a:avLst/>
          </a:prstGeom>
        </p:spPr>
        <p:txBody>
          <a:bodyPr lIns="0" tIns="0" rIns="0" bIns="0" wrap="none">
            <a:noAutofit/>
          </a:bodyPr>
          <a:p>
            <a:pPr algn="just" indent="0">
              <a:lnSpc>
                <a:spcPts val="864"/>
              </a:lnSpc>
            </a:pPr>
            <a:r>
              <a:rPr lang="en-US" sz="500">
                <a:solidFill>
                  <a:srgbClr val="646FFA"/>
                </a:solidFill>
                <a:latin typeface="Segoe UI"/>
              </a:rPr>
              <a:t>H </a:t>
            </a:r>
            <a:r>
              <a:rPr lang="en-US" sz="500">
                <a:solidFill>
                  <a:srgbClr val="66758C"/>
                </a:solidFill>
                <a:latin typeface="Segoe UI"/>
              </a:rPr>
              <a:t>The </a:t>
            </a:r>
            <a:r>
              <a:rPr lang="en-US" sz="500">
                <a:solidFill>
                  <a:srgbClr val="778498"/>
                </a:solidFill>
                <a:latin typeface="Segoe UI"/>
              </a:rPr>
              <a:t>Thai Chicken Pizza</a:t>
            </a:r>
          </a:p>
        </p:txBody>
      </p:sp>
      <p:sp>
        <p:nvSpPr>
          <p:cNvPr id="8" name=""/>
          <p:cNvSpPr/>
          <p:nvPr/>
        </p:nvSpPr>
        <p:spPr>
          <a:xfrm>
            <a:off x="6065520" y="1487424"/>
            <a:ext cx="1118616" cy="67056"/>
          </a:xfrm>
          <a:prstGeom prst="rect">
            <a:avLst/>
          </a:prstGeom>
        </p:spPr>
        <p:txBody>
          <a:bodyPr lIns="0" tIns="0" rIns="0" bIns="0" wrap="none">
            <a:noAutofit/>
          </a:bodyPr>
          <a:p>
            <a:pPr algn="just" indent="0">
              <a:lnSpc>
                <a:spcPts val="864"/>
              </a:lnSpc>
            </a:pPr>
            <a:r>
              <a:rPr lang="en-US" sz="500">
                <a:solidFill>
                  <a:srgbClr val="EE573D"/>
                </a:solidFill>
                <a:latin typeface="Segoe UI"/>
              </a:rPr>
              <a:t>■    </a:t>
            </a:r>
            <a:r>
              <a:rPr lang="en-US" sz="500">
                <a:solidFill>
                  <a:srgbClr val="66758C"/>
                </a:solidFill>
                <a:latin typeface="Segoe UI"/>
              </a:rPr>
              <a:t>The Southwest Chicken Pizza</a:t>
            </a:r>
          </a:p>
        </p:txBody>
      </p:sp>
      <p:sp>
        <p:nvSpPr>
          <p:cNvPr id="9" name=""/>
          <p:cNvSpPr/>
          <p:nvPr/>
        </p:nvSpPr>
        <p:spPr>
          <a:xfrm>
            <a:off x="6065520" y="1600200"/>
            <a:ext cx="877824" cy="64008"/>
          </a:xfrm>
          <a:prstGeom prst="rect">
            <a:avLst/>
          </a:prstGeom>
        </p:spPr>
        <p:txBody>
          <a:bodyPr lIns="0" tIns="0" rIns="0" bIns="0" wrap="none">
            <a:noAutofit/>
          </a:bodyPr>
          <a:p>
            <a:pPr algn="just" indent="0">
              <a:lnSpc>
                <a:spcPts val="864"/>
              </a:lnSpc>
            </a:pPr>
            <a:r>
              <a:rPr lang="en-US" sz="500">
                <a:solidFill>
                  <a:srgbClr val="03CD96"/>
                </a:solidFill>
                <a:latin typeface="Segoe UI"/>
              </a:rPr>
              <a:t>■    </a:t>
            </a:r>
            <a:r>
              <a:rPr lang="en-US" sz="500">
                <a:solidFill>
                  <a:srgbClr val="66758C"/>
                </a:solidFill>
                <a:latin typeface="Segoe UI"/>
              </a:rPr>
              <a:t>The </a:t>
            </a:r>
            <a:r>
              <a:rPr lang="en-US" sz="500">
                <a:solidFill>
                  <a:srgbClr val="778498"/>
                </a:solidFill>
                <a:latin typeface="Segoe UI"/>
              </a:rPr>
              <a:t>Five </a:t>
            </a:r>
            <a:r>
              <a:rPr lang="en-US" sz="500">
                <a:solidFill>
                  <a:srgbClr val="66758C"/>
                </a:solidFill>
                <a:latin typeface="Segoe UI"/>
              </a:rPr>
              <a:t>Cheese Pizza</a:t>
            </a:r>
          </a:p>
        </p:txBody>
      </p:sp>
      <p:sp>
        <p:nvSpPr>
          <p:cNvPr id="10" name=""/>
          <p:cNvSpPr/>
          <p:nvPr/>
        </p:nvSpPr>
        <p:spPr>
          <a:xfrm>
            <a:off x="6065520" y="1712976"/>
            <a:ext cx="1085088" cy="64008"/>
          </a:xfrm>
          <a:prstGeom prst="rect">
            <a:avLst/>
          </a:prstGeom>
        </p:spPr>
        <p:txBody>
          <a:bodyPr lIns="0" tIns="0" rIns="0" bIns="0" wrap="none">
            <a:noAutofit/>
          </a:bodyPr>
          <a:p>
            <a:pPr algn="just" indent="0">
              <a:lnSpc>
                <a:spcPts val="864"/>
              </a:lnSpc>
            </a:pPr>
            <a:r>
              <a:rPr lang="en-US" sz="500">
                <a:solidFill>
                  <a:srgbClr val="AD66F9"/>
                </a:solidFill>
                <a:latin typeface="Segoe UI"/>
              </a:rPr>
              <a:t>■    </a:t>
            </a:r>
            <a:r>
              <a:rPr lang="en-US" sz="500">
                <a:solidFill>
                  <a:srgbClr val="66758C"/>
                </a:solidFill>
                <a:latin typeface="Segoe UI"/>
              </a:rPr>
              <a:t>The Barbecue </a:t>
            </a:r>
            <a:r>
              <a:rPr lang="en-US" sz="500">
                <a:solidFill>
                  <a:srgbClr val="778498"/>
                </a:solidFill>
                <a:latin typeface="Segoe UI"/>
              </a:rPr>
              <a:t>Chicken </a:t>
            </a:r>
            <a:r>
              <a:rPr lang="en-US" sz="500">
                <a:solidFill>
                  <a:srgbClr val="66758C"/>
                </a:solidFill>
                <a:latin typeface="Segoe UI"/>
              </a:rPr>
              <a:t>Pizza</a:t>
            </a:r>
          </a:p>
        </p:txBody>
      </p:sp>
      <p:sp>
        <p:nvSpPr>
          <p:cNvPr id="11" name=""/>
          <p:cNvSpPr/>
          <p:nvPr/>
        </p:nvSpPr>
        <p:spPr>
          <a:xfrm>
            <a:off x="6065520" y="1822704"/>
            <a:ext cx="960120" cy="67056"/>
          </a:xfrm>
          <a:prstGeom prst="rect">
            <a:avLst/>
          </a:prstGeom>
        </p:spPr>
        <p:txBody>
          <a:bodyPr lIns="0" tIns="0" rIns="0" bIns="0" wrap="none">
            <a:noAutofit/>
          </a:bodyPr>
          <a:p>
            <a:pPr algn="just" indent="0">
              <a:lnSpc>
                <a:spcPts val="864"/>
              </a:lnSpc>
            </a:pPr>
            <a:r>
              <a:rPr lang="en-US" sz="500">
                <a:solidFill>
                  <a:srgbClr val="FEA35F"/>
                </a:solidFill>
                <a:latin typeface="Segoe UI"/>
              </a:rPr>
              <a:t>■    </a:t>
            </a:r>
            <a:r>
              <a:rPr lang="en-US" sz="500">
                <a:solidFill>
                  <a:srgbClr val="66758C"/>
                </a:solidFill>
                <a:latin typeface="Segoe UI"/>
              </a:rPr>
              <a:t>The Classic Deluxe Pizza</a:t>
            </a:r>
          </a:p>
        </p:txBody>
      </p:sp>
      <p:sp>
        <p:nvSpPr>
          <p:cNvPr id="12" name=""/>
          <p:cNvSpPr/>
          <p:nvPr/>
        </p:nvSpPr>
        <p:spPr>
          <a:xfrm>
            <a:off x="6068568" y="1935480"/>
            <a:ext cx="1008888" cy="76200"/>
          </a:xfrm>
          <a:prstGeom prst="rect">
            <a:avLst/>
          </a:prstGeom>
        </p:spPr>
        <p:txBody>
          <a:bodyPr lIns="0" tIns="0" rIns="0" bIns="0" wrap="none">
            <a:noAutofit/>
          </a:bodyPr>
          <a:p>
            <a:pPr algn="just" indent="0">
              <a:lnSpc>
                <a:spcPts val="864"/>
              </a:lnSpc>
            </a:pPr>
            <a:r>
              <a:rPr lang="en-US" sz="500">
                <a:solidFill>
                  <a:srgbClr val="1ED3F2"/>
                </a:solidFill>
                <a:latin typeface="Segoe UI"/>
              </a:rPr>
              <a:t>■    </a:t>
            </a:r>
            <a:r>
              <a:rPr lang="en-US" sz="500">
                <a:solidFill>
                  <a:srgbClr val="66758C"/>
                </a:solidFill>
                <a:latin typeface="Segoe UI"/>
              </a:rPr>
              <a:t>The Italian Supreme Pizza</a:t>
            </a:r>
          </a:p>
        </p:txBody>
      </p:sp>
      <p:sp>
        <p:nvSpPr>
          <p:cNvPr id="13" name=""/>
          <p:cNvSpPr/>
          <p:nvPr/>
        </p:nvSpPr>
        <p:spPr>
          <a:xfrm>
            <a:off x="6068568" y="2048256"/>
            <a:ext cx="774192" cy="76200"/>
          </a:xfrm>
          <a:prstGeom prst="rect">
            <a:avLst/>
          </a:prstGeom>
        </p:spPr>
        <p:txBody>
          <a:bodyPr lIns="0" tIns="0" rIns="0" bIns="0" wrap="none">
            <a:noAutofit/>
          </a:bodyPr>
          <a:p>
            <a:pPr algn="just" indent="0">
              <a:lnSpc>
                <a:spcPts val="864"/>
              </a:lnSpc>
            </a:pPr>
            <a:r>
              <a:rPr lang="en-US" sz="500">
                <a:solidFill>
                  <a:srgbClr val="FE6994"/>
                </a:solidFill>
                <a:latin typeface="Segoe UI"/>
              </a:rPr>
              <a:t>■    </a:t>
            </a:r>
            <a:r>
              <a:rPr lang="en-US" sz="500">
                <a:solidFill>
                  <a:srgbClr val="778498"/>
                </a:solidFill>
                <a:latin typeface="Segoe UI"/>
              </a:rPr>
              <a:t>The </a:t>
            </a:r>
            <a:r>
              <a:rPr lang="en-US" sz="500">
                <a:solidFill>
                  <a:srgbClr val="66758C"/>
                </a:solidFill>
                <a:latin typeface="Segoe UI"/>
              </a:rPr>
              <a:t>Big </a:t>
            </a:r>
            <a:r>
              <a:rPr lang="en-US" sz="500">
                <a:solidFill>
                  <a:srgbClr val="778498"/>
                </a:solidFill>
                <a:latin typeface="Segoe UI"/>
              </a:rPr>
              <a:t>Meat Pizza</a:t>
            </a:r>
          </a:p>
        </p:txBody>
      </p:sp>
      <p:sp>
        <p:nvSpPr>
          <p:cNvPr id="14" name=""/>
          <p:cNvSpPr/>
          <p:nvPr/>
        </p:nvSpPr>
        <p:spPr>
          <a:xfrm>
            <a:off x="6065520" y="2157984"/>
            <a:ext cx="792480" cy="64008"/>
          </a:xfrm>
          <a:prstGeom prst="rect">
            <a:avLst/>
          </a:prstGeom>
        </p:spPr>
        <p:txBody>
          <a:bodyPr lIns="0" tIns="0" rIns="0" bIns="0" wrap="none">
            <a:noAutofit/>
          </a:bodyPr>
          <a:p>
            <a:pPr algn="just" indent="0">
              <a:lnSpc>
                <a:spcPts val="864"/>
              </a:lnSpc>
            </a:pPr>
            <a:r>
              <a:rPr lang="en-US" sz="500">
                <a:solidFill>
                  <a:srgbClr val="B7E884"/>
                </a:solidFill>
                <a:latin typeface="Segoe UI"/>
              </a:rPr>
              <a:t>■    </a:t>
            </a:r>
            <a:r>
              <a:rPr lang="en-US" sz="500">
                <a:solidFill>
                  <a:srgbClr val="66758C"/>
                </a:solidFill>
                <a:latin typeface="Segoe UI"/>
              </a:rPr>
              <a:t>The </a:t>
            </a:r>
            <a:r>
              <a:rPr lang="en-US" sz="500">
                <a:solidFill>
                  <a:srgbClr val="778498"/>
                </a:solidFill>
                <a:latin typeface="Segoe UI"/>
              </a:rPr>
              <a:t>Hawaiian </a:t>
            </a:r>
            <a:r>
              <a:rPr lang="en-US" sz="500">
                <a:solidFill>
                  <a:srgbClr val="66758C"/>
                </a:solidFill>
                <a:latin typeface="Segoe UI"/>
              </a:rPr>
              <a:t>Pizza</a:t>
            </a:r>
          </a:p>
        </p:txBody>
      </p:sp>
      <p:sp>
        <p:nvSpPr>
          <p:cNvPr id="15" name=""/>
          <p:cNvSpPr/>
          <p:nvPr/>
        </p:nvSpPr>
        <p:spPr>
          <a:xfrm>
            <a:off x="6065520" y="2270760"/>
            <a:ext cx="710184" cy="173736"/>
          </a:xfrm>
          <a:prstGeom prst="rect">
            <a:avLst/>
          </a:prstGeom>
        </p:spPr>
        <p:txBody>
          <a:bodyPr lIns="0" tIns="0" rIns="0" bIns="0">
            <a:noAutofit/>
          </a:bodyPr>
          <a:p>
            <a:pPr indent="-152400">
              <a:lnSpc>
                <a:spcPts val="864"/>
              </a:lnSpc>
              <a:spcAft>
                <a:spcPts val="1260"/>
              </a:spcAft>
            </a:pPr>
            <a:r>
              <a:rPr lang="en-US" sz="500">
                <a:solidFill>
                  <a:srgbClr val="FD9AFD"/>
                </a:solidFill>
                <a:latin typeface="Segoe UI"/>
              </a:rPr>
              <a:t>■    </a:t>
            </a:r>
            <a:r>
              <a:rPr lang="en-US" sz="500">
                <a:solidFill>
                  <a:srgbClr val="66758C"/>
                </a:solidFill>
                <a:latin typeface="Segoe UI"/>
              </a:rPr>
              <a:t>The </a:t>
            </a:r>
            <a:r>
              <a:rPr lang="en-US" sz="500">
                <a:solidFill>
                  <a:srgbClr val="778498"/>
                </a:solidFill>
                <a:latin typeface="Segoe UI"/>
              </a:rPr>
              <a:t>Sicilian </a:t>
            </a:r>
            <a:r>
              <a:rPr lang="en-US" sz="500">
                <a:solidFill>
                  <a:srgbClr val="66758C"/>
                </a:solidFill>
                <a:latin typeface="Segoe UI"/>
              </a:rPr>
              <a:t>Pizza The Greek Pizza</a:t>
            </a:r>
          </a:p>
        </p:txBody>
      </p:sp>
      <p:sp>
        <p:nvSpPr>
          <p:cNvPr id="16" name=""/>
          <p:cNvSpPr/>
          <p:nvPr/>
        </p:nvSpPr>
        <p:spPr>
          <a:xfrm>
            <a:off x="1368552" y="2749296"/>
            <a:ext cx="4081272" cy="54864"/>
          </a:xfrm>
          <a:prstGeom prst="rect">
            <a:avLst/>
          </a:prstGeom>
        </p:spPr>
        <p:txBody>
          <a:bodyPr lIns="0" tIns="0" rIns="0" bIns="0" wrap="none">
            <a:noAutofit/>
          </a:bodyPr>
          <a:p>
            <a:pPr algn="just" indent="0">
              <a:spcAft>
                <a:spcPts val="420"/>
              </a:spcAft>
            </a:pPr>
            <a:r>
              <a:rPr lang="en-US" sz="500">
                <a:solidFill>
                  <a:srgbClr val="778498"/>
                </a:solidFill>
                <a:latin typeface="Segoe UI"/>
              </a:rPr>
              <a:t>L    M    </a:t>
            </a:r>
            <a:r>
              <a:rPr lang="en-US" sz="500">
                <a:solidFill>
                  <a:srgbClr val="66758C"/>
                </a:solidFill>
                <a:latin typeface="Segoe UI"/>
              </a:rPr>
              <a:t>S    XL    </a:t>
            </a:r>
            <a:r>
              <a:rPr lang="en-US" sz="500">
                <a:solidFill>
                  <a:srgbClr val="778498"/>
                </a:solidFill>
                <a:latin typeface="Segoe UI"/>
              </a:rPr>
              <a:t>XXL</a:t>
            </a:r>
          </a:p>
        </p:txBody>
      </p:sp>
      <p:sp>
        <p:nvSpPr>
          <p:cNvPr id="17" name=""/>
          <p:cNvSpPr/>
          <p:nvPr/>
        </p:nvSpPr>
        <p:spPr>
          <a:xfrm>
            <a:off x="3194304" y="2901696"/>
            <a:ext cx="387096" cy="70104"/>
          </a:xfrm>
          <a:prstGeom prst="rect">
            <a:avLst/>
          </a:prstGeom>
        </p:spPr>
        <p:txBody>
          <a:bodyPr lIns="0" tIns="0" rIns="0" bIns="0" wrap="none">
            <a:noAutofit/>
          </a:bodyPr>
          <a:p>
            <a:pPr indent="0">
              <a:spcAft>
                <a:spcPts val="420"/>
              </a:spcAft>
            </a:pPr>
            <a:r>
              <a:rPr lang="en-US" sz="750">
                <a:solidFill>
                  <a:srgbClr val="66758C"/>
                </a:solidFill>
                <a:latin typeface="Segoe UI"/>
              </a:rPr>
              <a:t>Pizza Size</a:t>
            </a:r>
          </a:p>
        </p:txBody>
      </p:sp>
      <p:sp>
        <p:nvSpPr>
          <p:cNvPr id="18" name=""/>
          <p:cNvSpPr/>
          <p:nvPr/>
        </p:nvSpPr>
        <p:spPr>
          <a:xfrm>
            <a:off x="548640" y="1261872"/>
            <a:ext cx="359664" cy="1298448"/>
          </a:xfrm>
          <a:prstGeom prst="rect">
            <a:avLst/>
          </a:prstGeom>
        </p:spPr>
        <p:txBody>
          <a:bodyPr lIns="0" tIns="0" rIns="0" bIns="0">
            <a:noAutofit/>
          </a:bodyPr>
          <a:p>
            <a:pPr algn="just" marL="203200" indent="0">
              <a:lnSpc>
                <a:spcPts val="1608"/>
              </a:lnSpc>
            </a:pPr>
            <a:r>
              <a:rPr lang="en-US" sz="550">
                <a:solidFill>
                  <a:srgbClr val="4C5E79"/>
                </a:solidFill>
                <a:latin typeface="Segoe UI"/>
              </a:rPr>
              <a:t>700</a:t>
            </a:r>
          </a:p>
          <a:p>
            <a:pPr algn="just" marL="203200" indent="0">
              <a:lnSpc>
                <a:spcPts val="1608"/>
              </a:lnSpc>
            </a:pPr>
            <a:r>
              <a:rPr lang="en-US" sz="550">
                <a:solidFill>
                  <a:srgbClr val="4C5E79"/>
                </a:solidFill>
                <a:latin typeface="Segoe UI"/>
              </a:rPr>
              <a:t>600</a:t>
            </a:r>
          </a:p>
          <a:p>
            <a:pPr algn="just" marL="203200" indent="0">
              <a:lnSpc>
                <a:spcPts val="1608"/>
              </a:lnSpc>
            </a:pPr>
            <a:r>
              <a:rPr lang="en-US" sz="550">
                <a:solidFill>
                  <a:srgbClr val="778498"/>
                </a:solidFill>
                <a:latin typeface="Segoe UI"/>
              </a:rPr>
              <a:t>500</a:t>
            </a:r>
          </a:p>
          <a:p>
            <a:pPr algn="just" indent="0"/>
            <a:r>
              <a:rPr lang="en-US" sz="550">
                <a:solidFill>
                  <a:srgbClr val="778498"/>
                </a:solidFill>
                <a:latin typeface="Segoe UI"/>
              </a:rPr>
              <a:t>1/1</a:t>
            </a:r>
          </a:p>
          <a:p>
            <a:pPr algn="just" indent="0"/>
            <a:r>
              <a:rPr lang="en-US" sz="550">
                <a:solidFill>
                  <a:srgbClr val="4C5E79"/>
                </a:solidFill>
                <a:latin typeface="Segoe UI"/>
              </a:rPr>
              <a:t>_0J</a:t>
            </a:r>
          </a:p>
          <a:p>
            <a:pPr algn="just" indent="0">
              <a:lnSpc>
                <a:spcPts val="1608"/>
              </a:lnSpc>
            </a:pPr>
            <a:r>
              <a:rPr lang="en-US" sz="500">
                <a:solidFill>
                  <a:srgbClr val="4C5E79"/>
                </a:solidFill>
                <a:latin typeface="Segoe UI"/>
              </a:rPr>
              <a:t>£    </a:t>
            </a:r>
            <a:r>
              <a:rPr lang="en-US" sz="500">
                <a:solidFill>
                  <a:srgbClr val="778498"/>
                </a:solidFill>
                <a:latin typeface="Segoe UI"/>
              </a:rPr>
              <a:t>40D</a:t>
            </a:r>
          </a:p>
          <a:p>
            <a:pPr algn="just" indent="0">
              <a:lnSpc>
                <a:spcPts val="1608"/>
              </a:lnSpc>
            </a:pPr>
            <a:r>
              <a:rPr lang="en-US" sz="550">
                <a:solidFill>
                  <a:srgbClr val="778498"/>
                </a:solidFill>
                <a:latin typeface="Segoe UI"/>
              </a:rPr>
              <a:t>£    </a:t>
            </a:r>
            <a:r>
              <a:rPr lang="en-US" sz="550">
                <a:solidFill>
                  <a:srgbClr val="4C5E79"/>
                </a:solidFill>
                <a:latin typeface="Segoe UI"/>
              </a:rPr>
              <a:t>300</a:t>
            </a:r>
          </a:p>
          <a:p>
            <a:pPr algn="just" marL="203200" indent="0">
              <a:lnSpc>
                <a:spcPts val="1608"/>
              </a:lnSpc>
            </a:pPr>
            <a:r>
              <a:rPr lang="en-US" sz="550">
                <a:solidFill>
                  <a:srgbClr val="4C5E79"/>
                </a:solidFill>
                <a:latin typeface="Arial"/>
              </a:rPr>
              <a:t>200 </a:t>
            </a:r>
            <a:r>
              <a:rPr lang="en-US" sz="600">
                <a:solidFill>
                  <a:srgbClr val="778498"/>
                </a:solidFill>
                <a:latin typeface="Times New Roman"/>
              </a:rPr>
              <a:t>100</a:t>
            </a:r>
          </a:p>
        </p:txBody>
      </p:sp>
      <p:sp>
        <p:nvSpPr>
          <p:cNvPr id="19" name=""/>
          <p:cNvSpPr/>
          <p:nvPr/>
        </p:nvSpPr>
        <p:spPr>
          <a:xfrm>
            <a:off x="448056" y="3060192"/>
            <a:ext cx="6577584" cy="353568"/>
          </a:xfrm>
          <a:prstGeom prst="rect">
            <a:avLst/>
          </a:prstGeom>
        </p:spPr>
        <p:txBody>
          <a:bodyPr lIns="0" tIns="0" rIns="0" bIns="0">
            <a:noAutofit/>
          </a:bodyPr>
          <a:p>
            <a:pPr indent="0">
              <a:lnSpc>
                <a:spcPts val="1536"/>
              </a:lnSpc>
              <a:spcBef>
                <a:spcPts val="420"/>
              </a:spcBef>
              <a:spcAft>
                <a:spcPts val="2100"/>
              </a:spcAft>
            </a:pPr>
            <a:r>
              <a:rPr lang="en-US" sz="950">
                <a:latin typeface="Segoe UI"/>
              </a:rPr>
              <a:t>Each pizza size category (L, M, S, and XL) has distinct top three pizzas in March weekend, with notable high sales for larger sizes, particularly in the 'Large' category.</a:t>
            </a:r>
          </a:p>
        </p:txBody>
      </p:sp>
      <p:sp>
        <p:nvSpPr>
          <p:cNvPr id="20" name=""/>
          <p:cNvSpPr/>
          <p:nvPr/>
        </p:nvSpPr>
        <p:spPr>
          <a:xfrm>
            <a:off x="704088" y="3913632"/>
            <a:ext cx="2045208" cy="100584"/>
          </a:xfrm>
          <a:prstGeom prst="rect">
            <a:avLst/>
          </a:prstGeom>
        </p:spPr>
        <p:txBody>
          <a:bodyPr lIns="0" tIns="0" rIns="0" bIns="0" wrap="none">
            <a:noAutofit/>
          </a:bodyPr>
          <a:p>
            <a:pPr indent="0">
              <a:spcAft>
                <a:spcPts val="1680"/>
              </a:spcAft>
            </a:pPr>
            <a:r>
              <a:rPr lang="en-US" sz="750">
                <a:solidFill>
                  <a:srgbClr val="778498"/>
                </a:solidFill>
                <a:latin typeface="Segoe UI"/>
              </a:rPr>
              <a:t>Least </a:t>
            </a:r>
            <a:r>
              <a:rPr lang="en-US" sz="750">
                <a:solidFill>
                  <a:srgbClr val="4C5E79"/>
                </a:solidFill>
                <a:latin typeface="Segoe UI"/>
              </a:rPr>
              <a:t>3 Pizza's </a:t>
            </a:r>
            <a:r>
              <a:rPr lang="en-US" sz="750">
                <a:solidFill>
                  <a:srgbClr val="778498"/>
                </a:solidFill>
                <a:latin typeface="Segoe UI"/>
              </a:rPr>
              <a:t>of Each </a:t>
            </a:r>
            <a:r>
              <a:rPr lang="en-US" sz="750">
                <a:solidFill>
                  <a:srgbClr val="4C5E79"/>
                </a:solidFill>
                <a:latin typeface="Segoe UI"/>
              </a:rPr>
              <a:t>Size (April </a:t>
            </a:r>
            <a:r>
              <a:rPr lang="en-US" sz="750">
                <a:solidFill>
                  <a:srgbClr val="778498"/>
                </a:solidFill>
                <a:latin typeface="Segoe UI"/>
              </a:rPr>
              <a:t>Weakends)</a:t>
            </a:r>
          </a:p>
        </p:txBody>
      </p:sp>
      <p:sp>
        <p:nvSpPr>
          <p:cNvPr id="21" name=""/>
          <p:cNvSpPr/>
          <p:nvPr/>
        </p:nvSpPr>
        <p:spPr>
          <a:xfrm>
            <a:off x="5964936" y="4319016"/>
            <a:ext cx="475488" cy="70104"/>
          </a:xfrm>
          <a:prstGeom prst="rect">
            <a:avLst/>
          </a:prstGeom>
        </p:spPr>
        <p:txBody>
          <a:bodyPr lIns="0" tIns="0" rIns="0" bIns="0" wrap="none">
            <a:noAutofit/>
          </a:bodyPr>
          <a:p>
            <a:pPr indent="0"/>
            <a:r>
              <a:rPr lang="en-US" sz="750">
                <a:solidFill>
                  <a:srgbClr val="4C5E79"/>
                </a:solidFill>
                <a:latin typeface="Segoe UI"/>
              </a:rPr>
              <a:t>Pizza Name</a:t>
            </a:r>
          </a:p>
        </p:txBody>
      </p:sp>
      <p:sp>
        <p:nvSpPr>
          <p:cNvPr id="22" name=""/>
          <p:cNvSpPr/>
          <p:nvPr/>
        </p:nvSpPr>
        <p:spPr>
          <a:xfrm>
            <a:off x="6028944" y="4437888"/>
            <a:ext cx="950976" cy="79248"/>
          </a:xfrm>
          <a:prstGeom prst="rect">
            <a:avLst/>
          </a:prstGeom>
        </p:spPr>
        <p:txBody>
          <a:bodyPr lIns="0" tIns="0" rIns="0" bIns="0" wrap="none">
            <a:noAutofit/>
          </a:bodyPr>
          <a:p>
            <a:pPr algn="just" indent="0">
              <a:lnSpc>
                <a:spcPts val="864"/>
              </a:lnSpc>
            </a:pPr>
            <a:r>
              <a:rPr lang="en-US" sz="500">
                <a:solidFill>
                  <a:srgbClr val="646FFA"/>
                </a:solidFill>
                <a:latin typeface="Segoe UI"/>
              </a:rPr>
              <a:t>■    </a:t>
            </a:r>
            <a:r>
              <a:rPr lang="en-US" sz="500">
                <a:solidFill>
                  <a:srgbClr val="4C5E79"/>
                </a:solidFill>
                <a:latin typeface="Segoe UI"/>
              </a:rPr>
              <a:t>The </a:t>
            </a:r>
            <a:r>
              <a:rPr lang="en-US" sz="500">
                <a:solidFill>
                  <a:srgbClr val="778498"/>
                </a:solidFill>
                <a:latin typeface="Segoe UI"/>
              </a:rPr>
              <a:t>Spinach </a:t>
            </a:r>
            <a:r>
              <a:rPr lang="en-US" sz="500">
                <a:solidFill>
                  <a:srgbClr val="4C5E79"/>
                </a:solidFill>
                <a:latin typeface="Segoe UI"/>
              </a:rPr>
              <a:t>Pesto Pizza</a:t>
            </a:r>
          </a:p>
        </p:txBody>
      </p:sp>
      <p:sp>
        <p:nvSpPr>
          <p:cNvPr id="23" name=""/>
          <p:cNvSpPr/>
          <p:nvPr/>
        </p:nvSpPr>
        <p:spPr>
          <a:xfrm>
            <a:off x="6028944" y="4547616"/>
            <a:ext cx="1069848" cy="82296"/>
          </a:xfrm>
          <a:prstGeom prst="rect">
            <a:avLst/>
          </a:prstGeom>
        </p:spPr>
        <p:txBody>
          <a:bodyPr lIns="0" tIns="0" rIns="0" bIns="0" wrap="none">
            <a:noAutofit/>
          </a:bodyPr>
          <a:p>
            <a:pPr algn="just" indent="0">
              <a:lnSpc>
                <a:spcPts val="864"/>
              </a:lnSpc>
            </a:pPr>
            <a:r>
              <a:rPr lang="en-US" sz="500">
                <a:solidFill>
                  <a:srgbClr val="EE573D"/>
                </a:solidFill>
                <a:latin typeface="Segoe UI"/>
              </a:rPr>
              <a:t>■    </a:t>
            </a:r>
            <a:r>
              <a:rPr lang="en-US" sz="500">
                <a:solidFill>
                  <a:srgbClr val="4C5E79"/>
                </a:solidFill>
                <a:latin typeface="Segoe UI"/>
              </a:rPr>
              <a:t>The </a:t>
            </a:r>
            <a:r>
              <a:rPr lang="en-US" sz="500">
                <a:solidFill>
                  <a:srgbClr val="778498"/>
                </a:solidFill>
                <a:latin typeface="Segoe UI"/>
              </a:rPr>
              <a:t>Italian </a:t>
            </a:r>
            <a:r>
              <a:rPr lang="en-US" sz="500">
                <a:solidFill>
                  <a:srgbClr val="4C5E79"/>
                </a:solidFill>
                <a:latin typeface="Segoe UI"/>
              </a:rPr>
              <a:t>Vegetables Pizza</a:t>
            </a:r>
          </a:p>
        </p:txBody>
      </p:sp>
      <p:sp>
        <p:nvSpPr>
          <p:cNvPr id="24" name=""/>
          <p:cNvSpPr/>
          <p:nvPr/>
        </p:nvSpPr>
        <p:spPr>
          <a:xfrm>
            <a:off x="6028944" y="4660392"/>
            <a:ext cx="807720" cy="64008"/>
          </a:xfrm>
          <a:prstGeom prst="rect">
            <a:avLst/>
          </a:prstGeom>
        </p:spPr>
        <p:txBody>
          <a:bodyPr lIns="0" tIns="0" rIns="0" bIns="0" wrap="none">
            <a:noAutofit/>
          </a:bodyPr>
          <a:p>
            <a:pPr algn="just" indent="0">
              <a:lnSpc>
                <a:spcPts val="864"/>
              </a:lnSpc>
            </a:pPr>
            <a:r>
              <a:rPr lang="en-US" sz="500">
                <a:solidFill>
                  <a:srgbClr val="03CD96"/>
                </a:solidFill>
                <a:latin typeface="Segoe UI"/>
              </a:rPr>
              <a:t>■    </a:t>
            </a:r>
            <a:r>
              <a:rPr lang="en-US" sz="500">
                <a:solidFill>
                  <a:srgbClr val="314464"/>
                </a:solidFill>
                <a:latin typeface="Segoe UI"/>
              </a:rPr>
              <a:t>Th </a:t>
            </a:r>
            <a:r>
              <a:rPr lang="en-US" sz="500">
                <a:solidFill>
                  <a:srgbClr val="4C5E79"/>
                </a:solidFill>
                <a:latin typeface="Segoe UI"/>
              </a:rPr>
              <a:t>e Ca la </a:t>
            </a:r>
            <a:r>
              <a:rPr lang="en-US" sz="500">
                <a:solidFill>
                  <a:srgbClr val="778498"/>
                </a:solidFill>
                <a:latin typeface="Segoe UI"/>
              </a:rPr>
              <a:t>b </a:t>
            </a:r>
            <a:r>
              <a:rPr lang="en-US" sz="500">
                <a:solidFill>
                  <a:srgbClr val="4C5E79"/>
                </a:solidFill>
                <a:latin typeface="Segoe UI"/>
              </a:rPr>
              <a:t>rese P </a:t>
            </a:r>
            <a:r>
              <a:rPr lang="en-US" sz="500">
                <a:solidFill>
                  <a:srgbClr val="314464"/>
                </a:solidFill>
                <a:latin typeface="Segoe UI"/>
              </a:rPr>
              <a:t>izza</a:t>
            </a:r>
          </a:p>
        </p:txBody>
      </p:sp>
      <p:sp>
        <p:nvSpPr>
          <p:cNvPr id="25" name=""/>
          <p:cNvSpPr/>
          <p:nvPr/>
        </p:nvSpPr>
        <p:spPr>
          <a:xfrm>
            <a:off x="6028944" y="4773168"/>
            <a:ext cx="893064" cy="82296"/>
          </a:xfrm>
          <a:prstGeom prst="rect">
            <a:avLst/>
          </a:prstGeom>
        </p:spPr>
        <p:txBody>
          <a:bodyPr lIns="0" tIns="0" rIns="0" bIns="0" wrap="none">
            <a:noAutofit/>
          </a:bodyPr>
          <a:p>
            <a:pPr algn="just" indent="0">
              <a:lnSpc>
                <a:spcPts val="864"/>
              </a:lnSpc>
            </a:pPr>
            <a:r>
              <a:rPr lang="en-US" sz="500">
                <a:solidFill>
                  <a:srgbClr val="AD66F9"/>
                </a:solidFill>
                <a:latin typeface="Segoe UI"/>
              </a:rPr>
              <a:t>■    </a:t>
            </a:r>
            <a:r>
              <a:rPr lang="en-US" sz="500">
                <a:solidFill>
                  <a:srgbClr val="4C5E79"/>
                </a:solidFill>
                <a:latin typeface="Segoe UI"/>
              </a:rPr>
              <a:t>The Soppressata Pizza</a:t>
            </a:r>
          </a:p>
        </p:txBody>
      </p:sp>
      <p:sp>
        <p:nvSpPr>
          <p:cNvPr id="26" name=""/>
          <p:cNvSpPr/>
          <p:nvPr/>
        </p:nvSpPr>
        <p:spPr>
          <a:xfrm>
            <a:off x="6028944" y="4885944"/>
            <a:ext cx="947928" cy="64008"/>
          </a:xfrm>
          <a:prstGeom prst="rect">
            <a:avLst/>
          </a:prstGeom>
        </p:spPr>
        <p:txBody>
          <a:bodyPr lIns="0" tIns="0" rIns="0" bIns="0" wrap="none">
            <a:noAutofit/>
          </a:bodyPr>
          <a:p>
            <a:pPr algn="just" indent="0">
              <a:lnSpc>
                <a:spcPts val="864"/>
              </a:lnSpc>
            </a:pPr>
            <a:r>
              <a:rPr lang="en-US" sz="500">
                <a:solidFill>
                  <a:srgbClr val="FEA35F"/>
                </a:solidFill>
                <a:latin typeface="Segoe UI"/>
              </a:rPr>
              <a:t>■    </a:t>
            </a:r>
            <a:r>
              <a:rPr lang="en-US" sz="500">
                <a:solidFill>
                  <a:srgbClr val="4C5E79"/>
                </a:solidFill>
                <a:latin typeface="Segoe UI"/>
              </a:rPr>
              <a:t>The </a:t>
            </a:r>
            <a:r>
              <a:rPr lang="en-US" sz="500">
                <a:solidFill>
                  <a:srgbClr val="778498"/>
                </a:solidFill>
                <a:latin typeface="Segoe UI"/>
              </a:rPr>
              <a:t>Chicken </a:t>
            </a:r>
            <a:r>
              <a:rPr lang="en-US" sz="500">
                <a:solidFill>
                  <a:srgbClr val="4C5E79"/>
                </a:solidFill>
                <a:latin typeface="Segoe UI"/>
              </a:rPr>
              <a:t>Pesto </a:t>
            </a:r>
            <a:r>
              <a:rPr lang="en-US" sz="500">
                <a:solidFill>
                  <a:srgbClr val="778498"/>
                </a:solidFill>
                <a:latin typeface="Segoe UI"/>
              </a:rPr>
              <a:t>Pizza</a:t>
            </a:r>
          </a:p>
        </p:txBody>
      </p:sp>
      <p:sp>
        <p:nvSpPr>
          <p:cNvPr id="27" name=""/>
          <p:cNvSpPr/>
          <p:nvPr/>
        </p:nvSpPr>
        <p:spPr>
          <a:xfrm>
            <a:off x="6028944" y="4995672"/>
            <a:ext cx="1008888" cy="188976"/>
          </a:xfrm>
          <a:prstGeom prst="rect">
            <a:avLst/>
          </a:prstGeom>
        </p:spPr>
        <p:txBody>
          <a:bodyPr lIns="0" tIns="0" rIns="0" bIns="0">
            <a:noAutofit/>
          </a:bodyPr>
          <a:p>
            <a:pPr indent="0">
              <a:lnSpc>
                <a:spcPts val="864"/>
              </a:lnSpc>
            </a:pPr>
            <a:r>
              <a:rPr lang="en-US" sz="500">
                <a:solidFill>
                  <a:srgbClr val="1ED3F2"/>
                </a:solidFill>
                <a:latin typeface="Segoe UI"/>
              </a:rPr>
              <a:t>■    </a:t>
            </a:r>
            <a:r>
              <a:rPr lang="en-US" sz="500">
                <a:solidFill>
                  <a:srgbClr val="4C5E79"/>
                </a:solidFill>
                <a:latin typeface="Segoe UI"/>
              </a:rPr>
              <a:t>The Mediterranean Pizza </a:t>
            </a:r>
            <a:r>
              <a:rPr lang="en-US" sz="500">
                <a:solidFill>
                  <a:srgbClr val="FE6994"/>
                </a:solidFill>
                <a:latin typeface="Segoe UI"/>
              </a:rPr>
              <a:t>H </a:t>
            </a:r>
            <a:r>
              <a:rPr lang="en-US" sz="500">
                <a:solidFill>
                  <a:srgbClr val="4C5E79"/>
                </a:solidFill>
                <a:latin typeface="Segoe UI"/>
              </a:rPr>
              <a:t>The </a:t>
            </a:r>
            <a:r>
              <a:rPr lang="en-US" sz="500">
                <a:solidFill>
                  <a:srgbClr val="778498"/>
                </a:solidFill>
                <a:latin typeface="Segoe UI"/>
              </a:rPr>
              <a:t>Italian Supreme Pizza</a:t>
            </a:r>
          </a:p>
        </p:txBody>
      </p:sp>
      <p:sp>
        <p:nvSpPr>
          <p:cNvPr id="28" name=""/>
          <p:cNvSpPr/>
          <p:nvPr/>
        </p:nvSpPr>
        <p:spPr>
          <a:xfrm>
            <a:off x="6028944" y="5218176"/>
            <a:ext cx="676656" cy="64008"/>
          </a:xfrm>
          <a:prstGeom prst="rect">
            <a:avLst/>
          </a:prstGeom>
        </p:spPr>
        <p:txBody>
          <a:bodyPr lIns="0" tIns="0" rIns="0" bIns="0" wrap="none">
            <a:noAutofit/>
          </a:bodyPr>
          <a:p>
            <a:pPr algn="just" indent="0">
              <a:lnSpc>
                <a:spcPts val="864"/>
              </a:lnSpc>
              <a:spcAft>
                <a:spcPts val="2730"/>
              </a:spcAft>
            </a:pPr>
            <a:r>
              <a:rPr lang="en-US" sz="500">
                <a:solidFill>
                  <a:srgbClr val="B7E884"/>
                </a:solidFill>
                <a:latin typeface="Segoe UI"/>
              </a:rPr>
              <a:t>■    </a:t>
            </a:r>
            <a:r>
              <a:rPr lang="en-US" sz="500">
                <a:solidFill>
                  <a:srgbClr val="4C5E79"/>
                </a:solidFill>
                <a:latin typeface="Segoe UI"/>
              </a:rPr>
              <a:t>The Greek Pizza</a:t>
            </a:r>
          </a:p>
        </p:txBody>
      </p:sp>
      <p:sp>
        <p:nvSpPr>
          <p:cNvPr id="29" name=""/>
          <p:cNvSpPr/>
          <p:nvPr/>
        </p:nvSpPr>
        <p:spPr>
          <a:xfrm>
            <a:off x="438912" y="5794248"/>
            <a:ext cx="6815328" cy="67056"/>
          </a:xfrm>
          <a:prstGeom prst="rect">
            <a:avLst/>
          </a:prstGeom>
        </p:spPr>
        <p:txBody>
          <a:bodyPr lIns="0" tIns="0" rIns="0" bIns="0" wrap="none">
            <a:noAutofit/>
          </a:bodyPr>
          <a:p>
            <a:pPr algn="just" marL="850900" indent="0"/>
            <a:r>
              <a:rPr lang="en-US" sz="500">
                <a:solidFill>
                  <a:srgbClr val="778498"/>
                </a:solidFill>
                <a:latin typeface="Segoe UI"/>
              </a:rPr>
              <a:t>L    M    S    XL    XXL</a:t>
            </a:r>
          </a:p>
        </p:txBody>
      </p:sp>
      <p:sp>
        <p:nvSpPr>
          <p:cNvPr id="30" name=""/>
          <p:cNvSpPr/>
          <p:nvPr/>
        </p:nvSpPr>
        <p:spPr>
          <a:xfrm>
            <a:off x="438912" y="5958840"/>
            <a:ext cx="6815328" cy="362712"/>
          </a:xfrm>
          <a:prstGeom prst="rect">
            <a:avLst/>
          </a:prstGeom>
        </p:spPr>
        <p:txBody>
          <a:bodyPr lIns="0" tIns="0" rIns="0" bIns="0">
            <a:noAutofit/>
          </a:bodyPr>
          <a:p>
            <a:pPr marL="2692400" indent="0">
              <a:spcBef>
                <a:spcPts val="420"/>
              </a:spcBef>
              <a:spcAft>
                <a:spcPts val="420"/>
              </a:spcAft>
            </a:pPr>
            <a:r>
              <a:rPr lang="en-US" sz="750">
                <a:solidFill>
                  <a:srgbClr val="66758C"/>
                </a:solidFill>
                <a:latin typeface="Segoe UI"/>
              </a:rPr>
              <a:t>Pizza Size</a:t>
            </a:r>
          </a:p>
          <a:p>
            <a:pPr indent="0">
              <a:spcAft>
                <a:spcPts val="4410"/>
              </a:spcAft>
            </a:pPr>
            <a:r>
              <a:rPr lang="en-US" sz="950">
                <a:latin typeface="Segoe UI"/>
              </a:rPr>
              <a:t>The Popular least sizes (XL and XXL) dominate sales across all months, especially S, M, show consistently lower demand.</a:t>
            </a:r>
          </a:p>
        </p:txBody>
      </p:sp>
      <p:sp>
        <p:nvSpPr>
          <p:cNvPr id="31" name=""/>
          <p:cNvSpPr/>
          <p:nvPr/>
        </p:nvSpPr>
        <p:spPr>
          <a:xfrm>
            <a:off x="679704" y="7159752"/>
            <a:ext cx="1990344" cy="137160"/>
          </a:xfrm>
          <a:prstGeom prst="rect">
            <a:avLst/>
          </a:prstGeom>
        </p:spPr>
        <p:txBody>
          <a:bodyPr lIns="0" tIns="0" rIns="0" bIns="0" wrap="none">
            <a:noAutofit/>
          </a:bodyPr>
          <a:p>
            <a:pPr indent="0">
              <a:spcBef>
                <a:spcPts val="4410"/>
              </a:spcBef>
              <a:spcAft>
                <a:spcPts val="1680"/>
              </a:spcAft>
            </a:pPr>
            <a:r>
              <a:rPr lang="en-US" sz="750">
                <a:solidFill>
                  <a:srgbClr val="66758C"/>
                </a:solidFill>
                <a:latin typeface="Segoe UI"/>
              </a:rPr>
              <a:t>Top 3 Pizza's of Each Size (May Weakends)</a:t>
            </a:r>
          </a:p>
        </p:txBody>
      </p:sp>
      <p:sp>
        <p:nvSpPr>
          <p:cNvPr id="32" name=""/>
          <p:cNvSpPr/>
          <p:nvPr/>
        </p:nvSpPr>
        <p:spPr>
          <a:xfrm>
            <a:off x="5958840" y="7583424"/>
            <a:ext cx="472440" cy="70104"/>
          </a:xfrm>
          <a:prstGeom prst="rect">
            <a:avLst/>
          </a:prstGeom>
        </p:spPr>
        <p:txBody>
          <a:bodyPr lIns="0" tIns="0" rIns="0" bIns="0" wrap="none">
            <a:noAutofit/>
          </a:bodyPr>
          <a:p>
            <a:pPr indent="0">
              <a:lnSpc>
                <a:spcPts val="864"/>
              </a:lnSpc>
            </a:pPr>
            <a:r>
              <a:rPr lang="en-US" sz="750">
                <a:solidFill>
                  <a:srgbClr val="4C5E79"/>
                </a:solidFill>
                <a:latin typeface="Segoe UI"/>
              </a:rPr>
              <a:t>Pizza </a:t>
            </a:r>
            <a:r>
              <a:rPr lang="en-US" sz="750">
                <a:solidFill>
                  <a:srgbClr val="778498"/>
                </a:solidFill>
                <a:latin typeface="Segoe UI"/>
              </a:rPr>
              <a:t>Name</a:t>
            </a:r>
          </a:p>
        </p:txBody>
      </p:sp>
      <p:sp>
        <p:nvSpPr>
          <p:cNvPr id="33" name=""/>
          <p:cNvSpPr/>
          <p:nvPr/>
        </p:nvSpPr>
        <p:spPr>
          <a:xfrm>
            <a:off x="6019800" y="7702296"/>
            <a:ext cx="902208" cy="67056"/>
          </a:xfrm>
          <a:prstGeom prst="rect">
            <a:avLst/>
          </a:prstGeom>
        </p:spPr>
        <p:txBody>
          <a:bodyPr lIns="0" tIns="0" rIns="0" bIns="0" wrap="none">
            <a:noAutofit/>
          </a:bodyPr>
          <a:p>
            <a:pPr algn="just" indent="0">
              <a:lnSpc>
                <a:spcPts val="864"/>
              </a:lnSpc>
            </a:pPr>
            <a:r>
              <a:rPr lang="en-US" sz="500">
                <a:solidFill>
                  <a:srgbClr val="646FFA"/>
                </a:solidFill>
                <a:latin typeface="Segoe UI"/>
              </a:rPr>
              <a:t>■    </a:t>
            </a:r>
            <a:r>
              <a:rPr lang="en-US" sz="500">
                <a:solidFill>
                  <a:srgbClr val="4C5E79"/>
                </a:solidFill>
                <a:latin typeface="Segoe UI"/>
              </a:rPr>
              <a:t>The </a:t>
            </a:r>
            <a:r>
              <a:rPr lang="en-US" sz="500">
                <a:solidFill>
                  <a:srgbClr val="778498"/>
                </a:solidFill>
                <a:latin typeface="Segoe UI"/>
              </a:rPr>
              <a:t>Thai Chicken </a:t>
            </a:r>
            <a:r>
              <a:rPr lang="en-US" sz="500">
                <a:solidFill>
                  <a:srgbClr val="4C5E79"/>
                </a:solidFill>
                <a:latin typeface="Segoe UI"/>
              </a:rPr>
              <a:t>Pizza</a:t>
            </a:r>
          </a:p>
        </p:txBody>
      </p:sp>
      <p:sp>
        <p:nvSpPr>
          <p:cNvPr id="34" name=""/>
          <p:cNvSpPr/>
          <p:nvPr/>
        </p:nvSpPr>
        <p:spPr>
          <a:xfrm>
            <a:off x="6016752" y="7815072"/>
            <a:ext cx="877824" cy="79248"/>
          </a:xfrm>
          <a:prstGeom prst="rect">
            <a:avLst/>
          </a:prstGeom>
        </p:spPr>
        <p:txBody>
          <a:bodyPr lIns="0" tIns="0" rIns="0" bIns="0" wrap="none">
            <a:noAutofit/>
          </a:bodyPr>
          <a:p>
            <a:pPr algn="just" indent="0">
              <a:lnSpc>
                <a:spcPts val="864"/>
              </a:lnSpc>
            </a:pPr>
            <a:r>
              <a:rPr lang="en-US" sz="500">
                <a:solidFill>
                  <a:srgbClr val="EE573D"/>
                </a:solidFill>
                <a:latin typeface="Segoe UI"/>
              </a:rPr>
              <a:t>■    </a:t>
            </a:r>
            <a:r>
              <a:rPr lang="en-US" sz="500">
                <a:solidFill>
                  <a:srgbClr val="4C5E79"/>
                </a:solidFill>
                <a:latin typeface="Segoe UI"/>
              </a:rPr>
              <a:t>The </a:t>
            </a:r>
            <a:r>
              <a:rPr lang="en-US" sz="500">
                <a:solidFill>
                  <a:srgbClr val="778498"/>
                </a:solidFill>
                <a:latin typeface="Segoe UI"/>
              </a:rPr>
              <a:t>Spicy </a:t>
            </a:r>
            <a:r>
              <a:rPr lang="en-US" sz="500">
                <a:solidFill>
                  <a:srgbClr val="9AA4B3"/>
                </a:solidFill>
                <a:latin typeface="Segoe UI"/>
              </a:rPr>
              <a:t>Italian </a:t>
            </a:r>
            <a:r>
              <a:rPr lang="en-US" sz="500">
                <a:solidFill>
                  <a:srgbClr val="4C5E79"/>
                </a:solidFill>
                <a:latin typeface="Segoe UI"/>
              </a:rPr>
              <a:t>Pizza</a:t>
            </a:r>
          </a:p>
        </p:txBody>
      </p:sp>
      <p:sp>
        <p:nvSpPr>
          <p:cNvPr id="35" name=""/>
          <p:cNvSpPr/>
          <p:nvPr/>
        </p:nvSpPr>
        <p:spPr>
          <a:xfrm>
            <a:off x="6019800" y="7924800"/>
            <a:ext cx="896112" cy="67056"/>
          </a:xfrm>
          <a:prstGeom prst="rect">
            <a:avLst/>
          </a:prstGeom>
        </p:spPr>
        <p:txBody>
          <a:bodyPr lIns="0" tIns="0" rIns="0" bIns="0" wrap="none">
            <a:noAutofit/>
          </a:bodyPr>
          <a:p>
            <a:pPr algn="just" indent="0">
              <a:lnSpc>
                <a:spcPts val="864"/>
              </a:lnSpc>
            </a:pPr>
            <a:r>
              <a:rPr lang="en-US" sz="500">
                <a:solidFill>
                  <a:srgbClr val="03CD96"/>
                </a:solidFill>
                <a:latin typeface="Segoe UI"/>
              </a:rPr>
              <a:t>■    </a:t>
            </a:r>
            <a:r>
              <a:rPr lang="en-US" sz="500">
                <a:solidFill>
                  <a:srgbClr val="4C5E79"/>
                </a:solidFill>
                <a:latin typeface="Segoe UI"/>
              </a:rPr>
              <a:t>The </a:t>
            </a:r>
            <a:r>
              <a:rPr lang="en-US" sz="500">
                <a:solidFill>
                  <a:srgbClr val="778498"/>
                </a:solidFill>
                <a:latin typeface="Segoe UI"/>
              </a:rPr>
              <a:t>Four </a:t>
            </a:r>
            <a:r>
              <a:rPr lang="en-US" sz="500">
                <a:solidFill>
                  <a:srgbClr val="4C5E79"/>
                </a:solidFill>
                <a:latin typeface="Segoe UI"/>
              </a:rPr>
              <a:t>Cheese Pizza</a:t>
            </a:r>
          </a:p>
        </p:txBody>
      </p:sp>
      <p:sp>
        <p:nvSpPr>
          <p:cNvPr id="36" name=""/>
          <p:cNvSpPr/>
          <p:nvPr/>
        </p:nvSpPr>
        <p:spPr>
          <a:xfrm>
            <a:off x="6019800" y="8037576"/>
            <a:ext cx="954024" cy="64008"/>
          </a:xfrm>
          <a:prstGeom prst="rect">
            <a:avLst/>
          </a:prstGeom>
        </p:spPr>
        <p:txBody>
          <a:bodyPr lIns="0" tIns="0" rIns="0" bIns="0" wrap="none">
            <a:noAutofit/>
          </a:bodyPr>
          <a:p>
            <a:pPr algn="just" indent="0">
              <a:lnSpc>
                <a:spcPts val="864"/>
              </a:lnSpc>
            </a:pPr>
            <a:r>
              <a:rPr lang="en-US" sz="500">
                <a:solidFill>
                  <a:srgbClr val="AD66F9"/>
                </a:solidFill>
                <a:latin typeface="Segoe UI"/>
              </a:rPr>
              <a:t>■    </a:t>
            </a:r>
            <a:r>
              <a:rPr lang="en-US" sz="500">
                <a:solidFill>
                  <a:srgbClr val="4C5E79"/>
                </a:solidFill>
                <a:latin typeface="Segoe UI"/>
              </a:rPr>
              <a:t>The Classic </a:t>
            </a:r>
            <a:r>
              <a:rPr lang="en-US" sz="500">
                <a:solidFill>
                  <a:srgbClr val="778498"/>
                </a:solidFill>
                <a:latin typeface="Segoe UI"/>
              </a:rPr>
              <a:t>Deluxe Pizza</a:t>
            </a:r>
          </a:p>
        </p:txBody>
      </p:sp>
      <p:sp>
        <p:nvSpPr>
          <p:cNvPr id="37" name=""/>
          <p:cNvSpPr/>
          <p:nvPr/>
        </p:nvSpPr>
        <p:spPr>
          <a:xfrm>
            <a:off x="6019800" y="8150352"/>
            <a:ext cx="1008888" cy="76200"/>
          </a:xfrm>
          <a:prstGeom prst="rect">
            <a:avLst/>
          </a:prstGeom>
        </p:spPr>
        <p:txBody>
          <a:bodyPr lIns="0" tIns="0" rIns="0" bIns="0" wrap="none">
            <a:noAutofit/>
          </a:bodyPr>
          <a:p>
            <a:pPr algn="just" indent="0">
              <a:lnSpc>
                <a:spcPts val="864"/>
              </a:lnSpc>
            </a:pPr>
            <a:r>
              <a:rPr lang="en-US" sz="500">
                <a:solidFill>
                  <a:srgbClr val="FEA35F"/>
                </a:solidFill>
                <a:latin typeface="Segoe UI"/>
              </a:rPr>
              <a:t>■    </a:t>
            </a:r>
            <a:r>
              <a:rPr lang="en-US" sz="500">
                <a:solidFill>
                  <a:srgbClr val="4C5E79"/>
                </a:solidFill>
                <a:latin typeface="Segoe UI"/>
              </a:rPr>
              <a:t>The Italian Supreme Pizza</a:t>
            </a:r>
          </a:p>
        </p:txBody>
      </p:sp>
      <p:sp>
        <p:nvSpPr>
          <p:cNvPr id="38" name=""/>
          <p:cNvSpPr/>
          <p:nvPr/>
        </p:nvSpPr>
        <p:spPr>
          <a:xfrm>
            <a:off x="6019800" y="8263128"/>
            <a:ext cx="1085088" cy="60960"/>
          </a:xfrm>
          <a:prstGeom prst="rect">
            <a:avLst/>
          </a:prstGeom>
        </p:spPr>
        <p:txBody>
          <a:bodyPr lIns="0" tIns="0" rIns="0" bIns="0" wrap="none">
            <a:noAutofit/>
          </a:bodyPr>
          <a:p>
            <a:pPr algn="just" indent="0">
              <a:lnSpc>
                <a:spcPts val="864"/>
              </a:lnSpc>
            </a:pPr>
            <a:r>
              <a:rPr lang="en-US" sz="500">
                <a:solidFill>
                  <a:srgbClr val="1ED3F2"/>
                </a:solidFill>
                <a:latin typeface="Segoe UI"/>
              </a:rPr>
              <a:t>■    </a:t>
            </a:r>
            <a:r>
              <a:rPr lang="en-US" sz="500">
                <a:solidFill>
                  <a:srgbClr val="4C5E79"/>
                </a:solidFill>
                <a:latin typeface="Segoe UI"/>
              </a:rPr>
              <a:t>The </a:t>
            </a:r>
            <a:r>
              <a:rPr lang="en-US" sz="500">
                <a:solidFill>
                  <a:srgbClr val="9AA4B3"/>
                </a:solidFill>
                <a:latin typeface="Segoe UI"/>
              </a:rPr>
              <a:t>California </a:t>
            </a:r>
            <a:r>
              <a:rPr lang="en-US" sz="500">
                <a:solidFill>
                  <a:srgbClr val="778498"/>
                </a:solidFill>
                <a:latin typeface="Segoe UI"/>
              </a:rPr>
              <a:t>Chicken </a:t>
            </a:r>
            <a:r>
              <a:rPr lang="en-US" sz="500">
                <a:solidFill>
                  <a:srgbClr val="4C5E79"/>
                </a:solidFill>
                <a:latin typeface="Segoe UI"/>
              </a:rPr>
              <a:t>Pizza</a:t>
            </a:r>
          </a:p>
        </p:txBody>
      </p:sp>
      <p:sp>
        <p:nvSpPr>
          <p:cNvPr id="39" name=""/>
          <p:cNvSpPr/>
          <p:nvPr/>
        </p:nvSpPr>
        <p:spPr>
          <a:xfrm>
            <a:off x="6019800" y="8372856"/>
            <a:ext cx="771144" cy="76200"/>
          </a:xfrm>
          <a:prstGeom prst="rect">
            <a:avLst/>
          </a:prstGeom>
        </p:spPr>
        <p:txBody>
          <a:bodyPr lIns="0" tIns="0" rIns="0" bIns="0" wrap="none">
            <a:noAutofit/>
          </a:bodyPr>
          <a:p>
            <a:pPr algn="just" indent="0">
              <a:lnSpc>
                <a:spcPts val="864"/>
              </a:lnSpc>
            </a:pPr>
            <a:r>
              <a:rPr lang="en-US" sz="500">
                <a:solidFill>
                  <a:srgbClr val="FE6994"/>
                </a:solidFill>
                <a:latin typeface="Segoe UI"/>
              </a:rPr>
              <a:t>■    </a:t>
            </a:r>
            <a:r>
              <a:rPr lang="en-US" sz="500">
                <a:solidFill>
                  <a:srgbClr val="4C5E79"/>
                </a:solidFill>
                <a:latin typeface="Segoe UI"/>
              </a:rPr>
              <a:t>The Big </a:t>
            </a:r>
            <a:r>
              <a:rPr lang="en-US" sz="500">
                <a:solidFill>
                  <a:srgbClr val="778498"/>
                </a:solidFill>
                <a:latin typeface="Segoe UI"/>
              </a:rPr>
              <a:t>Meat </a:t>
            </a:r>
            <a:r>
              <a:rPr lang="en-US" sz="500">
                <a:solidFill>
                  <a:srgbClr val="4C5E79"/>
                </a:solidFill>
                <a:latin typeface="Segoe UI"/>
              </a:rPr>
              <a:t>Pizza</a:t>
            </a:r>
          </a:p>
        </p:txBody>
      </p:sp>
      <p:sp>
        <p:nvSpPr>
          <p:cNvPr id="40" name=""/>
          <p:cNvSpPr/>
          <p:nvPr/>
        </p:nvSpPr>
        <p:spPr>
          <a:xfrm>
            <a:off x="6019800" y="8482584"/>
            <a:ext cx="813816" cy="64008"/>
          </a:xfrm>
          <a:prstGeom prst="rect">
            <a:avLst/>
          </a:prstGeom>
        </p:spPr>
        <p:txBody>
          <a:bodyPr lIns="0" tIns="0" rIns="0" bIns="0" wrap="none">
            <a:noAutofit/>
          </a:bodyPr>
          <a:p>
            <a:pPr algn="just" indent="0">
              <a:lnSpc>
                <a:spcPts val="864"/>
              </a:lnSpc>
            </a:pPr>
            <a:r>
              <a:rPr lang="en-US" sz="500">
                <a:solidFill>
                  <a:srgbClr val="B7E884"/>
                </a:solidFill>
                <a:latin typeface="Segoe UI"/>
              </a:rPr>
              <a:t>■    </a:t>
            </a:r>
            <a:r>
              <a:rPr lang="en-US" sz="500">
                <a:solidFill>
                  <a:srgbClr val="4C5E79"/>
                </a:solidFill>
                <a:latin typeface="Segoe UI"/>
              </a:rPr>
              <a:t>The Brie Carre Pizza</a:t>
            </a:r>
          </a:p>
        </p:txBody>
      </p:sp>
      <p:sp>
        <p:nvSpPr>
          <p:cNvPr id="41" name=""/>
          <p:cNvSpPr/>
          <p:nvPr/>
        </p:nvSpPr>
        <p:spPr>
          <a:xfrm>
            <a:off x="6019800" y="8595360"/>
            <a:ext cx="676656" cy="64008"/>
          </a:xfrm>
          <a:prstGeom prst="rect">
            <a:avLst/>
          </a:prstGeom>
        </p:spPr>
        <p:txBody>
          <a:bodyPr lIns="0" tIns="0" rIns="0" bIns="0" wrap="none">
            <a:noAutofit/>
          </a:bodyPr>
          <a:p>
            <a:pPr algn="just" indent="0">
              <a:lnSpc>
                <a:spcPts val="864"/>
              </a:lnSpc>
              <a:spcAft>
                <a:spcPts val="1680"/>
              </a:spcAft>
            </a:pPr>
            <a:r>
              <a:rPr lang="en-US" sz="500">
                <a:solidFill>
                  <a:srgbClr val="FD9AFD"/>
                </a:solidFill>
                <a:latin typeface="Segoe UI"/>
              </a:rPr>
              <a:t>■    </a:t>
            </a:r>
            <a:r>
              <a:rPr lang="en-US" sz="500">
                <a:solidFill>
                  <a:srgbClr val="4C5E79"/>
                </a:solidFill>
                <a:latin typeface="Segoe UI"/>
              </a:rPr>
              <a:t>The </a:t>
            </a:r>
            <a:r>
              <a:rPr lang="en-US" sz="500">
                <a:solidFill>
                  <a:srgbClr val="9AA4B3"/>
                </a:solidFill>
                <a:latin typeface="Segoe UI"/>
              </a:rPr>
              <a:t>Greek Pizza</a:t>
            </a:r>
          </a:p>
        </p:txBody>
      </p:sp>
      <p:sp>
        <p:nvSpPr>
          <p:cNvPr id="42" name=""/>
          <p:cNvSpPr/>
          <p:nvPr/>
        </p:nvSpPr>
        <p:spPr>
          <a:xfrm>
            <a:off x="1295400" y="9073896"/>
            <a:ext cx="4102608" cy="54864"/>
          </a:xfrm>
          <a:prstGeom prst="rect">
            <a:avLst/>
          </a:prstGeom>
        </p:spPr>
        <p:txBody>
          <a:bodyPr lIns="0" tIns="0" rIns="0" bIns="0" wrap="none">
            <a:noAutofit/>
          </a:bodyPr>
          <a:p>
            <a:pPr algn="just" indent="0"/>
            <a:r>
              <a:rPr lang="en-US" sz="500">
                <a:solidFill>
                  <a:srgbClr val="778498"/>
                </a:solidFill>
                <a:latin typeface="Segoe UI"/>
              </a:rPr>
              <a:t>L    M    S    XL    XXL</a:t>
            </a:r>
          </a:p>
        </p:txBody>
      </p:sp>
      <p:sp>
        <p:nvSpPr>
          <p:cNvPr id="43" name=""/>
          <p:cNvSpPr/>
          <p:nvPr/>
        </p:nvSpPr>
        <p:spPr>
          <a:xfrm>
            <a:off x="3130296" y="9226296"/>
            <a:ext cx="384048" cy="70104"/>
          </a:xfrm>
          <a:prstGeom prst="rect">
            <a:avLst/>
          </a:prstGeom>
        </p:spPr>
        <p:txBody>
          <a:bodyPr lIns="0" tIns="0" rIns="0" bIns="0" wrap="none">
            <a:noAutofit/>
          </a:bodyPr>
          <a:p>
            <a:pPr indent="0"/>
            <a:r>
              <a:rPr lang="en-US" sz="750">
                <a:solidFill>
                  <a:srgbClr val="4C5E79"/>
                </a:solidFill>
                <a:latin typeface="Segoe UI"/>
              </a:rPr>
              <a:t>Pizza Size</a:t>
            </a: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84632" y="1359408"/>
            <a:ext cx="5370576" cy="1600200"/>
          </a:xfrm>
          <a:prstGeom prst="rect">
            <a:avLst/>
          </a:prstGeom>
        </p:spPr>
      </p:pic>
      <p:pic>
        <p:nvPicPr>
          <p:cNvPr id="3" name=""/>
          <p:cNvPicPr>
            <a:picLocks noChangeAspect="1"/>
          </p:cNvPicPr>
          <p:nvPr/>
        </p:nvPicPr>
        <p:blipFill>
          <a:blip r:embed="rPictId1"/>
          <a:stretch>
            <a:fillRect/>
          </a:stretch>
        </p:blipFill>
        <p:spPr>
          <a:xfrm>
            <a:off x="490728" y="4050792"/>
            <a:ext cx="5303520" cy="1542288"/>
          </a:xfrm>
          <a:prstGeom prst="rect">
            <a:avLst/>
          </a:prstGeom>
        </p:spPr>
      </p:pic>
      <p:pic>
        <p:nvPicPr>
          <p:cNvPr id="4" name=""/>
          <p:cNvPicPr>
            <a:picLocks noChangeAspect="1"/>
          </p:cNvPicPr>
          <p:nvPr/>
        </p:nvPicPr>
        <p:blipFill>
          <a:blip r:embed="rPictId2"/>
          <a:stretch>
            <a:fillRect/>
          </a:stretch>
        </p:blipFill>
        <p:spPr>
          <a:xfrm>
            <a:off x="484632" y="7866888"/>
            <a:ext cx="2724912" cy="713232"/>
          </a:xfrm>
          <a:prstGeom prst="rect">
            <a:avLst/>
          </a:prstGeom>
        </p:spPr>
      </p:pic>
      <p:sp>
        <p:nvSpPr>
          <p:cNvPr id="5" name=""/>
          <p:cNvSpPr/>
          <p:nvPr/>
        </p:nvSpPr>
        <p:spPr>
          <a:xfrm>
            <a:off x="445008" y="475488"/>
            <a:ext cx="6818376" cy="353568"/>
          </a:xfrm>
          <a:prstGeom prst="rect">
            <a:avLst/>
          </a:prstGeom>
        </p:spPr>
        <p:txBody>
          <a:bodyPr lIns="0" tIns="0" rIns="0" bIns="0">
            <a:noAutofit/>
          </a:bodyPr>
          <a:p>
            <a:pPr algn="just" indent="0">
              <a:lnSpc>
                <a:spcPts val="1536"/>
              </a:lnSpc>
              <a:spcAft>
                <a:spcPts val="420"/>
              </a:spcAft>
            </a:pPr>
            <a:r>
              <a:rPr lang="en-US" sz="950">
                <a:latin typeface="Segoe UI"/>
              </a:rPr>
              <a:t>Each pizza size category (L, M, S, XL) has distinct top three pizzas in May weekend, with notable high sales for larger and Smaller sizes, particularly in the 'Small' category.</a:t>
            </a:r>
          </a:p>
        </p:txBody>
      </p:sp>
      <p:sp>
        <p:nvSpPr>
          <p:cNvPr id="6" name=""/>
          <p:cNvSpPr/>
          <p:nvPr/>
        </p:nvSpPr>
        <p:spPr>
          <a:xfrm>
            <a:off x="685800" y="984504"/>
            <a:ext cx="2060448" cy="137160"/>
          </a:xfrm>
          <a:prstGeom prst="rect">
            <a:avLst/>
          </a:prstGeom>
        </p:spPr>
        <p:txBody>
          <a:bodyPr lIns="0" tIns="0" rIns="0" bIns="0" wrap="none">
            <a:noAutofit/>
          </a:bodyPr>
          <a:p>
            <a:pPr indent="0">
              <a:spcBef>
                <a:spcPts val="420"/>
              </a:spcBef>
              <a:spcAft>
                <a:spcPts val="1680"/>
              </a:spcAft>
            </a:pPr>
            <a:r>
              <a:rPr lang="en-US" sz="750">
                <a:solidFill>
                  <a:srgbClr val="66758C"/>
                </a:solidFill>
                <a:latin typeface="Segoe UI"/>
              </a:rPr>
              <a:t>Least 3 Pizza's </a:t>
            </a:r>
            <a:r>
              <a:rPr lang="en-US" sz="750">
                <a:solidFill>
                  <a:srgbClr val="778498"/>
                </a:solidFill>
                <a:latin typeface="Segoe UI"/>
              </a:rPr>
              <a:t>of Each </a:t>
            </a:r>
            <a:r>
              <a:rPr lang="en-US" sz="750">
                <a:solidFill>
                  <a:srgbClr val="66758C"/>
                </a:solidFill>
                <a:latin typeface="Segoe UI"/>
              </a:rPr>
              <a:t>Size (May Weakends)</a:t>
            </a:r>
          </a:p>
        </p:txBody>
      </p:sp>
      <p:sp>
        <p:nvSpPr>
          <p:cNvPr id="7" name=""/>
          <p:cNvSpPr/>
          <p:nvPr/>
        </p:nvSpPr>
        <p:spPr>
          <a:xfrm>
            <a:off x="5949696" y="1392936"/>
            <a:ext cx="1167384" cy="899160"/>
          </a:xfrm>
          <a:prstGeom prst="rect">
            <a:avLst/>
          </a:prstGeom>
        </p:spPr>
        <p:txBody>
          <a:bodyPr lIns="0" tIns="0" rIns="0" bIns="0">
            <a:noAutofit/>
          </a:bodyPr>
          <a:p>
            <a:pPr algn="just" indent="0">
              <a:lnSpc>
                <a:spcPts val="864"/>
              </a:lnSpc>
              <a:spcBef>
                <a:spcPts val="1680"/>
              </a:spcBef>
            </a:pPr>
            <a:r>
              <a:rPr lang="en-US" sz="750">
                <a:solidFill>
                  <a:srgbClr val="66758C"/>
                </a:solidFill>
                <a:latin typeface="Segoe UI"/>
              </a:rPr>
              <a:t>Pizza Name</a:t>
            </a:r>
          </a:p>
          <a:p>
            <a:pPr algn="just" indent="0">
              <a:lnSpc>
                <a:spcPts val="864"/>
              </a:lnSpc>
            </a:pPr>
            <a:r>
              <a:rPr lang="en-US" sz="500">
                <a:solidFill>
                  <a:srgbClr val="646FFA"/>
                </a:solidFill>
                <a:latin typeface="Segoe UI"/>
              </a:rPr>
              <a:t>■    </a:t>
            </a:r>
            <a:r>
              <a:rPr lang="en-US" sz="500">
                <a:solidFill>
                  <a:srgbClr val="66758C"/>
                </a:solidFill>
                <a:latin typeface="Segoe UI"/>
              </a:rPr>
              <a:t>The Green Garden Pizza</a:t>
            </a:r>
          </a:p>
          <a:p>
            <a:pPr algn="just" indent="0">
              <a:lnSpc>
                <a:spcPts val="864"/>
              </a:lnSpc>
            </a:pPr>
            <a:r>
              <a:rPr lang="en-US" sz="500">
                <a:solidFill>
                  <a:srgbClr val="EE573D"/>
                </a:solidFill>
                <a:latin typeface="Segoe UI"/>
              </a:rPr>
              <a:t>■    </a:t>
            </a:r>
            <a:r>
              <a:rPr lang="en-US" sz="500">
                <a:solidFill>
                  <a:srgbClr val="66758C"/>
                </a:solidFill>
                <a:latin typeface="Segoe UI"/>
              </a:rPr>
              <a:t>The </a:t>
            </a:r>
            <a:r>
              <a:rPr lang="en-US" sz="500">
                <a:solidFill>
                  <a:srgbClr val="9AA4B3"/>
                </a:solidFill>
                <a:latin typeface="Segoe UI"/>
              </a:rPr>
              <a:t>Italian </a:t>
            </a:r>
            <a:r>
              <a:rPr lang="en-US" sz="500">
                <a:solidFill>
                  <a:srgbClr val="66758C"/>
                </a:solidFill>
                <a:latin typeface="Segoe UI"/>
              </a:rPr>
              <a:t>Vegetables Pizza</a:t>
            </a:r>
          </a:p>
          <a:p>
            <a:pPr algn="just" indent="0">
              <a:lnSpc>
                <a:spcPts val="864"/>
              </a:lnSpc>
            </a:pPr>
            <a:r>
              <a:rPr lang="en-US" sz="500">
                <a:solidFill>
                  <a:srgbClr val="03CD96"/>
                </a:solidFill>
                <a:latin typeface="Segoe UI"/>
              </a:rPr>
              <a:t>■    </a:t>
            </a:r>
            <a:r>
              <a:rPr lang="en-US" sz="500">
                <a:solidFill>
                  <a:srgbClr val="66758C"/>
                </a:solidFill>
                <a:latin typeface="Segoe UI"/>
              </a:rPr>
              <a:t>The Greek Pizza</a:t>
            </a:r>
          </a:p>
          <a:p>
            <a:pPr algn="just" indent="0">
              <a:lnSpc>
                <a:spcPts val="864"/>
              </a:lnSpc>
            </a:pPr>
            <a:r>
              <a:rPr lang="en-US" sz="500">
                <a:solidFill>
                  <a:srgbClr val="AD66F9"/>
                </a:solidFill>
                <a:latin typeface="Segoe UI"/>
              </a:rPr>
              <a:t>■    </a:t>
            </a:r>
            <a:r>
              <a:rPr lang="en-US" sz="500">
                <a:solidFill>
                  <a:srgbClr val="66758C"/>
                </a:solidFill>
                <a:latin typeface="Segoe UI"/>
              </a:rPr>
              <a:t>The Spinach Supreme Pizza</a:t>
            </a:r>
          </a:p>
          <a:p>
            <a:pPr algn="just" indent="0">
              <a:lnSpc>
                <a:spcPts val="864"/>
              </a:lnSpc>
            </a:pPr>
            <a:r>
              <a:rPr lang="en-US" sz="500">
                <a:solidFill>
                  <a:srgbClr val="FEA35F"/>
                </a:solidFill>
                <a:latin typeface="Segoe UI"/>
              </a:rPr>
              <a:t>■    </a:t>
            </a:r>
            <a:r>
              <a:rPr lang="en-US" sz="500">
                <a:solidFill>
                  <a:srgbClr val="66758C"/>
                </a:solidFill>
                <a:latin typeface="Segoe UI"/>
              </a:rPr>
              <a:t>The Chicken Alfredo Pizza</a:t>
            </a:r>
          </a:p>
          <a:p>
            <a:pPr algn="just" indent="0">
              <a:lnSpc>
                <a:spcPts val="864"/>
              </a:lnSpc>
            </a:pPr>
            <a:r>
              <a:rPr lang="en-US" sz="500">
                <a:solidFill>
                  <a:srgbClr val="1ED3F2"/>
                </a:solidFill>
                <a:latin typeface="Segoe UI"/>
              </a:rPr>
              <a:t>■    </a:t>
            </a:r>
            <a:r>
              <a:rPr lang="en-US" sz="500">
                <a:solidFill>
                  <a:srgbClr val="66758C"/>
                </a:solidFill>
                <a:latin typeface="Segoe UI"/>
              </a:rPr>
              <a:t>The Ca la b rese P </a:t>
            </a:r>
            <a:r>
              <a:rPr lang="en-US" sz="500">
                <a:solidFill>
                  <a:srgbClr val="314464"/>
                </a:solidFill>
                <a:latin typeface="Segoe UI"/>
              </a:rPr>
              <a:t>izza</a:t>
            </a:r>
          </a:p>
          <a:p>
            <a:pPr algn="just" indent="0">
              <a:lnSpc>
                <a:spcPts val="864"/>
              </a:lnSpc>
              <a:spcAft>
                <a:spcPts val="3990"/>
              </a:spcAft>
            </a:pPr>
            <a:r>
              <a:rPr lang="en-US" sz="500">
                <a:solidFill>
                  <a:srgbClr val="FE6994"/>
                </a:solidFill>
                <a:latin typeface="Segoe UI"/>
              </a:rPr>
              <a:t>■    </a:t>
            </a:r>
            <a:r>
              <a:rPr lang="en-US" sz="500">
                <a:solidFill>
                  <a:srgbClr val="66758C"/>
                </a:solidFill>
                <a:latin typeface="Segoe UI"/>
              </a:rPr>
              <a:t>The I </a:t>
            </a:r>
            <a:r>
              <a:rPr lang="en-US" sz="500">
                <a:solidFill>
                  <a:srgbClr val="314464"/>
                </a:solidFill>
                <a:latin typeface="Segoe UI"/>
              </a:rPr>
              <a:t>ta </a:t>
            </a:r>
            <a:r>
              <a:rPr lang="en-US" sz="500">
                <a:solidFill>
                  <a:srgbClr val="9AA4B3"/>
                </a:solidFill>
                <a:latin typeface="Segoe UI"/>
              </a:rPr>
              <a:t>lia </a:t>
            </a:r>
            <a:r>
              <a:rPr lang="en-US" sz="500">
                <a:solidFill>
                  <a:srgbClr val="66758C"/>
                </a:solidFill>
                <a:latin typeface="Segoe UI"/>
              </a:rPr>
              <a:t>n Su p re m </a:t>
            </a:r>
            <a:r>
              <a:rPr lang="en-US" sz="500">
                <a:solidFill>
                  <a:srgbClr val="314464"/>
                </a:solidFill>
                <a:latin typeface="Segoe UI"/>
              </a:rPr>
              <a:t>e </a:t>
            </a:r>
            <a:r>
              <a:rPr lang="en-US" sz="500">
                <a:solidFill>
                  <a:srgbClr val="66758C"/>
                </a:solidFill>
                <a:latin typeface="Segoe UI"/>
              </a:rPr>
              <a:t>Pizza</a:t>
            </a:r>
          </a:p>
        </p:txBody>
      </p:sp>
      <p:sp>
        <p:nvSpPr>
          <p:cNvPr id="8" name=""/>
          <p:cNvSpPr/>
          <p:nvPr/>
        </p:nvSpPr>
        <p:spPr>
          <a:xfrm>
            <a:off x="3112008" y="3032760"/>
            <a:ext cx="423672" cy="103632"/>
          </a:xfrm>
          <a:prstGeom prst="rect">
            <a:avLst/>
          </a:prstGeom>
        </p:spPr>
        <p:txBody>
          <a:bodyPr lIns="0" tIns="0" rIns="0" bIns="0" wrap="none">
            <a:noAutofit/>
          </a:bodyPr>
          <a:p>
            <a:pPr indent="0">
              <a:spcBef>
                <a:spcPts val="3990"/>
              </a:spcBef>
              <a:spcAft>
                <a:spcPts val="630"/>
              </a:spcAft>
            </a:pPr>
            <a:r>
              <a:rPr lang="en-US" sz="750">
                <a:solidFill>
                  <a:srgbClr val="778498"/>
                </a:solidFill>
                <a:latin typeface="Segoe UI"/>
              </a:rPr>
              <a:t>Pizza Size</a:t>
            </a:r>
          </a:p>
        </p:txBody>
      </p:sp>
      <p:sp>
        <p:nvSpPr>
          <p:cNvPr id="9" name=""/>
          <p:cNvSpPr/>
          <p:nvPr/>
        </p:nvSpPr>
        <p:spPr>
          <a:xfrm>
            <a:off x="438912" y="3255264"/>
            <a:ext cx="6812280" cy="158496"/>
          </a:xfrm>
          <a:prstGeom prst="rect">
            <a:avLst/>
          </a:prstGeom>
        </p:spPr>
        <p:txBody>
          <a:bodyPr lIns="0" tIns="0" rIns="0" bIns="0" wrap="none">
            <a:noAutofit/>
          </a:bodyPr>
          <a:p>
            <a:pPr algn="just" indent="0">
              <a:spcBef>
                <a:spcPts val="630"/>
              </a:spcBef>
              <a:spcAft>
                <a:spcPts val="1680"/>
              </a:spcAft>
            </a:pPr>
            <a:r>
              <a:rPr lang="en-US" sz="950">
                <a:latin typeface="Segoe UI"/>
              </a:rPr>
              <a:t>The Popular least sizes (XL and XXL) dominate sales across all months, especially S, M, show consistently lower demand.</a:t>
            </a:r>
          </a:p>
        </p:txBody>
      </p:sp>
      <p:sp>
        <p:nvSpPr>
          <p:cNvPr id="10" name=""/>
          <p:cNvSpPr/>
          <p:nvPr/>
        </p:nvSpPr>
        <p:spPr>
          <a:xfrm>
            <a:off x="679704" y="3675888"/>
            <a:ext cx="2008632" cy="137160"/>
          </a:xfrm>
          <a:prstGeom prst="rect">
            <a:avLst/>
          </a:prstGeom>
        </p:spPr>
        <p:txBody>
          <a:bodyPr lIns="0" tIns="0" rIns="0" bIns="0" wrap="none">
            <a:noAutofit/>
          </a:bodyPr>
          <a:p>
            <a:pPr indent="0">
              <a:spcBef>
                <a:spcPts val="1680"/>
              </a:spcBef>
              <a:spcAft>
                <a:spcPts val="1680"/>
              </a:spcAft>
            </a:pPr>
            <a:r>
              <a:rPr lang="en-US" sz="750">
                <a:solidFill>
                  <a:srgbClr val="778498"/>
                </a:solidFill>
                <a:latin typeface="Segoe UI"/>
              </a:rPr>
              <a:t>Top </a:t>
            </a:r>
            <a:r>
              <a:rPr lang="en-US" sz="750">
                <a:solidFill>
                  <a:srgbClr val="4C5E79"/>
                </a:solidFill>
                <a:latin typeface="Segoe UI"/>
              </a:rPr>
              <a:t>3 </a:t>
            </a:r>
            <a:r>
              <a:rPr lang="en-US" sz="750">
                <a:solidFill>
                  <a:srgbClr val="778498"/>
                </a:solidFill>
                <a:latin typeface="Segoe UI"/>
              </a:rPr>
              <a:t>Pizza's </a:t>
            </a:r>
            <a:r>
              <a:rPr lang="en-US" sz="750">
                <a:solidFill>
                  <a:srgbClr val="4C5E79"/>
                </a:solidFill>
                <a:latin typeface="Segoe UI"/>
              </a:rPr>
              <a:t>of Each Size {June </a:t>
            </a:r>
            <a:r>
              <a:rPr lang="en-US" sz="750">
                <a:solidFill>
                  <a:srgbClr val="778498"/>
                </a:solidFill>
                <a:latin typeface="Segoe UI"/>
              </a:rPr>
              <a:t>Weakends)</a:t>
            </a:r>
          </a:p>
        </p:txBody>
      </p:sp>
      <p:sp>
        <p:nvSpPr>
          <p:cNvPr id="11" name=""/>
          <p:cNvSpPr/>
          <p:nvPr/>
        </p:nvSpPr>
        <p:spPr>
          <a:xfrm>
            <a:off x="1280160" y="5574792"/>
            <a:ext cx="4139184" cy="70104"/>
          </a:xfrm>
          <a:prstGeom prst="rect">
            <a:avLst/>
          </a:prstGeom>
        </p:spPr>
        <p:txBody>
          <a:bodyPr lIns="0" tIns="0" rIns="0" bIns="0" wrap="none">
            <a:noAutofit/>
          </a:bodyPr>
          <a:p>
            <a:pPr algn="just" indent="0"/>
            <a:r>
              <a:rPr lang="en-US" sz="500">
                <a:solidFill>
                  <a:srgbClr val="4C5E79"/>
                </a:solidFill>
                <a:latin typeface="Segoe UI"/>
              </a:rPr>
              <a:t>L    </a:t>
            </a:r>
            <a:r>
              <a:rPr lang="en-US" sz="550">
                <a:solidFill>
                  <a:srgbClr val="778498"/>
                </a:solidFill>
                <a:latin typeface="Segoe UI"/>
              </a:rPr>
              <a:t>M    </a:t>
            </a:r>
            <a:r>
              <a:rPr lang="en-US" sz="500">
                <a:solidFill>
                  <a:srgbClr val="4C5E79"/>
                </a:solidFill>
                <a:latin typeface="Segoe UI"/>
              </a:rPr>
              <a:t>S    </a:t>
            </a:r>
            <a:r>
              <a:rPr lang="en-US" sz="500">
                <a:solidFill>
                  <a:srgbClr val="778498"/>
                </a:solidFill>
                <a:latin typeface="Segoe UI"/>
              </a:rPr>
              <a:t>XL    XXL</a:t>
            </a:r>
          </a:p>
        </p:txBody>
      </p:sp>
      <p:sp>
        <p:nvSpPr>
          <p:cNvPr id="12" name=""/>
          <p:cNvSpPr/>
          <p:nvPr/>
        </p:nvSpPr>
        <p:spPr>
          <a:xfrm>
            <a:off x="1280160" y="5745480"/>
            <a:ext cx="4139184" cy="85344"/>
          </a:xfrm>
          <a:prstGeom prst="rect">
            <a:avLst/>
          </a:prstGeom>
        </p:spPr>
        <p:txBody>
          <a:bodyPr lIns="0" tIns="0" rIns="0" bIns="0" wrap="none">
            <a:noAutofit/>
          </a:bodyPr>
          <a:p>
            <a:pPr marL="1851152" indent="0">
              <a:spcBef>
                <a:spcPts val="420"/>
              </a:spcBef>
            </a:pPr>
            <a:r>
              <a:rPr lang="en-US" sz="750">
                <a:solidFill>
                  <a:srgbClr val="4C5E79"/>
                </a:solidFill>
                <a:latin typeface="Segoe UI"/>
              </a:rPr>
              <a:t>Pizza Size</a:t>
            </a:r>
          </a:p>
        </p:txBody>
      </p:sp>
      <p:sp>
        <p:nvSpPr>
          <p:cNvPr id="13" name=""/>
          <p:cNvSpPr/>
          <p:nvPr/>
        </p:nvSpPr>
        <p:spPr>
          <a:xfrm>
            <a:off x="5943600" y="4084320"/>
            <a:ext cx="1179576" cy="1106424"/>
          </a:xfrm>
          <a:prstGeom prst="rect">
            <a:avLst/>
          </a:prstGeom>
        </p:spPr>
        <p:txBody>
          <a:bodyPr lIns="0" tIns="0" rIns="0" bIns="0">
            <a:noAutofit/>
          </a:bodyPr>
          <a:p>
            <a:pPr algn="just" indent="0">
              <a:lnSpc>
                <a:spcPts val="864"/>
              </a:lnSpc>
              <a:spcBef>
                <a:spcPts val="1680"/>
              </a:spcBef>
            </a:pPr>
            <a:r>
              <a:rPr lang="en-US" sz="750">
                <a:solidFill>
                  <a:srgbClr val="4C5E79"/>
                </a:solidFill>
                <a:latin typeface="Segoe UI"/>
              </a:rPr>
              <a:t>Pizza </a:t>
            </a:r>
            <a:r>
              <a:rPr lang="en-US" sz="750">
                <a:solidFill>
                  <a:srgbClr val="66758C"/>
                </a:solidFill>
                <a:latin typeface="Segoe UI"/>
              </a:rPr>
              <a:t>Name</a:t>
            </a:r>
          </a:p>
          <a:p>
            <a:pPr algn="just" indent="0">
              <a:lnSpc>
                <a:spcPts val="864"/>
              </a:lnSpc>
            </a:pPr>
            <a:r>
              <a:rPr lang="en-US" sz="500">
                <a:solidFill>
                  <a:srgbClr val="646FFA"/>
                </a:solidFill>
                <a:latin typeface="Segoe UI"/>
              </a:rPr>
              <a:t>■    </a:t>
            </a:r>
            <a:r>
              <a:rPr lang="en-US" sz="500">
                <a:solidFill>
                  <a:srgbClr val="4C5E79"/>
                </a:solidFill>
                <a:latin typeface="Segoe UI"/>
              </a:rPr>
              <a:t>The </a:t>
            </a:r>
            <a:r>
              <a:rPr lang="en-US" sz="500">
                <a:solidFill>
                  <a:srgbClr val="66758C"/>
                </a:solidFill>
                <a:latin typeface="Segoe UI"/>
              </a:rPr>
              <a:t>Five </a:t>
            </a:r>
            <a:r>
              <a:rPr lang="en-US" sz="500">
                <a:solidFill>
                  <a:srgbClr val="4C5E79"/>
                </a:solidFill>
                <a:latin typeface="Segoe UI"/>
              </a:rPr>
              <a:t>Cheese Pizza</a:t>
            </a:r>
          </a:p>
          <a:p>
            <a:pPr algn="just" indent="0">
              <a:lnSpc>
                <a:spcPts val="864"/>
              </a:lnSpc>
            </a:pPr>
            <a:r>
              <a:rPr lang="en-US" sz="500">
                <a:solidFill>
                  <a:srgbClr val="EE573D"/>
                </a:solidFill>
                <a:latin typeface="Segoe UI"/>
              </a:rPr>
              <a:t>■    </a:t>
            </a:r>
            <a:r>
              <a:rPr lang="en-US" sz="500">
                <a:solidFill>
                  <a:srgbClr val="66758C"/>
                </a:solidFill>
                <a:latin typeface="Segoe UI"/>
              </a:rPr>
              <a:t>The Thai Chicken Pizza</a:t>
            </a:r>
          </a:p>
          <a:p>
            <a:pPr algn="just" indent="0">
              <a:lnSpc>
                <a:spcPts val="864"/>
              </a:lnSpc>
            </a:pPr>
            <a:r>
              <a:rPr lang="en-US" sz="500">
                <a:solidFill>
                  <a:srgbClr val="03CD96"/>
                </a:solidFill>
                <a:latin typeface="Segoe UI"/>
              </a:rPr>
              <a:t>■    </a:t>
            </a:r>
            <a:r>
              <a:rPr lang="en-US" sz="500">
                <a:solidFill>
                  <a:srgbClr val="4C5E79"/>
                </a:solidFill>
                <a:latin typeface="Segoe UI"/>
              </a:rPr>
              <a:t>The </a:t>
            </a:r>
            <a:r>
              <a:rPr lang="en-US" sz="500">
                <a:solidFill>
                  <a:srgbClr val="66758C"/>
                </a:solidFill>
                <a:latin typeface="Segoe UI"/>
              </a:rPr>
              <a:t>Spicy </a:t>
            </a:r>
            <a:r>
              <a:rPr lang="en-US" sz="500">
                <a:solidFill>
                  <a:srgbClr val="4C5E79"/>
                </a:solidFill>
                <a:latin typeface="Segoe UI"/>
              </a:rPr>
              <a:t>Italian Pizza</a:t>
            </a:r>
          </a:p>
          <a:p>
            <a:pPr algn="just" indent="0">
              <a:lnSpc>
                <a:spcPts val="864"/>
              </a:lnSpc>
            </a:pPr>
            <a:r>
              <a:rPr lang="en-US" sz="500">
                <a:solidFill>
                  <a:srgbClr val="AD66F9"/>
                </a:solidFill>
                <a:latin typeface="Segoe UI"/>
              </a:rPr>
              <a:t>■    </a:t>
            </a:r>
            <a:r>
              <a:rPr lang="en-US" sz="500">
                <a:solidFill>
                  <a:srgbClr val="4C5E79"/>
                </a:solidFill>
                <a:latin typeface="Segoe UI"/>
              </a:rPr>
              <a:t>The Classic Deluxe </a:t>
            </a:r>
            <a:r>
              <a:rPr lang="en-US" sz="500">
                <a:solidFill>
                  <a:srgbClr val="66758C"/>
                </a:solidFill>
                <a:latin typeface="Segoe UI"/>
              </a:rPr>
              <a:t>Pizza</a:t>
            </a:r>
          </a:p>
          <a:p>
            <a:pPr algn="just" indent="0">
              <a:lnSpc>
                <a:spcPts val="864"/>
              </a:lnSpc>
            </a:pPr>
            <a:r>
              <a:rPr lang="en-US" sz="500">
                <a:solidFill>
                  <a:srgbClr val="FEA35F"/>
                </a:solidFill>
                <a:latin typeface="Segoe UI"/>
              </a:rPr>
              <a:t>■    </a:t>
            </a:r>
            <a:r>
              <a:rPr lang="en-US" sz="500">
                <a:solidFill>
                  <a:srgbClr val="4C5E79"/>
                </a:solidFill>
                <a:latin typeface="Segoe UI"/>
              </a:rPr>
              <a:t>The </a:t>
            </a:r>
            <a:r>
              <a:rPr lang="en-US" sz="500">
                <a:solidFill>
                  <a:srgbClr val="8E99AA"/>
                </a:solidFill>
                <a:latin typeface="Segoe UI"/>
              </a:rPr>
              <a:t>Italian Supreme </a:t>
            </a:r>
            <a:r>
              <a:rPr lang="en-US" sz="500">
                <a:solidFill>
                  <a:srgbClr val="66758C"/>
                </a:solidFill>
                <a:latin typeface="Segoe UI"/>
              </a:rPr>
              <a:t>Pizza</a:t>
            </a:r>
          </a:p>
          <a:p>
            <a:pPr algn="just" indent="0">
              <a:lnSpc>
                <a:spcPts val="864"/>
              </a:lnSpc>
            </a:pPr>
            <a:r>
              <a:rPr lang="en-US" sz="500">
                <a:solidFill>
                  <a:srgbClr val="1ED3F2"/>
                </a:solidFill>
                <a:latin typeface="Segoe UI"/>
              </a:rPr>
              <a:t>■    </a:t>
            </a:r>
            <a:r>
              <a:rPr lang="en-US" sz="500">
                <a:solidFill>
                  <a:srgbClr val="4C5E79"/>
                </a:solidFill>
                <a:latin typeface="Segoe UI"/>
              </a:rPr>
              <a:t>The Barbecue </a:t>
            </a:r>
            <a:r>
              <a:rPr lang="en-US" sz="500">
                <a:solidFill>
                  <a:srgbClr val="66758C"/>
                </a:solidFill>
                <a:latin typeface="Segoe UI"/>
              </a:rPr>
              <a:t>Chicken </a:t>
            </a:r>
            <a:r>
              <a:rPr lang="en-US" sz="500">
                <a:solidFill>
                  <a:srgbClr val="4C5E79"/>
                </a:solidFill>
                <a:latin typeface="Segoe UI"/>
              </a:rPr>
              <a:t>Pizza</a:t>
            </a:r>
          </a:p>
          <a:p>
            <a:pPr indent="-254000">
              <a:lnSpc>
                <a:spcPts val="864"/>
              </a:lnSpc>
            </a:pPr>
            <a:r>
              <a:rPr lang="en-US" sz="500">
                <a:solidFill>
                  <a:srgbClr val="FE6994"/>
                </a:solidFill>
                <a:latin typeface="Segoe UI"/>
              </a:rPr>
              <a:t>■    </a:t>
            </a:r>
            <a:r>
              <a:rPr lang="en-US" sz="500">
                <a:solidFill>
                  <a:srgbClr val="66758C"/>
                </a:solidFill>
                <a:latin typeface="Segoe UI"/>
              </a:rPr>
              <a:t>The </a:t>
            </a:r>
            <a:r>
              <a:rPr lang="en-US" sz="500">
                <a:solidFill>
                  <a:srgbClr val="4C5E79"/>
                </a:solidFill>
                <a:latin typeface="Segoe UI"/>
              </a:rPr>
              <a:t>Big </a:t>
            </a:r>
            <a:r>
              <a:rPr lang="en-US" sz="500">
                <a:solidFill>
                  <a:srgbClr val="66758C"/>
                </a:solidFill>
                <a:latin typeface="Segoe UI"/>
              </a:rPr>
              <a:t>Meat Pizza </a:t>
            </a:r>
            <a:r>
              <a:rPr lang="en-US" sz="500">
                <a:solidFill>
                  <a:srgbClr val="4C5E79"/>
                </a:solidFill>
                <a:latin typeface="Segoe UI"/>
              </a:rPr>
              <a:t>The </a:t>
            </a:r>
            <a:r>
              <a:rPr lang="en-US" sz="500">
                <a:solidFill>
                  <a:srgbClr val="66758C"/>
                </a:solidFill>
                <a:latin typeface="Segoe UI"/>
              </a:rPr>
              <a:t>Napolitana </a:t>
            </a:r>
            <a:r>
              <a:rPr lang="en-US" sz="500">
                <a:solidFill>
                  <a:srgbClr val="4C5E79"/>
                </a:solidFill>
                <a:latin typeface="Segoe UI"/>
              </a:rPr>
              <a:t>Pizza</a:t>
            </a:r>
          </a:p>
          <a:p>
            <a:pPr algn="just" indent="0">
              <a:lnSpc>
                <a:spcPts val="864"/>
              </a:lnSpc>
              <a:spcAft>
                <a:spcPts val="2310"/>
              </a:spcAft>
            </a:pPr>
            <a:r>
              <a:rPr lang="en-US" sz="500">
                <a:solidFill>
                  <a:srgbClr val="4C5E79"/>
                </a:solidFill>
                <a:latin typeface="Segoe UI"/>
              </a:rPr>
              <a:t>□ The Greek Pizza</a:t>
            </a:r>
          </a:p>
        </p:txBody>
      </p:sp>
      <p:sp>
        <p:nvSpPr>
          <p:cNvPr id="14" name=""/>
          <p:cNvSpPr/>
          <p:nvPr/>
        </p:nvSpPr>
        <p:spPr>
          <a:xfrm>
            <a:off x="451104" y="5843016"/>
            <a:ext cx="6830568" cy="155448"/>
          </a:xfrm>
          <a:prstGeom prst="rect">
            <a:avLst/>
          </a:prstGeom>
        </p:spPr>
        <p:txBody>
          <a:bodyPr lIns="0" tIns="0" rIns="0" bIns="0" wrap="none">
            <a:noAutofit/>
          </a:bodyPr>
          <a:p>
            <a:pPr algn="just" indent="0">
              <a:spcAft>
                <a:spcPts val="420"/>
              </a:spcAft>
            </a:pPr>
            <a:r>
              <a:rPr lang="en-US" sz="950">
                <a:latin typeface="Segoe UI"/>
              </a:rPr>
              <a:t>Each pizza size category (L, M, S, and XL) has distinct top three pizzas in June weekend, with notable high sales for larger</a:t>
            </a:r>
          </a:p>
        </p:txBody>
      </p:sp>
      <p:sp>
        <p:nvSpPr>
          <p:cNvPr id="15" name=""/>
          <p:cNvSpPr/>
          <p:nvPr/>
        </p:nvSpPr>
        <p:spPr>
          <a:xfrm>
            <a:off x="445008" y="6041136"/>
            <a:ext cx="2319528" cy="155448"/>
          </a:xfrm>
          <a:prstGeom prst="rect">
            <a:avLst/>
          </a:prstGeom>
        </p:spPr>
        <p:txBody>
          <a:bodyPr lIns="0" tIns="0" rIns="0" bIns="0" wrap="none">
            <a:noAutofit/>
          </a:bodyPr>
          <a:p>
            <a:pPr algn="just" indent="0">
              <a:spcBef>
                <a:spcPts val="420"/>
              </a:spcBef>
              <a:spcAft>
                <a:spcPts val="2310"/>
              </a:spcAft>
            </a:pPr>
            <a:r>
              <a:rPr lang="en-US" sz="950">
                <a:latin typeface="Segoe UI"/>
              </a:rPr>
              <a:t>sizes, particularly in the 'Large' category.</a:t>
            </a:r>
          </a:p>
        </p:txBody>
      </p:sp>
      <p:sp>
        <p:nvSpPr>
          <p:cNvPr id="16" name=""/>
          <p:cNvSpPr/>
          <p:nvPr/>
        </p:nvSpPr>
        <p:spPr>
          <a:xfrm>
            <a:off x="679704" y="6605016"/>
            <a:ext cx="2075688" cy="131064"/>
          </a:xfrm>
          <a:prstGeom prst="rect">
            <a:avLst/>
          </a:prstGeom>
        </p:spPr>
        <p:txBody>
          <a:bodyPr lIns="0" tIns="0" rIns="0" bIns="0" wrap="none">
            <a:noAutofit/>
          </a:bodyPr>
          <a:p>
            <a:pPr indent="0">
              <a:spcBef>
                <a:spcPts val="2310"/>
              </a:spcBef>
            </a:pPr>
            <a:r>
              <a:rPr lang="en-US" sz="750">
                <a:solidFill>
                  <a:srgbClr val="66758C"/>
                </a:solidFill>
                <a:latin typeface="Segoe UI"/>
              </a:rPr>
              <a:t>Least </a:t>
            </a:r>
            <a:r>
              <a:rPr lang="en-US" sz="750">
                <a:solidFill>
                  <a:srgbClr val="4C5E79"/>
                </a:solidFill>
                <a:latin typeface="Segoe UI"/>
              </a:rPr>
              <a:t>3 Pizza's </a:t>
            </a:r>
            <a:r>
              <a:rPr lang="en-US" sz="750">
                <a:solidFill>
                  <a:srgbClr val="66758C"/>
                </a:solidFill>
                <a:latin typeface="Segoe UI"/>
              </a:rPr>
              <a:t>of </a:t>
            </a:r>
            <a:r>
              <a:rPr lang="en-US" sz="750">
                <a:solidFill>
                  <a:srgbClr val="4C5E79"/>
                </a:solidFill>
                <a:latin typeface="Segoe UI"/>
              </a:rPr>
              <a:t>Each Size </a:t>
            </a:r>
            <a:r>
              <a:rPr lang="en-US" sz="750">
                <a:solidFill>
                  <a:srgbClr val="66758C"/>
                </a:solidFill>
                <a:latin typeface="Segoe UI"/>
              </a:rPr>
              <a:t>(June Weakends)</a:t>
            </a:r>
          </a:p>
        </p:txBody>
      </p:sp>
      <p:sp>
        <p:nvSpPr>
          <p:cNvPr id="17" name=""/>
          <p:cNvSpPr/>
          <p:nvPr/>
        </p:nvSpPr>
        <p:spPr>
          <a:xfrm>
            <a:off x="646176" y="7171944"/>
            <a:ext cx="155448" cy="344424"/>
          </a:xfrm>
          <a:prstGeom prst="rect">
            <a:avLst/>
          </a:prstGeom>
        </p:spPr>
        <p:txBody>
          <a:bodyPr lIns="0" tIns="0" rIns="0" bIns="0">
            <a:noAutofit/>
          </a:bodyPr>
          <a:p>
            <a:pPr indent="0">
              <a:spcAft>
                <a:spcPts val="1050"/>
              </a:spcAft>
            </a:pPr>
            <a:r>
              <a:rPr lang="en-US" sz="550">
                <a:solidFill>
                  <a:srgbClr val="4C5E79"/>
                </a:solidFill>
                <a:latin typeface="Segoe UI"/>
              </a:rPr>
              <a:t>250</a:t>
            </a:r>
          </a:p>
          <a:p>
            <a:pPr indent="0"/>
            <a:r>
              <a:rPr lang="en-US" sz="600">
                <a:solidFill>
                  <a:srgbClr val="4C5E79"/>
                </a:solidFill>
                <a:latin typeface="Times New Roman"/>
              </a:rPr>
              <a:t>200</a:t>
            </a:r>
          </a:p>
        </p:txBody>
      </p:sp>
      <p:sp>
        <p:nvSpPr>
          <p:cNvPr id="18" name=""/>
          <p:cNvSpPr/>
          <p:nvPr/>
        </p:nvSpPr>
        <p:spPr>
          <a:xfrm>
            <a:off x="466344" y="7623048"/>
            <a:ext cx="335280" cy="216408"/>
          </a:xfrm>
          <a:prstGeom prst="rect">
            <a:avLst/>
          </a:prstGeom>
        </p:spPr>
        <p:txBody>
          <a:bodyPr lIns="0" tIns="0" rIns="0" bIns="0">
            <a:noAutofit/>
          </a:bodyPr>
          <a:p>
            <a:pPr algn="just" indent="0"/>
            <a:r>
              <a:rPr lang="en-US" sz="1000">
                <a:solidFill>
                  <a:srgbClr val="66758C"/>
                </a:solidFill>
                <a:latin typeface="Segoe UI"/>
              </a:rPr>
              <a:t>ra</a:t>
            </a:r>
          </a:p>
          <a:p>
            <a:pPr algn="just" indent="0"/>
            <a:r>
              <a:rPr lang="en-US" sz="550" spc="-50">
                <a:solidFill>
                  <a:srgbClr val="66758C"/>
                </a:solidFill>
                <a:latin typeface="Segoe UI"/>
              </a:rPr>
              <a:t>^2</a:t>
            </a:r>
            <a:r>
              <a:rPr lang="en-US" sz="550">
                <a:solidFill>
                  <a:srgbClr val="66758C"/>
                </a:solidFill>
                <a:latin typeface="Segoe UI"/>
              </a:rPr>
              <a:t>    </a:t>
            </a:r>
            <a:r>
              <a:rPr lang="en-US" sz="550" spc="-50">
                <a:solidFill>
                  <a:srgbClr val="8E99AA"/>
                </a:solidFill>
                <a:latin typeface="Segoe UI"/>
              </a:rPr>
              <a:t>150</a:t>
            </a:r>
          </a:p>
          <a:p>
            <a:pPr algn="just" indent="0"/>
            <a:r>
              <a:rPr lang="en-US" sz="550">
                <a:solidFill>
                  <a:srgbClr val="66758C"/>
                </a:solidFill>
                <a:latin typeface="Segoe UI"/>
              </a:rPr>
              <a:t>rtJ</a:t>
            </a:r>
          </a:p>
        </p:txBody>
      </p:sp>
      <p:sp>
        <p:nvSpPr>
          <p:cNvPr id="19" name=""/>
          <p:cNvSpPr/>
          <p:nvPr/>
        </p:nvSpPr>
        <p:spPr>
          <a:xfrm>
            <a:off x="5312664" y="7013448"/>
            <a:ext cx="1798320" cy="1011936"/>
          </a:xfrm>
          <a:prstGeom prst="rect">
            <a:avLst/>
          </a:prstGeom>
        </p:spPr>
        <p:txBody>
          <a:bodyPr lIns="0" tIns="0" rIns="0" bIns="0">
            <a:noAutofit/>
          </a:bodyPr>
          <a:p>
            <a:pPr indent="0">
              <a:lnSpc>
                <a:spcPts val="864"/>
              </a:lnSpc>
            </a:pPr>
            <a:r>
              <a:rPr lang="en-US" sz="750">
                <a:solidFill>
                  <a:srgbClr val="66758C"/>
                </a:solidFill>
                <a:latin typeface="Segoe UI"/>
              </a:rPr>
              <a:t>Pizza Name</a:t>
            </a:r>
          </a:p>
          <a:p>
            <a:pPr algn="just" indent="0">
              <a:lnSpc>
                <a:spcPts val="864"/>
              </a:lnSpc>
            </a:pPr>
            <a:r>
              <a:rPr lang="en-US" sz="500">
                <a:solidFill>
                  <a:srgbClr val="646FFA"/>
                </a:solidFill>
                <a:latin typeface="Segoe UI"/>
              </a:rPr>
              <a:t>■    </a:t>
            </a:r>
            <a:r>
              <a:rPr lang="en-US" sz="500">
                <a:solidFill>
                  <a:srgbClr val="66758C"/>
                </a:solidFill>
                <a:latin typeface="Segoe UI"/>
              </a:rPr>
              <a:t>The Chicken Alfredo </a:t>
            </a:r>
            <a:r>
              <a:rPr lang="en-US" sz="500">
                <a:solidFill>
                  <a:srgbClr val="4C5E79"/>
                </a:solidFill>
                <a:latin typeface="Segoe UI"/>
              </a:rPr>
              <a:t>Pizza</a:t>
            </a:r>
          </a:p>
          <a:p>
            <a:pPr algn="just" indent="0">
              <a:lnSpc>
                <a:spcPts val="864"/>
              </a:lnSpc>
            </a:pPr>
            <a:r>
              <a:rPr lang="en-US" sz="500">
                <a:solidFill>
                  <a:srgbClr val="EE573D"/>
                </a:solidFill>
                <a:latin typeface="Segoe UI"/>
              </a:rPr>
              <a:t>■    </a:t>
            </a:r>
            <a:r>
              <a:rPr lang="en-US" sz="500">
                <a:solidFill>
                  <a:srgbClr val="4C5E79"/>
                </a:solidFill>
                <a:latin typeface="Segoe UI"/>
              </a:rPr>
              <a:t>The </a:t>
            </a:r>
            <a:r>
              <a:rPr lang="en-US" sz="500">
                <a:solidFill>
                  <a:srgbClr val="66758C"/>
                </a:solidFill>
                <a:latin typeface="Segoe UI"/>
              </a:rPr>
              <a:t>Italian Vegetables </a:t>
            </a:r>
            <a:r>
              <a:rPr lang="en-US" sz="500">
                <a:solidFill>
                  <a:srgbClr val="4C5E79"/>
                </a:solidFill>
                <a:latin typeface="Segoe UI"/>
              </a:rPr>
              <a:t>Pizza</a:t>
            </a:r>
          </a:p>
          <a:p>
            <a:pPr algn="just" indent="0">
              <a:lnSpc>
                <a:spcPts val="864"/>
              </a:lnSpc>
            </a:pPr>
            <a:r>
              <a:rPr lang="en-US" sz="500">
                <a:solidFill>
                  <a:srgbClr val="03CD96"/>
                </a:solidFill>
                <a:latin typeface="Segoe UI"/>
              </a:rPr>
              <a:t>■    </a:t>
            </a:r>
            <a:r>
              <a:rPr lang="en-US" sz="500">
                <a:solidFill>
                  <a:srgbClr val="4C5E79"/>
                </a:solidFill>
                <a:latin typeface="Segoe UI"/>
              </a:rPr>
              <a:t>The Green </a:t>
            </a:r>
            <a:r>
              <a:rPr lang="en-US" sz="500">
                <a:solidFill>
                  <a:srgbClr val="66758C"/>
                </a:solidFill>
                <a:latin typeface="Segoe UI"/>
              </a:rPr>
              <a:t>Garden </a:t>
            </a:r>
            <a:r>
              <a:rPr lang="en-US" sz="500">
                <a:solidFill>
                  <a:srgbClr val="4C5E79"/>
                </a:solidFill>
                <a:latin typeface="Segoe UI"/>
              </a:rPr>
              <a:t>Pizza</a:t>
            </a:r>
          </a:p>
          <a:p>
            <a:pPr algn="just" indent="0">
              <a:lnSpc>
                <a:spcPts val="864"/>
              </a:lnSpc>
            </a:pPr>
            <a:r>
              <a:rPr lang="en-US" sz="500">
                <a:solidFill>
                  <a:srgbClr val="AD66F9"/>
                </a:solidFill>
                <a:latin typeface="Segoe UI"/>
              </a:rPr>
              <a:t>■    </a:t>
            </a:r>
            <a:r>
              <a:rPr lang="en-US" sz="500">
                <a:solidFill>
                  <a:srgbClr val="4C5E79"/>
                </a:solidFill>
                <a:latin typeface="Segoe UI"/>
              </a:rPr>
              <a:t>The </a:t>
            </a:r>
            <a:r>
              <a:rPr lang="en-US" sz="500">
                <a:solidFill>
                  <a:srgbClr val="66758C"/>
                </a:solidFill>
                <a:latin typeface="Segoe UI"/>
              </a:rPr>
              <a:t>Spinach Supreme </a:t>
            </a:r>
            <a:r>
              <a:rPr lang="en-US" sz="500">
                <a:solidFill>
                  <a:srgbClr val="4C5E79"/>
                </a:solidFill>
                <a:latin typeface="Segoe UI"/>
              </a:rPr>
              <a:t>Pizza</a:t>
            </a:r>
          </a:p>
          <a:p>
            <a:pPr algn="just" indent="0">
              <a:lnSpc>
                <a:spcPts val="864"/>
              </a:lnSpc>
            </a:pPr>
            <a:r>
              <a:rPr lang="en-US" sz="500">
                <a:solidFill>
                  <a:srgbClr val="FEA35F"/>
                </a:solidFill>
                <a:latin typeface="Segoe UI"/>
              </a:rPr>
              <a:t>■    </a:t>
            </a:r>
            <a:r>
              <a:rPr lang="en-US" sz="500">
                <a:solidFill>
                  <a:srgbClr val="4C5E79"/>
                </a:solidFill>
                <a:latin typeface="Segoe UI"/>
              </a:rPr>
              <a:t>The </a:t>
            </a:r>
            <a:r>
              <a:rPr lang="en-US" sz="500">
                <a:solidFill>
                  <a:srgbClr val="66758C"/>
                </a:solidFill>
                <a:latin typeface="Segoe UI"/>
              </a:rPr>
              <a:t>Mediterranean </a:t>
            </a:r>
            <a:r>
              <a:rPr lang="en-US" sz="500">
                <a:solidFill>
                  <a:srgbClr val="4C5E79"/>
                </a:solidFill>
                <a:latin typeface="Segoe UI"/>
              </a:rPr>
              <a:t>Pizza</a:t>
            </a:r>
          </a:p>
          <a:p>
            <a:pPr algn="just" indent="0">
              <a:lnSpc>
                <a:spcPts val="864"/>
              </a:lnSpc>
            </a:pPr>
            <a:r>
              <a:rPr lang="en-US" sz="500">
                <a:solidFill>
                  <a:srgbClr val="1ED3F2"/>
                </a:solidFill>
                <a:latin typeface="Segoe UI"/>
              </a:rPr>
              <a:t>■    </a:t>
            </a:r>
            <a:r>
              <a:rPr lang="en-US" sz="500">
                <a:solidFill>
                  <a:srgbClr val="66758C"/>
                </a:solidFill>
                <a:latin typeface="Segoe UI"/>
              </a:rPr>
              <a:t>The Pepperoni, Mushroom, and Peppers </a:t>
            </a:r>
            <a:r>
              <a:rPr lang="en-US" sz="500">
                <a:solidFill>
                  <a:srgbClr val="4C5E79"/>
                </a:solidFill>
                <a:latin typeface="Segoe UI"/>
              </a:rPr>
              <a:t>Pizza</a:t>
            </a:r>
          </a:p>
          <a:p>
            <a:pPr algn="just" indent="0">
              <a:lnSpc>
                <a:spcPts val="864"/>
              </a:lnSpc>
            </a:pPr>
            <a:r>
              <a:rPr lang="en-US" sz="500">
                <a:solidFill>
                  <a:srgbClr val="FE6994"/>
                </a:solidFill>
                <a:latin typeface="Segoe UI"/>
              </a:rPr>
              <a:t>■    </a:t>
            </a:r>
            <a:r>
              <a:rPr lang="en-US" sz="500">
                <a:solidFill>
                  <a:srgbClr val="4C5E79"/>
                </a:solidFill>
                <a:latin typeface="Segoe UI"/>
              </a:rPr>
              <a:t>The </a:t>
            </a:r>
            <a:r>
              <a:rPr lang="en-US" sz="500">
                <a:solidFill>
                  <a:srgbClr val="66758C"/>
                </a:solidFill>
                <a:latin typeface="Segoe UI"/>
              </a:rPr>
              <a:t>Greek </a:t>
            </a:r>
            <a:r>
              <a:rPr lang="en-US" sz="500">
                <a:solidFill>
                  <a:srgbClr val="4C5E79"/>
                </a:solidFill>
                <a:latin typeface="Segoe UI"/>
              </a:rPr>
              <a:t>Pizza</a:t>
            </a:r>
          </a:p>
          <a:p>
            <a:pPr marL="228600" indent="0">
              <a:lnSpc>
                <a:spcPts val="864"/>
              </a:lnSpc>
            </a:pPr>
            <a:r>
              <a:rPr lang="en-US" sz="500">
                <a:solidFill>
                  <a:srgbClr val="66758C"/>
                </a:solidFill>
                <a:latin typeface="Segoe UI"/>
              </a:rPr>
              <a:t>The </a:t>
            </a:r>
            <a:r>
              <a:rPr lang="en-US" sz="500">
                <a:solidFill>
                  <a:srgbClr val="8E99AA"/>
                </a:solidFill>
                <a:latin typeface="Segoe UI"/>
              </a:rPr>
              <a:t>Italian Supreme Pizza</a:t>
            </a:r>
          </a:p>
        </p:txBody>
      </p:sp>
      <p:sp>
        <p:nvSpPr>
          <p:cNvPr id="20" name=""/>
          <p:cNvSpPr/>
          <p:nvPr/>
        </p:nvSpPr>
        <p:spPr>
          <a:xfrm>
            <a:off x="3834384" y="8290560"/>
            <a:ext cx="1264920" cy="298704"/>
          </a:xfrm>
          <a:prstGeom prst="rect">
            <a:avLst/>
          </a:prstGeom>
          <a:solidFill>
            <a:srgbClr val="E5ECF6"/>
          </a:solidFill>
        </p:spPr>
        <p:txBody>
          <a:bodyPr lIns="0" tIns="0" rIns="0" bIns="0">
            <a:noAutofit/>
          </a:bodyPr>
          <a:p>
            <a:pPr algn="r" indent="0">
              <a:spcAft>
                <a:spcPts val="630"/>
              </a:spcAft>
            </a:pPr>
            <a:r>
              <a:rPr lang="en-US" sz="650">
                <a:solidFill>
                  <a:srgbClr val="9F546A"/>
                </a:solidFill>
                <a:latin typeface="Segoe UI"/>
              </a:rPr>
              <a:t>g</a:t>
            </a:r>
          </a:p>
          <a:p>
            <a:pPr algn="just" indent="0"/>
            <a:r>
              <a:rPr lang="en-US" sz="500">
                <a:solidFill>
                  <a:srgbClr val="AFB6C2"/>
                </a:solidFill>
                <a:latin typeface="Segoe UI"/>
              </a:rPr>
              <a:t>XL    </a:t>
            </a:r>
            <a:r>
              <a:rPr lang="en-US" sz="500">
                <a:solidFill>
                  <a:srgbClr val="8E99AA"/>
                </a:solidFill>
                <a:latin typeface="Segoe UI"/>
              </a:rPr>
              <a:t>XXL</a:t>
            </a:r>
          </a:p>
        </p:txBody>
      </p:sp>
      <p:sp>
        <p:nvSpPr>
          <p:cNvPr id="21" name=""/>
          <p:cNvSpPr/>
          <p:nvPr/>
        </p:nvSpPr>
        <p:spPr>
          <a:xfrm>
            <a:off x="2798064" y="8653272"/>
            <a:ext cx="423672" cy="106680"/>
          </a:xfrm>
          <a:prstGeom prst="rect">
            <a:avLst/>
          </a:prstGeom>
        </p:spPr>
        <p:txBody>
          <a:bodyPr lIns="0" tIns="0" rIns="0" bIns="0" wrap="none">
            <a:noAutofit/>
          </a:bodyPr>
          <a:p>
            <a:pPr indent="0"/>
            <a:r>
              <a:rPr lang="en-US" sz="750">
                <a:solidFill>
                  <a:srgbClr val="4C5E79"/>
                </a:solidFill>
                <a:latin typeface="Segoe UI"/>
              </a:rPr>
              <a:t>Pizza Size</a:t>
            </a: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09600" y="1170432"/>
            <a:ext cx="554736" cy="1560576"/>
          </a:xfrm>
          <a:prstGeom prst="rect">
            <a:avLst/>
          </a:prstGeom>
        </p:spPr>
      </p:pic>
      <p:pic>
        <p:nvPicPr>
          <p:cNvPr id="3" name=""/>
          <p:cNvPicPr>
            <a:picLocks noChangeAspect="1"/>
          </p:cNvPicPr>
          <p:nvPr/>
        </p:nvPicPr>
        <p:blipFill>
          <a:blip r:embed="rPictId1"/>
          <a:stretch>
            <a:fillRect/>
          </a:stretch>
        </p:blipFill>
        <p:spPr>
          <a:xfrm>
            <a:off x="463296" y="4684776"/>
            <a:ext cx="3718560" cy="835152"/>
          </a:xfrm>
          <a:prstGeom prst="rect">
            <a:avLst/>
          </a:prstGeom>
        </p:spPr>
      </p:pic>
      <p:pic>
        <p:nvPicPr>
          <p:cNvPr id="4" name=""/>
          <p:cNvPicPr>
            <a:picLocks noChangeAspect="1"/>
          </p:cNvPicPr>
          <p:nvPr/>
        </p:nvPicPr>
        <p:blipFill>
          <a:blip r:embed="rPictId2"/>
          <a:stretch>
            <a:fillRect/>
          </a:stretch>
        </p:blipFill>
        <p:spPr>
          <a:xfrm>
            <a:off x="484632" y="6858000"/>
            <a:ext cx="5358384" cy="1524000"/>
          </a:xfrm>
          <a:prstGeom prst="rect">
            <a:avLst/>
          </a:prstGeom>
        </p:spPr>
      </p:pic>
      <p:sp>
        <p:nvSpPr>
          <p:cNvPr id="5" name=""/>
          <p:cNvSpPr/>
          <p:nvPr/>
        </p:nvSpPr>
        <p:spPr>
          <a:xfrm>
            <a:off x="405384" y="1716024"/>
            <a:ext cx="106680" cy="466344"/>
          </a:xfrm>
          <a:prstGeom prst="rect">
            <a:avLst/>
          </a:prstGeom>
        </p:spPr>
        <p:txBody>
          <a:bodyPr lIns="0" tIns="0" rIns="0" bIns="0" vert="vert270" wrap="none">
            <a:noAutofit/>
          </a:bodyPr>
          <a:p>
            <a:pPr indent="0"/>
            <a:r>
              <a:rPr lang="en-US" sz="650">
                <a:solidFill>
                  <a:srgbClr val="66758C"/>
                </a:solidFill>
                <a:latin typeface="Segoe UI"/>
              </a:rPr>
              <a:t>Total Sales</a:t>
            </a:r>
          </a:p>
        </p:txBody>
      </p:sp>
      <p:sp>
        <p:nvSpPr>
          <p:cNvPr id="6" name=""/>
          <p:cNvSpPr/>
          <p:nvPr/>
        </p:nvSpPr>
        <p:spPr>
          <a:xfrm>
            <a:off x="438912" y="475488"/>
            <a:ext cx="6233160" cy="158496"/>
          </a:xfrm>
          <a:prstGeom prst="rect">
            <a:avLst/>
          </a:prstGeom>
        </p:spPr>
        <p:txBody>
          <a:bodyPr lIns="0" tIns="0" rIns="0" bIns="0" wrap="none">
            <a:noAutofit/>
          </a:bodyPr>
          <a:p>
            <a:pPr indent="0"/>
            <a:r>
              <a:rPr lang="en-US" sz="950">
                <a:latin typeface="Segoe UI"/>
              </a:rPr>
              <a:t>The Popular least sizes (XL) dominate sales across all months, especially S, L show consistently lower demand.</a:t>
            </a:r>
          </a:p>
        </p:txBody>
      </p:sp>
      <p:sp>
        <p:nvSpPr>
          <p:cNvPr id="7" name=""/>
          <p:cNvSpPr/>
          <p:nvPr/>
        </p:nvSpPr>
        <p:spPr>
          <a:xfrm>
            <a:off x="585216" y="810768"/>
            <a:ext cx="2029968" cy="134112"/>
          </a:xfrm>
          <a:prstGeom prst="rect">
            <a:avLst/>
          </a:prstGeom>
        </p:spPr>
        <p:txBody>
          <a:bodyPr lIns="0" tIns="0" rIns="0" bIns="0" wrap="none">
            <a:noAutofit/>
          </a:bodyPr>
          <a:p>
            <a:pPr indent="0"/>
            <a:r>
              <a:rPr lang="en-US" b="1" sz="700">
                <a:solidFill>
                  <a:srgbClr val="4C5E79"/>
                </a:solidFill>
                <a:latin typeface="Segoe UI"/>
              </a:rPr>
              <a:t>Top 3 </a:t>
            </a:r>
            <a:r>
              <a:rPr lang="en-US" b="1" sz="700">
                <a:solidFill>
                  <a:srgbClr val="66758C"/>
                </a:solidFill>
                <a:latin typeface="Segoe UI"/>
              </a:rPr>
              <a:t>Pizza's of </a:t>
            </a:r>
            <a:r>
              <a:rPr lang="en-US" b="1" sz="700">
                <a:solidFill>
                  <a:srgbClr val="4C5E79"/>
                </a:solidFill>
                <a:latin typeface="Segoe UI"/>
              </a:rPr>
              <a:t>Each Size </a:t>
            </a:r>
            <a:r>
              <a:rPr lang="en-US" b="1" sz="700">
                <a:solidFill>
                  <a:srgbClr val="66758C"/>
                </a:solidFill>
                <a:latin typeface="Segoe UI"/>
              </a:rPr>
              <a:t>{July Weakends)</a:t>
            </a:r>
          </a:p>
        </p:txBody>
      </p:sp>
      <p:sp>
        <p:nvSpPr>
          <p:cNvPr id="8" name=""/>
          <p:cNvSpPr/>
          <p:nvPr/>
        </p:nvSpPr>
        <p:spPr>
          <a:xfrm>
            <a:off x="5681472" y="1231392"/>
            <a:ext cx="1408176" cy="1091184"/>
          </a:xfrm>
          <a:prstGeom prst="rect">
            <a:avLst/>
          </a:prstGeom>
        </p:spPr>
        <p:txBody>
          <a:bodyPr lIns="0" tIns="0" rIns="0" bIns="0">
            <a:noAutofit/>
          </a:bodyPr>
          <a:p>
            <a:pPr indent="0">
              <a:lnSpc>
                <a:spcPts val="864"/>
              </a:lnSpc>
            </a:pPr>
            <a:r>
              <a:rPr lang="en-US" sz="750">
                <a:solidFill>
                  <a:srgbClr val="8E99AA"/>
                </a:solidFill>
                <a:latin typeface="Segoe UI"/>
              </a:rPr>
              <a:t>Pizza </a:t>
            </a:r>
            <a:r>
              <a:rPr lang="en-US" sz="750">
                <a:solidFill>
                  <a:srgbClr val="66758C"/>
                </a:solidFill>
                <a:latin typeface="Segoe UI"/>
              </a:rPr>
              <a:t>Name</a:t>
            </a:r>
          </a:p>
          <a:p>
            <a:pPr algn="just" marL="101600" indent="0">
              <a:lnSpc>
                <a:spcPts val="864"/>
              </a:lnSpc>
            </a:pPr>
            <a:r>
              <a:rPr lang="en-US" sz="500">
                <a:solidFill>
                  <a:srgbClr val="646FFA"/>
                </a:solidFill>
                <a:latin typeface="Segoe UI"/>
              </a:rPr>
              <a:t>■    </a:t>
            </a:r>
            <a:r>
              <a:rPr lang="en-US" sz="500">
                <a:solidFill>
                  <a:srgbClr val="66758C"/>
                </a:solidFill>
                <a:latin typeface="Segoe UI"/>
              </a:rPr>
              <a:t>The </a:t>
            </a:r>
            <a:r>
              <a:rPr lang="en-US" sz="500">
                <a:solidFill>
                  <a:srgbClr val="4C5E79"/>
                </a:solidFill>
                <a:latin typeface="Segoe UI"/>
              </a:rPr>
              <a:t>Five Cheese Pizza</a:t>
            </a:r>
          </a:p>
          <a:p>
            <a:pPr algn="just" marL="101600" indent="0">
              <a:lnSpc>
                <a:spcPts val="864"/>
              </a:lnSpc>
            </a:pPr>
            <a:r>
              <a:rPr lang="en-US" sz="500">
                <a:solidFill>
                  <a:srgbClr val="EE573D"/>
                </a:solidFill>
                <a:latin typeface="Segoe UI"/>
              </a:rPr>
              <a:t>■    </a:t>
            </a:r>
            <a:r>
              <a:rPr lang="en-US" sz="500">
                <a:solidFill>
                  <a:srgbClr val="4C5E79"/>
                </a:solidFill>
                <a:latin typeface="Segoe UI"/>
              </a:rPr>
              <a:t>The </a:t>
            </a:r>
            <a:r>
              <a:rPr lang="en-US" sz="500">
                <a:solidFill>
                  <a:srgbClr val="66758C"/>
                </a:solidFill>
                <a:latin typeface="Segoe UI"/>
              </a:rPr>
              <a:t>Thai </a:t>
            </a:r>
            <a:r>
              <a:rPr lang="en-US" sz="500">
                <a:solidFill>
                  <a:srgbClr val="8E99AA"/>
                </a:solidFill>
                <a:latin typeface="Segoe UI"/>
              </a:rPr>
              <a:t>Chicken </a:t>
            </a:r>
            <a:r>
              <a:rPr lang="en-US" sz="500">
                <a:solidFill>
                  <a:srgbClr val="66758C"/>
                </a:solidFill>
                <a:latin typeface="Segoe UI"/>
              </a:rPr>
              <a:t>Pizza</a:t>
            </a:r>
          </a:p>
          <a:p>
            <a:pPr algn="just" marL="101600" indent="0">
              <a:lnSpc>
                <a:spcPts val="864"/>
              </a:lnSpc>
            </a:pPr>
            <a:r>
              <a:rPr lang="en-US" sz="500">
                <a:solidFill>
                  <a:srgbClr val="03CD96"/>
                </a:solidFill>
                <a:latin typeface="Segoe UI"/>
              </a:rPr>
              <a:t>■    </a:t>
            </a:r>
            <a:r>
              <a:rPr lang="en-US" sz="500">
                <a:solidFill>
                  <a:srgbClr val="66758C"/>
                </a:solidFill>
                <a:latin typeface="Segoe UI"/>
              </a:rPr>
              <a:t>The Four </a:t>
            </a:r>
            <a:r>
              <a:rPr lang="en-US" sz="500">
                <a:solidFill>
                  <a:srgbClr val="4C5E79"/>
                </a:solidFill>
                <a:latin typeface="Segoe UI"/>
              </a:rPr>
              <a:t>Cheese </a:t>
            </a:r>
            <a:r>
              <a:rPr lang="en-US" sz="500">
                <a:solidFill>
                  <a:srgbClr val="66758C"/>
                </a:solidFill>
                <a:latin typeface="Segoe UI"/>
              </a:rPr>
              <a:t>Pizza</a:t>
            </a:r>
          </a:p>
          <a:p>
            <a:pPr algn="just" marL="101600" indent="0">
              <a:lnSpc>
                <a:spcPts val="864"/>
              </a:lnSpc>
            </a:pPr>
            <a:r>
              <a:rPr lang="en-US" sz="500">
                <a:solidFill>
                  <a:srgbClr val="AD66F9"/>
                </a:solidFill>
                <a:latin typeface="Segoe UI"/>
              </a:rPr>
              <a:t>■    </a:t>
            </a:r>
            <a:r>
              <a:rPr lang="en-US" sz="500">
                <a:solidFill>
                  <a:srgbClr val="66758C"/>
                </a:solidFill>
                <a:latin typeface="Segoe UI"/>
              </a:rPr>
              <a:t>The </a:t>
            </a:r>
            <a:r>
              <a:rPr lang="en-US" sz="500">
                <a:solidFill>
                  <a:srgbClr val="8E99AA"/>
                </a:solidFill>
                <a:latin typeface="Segoe UI"/>
              </a:rPr>
              <a:t>Classic Deluxe </a:t>
            </a:r>
            <a:r>
              <a:rPr lang="en-US" sz="500">
                <a:solidFill>
                  <a:srgbClr val="4C5E79"/>
                </a:solidFill>
                <a:latin typeface="Segoe UI"/>
              </a:rPr>
              <a:t>Pizza</a:t>
            </a:r>
          </a:p>
          <a:p>
            <a:pPr algn="just" marL="101600" indent="0">
              <a:lnSpc>
                <a:spcPts val="864"/>
              </a:lnSpc>
            </a:pPr>
            <a:r>
              <a:rPr lang="en-US" sz="500">
                <a:solidFill>
                  <a:srgbClr val="FEA35F"/>
                </a:solidFill>
                <a:latin typeface="Segoe UI"/>
              </a:rPr>
              <a:t>■    </a:t>
            </a:r>
            <a:r>
              <a:rPr lang="en-US" sz="500">
                <a:solidFill>
                  <a:srgbClr val="4C5E79"/>
                </a:solidFill>
                <a:latin typeface="Segoe UI"/>
              </a:rPr>
              <a:t>The Barbecue </a:t>
            </a:r>
            <a:r>
              <a:rPr lang="en-US" sz="500">
                <a:solidFill>
                  <a:srgbClr val="66758C"/>
                </a:solidFill>
                <a:latin typeface="Segoe UI"/>
              </a:rPr>
              <a:t>Chicken </a:t>
            </a:r>
            <a:r>
              <a:rPr lang="en-US" sz="500">
                <a:solidFill>
                  <a:srgbClr val="4C5E79"/>
                </a:solidFill>
                <a:latin typeface="Segoe UI"/>
              </a:rPr>
              <a:t>Pizza</a:t>
            </a:r>
          </a:p>
          <a:p>
            <a:pPr algn="just" marL="101600" indent="0">
              <a:lnSpc>
                <a:spcPts val="864"/>
              </a:lnSpc>
            </a:pPr>
            <a:r>
              <a:rPr lang="en-US" sz="500">
                <a:solidFill>
                  <a:srgbClr val="1ED3F2"/>
                </a:solidFill>
                <a:latin typeface="Segoe UI"/>
              </a:rPr>
              <a:t>■    </a:t>
            </a:r>
            <a:r>
              <a:rPr lang="en-US" sz="500">
                <a:solidFill>
                  <a:srgbClr val="66758C"/>
                </a:solidFill>
                <a:latin typeface="Segoe UI"/>
              </a:rPr>
              <a:t>The Prosciutto and Arugula </a:t>
            </a:r>
            <a:r>
              <a:rPr lang="en-US" sz="500">
                <a:solidFill>
                  <a:srgbClr val="4C5E79"/>
                </a:solidFill>
                <a:latin typeface="Segoe UI"/>
              </a:rPr>
              <a:t>Pizza</a:t>
            </a:r>
          </a:p>
          <a:p>
            <a:pPr marL="254000" marR="482600" indent="-152400">
              <a:lnSpc>
                <a:spcPts val="864"/>
              </a:lnSpc>
            </a:pPr>
            <a:r>
              <a:rPr lang="en-US" sz="500">
                <a:solidFill>
                  <a:srgbClr val="FE6994"/>
                </a:solidFill>
                <a:latin typeface="Segoe UI"/>
              </a:rPr>
              <a:t>■    </a:t>
            </a:r>
            <a:r>
              <a:rPr lang="en-US" sz="500">
                <a:solidFill>
                  <a:srgbClr val="4C5E79"/>
                </a:solidFill>
                <a:latin typeface="Segoe UI"/>
              </a:rPr>
              <a:t>The </a:t>
            </a:r>
            <a:r>
              <a:rPr lang="en-US" sz="500">
                <a:solidFill>
                  <a:srgbClr val="66758C"/>
                </a:solidFill>
                <a:latin typeface="Segoe UI"/>
              </a:rPr>
              <a:t>Big Meat Pizza The </a:t>
            </a:r>
            <a:r>
              <a:rPr lang="en-US" sz="500">
                <a:solidFill>
                  <a:srgbClr val="4C5E79"/>
                </a:solidFill>
                <a:latin typeface="Segoe UI"/>
              </a:rPr>
              <a:t>Brie Carre Pizza</a:t>
            </a:r>
          </a:p>
          <a:p>
            <a:pPr algn="just" marL="101600" indent="0">
              <a:lnSpc>
                <a:spcPts val="864"/>
              </a:lnSpc>
            </a:pPr>
            <a:r>
              <a:rPr lang="en-US" sz="500">
                <a:solidFill>
                  <a:srgbClr val="66758C"/>
                </a:solidFill>
                <a:latin typeface="Segoe UI"/>
              </a:rPr>
              <a:t>■    The Greek Pizza</a:t>
            </a:r>
          </a:p>
        </p:txBody>
      </p:sp>
      <p:sp>
        <p:nvSpPr>
          <p:cNvPr id="9" name=""/>
          <p:cNvSpPr/>
          <p:nvPr/>
        </p:nvSpPr>
        <p:spPr>
          <a:xfrm>
            <a:off x="2938272" y="2871216"/>
            <a:ext cx="481584" cy="91440"/>
          </a:xfrm>
          <a:prstGeom prst="rect">
            <a:avLst/>
          </a:prstGeom>
        </p:spPr>
        <p:txBody>
          <a:bodyPr lIns="0" tIns="0" rIns="0" bIns="0" wrap="none">
            <a:noAutofit/>
          </a:bodyPr>
          <a:p>
            <a:pPr indent="0">
              <a:spcAft>
                <a:spcPts val="420"/>
              </a:spcAft>
            </a:pPr>
            <a:r>
              <a:rPr lang="en-US" sz="750">
                <a:solidFill>
                  <a:srgbClr val="778498"/>
                </a:solidFill>
                <a:latin typeface="Segoe UI"/>
              </a:rPr>
              <a:t>Pizza Size</a:t>
            </a:r>
          </a:p>
        </p:txBody>
      </p:sp>
      <p:sp>
        <p:nvSpPr>
          <p:cNvPr id="10" name=""/>
          <p:cNvSpPr/>
          <p:nvPr/>
        </p:nvSpPr>
        <p:spPr>
          <a:xfrm>
            <a:off x="445008" y="3060192"/>
            <a:ext cx="6787896" cy="353568"/>
          </a:xfrm>
          <a:prstGeom prst="rect">
            <a:avLst/>
          </a:prstGeom>
        </p:spPr>
        <p:txBody>
          <a:bodyPr lIns="0" tIns="0" rIns="0" bIns="0">
            <a:noAutofit/>
          </a:bodyPr>
          <a:p>
            <a:pPr indent="0">
              <a:lnSpc>
                <a:spcPts val="1536"/>
              </a:lnSpc>
              <a:spcBef>
                <a:spcPts val="420"/>
              </a:spcBef>
              <a:spcAft>
                <a:spcPts val="420"/>
              </a:spcAft>
            </a:pPr>
            <a:r>
              <a:rPr lang="en-US" sz="950">
                <a:latin typeface="Segoe UI"/>
              </a:rPr>
              <a:t>Each pizza size category (L, M, S, and XL) has distinct top three pizzas in July weekend, with notable high sales for larger sizes, particularly in the 'Large' category.</a:t>
            </a:r>
          </a:p>
        </p:txBody>
      </p:sp>
      <p:sp>
        <p:nvSpPr>
          <p:cNvPr id="11" name=""/>
          <p:cNvSpPr/>
          <p:nvPr/>
        </p:nvSpPr>
        <p:spPr>
          <a:xfrm>
            <a:off x="664464" y="3602736"/>
            <a:ext cx="2036064" cy="137160"/>
          </a:xfrm>
          <a:prstGeom prst="rect">
            <a:avLst/>
          </a:prstGeom>
        </p:spPr>
        <p:txBody>
          <a:bodyPr lIns="0" tIns="0" rIns="0" bIns="0" wrap="none">
            <a:noAutofit/>
          </a:bodyPr>
          <a:p>
            <a:pPr indent="0">
              <a:spcBef>
                <a:spcPts val="420"/>
              </a:spcBef>
              <a:spcAft>
                <a:spcPts val="1680"/>
              </a:spcAft>
            </a:pPr>
            <a:r>
              <a:rPr lang="en-US" b="1" sz="700">
                <a:solidFill>
                  <a:srgbClr val="4C5E79"/>
                </a:solidFill>
                <a:latin typeface="Segoe UI"/>
              </a:rPr>
              <a:t>Least 3 Pizza's of Each Size </a:t>
            </a:r>
            <a:r>
              <a:rPr lang="en-US" b="1" sz="700">
                <a:solidFill>
                  <a:srgbClr val="66758C"/>
                </a:solidFill>
                <a:latin typeface="Segoe UI"/>
              </a:rPr>
              <a:t>(July Weakends)</a:t>
            </a:r>
          </a:p>
        </p:txBody>
      </p:sp>
      <p:sp>
        <p:nvSpPr>
          <p:cNvPr id="12" name=""/>
          <p:cNvSpPr/>
          <p:nvPr/>
        </p:nvSpPr>
        <p:spPr>
          <a:xfrm>
            <a:off x="630936" y="3944112"/>
            <a:ext cx="152400" cy="88392"/>
          </a:xfrm>
          <a:prstGeom prst="rect">
            <a:avLst/>
          </a:prstGeom>
        </p:spPr>
        <p:txBody>
          <a:bodyPr lIns="0" tIns="0" rIns="0" bIns="0" wrap="none">
            <a:noAutofit/>
          </a:bodyPr>
          <a:p>
            <a:pPr indent="0"/>
            <a:r>
              <a:rPr lang="en-US" sz="800">
                <a:solidFill>
                  <a:srgbClr val="778498"/>
                </a:solidFill>
                <a:latin typeface="Times New Roman"/>
              </a:rPr>
              <a:t>■too</a:t>
            </a:r>
          </a:p>
        </p:txBody>
      </p:sp>
      <p:sp>
        <p:nvSpPr>
          <p:cNvPr id="13" name=""/>
          <p:cNvSpPr/>
          <p:nvPr/>
        </p:nvSpPr>
        <p:spPr>
          <a:xfrm>
            <a:off x="630936" y="4319016"/>
            <a:ext cx="152400" cy="88392"/>
          </a:xfrm>
          <a:prstGeom prst="rect">
            <a:avLst/>
          </a:prstGeom>
        </p:spPr>
        <p:txBody>
          <a:bodyPr lIns="0" tIns="0" rIns="0" bIns="0" wrap="none">
            <a:noAutofit/>
          </a:bodyPr>
          <a:p>
            <a:pPr indent="0"/>
            <a:r>
              <a:rPr lang="en-US" sz="550">
                <a:solidFill>
                  <a:srgbClr val="4C5E79"/>
                </a:solidFill>
                <a:latin typeface="Segoe UI"/>
              </a:rPr>
              <a:t>300</a:t>
            </a:r>
          </a:p>
        </p:txBody>
      </p:sp>
      <p:sp>
        <p:nvSpPr>
          <p:cNvPr id="14" name=""/>
          <p:cNvSpPr/>
          <p:nvPr/>
        </p:nvSpPr>
        <p:spPr>
          <a:xfrm>
            <a:off x="466344" y="4623816"/>
            <a:ext cx="88392" cy="70104"/>
          </a:xfrm>
          <a:prstGeom prst="rect">
            <a:avLst/>
          </a:prstGeom>
        </p:spPr>
        <p:txBody>
          <a:bodyPr lIns="0" tIns="0" rIns="0" bIns="0" wrap="none">
            <a:noAutofit/>
          </a:bodyPr>
          <a:p>
            <a:pPr indent="0"/>
            <a:r>
              <a:rPr lang="en-US" sz="550">
                <a:solidFill>
                  <a:srgbClr val="66758C"/>
                </a:solidFill>
                <a:latin typeface="Segoe UI"/>
              </a:rPr>
              <a:t>ro</a:t>
            </a:r>
          </a:p>
        </p:txBody>
      </p:sp>
      <p:sp>
        <p:nvSpPr>
          <p:cNvPr id="15" name=""/>
          <p:cNvSpPr/>
          <p:nvPr/>
        </p:nvSpPr>
        <p:spPr>
          <a:xfrm>
            <a:off x="1380744" y="5501640"/>
            <a:ext cx="2596896" cy="70104"/>
          </a:xfrm>
          <a:prstGeom prst="rect">
            <a:avLst/>
          </a:prstGeom>
        </p:spPr>
        <p:txBody>
          <a:bodyPr lIns="0" tIns="0" rIns="0" bIns="0" wrap="none">
            <a:noAutofit/>
          </a:bodyPr>
          <a:p>
            <a:pPr algn="just" indent="0"/>
            <a:r>
              <a:rPr lang="en-US" sz="500">
                <a:solidFill>
                  <a:srgbClr val="314464"/>
                </a:solidFill>
                <a:latin typeface="Segoe UI"/>
              </a:rPr>
              <a:t>L    </a:t>
            </a:r>
            <a:r>
              <a:rPr lang="en-US" sz="500">
                <a:solidFill>
                  <a:srgbClr val="66758C"/>
                </a:solidFill>
                <a:latin typeface="Segoe UI"/>
              </a:rPr>
              <a:t>S    M</a:t>
            </a:r>
          </a:p>
        </p:txBody>
      </p:sp>
      <p:sp>
        <p:nvSpPr>
          <p:cNvPr id="16" name=""/>
          <p:cNvSpPr/>
          <p:nvPr/>
        </p:nvSpPr>
        <p:spPr>
          <a:xfrm>
            <a:off x="1380744" y="5669280"/>
            <a:ext cx="2596896" cy="88392"/>
          </a:xfrm>
          <a:prstGeom prst="rect">
            <a:avLst/>
          </a:prstGeom>
        </p:spPr>
        <p:txBody>
          <a:bodyPr lIns="0" tIns="0" rIns="0" bIns="0" wrap="none">
            <a:noAutofit/>
          </a:bodyPr>
          <a:p>
            <a:pPr marL="1732788" indent="0">
              <a:spcBef>
                <a:spcPts val="420"/>
              </a:spcBef>
              <a:spcAft>
                <a:spcPts val="2310"/>
              </a:spcAft>
            </a:pPr>
            <a:r>
              <a:rPr lang="en-US" sz="750">
                <a:solidFill>
                  <a:srgbClr val="66758C"/>
                </a:solidFill>
                <a:latin typeface="Segoe UI"/>
              </a:rPr>
              <a:t>Pizza Size</a:t>
            </a:r>
          </a:p>
        </p:txBody>
      </p:sp>
      <p:sp>
        <p:nvSpPr>
          <p:cNvPr id="17" name=""/>
          <p:cNvSpPr/>
          <p:nvPr/>
        </p:nvSpPr>
        <p:spPr>
          <a:xfrm>
            <a:off x="5925312" y="4011168"/>
            <a:ext cx="1170432" cy="899160"/>
          </a:xfrm>
          <a:prstGeom prst="rect">
            <a:avLst/>
          </a:prstGeom>
        </p:spPr>
        <p:txBody>
          <a:bodyPr lIns="0" tIns="0" rIns="0" bIns="0">
            <a:noAutofit/>
          </a:bodyPr>
          <a:p>
            <a:pPr algn="just" indent="0">
              <a:lnSpc>
                <a:spcPts val="864"/>
              </a:lnSpc>
              <a:spcBef>
                <a:spcPts val="1680"/>
              </a:spcBef>
            </a:pPr>
            <a:r>
              <a:rPr lang="en-US" sz="750">
                <a:solidFill>
                  <a:srgbClr val="778498"/>
                </a:solidFill>
                <a:latin typeface="Segoe UI"/>
              </a:rPr>
              <a:t>Pizza Name</a:t>
            </a:r>
          </a:p>
          <a:p>
            <a:pPr algn="just" indent="0">
              <a:lnSpc>
                <a:spcPts val="864"/>
              </a:lnSpc>
            </a:pPr>
            <a:r>
              <a:rPr lang="en-US" sz="500">
                <a:solidFill>
                  <a:srgbClr val="646FFA"/>
                </a:solidFill>
                <a:latin typeface="Segoe UI"/>
              </a:rPr>
              <a:t>■    </a:t>
            </a:r>
            <a:r>
              <a:rPr lang="en-US" sz="500">
                <a:solidFill>
                  <a:srgbClr val="4C5E79"/>
                </a:solidFill>
                <a:latin typeface="Segoe UI"/>
              </a:rPr>
              <a:t>The </a:t>
            </a:r>
            <a:r>
              <a:rPr lang="en-US" sz="500">
                <a:solidFill>
                  <a:srgbClr val="778498"/>
                </a:solidFill>
                <a:latin typeface="Segoe UI"/>
              </a:rPr>
              <a:t>Chicken Alfredo </a:t>
            </a:r>
            <a:r>
              <a:rPr lang="en-US" sz="500">
                <a:solidFill>
                  <a:srgbClr val="4C5E79"/>
                </a:solidFill>
                <a:latin typeface="Segoe UI"/>
              </a:rPr>
              <a:t>Pizza</a:t>
            </a:r>
          </a:p>
          <a:p>
            <a:pPr algn="just" indent="0">
              <a:lnSpc>
                <a:spcPts val="864"/>
              </a:lnSpc>
            </a:pPr>
            <a:r>
              <a:rPr lang="en-US" sz="500">
                <a:solidFill>
                  <a:srgbClr val="EE573D"/>
                </a:solidFill>
                <a:latin typeface="Segoe UI"/>
              </a:rPr>
              <a:t>■    </a:t>
            </a:r>
            <a:r>
              <a:rPr lang="en-US" sz="500">
                <a:solidFill>
                  <a:srgbClr val="4C5E79"/>
                </a:solidFill>
                <a:latin typeface="Segoe UI"/>
              </a:rPr>
              <a:t>The Green </a:t>
            </a:r>
            <a:r>
              <a:rPr lang="en-US" sz="500">
                <a:solidFill>
                  <a:srgbClr val="778498"/>
                </a:solidFill>
                <a:latin typeface="Segoe UI"/>
              </a:rPr>
              <a:t>Garden </a:t>
            </a:r>
            <a:r>
              <a:rPr lang="en-US" sz="500">
                <a:solidFill>
                  <a:srgbClr val="4C5E79"/>
                </a:solidFill>
                <a:latin typeface="Segoe UI"/>
              </a:rPr>
              <a:t>Pizza</a:t>
            </a:r>
          </a:p>
          <a:p>
            <a:pPr algn="just" indent="0">
              <a:lnSpc>
                <a:spcPts val="864"/>
              </a:lnSpc>
            </a:pPr>
            <a:r>
              <a:rPr lang="en-US" sz="500">
                <a:solidFill>
                  <a:srgbClr val="03CD96"/>
                </a:solidFill>
                <a:latin typeface="Segoe UI"/>
              </a:rPr>
              <a:t>■    </a:t>
            </a:r>
            <a:r>
              <a:rPr lang="en-US" sz="500">
                <a:solidFill>
                  <a:srgbClr val="4C5E79"/>
                </a:solidFill>
                <a:latin typeface="Segoe UI"/>
              </a:rPr>
              <a:t>The Spinach Pesto Pizza</a:t>
            </a:r>
          </a:p>
          <a:p>
            <a:pPr algn="just" indent="0">
              <a:lnSpc>
                <a:spcPts val="864"/>
              </a:lnSpc>
            </a:pPr>
            <a:r>
              <a:rPr lang="en-US" sz="500">
                <a:solidFill>
                  <a:srgbClr val="AD66F9"/>
                </a:solidFill>
                <a:latin typeface="Segoe UI"/>
              </a:rPr>
              <a:t>■    </a:t>
            </a:r>
            <a:r>
              <a:rPr lang="en-US" sz="500">
                <a:solidFill>
                  <a:srgbClr val="4C5E79"/>
                </a:solidFill>
                <a:latin typeface="Segoe UI"/>
              </a:rPr>
              <a:t>The </a:t>
            </a:r>
            <a:r>
              <a:rPr lang="en-US" sz="500">
                <a:solidFill>
                  <a:srgbClr val="9AA4B3"/>
                </a:solidFill>
                <a:latin typeface="Segoe UI"/>
              </a:rPr>
              <a:t>Italian </a:t>
            </a:r>
            <a:r>
              <a:rPr lang="en-US" sz="500">
                <a:solidFill>
                  <a:srgbClr val="4C5E79"/>
                </a:solidFill>
                <a:latin typeface="Segoe UI"/>
              </a:rPr>
              <a:t>Capocollo Pizza</a:t>
            </a:r>
          </a:p>
          <a:p>
            <a:pPr algn="just" indent="0">
              <a:lnSpc>
                <a:spcPts val="864"/>
              </a:lnSpc>
            </a:pPr>
            <a:r>
              <a:rPr lang="en-US" sz="500">
                <a:solidFill>
                  <a:srgbClr val="FEA35F"/>
                </a:solidFill>
                <a:latin typeface="Segoe UI"/>
              </a:rPr>
              <a:t>■    </a:t>
            </a:r>
            <a:r>
              <a:rPr lang="en-US" sz="500">
                <a:solidFill>
                  <a:srgbClr val="4C5E79"/>
                </a:solidFill>
                <a:latin typeface="Segoe UI"/>
              </a:rPr>
              <a:t>The Greek Pizza</a:t>
            </a:r>
          </a:p>
          <a:p>
            <a:pPr algn="just" indent="0">
              <a:lnSpc>
                <a:spcPts val="864"/>
              </a:lnSpc>
            </a:pPr>
            <a:r>
              <a:rPr lang="en-US" sz="500">
                <a:solidFill>
                  <a:srgbClr val="1ED3F2"/>
                </a:solidFill>
                <a:latin typeface="Segoe UI"/>
              </a:rPr>
              <a:t>■    </a:t>
            </a:r>
            <a:r>
              <a:rPr lang="en-US" sz="500">
                <a:solidFill>
                  <a:srgbClr val="4C5E79"/>
                </a:solidFill>
                <a:latin typeface="Segoe UI"/>
              </a:rPr>
              <a:t>The Calabrese </a:t>
            </a:r>
            <a:r>
              <a:rPr lang="en-US" sz="500">
                <a:solidFill>
                  <a:srgbClr val="778498"/>
                </a:solidFill>
                <a:latin typeface="Segoe UI"/>
              </a:rPr>
              <a:t>Pizza</a:t>
            </a:r>
          </a:p>
          <a:p>
            <a:pPr algn="just" indent="0">
              <a:lnSpc>
                <a:spcPts val="864"/>
              </a:lnSpc>
              <a:spcAft>
                <a:spcPts val="3360"/>
              </a:spcAft>
            </a:pPr>
            <a:r>
              <a:rPr lang="en-US" sz="500">
                <a:solidFill>
                  <a:srgbClr val="FE6994"/>
                </a:solidFill>
                <a:latin typeface="Segoe UI"/>
              </a:rPr>
              <a:t>■    </a:t>
            </a:r>
            <a:r>
              <a:rPr lang="en-US" sz="500">
                <a:solidFill>
                  <a:srgbClr val="4C5E79"/>
                </a:solidFill>
                <a:latin typeface="Segoe UI"/>
              </a:rPr>
              <a:t>The </a:t>
            </a:r>
            <a:r>
              <a:rPr lang="en-US" sz="500">
                <a:solidFill>
                  <a:srgbClr val="9AA4B3"/>
                </a:solidFill>
                <a:latin typeface="Segoe UI"/>
              </a:rPr>
              <a:t>Italian </a:t>
            </a:r>
            <a:r>
              <a:rPr lang="en-US" sz="500">
                <a:solidFill>
                  <a:srgbClr val="4C5E79"/>
                </a:solidFill>
                <a:latin typeface="Segoe UI"/>
              </a:rPr>
              <a:t>Vegetables Pizza</a:t>
            </a:r>
          </a:p>
        </p:txBody>
      </p:sp>
      <p:sp>
        <p:nvSpPr>
          <p:cNvPr id="18" name=""/>
          <p:cNvSpPr/>
          <p:nvPr/>
        </p:nvSpPr>
        <p:spPr>
          <a:xfrm>
            <a:off x="408432" y="6163056"/>
            <a:ext cx="6175248" cy="152400"/>
          </a:xfrm>
          <a:prstGeom prst="rect">
            <a:avLst/>
          </a:prstGeom>
        </p:spPr>
        <p:txBody>
          <a:bodyPr lIns="0" tIns="0" rIns="0" bIns="0" wrap="none">
            <a:noAutofit/>
          </a:bodyPr>
          <a:p>
            <a:pPr algn="just" indent="0">
              <a:spcBef>
                <a:spcPts val="2310"/>
              </a:spcBef>
              <a:spcAft>
                <a:spcPts val="1050"/>
              </a:spcAft>
            </a:pPr>
            <a:r>
              <a:rPr lang="en-US" sz="950">
                <a:latin typeface="Segoe UI"/>
              </a:rPr>
              <a:t>The Popular least sizes (XL) dominate sales across all months, especially S, show consistently lower demand.</a:t>
            </a:r>
          </a:p>
        </p:txBody>
      </p:sp>
      <p:sp>
        <p:nvSpPr>
          <p:cNvPr id="19" name=""/>
          <p:cNvSpPr/>
          <p:nvPr/>
        </p:nvSpPr>
        <p:spPr>
          <a:xfrm>
            <a:off x="673608" y="6486144"/>
            <a:ext cx="2121408" cy="137160"/>
          </a:xfrm>
          <a:prstGeom prst="rect">
            <a:avLst/>
          </a:prstGeom>
        </p:spPr>
        <p:txBody>
          <a:bodyPr lIns="0" tIns="0" rIns="0" bIns="0" wrap="none">
            <a:noAutofit/>
          </a:bodyPr>
          <a:p>
            <a:pPr indent="0">
              <a:spcBef>
                <a:spcPts val="1050"/>
              </a:spcBef>
              <a:spcAft>
                <a:spcPts val="1680"/>
              </a:spcAft>
            </a:pPr>
            <a:r>
              <a:rPr lang="en-US" b="1" sz="700">
                <a:solidFill>
                  <a:srgbClr val="66758C"/>
                </a:solidFill>
                <a:latin typeface="Segoe UI"/>
              </a:rPr>
              <a:t>Top 3 Pizza's of Each Size (August Weakends)</a:t>
            </a:r>
          </a:p>
        </p:txBody>
      </p:sp>
      <p:sp>
        <p:nvSpPr>
          <p:cNvPr id="20" name=""/>
          <p:cNvSpPr/>
          <p:nvPr/>
        </p:nvSpPr>
        <p:spPr>
          <a:xfrm>
            <a:off x="5955792" y="6912864"/>
            <a:ext cx="475488" cy="67056"/>
          </a:xfrm>
          <a:prstGeom prst="rect">
            <a:avLst/>
          </a:prstGeom>
        </p:spPr>
        <p:txBody>
          <a:bodyPr lIns="0" tIns="0" rIns="0" bIns="0" wrap="none">
            <a:noAutofit/>
          </a:bodyPr>
          <a:p>
            <a:pPr indent="0">
              <a:lnSpc>
                <a:spcPts val="864"/>
              </a:lnSpc>
            </a:pPr>
            <a:r>
              <a:rPr lang="en-US" sz="750">
                <a:solidFill>
                  <a:srgbClr val="4C5E79"/>
                </a:solidFill>
                <a:latin typeface="Segoe UI"/>
              </a:rPr>
              <a:t>Pizza </a:t>
            </a:r>
            <a:r>
              <a:rPr lang="en-US" sz="750">
                <a:solidFill>
                  <a:srgbClr val="778498"/>
                </a:solidFill>
                <a:latin typeface="Segoe UI"/>
              </a:rPr>
              <a:t>Name</a:t>
            </a:r>
          </a:p>
        </p:txBody>
      </p:sp>
      <p:sp>
        <p:nvSpPr>
          <p:cNvPr id="21" name=""/>
          <p:cNvSpPr/>
          <p:nvPr/>
        </p:nvSpPr>
        <p:spPr>
          <a:xfrm>
            <a:off x="6013704" y="7025640"/>
            <a:ext cx="1085088" cy="179832"/>
          </a:xfrm>
          <a:prstGeom prst="rect">
            <a:avLst/>
          </a:prstGeom>
        </p:spPr>
        <p:txBody>
          <a:bodyPr lIns="0" tIns="0" rIns="0" bIns="0">
            <a:noAutofit/>
          </a:bodyPr>
          <a:p>
            <a:pPr indent="0">
              <a:lnSpc>
                <a:spcPts val="864"/>
              </a:lnSpc>
            </a:pPr>
            <a:r>
              <a:rPr lang="en-US" sz="500">
                <a:solidFill>
                  <a:srgbClr val="646FFA"/>
                </a:solidFill>
                <a:latin typeface="Segoe UI"/>
              </a:rPr>
              <a:t>■    </a:t>
            </a:r>
            <a:r>
              <a:rPr lang="en-US" sz="500">
                <a:solidFill>
                  <a:srgbClr val="4C5E79"/>
                </a:solidFill>
                <a:latin typeface="Segoe UI"/>
              </a:rPr>
              <a:t>The </a:t>
            </a:r>
            <a:r>
              <a:rPr lang="en-US" sz="500">
                <a:solidFill>
                  <a:srgbClr val="778498"/>
                </a:solidFill>
                <a:latin typeface="Segoe UI"/>
              </a:rPr>
              <a:t>Rve </a:t>
            </a:r>
            <a:r>
              <a:rPr lang="en-US" sz="500">
                <a:solidFill>
                  <a:srgbClr val="4C5E79"/>
                </a:solidFill>
                <a:latin typeface="Segoe UI"/>
              </a:rPr>
              <a:t>Cheese Pizza </a:t>
            </a:r>
            <a:r>
              <a:rPr lang="en-US" sz="500">
                <a:solidFill>
                  <a:srgbClr val="EE573D"/>
                </a:solidFill>
                <a:latin typeface="Segoe UI"/>
              </a:rPr>
              <a:t>H </a:t>
            </a:r>
            <a:r>
              <a:rPr lang="en-US" sz="500">
                <a:solidFill>
                  <a:srgbClr val="9AA4B3"/>
                </a:solidFill>
                <a:latin typeface="Segoe UI"/>
              </a:rPr>
              <a:t>The </a:t>
            </a:r>
            <a:r>
              <a:rPr lang="en-US" sz="500">
                <a:solidFill>
                  <a:srgbClr val="778498"/>
                </a:solidFill>
                <a:latin typeface="Segoe UI"/>
              </a:rPr>
              <a:t>Barbecue Chicken Pizza</a:t>
            </a:r>
          </a:p>
        </p:txBody>
      </p:sp>
      <p:sp>
        <p:nvSpPr>
          <p:cNvPr id="22" name=""/>
          <p:cNvSpPr/>
          <p:nvPr/>
        </p:nvSpPr>
        <p:spPr>
          <a:xfrm>
            <a:off x="6016752" y="7251192"/>
            <a:ext cx="902208" cy="64008"/>
          </a:xfrm>
          <a:prstGeom prst="rect">
            <a:avLst/>
          </a:prstGeom>
        </p:spPr>
        <p:txBody>
          <a:bodyPr lIns="0" tIns="0" rIns="0" bIns="0" wrap="none">
            <a:noAutofit/>
          </a:bodyPr>
          <a:p>
            <a:pPr algn="just" indent="0">
              <a:lnSpc>
                <a:spcPts val="864"/>
              </a:lnSpc>
            </a:pPr>
            <a:r>
              <a:rPr lang="en-US" sz="500">
                <a:solidFill>
                  <a:srgbClr val="03CD96"/>
                </a:solidFill>
                <a:latin typeface="Segoe UI"/>
              </a:rPr>
              <a:t>■    </a:t>
            </a:r>
            <a:r>
              <a:rPr lang="en-US" sz="500">
                <a:solidFill>
                  <a:srgbClr val="4C5E79"/>
                </a:solidFill>
                <a:latin typeface="Segoe UI"/>
              </a:rPr>
              <a:t>The </a:t>
            </a:r>
            <a:r>
              <a:rPr lang="en-US" sz="500">
                <a:solidFill>
                  <a:srgbClr val="778498"/>
                </a:solidFill>
                <a:latin typeface="Segoe UI"/>
              </a:rPr>
              <a:t>Thai </a:t>
            </a:r>
            <a:r>
              <a:rPr lang="en-US" sz="500">
                <a:solidFill>
                  <a:srgbClr val="9AA4B3"/>
                </a:solidFill>
                <a:latin typeface="Segoe UI"/>
              </a:rPr>
              <a:t>Chicken </a:t>
            </a:r>
            <a:r>
              <a:rPr lang="en-US" sz="500">
                <a:solidFill>
                  <a:srgbClr val="4C5E79"/>
                </a:solidFill>
                <a:latin typeface="Segoe UI"/>
              </a:rPr>
              <a:t>Pizza</a:t>
            </a:r>
          </a:p>
        </p:txBody>
      </p:sp>
      <p:sp>
        <p:nvSpPr>
          <p:cNvPr id="23" name=""/>
          <p:cNvSpPr/>
          <p:nvPr/>
        </p:nvSpPr>
        <p:spPr>
          <a:xfrm>
            <a:off x="6016752" y="7363968"/>
            <a:ext cx="1088136" cy="64008"/>
          </a:xfrm>
          <a:prstGeom prst="rect">
            <a:avLst/>
          </a:prstGeom>
        </p:spPr>
        <p:txBody>
          <a:bodyPr lIns="0" tIns="0" rIns="0" bIns="0" wrap="none">
            <a:noAutofit/>
          </a:bodyPr>
          <a:p>
            <a:pPr algn="just" indent="0">
              <a:lnSpc>
                <a:spcPts val="864"/>
              </a:lnSpc>
            </a:pPr>
            <a:r>
              <a:rPr lang="en-US" sz="500">
                <a:solidFill>
                  <a:srgbClr val="AD66F9"/>
                </a:solidFill>
                <a:latin typeface="Segoe UI"/>
              </a:rPr>
              <a:t>■    </a:t>
            </a:r>
            <a:r>
              <a:rPr lang="en-US" sz="500">
                <a:solidFill>
                  <a:srgbClr val="4C5E79"/>
                </a:solidFill>
                <a:latin typeface="Segoe UI"/>
              </a:rPr>
              <a:t>The </a:t>
            </a:r>
            <a:r>
              <a:rPr lang="en-US" sz="500">
                <a:solidFill>
                  <a:srgbClr val="778498"/>
                </a:solidFill>
                <a:latin typeface="Segoe UI"/>
              </a:rPr>
              <a:t>California Chicken </a:t>
            </a:r>
            <a:r>
              <a:rPr lang="en-US" sz="500">
                <a:solidFill>
                  <a:srgbClr val="4C5E79"/>
                </a:solidFill>
                <a:latin typeface="Segoe UI"/>
              </a:rPr>
              <a:t>Pizza</a:t>
            </a:r>
          </a:p>
        </p:txBody>
      </p:sp>
      <p:sp>
        <p:nvSpPr>
          <p:cNvPr id="24" name=""/>
          <p:cNvSpPr/>
          <p:nvPr/>
        </p:nvSpPr>
        <p:spPr>
          <a:xfrm>
            <a:off x="6016752" y="7473696"/>
            <a:ext cx="954024" cy="67056"/>
          </a:xfrm>
          <a:prstGeom prst="rect">
            <a:avLst/>
          </a:prstGeom>
        </p:spPr>
        <p:txBody>
          <a:bodyPr lIns="0" tIns="0" rIns="0" bIns="0" wrap="none">
            <a:noAutofit/>
          </a:bodyPr>
          <a:p>
            <a:pPr algn="just" indent="0">
              <a:lnSpc>
                <a:spcPts val="864"/>
              </a:lnSpc>
            </a:pPr>
            <a:r>
              <a:rPr lang="en-US" sz="500">
                <a:solidFill>
                  <a:srgbClr val="FEA35F"/>
                </a:solidFill>
                <a:latin typeface="Segoe UI"/>
              </a:rPr>
              <a:t>■    </a:t>
            </a:r>
            <a:r>
              <a:rPr lang="en-US" sz="500">
                <a:solidFill>
                  <a:srgbClr val="9AA4B3"/>
                </a:solidFill>
                <a:latin typeface="Segoe UI"/>
              </a:rPr>
              <a:t>The </a:t>
            </a:r>
            <a:r>
              <a:rPr lang="en-US" sz="500">
                <a:solidFill>
                  <a:srgbClr val="4C5E79"/>
                </a:solidFill>
                <a:latin typeface="Segoe UI"/>
              </a:rPr>
              <a:t>Classic Deluxe Pizza</a:t>
            </a:r>
          </a:p>
        </p:txBody>
      </p:sp>
      <p:sp>
        <p:nvSpPr>
          <p:cNvPr id="25" name=""/>
          <p:cNvSpPr/>
          <p:nvPr/>
        </p:nvSpPr>
        <p:spPr>
          <a:xfrm>
            <a:off x="6016752" y="7586472"/>
            <a:ext cx="1008888" cy="76200"/>
          </a:xfrm>
          <a:prstGeom prst="rect">
            <a:avLst/>
          </a:prstGeom>
        </p:spPr>
        <p:txBody>
          <a:bodyPr lIns="0" tIns="0" rIns="0" bIns="0" wrap="none">
            <a:noAutofit/>
          </a:bodyPr>
          <a:p>
            <a:pPr algn="just" indent="0">
              <a:lnSpc>
                <a:spcPts val="864"/>
              </a:lnSpc>
            </a:pPr>
            <a:r>
              <a:rPr lang="en-US" sz="500">
                <a:solidFill>
                  <a:srgbClr val="1ED3F2"/>
                </a:solidFill>
                <a:latin typeface="Segoe UI"/>
              </a:rPr>
              <a:t>■    </a:t>
            </a:r>
            <a:r>
              <a:rPr lang="en-US" sz="500">
                <a:solidFill>
                  <a:srgbClr val="9AA4B3"/>
                </a:solidFill>
                <a:latin typeface="Segoe UI"/>
              </a:rPr>
              <a:t>The </a:t>
            </a:r>
            <a:r>
              <a:rPr lang="en-US" sz="500">
                <a:solidFill>
                  <a:srgbClr val="778498"/>
                </a:solidFill>
                <a:latin typeface="Segoe UI"/>
              </a:rPr>
              <a:t>Italian Supreme Pizza</a:t>
            </a:r>
          </a:p>
        </p:txBody>
      </p:sp>
      <p:sp>
        <p:nvSpPr>
          <p:cNvPr id="26" name=""/>
          <p:cNvSpPr/>
          <p:nvPr/>
        </p:nvSpPr>
        <p:spPr>
          <a:xfrm>
            <a:off x="6016752" y="7696200"/>
            <a:ext cx="774192" cy="79248"/>
          </a:xfrm>
          <a:prstGeom prst="rect">
            <a:avLst/>
          </a:prstGeom>
        </p:spPr>
        <p:txBody>
          <a:bodyPr lIns="0" tIns="0" rIns="0" bIns="0" wrap="none">
            <a:noAutofit/>
          </a:bodyPr>
          <a:p>
            <a:pPr algn="just" indent="0">
              <a:lnSpc>
                <a:spcPts val="864"/>
              </a:lnSpc>
            </a:pPr>
            <a:r>
              <a:rPr lang="en-US" sz="500">
                <a:solidFill>
                  <a:srgbClr val="FE6994"/>
                </a:solidFill>
                <a:latin typeface="Segoe UI"/>
              </a:rPr>
              <a:t>■    </a:t>
            </a:r>
            <a:r>
              <a:rPr lang="en-US" sz="500">
                <a:solidFill>
                  <a:srgbClr val="4C5E79"/>
                </a:solidFill>
                <a:latin typeface="Segoe UI"/>
              </a:rPr>
              <a:t>The Big </a:t>
            </a:r>
            <a:r>
              <a:rPr lang="en-US" sz="500">
                <a:solidFill>
                  <a:srgbClr val="778498"/>
                </a:solidFill>
                <a:latin typeface="Segoe UI"/>
              </a:rPr>
              <a:t>Meat </a:t>
            </a:r>
            <a:r>
              <a:rPr lang="en-US" sz="500">
                <a:solidFill>
                  <a:srgbClr val="4C5E79"/>
                </a:solidFill>
                <a:latin typeface="Segoe UI"/>
              </a:rPr>
              <a:t>Pizza</a:t>
            </a:r>
          </a:p>
        </p:txBody>
      </p:sp>
      <p:sp>
        <p:nvSpPr>
          <p:cNvPr id="27" name=""/>
          <p:cNvSpPr/>
          <p:nvPr/>
        </p:nvSpPr>
        <p:spPr>
          <a:xfrm>
            <a:off x="6016752" y="7808976"/>
            <a:ext cx="813816" cy="64008"/>
          </a:xfrm>
          <a:prstGeom prst="rect">
            <a:avLst/>
          </a:prstGeom>
        </p:spPr>
        <p:txBody>
          <a:bodyPr lIns="0" tIns="0" rIns="0" bIns="0" wrap="none">
            <a:noAutofit/>
          </a:bodyPr>
          <a:p>
            <a:pPr algn="just" indent="0">
              <a:lnSpc>
                <a:spcPts val="864"/>
              </a:lnSpc>
            </a:pPr>
            <a:r>
              <a:rPr lang="en-US" sz="500">
                <a:solidFill>
                  <a:srgbClr val="B7E884"/>
                </a:solidFill>
                <a:latin typeface="Segoe UI"/>
              </a:rPr>
              <a:t>■    </a:t>
            </a:r>
            <a:r>
              <a:rPr lang="en-US" sz="500">
                <a:solidFill>
                  <a:srgbClr val="9AA4B3"/>
                </a:solidFill>
                <a:latin typeface="Segoe UI"/>
              </a:rPr>
              <a:t>The </a:t>
            </a:r>
            <a:r>
              <a:rPr lang="en-US" sz="500">
                <a:solidFill>
                  <a:srgbClr val="4C5E79"/>
                </a:solidFill>
                <a:latin typeface="Segoe UI"/>
              </a:rPr>
              <a:t>Brie Carre Pizza</a:t>
            </a:r>
          </a:p>
        </p:txBody>
      </p:sp>
      <p:sp>
        <p:nvSpPr>
          <p:cNvPr id="28" name=""/>
          <p:cNvSpPr/>
          <p:nvPr/>
        </p:nvSpPr>
        <p:spPr>
          <a:xfrm>
            <a:off x="6016752" y="7921752"/>
            <a:ext cx="789432" cy="173736"/>
          </a:xfrm>
          <a:prstGeom prst="rect">
            <a:avLst/>
          </a:prstGeom>
        </p:spPr>
        <p:txBody>
          <a:bodyPr lIns="0" tIns="0" rIns="0" bIns="0">
            <a:noAutofit/>
          </a:bodyPr>
          <a:p>
            <a:pPr indent="0">
              <a:lnSpc>
                <a:spcPts val="864"/>
              </a:lnSpc>
              <a:spcAft>
                <a:spcPts val="1680"/>
              </a:spcAft>
            </a:pPr>
            <a:r>
              <a:rPr lang="en-US" sz="500">
                <a:solidFill>
                  <a:srgbClr val="FD9AFD"/>
                </a:solidFill>
                <a:latin typeface="Segoe UI"/>
              </a:rPr>
              <a:t>■    </a:t>
            </a:r>
            <a:r>
              <a:rPr lang="en-US" sz="500">
                <a:solidFill>
                  <a:srgbClr val="9AA4B3"/>
                </a:solidFill>
                <a:latin typeface="Segoe UI"/>
              </a:rPr>
              <a:t>The </a:t>
            </a:r>
            <a:r>
              <a:rPr lang="en-US" sz="500">
                <a:solidFill>
                  <a:srgbClr val="778498"/>
                </a:solidFill>
                <a:latin typeface="Segoe UI"/>
              </a:rPr>
              <a:t>Hawaiian </a:t>
            </a:r>
            <a:r>
              <a:rPr lang="en-US" sz="500">
                <a:solidFill>
                  <a:srgbClr val="4C5E79"/>
                </a:solidFill>
                <a:latin typeface="Segoe UI"/>
              </a:rPr>
              <a:t>Pizza </a:t>
            </a:r>
            <a:r>
              <a:rPr lang="en-US" sz="500">
                <a:solidFill>
                  <a:srgbClr val="FCCC57"/>
                </a:solidFill>
                <a:latin typeface="Segoe UI"/>
              </a:rPr>
              <a:t>H </a:t>
            </a:r>
            <a:r>
              <a:rPr lang="en-US" sz="500">
                <a:solidFill>
                  <a:srgbClr val="9AA4B3"/>
                </a:solidFill>
                <a:latin typeface="Segoe UI"/>
              </a:rPr>
              <a:t>The </a:t>
            </a:r>
            <a:r>
              <a:rPr lang="en-US" sz="500">
                <a:solidFill>
                  <a:srgbClr val="4C5E79"/>
                </a:solidFill>
                <a:latin typeface="Segoe UI"/>
              </a:rPr>
              <a:t>Greek </a:t>
            </a:r>
            <a:r>
              <a:rPr lang="en-US" sz="500">
                <a:solidFill>
                  <a:srgbClr val="9AA4B3"/>
                </a:solidFill>
                <a:latin typeface="Segoe UI"/>
              </a:rPr>
              <a:t>Pizza</a:t>
            </a:r>
          </a:p>
        </p:txBody>
      </p:sp>
      <p:sp>
        <p:nvSpPr>
          <p:cNvPr id="29" name=""/>
          <p:cNvSpPr/>
          <p:nvPr/>
        </p:nvSpPr>
        <p:spPr>
          <a:xfrm>
            <a:off x="1411224" y="8400288"/>
            <a:ext cx="3834384" cy="51816"/>
          </a:xfrm>
          <a:prstGeom prst="rect">
            <a:avLst/>
          </a:prstGeom>
        </p:spPr>
        <p:txBody>
          <a:bodyPr lIns="0" tIns="0" rIns="0" bIns="0" wrap="none">
            <a:noAutofit/>
          </a:bodyPr>
          <a:p>
            <a:pPr algn="just" indent="0"/>
            <a:r>
              <a:rPr lang="en-US" sz="500">
                <a:solidFill>
                  <a:srgbClr val="9AA4B3"/>
                </a:solidFill>
                <a:latin typeface="Segoe UI"/>
              </a:rPr>
              <a:t>L    </a:t>
            </a:r>
            <a:r>
              <a:rPr lang="en-US" sz="500">
                <a:solidFill>
                  <a:srgbClr val="778498"/>
                </a:solidFill>
                <a:latin typeface="Segoe UI"/>
              </a:rPr>
              <a:t>M    S    XL</a:t>
            </a:r>
          </a:p>
        </p:txBody>
      </p:sp>
      <p:sp>
        <p:nvSpPr>
          <p:cNvPr id="30" name=""/>
          <p:cNvSpPr/>
          <p:nvPr/>
        </p:nvSpPr>
        <p:spPr>
          <a:xfrm>
            <a:off x="3124200" y="8549640"/>
            <a:ext cx="387096" cy="70104"/>
          </a:xfrm>
          <a:prstGeom prst="rect">
            <a:avLst/>
          </a:prstGeom>
        </p:spPr>
        <p:txBody>
          <a:bodyPr lIns="0" tIns="0" rIns="0" bIns="0" wrap="none">
            <a:noAutofit/>
          </a:bodyPr>
          <a:p>
            <a:pPr indent="0">
              <a:spcAft>
                <a:spcPts val="2310"/>
              </a:spcAft>
            </a:pPr>
            <a:r>
              <a:rPr lang="en-US" sz="750">
                <a:solidFill>
                  <a:srgbClr val="778498"/>
                </a:solidFill>
                <a:latin typeface="Segoe UI"/>
              </a:rPr>
              <a:t>Pizza </a:t>
            </a:r>
            <a:r>
              <a:rPr lang="en-US" sz="750">
                <a:solidFill>
                  <a:srgbClr val="4C5E79"/>
                </a:solidFill>
                <a:latin typeface="Segoe UI"/>
              </a:rPr>
              <a:t>Size</a:t>
            </a:r>
          </a:p>
        </p:txBody>
      </p:sp>
      <p:sp>
        <p:nvSpPr>
          <p:cNvPr id="31" name=""/>
          <p:cNvSpPr/>
          <p:nvPr/>
        </p:nvSpPr>
        <p:spPr>
          <a:xfrm>
            <a:off x="448056" y="9070848"/>
            <a:ext cx="6605016" cy="356616"/>
          </a:xfrm>
          <a:prstGeom prst="rect">
            <a:avLst/>
          </a:prstGeom>
        </p:spPr>
        <p:txBody>
          <a:bodyPr lIns="0" tIns="0" rIns="0" bIns="0">
            <a:noAutofit/>
          </a:bodyPr>
          <a:p>
            <a:pPr indent="0">
              <a:lnSpc>
                <a:spcPts val="1560"/>
              </a:lnSpc>
              <a:spcBef>
                <a:spcPts val="2310"/>
              </a:spcBef>
            </a:pPr>
            <a:r>
              <a:rPr lang="en-US" sz="950">
                <a:latin typeface="Segoe UI"/>
              </a:rPr>
              <a:t>Each pizza size category (L, M, S, and XL) has distinct top three pizzas in August weekend, with notable high sales for larger sizes, particularly in the 'Large' category.</a:t>
            </a: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65632" y="2194560"/>
            <a:ext cx="408432" cy="329184"/>
          </a:xfrm>
          <a:prstGeom prst="rect">
            <a:avLst/>
          </a:prstGeom>
        </p:spPr>
      </p:pic>
      <p:pic>
        <p:nvPicPr>
          <p:cNvPr id="3" name=""/>
          <p:cNvPicPr>
            <a:picLocks noChangeAspect="1"/>
          </p:cNvPicPr>
          <p:nvPr/>
        </p:nvPicPr>
        <p:blipFill>
          <a:blip r:embed="rPictId1"/>
          <a:stretch>
            <a:fillRect/>
          </a:stretch>
        </p:blipFill>
        <p:spPr>
          <a:xfrm>
            <a:off x="591312" y="3782568"/>
            <a:ext cx="5007864" cy="1597152"/>
          </a:xfrm>
          <a:prstGeom prst="rect">
            <a:avLst/>
          </a:prstGeom>
        </p:spPr>
      </p:pic>
      <p:pic>
        <p:nvPicPr>
          <p:cNvPr id="4" name=""/>
          <p:cNvPicPr>
            <a:picLocks noChangeAspect="1"/>
          </p:cNvPicPr>
          <p:nvPr/>
        </p:nvPicPr>
        <p:blipFill>
          <a:blip r:embed="rPictId2"/>
          <a:stretch>
            <a:fillRect/>
          </a:stretch>
        </p:blipFill>
        <p:spPr>
          <a:xfrm>
            <a:off x="859536" y="7467600"/>
            <a:ext cx="365760" cy="701040"/>
          </a:xfrm>
          <a:prstGeom prst="rect">
            <a:avLst/>
          </a:prstGeom>
        </p:spPr>
      </p:pic>
      <p:sp>
        <p:nvSpPr>
          <p:cNvPr id="5" name=""/>
          <p:cNvSpPr/>
          <p:nvPr/>
        </p:nvSpPr>
        <p:spPr>
          <a:xfrm>
            <a:off x="691896" y="649224"/>
            <a:ext cx="2188464" cy="134112"/>
          </a:xfrm>
          <a:prstGeom prst="rect">
            <a:avLst/>
          </a:prstGeom>
        </p:spPr>
        <p:txBody>
          <a:bodyPr lIns="0" tIns="0" rIns="0" bIns="0" wrap="none">
            <a:noAutofit/>
          </a:bodyPr>
          <a:p>
            <a:pPr indent="0"/>
            <a:r>
              <a:rPr lang="en-US" sz="750">
                <a:solidFill>
                  <a:srgbClr val="66758C"/>
                </a:solidFill>
                <a:latin typeface="Segoe UI"/>
              </a:rPr>
              <a:t>Least </a:t>
            </a:r>
            <a:r>
              <a:rPr lang="en-US" sz="750">
                <a:solidFill>
                  <a:srgbClr val="4C5E79"/>
                </a:solidFill>
                <a:latin typeface="Segoe UI"/>
              </a:rPr>
              <a:t>3 </a:t>
            </a:r>
            <a:r>
              <a:rPr lang="en-US" sz="750">
                <a:solidFill>
                  <a:srgbClr val="66758C"/>
                </a:solidFill>
                <a:latin typeface="Segoe UI"/>
              </a:rPr>
              <a:t>Pizza's of </a:t>
            </a:r>
            <a:r>
              <a:rPr lang="en-US" sz="750">
                <a:solidFill>
                  <a:srgbClr val="4C5E79"/>
                </a:solidFill>
                <a:latin typeface="Segoe UI"/>
              </a:rPr>
              <a:t>Each </a:t>
            </a:r>
            <a:r>
              <a:rPr lang="en-US" sz="750">
                <a:solidFill>
                  <a:srgbClr val="66758C"/>
                </a:solidFill>
                <a:latin typeface="Segoe UI"/>
              </a:rPr>
              <a:t>Size (August Weakends)</a:t>
            </a:r>
          </a:p>
        </p:txBody>
      </p:sp>
      <p:graphicFrame>
        <p:nvGraphicFramePr>
          <p:cNvPr id="6" name=""/>
          <p:cNvGraphicFramePr>
            <a:graphicFrameLocks noGrp="1"/>
          </p:cNvGraphicFramePr>
          <p:nvPr/>
        </p:nvGraphicFramePr>
        <p:xfrm>
          <a:off x="472440" y="1082040"/>
          <a:ext cx="416560" cy="1487424"/>
        </p:xfrm>
        <a:graphic>
          <a:graphicData uri="http://schemas.openxmlformats.org/drawingml/2006/table">
            <a:tbl>
              <a:tblPr/>
              <a:tblGrid>
                <a:gridCol w="208280"/>
                <a:gridCol w="208280"/>
              </a:tblGrid>
              <a:tr h="143256">
                <a:tc>
                  <a:txBody>
                    <a:bodyPr lIns="0" tIns="0" rIns="0" bIns="0">
                      <a:noAutofit/>
                    </a:bodyPr>
                    <a:p>
                      <a:endParaRPr sz="700"/>
                    </a:p>
                  </a:txBody>
                  <a:tcPr marL="0" marR="0" marT="0" marB="0"/>
                </a:tc>
                <a:tc>
                  <a:txBody>
                    <a:bodyPr lIns="0" tIns="0" rIns="0" bIns="0">
                      <a:noAutofit/>
                    </a:bodyPr>
                    <a:p>
                      <a:pPr algn="r" indent="0"/>
                      <a:r>
                        <a:rPr lang="en-US" sz="550">
                          <a:solidFill>
                            <a:srgbClr val="66758C"/>
                          </a:solidFill>
                          <a:latin typeface="Segoe UI"/>
                        </a:rPr>
                        <a:t>350</a:t>
                      </a:r>
                    </a:p>
                  </a:txBody>
                  <a:tcPr marL="0" marR="0" marT="0" marB="0"/>
                </a:tc>
              </a:tr>
              <a:tr h="198120">
                <a:tc>
                  <a:txBody>
                    <a:bodyPr lIns="0" tIns="0" rIns="0" bIns="0">
                      <a:noAutofit/>
                    </a:bodyPr>
                    <a:p>
                      <a:endParaRPr sz="1000"/>
                    </a:p>
                  </a:txBody>
                  <a:tcPr marL="0" marR="0" marT="0" marB="0"/>
                </a:tc>
                <a:tc>
                  <a:txBody>
                    <a:bodyPr lIns="0" tIns="0" rIns="0" bIns="0">
                      <a:noAutofit/>
                    </a:bodyPr>
                    <a:p>
                      <a:pPr algn="r" indent="0"/>
                      <a:r>
                        <a:rPr lang="en-US" sz="550">
                          <a:solidFill>
                            <a:srgbClr val="66758C"/>
                          </a:solidFill>
                          <a:latin typeface="Segoe UI"/>
                        </a:rPr>
                        <a:t>300</a:t>
                      </a:r>
                    </a:p>
                  </a:txBody>
                  <a:tcPr marL="0" marR="0" marT="0" marB="0" anchor="ctr"/>
                </a:tc>
              </a:tr>
              <a:tr h="234696">
                <a:tc>
                  <a:txBody>
                    <a:bodyPr lIns="0" tIns="0" rIns="0" bIns="0">
                      <a:noAutofit/>
                    </a:bodyPr>
                    <a:p>
                      <a:pPr indent="0"/>
                      <a:r>
                        <a:rPr lang="en-US" sz="550">
                          <a:solidFill>
                            <a:srgbClr val="778498"/>
                          </a:solidFill>
                          <a:latin typeface="Segoe UI"/>
                        </a:rPr>
                        <a:t>Vi</a:t>
                      </a:r>
                    </a:p>
                    <a:p>
                      <a:pPr indent="0"/>
                      <a:r>
                        <a:rPr lang="en-US" i="1" sz="450">
                          <a:solidFill>
                            <a:srgbClr val="66758C"/>
                          </a:solidFill>
                          <a:latin typeface="Segoe UI"/>
                        </a:rPr>
                        <a:t>0)</a:t>
                      </a:r>
                    </a:p>
                  </a:txBody>
                  <a:tcPr marL="0" marR="0" marT="0" marB="0" anchor="b"/>
                </a:tc>
                <a:tc>
                  <a:txBody>
                    <a:bodyPr lIns="0" tIns="0" rIns="0" bIns="0">
                      <a:noAutofit/>
                    </a:bodyPr>
                    <a:p>
                      <a:pPr algn="r" indent="0"/>
                      <a:r>
                        <a:rPr lang="en-US" sz="550">
                          <a:solidFill>
                            <a:srgbClr val="66758C"/>
                          </a:solidFill>
                          <a:latin typeface="Segoe UI"/>
                        </a:rPr>
                        <a:t>250</a:t>
                      </a:r>
                    </a:p>
                  </a:txBody>
                  <a:tcPr marL="0" marR="0" marT="0" marB="0" anchor="ctr"/>
                </a:tc>
              </a:tr>
              <a:tr h="131064">
                <a:tc>
                  <a:txBody>
                    <a:bodyPr lIns="0" tIns="0" rIns="0" bIns="0">
                      <a:noAutofit/>
                    </a:bodyPr>
                    <a:p>
                      <a:pPr indent="0"/>
                      <a:r>
                        <a:rPr lang="en-US" sz="550">
                          <a:solidFill>
                            <a:srgbClr val="66758C"/>
                          </a:solidFill>
                          <a:latin typeface="Segoe UI"/>
                        </a:rPr>
                        <a:t>m</a:t>
                      </a:r>
                    </a:p>
                    <a:p>
                      <a:pPr indent="0"/>
                      <a:r>
                        <a:rPr lang="en-US" sz="550">
                          <a:solidFill>
                            <a:srgbClr val="66758C"/>
                          </a:solidFill>
                          <a:latin typeface="Segoe UI"/>
                        </a:rPr>
                        <a:t>CO</a:t>
                      </a:r>
                    </a:p>
                  </a:txBody>
                  <a:tcPr marL="0" marR="0" marT="0" marB="0"/>
                </a:tc>
                <a:tc>
                  <a:txBody>
                    <a:bodyPr lIns="0" tIns="0" rIns="0" bIns="0">
                      <a:noAutofit/>
                    </a:bodyPr>
                    <a:p>
                      <a:pPr algn="r" indent="0"/>
                      <a:r>
                        <a:rPr lang="en-US" sz="550">
                          <a:solidFill>
                            <a:srgbClr val="4C5E79"/>
                          </a:solidFill>
                          <a:latin typeface="Segoe UI"/>
                        </a:rPr>
                        <a:t>200</a:t>
                      </a:r>
                    </a:p>
                  </a:txBody>
                  <a:tcPr marL="0" marR="0" marT="0" marB="0" anchor="b"/>
                </a:tc>
              </a:tr>
              <a:tr h="252984">
                <a:tc>
                  <a:txBody>
                    <a:bodyPr lIns="0" tIns="0" rIns="0" bIns="0">
                      <a:noAutofit/>
                    </a:bodyPr>
                    <a:p>
                      <a:pPr indent="0"/>
                      <a:r>
                        <a:rPr lang="en-US" sz="550">
                          <a:solidFill>
                            <a:srgbClr val="4C5E79"/>
                          </a:solidFill>
                          <a:latin typeface="Segoe UI"/>
                        </a:rPr>
                        <a:t>ro</a:t>
                      </a:r>
                    </a:p>
                    <a:p>
                      <a:pPr indent="0"/>
                      <a:r>
                        <a:rPr lang="en-US" sz="950">
                          <a:solidFill>
                            <a:srgbClr val="4C5E79"/>
                          </a:solidFill>
                          <a:latin typeface="Segoe UI"/>
                        </a:rPr>
                        <a:t>£</a:t>
                      </a:r>
                    </a:p>
                  </a:txBody>
                  <a:tcPr marL="0" marR="0" marT="0" marB="0" anchor="ctr"/>
                </a:tc>
                <a:tc>
                  <a:txBody>
                    <a:bodyPr lIns="0" tIns="0" rIns="0" bIns="0">
                      <a:noAutofit/>
                    </a:bodyPr>
                    <a:p>
                      <a:pPr algn="r" indent="0"/>
                      <a:r>
                        <a:rPr lang="en-US" sz="550">
                          <a:solidFill>
                            <a:srgbClr val="66758C"/>
                          </a:solidFill>
                          <a:latin typeface="Segoe UI"/>
                        </a:rPr>
                        <a:t>150</a:t>
                      </a:r>
                    </a:p>
                  </a:txBody>
                  <a:tcPr marL="0" marR="0" marT="0" marB="0" anchor="ctr"/>
                </a:tc>
              </a:tr>
              <a:tr h="182880">
                <a:tc>
                  <a:txBody>
                    <a:bodyPr lIns="0" tIns="0" rIns="0" bIns="0">
                      <a:noAutofit/>
                    </a:bodyPr>
                    <a:p>
                      <a:endParaRPr sz="900"/>
                    </a:p>
                  </a:txBody>
                  <a:tcPr marL="0" marR="0" marT="0" marB="0"/>
                </a:tc>
                <a:tc>
                  <a:txBody>
                    <a:bodyPr lIns="0" tIns="0" rIns="0" bIns="0">
                      <a:noAutofit/>
                    </a:bodyPr>
                    <a:p>
                      <a:pPr algn="r" indent="0"/>
                      <a:r>
                        <a:rPr lang="en-US" sz="550">
                          <a:solidFill>
                            <a:srgbClr val="778498"/>
                          </a:solidFill>
                          <a:latin typeface="Segoe UI"/>
                        </a:rPr>
                        <a:t>too</a:t>
                      </a:r>
                    </a:p>
                  </a:txBody>
                  <a:tcPr marL="0" marR="0" marT="0" marB="0" anchor="ctr"/>
                </a:tc>
              </a:tr>
              <a:tr h="201168">
                <a:tc>
                  <a:txBody>
                    <a:bodyPr lIns="0" tIns="0" rIns="0" bIns="0">
                      <a:noAutofit/>
                    </a:bodyPr>
                    <a:p>
                      <a:endParaRPr sz="1000"/>
                    </a:p>
                  </a:txBody>
                  <a:tcPr marL="0" marR="0" marT="0" marB="0"/>
                </a:tc>
                <a:tc>
                  <a:txBody>
                    <a:bodyPr lIns="0" tIns="0" rIns="0" bIns="0">
                      <a:noAutofit/>
                    </a:bodyPr>
                    <a:p>
                      <a:pPr algn="r" indent="0"/>
                      <a:r>
                        <a:rPr lang="en-US" sz="550">
                          <a:solidFill>
                            <a:srgbClr val="778498"/>
                          </a:solidFill>
                          <a:latin typeface="Segoe UI"/>
                        </a:rPr>
                        <a:t>50</a:t>
                      </a:r>
                    </a:p>
                  </a:txBody>
                  <a:tcPr marL="0" marR="0" marT="0" marB="0" anchor="ctr"/>
                </a:tc>
              </a:tr>
              <a:tr h="143256">
                <a:tc>
                  <a:txBody>
                    <a:bodyPr lIns="0" tIns="0" rIns="0" bIns="0">
                      <a:noAutofit/>
                    </a:bodyPr>
                    <a:p>
                      <a:endParaRPr sz="700"/>
                    </a:p>
                  </a:txBody>
                  <a:tcPr marL="0" marR="0" marT="0" marB="0"/>
                </a:tc>
                <a:tc>
                  <a:txBody>
                    <a:bodyPr lIns="0" tIns="0" rIns="0" bIns="0">
                      <a:noAutofit/>
                    </a:bodyPr>
                    <a:p>
                      <a:pPr algn="r" indent="0"/>
                      <a:r>
                        <a:rPr lang="en-US" sz="550">
                          <a:solidFill>
                            <a:srgbClr val="66758C"/>
                          </a:solidFill>
                          <a:latin typeface="Segoe UI"/>
                        </a:rPr>
                        <a:t>0</a:t>
                      </a:r>
                    </a:p>
                  </a:txBody>
                  <a:tcPr marL="0" marR="0" marT="0" marB="0" anchor="b"/>
                </a:tc>
              </a:tr>
            </a:tbl>
          </a:graphicData>
        </a:graphic>
      </p:graphicFrame>
      <p:sp>
        <p:nvSpPr>
          <p:cNvPr id="7" name=""/>
          <p:cNvSpPr/>
          <p:nvPr/>
        </p:nvSpPr>
        <p:spPr>
          <a:xfrm>
            <a:off x="981456" y="2090928"/>
            <a:ext cx="310896" cy="85344"/>
          </a:xfrm>
          <a:prstGeom prst="rect">
            <a:avLst/>
          </a:prstGeom>
          <a:solidFill>
            <a:srgbClr val="E5ECF6"/>
          </a:solidFill>
        </p:spPr>
        <p:txBody>
          <a:bodyPr lIns="0" tIns="0" rIns="0" bIns="0" wrap="none">
            <a:noAutofit/>
          </a:bodyPr>
          <a:p>
            <a:pPr indent="0"/>
            <a:r>
              <a:rPr lang="en-US" sz="550">
                <a:solidFill>
                  <a:srgbClr val="778498"/>
                </a:solidFill>
                <a:latin typeface="Segoe UI"/>
              </a:rPr>
              <a:t>81 S3</a:t>
            </a:r>
          </a:p>
        </p:txBody>
      </p:sp>
      <p:sp>
        <p:nvSpPr>
          <p:cNvPr id="8" name=""/>
          <p:cNvSpPr/>
          <p:nvPr/>
        </p:nvSpPr>
        <p:spPr>
          <a:xfrm>
            <a:off x="3810000" y="2182368"/>
            <a:ext cx="579120" cy="353568"/>
          </a:xfrm>
          <a:prstGeom prst="rect">
            <a:avLst/>
          </a:prstGeom>
          <a:solidFill>
            <a:srgbClr val="E5ECF6"/>
          </a:solidFill>
        </p:spPr>
        <p:txBody>
          <a:bodyPr lIns="0" tIns="0" rIns="0" bIns="0">
            <a:noAutofit/>
          </a:bodyPr>
          <a:p>
            <a:pPr marL="292100" indent="-292100">
              <a:lnSpc>
                <a:spcPts val="1080"/>
              </a:lnSpc>
            </a:pPr>
            <a:r>
              <a:rPr lang="en-US" sz="550">
                <a:solidFill>
                  <a:srgbClr val="66758C"/>
                </a:solidFill>
                <a:latin typeface="Segoe UI"/>
              </a:rPr>
              <a:t>60 60 25.5 </a:t>
            </a:r>
            <a:r>
              <a:rPr lang="en-US" sz="550">
                <a:solidFill>
                  <a:srgbClr val="FE6994"/>
                </a:solidFill>
                <a:latin typeface="Segoe UI"/>
              </a:rPr>
              <a:t>■</a:t>
            </a:r>
          </a:p>
        </p:txBody>
      </p:sp>
      <p:sp>
        <p:nvSpPr>
          <p:cNvPr id="9" name=""/>
          <p:cNvSpPr/>
          <p:nvPr/>
        </p:nvSpPr>
        <p:spPr>
          <a:xfrm>
            <a:off x="2980944" y="2688336"/>
            <a:ext cx="487680" cy="91440"/>
          </a:xfrm>
          <a:prstGeom prst="rect">
            <a:avLst/>
          </a:prstGeom>
        </p:spPr>
        <p:txBody>
          <a:bodyPr lIns="0" tIns="0" rIns="0" bIns="0" wrap="none">
            <a:noAutofit/>
          </a:bodyPr>
          <a:p>
            <a:pPr indent="0"/>
            <a:r>
              <a:rPr lang="en-US" sz="750">
                <a:solidFill>
                  <a:srgbClr val="4C5E79"/>
                </a:solidFill>
                <a:latin typeface="Segoe UI"/>
              </a:rPr>
              <a:t>Pizza Size</a:t>
            </a:r>
          </a:p>
        </p:txBody>
      </p:sp>
      <p:sp>
        <p:nvSpPr>
          <p:cNvPr id="10" name=""/>
          <p:cNvSpPr/>
          <p:nvPr/>
        </p:nvSpPr>
        <p:spPr>
          <a:xfrm>
            <a:off x="5739384" y="1054608"/>
            <a:ext cx="1386840" cy="984504"/>
          </a:xfrm>
          <a:prstGeom prst="rect">
            <a:avLst/>
          </a:prstGeom>
        </p:spPr>
        <p:txBody>
          <a:bodyPr lIns="0" tIns="0" rIns="0" bIns="0">
            <a:noAutofit/>
          </a:bodyPr>
          <a:p>
            <a:pPr algn="just" indent="0"/>
            <a:r>
              <a:rPr lang="en-US" sz="750">
                <a:solidFill>
                  <a:srgbClr val="66758C"/>
                </a:solidFill>
                <a:latin typeface="Segoe UI"/>
              </a:rPr>
              <a:t>Pizza Name</a:t>
            </a:r>
          </a:p>
          <a:p>
            <a:pPr algn="just" indent="0">
              <a:lnSpc>
                <a:spcPts val="864"/>
              </a:lnSpc>
            </a:pPr>
            <a:r>
              <a:rPr lang="en-US" sz="500">
                <a:solidFill>
                  <a:srgbClr val="646FFA"/>
                </a:solidFill>
                <a:latin typeface="Segoe UI"/>
              </a:rPr>
              <a:t>■    </a:t>
            </a:r>
            <a:r>
              <a:rPr lang="en-US" sz="500">
                <a:solidFill>
                  <a:srgbClr val="66758C"/>
                </a:solidFill>
                <a:latin typeface="Segoe UI"/>
              </a:rPr>
              <a:t>The </a:t>
            </a:r>
            <a:r>
              <a:rPr lang="en-US" sz="500">
                <a:solidFill>
                  <a:srgbClr val="4C5E79"/>
                </a:solidFill>
                <a:latin typeface="Segoe UI"/>
              </a:rPr>
              <a:t>Green </a:t>
            </a:r>
            <a:r>
              <a:rPr lang="en-US" sz="500">
                <a:solidFill>
                  <a:srgbClr val="66758C"/>
                </a:solidFill>
                <a:latin typeface="Segoe UI"/>
              </a:rPr>
              <a:t>Garden </a:t>
            </a:r>
            <a:r>
              <a:rPr lang="en-US" sz="500">
                <a:solidFill>
                  <a:srgbClr val="4C5E79"/>
                </a:solidFill>
                <a:latin typeface="Segoe UI"/>
              </a:rPr>
              <a:t>Pizza</a:t>
            </a:r>
          </a:p>
          <a:p>
            <a:pPr algn="just" indent="0">
              <a:lnSpc>
                <a:spcPts val="864"/>
              </a:lnSpc>
            </a:pPr>
            <a:r>
              <a:rPr lang="en-US" sz="500">
                <a:solidFill>
                  <a:srgbClr val="EE573D"/>
                </a:solidFill>
                <a:latin typeface="Segoe UI"/>
              </a:rPr>
              <a:t>■    </a:t>
            </a:r>
            <a:r>
              <a:rPr lang="en-US" sz="500">
                <a:solidFill>
                  <a:srgbClr val="4C5E79"/>
                </a:solidFill>
                <a:latin typeface="Segoe UI"/>
              </a:rPr>
              <a:t>The </a:t>
            </a:r>
            <a:r>
              <a:rPr lang="en-US" sz="500">
                <a:solidFill>
                  <a:srgbClr val="66758C"/>
                </a:solidFill>
                <a:latin typeface="Segoe UI"/>
              </a:rPr>
              <a:t>Vegetables + Vegetables </a:t>
            </a:r>
            <a:r>
              <a:rPr lang="en-US" sz="500">
                <a:solidFill>
                  <a:srgbClr val="4C5E79"/>
                </a:solidFill>
                <a:latin typeface="Segoe UI"/>
              </a:rPr>
              <a:t>Pizza</a:t>
            </a:r>
          </a:p>
          <a:p>
            <a:pPr marR="236220" indent="0">
              <a:lnSpc>
                <a:spcPts val="864"/>
              </a:lnSpc>
            </a:pPr>
            <a:r>
              <a:rPr lang="en-US" sz="500">
                <a:solidFill>
                  <a:srgbClr val="03CD96"/>
                </a:solidFill>
                <a:latin typeface="Segoe UI"/>
              </a:rPr>
              <a:t>■    </a:t>
            </a:r>
            <a:r>
              <a:rPr lang="en-US" sz="500">
                <a:solidFill>
                  <a:srgbClr val="66758C"/>
                </a:solidFill>
                <a:latin typeface="Segoe UI"/>
              </a:rPr>
              <a:t>The Spinach Supreme </a:t>
            </a:r>
            <a:r>
              <a:rPr lang="en-US" sz="500">
                <a:solidFill>
                  <a:srgbClr val="4C5E79"/>
                </a:solidFill>
                <a:latin typeface="Segoe UI"/>
              </a:rPr>
              <a:t>Pizza </a:t>
            </a:r>
            <a:r>
              <a:rPr lang="en-US" sz="500">
                <a:solidFill>
                  <a:srgbClr val="AD66F9"/>
                </a:solidFill>
                <a:latin typeface="Segoe UI"/>
              </a:rPr>
              <a:t>H </a:t>
            </a:r>
            <a:r>
              <a:rPr lang="en-US" sz="500">
                <a:solidFill>
                  <a:srgbClr val="66758C"/>
                </a:solidFill>
                <a:latin typeface="Segoe UI"/>
              </a:rPr>
              <a:t>The </a:t>
            </a:r>
            <a:r>
              <a:rPr lang="en-US" sz="500">
                <a:solidFill>
                  <a:srgbClr val="8E99AA"/>
                </a:solidFill>
                <a:latin typeface="Segoe UI"/>
              </a:rPr>
              <a:t>Chicken </a:t>
            </a:r>
            <a:r>
              <a:rPr lang="en-US" sz="500">
                <a:solidFill>
                  <a:srgbClr val="66758C"/>
                </a:solidFill>
                <a:latin typeface="Segoe UI"/>
              </a:rPr>
              <a:t>Pesto </a:t>
            </a:r>
            <a:r>
              <a:rPr lang="en-US" sz="500">
                <a:solidFill>
                  <a:srgbClr val="8E99AA"/>
                </a:solidFill>
                <a:latin typeface="Segoe UI"/>
              </a:rPr>
              <a:t>Pizza</a:t>
            </a:r>
          </a:p>
          <a:p>
            <a:pPr algn="just" indent="0"/>
            <a:r>
              <a:rPr lang="en-US" sz="500">
                <a:solidFill>
                  <a:srgbClr val="FEA35F"/>
                </a:solidFill>
                <a:latin typeface="Segoe UI"/>
              </a:rPr>
              <a:t>I </a:t>
            </a:r>
            <a:r>
              <a:rPr lang="en-US" sz="500">
                <a:solidFill>
                  <a:srgbClr val="66758C"/>
                </a:solidFill>
                <a:latin typeface="Segoe UI"/>
              </a:rPr>
              <a:t>The </a:t>
            </a:r>
            <a:r>
              <a:rPr lang="en-US" sz="500">
                <a:solidFill>
                  <a:srgbClr val="4C5E79"/>
                </a:solidFill>
                <a:latin typeface="Segoe UI"/>
              </a:rPr>
              <a:t>Greek Pizza</a:t>
            </a:r>
          </a:p>
          <a:p>
            <a:pPr algn="just" indent="0"/>
            <a:r>
              <a:rPr lang="en-US" sz="500">
                <a:solidFill>
                  <a:srgbClr val="1ED3F2"/>
                </a:solidFill>
                <a:latin typeface="Segoe UI"/>
              </a:rPr>
              <a:t>■    </a:t>
            </a:r>
            <a:r>
              <a:rPr lang="en-US" sz="500">
                <a:solidFill>
                  <a:srgbClr val="4C5E79"/>
                </a:solidFill>
                <a:latin typeface="Segoe UI"/>
              </a:rPr>
              <a:t>The </a:t>
            </a:r>
            <a:r>
              <a:rPr lang="en-US" sz="500">
                <a:solidFill>
                  <a:srgbClr val="66758C"/>
                </a:solidFill>
                <a:latin typeface="Segoe UI"/>
              </a:rPr>
              <a:t>Mediterranean </a:t>
            </a:r>
            <a:r>
              <a:rPr lang="en-US" sz="500">
                <a:solidFill>
                  <a:srgbClr val="4C5E79"/>
                </a:solidFill>
                <a:latin typeface="Segoe UI"/>
              </a:rPr>
              <a:t>Pizza</a:t>
            </a:r>
          </a:p>
          <a:p>
            <a:pPr marR="299720" indent="-152400">
              <a:lnSpc>
                <a:spcPts val="864"/>
              </a:lnSpc>
            </a:pPr>
            <a:r>
              <a:rPr lang="en-US" sz="500">
                <a:solidFill>
                  <a:srgbClr val="FE6994"/>
                </a:solidFill>
                <a:latin typeface="Segoe UI"/>
              </a:rPr>
              <a:t>■    </a:t>
            </a:r>
            <a:r>
              <a:rPr lang="en-US" sz="500">
                <a:solidFill>
                  <a:srgbClr val="66758C"/>
                </a:solidFill>
                <a:latin typeface="Segoe UI"/>
              </a:rPr>
              <a:t>The Chicken </a:t>
            </a:r>
            <a:r>
              <a:rPr lang="en-US" sz="500">
                <a:solidFill>
                  <a:srgbClr val="4C5E79"/>
                </a:solidFill>
                <a:latin typeface="Segoe UI"/>
              </a:rPr>
              <a:t>Alfredo Pizza </a:t>
            </a:r>
            <a:r>
              <a:rPr lang="en-US" sz="500">
                <a:solidFill>
                  <a:srgbClr val="66758C"/>
                </a:solidFill>
                <a:latin typeface="Segoe UI"/>
              </a:rPr>
              <a:t>The </a:t>
            </a:r>
            <a:r>
              <a:rPr lang="en-US" sz="500">
                <a:solidFill>
                  <a:srgbClr val="8E99AA"/>
                </a:solidFill>
                <a:latin typeface="Segoe UI"/>
              </a:rPr>
              <a:t>Mexicana Pizza</a:t>
            </a:r>
          </a:p>
        </p:txBody>
      </p:sp>
      <p:sp>
        <p:nvSpPr>
          <p:cNvPr id="11" name=""/>
          <p:cNvSpPr/>
          <p:nvPr/>
        </p:nvSpPr>
        <p:spPr>
          <a:xfrm>
            <a:off x="438912" y="3060192"/>
            <a:ext cx="6147816" cy="484632"/>
          </a:xfrm>
          <a:prstGeom prst="rect">
            <a:avLst/>
          </a:prstGeom>
        </p:spPr>
        <p:txBody>
          <a:bodyPr lIns="0" tIns="0" rIns="0" bIns="0">
            <a:noAutofit/>
          </a:bodyPr>
          <a:p>
            <a:pPr indent="0">
              <a:spcAft>
                <a:spcPts val="1260"/>
              </a:spcAft>
            </a:pPr>
            <a:r>
              <a:rPr lang="en-US" sz="950">
                <a:latin typeface="Segoe UI"/>
              </a:rPr>
              <a:t>The Popular least sizes (XL) dominate sales across all months, especially S, show consistently lower demand.</a:t>
            </a:r>
          </a:p>
          <a:p>
            <a:pPr marL="177800" indent="0"/>
            <a:r>
              <a:rPr lang="en-US" sz="750">
                <a:solidFill>
                  <a:srgbClr val="778498"/>
                </a:solidFill>
                <a:latin typeface="Segoe UI"/>
              </a:rPr>
              <a:t>Top </a:t>
            </a:r>
            <a:r>
              <a:rPr lang="en-US" sz="750">
                <a:solidFill>
                  <a:srgbClr val="4C5E79"/>
                </a:solidFill>
                <a:latin typeface="Segoe UI"/>
              </a:rPr>
              <a:t>3 </a:t>
            </a:r>
            <a:r>
              <a:rPr lang="en-US" sz="750">
                <a:solidFill>
                  <a:srgbClr val="778498"/>
                </a:solidFill>
                <a:latin typeface="Segoe UI"/>
              </a:rPr>
              <a:t>Pizza's </a:t>
            </a:r>
            <a:r>
              <a:rPr lang="en-US" sz="750">
                <a:solidFill>
                  <a:srgbClr val="4C5E79"/>
                </a:solidFill>
                <a:latin typeface="Segoe UI"/>
              </a:rPr>
              <a:t>of Each Size (September </a:t>
            </a:r>
            <a:r>
              <a:rPr lang="en-US" sz="750">
                <a:solidFill>
                  <a:srgbClr val="778498"/>
                </a:solidFill>
                <a:latin typeface="Segoe UI"/>
              </a:rPr>
              <a:t>Weakends)</a:t>
            </a:r>
          </a:p>
        </p:txBody>
      </p:sp>
      <p:sp>
        <p:nvSpPr>
          <p:cNvPr id="12" name=""/>
          <p:cNvSpPr/>
          <p:nvPr/>
        </p:nvSpPr>
        <p:spPr>
          <a:xfrm>
            <a:off x="5748528" y="3819144"/>
            <a:ext cx="1292352" cy="1219200"/>
          </a:xfrm>
          <a:prstGeom prst="rect">
            <a:avLst/>
          </a:prstGeom>
        </p:spPr>
        <p:txBody>
          <a:bodyPr lIns="0" tIns="0" rIns="0" bIns="0">
            <a:noAutofit/>
          </a:bodyPr>
          <a:p>
            <a:pPr algn="just" indent="0">
              <a:lnSpc>
                <a:spcPts val="864"/>
              </a:lnSpc>
            </a:pPr>
            <a:r>
              <a:rPr lang="en-US" sz="750">
                <a:solidFill>
                  <a:srgbClr val="778498"/>
                </a:solidFill>
                <a:latin typeface="Segoe UI"/>
              </a:rPr>
              <a:t>izza Name</a:t>
            </a:r>
          </a:p>
          <a:p>
            <a:pPr algn="just" indent="0">
              <a:lnSpc>
                <a:spcPts val="864"/>
              </a:lnSpc>
            </a:pPr>
            <a:r>
              <a:rPr lang="en-US" sz="500">
                <a:solidFill>
                  <a:srgbClr val="646FFA"/>
                </a:solidFill>
                <a:latin typeface="Segoe UI"/>
              </a:rPr>
              <a:t>■    </a:t>
            </a:r>
            <a:r>
              <a:rPr lang="en-US" sz="500">
                <a:solidFill>
                  <a:srgbClr val="778498"/>
                </a:solidFill>
                <a:latin typeface="Segoe UI"/>
              </a:rPr>
              <a:t>The Thai Chicken </a:t>
            </a:r>
            <a:r>
              <a:rPr lang="en-US" sz="500">
                <a:solidFill>
                  <a:srgbClr val="4C5E79"/>
                </a:solidFill>
                <a:latin typeface="Segoe UI"/>
              </a:rPr>
              <a:t>Pizza</a:t>
            </a:r>
          </a:p>
          <a:p>
            <a:pPr algn="just" indent="0">
              <a:lnSpc>
                <a:spcPts val="864"/>
              </a:lnSpc>
            </a:pPr>
            <a:r>
              <a:rPr lang="en-US" sz="500">
                <a:solidFill>
                  <a:srgbClr val="EE573D"/>
                </a:solidFill>
                <a:latin typeface="Segoe UI"/>
              </a:rPr>
              <a:t>■    </a:t>
            </a:r>
            <a:r>
              <a:rPr lang="en-US" sz="500">
                <a:solidFill>
                  <a:srgbClr val="778498"/>
                </a:solidFill>
                <a:latin typeface="Segoe UI"/>
              </a:rPr>
              <a:t>The Barbecue Chicken Pizza</a:t>
            </a:r>
          </a:p>
          <a:p>
            <a:pPr algn="just" indent="0">
              <a:lnSpc>
                <a:spcPts val="864"/>
              </a:lnSpc>
            </a:pPr>
            <a:r>
              <a:rPr lang="en-US" sz="500">
                <a:solidFill>
                  <a:srgbClr val="03CD96"/>
                </a:solidFill>
                <a:latin typeface="Segoe UI"/>
              </a:rPr>
              <a:t>■    </a:t>
            </a:r>
            <a:r>
              <a:rPr lang="en-US" sz="500">
                <a:solidFill>
                  <a:srgbClr val="778498"/>
                </a:solidFill>
                <a:latin typeface="Segoe UI"/>
              </a:rPr>
              <a:t>The </a:t>
            </a:r>
            <a:r>
              <a:rPr lang="en-US" sz="500">
                <a:solidFill>
                  <a:srgbClr val="4C5E79"/>
                </a:solidFill>
                <a:latin typeface="Segoe UI"/>
              </a:rPr>
              <a:t>Five Cheese Pizza</a:t>
            </a:r>
          </a:p>
          <a:p>
            <a:pPr algn="just" indent="0">
              <a:lnSpc>
                <a:spcPts val="864"/>
              </a:lnSpc>
            </a:pPr>
            <a:r>
              <a:rPr lang="en-US" sz="500">
                <a:solidFill>
                  <a:srgbClr val="AD66F9"/>
                </a:solidFill>
                <a:latin typeface="Segoe UI"/>
              </a:rPr>
              <a:t>■    </a:t>
            </a:r>
            <a:r>
              <a:rPr lang="en-US" sz="500">
                <a:solidFill>
                  <a:srgbClr val="778498"/>
                </a:solidFill>
                <a:latin typeface="Segoe UI"/>
              </a:rPr>
              <a:t>The Italian Supreme </a:t>
            </a:r>
            <a:r>
              <a:rPr lang="en-US" sz="500">
                <a:solidFill>
                  <a:srgbClr val="4C5E79"/>
                </a:solidFill>
                <a:latin typeface="Segoe UI"/>
              </a:rPr>
              <a:t>Pizza</a:t>
            </a:r>
          </a:p>
          <a:p>
            <a:pPr algn="just" indent="0">
              <a:lnSpc>
                <a:spcPts val="864"/>
              </a:lnSpc>
            </a:pPr>
            <a:r>
              <a:rPr lang="en-US" sz="500">
                <a:solidFill>
                  <a:srgbClr val="FEA35F"/>
                </a:solidFill>
                <a:latin typeface="Segoe UI"/>
              </a:rPr>
              <a:t>■    </a:t>
            </a:r>
            <a:r>
              <a:rPr lang="en-US" sz="500">
                <a:solidFill>
                  <a:srgbClr val="4C5E79"/>
                </a:solidFill>
                <a:latin typeface="Segoe UI"/>
              </a:rPr>
              <a:t>The </a:t>
            </a:r>
            <a:r>
              <a:rPr lang="en-US" sz="500">
                <a:solidFill>
                  <a:srgbClr val="778498"/>
                </a:solidFill>
                <a:latin typeface="Segoe UI"/>
              </a:rPr>
              <a:t>California Chicken </a:t>
            </a:r>
            <a:r>
              <a:rPr lang="en-US" sz="500">
                <a:solidFill>
                  <a:srgbClr val="4C5E79"/>
                </a:solidFill>
                <a:latin typeface="Segoe UI"/>
              </a:rPr>
              <a:t>Pizza</a:t>
            </a:r>
          </a:p>
          <a:p>
            <a:pPr algn="just" indent="0">
              <a:lnSpc>
                <a:spcPts val="864"/>
              </a:lnSpc>
            </a:pPr>
            <a:r>
              <a:rPr lang="en-US" sz="500">
                <a:solidFill>
                  <a:srgbClr val="1ED3F2"/>
                </a:solidFill>
                <a:latin typeface="Segoe UI"/>
              </a:rPr>
              <a:t>I </a:t>
            </a:r>
            <a:r>
              <a:rPr lang="en-US" sz="500">
                <a:solidFill>
                  <a:srgbClr val="778498"/>
                </a:solidFill>
                <a:latin typeface="Segoe UI"/>
              </a:rPr>
              <a:t>The </a:t>
            </a:r>
            <a:r>
              <a:rPr lang="en-US" sz="500">
                <a:solidFill>
                  <a:srgbClr val="4C5E79"/>
                </a:solidFill>
                <a:latin typeface="Segoe UI"/>
              </a:rPr>
              <a:t>Prosciutto </a:t>
            </a:r>
            <a:r>
              <a:rPr lang="en-US" sz="500">
                <a:solidFill>
                  <a:srgbClr val="778498"/>
                </a:solidFill>
                <a:latin typeface="Segoe UI"/>
              </a:rPr>
              <a:t>and </a:t>
            </a:r>
            <a:r>
              <a:rPr lang="en-US" sz="500">
                <a:solidFill>
                  <a:srgbClr val="4C5E79"/>
                </a:solidFill>
                <a:latin typeface="Segoe UI"/>
              </a:rPr>
              <a:t>Arugula Pizza</a:t>
            </a:r>
          </a:p>
          <a:p>
            <a:pPr marL="165100" marR="495300" indent="-165100">
              <a:lnSpc>
                <a:spcPts val="864"/>
              </a:lnSpc>
            </a:pPr>
            <a:r>
              <a:rPr lang="en-US" sz="500">
                <a:solidFill>
                  <a:srgbClr val="FE6994"/>
                </a:solidFill>
                <a:latin typeface="Segoe UI"/>
              </a:rPr>
              <a:t>■    </a:t>
            </a:r>
            <a:r>
              <a:rPr lang="en-US" sz="500">
                <a:solidFill>
                  <a:srgbClr val="4C5E79"/>
                </a:solidFill>
                <a:latin typeface="Segoe UI"/>
              </a:rPr>
              <a:t>The Big </a:t>
            </a:r>
            <a:r>
              <a:rPr lang="en-US" sz="500">
                <a:solidFill>
                  <a:srgbClr val="778498"/>
                </a:solidFill>
                <a:latin typeface="Segoe UI"/>
              </a:rPr>
              <a:t>Meat </a:t>
            </a:r>
            <a:r>
              <a:rPr lang="en-US" sz="500">
                <a:solidFill>
                  <a:srgbClr val="4C5E79"/>
                </a:solidFill>
                <a:latin typeface="Segoe UI"/>
              </a:rPr>
              <a:t>Pizza </a:t>
            </a:r>
            <a:r>
              <a:rPr lang="en-US" sz="500">
                <a:solidFill>
                  <a:srgbClr val="778498"/>
                </a:solidFill>
                <a:latin typeface="Segoe UI"/>
              </a:rPr>
              <a:t>The Hawaiian Pizza</a:t>
            </a:r>
          </a:p>
          <a:p>
            <a:pPr marL="165100" marR="457200" indent="-165100">
              <a:lnSpc>
                <a:spcPts val="864"/>
              </a:lnSpc>
            </a:pPr>
            <a:r>
              <a:rPr lang="en-US" sz="500">
                <a:solidFill>
                  <a:srgbClr val="FD9AFD"/>
                </a:solidFill>
                <a:latin typeface="Segoe UI"/>
              </a:rPr>
              <a:t>■    </a:t>
            </a:r>
            <a:r>
              <a:rPr lang="en-US" sz="500">
                <a:solidFill>
                  <a:srgbClr val="778498"/>
                </a:solidFill>
                <a:latin typeface="Segoe UI"/>
              </a:rPr>
              <a:t>The </a:t>
            </a:r>
            <a:r>
              <a:rPr lang="en-US" sz="500">
                <a:solidFill>
                  <a:srgbClr val="4C5E79"/>
                </a:solidFill>
                <a:latin typeface="Segoe UI"/>
              </a:rPr>
              <a:t>Brie </a:t>
            </a:r>
            <a:r>
              <a:rPr lang="en-US" sz="500">
                <a:solidFill>
                  <a:srgbClr val="778498"/>
                </a:solidFill>
                <a:latin typeface="Segoe UI"/>
              </a:rPr>
              <a:t>Carre </a:t>
            </a:r>
            <a:r>
              <a:rPr lang="en-US" sz="500">
                <a:solidFill>
                  <a:srgbClr val="4C5E79"/>
                </a:solidFill>
                <a:latin typeface="Segoe UI"/>
              </a:rPr>
              <a:t>Pizza The </a:t>
            </a:r>
            <a:r>
              <a:rPr lang="en-US" sz="500">
                <a:solidFill>
                  <a:srgbClr val="778498"/>
                </a:solidFill>
                <a:latin typeface="Segoe UI"/>
              </a:rPr>
              <a:t>Greek </a:t>
            </a:r>
            <a:r>
              <a:rPr lang="en-US" sz="500">
                <a:solidFill>
                  <a:srgbClr val="4C5E79"/>
                </a:solidFill>
                <a:latin typeface="Segoe UI"/>
              </a:rPr>
              <a:t>Pizza</a:t>
            </a:r>
          </a:p>
        </p:txBody>
      </p:sp>
      <p:sp>
        <p:nvSpPr>
          <p:cNvPr id="13" name=""/>
          <p:cNvSpPr/>
          <p:nvPr/>
        </p:nvSpPr>
        <p:spPr>
          <a:xfrm>
            <a:off x="5751576" y="5647944"/>
            <a:ext cx="1533144" cy="155448"/>
          </a:xfrm>
          <a:prstGeom prst="rect">
            <a:avLst/>
          </a:prstGeom>
        </p:spPr>
        <p:txBody>
          <a:bodyPr lIns="0" tIns="0" rIns="0" bIns="0" wrap="none">
            <a:noAutofit/>
          </a:bodyPr>
          <a:p>
            <a:pPr indent="0"/>
            <a:r>
              <a:rPr lang="en-US" sz="950">
                <a:latin typeface="Segoe UI"/>
              </a:rPr>
              <a:t>with notable high sales for</a:t>
            </a:r>
          </a:p>
        </p:txBody>
      </p:sp>
      <p:sp>
        <p:nvSpPr>
          <p:cNvPr id="14" name=""/>
          <p:cNvSpPr/>
          <p:nvPr/>
        </p:nvSpPr>
        <p:spPr>
          <a:xfrm>
            <a:off x="5772912" y="6687312"/>
            <a:ext cx="1350264" cy="1103376"/>
          </a:xfrm>
          <a:prstGeom prst="rect">
            <a:avLst/>
          </a:prstGeom>
        </p:spPr>
        <p:txBody>
          <a:bodyPr lIns="0" tIns="0" rIns="0" bIns="0">
            <a:noAutofit/>
          </a:bodyPr>
          <a:p>
            <a:pPr indent="0">
              <a:lnSpc>
                <a:spcPts val="864"/>
              </a:lnSpc>
            </a:pPr>
            <a:r>
              <a:rPr lang="en-US" sz="750">
                <a:solidFill>
                  <a:srgbClr val="8E99AA"/>
                </a:solidFill>
                <a:latin typeface="Segoe UI"/>
              </a:rPr>
              <a:t>Pizza </a:t>
            </a:r>
            <a:r>
              <a:rPr lang="en-US" sz="750">
                <a:solidFill>
                  <a:srgbClr val="66758C"/>
                </a:solidFill>
                <a:latin typeface="Segoe UI"/>
              </a:rPr>
              <a:t>Name</a:t>
            </a:r>
          </a:p>
          <a:p>
            <a:pPr algn="just" indent="0">
              <a:lnSpc>
                <a:spcPts val="864"/>
              </a:lnSpc>
            </a:pPr>
            <a:r>
              <a:rPr lang="en-US" sz="500">
                <a:solidFill>
                  <a:srgbClr val="646FFA"/>
                </a:solidFill>
                <a:latin typeface="Segoe UI"/>
              </a:rPr>
              <a:t>■    </a:t>
            </a:r>
            <a:r>
              <a:rPr lang="en-US" sz="500">
                <a:solidFill>
                  <a:srgbClr val="66758C"/>
                </a:solidFill>
                <a:latin typeface="Segoe UI"/>
              </a:rPr>
              <a:t>The Green </a:t>
            </a:r>
            <a:r>
              <a:rPr lang="en-US" sz="500">
                <a:solidFill>
                  <a:srgbClr val="8E99AA"/>
                </a:solidFill>
                <a:latin typeface="Segoe UI"/>
              </a:rPr>
              <a:t>Garden Pizza</a:t>
            </a:r>
          </a:p>
          <a:p>
            <a:pPr algn="just" indent="0">
              <a:lnSpc>
                <a:spcPts val="864"/>
              </a:lnSpc>
            </a:pPr>
            <a:r>
              <a:rPr lang="en-US" sz="500">
                <a:solidFill>
                  <a:srgbClr val="EE573D"/>
                </a:solidFill>
                <a:latin typeface="Segoe UI"/>
              </a:rPr>
              <a:t>■    </a:t>
            </a:r>
            <a:r>
              <a:rPr lang="en-US" sz="500">
                <a:solidFill>
                  <a:srgbClr val="66758C"/>
                </a:solidFill>
                <a:latin typeface="Segoe UI"/>
              </a:rPr>
              <a:t>The Prosciutto and Arugula Pizza</a:t>
            </a:r>
          </a:p>
          <a:p>
            <a:pPr algn="just" indent="0">
              <a:lnSpc>
                <a:spcPts val="864"/>
              </a:lnSpc>
            </a:pPr>
            <a:r>
              <a:rPr lang="en-US" sz="500">
                <a:solidFill>
                  <a:srgbClr val="03CD96"/>
                </a:solidFill>
                <a:latin typeface="Segoe UI"/>
              </a:rPr>
              <a:t>■    </a:t>
            </a:r>
            <a:r>
              <a:rPr lang="en-US" sz="500">
                <a:solidFill>
                  <a:srgbClr val="66758C"/>
                </a:solidFill>
                <a:latin typeface="Segoe UI"/>
              </a:rPr>
              <a:t>The Spinach Supreme Pizza</a:t>
            </a:r>
          </a:p>
          <a:p>
            <a:pPr algn="just" indent="0">
              <a:lnSpc>
                <a:spcPts val="864"/>
              </a:lnSpc>
            </a:pPr>
            <a:r>
              <a:rPr lang="en-US" sz="500">
                <a:solidFill>
                  <a:srgbClr val="AD66F9"/>
                </a:solidFill>
                <a:latin typeface="Segoe UI"/>
              </a:rPr>
              <a:t>■    </a:t>
            </a:r>
            <a:r>
              <a:rPr lang="en-US" sz="500">
                <a:solidFill>
                  <a:srgbClr val="66758C"/>
                </a:solidFill>
                <a:latin typeface="Segoe UI"/>
              </a:rPr>
              <a:t>The </a:t>
            </a:r>
            <a:r>
              <a:rPr lang="en-US" sz="500">
                <a:solidFill>
                  <a:srgbClr val="8E99AA"/>
                </a:solidFill>
                <a:latin typeface="Segoe UI"/>
              </a:rPr>
              <a:t>Spicy Italian </a:t>
            </a:r>
            <a:r>
              <a:rPr lang="en-US" sz="500">
                <a:solidFill>
                  <a:srgbClr val="66758C"/>
                </a:solidFill>
                <a:latin typeface="Segoe UI"/>
              </a:rPr>
              <a:t>Pizza</a:t>
            </a:r>
          </a:p>
          <a:p>
            <a:pPr marR="266700" indent="0">
              <a:lnSpc>
                <a:spcPts val="864"/>
              </a:lnSpc>
            </a:pPr>
            <a:r>
              <a:rPr lang="en-US" sz="500">
                <a:solidFill>
                  <a:srgbClr val="FEA35F"/>
                </a:solidFill>
                <a:latin typeface="Segoe UI"/>
              </a:rPr>
              <a:t>I </a:t>
            </a:r>
            <a:r>
              <a:rPr lang="en-US" sz="500">
                <a:solidFill>
                  <a:srgbClr val="66758C"/>
                </a:solidFill>
                <a:latin typeface="Segoe UI"/>
              </a:rPr>
              <a:t>The </a:t>
            </a:r>
            <a:r>
              <a:rPr lang="en-US" sz="500">
                <a:solidFill>
                  <a:srgbClr val="8E99AA"/>
                </a:solidFill>
                <a:latin typeface="Segoe UI"/>
              </a:rPr>
              <a:t>Mediterranean </a:t>
            </a:r>
            <a:r>
              <a:rPr lang="en-US" sz="500">
                <a:solidFill>
                  <a:srgbClr val="66758C"/>
                </a:solidFill>
                <a:latin typeface="Segoe UI"/>
              </a:rPr>
              <a:t>Pizza </a:t>
            </a:r>
            <a:r>
              <a:rPr lang="en-US" sz="500">
                <a:solidFill>
                  <a:srgbClr val="1ED3F2"/>
                </a:solidFill>
                <a:latin typeface="Segoe UI"/>
              </a:rPr>
              <a:t>I </a:t>
            </a:r>
            <a:r>
              <a:rPr lang="en-US" sz="500">
                <a:solidFill>
                  <a:srgbClr val="8E99AA"/>
                </a:solidFill>
                <a:latin typeface="Segoe UI"/>
              </a:rPr>
              <a:t>The </a:t>
            </a:r>
            <a:r>
              <a:rPr lang="en-US" sz="500">
                <a:solidFill>
                  <a:srgbClr val="66758C"/>
                </a:solidFill>
                <a:latin typeface="Segoe UI"/>
              </a:rPr>
              <a:t>Chicken Alfredo Pizza</a:t>
            </a:r>
          </a:p>
          <a:p>
            <a:pPr marL="228600" marR="304800" indent="-228600">
              <a:lnSpc>
                <a:spcPts val="864"/>
              </a:lnSpc>
            </a:pPr>
            <a:r>
              <a:rPr lang="en-US" sz="500">
                <a:solidFill>
                  <a:srgbClr val="FE6994"/>
                </a:solidFill>
                <a:latin typeface="Segoe UI"/>
              </a:rPr>
              <a:t>■    </a:t>
            </a:r>
            <a:r>
              <a:rPr lang="en-US" sz="500">
                <a:solidFill>
                  <a:srgbClr val="66758C"/>
                </a:solidFill>
                <a:latin typeface="Segoe UI"/>
              </a:rPr>
              <a:t>The Calabrese Pizza The Pepper Salami </a:t>
            </a:r>
            <a:r>
              <a:rPr lang="en-US" sz="500">
                <a:solidFill>
                  <a:srgbClr val="8E99AA"/>
                </a:solidFill>
                <a:latin typeface="Segoe UI"/>
              </a:rPr>
              <a:t>Pizza</a:t>
            </a:r>
          </a:p>
          <a:p>
            <a:pPr algn="just" indent="0">
              <a:lnSpc>
                <a:spcPts val="864"/>
              </a:lnSpc>
            </a:pPr>
            <a:r>
              <a:rPr lang="en-US" sz="500">
                <a:solidFill>
                  <a:srgbClr val="66758C"/>
                </a:solidFill>
                <a:latin typeface="Segoe UI"/>
              </a:rPr>
              <a:t>■    The Greek Pizza</a:t>
            </a:r>
          </a:p>
        </p:txBody>
      </p:sp>
      <p:sp>
        <p:nvSpPr>
          <p:cNvPr id="15" name=""/>
          <p:cNvSpPr/>
          <p:nvPr/>
        </p:nvSpPr>
        <p:spPr>
          <a:xfrm>
            <a:off x="3026664" y="8327136"/>
            <a:ext cx="423672" cy="103632"/>
          </a:xfrm>
          <a:prstGeom prst="rect">
            <a:avLst/>
          </a:prstGeom>
        </p:spPr>
        <p:txBody>
          <a:bodyPr lIns="0" tIns="0" rIns="0" bIns="0" wrap="none">
            <a:noAutofit/>
          </a:bodyPr>
          <a:p>
            <a:pPr indent="0"/>
            <a:r>
              <a:rPr lang="en-US" sz="750">
                <a:solidFill>
                  <a:srgbClr val="66758C"/>
                </a:solidFill>
                <a:latin typeface="Segoe UI"/>
              </a:rPr>
              <a:t>Pizza </a:t>
            </a:r>
            <a:r>
              <a:rPr lang="en-US" sz="750">
                <a:solidFill>
                  <a:srgbClr val="778498"/>
                </a:solidFill>
                <a:latin typeface="Segoe UI"/>
              </a:rPr>
              <a:t>Size</a:t>
            </a:r>
          </a:p>
        </p:txBody>
      </p:sp>
      <p:sp>
        <p:nvSpPr>
          <p:cNvPr id="16" name=""/>
          <p:cNvSpPr/>
          <p:nvPr/>
        </p:nvSpPr>
        <p:spPr>
          <a:xfrm>
            <a:off x="365760" y="4480560"/>
            <a:ext cx="353568" cy="85344"/>
          </a:xfrm>
          <a:prstGeom prst="rect">
            <a:avLst/>
          </a:prstGeom>
        </p:spPr>
        <p:txBody>
          <a:bodyPr lIns="0" tIns="0" rIns="0" bIns="0" wrap="none">
            <a:noAutofit/>
          </a:bodyPr>
          <a:p>
            <a:pPr indent="0"/>
            <a:r>
              <a:rPr lang="en-US" sz="550">
                <a:solidFill>
                  <a:srgbClr val="66758C"/>
                </a:solidFill>
                <a:latin typeface="Segoe UI"/>
              </a:rPr>
              <a:t>CO</a:t>
            </a:r>
          </a:p>
        </p:txBody>
      </p:sp>
      <p:sp>
        <p:nvSpPr>
          <p:cNvPr id="17" name=""/>
          <p:cNvSpPr/>
          <p:nvPr/>
        </p:nvSpPr>
        <p:spPr>
          <a:xfrm>
            <a:off x="420624" y="5455920"/>
            <a:ext cx="5321808" cy="957072"/>
          </a:xfrm>
          <a:prstGeom prst="rect">
            <a:avLst/>
          </a:prstGeom>
        </p:spPr>
        <p:txBody>
          <a:bodyPr lIns="0" tIns="0" rIns="0" bIns="0">
            <a:noAutofit/>
          </a:bodyPr>
          <a:p>
            <a:pPr marL="2540000" indent="0">
              <a:spcAft>
                <a:spcPts val="420"/>
              </a:spcAft>
            </a:pPr>
            <a:r>
              <a:rPr lang="en-US" sz="750">
                <a:solidFill>
                  <a:srgbClr val="4C5E79"/>
                </a:solidFill>
                <a:latin typeface="Segoe UI"/>
              </a:rPr>
              <a:t>Pizza </a:t>
            </a:r>
            <a:r>
              <a:rPr lang="en-US" sz="750">
                <a:solidFill>
                  <a:srgbClr val="778498"/>
                </a:solidFill>
                <a:latin typeface="Segoe UI"/>
              </a:rPr>
              <a:t>Size</a:t>
            </a:r>
          </a:p>
          <a:p>
            <a:pPr algn="just" indent="0">
              <a:lnSpc>
                <a:spcPts val="1536"/>
              </a:lnSpc>
              <a:spcAft>
                <a:spcPts val="1050"/>
              </a:spcAft>
            </a:pPr>
            <a:r>
              <a:rPr lang="en-US" sz="950">
                <a:latin typeface="Segoe UI"/>
              </a:rPr>
              <a:t>Each pizza size category (L, M, S, and XL) has distinct top three pizzas in September weekend, larger sizes, particularly in the 'Large' category.</a:t>
            </a:r>
          </a:p>
          <a:p>
            <a:pPr marL="279400" indent="0"/>
            <a:r>
              <a:rPr lang="en-US" sz="750">
                <a:solidFill>
                  <a:srgbClr val="4C5E79"/>
                </a:solidFill>
                <a:latin typeface="Segoe UI"/>
              </a:rPr>
              <a:t>Least 3 Pizza's of </a:t>
            </a:r>
            <a:r>
              <a:rPr lang="en-US" sz="750">
                <a:solidFill>
                  <a:srgbClr val="778498"/>
                </a:solidFill>
                <a:latin typeface="Segoe UI"/>
              </a:rPr>
              <a:t>Each </a:t>
            </a:r>
            <a:r>
              <a:rPr lang="en-US" sz="750">
                <a:solidFill>
                  <a:srgbClr val="4C5E79"/>
                </a:solidFill>
                <a:latin typeface="Segoe UI"/>
              </a:rPr>
              <a:t>Size (September </a:t>
            </a:r>
            <a:r>
              <a:rPr lang="en-US" sz="750">
                <a:solidFill>
                  <a:srgbClr val="778498"/>
                </a:solidFill>
                <a:latin typeface="Segoe UI"/>
              </a:rPr>
              <a:t>Weakends)</a:t>
            </a:r>
          </a:p>
        </p:txBody>
      </p:sp>
      <p:graphicFrame>
        <p:nvGraphicFramePr>
          <p:cNvPr id="18" name=""/>
          <p:cNvGraphicFramePr>
            <a:graphicFrameLocks noGrp="1"/>
          </p:cNvGraphicFramePr>
          <p:nvPr/>
        </p:nvGraphicFramePr>
        <p:xfrm>
          <a:off x="466344" y="6769608"/>
          <a:ext cx="416560" cy="1441704"/>
        </p:xfrm>
        <a:graphic>
          <a:graphicData uri="http://schemas.openxmlformats.org/drawingml/2006/table">
            <a:tbl>
              <a:tblPr/>
              <a:tblGrid>
                <a:gridCol w="208280"/>
                <a:gridCol w="208280"/>
              </a:tblGrid>
              <a:tr h="155448">
                <a:tc>
                  <a:txBody>
                    <a:bodyPr lIns="0" tIns="0" rIns="0" bIns="0">
                      <a:noAutofit/>
                    </a:bodyPr>
                    <a:p>
                      <a:endParaRPr sz="800"/>
                    </a:p>
                  </a:txBody>
                  <a:tcPr marL="0" marR="0" marT="0" marB="0"/>
                </a:tc>
                <a:tc>
                  <a:txBody>
                    <a:bodyPr lIns="0" tIns="0" rIns="0" bIns="0">
                      <a:noAutofit/>
                    </a:bodyPr>
                    <a:p>
                      <a:pPr algn="r" indent="0"/>
                      <a:r>
                        <a:rPr lang="en-US" sz="550">
                          <a:solidFill>
                            <a:srgbClr val="4C5E79"/>
                          </a:solidFill>
                          <a:latin typeface="Segoe UI"/>
                        </a:rPr>
                        <a:t>120</a:t>
                      </a:r>
                    </a:p>
                  </a:txBody>
                  <a:tcPr marL="0" marR="0" marT="0" marB="0" anchor="ctr"/>
                </a:tc>
              </a:tr>
              <a:tr h="204216">
                <a:tc>
                  <a:txBody>
                    <a:bodyPr lIns="0" tIns="0" rIns="0" bIns="0">
                      <a:noAutofit/>
                    </a:bodyPr>
                    <a:p>
                      <a:endParaRPr sz="1000"/>
                    </a:p>
                  </a:txBody>
                  <a:tcPr marL="0" marR="0" marT="0" marB="0"/>
                </a:tc>
                <a:tc>
                  <a:txBody>
                    <a:bodyPr lIns="0" tIns="0" rIns="0" bIns="0">
                      <a:noAutofit/>
                    </a:bodyPr>
                    <a:p>
                      <a:pPr algn="r" indent="0"/>
                      <a:r>
                        <a:rPr lang="en-US" sz="550">
                          <a:solidFill>
                            <a:srgbClr val="8E99AA"/>
                          </a:solidFill>
                          <a:latin typeface="Segoe UI"/>
                        </a:rPr>
                        <a:t>100</a:t>
                      </a:r>
                    </a:p>
                  </a:txBody>
                  <a:tcPr marL="0" marR="0" marT="0" marB="0" anchor="b"/>
                </a:tc>
              </a:tr>
              <a:tr h="301752">
                <a:tc>
                  <a:txBody>
                    <a:bodyPr lIns="0" tIns="0" rIns="0" bIns="0">
                      <a:noAutofit/>
                    </a:bodyPr>
                    <a:p>
                      <a:pPr indent="0"/>
                      <a:r>
                        <a:rPr lang="en-US" sz="550">
                          <a:solidFill>
                            <a:srgbClr val="778498"/>
                          </a:solidFill>
                          <a:latin typeface="Segoe UI"/>
                        </a:rPr>
                        <a:t>V)</a:t>
                      </a:r>
                    </a:p>
                    <a:p>
                      <a:pPr indent="0"/>
                      <a:r>
                        <a:rPr lang="en-US" i="1" sz="450">
                          <a:solidFill>
                            <a:srgbClr val="66758C"/>
                          </a:solidFill>
                          <a:latin typeface="Segoe UI"/>
                        </a:rPr>
                        <a:t>0)</a:t>
                      </a:r>
                    </a:p>
                    <a:p>
                      <a:pPr indent="0"/>
                      <a:r>
                        <a:rPr lang="en-US" i="1" sz="450">
                          <a:solidFill>
                            <a:srgbClr val="66758C"/>
                          </a:solidFill>
                          <a:latin typeface="Segoe UI"/>
                        </a:rPr>
                        <a:t>ns</a:t>
                      </a:r>
                    </a:p>
                    <a:p>
                      <a:pPr indent="0"/>
                      <a:r>
                        <a:rPr lang="en-US" sz="550">
                          <a:solidFill>
                            <a:srgbClr val="66758C"/>
                          </a:solidFill>
                          <a:latin typeface="Segoe UI"/>
                        </a:rPr>
                        <a:t>on</a:t>
                      </a:r>
                    </a:p>
                  </a:txBody>
                  <a:tcPr marL="0" marR="0" marT="0" marB="0" anchor="ctr"/>
                </a:tc>
                <a:tc>
                  <a:txBody>
                    <a:bodyPr lIns="0" tIns="0" rIns="0" bIns="0">
                      <a:noAutofit/>
                    </a:bodyPr>
                    <a:p>
                      <a:pPr algn="r" indent="0"/>
                      <a:r>
                        <a:rPr lang="en-US" sz="550">
                          <a:solidFill>
                            <a:srgbClr val="66758C"/>
                          </a:solidFill>
                          <a:latin typeface="Segoe UI"/>
                        </a:rPr>
                        <a:t>80</a:t>
                      </a:r>
                    </a:p>
                  </a:txBody>
                  <a:tcPr marL="0" marR="0" marT="0" marB="0" anchor="ctr"/>
                </a:tc>
              </a:tr>
              <a:tr h="225552">
                <a:tc>
                  <a:txBody>
                    <a:bodyPr lIns="0" tIns="0" rIns="0" bIns="0">
                      <a:noAutofit/>
                    </a:bodyPr>
                    <a:p>
                      <a:pPr indent="0"/>
                      <a:r>
                        <a:rPr lang="en-US" sz="550">
                          <a:solidFill>
                            <a:srgbClr val="778498"/>
                          </a:solidFill>
                          <a:latin typeface="Segoe UI"/>
                        </a:rPr>
                        <a:t>ro</a:t>
                      </a:r>
                    </a:p>
                    <a:p>
                      <a:pPr indent="0"/>
                      <a:r>
                        <a:rPr lang="en-US" sz="950">
                          <a:solidFill>
                            <a:srgbClr val="314464"/>
                          </a:solidFill>
                          <a:latin typeface="Segoe UI"/>
                        </a:rPr>
                        <a:t>£</a:t>
                      </a:r>
                    </a:p>
                  </a:txBody>
                  <a:tcPr marL="0" marR="0" marT="0" marB="0" anchor="ctr"/>
                </a:tc>
                <a:tc>
                  <a:txBody>
                    <a:bodyPr lIns="0" tIns="0" rIns="0" bIns="0">
                      <a:noAutofit/>
                    </a:bodyPr>
                    <a:p>
                      <a:pPr algn="r" indent="0"/>
                      <a:r>
                        <a:rPr lang="en-US" sz="550">
                          <a:solidFill>
                            <a:srgbClr val="4C5E79"/>
                          </a:solidFill>
                          <a:latin typeface="Segoe UI"/>
                        </a:rPr>
                        <a:t>60</a:t>
                      </a:r>
                    </a:p>
                  </a:txBody>
                  <a:tcPr marL="0" marR="0" marT="0" marB="0" anchor="ctr"/>
                </a:tc>
              </a:tr>
              <a:tr h="170688">
                <a:tc>
                  <a:txBody>
                    <a:bodyPr lIns="0" tIns="0" rIns="0" bIns="0">
                      <a:noAutofit/>
                    </a:bodyPr>
                    <a:p>
                      <a:endParaRPr sz="900"/>
                    </a:p>
                  </a:txBody>
                  <a:tcPr marL="0" marR="0" marT="0" marB="0"/>
                </a:tc>
                <a:tc>
                  <a:txBody>
                    <a:bodyPr lIns="0" tIns="0" rIns="0" bIns="0">
                      <a:noAutofit/>
                    </a:bodyPr>
                    <a:p>
                      <a:pPr algn="r" indent="0"/>
                      <a:r>
                        <a:rPr lang="en-US" sz="550">
                          <a:solidFill>
                            <a:srgbClr val="4C5E79"/>
                          </a:solidFill>
                          <a:latin typeface="Segoe UI"/>
                        </a:rPr>
                        <a:t>40</a:t>
                      </a:r>
                    </a:p>
                  </a:txBody>
                  <a:tcPr marL="0" marR="0" marT="0" marB="0"/>
                </a:tc>
              </a:tr>
              <a:tr h="225552">
                <a:tc>
                  <a:txBody>
                    <a:bodyPr lIns="0" tIns="0" rIns="0" bIns="0">
                      <a:noAutofit/>
                    </a:bodyPr>
                    <a:p>
                      <a:endParaRPr sz="1100"/>
                    </a:p>
                  </a:txBody>
                  <a:tcPr marL="0" marR="0" marT="0" marB="0"/>
                </a:tc>
                <a:tc>
                  <a:txBody>
                    <a:bodyPr lIns="0" tIns="0" rIns="0" bIns="0">
                      <a:noAutofit/>
                    </a:bodyPr>
                    <a:p>
                      <a:pPr algn="r" indent="0"/>
                      <a:r>
                        <a:rPr lang="en-US" sz="550">
                          <a:solidFill>
                            <a:srgbClr val="4C5E79"/>
                          </a:solidFill>
                          <a:latin typeface="Segoe UI"/>
                        </a:rPr>
                        <a:t>20</a:t>
                      </a:r>
                    </a:p>
                  </a:txBody>
                  <a:tcPr marL="0" marR="0" marT="0" marB="0" anchor="ctr"/>
                </a:tc>
              </a:tr>
              <a:tr h="158496">
                <a:tc>
                  <a:txBody>
                    <a:bodyPr lIns="0" tIns="0" rIns="0" bIns="0">
                      <a:noAutofit/>
                    </a:bodyPr>
                    <a:p>
                      <a:endParaRPr sz="800"/>
                    </a:p>
                  </a:txBody>
                  <a:tcPr marL="0" marR="0" marT="0" marB="0"/>
                </a:tc>
                <a:tc>
                  <a:txBody>
                    <a:bodyPr lIns="0" tIns="0" rIns="0" bIns="0">
                      <a:noAutofit/>
                    </a:bodyPr>
                    <a:p>
                      <a:pPr algn="r" indent="0"/>
                      <a:r>
                        <a:rPr lang="en-US" sz="550">
                          <a:solidFill>
                            <a:srgbClr val="66758C"/>
                          </a:solidFill>
                          <a:latin typeface="Segoe UI"/>
                        </a:rPr>
                        <a:t>0</a:t>
                      </a:r>
                    </a:p>
                  </a:txBody>
                  <a:tcPr marL="0" marR="0" marT="0" marB="0" anchor="b"/>
                </a:tc>
              </a:tr>
            </a:tbl>
          </a:graphicData>
        </a:graphic>
      </p:graphicFrame>
      <p:sp>
        <p:nvSpPr>
          <p:cNvPr id="19" name=""/>
          <p:cNvSpPr/>
          <p:nvPr/>
        </p:nvSpPr>
        <p:spPr>
          <a:xfrm>
            <a:off x="438912" y="8747760"/>
            <a:ext cx="6144768" cy="158496"/>
          </a:xfrm>
          <a:prstGeom prst="rect">
            <a:avLst/>
          </a:prstGeom>
        </p:spPr>
        <p:txBody>
          <a:bodyPr lIns="0" tIns="0" rIns="0" bIns="0" wrap="none">
            <a:noAutofit/>
          </a:bodyPr>
          <a:p>
            <a:pPr indent="0"/>
            <a:r>
              <a:rPr lang="en-US" sz="950">
                <a:latin typeface="Segoe UI"/>
              </a:rPr>
              <a:t>The Popular least sizes (XL) dominate sales across all months, especially S, show consistently lower demand.</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83920" y="829056"/>
            <a:ext cx="5044440" cy="1603248"/>
          </a:xfrm>
          <a:prstGeom prst="rect">
            <a:avLst/>
          </a:prstGeom>
        </p:spPr>
      </p:pic>
      <p:pic>
        <p:nvPicPr>
          <p:cNvPr id="3" name=""/>
          <p:cNvPicPr>
            <a:picLocks noChangeAspect="1"/>
          </p:cNvPicPr>
          <p:nvPr/>
        </p:nvPicPr>
        <p:blipFill>
          <a:blip r:embed="rPictId1"/>
          <a:stretch>
            <a:fillRect/>
          </a:stretch>
        </p:blipFill>
        <p:spPr>
          <a:xfrm>
            <a:off x="490728" y="3995928"/>
            <a:ext cx="5370576" cy="1603248"/>
          </a:xfrm>
          <a:prstGeom prst="rect">
            <a:avLst/>
          </a:prstGeom>
        </p:spPr>
      </p:pic>
      <p:pic>
        <p:nvPicPr>
          <p:cNvPr id="4" name=""/>
          <p:cNvPicPr>
            <a:picLocks noChangeAspect="1"/>
          </p:cNvPicPr>
          <p:nvPr/>
        </p:nvPicPr>
        <p:blipFill>
          <a:blip r:embed="rPictId2"/>
          <a:stretch>
            <a:fillRect/>
          </a:stretch>
        </p:blipFill>
        <p:spPr>
          <a:xfrm>
            <a:off x="490728" y="6501384"/>
            <a:ext cx="5324856" cy="1527048"/>
          </a:xfrm>
          <a:prstGeom prst="rect">
            <a:avLst/>
          </a:prstGeom>
        </p:spPr>
      </p:pic>
      <p:sp>
        <p:nvSpPr>
          <p:cNvPr id="5" name=""/>
          <p:cNvSpPr/>
          <p:nvPr/>
        </p:nvSpPr>
        <p:spPr>
          <a:xfrm>
            <a:off x="762000" y="454152"/>
            <a:ext cx="2176272" cy="137160"/>
          </a:xfrm>
          <a:prstGeom prst="rect">
            <a:avLst/>
          </a:prstGeom>
        </p:spPr>
        <p:txBody>
          <a:bodyPr lIns="0" tIns="0" rIns="0" bIns="0" wrap="none">
            <a:noAutofit/>
          </a:bodyPr>
          <a:p>
            <a:pPr indent="0"/>
            <a:r>
              <a:rPr lang="en-US" sz="750">
                <a:solidFill>
                  <a:srgbClr val="66758C"/>
                </a:solidFill>
                <a:latin typeface="Segoe UI"/>
              </a:rPr>
              <a:t>Top 3 Pizza's of Each Size {October Weakends)</a:t>
            </a:r>
          </a:p>
        </p:txBody>
      </p:sp>
      <p:sp>
        <p:nvSpPr>
          <p:cNvPr id="6" name=""/>
          <p:cNvSpPr/>
          <p:nvPr/>
        </p:nvSpPr>
        <p:spPr>
          <a:xfrm>
            <a:off x="554736" y="960120"/>
            <a:ext cx="329184" cy="1429512"/>
          </a:xfrm>
          <a:prstGeom prst="rect">
            <a:avLst/>
          </a:prstGeom>
        </p:spPr>
        <p:txBody>
          <a:bodyPr lIns="0" tIns="0" rIns="0" bIns="0">
            <a:noAutofit/>
          </a:bodyPr>
          <a:p>
            <a:pPr algn="r" indent="0">
              <a:spcAft>
                <a:spcPts val="840"/>
              </a:spcAft>
            </a:pPr>
            <a:r>
              <a:rPr lang="en-US" sz="550">
                <a:solidFill>
                  <a:srgbClr val="778498"/>
                </a:solidFill>
                <a:latin typeface="Segoe UI"/>
              </a:rPr>
              <a:t>500</a:t>
            </a:r>
          </a:p>
          <a:p>
            <a:pPr algn="r" indent="0">
              <a:spcAft>
                <a:spcPts val="420"/>
              </a:spcAft>
            </a:pPr>
            <a:r>
              <a:rPr lang="en-US" sz="550">
                <a:solidFill>
                  <a:srgbClr val="4C5E79"/>
                </a:solidFill>
                <a:latin typeface="Segoe UI"/>
              </a:rPr>
              <a:t>500</a:t>
            </a:r>
          </a:p>
          <a:p>
            <a:pPr algn="just" indent="0"/>
            <a:r>
              <a:rPr lang="en-US" sz="550">
                <a:solidFill>
                  <a:srgbClr val="778498"/>
                </a:solidFill>
                <a:latin typeface="Segoe UI"/>
              </a:rPr>
              <a:t>(A</a:t>
            </a:r>
          </a:p>
          <a:p>
            <a:pPr algn="r" indent="0">
              <a:lnSpc>
                <a:spcPts val="384"/>
              </a:lnSpc>
            </a:pPr>
            <a:r>
              <a:rPr lang="en-US" sz="550">
                <a:solidFill>
                  <a:srgbClr val="4C5E79"/>
                </a:solidFill>
                <a:latin typeface="Segoe UI"/>
              </a:rPr>
              <a:t>J“ </a:t>
            </a:r>
            <a:r>
              <a:rPr lang="en-US" sz="550">
                <a:solidFill>
                  <a:srgbClr val="778498"/>
                </a:solidFill>
                <a:latin typeface="Segoe UI"/>
              </a:rPr>
              <a:t>400</a:t>
            </a:r>
          </a:p>
          <a:p>
            <a:pPr algn="just" indent="0">
              <a:lnSpc>
                <a:spcPts val="384"/>
              </a:lnSpc>
            </a:pPr>
            <a:r>
              <a:rPr lang="en-US" sz="400" spc="-50">
                <a:solidFill>
                  <a:srgbClr val="4C5E79"/>
                </a:solidFill>
                <a:latin typeface="Times New Roman"/>
              </a:rPr>
              <a:t>03</a:t>
            </a:r>
          </a:p>
          <a:p>
            <a:pPr algn="just" indent="0">
              <a:lnSpc>
                <a:spcPts val="384"/>
              </a:lnSpc>
              <a:spcAft>
                <a:spcPts val="420"/>
              </a:spcAft>
            </a:pPr>
            <a:r>
              <a:rPr lang="en-US" sz="600" spc="-50">
                <a:solidFill>
                  <a:srgbClr val="778498"/>
                </a:solidFill>
                <a:latin typeface="Segoe UI"/>
              </a:rPr>
              <a:t>on</a:t>
            </a:r>
          </a:p>
          <a:p>
            <a:pPr algn="just" indent="0">
              <a:lnSpc>
                <a:spcPts val="816"/>
              </a:lnSpc>
            </a:pPr>
            <a:r>
              <a:rPr lang="en-US" sz="550">
                <a:solidFill>
                  <a:srgbClr val="4C5E79"/>
                </a:solidFill>
                <a:latin typeface="Segoe UI"/>
              </a:rPr>
              <a:t>3    300</a:t>
            </a:r>
          </a:p>
          <a:p>
            <a:pPr algn="just" indent="0">
              <a:lnSpc>
                <a:spcPts val="816"/>
              </a:lnSpc>
            </a:pPr>
            <a:r>
              <a:rPr lang="en-US" sz="950">
                <a:solidFill>
                  <a:srgbClr val="4C5E79"/>
                </a:solidFill>
                <a:latin typeface="Segoe UI"/>
              </a:rPr>
              <a:t>£</a:t>
            </a:r>
          </a:p>
          <a:p>
            <a:pPr algn="r" indent="0">
              <a:lnSpc>
                <a:spcPts val="1752"/>
              </a:lnSpc>
            </a:pPr>
            <a:r>
              <a:rPr lang="en-US" sz="550">
                <a:solidFill>
                  <a:srgbClr val="778498"/>
                </a:solidFill>
                <a:latin typeface="Times New Roman"/>
              </a:rPr>
              <a:t>200</a:t>
            </a:r>
          </a:p>
          <a:p>
            <a:pPr algn="r" indent="0">
              <a:lnSpc>
                <a:spcPts val="1752"/>
              </a:lnSpc>
            </a:pPr>
            <a:r>
              <a:rPr lang="en-US" sz="550">
                <a:solidFill>
                  <a:srgbClr val="778498"/>
                </a:solidFill>
                <a:latin typeface="Segoe UI"/>
              </a:rPr>
              <a:t>100</a:t>
            </a:r>
          </a:p>
          <a:p>
            <a:pPr algn="r" indent="0">
              <a:lnSpc>
                <a:spcPts val="1752"/>
              </a:lnSpc>
            </a:pPr>
            <a:r>
              <a:rPr lang="en-US" sz="950">
                <a:solidFill>
                  <a:srgbClr val="778498"/>
                </a:solidFill>
                <a:latin typeface="Segoe UI"/>
              </a:rPr>
              <a:t>0</a:t>
            </a:r>
          </a:p>
        </p:txBody>
      </p:sp>
      <p:sp>
        <p:nvSpPr>
          <p:cNvPr id="7" name=""/>
          <p:cNvSpPr/>
          <p:nvPr/>
        </p:nvSpPr>
        <p:spPr>
          <a:xfrm>
            <a:off x="6022848" y="862584"/>
            <a:ext cx="1182624" cy="1219200"/>
          </a:xfrm>
          <a:prstGeom prst="rect">
            <a:avLst/>
          </a:prstGeom>
        </p:spPr>
        <p:txBody>
          <a:bodyPr lIns="0" tIns="0" rIns="0" bIns="0">
            <a:noAutofit/>
          </a:bodyPr>
          <a:p>
            <a:pPr algn="just" indent="0">
              <a:lnSpc>
                <a:spcPts val="864"/>
              </a:lnSpc>
            </a:pPr>
            <a:r>
              <a:rPr lang="en-US" sz="750">
                <a:solidFill>
                  <a:srgbClr val="66758C"/>
                </a:solidFill>
                <a:latin typeface="Segoe UI"/>
              </a:rPr>
              <a:t>Pizza Name</a:t>
            </a:r>
          </a:p>
          <a:p>
            <a:pPr algn="just" indent="0">
              <a:lnSpc>
                <a:spcPts val="864"/>
              </a:lnSpc>
            </a:pPr>
            <a:r>
              <a:rPr lang="en-US" sz="500">
                <a:solidFill>
                  <a:srgbClr val="646FFA"/>
                </a:solidFill>
                <a:latin typeface="Segoe UI"/>
              </a:rPr>
              <a:t>■    </a:t>
            </a:r>
            <a:r>
              <a:rPr lang="en-US" sz="500">
                <a:solidFill>
                  <a:srgbClr val="66758C"/>
                </a:solidFill>
                <a:latin typeface="Segoe UI"/>
              </a:rPr>
              <a:t>The </a:t>
            </a:r>
            <a:r>
              <a:rPr lang="en-US" sz="500">
                <a:solidFill>
                  <a:srgbClr val="8E99AA"/>
                </a:solidFill>
                <a:latin typeface="Segoe UI"/>
              </a:rPr>
              <a:t>Spicy </a:t>
            </a:r>
            <a:r>
              <a:rPr lang="en-US" sz="500">
                <a:solidFill>
                  <a:srgbClr val="66758C"/>
                </a:solidFill>
                <a:latin typeface="Segoe UI"/>
              </a:rPr>
              <a:t>Italian Pizza</a:t>
            </a:r>
          </a:p>
          <a:p>
            <a:pPr algn="just" indent="0">
              <a:lnSpc>
                <a:spcPts val="864"/>
              </a:lnSpc>
            </a:pPr>
            <a:r>
              <a:rPr lang="en-US" sz="500">
                <a:solidFill>
                  <a:srgbClr val="EE573D"/>
                </a:solidFill>
                <a:latin typeface="Segoe UI"/>
              </a:rPr>
              <a:t>■    </a:t>
            </a:r>
            <a:r>
              <a:rPr lang="en-US" sz="500">
                <a:solidFill>
                  <a:srgbClr val="66758C"/>
                </a:solidFill>
                <a:latin typeface="Segoe UI"/>
              </a:rPr>
              <a:t>The Five Cheese Pizza</a:t>
            </a:r>
          </a:p>
          <a:p>
            <a:pPr algn="just" indent="0">
              <a:lnSpc>
                <a:spcPts val="864"/>
              </a:lnSpc>
            </a:pPr>
            <a:r>
              <a:rPr lang="en-US" sz="500">
                <a:solidFill>
                  <a:srgbClr val="03CD96"/>
                </a:solidFill>
                <a:latin typeface="Segoe UI"/>
              </a:rPr>
              <a:t>■    </a:t>
            </a:r>
            <a:r>
              <a:rPr lang="en-US" sz="500">
                <a:solidFill>
                  <a:srgbClr val="66758C"/>
                </a:solidFill>
                <a:latin typeface="Segoe UI"/>
              </a:rPr>
              <a:t>The Four Cheese Pizza</a:t>
            </a:r>
          </a:p>
          <a:p>
            <a:pPr algn="just" indent="0">
              <a:lnSpc>
                <a:spcPts val="864"/>
              </a:lnSpc>
            </a:pPr>
            <a:r>
              <a:rPr lang="en-US" sz="500">
                <a:solidFill>
                  <a:srgbClr val="AD66F9"/>
                </a:solidFill>
                <a:latin typeface="Segoe UI"/>
              </a:rPr>
              <a:t>H </a:t>
            </a:r>
            <a:r>
              <a:rPr lang="en-US" sz="500">
                <a:solidFill>
                  <a:srgbClr val="66758C"/>
                </a:solidFill>
                <a:latin typeface="Segoe UI"/>
              </a:rPr>
              <a:t>The Barbecue </a:t>
            </a:r>
            <a:r>
              <a:rPr lang="en-US" sz="500">
                <a:solidFill>
                  <a:srgbClr val="8E99AA"/>
                </a:solidFill>
                <a:latin typeface="Segoe UI"/>
              </a:rPr>
              <a:t>Chicken Pizza</a:t>
            </a:r>
          </a:p>
          <a:p>
            <a:pPr algn="just" indent="0">
              <a:lnSpc>
                <a:spcPts val="864"/>
              </a:lnSpc>
            </a:pPr>
            <a:r>
              <a:rPr lang="en-US" sz="500">
                <a:solidFill>
                  <a:srgbClr val="FEA35F"/>
                </a:solidFill>
                <a:latin typeface="Segoe UI"/>
              </a:rPr>
              <a:t>■    </a:t>
            </a:r>
            <a:r>
              <a:rPr lang="en-US" sz="500">
                <a:solidFill>
                  <a:srgbClr val="66758C"/>
                </a:solidFill>
                <a:latin typeface="Segoe UI"/>
              </a:rPr>
              <a:t>The </a:t>
            </a:r>
            <a:r>
              <a:rPr lang="en-US" sz="500">
                <a:solidFill>
                  <a:srgbClr val="8E99AA"/>
                </a:solidFill>
                <a:latin typeface="Segoe UI"/>
              </a:rPr>
              <a:t>California Chicken Pizza</a:t>
            </a:r>
          </a:p>
          <a:p>
            <a:pPr algn="just" indent="0">
              <a:lnSpc>
                <a:spcPts val="864"/>
              </a:lnSpc>
            </a:pPr>
            <a:r>
              <a:rPr lang="en-US" sz="500">
                <a:solidFill>
                  <a:srgbClr val="1ED3F2"/>
                </a:solidFill>
                <a:latin typeface="Segoe UI"/>
              </a:rPr>
              <a:t>■    </a:t>
            </a:r>
            <a:r>
              <a:rPr lang="en-US" sz="500">
                <a:solidFill>
                  <a:srgbClr val="66758C"/>
                </a:solidFill>
                <a:latin typeface="Segoe UI"/>
              </a:rPr>
              <a:t>The Classic Deluxe Pizza</a:t>
            </a:r>
          </a:p>
          <a:p>
            <a:pPr algn="just" indent="0">
              <a:lnSpc>
                <a:spcPts val="864"/>
              </a:lnSpc>
            </a:pPr>
            <a:r>
              <a:rPr lang="en-US" sz="500">
                <a:solidFill>
                  <a:srgbClr val="FE6994"/>
                </a:solidFill>
                <a:latin typeface="Segoe UI"/>
              </a:rPr>
              <a:t>■    </a:t>
            </a:r>
            <a:r>
              <a:rPr lang="en-US" sz="500">
                <a:solidFill>
                  <a:srgbClr val="66758C"/>
                </a:solidFill>
                <a:latin typeface="Segoe UI"/>
              </a:rPr>
              <a:t>The Big </a:t>
            </a:r>
            <a:r>
              <a:rPr lang="en-US" sz="500">
                <a:solidFill>
                  <a:srgbClr val="8E99AA"/>
                </a:solidFill>
                <a:latin typeface="Segoe UI"/>
              </a:rPr>
              <a:t>Meat </a:t>
            </a:r>
            <a:r>
              <a:rPr lang="en-US" sz="500">
                <a:solidFill>
                  <a:srgbClr val="66758C"/>
                </a:solidFill>
                <a:latin typeface="Segoe UI"/>
              </a:rPr>
              <a:t>Pizza</a:t>
            </a:r>
          </a:p>
          <a:p>
            <a:pPr algn="just" indent="0">
              <a:lnSpc>
                <a:spcPts val="864"/>
              </a:lnSpc>
            </a:pPr>
            <a:r>
              <a:rPr lang="en-US" sz="500">
                <a:solidFill>
                  <a:srgbClr val="66758C"/>
                </a:solidFill>
                <a:latin typeface="Segoe UI"/>
              </a:rPr>
              <a:t>■    The Brie Carre Pizza</a:t>
            </a:r>
          </a:p>
          <a:p>
            <a:pPr algn="just" marR="152400" indent="0">
              <a:lnSpc>
                <a:spcPts val="864"/>
              </a:lnSpc>
              <a:spcAft>
                <a:spcPts val="1680"/>
              </a:spcAft>
            </a:pPr>
            <a:r>
              <a:rPr lang="en-US" sz="500">
                <a:solidFill>
                  <a:srgbClr val="FD9AFD"/>
                </a:solidFill>
                <a:latin typeface="Segoe UI"/>
              </a:rPr>
              <a:t>■    </a:t>
            </a:r>
            <a:r>
              <a:rPr lang="en-US" sz="500">
                <a:solidFill>
                  <a:srgbClr val="66758C"/>
                </a:solidFill>
                <a:latin typeface="Segoe UI"/>
              </a:rPr>
              <a:t>The Green </a:t>
            </a:r>
            <a:r>
              <a:rPr lang="en-US" sz="500">
                <a:solidFill>
                  <a:srgbClr val="8E99AA"/>
                </a:solidFill>
                <a:latin typeface="Segoe UI"/>
              </a:rPr>
              <a:t>Garden </a:t>
            </a:r>
            <a:r>
              <a:rPr lang="en-US" sz="500">
                <a:solidFill>
                  <a:srgbClr val="66758C"/>
                </a:solidFill>
                <a:latin typeface="Segoe UI"/>
              </a:rPr>
              <a:t>Pizza H The Greek Pizza</a:t>
            </a:r>
          </a:p>
        </p:txBody>
      </p:sp>
      <p:sp>
        <p:nvSpPr>
          <p:cNvPr id="8" name=""/>
          <p:cNvSpPr/>
          <p:nvPr/>
        </p:nvSpPr>
        <p:spPr>
          <a:xfrm>
            <a:off x="3194304" y="2505456"/>
            <a:ext cx="420624" cy="103632"/>
          </a:xfrm>
          <a:prstGeom prst="rect">
            <a:avLst/>
          </a:prstGeom>
        </p:spPr>
        <p:txBody>
          <a:bodyPr lIns="0" tIns="0" rIns="0" bIns="0" wrap="none">
            <a:noAutofit/>
          </a:bodyPr>
          <a:p>
            <a:pPr indent="0">
              <a:spcBef>
                <a:spcPts val="420"/>
              </a:spcBef>
              <a:spcAft>
                <a:spcPts val="2520"/>
              </a:spcAft>
            </a:pPr>
            <a:r>
              <a:rPr lang="en-US" sz="750">
                <a:solidFill>
                  <a:srgbClr val="66758C"/>
                </a:solidFill>
                <a:latin typeface="Segoe UI"/>
              </a:rPr>
              <a:t>Pizza Size</a:t>
            </a:r>
          </a:p>
        </p:txBody>
      </p:sp>
      <p:sp>
        <p:nvSpPr>
          <p:cNvPr id="9" name=""/>
          <p:cNvSpPr/>
          <p:nvPr/>
        </p:nvSpPr>
        <p:spPr>
          <a:xfrm>
            <a:off x="448056" y="3060192"/>
            <a:ext cx="6672072" cy="353568"/>
          </a:xfrm>
          <a:prstGeom prst="rect">
            <a:avLst/>
          </a:prstGeom>
        </p:spPr>
        <p:txBody>
          <a:bodyPr lIns="0" tIns="0" rIns="0" bIns="0">
            <a:noAutofit/>
          </a:bodyPr>
          <a:p>
            <a:pPr algn="just" indent="0">
              <a:lnSpc>
                <a:spcPts val="1536"/>
              </a:lnSpc>
              <a:spcBef>
                <a:spcPts val="2520"/>
              </a:spcBef>
              <a:spcAft>
                <a:spcPts val="840"/>
              </a:spcAft>
            </a:pPr>
            <a:r>
              <a:rPr lang="en-US" sz="950">
                <a:latin typeface="Segoe UI"/>
              </a:rPr>
              <a:t>Each pizza size category (L, M, S, and XL) has distinct top three pizzas in October weekend, with notable high sales for larger sizes, particularly in the 'Large' and 'Small' category.</a:t>
            </a:r>
          </a:p>
        </p:txBody>
      </p:sp>
      <p:sp>
        <p:nvSpPr>
          <p:cNvPr id="10" name=""/>
          <p:cNvSpPr/>
          <p:nvPr/>
        </p:nvSpPr>
        <p:spPr>
          <a:xfrm>
            <a:off x="691896" y="3621024"/>
            <a:ext cx="2243328" cy="131064"/>
          </a:xfrm>
          <a:prstGeom prst="rect">
            <a:avLst/>
          </a:prstGeom>
        </p:spPr>
        <p:txBody>
          <a:bodyPr lIns="0" tIns="0" rIns="0" bIns="0" wrap="none">
            <a:noAutofit/>
          </a:bodyPr>
          <a:p>
            <a:pPr indent="0">
              <a:spcBef>
                <a:spcPts val="840"/>
              </a:spcBef>
              <a:spcAft>
                <a:spcPts val="1680"/>
              </a:spcAft>
            </a:pPr>
            <a:r>
              <a:rPr lang="en-US" sz="750">
                <a:solidFill>
                  <a:srgbClr val="66758C"/>
                </a:solidFill>
                <a:latin typeface="Segoe UI"/>
              </a:rPr>
              <a:t>Least 3 Pizza's of Each Size (October Weakends)</a:t>
            </a:r>
          </a:p>
        </p:txBody>
      </p:sp>
      <p:sp>
        <p:nvSpPr>
          <p:cNvPr id="11" name=""/>
          <p:cNvSpPr/>
          <p:nvPr/>
        </p:nvSpPr>
        <p:spPr>
          <a:xfrm>
            <a:off x="5955792" y="4029456"/>
            <a:ext cx="1167384" cy="890016"/>
          </a:xfrm>
          <a:prstGeom prst="rect">
            <a:avLst/>
          </a:prstGeom>
        </p:spPr>
        <p:txBody>
          <a:bodyPr lIns="0" tIns="0" rIns="0" bIns="0">
            <a:noAutofit/>
          </a:bodyPr>
          <a:p>
            <a:pPr algn="just" indent="0">
              <a:lnSpc>
                <a:spcPts val="864"/>
              </a:lnSpc>
              <a:spcBef>
                <a:spcPts val="1680"/>
              </a:spcBef>
            </a:pPr>
            <a:r>
              <a:rPr lang="en-US" sz="750">
                <a:solidFill>
                  <a:srgbClr val="66758C"/>
                </a:solidFill>
                <a:latin typeface="Segoe UI"/>
              </a:rPr>
              <a:t>Pizza Name</a:t>
            </a:r>
          </a:p>
          <a:p>
            <a:pPr algn="just" indent="0">
              <a:lnSpc>
                <a:spcPts val="864"/>
              </a:lnSpc>
            </a:pPr>
            <a:r>
              <a:rPr lang="en-US" sz="500">
                <a:solidFill>
                  <a:srgbClr val="646FFA"/>
                </a:solidFill>
                <a:latin typeface="Segoe UI"/>
              </a:rPr>
              <a:t>■    </a:t>
            </a:r>
            <a:r>
              <a:rPr lang="en-US" sz="500">
                <a:solidFill>
                  <a:srgbClr val="66758C"/>
                </a:solidFill>
                <a:latin typeface="Segoe UI"/>
              </a:rPr>
              <a:t>The Green Garden Pizza</a:t>
            </a:r>
          </a:p>
          <a:p>
            <a:pPr algn="just" indent="0">
              <a:lnSpc>
                <a:spcPts val="864"/>
              </a:lnSpc>
            </a:pPr>
            <a:r>
              <a:rPr lang="en-US" sz="500">
                <a:solidFill>
                  <a:srgbClr val="EE573D"/>
                </a:solidFill>
                <a:latin typeface="Segoe UI"/>
              </a:rPr>
              <a:t>■    </a:t>
            </a:r>
            <a:r>
              <a:rPr lang="en-US" sz="500">
                <a:solidFill>
                  <a:srgbClr val="66758C"/>
                </a:solidFill>
                <a:latin typeface="Segoe UI"/>
              </a:rPr>
              <a:t>The Greek Pizza</a:t>
            </a:r>
          </a:p>
          <a:p>
            <a:pPr algn="just" indent="0">
              <a:lnSpc>
                <a:spcPts val="864"/>
              </a:lnSpc>
            </a:pPr>
            <a:r>
              <a:rPr lang="en-US" sz="500">
                <a:solidFill>
                  <a:srgbClr val="03CD96"/>
                </a:solidFill>
                <a:latin typeface="Segoe UI"/>
              </a:rPr>
              <a:t>■    </a:t>
            </a:r>
            <a:r>
              <a:rPr lang="en-US" sz="500">
                <a:solidFill>
                  <a:srgbClr val="66758C"/>
                </a:solidFill>
                <a:latin typeface="Segoe UI"/>
              </a:rPr>
              <a:t>The Chicken Alfredo Pizza</a:t>
            </a:r>
          </a:p>
          <a:p>
            <a:pPr algn="just" indent="0">
              <a:lnSpc>
                <a:spcPts val="864"/>
              </a:lnSpc>
            </a:pPr>
            <a:r>
              <a:rPr lang="en-US" sz="500">
                <a:solidFill>
                  <a:srgbClr val="AD66F9"/>
                </a:solidFill>
                <a:latin typeface="Segoe UI"/>
              </a:rPr>
              <a:t>■    </a:t>
            </a:r>
            <a:r>
              <a:rPr lang="en-US" sz="500">
                <a:solidFill>
                  <a:srgbClr val="66758C"/>
                </a:solidFill>
                <a:latin typeface="Segoe UI"/>
              </a:rPr>
              <a:t>The Soppressata Pizza</a:t>
            </a:r>
          </a:p>
          <a:p>
            <a:pPr algn="just" indent="0">
              <a:lnSpc>
                <a:spcPts val="864"/>
              </a:lnSpc>
            </a:pPr>
            <a:r>
              <a:rPr lang="en-US" sz="500">
                <a:solidFill>
                  <a:srgbClr val="FEA35F"/>
                </a:solidFill>
                <a:latin typeface="Segoe UI"/>
              </a:rPr>
              <a:t>■    </a:t>
            </a:r>
            <a:r>
              <a:rPr lang="en-US" sz="500">
                <a:solidFill>
                  <a:srgbClr val="66758C"/>
                </a:solidFill>
                <a:latin typeface="Segoe UI"/>
              </a:rPr>
              <a:t>The Spinach Supreme Pizza</a:t>
            </a:r>
          </a:p>
          <a:p>
            <a:pPr algn="just" indent="0">
              <a:lnSpc>
                <a:spcPts val="864"/>
              </a:lnSpc>
            </a:pPr>
            <a:r>
              <a:rPr lang="en-US" sz="500">
                <a:solidFill>
                  <a:srgbClr val="1ED3F2"/>
                </a:solidFill>
                <a:latin typeface="Segoe UI"/>
              </a:rPr>
              <a:t>■    </a:t>
            </a:r>
            <a:r>
              <a:rPr lang="en-US" sz="500">
                <a:solidFill>
                  <a:srgbClr val="66758C"/>
                </a:solidFill>
                <a:latin typeface="Segoe UI"/>
              </a:rPr>
              <a:t>The Mediterranean Pizza</a:t>
            </a:r>
          </a:p>
          <a:p>
            <a:pPr algn="just" indent="0">
              <a:lnSpc>
                <a:spcPts val="864"/>
              </a:lnSpc>
              <a:spcAft>
                <a:spcPts val="3990"/>
              </a:spcAft>
            </a:pPr>
            <a:r>
              <a:rPr lang="en-US" sz="500">
                <a:solidFill>
                  <a:srgbClr val="FE6994"/>
                </a:solidFill>
                <a:latin typeface="Segoe UI"/>
              </a:rPr>
              <a:t>■    </a:t>
            </a:r>
            <a:r>
              <a:rPr lang="en-US" sz="500">
                <a:solidFill>
                  <a:srgbClr val="66758C"/>
                </a:solidFill>
                <a:latin typeface="Segoe UI"/>
              </a:rPr>
              <a:t>The Mexicana Pizza</a:t>
            </a:r>
          </a:p>
        </p:txBody>
      </p:sp>
      <p:sp>
        <p:nvSpPr>
          <p:cNvPr id="12" name=""/>
          <p:cNvSpPr/>
          <p:nvPr/>
        </p:nvSpPr>
        <p:spPr>
          <a:xfrm>
            <a:off x="3121152" y="5672328"/>
            <a:ext cx="423672" cy="106680"/>
          </a:xfrm>
          <a:prstGeom prst="rect">
            <a:avLst/>
          </a:prstGeom>
        </p:spPr>
        <p:txBody>
          <a:bodyPr lIns="0" tIns="0" rIns="0" bIns="0" wrap="none">
            <a:noAutofit/>
          </a:bodyPr>
          <a:p>
            <a:pPr indent="0">
              <a:spcBef>
                <a:spcPts val="3990"/>
              </a:spcBef>
              <a:spcAft>
                <a:spcPts val="420"/>
              </a:spcAft>
            </a:pPr>
            <a:r>
              <a:rPr lang="en-US" sz="750">
                <a:solidFill>
                  <a:srgbClr val="4C5E79"/>
                </a:solidFill>
                <a:latin typeface="Segoe UI"/>
              </a:rPr>
              <a:t>Pizza </a:t>
            </a:r>
            <a:r>
              <a:rPr lang="en-US" sz="750">
                <a:solidFill>
                  <a:srgbClr val="778498"/>
                </a:solidFill>
                <a:latin typeface="Segoe UI"/>
              </a:rPr>
              <a:t>Size</a:t>
            </a:r>
          </a:p>
        </p:txBody>
      </p:sp>
      <p:sp>
        <p:nvSpPr>
          <p:cNvPr id="13" name=""/>
          <p:cNvSpPr/>
          <p:nvPr/>
        </p:nvSpPr>
        <p:spPr>
          <a:xfrm>
            <a:off x="408432" y="5839968"/>
            <a:ext cx="6175248" cy="152400"/>
          </a:xfrm>
          <a:prstGeom prst="rect">
            <a:avLst/>
          </a:prstGeom>
        </p:spPr>
        <p:txBody>
          <a:bodyPr lIns="0" tIns="0" rIns="0" bIns="0" wrap="none">
            <a:noAutofit/>
          </a:bodyPr>
          <a:p>
            <a:pPr algn="just" indent="0">
              <a:spcBef>
                <a:spcPts val="420"/>
              </a:spcBef>
              <a:spcAft>
                <a:spcPts val="840"/>
              </a:spcAft>
            </a:pPr>
            <a:r>
              <a:rPr lang="en-US" sz="950">
                <a:latin typeface="Segoe UI"/>
              </a:rPr>
              <a:t>The Popular least sizes (XL) dominate sales across all months, especially S, show consistently lower demand.</a:t>
            </a:r>
          </a:p>
        </p:txBody>
      </p:sp>
      <p:sp>
        <p:nvSpPr>
          <p:cNvPr id="14" name=""/>
          <p:cNvSpPr/>
          <p:nvPr/>
        </p:nvSpPr>
        <p:spPr>
          <a:xfrm>
            <a:off x="679704" y="6129528"/>
            <a:ext cx="2289048" cy="137160"/>
          </a:xfrm>
          <a:prstGeom prst="rect">
            <a:avLst/>
          </a:prstGeom>
        </p:spPr>
        <p:txBody>
          <a:bodyPr lIns="0" tIns="0" rIns="0" bIns="0" wrap="none">
            <a:noAutofit/>
          </a:bodyPr>
          <a:p>
            <a:pPr indent="0">
              <a:spcBef>
                <a:spcPts val="840"/>
              </a:spcBef>
              <a:spcAft>
                <a:spcPts val="1680"/>
              </a:spcAft>
            </a:pPr>
            <a:r>
              <a:rPr lang="en-US" sz="750">
                <a:solidFill>
                  <a:srgbClr val="778498"/>
                </a:solidFill>
                <a:latin typeface="Segoe UI"/>
              </a:rPr>
              <a:t>Top 3 Pizza's of Each Size (November Weakends)</a:t>
            </a:r>
          </a:p>
        </p:txBody>
      </p:sp>
      <p:sp>
        <p:nvSpPr>
          <p:cNvPr id="15" name=""/>
          <p:cNvSpPr/>
          <p:nvPr/>
        </p:nvSpPr>
        <p:spPr>
          <a:xfrm>
            <a:off x="5928360" y="6556248"/>
            <a:ext cx="475488" cy="67056"/>
          </a:xfrm>
          <a:prstGeom prst="rect">
            <a:avLst/>
          </a:prstGeom>
        </p:spPr>
        <p:txBody>
          <a:bodyPr lIns="0" tIns="0" rIns="0" bIns="0" wrap="none">
            <a:noAutofit/>
          </a:bodyPr>
          <a:p>
            <a:pPr indent="0">
              <a:lnSpc>
                <a:spcPts val="864"/>
              </a:lnSpc>
            </a:pPr>
            <a:r>
              <a:rPr lang="en-US" sz="750">
                <a:solidFill>
                  <a:srgbClr val="4C5E79"/>
                </a:solidFill>
                <a:latin typeface="Segoe UI"/>
              </a:rPr>
              <a:t>Pizza </a:t>
            </a:r>
            <a:r>
              <a:rPr lang="en-US" sz="750">
                <a:solidFill>
                  <a:srgbClr val="66758C"/>
                </a:solidFill>
                <a:latin typeface="Segoe UI"/>
              </a:rPr>
              <a:t>Name</a:t>
            </a:r>
          </a:p>
        </p:txBody>
      </p:sp>
      <p:sp>
        <p:nvSpPr>
          <p:cNvPr id="16" name=""/>
          <p:cNvSpPr/>
          <p:nvPr/>
        </p:nvSpPr>
        <p:spPr>
          <a:xfrm>
            <a:off x="5986272" y="6672072"/>
            <a:ext cx="899160" cy="67056"/>
          </a:xfrm>
          <a:prstGeom prst="rect">
            <a:avLst/>
          </a:prstGeom>
        </p:spPr>
        <p:txBody>
          <a:bodyPr lIns="0" tIns="0" rIns="0" bIns="0" wrap="none">
            <a:noAutofit/>
          </a:bodyPr>
          <a:p>
            <a:pPr algn="just" indent="0">
              <a:lnSpc>
                <a:spcPts val="864"/>
              </a:lnSpc>
            </a:pPr>
            <a:r>
              <a:rPr lang="en-US" sz="500">
                <a:solidFill>
                  <a:srgbClr val="646FFA"/>
                </a:solidFill>
                <a:latin typeface="Segoe UI"/>
              </a:rPr>
              <a:t>■    </a:t>
            </a:r>
            <a:r>
              <a:rPr lang="en-US" sz="500">
                <a:solidFill>
                  <a:srgbClr val="4C5E79"/>
                </a:solidFill>
                <a:latin typeface="Segoe UI"/>
              </a:rPr>
              <a:t>The </a:t>
            </a:r>
            <a:r>
              <a:rPr lang="en-US" sz="500">
                <a:solidFill>
                  <a:srgbClr val="66758C"/>
                </a:solidFill>
                <a:latin typeface="Segoe UI"/>
              </a:rPr>
              <a:t>Four </a:t>
            </a:r>
            <a:r>
              <a:rPr lang="en-US" sz="500">
                <a:solidFill>
                  <a:srgbClr val="4C5E79"/>
                </a:solidFill>
                <a:latin typeface="Segoe UI"/>
              </a:rPr>
              <a:t>Cheese Pizza</a:t>
            </a:r>
          </a:p>
        </p:txBody>
      </p:sp>
      <p:sp>
        <p:nvSpPr>
          <p:cNvPr id="17" name=""/>
          <p:cNvSpPr/>
          <p:nvPr/>
        </p:nvSpPr>
        <p:spPr>
          <a:xfrm>
            <a:off x="5986272" y="6781800"/>
            <a:ext cx="1085088" cy="67056"/>
          </a:xfrm>
          <a:prstGeom prst="rect">
            <a:avLst/>
          </a:prstGeom>
        </p:spPr>
        <p:txBody>
          <a:bodyPr lIns="0" tIns="0" rIns="0" bIns="0" wrap="none">
            <a:noAutofit/>
          </a:bodyPr>
          <a:p>
            <a:pPr algn="just" indent="0">
              <a:lnSpc>
                <a:spcPts val="864"/>
              </a:lnSpc>
            </a:pPr>
            <a:r>
              <a:rPr lang="en-US" sz="500">
                <a:solidFill>
                  <a:srgbClr val="EE573D"/>
                </a:solidFill>
                <a:latin typeface="Segoe UI"/>
              </a:rPr>
              <a:t>■    </a:t>
            </a:r>
            <a:r>
              <a:rPr lang="en-US" sz="500">
                <a:solidFill>
                  <a:srgbClr val="4C5E79"/>
                </a:solidFill>
                <a:latin typeface="Segoe UI"/>
              </a:rPr>
              <a:t>The </a:t>
            </a:r>
            <a:r>
              <a:rPr lang="en-US" sz="500">
                <a:solidFill>
                  <a:srgbClr val="66758C"/>
                </a:solidFill>
                <a:latin typeface="Segoe UI"/>
              </a:rPr>
              <a:t>Barbecue </a:t>
            </a:r>
            <a:r>
              <a:rPr lang="en-US" sz="500">
                <a:solidFill>
                  <a:srgbClr val="8E99AA"/>
                </a:solidFill>
                <a:latin typeface="Segoe UI"/>
              </a:rPr>
              <a:t>Chicken </a:t>
            </a:r>
            <a:r>
              <a:rPr lang="en-US" sz="500">
                <a:solidFill>
                  <a:srgbClr val="66758C"/>
                </a:solidFill>
                <a:latin typeface="Segoe UI"/>
              </a:rPr>
              <a:t>Pizza</a:t>
            </a:r>
          </a:p>
        </p:txBody>
      </p:sp>
      <p:sp>
        <p:nvSpPr>
          <p:cNvPr id="18" name=""/>
          <p:cNvSpPr/>
          <p:nvPr/>
        </p:nvSpPr>
        <p:spPr>
          <a:xfrm>
            <a:off x="5986272" y="6894576"/>
            <a:ext cx="1118616" cy="64008"/>
          </a:xfrm>
          <a:prstGeom prst="rect">
            <a:avLst/>
          </a:prstGeom>
        </p:spPr>
        <p:txBody>
          <a:bodyPr lIns="0" tIns="0" rIns="0" bIns="0" wrap="none">
            <a:noAutofit/>
          </a:bodyPr>
          <a:p>
            <a:pPr algn="just" indent="0">
              <a:lnSpc>
                <a:spcPts val="864"/>
              </a:lnSpc>
            </a:pPr>
            <a:r>
              <a:rPr lang="en-US" sz="500">
                <a:solidFill>
                  <a:srgbClr val="03CD96"/>
                </a:solidFill>
                <a:latin typeface="Segoe UI"/>
              </a:rPr>
              <a:t>■    </a:t>
            </a:r>
            <a:r>
              <a:rPr lang="en-US" sz="500">
                <a:solidFill>
                  <a:srgbClr val="4C5E79"/>
                </a:solidFill>
                <a:latin typeface="Segoe UI"/>
              </a:rPr>
              <a:t>The </a:t>
            </a:r>
            <a:r>
              <a:rPr lang="en-US" sz="500">
                <a:solidFill>
                  <a:srgbClr val="66758C"/>
                </a:solidFill>
                <a:latin typeface="Segoe UI"/>
              </a:rPr>
              <a:t>Southwest Chicken </a:t>
            </a:r>
            <a:r>
              <a:rPr lang="en-US" sz="500">
                <a:solidFill>
                  <a:srgbClr val="4C5E79"/>
                </a:solidFill>
                <a:latin typeface="Segoe UI"/>
              </a:rPr>
              <a:t>Pizza</a:t>
            </a:r>
          </a:p>
        </p:txBody>
      </p:sp>
      <p:sp>
        <p:nvSpPr>
          <p:cNvPr id="19" name=""/>
          <p:cNvSpPr/>
          <p:nvPr/>
        </p:nvSpPr>
        <p:spPr>
          <a:xfrm>
            <a:off x="5986272" y="7007352"/>
            <a:ext cx="957072" cy="64008"/>
          </a:xfrm>
          <a:prstGeom prst="rect">
            <a:avLst/>
          </a:prstGeom>
        </p:spPr>
        <p:txBody>
          <a:bodyPr lIns="0" tIns="0" rIns="0" bIns="0" wrap="none">
            <a:noAutofit/>
          </a:bodyPr>
          <a:p>
            <a:pPr algn="just" indent="0">
              <a:lnSpc>
                <a:spcPts val="864"/>
              </a:lnSpc>
            </a:pPr>
            <a:r>
              <a:rPr lang="en-US" sz="500">
                <a:solidFill>
                  <a:srgbClr val="AD66F9"/>
                </a:solidFill>
                <a:latin typeface="Segoe UI"/>
              </a:rPr>
              <a:t>■    </a:t>
            </a:r>
            <a:r>
              <a:rPr lang="en-US" sz="500">
                <a:solidFill>
                  <a:srgbClr val="4C5E79"/>
                </a:solidFill>
                <a:latin typeface="Segoe UI"/>
              </a:rPr>
              <a:t>The Classic </a:t>
            </a:r>
            <a:r>
              <a:rPr lang="en-US" sz="500">
                <a:solidFill>
                  <a:srgbClr val="66758C"/>
                </a:solidFill>
                <a:latin typeface="Segoe UI"/>
              </a:rPr>
              <a:t>Deluxe Pizza</a:t>
            </a:r>
          </a:p>
        </p:txBody>
      </p:sp>
      <p:sp>
        <p:nvSpPr>
          <p:cNvPr id="20" name=""/>
          <p:cNvSpPr/>
          <p:nvPr/>
        </p:nvSpPr>
        <p:spPr>
          <a:xfrm>
            <a:off x="5986272" y="7117080"/>
            <a:ext cx="1008888" cy="67056"/>
          </a:xfrm>
          <a:prstGeom prst="rect">
            <a:avLst/>
          </a:prstGeom>
        </p:spPr>
        <p:txBody>
          <a:bodyPr lIns="0" tIns="0" rIns="0" bIns="0" wrap="none">
            <a:noAutofit/>
          </a:bodyPr>
          <a:p>
            <a:pPr algn="just" indent="0">
              <a:lnSpc>
                <a:spcPts val="864"/>
              </a:lnSpc>
            </a:pPr>
            <a:r>
              <a:rPr lang="en-US" sz="500">
                <a:solidFill>
                  <a:srgbClr val="FEA35F"/>
                </a:solidFill>
                <a:latin typeface="Segoe UI"/>
              </a:rPr>
              <a:t>■    </a:t>
            </a:r>
            <a:r>
              <a:rPr lang="en-US" sz="500">
                <a:solidFill>
                  <a:srgbClr val="4C5E79"/>
                </a:solidFill>
                <a:latin typeface="Segoe UI"/>
              </a:rPr>
              <a:t>The </a:t>
            </a:r>
            <a:r>
              <a:rPr lang="en-US" sz="500">
                <a:solidFill>
                  <a:srgbClr val="8E99AA"/>
                </a:solidFill>
                <a:latin typeface="Segoe UI"/>
              </a:rPr>
              <a:t>Chicken </a:t>
            </a:r>
            <a:r>
              <a:rPr lang="en-US" sz="500">
                <a:solidFill>
                  <a:srgbClr val="66758C"/>
                </a:solidFill>
                <a:latin typeface="Segoe UI"/>
              </a:rPr>
              <a:t>Alfredo </a:t>
            </a:r>
            <a:r>
              <a:rPr lang="en-US" sz="500">
                <a:solidFill>
                  <a:srgbClr val="4C5E79"/>
                </a:solidFill>
                <a:latin typeface="Segoe UI"/>
              </a:rPr>
              <a:t>Pizza</a:t>
            </a:r>
          </a:p>
        </p:txBody>
      </p:sp>
      <p:sp>
        <p:nvSpPr>
          <p:cNvPr id="21" name=""/>
          <p:cNvSpPr/>
          <p:nvPr/>
        </p:nvSpPr>
        <p:spPr>
          <a:xfrm>
            <a:off x="5989320" y="7229856"/>
            <a:ext cx="822960" cy="76200"/>
          </a:xfrm>
          <a:prstGeom prst="rect">
            <a:avLst/>
          </a:prstGeom>
        </p:spPr>
        <p:txBody>
          <a:bodyPr lIns="0" tIns="0" rIns="0" bIns="0" wrap="none">
            <a:noAutofit/>
          </a:bodyPr>
          <a:p>
            <a:pPr algn="just" indent="0">
              <a:lnSpc>
                <a:spcPts val="864"/>
              </a:lnSpc>
            </a:pPr>
            <a:r>
              <a:rPr lang="en-US" sz="500">
                <a:solidFill>
                  <a:srgbClr val="1ED3F2"/>
                </a:solidFill>
                <a:latin typeface="Segoe UI"/>
              </a:rPr>
              <a:t>■    </a:t>
            </a:r>
            <a:r>
              <a:rPr lang="en-US" sz="500">
                <a:solidFill>
                  <a:srgbClr val="4C5E79"/>
                </a:solidFill>
                <a:latin typeface="Segoe UI"/>
              </a:rPr>
              <a:t>The </a:t>
            </a:r>
            <a:r>
              <a:rPr lang="en-US" sz="500">
                <a:solidFill>
                  <a:srgbClr val="66758C"/>
                </a:solidFill>
                <a:latin typeface="Segoe UI"/>
              </a:rPr>
              <a:t>Pepperoni </a:t>
            </a:r>
            <a:r>
              <a:rPr lang="en-US" sz="500">
                <a:solidFill>
                  <a:srgbClr val="4C5E79"/>
                </a:solidFill>
                <a:latin typeface="Segoe UI"/>
              </a:rPr>
              <a:t>Pizza</a:t>
            </a:r>
          </a:p>
        </p:txBody>
      </p:sp>
      <p:sp>
        <p:nvSpPr>
          <p:cNvPr id="22" name=""/>
          <p:cNvSpPr/>
          <p:nvPr/>
        </p:nvSpPr>
        <p:spPr>
          <a:xfrm>
            <a:off x="5989320" y="7342632"/>
            <a:ext cx="771144" cy="76200"/>
          </a:xfrm>
          <a:prstGeom prst="rect">
            <a:avLst/>
          </a:prstGeom>
        </p:spPr>
        <p:txBody>
          <a:bodyPr lIns="0" tIns="0" rIns="0" bIns="0" wrap="none">
            <a:noAutofit/>
          </a:bodyPr>
          <a:p>
            <a:pPr algn="just" indent="0">
              <a:lnSpc>
                <a:spcPts val="864"/>
              </a:lnSpc>
            </a:pPr>
            <a:r>
              <a:rPr lang="en-US" sz="500">
                <a:solidFill>
                  <a:srgbClr val="FE6994"/>
                </a:solidFill>
                <a:latin typeface="Segoe UI"/>
              </a:rPr>
              <a:t>■    </a:t>
            </a:r>
            <a:r>
              <a:rPr lang="en-US" sz="500">
                <a:solidFill>
                  <a:srgbClr val="4C5E79"/>
                </a:solidFill>
                <a:latin typeface="Segoe UI"/>
              </a:rPr>
              <a:t>The </a:t>
            </a:r>
            <a:r>
              <a:rPr lang="en-US" sz="500">
                <a:solidFill>
                  <a:srgbClr val="66758C"/>
                </a:solidFill>
                <a:latin typeface="Segoe UI"/>
              </a:rPr>
              <a:t>Big Meat </a:t>
            </a:r>
            <a:r>
              <a:rPr lang="en-US" sz="500">
                <a:solidFill>
                  <a:srgbClr val="4C5E79"/>
                </a:solidFill>
                <a:latin typeface="Segoe UI"/>
              </a:rPr>
              <a:t>Pizza</a:t>
            </a:r>
          </a:p>
        </p:txBody>
      </p:sp>
      <p:sp>
        <p:nvSpPr>
          <p:cNvPr id="23" name=""/>
          <p:cNvSpPr/>
          <p:nvPr/>
        </p:nvSpPr>
        <p:spPr>
          <a:xfrm>
            <a:off x="5986272" y="7452360"/>
            <a:ext cx="789432" cy="64008"/>
          </a:xfrm>
          <a:prstGeom prst="rect">
            <a:avLst/>
          </a:prstGeom>
        </p:spPr>
        <p:txBody>
          <a:bodyPr lIns="0" tIns="0" rIns="0" bIns="0" wrap="none">
            <a:noAutofit/>
          </a:bodyPr>
          <a:p>
            <a:pPr algn="just" indent="0">
              <a:lnSpc>
                <a:spcPts val="864"/>
              </a:lnSpc>
            </a:pPr>
            <a:r>
              <a:rPr lang="en-US" sz="500">
                <a:solidFill>
                  <a:srgbClr val="B7E884"/>
                </a:solidFill>
                <a:latin typeface="Segoe UI"/>
              </a:rPr>
              <a:t>■    </a:t>
            </a:r>
            <a:r>
              <a:rPr lang="en-US" sz="500">
                <a:solidFill>
                  <a:srgbClr val="4C5E79"/>
                </a:solidFill>
                <a:latin typeface="Segoe UI"/>
              </a:rPr>
              <a:t>The </a:t>
            </a:r>
            <a:r>
              <a:rPr lang="en-US" sz="500">
                <a:solidFill>
                  <a:srgbClr val="66758C"/>
                </a:solidFill>
                <a:latin typeface="Segoe UI"/>
              </a:rPr>
              <a:t>Hawaiian </a:t>
            </a:r>
            <a:r>
              <a:rPr lang="en-US" sz="500">
                <a:solidFill>
                  <a:srgbClr val="4C5E79"/>
                </a:solidFill>
                <a:latin typeface="Segoe UI"/>
              </a:rPr>
              <a:t>Pizza</a:t>
            </a:r>
          </a:p>
        </p:txBody>
      </p:sp>
      <p:sp>
        <p:nvSpPr>
          <p:cNvPr id="24" name=""/>
          <p:cNvSpPr/>
          <p:nvPr/>
        </p:nvSpPr>
        <p:spPr>
          <a:xfrm>
            <a:off x="5986272" y="7565136"/>
            <a:ext cx="813816" cy="173736"/>
          </a:xfrm>
          <a:prstGeom prst="rect">
            <a:avLst/>
          </a:prstGeom>
        </p:spPr>
        <p:txBody>
          <a:bodyPr lIns="0" tIns="0" rIns="0" bIns="0">
            <a:noAutofit/>
          </a:bodyPr>
          <a:p>
            <a:pPr indent="-152400">
              <a:lnSpc>
                <a:spcPts val="864"/>
              </a:lnSpc>
              <a:spcAft>
                <a:spcPts val="1680"/>
              </a:spcAft>
            </a:pPr>
            <a:r>
              <a:rPr lang="en-US" sz="500">
                <a:solidFill>
                  <a:srgbClr val="FD9AFD"/>
                </a:solidFill>
                <a:latin typeface="Segoe UI"/>
              </a:rPr>
              <a:t>■    </a:t>
            </a:r>
            <a:r>
              <a:rPr lang="en-US" sz="500">
                <a:solidFill>
                  <a:srgbClr val="4C5E79"/>
                </a:solidFill>
                <a:latin typeface="Segoe UI"/>
              </a:rPr>
              <a:t>The </a:t>
            </a:r>
            <a:r>
              <a:rPr lang="en-US" sz="500">
                <a:solidFill>
                  <a:srgbClr val="66758C"/>
                </a:solidFill>
                <a:latin typeface="Segoe UI"/>
              </a:rPr>
              <a:t>Brie Carre Pizza </a:t>
            </a:r>
            <a:r>
              <a:rPr lang="en-US" sz="500">
                <a:solidFill>
                  <a:srgbClr val="4C5E79"/>
                </a:solidFill>
                <a:latin typeface="Segoe UI"/>
              </a:rPr>
              <a:t>The Greek </a:t>
            </a:r>
            <a:r>
              <a:rPr lang="en-US" sz="500">
                <a:solidFill>
                  <a:srgbClr val="8E99AA"/>
                </a:solidFill>
                <a:latin typeface="Segoe UI"/>
              </a:rPr>
              <a:t>Pizza</a:t>
            </a:r>
          </a:p>
        </p:txBody>
      </p:sp>
      <p:sp>
        <p:nvSpPr>
          <p:cNvPr id="25" name=""/>
          <p:cNvSpPr/>
          <p:nvPr/>
        </p:nvSpPr>
        <p:spPr>
          <a:xfrm>
            <a:off x="1414272" y="8043672"/>
            <a:ext cx="3810000" cy="54864"/>
          </a:xfrm>
          <a:prstGeom prst="rect">
            <a:avLst/>
          </a:prstGeom>
        </p:spPr>
        <p:txBody>
          <a:bodyPr lIns="0" tIns="0" rIns="0" bIns="0" wrap="none">
            <a:noAutofit/>
          </a:bodyPr>
          <a:p>
            <a:pPr algn="just" indent="0"/>
            <a:r>
              <a:rPr lang="en-US" sz="500">
                <a:solidFill>
                  <a:srgbClr val="8E99AA"/>
                </a:solidFill>
                <a:latin typeface="Segoe UI"/>
              </a:rPr>
              <a:t>L    M    </a:t>
            </a:r>
            <a:r>
              <a:rPr lang="en-US" sz="500">
                <a:solidFill>
                  <a:srgbClr val="66758C"/>
                </a:solidFill>
                <a:latin typeface="Segoe UI"/>
              </a:rPr>
              <a:t>S    </a:t>
            </a:r>
            <a:r>
              <a:rPr lang="en-US" sz="500">
                <a:solidFill>
                  <a:srgbClr val="8E99AA"/>
                </a:solidFill>
                <a:latin typeface="Segoe UI"/>
              </a:rPr>
              <a:t>XL</a:t>
            </a:r>
          </a:p>
        </p:txBody>
      </p:sp>
      <p:sp>
        <p:nvSpPr>
          <p:cNvPr id="26" name=""/>
          <p:cNvSpPr/>
          <p:nvPr/>
        </p:nvSpPr>
        <p:spPr>
          <a:xfrm>
            <a:off x="3115056" y="8196072"/>
            <a:ext cx="384048" cy="70104"/>
          </a:xfrm>
          <a:prstGeom prst="rect">
            <a:avLst/>
          </a:prstGeom>
        </p:spPr>
        <p:txBody>
          <a:bodyPr lIns="0" tIns="0" rIns="0" bIns="0" wrap="none">
            <a:noAutofit/>
          </a:bodyPr>
          <a:p>
            <a:pPr indent="0">
              <a:spcAft>
                <a:spcPts val="840"/>
              </a:spcAft>
            </a:pPr>
            <a:r>
              <a:rPr lang="en-US" sz="750">
                <a:solidFill>
                  <a:srgbClr val="4C5E79"/>
                </a:solidFill>
                <a:latin typeface="Segoe UI"/>
              </a:rPr>
              <a:t>Pizza Size</a:t>
            </a:r>
          </a:p>
        </p:txBody>
      </p:sp>
      <p:sp>
        <p:nvSpPr>
          <p:cNvPr id="27" name=""/>
          <p:cNvSpPr/>
          <p:nvPr/>
        </p:nvSpPr>
        <p:spPr>
          <a:xfrm>
            <a:off x="448056" y="8424672"/>
            <a:ext cx="6562344" cy="356616"/>
          </a:xfrm>
          <a:prstGeom prst="rect">
            <a:avLst/>
          </a:prstGeom>
        </p:spPr>
        <p:txBody>
          <a:bodyPr lIns="0" tIns="0" rIns="0" bIns="0">
            <a:noAutofit/>
          </a:bodyPr>
          <a:p>
            <a:pPr indent="0">
              <a:lnSpc>
                <a:spcPts val="1560"/>
              </a:lnSpc>
              <a:spcBef>
                <a:spcPts val="840"/>
              </a:spcBef>
            </a:pPr>
            <a:r>
              <a:rPr lang="en-US" sz="950">
                <a:latin typeface="Segoe UI"/>
              </a:rPr>
              <a:t>Each pizza size category (L, M, S, XL) has distinct top three pizzas in November weekend, with notable high sales for larger, Medium, Small sizes, particularly in the 'Large', 'Medium', 'Small' category.</a:t>
            </a: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81584" y="475488"/>
            <a:ext cx="6675120" cy="2206752"/>
          </a:xfrm>
          <a:prstGeom prst="rect">
            <a:avLst/>
          </a:prstGeom>
        </p:spPr>
      </p:pic>
      <p:pic>
        <p:nvPicPr>
          <p:cNvPr id="3" name=""/>
          <p:cNvPicPr>
            <a:picLocks noChangeAspect="1"/>
          </p:cNvPicPr>
          <p:nvPr/>
        </p:nvPicPr>
        <p:blipFill>
          <a:blip r:embed="rPictId1"/>
          <a:stretch>
            <a:fillRect/>
          </a:stretch>
        </p:blipFill>
        <p:spPr>
          <a:xfrm>
            <a:off x="484632" y="3590544"/>
            <a:ext cx="5157216" cy="1527048"/>
          </a:xfrm>
          <a:prstGeom prst="rect">
            <a:avLst/>
          </a:prstGeom>
        </p:spPr>
      </p:pic>
      <p:pic>
        <p:nvPicPr>
          <p:cNvPr id="4" name=""/>
          <p:cNvPicPr>
            <a:picLocks noChangeAspect="1"/>
          </p:cNvPicPr>
          <p:nvPr/>
        </p:nvPicPr>
        <p:blipFill>
          <a:blip r:embed="rPictId2"/>
          <a:stretch>
            <a:fillRect/>
          </a:stretch>
        </p:blipFill>
        <p:spPr>
          <a:xfrm>
            <a:off x="533400" y="7400544"/>
            <a:ext cx="246888" cy="448056"/>
          </a:xfrm>
          <a:prstGeom prst="rect">
            <a:avLst/>
          </a:prstGeom>
        </p:spPr>
      </p:pic>
      <p:pic>
        <p:nvPicPr>
          <p:cNvPr id="5" name=""/>
          <p:cNvPicPr>
            <a:picLocks noChangeAspect="1"/>
          </p:cNvPicPr>
          <p:nvPr/>
        </p:nvPicPr>
        <p:blipFill>
          <a:blip r:embed="rPictId3"/>
          <a:stretch>
            <a:fillRect/>
          </a:stretch>
        </p:blipFill>
        <p:spPr>
          <a:xfrm>
            <a:off x="6617208" y="6934200"/>
            <a:ext cx="451104" cy="1423416"/>
          </a:xfrm>
          <a:prstGeom prst="rect">
            <a:avLst/>
          </a:prstGeom>
        </p:spPr>
      </p:pic>
      <p:sp>
        <p:nvSpPr>
          <p:cNvPr id="6" name=""/>
          <p:cNvSpPr/>
          <p:nvPr/>
        </p:nvSpPr>
        <p:spPr>
          <a:xfrm>
            <a:off x="408432" y="2724912"/>
            <a:ext cx="6748272" cy="164592"/>
          </a:xfrm>
          <a:prstGeom prst="rect">
            <a:avLst/>
          </a:prstGeom>
        </p:spPr>
        <p:txBody>
          <a:bodyPr lIns="0" tIns="0" rIns="0" bIns="0" wrap="none">
            <a:noAutofit/>
          </a:bodyPr>
          <a:p>
            <a:pPr algn="just" indent="0">
              <a:spcAft>
                <a:spcPts val="1890"/>
              </a:spcAft>
            </a:pPr>
            <a:r>
              <a:rPr lang="en-US" sz="950">
                <a:latin typeface="Segoe UI"/>
              </a:rPr>
              <a:t>The Popular least sizes (XL and XXL) dominate sales across all months, especially M, show consistently lower demand.</a:t>
            </a:r>
          </a:p>
        </p:txBody>
      </p:sp>
      <p:sp>
        <p:nvSpPr>
          <p:cNvPr id="7" name=""/>
          <p:cNvSpPr/>
          <p:nvPr/>
        </p:nvSpPr>
        <p:spPr>
          <a:xfrm>
            <a:off x="673608" y="3215640"/>
            <a:ext cx="2286000" cy="137160"/>
          </a:xfrm>
          <a:prstGeom prst="rect">
            <a:avLst/>
          </a:prstGeom>
        </p:spPr>
        <p:txBody>
          <a:bodyPr lIns="0" tIns="0" rIns="0" bIns="0" wrap="none">
            <a:noAutofit/>
          </a:bodyPr>
          <a:p>
            <a:pPr indent="0">
              <a:spcBef>
                <a:spcPts val="1890"/>
              </a:spcBef>
              <a:spcAft>
                <a:spcPts val="1470"/>
              </a:spcAft>
            </a:pPr>
            <a:r>
              <a:rPr lang="en-US" sz="750">
                <a:solidFill>
                  <a:srgbClr val="4C5E79"/>
                </a:solidFill>
                <a:latin typeface="Segoe UI"/>
              </a:rPr>
              <a:t>Top 3 Pizza's </a:t>
            </a:r>
            <a:r>
              <a:rPr lang="en-US" sz="750">
                <a:solidFill>
                  <a:srgbClr val="66758C"/>
                </a:solidFill>
                <a:latin typeface="Segoe UI"/>
              </a:rPr>
              <a:t>of </a:t>
            </a:r>
            <a:r>
              <a:rPr lang="en-US" sz="750">
                <a:solidFill>
                  <a:srgbClr val="4C5E79"/>
                </a:solidFill>
                <a:latin typeface="Segoe UI"/>
              </a:rPr>
              <a:t>Each Size </a:t>
            </a:r>
            <a:r>
              <a:rPr lang="en-US" sz="750">
                <a:solidFill>
                  <a:srgbClr val="66758C"/>
                </a:solidFill>
                <a:latin typeface="Segoe UI"/>
              </a:rPr>
              <a:t>(December Weakends)</a:t>
            </a:r>
          </a:p>
        </p:txBody>
      </p:sp>
      <p:sp>
        <p:nvSpPr>
          <p:cNvPr id="8" name=""/>
          <p:cNvSpPr/>
          <p:nvPr/>
        </p:nvSpPr>
        <p:spPr>
          <a:xfrm>
            <a:off x="5751576" y="3639312"/>
            <a:ext cx="472440" cy="70104"/>
          </a:xfrm>
          <a:prstGeom prst="rect">
            <a:avLst/>
          </a:prstGeom>
        </p:spPr>
        <p:txBody>
          <a:bodyPr lIns="0" tIns="0" rIns="0" bIns="0" wrap="none">
            <a:noAutofit/>
          </a:bodyPr>
          <a:p>
            <a:pPr indent="0">
              <a:lnSpc>
                <a:spcPts val="864"/>
              </a:lnSpc>
            </a:pPr>
            <a:r>
              <a:rPr lang="en-US" sz="750">
                <a:solidFill>
                  <a:srgbClr val="9AA4B3"/>
                </a:solidFill>
                <a:latin typeface="Segoe UI"/>
              </a:rPr>
              <a:t>Pizza </a:t>
            </a:r>
            <a:r>
              <a:rPr lang="en-US" sz="750">
                <a:solidFill>
                  <a:srgbClr val="66758C"/>
                </a:solidFill>
                <a:latin typeface="Segoe UI"/>
              </a:rPr>
              <a:t>Name</a:t>
            </a:r>
          </a:p>
        </p:txBody>
      </p:sp>
      <p:sp>
        <p:nvSpPr>
          <p:cNvPr id="9" name=""/>
          <p:cNvSpPr/>
          <p:nvPr/>
        </p:nvSpPr>
        <p:spPr>
          <a:xfrm>
            <a:off x="5809488" y="3758184"/>
            <a:ext cx="905256" cy="67056"/>
          </a:xfrm>
          <a:prstGeom prst="rect">
            <a:avLst/>
          </a:prstGeom>
        </p:spPr>
        <p:txBody>
          <a:bodyPr lIns="0" tIns="0" rIns="0" bIns="0" wrap="none">
            <a:noAutofit/>
          </a:bodyPr>
          <a:p>
            <a:pPr algn="just" indent="0">
              <a:lnSpc>
                <a:spcPts val="864"/>
              </a:lnSpc>
            </a:pPr>
            <a:r>
              <a:rPr lang="en-US" sz="500">
                <a:solidFill>
                  <a:srgbClr val="646FFA"/>
                </a:solidFill>
                <a:latin typeface="Segoe UI"/>
              </a:rPr>
              <a:t>■    </a:t>
            </a:r>
            <a:r>
              <a:rPr lang="en-US" sz="500">
                <a:solidFill>
                  <a:srgbClr val="66758C"/>
                </a:solidFill>
                <a:latin typeface="Segoe UI"/>
              </a:rPr>
              <a:t>The </a:t>
            </a:r>
            <a:r>
              <a:rPr lang="en-US" sz="500">
                <a:solidFill>
                  <a:srgbClr val="9AA4B3"/>
                </a:solidFill>
                <a:latin typeface="Segoe UI"/>
              </a:rPr>
              <a:t>Thai Chicken </a:t>
            </a:r>
            <a:r>
              <a:rPr lang="en-US" sz="500">
                <a:solidFill>
                  <a:srgbClr val="66758C"/>
                </a:solidFill>
                <a:latin typeface="Segoe UI"/>
              </a:rPr>
              <a:t>Pizza</a:t>
            </a:r>
          </a:p>
        </p:txBody>
      </p:sp>
      <p:sp>
        <p:nvSpPr>
          <p:cNvPr id="10" name=""/>
          <p:cNvSpPr/>
          <p:nvPr/>
        </p:nvSpPr>
        <p:spPr>
          <a:xfrm>
            <a:off x="5809488" y="3870960"/>
            <a:ext cx="1085088" cy="176784"/>
          </a:xfrm>
          <a:prstGeom prst="rect">
            <a:avLst/>
          </a:prstGeom>
        </p:spPr>
        <p:txBody>
          <a:bodyPr lIns="0" tIns="0" rIns="0" bIns="0">
            <a:noAutofit/>
          </a:bodyPr>
          <a:p>
            <a:pPr indent="0">
              <a:lnSpc>
                <a:spcPts val="864"/>
              </a:lnSpc>
            </a:pPr>
            <a:r>
              <a:rPr lang="en-US" sz="500">
                <a:solidFill>
                  <a:srgbClr val="EE573D"/>
                </a:solidFill>
                <a:latin typeface="Segoe UI"/>
              </a:rPr>
              <a:t>■    </a:t>
            </a:r>
            <a:r>
              <a:rPr lang="en-US" sz="500">
                <a:solidFill>
                  <a:srgbClr val="4C5E79"/>
                </a:solidFill>
                <a:latin typeface="Segoe UI"/>
              </a:rPr>
              <a:t>The </a:t>
            </a:r>
            <a:r>
              <a:rPr lang="en-US" sz="500">
                <a:solidFill>
                  <a:srgbClr val="66758C"/>
                </a:solidFill>
                <a:latin typeface="Segoe UI"/>
              </a:rPr>
              <a:t>Barbecue Chicken </a:t>
            </a:r>
            <a:r>
              <a:rPr lang="en-US" sz="500">
                <a:solidFill>
                  <a:srgbClr val="4C5E79"/>
                </a:solidFill>
                <a:latin typeface="Segoe UI"/>
              </a:rPr>
              <a:t>Pizza </a:t>
            </a:r>
            <a:r>
              <a:rPr lang="en-US" sz="500">
                <a:solidFill>
                  <a:srgbClr val="03CD96"/>
                </a:solidFill>
                <a:latin typeface="Segoe UI"/>
              </a:rPr>
              <a:t>fl </a:t>
            </a:r>
            <a:r>
              <a:rPr lang="en-US" sz="500">
                <a:solidFill>
                  <a:srgbClr val="66758C"/>
                </a:solidFill>
                <a:latin typeface="Segoe UI"/>
              </a:rPr>
              <a:t>The </a:t>
            </a:r>
            <a:r>
              <a:rPr lang="en-US" sz="500">
                <a:solidFill>
                  <a:srgbClr val="9AA4B3"/>
                </a:solidFill>
                <a:latin typeface="Segoe UI"/>
              </a:rPr>
              <a:t>Hawaiian </a:t>
            </a:r>
            <a:r>
              <a:rPr lang="en-US" sz="500">
                <a:solidFill>
                  <a:srgbClr val="4C5E79"/>
                </a:solidFill>
                <a:latin typeface="Segoe UI"/>
              </a:rPr>
              <a:t>Pizza</a:t>
            </a:r>
          </a:p>
        </p:txBody>
      </p:sp>
      <p:sp>
        <p:nvSpPr>
          <p:cNvPr id="11" name=""/>
          <p:cNvSpPr/>
          <p:nvPr/>
        </p:nvSpPr>
        <p:spPr>
          <a:xfrm>
            <a:off x="5809488" y="4093464"/>
            <a:ext cx="957072" cy="67056"/>
          </a:xfrm>
          <a:prstGeom prst="rect">
            <a:avLst/>
          </a:prstGeom>
        </p:spPr>
        <p:txBody>
          <a:bodyPr lIns="0" tIns="0" rIns="0" bIns="0" wrap="none">
            <a:noAutofit/>
          </a:bodyPr>
          <a:p>
            <a:pPr algn="just" indent="0">
              <a:lnSpc>
                <a:spcPts val="864"/>
              </a:lnSpc>
            </a:pPr>
            <a:r>
              <a:rPr lang="en-US" sz="500">
                <a:solidFill>
                  <a:srgbClr val="AD66F9"/>
                </a:solidFill>
                <a:latin typeface="Segoe UI"/>
              </a:rPr>
              <a:t>■    </a:t>
            </a:r>
            <a:r>
              <a:rPr lang="en-US" sz="500">
                <a:solidFill>
                  <a:srgbClr val="4C5E79"/>
                </a:solidFill>
                <a:latin typeface="Segoe UI"/>
              </a:rPr>
              <a:t>The Classic </a:t>
            </a:r>
            <a:r>
              <a:rPr lang="en-US" sz="500">
                <a:solidFill>
                  <a:srgbClr val="66758C"/>
                </a:solidFill>
                <a:latin typeface="Segoe UI"/>
              </a:rPr>
              <a:t>Deluxe </a:t>
            </a:r>
            <a:r>
              <a:rPr lang="en-US" sz="500">
                <a:solidFill>
                  <a:srgbClr val="4C5E79"/>
                </a:solidFill>
                <a:latin typeface="Segoe UI"/>
              </a:rPr>
              <a:t>Pizza</a:t>
            </a:r>
          </a:p>
        </p:txBody>
      </p:sp>
      <p:sp>
        <p:nvSpPr>
          <p:cNvPr id="12" name=""/>
          <p:cNvSpPr/>
          <p:nvPr/>
        </p:nvSpPr>
        <p:spPr>
          <a:xfrm>
            <a:off x="5809488" y="4203192"/>
            <a:ext cx="1295400" cy="192024"/>
          </a:xfrm>
          <a:prstGeom prst="rect">
            <a:avLst/>
          </a:prstGeom>
        </p:spPr>
        <p:txBody>
          <a:bodyPr lIns="0" tIns="0" rIns="0" bIns="0">
            <a:noAutofit/>
          </a:bodyPr>
          <a:p>
            <a:pPr indent="0">
              <a:lnSpc>
                <a:spcPts val="864"/>
              </a:lnSpc>
            </a:pPr>
            <a:r>
              <a:rPr lang="en-US" sz="500">
                <a:solidFill>
                  <a:srgbClr val="FEA35F"/>
                </a:solidFill>
                <a:latin typeface="Segoe UI"/>
              </a:rPr>
              <a:t>■    </a:t>
            </a:r>
            <a:r>
              <a:rPr lang="en-US" sz="500">
                <a:solidFill>
                  <a:srgbClr val="9AA4B3"/>
                </a:solidFill>
                <a:latin typeface="Segoe UI"/>
              </a:rPr>
              <a:t>The California </a:t>
            </a:r>
            <a:r>
              <a:rPr lang="en-US" sz="500">
                <a:solidFill>
                  <a:srgbClr val="66758C"/>
                </a:solidFill>
                <a:latin typeface="Segoe UI"/>
              </a:rPr>
              <a:t>Chicken </a:t>
            </a:r>
            <a:r>
              <a:rPr lang="en-US" sz="500">
                <a:solidFill>
                  <a:srgbClr val="4C5E79"/>
                </a:solidFill>
                <a:latin typeface="Segoe UI"/>
              </a:rPr>
              <a:t>Pizza </a:t>
            </a:r>
            <a:r>
              <a:rPr lang="en-US" sz="500">
                <a:solidFill>
                  <a:srgbClr val="1ED3F2"/>
                </a:solidFill>
                <a:latin typeface="Segoe UI"/>
              </a:rPr>
              <a:t>I </a:t>
            </a:r>
            <a:r>
              <a:rPr lang="en-US" sz="500">
                <a:solidFill>
                  <a:srgbClr val="4C5E79"/>
                </a:solidFill>
                <a:latin typeface="Segoe UI"/>
              </a:rPr>
              <a:t>The </a:t>
            </a:r>
            <a:r>
              <a:rPr lang="en-US" sz="500">
                <a:solidFill>
                  <a:srgbClr val="66758C"/>
                </a:solidFill>
                <a:latin typeface="Segoe UI"/>
              </a:rPr>
              <a:t>Vegetables + Vegetables </a:t>
            </a:r>
            <a:r>
              <a:rPr lang="en-US" sz="500">
                <a:solidFill>
                  <a:srgbClr val="4C5E79"/>
                </a:solidFill>
                <a:latin typeface="Segoe UI"/>
              </a:rPr>
              <a:t>Pizza</a:t>
            </a:r>
          </a:p>
        </p:txBody>
      </p:sp>
      <p:sp>
        <p:nvSpPr>
          <p:cNvPr id="13" name=""/>
          <p:cNvSpPr/>
          <p:nvPr/>
        </p:nvSpPr>
        <p:spPr>
          <a:xfrm>
            <a:off x="5812536" y="4431792"/>
            <a:ext cx="813816" cy="170688"/>
          </a:xfrm>
          <a:prstGeom prst="rect">
            <a:avLst/>
          </a:prstGeom>
        </p:spPr>
        <p:txBody>
          <a:bodyPr lIns="0" tIns="0" rIns="0" bIns="0">
            <a:noAutofit/>
          </a:bodyPr>
          <a:p>
            <a:pPr indent="-152400">
              <a:lnSpc>
                <a:spcPts val="864"/>
              </a:lnSpc>
            </a:pPr>
            <a:r>
              <a:rPr lang="en-US" sz="500">
                <a:solidFill>
                  <a:srgbClr val="FE6994"/>
                </a:solidFill>
                <a:latin typeface="Segoe UI"/>
              </a:rPr>
              <a:t>■    </a:t>
            </a:r>
            <a:r>
              <a:rPr lang="en-US" sz="500">
                <a:solidFill>
                  <a:srgbClr val="4C5E79"/>
                </a:solidFill>
                <a:latin typeface="Segoe UI"/>
              </a:rPr>
              <a:t>The Big Meat Pizza </a:t>
            </a:r>
            <a:r>
              <a:rPr lang="en-US" sz="500">
                <a:solidFill>
                  <a:srgbClr val="66758C"/>
                </a:solidFill>
                <a:latin typeface="Segoe UI"/>
              </a:rPr>
              <a:t>The </a:t>
            </a:r>
            <a:r>
              <a:rPr lang="en-US" sz="500">
                <a:solidFill>
                  <a:srgbClr val="4C5E79"/>
                </a:solidFill>
                <a:latin typeface="Segoe UI"/>
              </a:rPr>
              <a:t>Brie Carre Pizza</a:t>
            </a:r>
          </a:p>
        </p:txBody>
      </p:sp>
      <p:sp>
        <p:nvSpPr>
          <p:cNvPr id="14" name=""/>
          <p:cNvSpPr/>
          <p:nvPr/>
        </p:nvSpPr>
        <p:spPr>
          <a:xfrm>
            <a:off x="5809488" y="4654296"/>
            <a:ext cx="710184" cy="64008"/>
          </a:xfrm>
          <a:prstGeom prst="rect">
            <a:avLst/>
          </a:prstGeom>
        </p:spPr>
        <p:txBody>
          <a:bodyPr lIns="0" tIns="0" rIns="0" bIns="0" wrap="none">
            <a:noAutofit/>
          </a:bodyPr>
          <a:p>
            <a:pPr algn="just" indent="0">
              <a:lnSpc>
                <a:spcPts val="864"/>
              </a:lnSpc>
            </a:pPr>
            <a:r>
              <a:rPr lang="en-US" sz="500">
                <a:solidFill>
                  <a:srgbClr val="FD9AFD"/>
                </a:solidFill>
                <a:latin typeface="Segoe UI"/>
              </a:rPr>
              <a:t>■    </a:t>
            </a:r>
            <a:r>
              <a:rPr lang="en-US" sz="500">
                <a:solidFill>
                  <a:srgbClr val="4C5E79"/>
                </a:solidFill>
                <a:latin typeface="Segoe UI"/>
              </a:rPr>
              <a:t>The </a:t>
            </a:r>
            <a:r>
              <a:rPr lang="en-US" sz="500">
                <a:solidFill>
                  <a:srgbClr val="9AA4B3"/>
                </a:solidFill>
                <a:latin typeface="Segoe UI"/>
              </a:rPr>
              <a:t>Sicilian </a:t>
            </a:r>
            <a:r>
              <a:rPr lang="en-US" sz="500">
                <a:solidFill>
                  <a:srgbClr val="4C5E79"/>
                </a:solidFill>
                <a:latin typeface="Segoe UI"/>
              </a:rPr>
              <a:t>Pizza</a:t>
            </a:r>
          </a:p>
        </p:txBody>
      </p:sp>
      <p:sp>
        <p:nvSpPr>
          <p:cNvPr id="15" name=""/>
          <p:cNvSpPr/>
          <p:nvPr/>
        </p:nvSpPr>
        <p:spPr>
          <a:xfrm>
            <a:off x="5809488" y="4760976"/>
            <a:ext cx="676656" cy="67056"/>
          </a:xfrm>
          <a:prstGeom prst="rect">
            <a:avLst/>
          </a:prstGeom>
        </p:spPr>
        <p:txBody>
          <a:bodyPr lIns="0" tIns="0" rIns="0" bIns="0" wrap="none">
            <a:noAutofit/>
          </a:bodyPr>
          <a:p>
            <a:pPr algn="just" indent="0">
              <a:lnSpc>
                <a:spcPts val="864"/>
              </a:lnSpc>
              <a:spcAft>
                <a:spcPts val="1470"/>
              </a:spcAft>
            </a:pPr>
            <a:r>
              <a:rPr lang="en-US" sz="500">
                <a:solidFill>
                  <a:srgbClr val="FCCC57"/>
                </a:solidFill>
                <a:latin typeface="Segoe UI"/>
              </a:rPr>
              <a:t>■    </a:t>
            </a:r>
            <a:r>
              <a:rPr lang="en-US" sz="500">
                <a:solidFill>
                  <a:srgbClr val="66758C"/>
                </a:solidFill>
                <a:latin typeface="Segoe UI"/>
              </a:rPr>
              <a:t>The </a:t>
            </a:r>
            <a:r>
              <a:rPr lang="en-US" sz="500">
                <a:solidFill>
                  <a:srgbClr val="4C5E79"/>
                </a:solidFill>
                <a:latin typeface="Segoe UI"/>
              </a:rPr>
              <a:t>Greek Pizza</a:t>
            </a:r>
          </a:p>
        </p:txBody>
      </p:sp>
      <p:sp>
        <p:nvSpPr>
          <p:cNvPr id="16" name=""/>
          <p:cNvSpPr/>
          <p:nvPr/>
        </p:nvSpPr>
        <p:spPr>
          <a:xfrm>
            <a:off x="1267968" y="5132832"/>
            <a:ext cx="3941064" cy="51816"/>
          </a:xfrm>
          <a:prstGeom prst="rect">
            <a:avLst/>
          </a:prstGeom>
        </p:spPr>
        <p:txBody>
          <a:bodyPr lIns="0" tIns="0" rIns="0" bIns="0" wrap="none">
            <a:noAutofit/>
          </a:bodyPr>
          <a:p>
            <a:pPr algn="just" indent="0"/>
            <a:r>
              <a:rPr lang="en-US" sz="500">
                <a:solidFill>
                  <a:srgbClr val="66758C"/>
                </a:solidFill>
                <a:latin typeface="Segoe UI"/>
              </a:rPr>
              <a:t>L    M    S    XL    XXL</a:t>
            </a:r>
          </a:p>
        </p:txBody>
      </p:sp>
      <p:sp>
        <p:nvSpPr>
          <p:cNvPr id="17" name=""/>
          <p:cNvSpPr/>
          <p:nvPr/>
        </p:nvSpPr>
        <p:spPr>
          <a:xfrm>
            <a:off x="3023616" y="5285232"/>
            <a:ext cx="387096" cy="70104"/>
          </a:xfrm>
          <a:prstGeom prst="rect">
            <a:avLst/>
          </a:prstGeom>
        </p:spPr>
        <p:txBody>
          <a:bodyPr lIns="0" tIns="0" rIns="0" bIns="0" wrap="none">
            <a:noAutofit/>
          </a:bodyPr>
          <a:p>
            <a:pPr indent="0">
              <a:spcAft>
                <a:spcPts val="1470"/>
              </a:spcAft>
            </a:pPr>
            <a:r>
              <a:rPr lang="en-US" sz="750">
                <a:solidFill>
                  <a:srgbClr val="66758C"/>
                </a:solidFill>
                <a:latin typeface="Segoe UI"/>
              </a:rPr>
              <a:t>Pizza Size</a:t>
            </a:r>
          </a:p>
        </p:txBody>
      </p:sp>
      <p:sp>
        <p:nvSpPr>
          <p:cNvPr id="18" name=""/>
          <p:cNvSpPr/>
          <p:nvPr/>
        </p:nvSpPr>
        <p:spPr>
          <a:xfrm>
            <a:off x="438912" y="5644896"/>
            <a:ext cx="6876288" cy="655320"/>
          </a:xfrm>
          <a:prstGeom prst="rect">
            <a:avLst/>
          </a:prstGeom>
        </p:spPr>
        <p:txBody>
          <a:bodyPr lIns="0" tIns="0" rIns="0" bIns="0">
            <a:noAutofit/>
          </a:bodyPr>
          <a:p>
            <a:pPr algn="just" indent="0">
              <a:lnSpc>
                <a:spcPts val="1536"/>
              </a:lnSpc>
              <a:spcBef>
                <a:spcPts val="1470"/>
              </a:spcBef>
              <a:spcAft>
                <a:spcPts val="420"/>
              </a:spcAft>
            </a:pPr>
            <a:r>
              <a:rPr lang="en-US" sz="950">
                <a:latin typeface="Segoe UI"/>
              </a:rPr>
              <a:t>Each pizza size category (L, M, S, XL, and XXL) has distinct top three pizzas in December weekend, with notable high sales for larger sizes, particularly in the 'Large' category.</a:t>
            </a:r>
          </a:p>
          <a:p>
            <a:pPr algn="just" indent="0">
              <a:spcAft>
                <a:spcPts val="1050"/>
              </a:spcAft>
            </a:pPr>
            <a:r>
              <a:rPr lang="en-US" b="1" u="sng" sz="950">
                <a:latin typeface="Segoe UI"/>
              </a:rPr>
              <a:t>Peek Time of Each Month</a:t>
            </a:r>
          </a:p>
        </p:txBody>
      </p:sp>
      <p:sp>
        <p:nvSpPr>
          <p:cNvPr id="19" name=""/>
          <p:cNvSpPr/>
          <p:nvPr/>
        </p:nvSpPr>
        <p:spPr>
          <a:xfrm>
            <a:off x="673608" y="6495288"/>
            <a:ext cx="2060448" cy="109728"/>
          </a:xfrm>
          <a:prstGeom prst="rect">
            <a:avLst/>
          </a:prstGeom>
        </p:spPr>
        <p:txBody>
          <a:bodyPr lIns="0" tIns="0" rIns="0" bIns="0" wrap="none">
            <a:noAutofit/>
          </a:bodyPr>
          <a:p>
            <a:pPr indent="0">
              <a:spcBef>
                <a:spcPts val="1050"/>
              </a:spcBef>
            </a:pPr>
            <a:r>
              <a:rPr lang="en-US" sz="750">
                <a:solidFill>
                  <a:srgbClr val="66758C"/>
                </a:solidFill>
                <a:latin typeface="Segoe UI"/>
              </a:rPr>
              <a:t>Peak Sales Time </a:t>
            </a:r>
            <a:r>
              <a:rPr lang="en-US" sz="750">
                <a:solidFill>
                  <a:srgbClr val="778498"/>
                </a:solidFill>
                <a:latin typeface="Segoe UI"/>
              </a:rPr>
              <a:t>on Weekends for Each Month</a:t>
            </a:r>
          </a:p>
        </p:txBody>
      </p:sp>
      <p:sp>
        <p:nvSpPr>
          <p:cNvPr id="20" name=""/>
          <p:cNvSpPr/>
          <p:nvPr/>
        </p:nvSpPr>
        <p:spPr>
          <a:xfrm>
            <a:off x="688848" y="6989064"/>
            <a:ext cx="109728" cy="70104"/>
          </a:xfrm>
          <a:prstGeom prst="rect">
            <a:avLst/>
          </a:prstGeom>
        </p:spPr>
        <p:txBody>
          <a:bodyPr lIns="0" tIns="0" rIns="0" bIns="0" wrap="none">
            <a:noAutofit/>
          </a:bodyPr>
          <a:p>
            <a:pPr indent="0"/>
            <a:r>
              <a:rPr lang="en-US" sz="550">
                <a:solidFill>
                  <a:srgbClr val="9AA4B3"/>
                </a:solidFill>
                <a:latin typeface="Segoe UI"/>
              </a:rPr>
              <a:t>18</a:t>
            </a:r>
          </a:p>
        </p:txBody>
      </p:sp>
      <p:sp>
        <p:nvSpPr>
          <p:cNvPr id="21" name=""/>
          <p:cNvSpPr/>
          <p:nvPr/>
        </p:nvSpPr>
        <p:spPr>
          <a:xfrm>
            <a:off x="688848" y="7242048"/>
            <a:ext cx="109728" cy="70104"/>
          </a:xfrm>
          <a:prstGeom prst="rect">
            <a:avLst/>
          </a:prstGeom>
        </p:spPr>
        <p:txBody>
          <a:bodyPr lIns="0" tIns="0" rIns="0" bIns="0" wrap="none">
            <a:noAutofit/>
          </a:bodyPr>
          <a:p>
            <a:pPr indent="0"/>
            <a:r>
              <a:rPr lang="en-US" sz="550">
                <a:solidFill>
                  <a:srgbClr val="9AA4B3"/>
                </a:solidFill>
                <a:latin typeface="Segoe UI"/>
              </a:rPr>
              <a:t>17</a:t>
            </a:r>
          </a:p>
        </p:txBody>
      </p:sp>
      <p:sp>
        <p:nvSpPr>
          <p:cNvPr id="22" name=""/>
          <p:cNvSpPr/>
          <p:nvPr/>
        </p:nvSpPr>
        <p:spPr>
          <a:xfrm>
            <a:off x="688848" y="7949184"/>
            <a:ext cx="109728" cy="323088"/>
          </a:xfrm>
          <a:prstGeom prst="rect">
            <a:avLst/>
          </a:prstGeom>
        </p:spPr>
        <p:txBody>
          <a:bodyPr lIns="0" tIns="0" rIns="0" bIns="0">
            <a:noAutofit/>
          </a:bodyPr>
          <a:p>
            <a:pPr indent="0">
              <a:spcAft>
                <a:spcPts val="840"/>
              </a:spcAft>
            </a:pPr>
            <a:r>
              <a:rPr lang="en-US" sz="550">
                <a:solidFill>
                  <a:srgbClr val="9AA4B3"/>
                </a:solidFill>
                <a:latin typeface="Segoe UI"/>
              </a:rPr>
              <a:t>14</a:t>
            </a:r>
          </a:p>
          <a:p>
            <a:pPr indent="0"/>
            <a:r>
              <a:rPr lang="en-US" sz="550">
                <a:solidFill>
                  <a:srgbClr val="9AA4B3"/>
                </a:solidFill>
                <a:latin typeface="Segoe UI"/>
              </a:rPr>
              <a:t>13</a:t>
            </a:r>
          </a:p>
        </p:txBody>
      </p:sp>
      <p:graphicFrame>
        <p:nvGraphicFramePr>
          <p:cNvPr id="23" name=""/>
          <p:cNvGraphicFramePr>
            <a:graphicFrameLocks noGrp="1"/>
          </p:cNvGraphicFramePr>
          <p:nvPr/>
        </p:nvGraphicFramePr>
        <p:xfrm>
          <a:off x="890016" y="6864096"/>
          <a:ext cx="5428488" cy="1767840"/>
        </p:xfrm>
        <a:graphic>
          <a:graphicData uri="http://schemas.openxmlformats.org/drawingml/2006/table">
            <a:tbl>
              <a:tblPr/>
              <a:tblGrid>
                <a:gridCol w="502920"/>
                <a:gridCol w="432816"/>
                <a:gridCol w="448056"/>
                <a:gridCol w="466344"/>
                <a:gridCol w="438912"/>
                <a:gridCol w="908304"/>
                <a:gridCol w="441960"/>
                <a:gridCol w="435864"/>
                <a:gridCol w="469392"/>
                <a:gridCol w="451104"/>
                <a:gridCol w="432816"/>
              </a:tblGrid>
              <a:tr h="886968">
                <a:tc>
                  <a:txBody>
                    <a:bodyPr lIns="0" tIns="0" rIns="0" bIns="0">
                      <a:noAutofit/>
                    </a:bodyPr>
                    <a:p>
                      <a:pPr algn="ctr" indent="0"/>
                      <a:r>
                        <a:rPr lang="en-US" sz="550">
                          <a:solidFill>
                            <a:srgbClr val="728177"/>
                          </a:solidFill>
                          <a:latin typeface="Segoe UI"/>
                        </a:rPr>
                        <a:t>2210.15</a:t>
                      </a:r>
                    </a:p>
                  </a:txBody>
                  <a:tcPr marL="0" marR="0" marT="0" marB="0">
                    <a:solidFill>
                      <a:srgbClr val="E5ECF6"/>
                    </a:solidFill>
                  </a:tcPr>
                </a:tc>
                <a:tc>
                  <a:txBody>
                    <a:bodyPr lIns="0" tIns="0" rIns="0" bIns="0">
                      <a:noAutofit/>
                    </a:bodyPr>
                    <a:p>
                      <a:pPr algn="ctr" indent="0"/>
                      <a:r>
                        <a:rPr lang="en-US" sz="500">
                          <a:solidFill>
                            <a:srgbClr val="8E7E6A"/>
                          </a:solidFill>
                          <a:latin typeface="Segoe UI"/>
                        </a:rPr>
                        <a:t>2200.1</a:t>
                      </a:r>
                    </a:p>
                  </a:txBody>
                  <a:tcPr marL="0" marR="0" marT="0" marB="0" anchor="ctr">
                    <a:solidFill>
                      <a:srgbClr val="E5ECF6"/>
                    </a:solidFill>
                  </a:tcPr>
                </a:tc>
                <a:tc>
                  <a:txBody>
                    <a:bodyPr lIns="0" tIns="0" rIns="0" bIns="0">
                      <a:noAutofit/>
                    </a:bodyPr>
                    <a:p>
                      <a:pPr algn="ctr" indent="0"/>
                      <a:r>
                        <a:rPr lang="en-US" sz="500">
                          <a:solidFill>
                            <a:srgbClr val="686560"/>
                          </a:solidFill>
                          <a:latin typeface="Segoe UI"/>
                        </a:rPr>
                        <a:t>2420.S</a:t>
                      </a:r>
                    </a:p>
                  </a:txBody>
                  <a:tcPr marL="0" marR="0" marT="0" marB="0" anchor="b">
                    <a:solidFill>
                      <a:srgbClr val="E5ECF6"/>
                    </a:solidFill>
                  </a:tcPr>
                </a:tc>
                <a:tc>
                  <a:txBody>
                    <a:bodyPr lIns="0" tIns="0" rIns="0" bIns="0">
                      <a:noAutofit/>
                    </a:bodyPr>
                    <a:p>
                      <a:pPr algn="ctr" indent="0"/>
                      <a:r>
                        <a:rPr lang="en-US" sz="550">
                          <a:solidFill>
                            <a:srgbClr val="8E7E6A"/>
                          </a:solidFill>
                          <a:latin typeface="Segoe UI"/>
                        </a:rPr>
                        <a:t>2151,45</a:t>
                      </a:r>
                    </a:p>
                  </a:txBody>
                  <a:tcPr marL="0" marR="0" marT="0" marB="0" anchor="ctr">
                    <a:solidFill>
                      <a:srgbClr val="E5ECF6"/>
                    </a:solidFill>
                  </a:tcPr>
                </a:tc>
                <a:tc>
                  <a:txBody>
                    <a:bodyPr lIns="0" tIns="0" rIns="0" bIns="0">
                      <a:noAutofit/>
                    </a:bodyPr>
                    <a:p>
                      <a:pPr algn="ctr" indent="0"/>
                      <a:r>
                        <a:rPr lang="en-US" sz="500">
                          <a:solidFill>
                            <a:srgbClr val="8E7E6A"/>
                          </a:solidFill>
                          <a:latin typeface="Segoe UI"/>
                        </a:rPr>
                        <a:t>2697.7</a:t>
                      </a:r>
                    </a:p>
                  </a:txBody>
                  <a:tcPr marL="0" marR="0" marT="0" marB="0" anchor="ctr">
                    <a:solidFill>
                      <a:srgbClr val="E5ECF6"/>
                    </a:solidFill>
                  </a:tcPr>
                </a:tc>
                <a:tc>
                  <a:txBody>
                    <a:bodyPr lIns="0" tIns="0" rIns="0" bIns="0">
                      <a:noAutofit/>
                    </a:bodyPr>
                    <a:p>
                      <a:pPr algn="ctr" indent="0"/>
                      <a:r>
                        <a:rPr lang="en-US" sz="550">
                          <a:solidFill>
                            <a:srgbClr val="728177"/>
                          </a:solidFill>
                          <a:latin typeface="Segoe UI"/>
                        </a:rPr>
                        <a:t>2453.3 2516.05</a:t>
                      </a:r>
                    </a:p>
                  </a:txBody>
                  <a:tcPr marL="0" marR="0" marT="0" marB="0">
                    <a:solidFill>
                      <a:srgbClr val="E5ECF6"/>
                    </a:solidFill>
                  </a:tcPr>
                </a:tc>
                <a:tc>
                  <a:txBody>
                    <a:bodyPr lIns="0" tIns="0" rIns="0" bIns="0">
                      <a:noAutofit/>
                    </a:bodyPr>
                    <a:p>
                      <a:pPr algn="ctr" indent="0"/>
                      <a:r>
                        <a:rPr lang="en-US" sz="550">
                          <a:solidFill>
                            <a:srgbClr val="95A265"/>
                          </a:solidFill>
                          <a:latin typeface="Segoe UI"/>
                        </a:rPr>
                        <a:t>2511.6</a:t>
                      </a:r>
                    </a:p>
                  </a:txBody>
                  <a:tcPr marL="0" marR="0" marT="0" marB="0">
                    <a:solidFill>
                      <a:srgbClr val="E5ECF6"/>
                    </a:solidFill>
                  </a:tcPr>
                </a:tc>
                <a:tc>
                  <a:txBody>
                    <a:bodyPr lIns="0" tIns="0" rIns="0" bIns="0">
                      <a:noAutofit/>
                    </a:bodyPr>
                    <a:p>
                      <a:pPr algn="ctr" indent="0"/>
                      <a:r>
                        <a:rPr lang="en-US" sz="550">
                          <a:solidFill>
                            <a:srgbClr val="8E7E6A"/>
                          </a:solidFill>
                          <a:latin typeface="Segoe UI"/>
                        </a:rPr>
                        <a:t>2119.4</a:t>
                      </a:r>
                    </a:p>
                  </a:txBody>
                  <a:tcPr marL="0" marR="0" marT="0" marB="0" anchor="ctr">
                    <a:solidFill>
                      <a:srgbClr val="E5ECF6"/>
                    </a:solidFill>
                  </a:tcPr>
                </a:tc>
                <a:tc>
                  <a:txBody>
                    <a:bodyPr lIns="0" tIns="0" rIns="0" bIns="0">
                      <a:noAutofit/>
                    </a:bodyPr>
                    <a:p>
                      <a:endParaRPr sz="4200"/>
                    </a:p>
                  </a:txBody>
                  <a:tcPr marL="0" marR="0" marT="0" marB="0">
                    <a:solidFill>
                      <a:srgbClr val="E5ECF6"/>
                    </a:solidFill>
                  </a:tcPr>
                </a:tc>
                <a:tc>
                  <a:txBody>
                    <a:bodyPr lIns="0" tIns="0" rIns="0" bIns="0">
                      <a:noAutofit/>
                    </a:bodyPr>
                    <a:p>
                      <a:endParaRPr sz="4200"/>
                    </a:p>
                  </a:txBody>
                  <a:tcPr marL="0" marR="0" marT="0" marB="0">
                    <a:solidFill>
                      <a:srgbClr val="E5ECF6"/>
                    </a:solidFill>
                  </a:tcPr>
                </a:tc>
                <a:tc>
                  <a:txBody>
                    <a:bodyPr lIns="0" tIns="0" rIns="0" bIns="0">
                      <a:noAutofit/>
                    </a:bodyPr>
                    <a:p>
                      <a:endParaRPr sz="4200"/>
                    </a:p>
                  </a:txBody>
                  <a:tcPr marL="0" marR="0" marT="0" marB="0">
                    <a:solidFill>
                      <a:srgbClr val="E5ECF6"/>
                    </a:solidFill>
                  </a:tcPr>
                </a:tc>
              </a:tr>
              <a:tr h="630936">
                <a:tc>
                  <a:txBody>
                    <a:bodyPr lIns="0" tIns="0" rIns="0" bIns="0">
                      <a:noAutofit/>
                    </a:bodyPr>
                    <a:p>
                      <a:endParaRPr sz="3000"/>
                    </a:p>
                  </a:txBody>
                  <a:tcPr marL="0" marR="0" marT="0" marB="0">
                    <a:solidFill>
                      <a:srgbClr val="E5ECF6"/>
                    </a:solidFill>
                  </a:tcPr>
                </a:tc>
                <a:tc>
                  <a:txBody>
                    <a:bodyPr lIns="0" tIns="0" rIns="0" bIns="0">
                      <a:noAutofit/>
                    </a:bodyPr>
                    <a:p>
                      <a:endParaRPr sz="3000"/>
                    </a:p>
                  </a:txBody>
                  <a:tcPr marL="0" marR="0" marT="0" marB="0">
                    <a:solidFill>
                      <a:srgbClr val="E5ECF6"/>
                    </a:solidFill>
                  </a:tcPr>
                </a:tc>
                <a:tc>
                  <a:txBody>
                    <a:bodyPr lIns="0" tIns="0" rIns="0" bIns="0">
                      <a:noAutofit/>
                    </a:bodyPr>
                    <a:p>
                      <a:endParaRPr sz="3000"/>
                    </a:p>
                  </a:txBody>
                  <a:tcPr marL="0" marR="0" marT="0" marB="0">
                    <a:solidFill>
                      <a:srgbClr val="E5ECF6"/>
                    </a:solidFill>
                  </a:tcPr>
                </a:tc>
                <a:tc>
                  <a:txBody>
                    <a:bodyPr lIns="0" tIns="0" rIns="0" bIns="0">
                      <a:noAutofit/>
                    </a:bodyPr>
                    <a:p>
                      <a:endParaRPr sz="3000"/>
                    </a:p>
                  </a:txBody>
                  <a:tcPr marL="0" marR="0" marT="0" marB="0">
                    <a:solidFill>
                      <a:srgbClr val="E5ECF6"/>
                    </a:solidFill>
                  </a:tcPr>
                </a:tc>
                <a:tc>
                  <a:txBody>
                    <a:bodyPr lIns="0" tIns="0" rIns="0" bIns="0">
                      <a:noAutofit/>
                    </a:bodyPr>
                    <a:p>
                      <a:endParaRPr sz="3000"/>
                    </a:p>
                  </a:txBody>
                  <a:tcPr marL="0" marR="0" marT="0" marB="0">
                    <a:solidFill>
                      <a:srgbClr val="E5ECF6"/>
                    </a:solidFill>
                  </a:tcPr>
                </a:tc>
                <a:tc>
                  <a:txBody>
                    <a:bodyPr lIns="0" tIns="0" rIns="0" bIns="0">
                      <a:noAutofit/>
                    </a:bodyPr>
                    <a:p>
                      <a:endParaRPr sz="3000"/>
                    </a:p>
                  </a:txBody>
                  <a:tcPr marL="0" marR="0" marT="0" marB="0">
                    <a:solidFill>
                      <a:srgbClr val="E5ECF6"/>
                    </a:solidFill>
                  </a:tcPr>
                </a:tc>
                <a:tc>
                  <a:txBody>
                    <a:bodyPr lIns="0" tIns="0" rIns="0" bIns="0">
                      <a:noAutofit/>
                    </a:bodyPr>
                    <a:p>
                      <a:endParaRPr sz="3000"/>
                    </a:p>
                  </a:txBody>
                  <a:tcPr marL="0" marR="0" marT="0" marB="0">
                    <a:solidFill>
                      <a:srgbClr val="E5ECF6"/>
                    </a:solidFill>
                  </a:tcPr>
                </a:tc>
                <a:tc>
                  <a:txBody>
                    <a:bodyPr lIns="0" tIns="0" rIns="0" bIns="0">
                      <a:noAutofit/>
                    </a:bodyPr>
                    <a:p>
                      <a:endParaRPr sz="3000"/>
                    </a:p>
                  </a:txBody>
                  <a:tcPr marL="0" marR="0" marT="0" marB="0">
                    <a:solidFill>
                      <a:srgbClr val="E5ECF6"/>
                    </a:solidFill>
                  </a:tcPr>
                </a:tc>
                <a:tc>
                  <a:txBody>
                    <a:bodyPr lIns="0" tIns="0" rIns="0" bIns="0">
                      <a:noAutofit/>
                    </a:bodyPr>
                    <a:p>
                      <a:endParaRPr sz="3000"/>
                    </a:p>
                  </a:txBody>
                  <a:tcPr marL="0" marR="0" marT="0" marB="0">
                    <a:solidFill>
                      <a:srgbClr val="E5ECF6"/>
                    </a:solidFill>
                  </a:tcPr>
                </a:tc>
                <a:tc>
                  <a:txBody>
                    <a:bodyPr lIns="0" tIns="0" rIns="0" bIns="0">
                      <a:noAutofit/>
                    </a:bodyPr>
                    <a:p>
                      <a:pPr marL="152400" indent="0"/>
                      <a:r>
                        <a:rPr lang="en-US" sz="950">
                          <a:solidFill>
                            <a:srgbClr val="4B4C9D"/>
                          </a:solidFill>
                          <a:latin typeface="Segoe UI"/>
                        </a:rPr>
                        <a:t>•</a:t>
                      </a:r>
                    </a:p>
                  </a:txBody>
                  <a:tcPr marL="0" marR="0" marT="0" marB="0" anchor="b">
                    <a:solidFill>
                      <a:srgbClr val="E5ECF6"/>
                    </a:solidFill>
                  </a:tcPr>
                </a:tc>
                <a:tc>
                  <a:txBody>
                    <a:bodyPr lIns="0" tIns="0" rIns="0" bIns="0">
                      <a:noAutofit/>
                    </a:bodyPr>
                    <a:p>
                      <a:pPr marL="152400" indent="0"/>
                      <a:r>
                        <a:rPr lang="en-US" sz="950">
                          <a:solidFill>
                            <a:srgbClr val="4B4C9D"/>
                          </a:solidFill>
                          <a:latin typeface="Segoe UI"/>
                        </a:rPr>
                        <a:t>•</a:t>
                      </a:r>
                    </a:p>
                  </a:txBody>
                  <a:tcPr marL="0" marR="0" marT="0" marB="0" anchor="b">
                    <a:solidFill>
                      <a:srgbClr val="E5ECF6"/>
                    </a:solidFill>
                  </a:tcPr>
                </a:tc>
              </a:tr>
              <a:tr h="249936">
                <a:tc>
                  <a:txBody>
                    <a:bodyPr lIns="0" tIns="0" rIns="0" bIns="0">
                      <a:noAutofit/>
                    </a:bodyPr>
                    <a:p>
                      <a:endParaRPr sz="1200"/>
                    </a:p>
                  </a:txBody>
                  <a:tcPr marL="0" marR="0" marT="0" marB="0"/>
                </a:tc>
                <a:tc>
                  <a:txBody>
                    <a:bodyPr lIns="0" tIns="0" rIns="0" bIns="0">
                      <a:noAutofit/>
                    </a:bodyPr>
                    <a:p>
                      <a:pPr algn="ctr" indent="0"/>
                      <a:r>
                        <a:rPr lang="en-US" sz="550">
                          <a:solidFill>
                            <a:srgbClr val="66758C"/>
                          </a:solidFill>
                          <a:latin typeface="Segoe UI"/>
                        </a:rPr>
                        <a:t>2</a:t>
                      </a:r>
                    </a:p>
                  </a:txBody>
                  <a:tcPr marL="0" marR="0" marT="0" marB="0"/>
                </a:tc>
                <a:tc>
                  <a:txBody>
                    <a:bodyPr lIns="0" tIns="0" rIns="0" bIns="0">
                      <a:noAutofit/>
                    </a:bodyPr>
                    <a:p>
                      <a:endParaRPr sz="1200"/>
                    </a:p>
                  </a:txBody>
                  <a:tcPr marL="0" marR="0" marT="0" marB="0"/>
                </a:tc>
                <a:tc>
                  <a:txBody>
                    <a:bodyPr lIns="0" tIns="0" rIns="0" bIns="0">
                      <a:noAutofit/>
                    </a:bodyPr>
                    <a:p>
                      <a:pPr algn="ctr" indent="0"/>
                      <a:r>
                        <a:rPr lang="en-US" sz="550">
                          <a:solidFill>
                            <a:srgbClr val="8E99AA"/>
                          </a:solidFill>
                          <a:latin typeface="Segoe UI"/>
                        </a:rPr>
                        <a:t>4</a:t>
                      </a:r>
                    </a:p>
                  </a:txBody>
                  <a:tcPr marL="0" marR="0" marT="0" marB="0"/>
                </a:tc>
                <a:tc>
                  <a:txBody>
                    <a:bodyPr lIns="0" tIns="0" rIns="0" bIns="0">
                      <a:noAutofit/>
                    </a:bodyPr>
                    <a:p>
                      <a:endParaRPr sz="1200"/>
                    </a:p>
                  </a:txBody>
                  <a:tcPr marL="0" marR="0" marT="0" marB="0"/>
                </a:tc>
                <a:tc>
                  <a:txBody>
                    <a:bodyPr lIns="0" tIns="0" rIns="0" bIns="0">
                      <a:noAutofit/>
                    </a:bodyPr>
                    <a:p>
                      <a:pPr marL="203200" indent="0">
                        <a:spcAft>
                          <a:spcPts val="420"/>
                        </a:spcAft>
                      </a:pPr>
                      <a:r>
                        <a:rPr lang="en-US" sz="550">
                          <a:solidFill>
                            <a:srgbClr val="778498"/>
                          </a:solidFill>
                          <a:latin typeface="Segoe UI"/>
                        </a:rPr>
                        <a:t>6</a:t>
                      </a:r>
                    </a:p>
                    <a:p>
                      <a:pPr algn="ctr" indent="0"/>
                      <a:r>
                        <a:rPr lang="en-US" sz="550">
                          <a:solidFill>
                            <a:srgbClr val="778498"/>
                          </a:solidFill>
                          <a:latin typeface="Segoe UI"/>
                        </a:rPr>
                        <a:t>Month</a:t>
                      </a:r>
                    </a:p>
                  </a:txBody>
                  <a:tcPr marL="0" marR="0" marT="0" marB="0" anchor="b"/>
                </a:tc>
                <a:tc>
                  <a:txBody>
                    <a:bodyPr lIns="0" tIns="0" rIns="0" bIns="0">
                      <a:noAutofit/>
                    </a:bodyPr>
                    <a:p>
                      <a:pPr algn="ctr" indent="0"/>
                      <a:r>
                        <a:rPr lang="en-US" sz="550">
                          <a:solidFill>
                            <a:srgbClr val="66758C"/>
                          </a:solidFill>
                          <a:latin typeface="Segoe UI"/>
                        </a:rPr>
                        <a:t>8</a:t>
                      </a:r>
                    </a:p>
                  </a:txBody>
                  <a:tcPr marL="0" marR="0" marT="0" marB="0"/>
                </a:tc>
                <a:tc>
                  <a:txBody>
                    <a:bodyPr lIns="0" tIns="0" rIns="0" bIns="0">
                      <a:noAutofit/>
                    </a:bodyPr>
                    <a:p>
                      <a:endParaRPr sz="1200"/>
                    </a:p>
                  </a:txBody>
                  <a:tcPr marL="0" marR="0" marT="0" marB="0"/>
                </a:tc>
                <a:tc>
                  <a:txBody>
                    <a:bodyPr lIns="0" tIns="0" rIns="0" bIns="0">
                      <a:noAutofit/>
                    </a:bodyPr>
                    <a:p>
                      <a:pPr algn="ctr" indent="0"/>
                      <a:r>
                        <a:rPr lang="en-US" sz="550">
                          <a:solidFill>
                            <a:srgbClr val="66758C"/>
                          </a:solidFill>
                          <a:latin typeface="Segoe UI"/>
                        </a:rPr>
                        <a:t>10</a:t>
                      </a:r>
                    </a:p>
                  </a:txBody>
                  <a:tcPr marL="0" marR="0" marT="0" marB="0"/>
                </a:tc>
                <a:tc>
                  <a:txBody>
                    <a:bodyPr lIns="0" tIns="0" rIns="0" bIns="0">
                      <a:noAutofit/>
                    </a:bodyPr>
                    <a:p>
                      <a:endParaRPr sz="1200"/>
                    </a:p>
                  </a:txBody>
                  <a:tcPr marL="0" marR="0" marT="0" marB="0"/>
                </a:tc>
                <a:tc>
                  <a:txBody>
                    <a:bodyPr lIns="0" tIns="0" rIns="0" bIns="0">
                      <a:noAutofit/>
                    </a:bodyPr>
                    <a:p>
                      <a:pPr marL="152400" indent="0"/>
                      <a:r>
                        <a:rPr lang="en-US" sz="550">
                          <a:solidFill>
                            <a:srgbClr val="66758C"/>
                          </a:solidFill>
                          <a:latin typeface="Segoe UI"/>
                        </a:rPr>
                        <a:t>12</a:t>
                      </a:r>
                    </a:p>
                  </a:txBody>
                  <a:tcPr marL="0" marR="0" marT="0" marB="0"/>
                </a:tc>
              </a:tr>
            </a:tbl>
          </a:graphicData>
        </a:graphic>
      </p:graphicFrame>
      <p:sp>
        <p:nvSpPr>
          <p:cNvPr id="24" name=""/>
          <p:cNvSpPr/>
          <p:nvPr/>
        </p:nvSpPr>
        <p:spPr>
          <a:xfrm>
            <a:off x="438912" y="8750808"/>
            <a:ext cx="6528816" cy="353568"/>
          </a:xfrm>
          <a:prstGeom prst="rect">
            <a:avLst/>
          </a:prstGeom>
        </p:spPr>
        <p:txBody>
          <a:bodyPr lIns="0" tIns="0" rIns="0" bIns="0">
            <a:noAutofit/>
          </a:bodyPr>
          <a:p>
            <a:pPr indent="0">
              <a:lnSpc>
                <a:spcPts val="1560"/>
              </a:lnSpc>
            </a:pPr>
            <a:r>
              <a:rPr lang="en-US" sz="950">
                <a:latin typeface="Segoe UI"/>
              </a:rPr>
              <a:t>Peak sales on weekends across months consistently occur during evening hours, with the highest sales observed in January, June, July and August around 18:00</a:t>
            </a: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562344" y="1088136"/>
            <a:ext cx="182880" cy="1277112"/>
          </a:xfrm>
          <a:prstGeom prst="rect">
            <a:avLst/>
          </a:prstGeom>
        </p:spPr>
      </p:pic>
      <p:sp>
        <p:nvSpPr>
          <p:cNvPr id="3" name=""/>
          <p:cNvSpPr/>
          <p:nvPr/>
        </p:nvSpPr>
        <p:spPr>
          <a:xfrm>
            <a:off x="618744" y="527304"/>
            <a:ext cx="2078736" cy="109728"/>
          </a:xfrm>
          <a:prstGeom prst="rect">
            <a:avLst/>
          </a:prstGeom>
        </p:spPr>
        <p:txBody>
          <a:bodyPr lIns="0" tIns="0" rIns="0" bIns="0" wrap="none">
            <a:noAutofit/>
          </a:bodyPr>
          <a:p>
            <a:pPr indent="0"/>
            <a:r>
              <a:rPr lang="en-US" sz="750">
                <a:solidFill>
                  <a:srgbClr val="66758C"/>
                </a:solidFill>
                <a:latin typeface="Segoe UI"/>
              </a:rPr>
              <a:t>Least Sales Time on Weekends for Each Month</a:t>
            </a:r>
          </a:p>
        </p:txBody>
      </p:sp>
      <p:sp>
        <p:nvSpPr>
          <p:cNvPr id="4" name=""/>
          <p:cNvSpPr/>
          <p:nvPr/>
        </p:nvSpPr>
        <p:spPr>
          <a:xfrm>
            <a:off x="603504" y="877824"/>
            <a:ext cx="170688" cy="1475232"/>
          </a:xfrm>
          <a:prstGeom prst="rect">
            <a:avLst/>
          </a:prstGeom>
        </p:spPr>
        <p:txBody>
          <a:bodyPr lIns="0" tIns="0" rIns="0" bIns="0">
            <a:noAutofit/>
          </a:bodyPr>
          <a:p>
            <a:pPr indent="0">
              <a:lnSpc>
                <a:spcPts val="1560"/>
              </a:lnSpc>
            </a:pPr>
            <a:r>
              <a:rPr lang="en-US" sz="550">
                <a:solidFill>
                  <a:srgbClr val="66758C"/>
                </a:solidFill>
                <a:latin typeface="Segoe UI"/>
              </a:rPr>
              <a:t>24</a:t>
            </a:r>
          </a:p>
          <a:p>
            <a:pPr indent="0">
              <a:lnSpc>
                <a:spcPts val="1560"/>
              </a:lnSpc>
            </a:pPr>
            <a:r>
              <a:rPr lang="en-US" sz="550">
                <a:solidFill>
                  <a:srgbClr val="66758C"/>
                </a:solidFill>
                <a:latin typeface="Segoe UI"/>
              </a:rPr>
              <a:t>22</a:t>
            </a:r>
          </a:p>
          <a:p>
            <a:pPr indent="0">
              <a:lnSpc>
                <a:spcPts val="1560"/>
              </a:lnSpc>
            </a:pPr>
            <a:r>
              <a:rPr lang="en-US" sz="500">
                <a:solidFill>
                  <a:srgbClr val="4C5E79"/>
                </a:solidFill>
                <a:latin typeface="Segoe UI"/>
              </a:rPr>
              <a:t>20</a:t>
            </a:r>
          </a:p>
          <a:p>
            <a:pPr indent="0">
              <a:lnSpc>
                <a:spcPts val="1560"/>
              </a:lnSpc>
            </a:pPr>
            <a:r>
              <a:rPr lang="en-US" sz="550">
                <a:solidFill>
                  <a:srgbClr val="9AA4B3"/>
                </a:solidFill>
                <a:latin typeface="Segoe UI"/>
              </a:rPr>
              <a:t>18</a:t>
            </a:r>
          </a:p>
          <a:p>
            <a:pPr indent="0">
              <a:lnSpc>
                <a:spcPts val="1560"/>
              </a:lnSpc>
            </a:pPr>
            <a:r>
              <a:rPr lang="en-US" sz="550">
                <a:solidFill>
                  <a:srgbClr val="9AA4B3"/>
                </a:solidFill>
                <a:latin typeface="Segoe UI"/>
              </a:rPr>
              <a:t>16</a:t>
            </a:r>
          </a:p>
          <a:p>
            <a:pPr indent="0">
              <a:lnSpc>
                <a:spcPts val="1560"/>
              </a:lnSpc>
            </a:pPr>
            <a:r>
              <a:rPr lang="en-US" sz="550">
                <a:solidFill>
                  <a:srgbClr val="9AA4B3"/>
                </a:solidFill>
                <a:latin typeface="Segoe UI"/>
              </a:rPr>
              <a:t>14</a:t>
            </a:r>
          </a:p>
          <a:p>
            <a:pPr indent="0">
              <a:lnSpc>
                <a:spcPts val="1560"/>
              </a:lnSpc>
            </a:pPr>
            <a:r>
              <a:rPr lang="en-US" b="1" sz="500">
                <a:solidFill>
                  <a:srgbClr val="9AA4B3"/>
                </a:solidFill>
                <a:latin typeface="Segoe UI"/>
              </a:rPr>
              <a:t>12</a:t>
            </a:r>
          </a:p>
          <a:p>
            <a:pPr indent="0">
              <a:lnSpc>
                <a:spcPts val="1560"/>
              </a:lnSpc>
            </a:pPr>
            <a:r>
              <a:rPr lang="en-US" sz="550">
                <a:solidFill>
                  <a:srgbClr val="9AA4B3"/>
                </a:solidFill>
                <a:latin typeface="Segoe UI"/>
              </a:rPr>
              <a:t>10</a:t>
            </a:r>
          </a:p>
        </p:txBody>
      </p:sp>
      <p:sp>
        <p:nvSpPr>
          <p:cNvPr id="5" name=""/>
          <p:cNvSpPr/>
          <p:nvPr/>
        </p:nvSpPr>
        <p:spPr>
          <a:xfrm>
            <a:off x="1426464" y="975360"/>
            <a:ext cx="1170432" cy="73152"/>
          </a:xfrm>
          <a:prstGeom prst="rect">
            <a:avLst/>
          </a:prstGeom>
          <a:solidFill>
            <a:srgbClr val="E5ECF6"/>
          </a:solidFill>
        </p:spPr>
        <p:txBody>
          <a:bodyPr lIns="0" tIns="0" rIns="0" bIns="0" wrap="none">
            <a:noAutofit/>
          </a:bodyPr>
          <a:p>
            <a:pPr algn="just" indent="0"/>
            <a:r>
              <a:rPr lang="en-US" sz="550">
                <a:solidFill>
                  <a:srgbClr val="778498"/>
                </a:solidFill>
                <a:latin typeface="Segoe UI"/>
              </a:rPr>
              <a:t>101.5    40.75    20.75</a:t>
            </a:r>
          </a:p>
        </p:txBody>
      </p:sp>
      <p:sp>
        <p:nvSpPr>
          <p:cNvPr id="6" name=""/>
          <p:cNvSpPr/>
          <p:nvPr/>
        </p:nvSpPr>
        <p:spPr>
          <a:xfrm>
            <a:off x="3285744" y="975360"/>
            <a:ext cx="688848" cy="73152"/>
          </a:xfrm>
          <a:prstGeom prst="rect">
            <a:avLst/>
          </a:prstGeom>
          <a:solidFill>
            <a:srgbClr val="E5ECF6"/>
          </a:solidFill>
        </p:spPr>
        <p:txBody>
          <a:bodyPr lIns="0" tIns="0" rIns="0" bIns="0" wrap="none">
            <a:noAutofit/>
          </a:bodyPr>
          <a:p>
            <a:pPr algn="just" indent="0"/>
            <a:r>
              <a:rPr lang="en-US" sz="550">
                <a:solidFill>
                  <a:srgbClr val="728177"/>
                </a:solidFill>
                <a:latin typeface="Segoe UI"/>
              </a:rPr>
              <a:t>70    137.75</a:t>
            </a:r>
          </a:p>
        </p:txBody>
      </p:sp>
      <p:sp>
        <p:nvSpPr>
          <p:cNvPr id="7" name=""/>
          <p:cNvSpPr/>
          <p:nvPr/>
        </p:nvSpPr>
        <p:spPr>
          <a:xfrm>
            <a:off x="5553456" y="975360"/>
            <a:ext cx="652272" cy="73152"/>
          </a:xfrm>
          <a:prstGeom prst="rect">
            <a:avLst/>
          </a:prstGeom>
          <a:solidFill>
            <a:srgbClr val="E5ECF6"/>
          </a:solidFill>
        </p:spPr>
        <p:txBody>
          <a:bodyPr lIns="0" tIns="0" rIns="0" bIns="0" wrap="none">
            <a:noAutofit/>
          </a:bodyPr>
          <a:p>
            <a:pPr algn="just" indent="0"/>
            <a:r>
              <a:rPr lang="en-US" sz="550">
                <a:solidFill>
                  <a:srgbClr val="778498"/>
                </a:solidFill>
                <a:latin typeface="Segoe UI"/>
              </a:rPr>
              <a:t>50    67.7</a:t>
            </a:r>
          </a:p>
        </p:txBody>
      </p:sp>
      <p:sp>
        <p:nvSpPr>
          <p:cNvPr id="8" name=""/>
          <p:cNvSpPr/>
          <p:nvPr/>
        </p:nvSpPr>
        <p:spPr>
          <a:xfrm>
            <a:off x="4126992" y="2103120"/>
            <a:ext cx="298704" cy="201168"/>
          </a:xfrm>
          <a:prstGeom prst="rect">
            <a:avLst/>
          </a:prstGeom>
          <a:solidFill>
            <a:srgbClr val="E5ECF6"/>
          </a:solidFill>
        </p:spPr>
        <p:txBody>
          <a:bodyPr lIns="0" tIns="0" rIns="0" bIns="0" wrap="none">
            <a:noAutofit/>
          </a:bodyPr>
          <a:p>
            <a:pPr indent="0"/>
            <a:r>
              <a:rPr lang="en-US" b="1" sz="1100">
                <a:solidFill>
                  <a:srgbClr val="6147A9"/>
                </a:solidFill>
                <a:latin typeface="Times New Roman"/>
              </a:rPr>
              <a:t>♦</a:t>
            </a:r>
          </a:p>
        </p:txBody>
      </p:sp>
      <p:sp>
        <p:nvSpPr>
          <p:cNvPr id="9" name=""/>
          <p:cNvSpPr/>
          <p:nvPr/>
        </p:nvSpPr>
        <p:spPr>
          <a:xfrm>
            <a:off x="5071872" y="2273808"/>
            <a:ext cx="225552" cy="225552"/>
          </a:xfrm>
          <a:prstGeom prst="rect">
            <a:avLst/>
          </a:prstGeom>
          <a:solidFill>
            <a:srgbClr val="E5ECF6"/>
          </a:solidFill>
        </p:spPr>
        <p:txBody>
          <a:bodyPr lIns="0" tIns="0" rIns="0" bIns="0">
            <a:noAutofit/>
          </a:bodyPr>
          <a:p>
            <a:pPr indent="0">
              <a:spcAft>
                <a:spcPts val="420"/>
              </a:spcAft>
            </a:pPr>
            <a:r>
              <a:rPr lang="en-US" sz="550">
                <a:solidFill>
                  <a:srgbClr val="4B4C9D"/>
                </a:solidFill>
                <a:latin typeface="Segoe UI"/>
              </a:rPr>
              <a:t>3*5</a:t>
            </a:r>
          </a:p>
          <a:p>
            <a:pPr indent="0"/>
            <a:r>
              <a:rPr lang="en-US" sz="500">
                <a:solidFill>
                  <a:srgbClr val="8E99AA"/>
                </a:solidFill>
                <a:latin typeface="Segoe UI"/>
              </a:rPr>
              <a:t>10</a:t>
            </a:r>
          </a:p>
        </p:txBody>
      </p:sp>
      <p:sp>
        <p:nvSpPr>
          <p:cNvPr id="10" name=""/>
          <p:cNvSpPr/>
          <p:nvPr/>
        </p:nvSpPr>
        <p:spPr>
          <a:xfrm>
            <a:off x="3407664" y="2572512"/>
            <a:ext cx="323088" cy="85344"/>
          </a:xfrm>
          <a:prstGeom prst="rect">
            <a:avLst/>
          </a:prstGeom>
        </p:spPr>
        <p:txBody>
          <a:bodyPr lIns="0" tIns="0" rIns="0" bIns="0" wrap="none">
            <a:noAutofit/>
          </a:bodyPr>
          <a:p>
            <a:pPr indent="0">
              <a:spcAft>
                <a:spcPts val="630"/>
              </a:spcAft>
            </a:pPr>
            <a:r>
              <a:rPr lang="en-US" sz="650">
                <a:solidFill>
                  <a:srgbClr val="778498"/>
                </a:solidFill>
                <a:latin typeface="Segoe UI"/>
              </a:rPr>
              <a:t>Month</a:t>
            </a:r>
          </a:p>
        </p:txBody>
      </p:sp>
      <p:sp>
        <p:nvSpPr>
          <p:cNvPr id="11" name=""/>
          <p:cNvSpPr/>
          <p:nvPr/>
        </p:nvSpPr>
        <p:spPr>
          <a:xfrm>
            <a:off x="6574536" y="969264"/>
            <a:ext cx="435864" cy="82296"/>
          </a:xfrm>
          <a:prstGeom prst="rect">
            <a:avLst/>
          </a:prstGeom>
        </p:spPr>
        <p:txBody>
          <a:bodyPr lIns="0" tIns="0" rIns="0" bIns="0" wrap="none">
            <a:noAutofit/>
          </a:bodyPr>
          <a:p>
            <a:pPr algn="just" indent="-190500">
              <a:lnSpc>
                <a:spcPts val="1512"/>
              </a:lnSpc>
            </a:pPr>
            <a:r>
              <a:rPr lang="en-US" sz="650">
                <a:solidFill>
                  <a:srgbClr val="8E99AA"/>
                </a:solidFill>
                <a:latin typeface="Segoe UI"/>
              </a:rPr>
              <a:t>Hour </a:t>
            </a:r>
            <a:r>
              <a:rPr lang="en-US" sz="650">
                <a:solidFill>
                  <a:srgbClr val="4C5E79"/>
                </a:solidFill>
                <a:latin typeface="Segoe UI"/>
              </a:rPr>
              <a:t>of </a:t>
            </a:r>
            <a:r>
              <a:rPr lang="en-US" sz="650">
                <a:solidFill>
                  <a:srgbClr val="8E99AA"/>
                </a:solidFill>
                <a:latin typeface="Segoe UI"/>
              </a:rPr>
              <a:t>Day </a:t>
            </a:r>
          </a:p>
        </p:txBody>
      </p:sp>
      <p:sp>
        <p:nvSpPr>
          <p:cNvPr id="12" name=""/>
          <p:cNvSpPr/>
          <p:nvPr/>
        </p:nvSpPr>
        <p:spPr>
          <a:xfrm>
            <a:off x="6751320" y="1158240"/>
            <a:ext cx="79248" cy="1219200"/>
          </a:xfrm>
          <a:prstGeom prst="rect">
            <a:avLst/>
          </a:prstGeom>
        </p:spPr>
        <p:txBody>
          <a:bodyPr lIns="0" tIns="0" rIns="0" bIns="0">
            <a:noAutofit/>
          </a:bodyPr>
          <a:p>
            <a:pPr algn="just" indent="-190500">
              <a:lnSpc>
                <a:spcPts val="1512"/>
              </a:lnSpc>
            </a:pPr>
            <a:r>
              <a:rPr lang="en-US" sz="550">
                <a:solidFill>
                  <a:srgbClr val="4C5E79"/>
                </a:solidFill>
                <a:latin typeface="Segoe UI"/>
              </a:rPr>
              <a:t>22 20 </a:t>
            </a:r>
            <a:r>
              <a:rPr lang="en-US" sz="550">
                <a:solidFill>
                  <a:srgbClr val="4C5E79"/>
                </a:solidFill>
                <a:latin typeface="Segoe UI"/>
              </a:rPr>
              <a:t>18 </a:t>
            </a:r>
            <a:r>
              <a:rPr lang="en-US" sz="550">
                <a:solidFill>
                  <a:srgbClr val="8E99AA"/>
                </a:solidFill>
                <a:latin typeface="Segoe UI"/>
              </a:rPr>
              <a:t>16 14 </a:t>
            </a:r>
            <a:r>
              <a:rPr lang="en-US" sz="550">
                <a:solidFill>
                  <a:srgbClr val="4C5E79"/>
                </a:solidFill>
                <a:latin typeface="Times New Roman"/>
              </a:rPr>
              <a:t>12 </a:t>
            </a:r>
            <a:r>
              <a:rPr lang="en-US" sz="500">
                <a:solidFill>
                  <a:srgbClr val="4C5E79"/>
                </a:solidFill>
                <a:latin typeface="Segoe UI"/>
              </a:rPr>
              <a:t>10</a:t>
            </a:r>
          </a:p>
        </p:txBody>
      </p:sp>
      <p:sp>
        <p:nvSpPr>
          <p:cNvPr id="13" name=""/>
          <p:cNvSpPr/>
          <p:nvPr/>
        </p:nvSpPr>
        <p:spPr>
          <a:xfrm>
            <a:off x="445008" y="2740152"/>
            <a:ext cx="6458712" cy="326136"/>
          </a:xfrm>
          <a:prstGeom prst="rect">
            <a:avLst/>
          </a:prstGeom>
        </p:spPr>
        <p:txBody>
          <a:bodyPr lIns="0" tIns="0" rIns="0" bIns="0">
            <a:noAutofit/>
          </a:bodyPr>
          <a:p>
            <a:pPr indent="0">
              <a:lnSpc>
                <a:spcPts val="1536"/>
              </a:lnSpc>
              <a:spcBef>
                <a:spcPts val="630"/>
              </a:spcBef>
              <a:spcAft>
                <a:spcPts val="630"/>
              </a:spcAft>
            </a:pPr>
            <a:r>
              <a:rPr lang="en-US" sz="950">
                <a:latin typeface="Segoe UI"/>
              </a:rPr>
              <a:t>Least sales on weekends across months consistently occur during late mornings and early afternoons, particularly around 22:00 - 22:00</a:t>
            </a:r>
          </a:p>
        </p:txBody>
      </p:sp>
      <p:sp>
        <p:nvSpPr>
          <p:cNvPr id="14" name=""/>
          <p:cNvSpPr/>
          <p:nvPr/>
        </p:nvSpPr>
        <p:spPr>
          <a:xfrm>
            <a:off x="448056" y="3261360"/>
            <a:ext cx="6696456" cy="3313176"/>
          </a:xfrm>
          <a:prstGeom prst="rect">
            <a:avLst/>
          </a:prstGeom>
        </p:spPr>
        <p:txBody>
          <a:bodyPr lIns="0" tIns="0" rIns="0" bIns="0">
            <a:noAutofit/>
          </a:bodyPr>
          <a:p>
            <a:pPr indent="0">
              <a:spcBef>
                <a:spcPts val="630"/>
              </a:spcBef>
              <a:spcAft>
                <a:spcPts val="1050"/>
              </a:spcAft>
            </a:pPr>
            <a:r>
              <a:rPr lang="en-US" b="1" u="sng" sz="950">
                <a:latin typeface="Segoe UI"/>
              </a:rPr>
              <a:t>Insights from Pizza Sales Analysis:</a:t>
            </a:r>
          </a:p>
          <a:p>
            <a:pPr algn="just" marL="238252" indent="0">
              <a:lnSpc>
                <a:spcPts val="1560"/>
              </a:lnSpc>
            </a:pPr>
            <a:r>
              <a:rPr lang="en-US" sz="950">
                <a:latin typeface="Segoe UI"/>
              </a:rPr>
              <a:t>•</a:t>
            </a:r>
            <a:r>
              <a:rPr lang="en-US" b="1" sz="950">
                <a:latin typeface="Segoe UI"/>
              </a:rPr>
              <a:t>    Category Sales Performance:</a:t>
            </a:r>
          </a:p>
          <a:p>
            <a:pPr marL="708152" indent="-241300">
              <a:lnSpc>
                <a:spcPts val="1560"/>
              </a:lnSpc>
            </a:pPr>
            <a:r>
              <a:rPr lang="en-US" sz="950">
                <a:latin typeface="Segoe UI"/>
              </a:rPr>
              <a:t>•    Across all months, the </a:t>
            </a:r>
            <a:r>
              <a:rPr lang="en-US" i="1" sz="950">
                <a:latin typeface="Segoe UI"/>
              </a:rPr>
              <a:t>Classic</a:t>
            </a:r>
            <a:r>
              <a:rPr lang="en-US" sz="950">
                <a:latin typeface="Segoe UI"/>
              </a:rPr>
              <a:t> category consistently achieves the highest sales, while the </a:t>
            </a:r>
            <a:r>
              <a:rPr lang="en-US" i="1" sz="950">
                <a:latin typeface="Segoe UI"/>
              </a:rPr>
              <a:t>Chicken</a:t>
            </a:r>
            <a:r>
              <a:rPr lang="en-US" sz="950">
                <a:latin typeface="Segoe UI"/>
              </a:rPr>
              <a:t> category experiences comparatively lower demand.</a:t>
            </a:r>
          </a:p>
          <a:p>
            <a:pPr marL="708152" indent="-241300">
              <a:lnSpc>
                <a:spcPts val="1560"/>
              </a:lnSpc>
            </a:pPr>
            <a:r>
              <a:rPr lang="en-US" sz="950">
                <a:latin typeface="Segoe UI"/>
              </a:rPr>
              <a:t>•    Weekend sales also follow a similar trend, with </a:t>
            </a:r>
            <a:r>
              <a:rPr lang="en-US" i="1" sz="950">
                <a:latin typeface="Segoe UI"/>
              </a:rPr>
              <a:t>Classic</a:t>
            </a:r>
            <a:r>
              <a:rPr lang="en-US" sz="950">
                <a:latin typeface="Segoe UI"/>
              </a:rPr>
              <a:t> pizzas dominating and </a:t>
            </a:r>
            <a:r>
              <a:rPr lang="en-US" i="1" sz="950">
                <a:latin typeface="Segoe UI"/>
              </a:rPr>
              <a:t>Chicken</a:t>
            </a:r>
            <a:r>
              <a:rPr lang="en-US" sz="950">
                <a:latin typeface="Segoe UI"/>
              </a:rPr>
              <a:t> pizzas being less popular.</a:t>
            </a:r>
          </a:p>
          <a:p>
            <a:pPr algn="just" marL="238252" indent="0">
              <a:lnSpc>
                <a:spcPts val="1560"/>
              </a:lnSpc>
            </a:pPr>
            <a:r>
              <a:rPr lang="en-US" sz="950">
                <a:latin typeface="Segoe UI"/>
              </a:rPr>
              <a:t>•</a:t>
            </a:r>
            <a:r>
              <a:rPr lang="en-US" b="1" sz="950">
                <a:latin typeface="Segoe UI"/>
              </a:rPr>
              <a:t>    Day-wise Sales Trends:</a:t>
            </a:r>
          </a:p>
          <a:p>
            <a:pPr algn="just" marL="466852" indent="0">
              <a:lnSpc>
                <a:spcPts val="1560"/>
              </a:lnSpc>
            </a:pPr>
            <a:r>
              <a:rPr lang="en-US" sz="950">
                <a:latin typeface="Segoe UI"/>
              </a:rPr>
              <a:t>•    Fridays are the peak sales day each week, consistently recording the highest sales across all months.</a:t>
            </a:r>
          </a:p>
          <a:p>
            <a:pPr marL="708152" indent="-241300">
              <a:lnSpc>
                <a:spcPts val="1560"/>
              </a:lnSpc>
            </a:pPr>
            <a:r>
              <a:rPr lang="en-US" sz="950">
                <a:latin typeface="Segoe UI"/>
              </a:rPr>
              <a:t>•    Saturdays and Sundays, while not as strong as Fridays, still maintain solid sales figures and contribute significantly to overall performance.</a:t>
            </a:r>
          </a:p>
          <a:p>
            <a:pPr algn="just" marL="238252" indent="0">
              <a:lnSpc>
                <a:spcPts val="1560"/>
              </a:lnSpc>
            </a:pPr>
            <a:r>
              <a:rPr lang="en-US" sz="950">
                <a:latin typeface="Segoe UI"/>
              </a:rPr>
              <a:t>•</a:t>
            </a:r>
            <a:r>
              <a:rPr lang="en-US" b="1" sz="950">
                <a:latin typeface="Segoe UI"/>
              </a:rPr>
              <a:t>    Peak and Low Sales Hours:</a:t>
            </a:r>
          </a:p>
          <a:p>
            <a:pPr marL="708152" indent="-241300">
              <a:lnSpc>
                <a:spcPts val="1560"/>
              </a:lnSpc>
            </a:pPr>
            <a:r>
              <a:rPr lang="en-US" sz="950">
                <a:latin typeface="Segoe UI"/>
              </a:rPr>
              <a:t>•    Analyzing weekend sales by hour reveals specific peak hours of high activity, as well as less active hours, providing a clearer understanding of customer behavior and demand patterns.</a:t>
            </a:r>
          </a:p>
          <a:p>
            <a:pPr algn="just" marL="238252" indent="0">
              <a:lnSpc>
                <a:spcPts val="1560"/>
              </a:lnSpc>
            </a:pPr>
            <a:r>
              <a:rPr lang="en-US" sz="950">
                <a:latin typeface="Segoe UI"/>
              </a:rPr>
              <a:t>•</a:t>
            </a:r>
            <a:r>
              <a:rPr lang="en-US" b="1" sz="950">
                <a:latin typeface="Segoe UI"/>
              </a:rPr>
              <a:t>    Price Analysis:</a:t>
            </a:r>
          </a:p>
          <a:p>
            <a:pPr marL="708152" indent="-241300">
              <a:lnSpc>
                <a:spcPts val="1560"/>
              </a:lnSpc>
              <a:spcAft>
                <a:spcPts val="1050"/>
              </a:spcAft>
            </a:pPr>
            <a:r>
              <a:rPr lang="en-US" sz="950">
                <a:latin typeface="Segoe UI"/>
              </a:rPr>
              <a:t>•    Certain pizzas and categories are positioned as premium-priced offerings, while others are basic-priced, showcasing a range of pricing strategies catering to different customer segments.</a:t>
            </a:r>
          </a:p>
        </p:txBody>
      </p:sp>
      <p:sp>
        <p:nvSpPr>
          <p:cNvPr id="15" name=""/>
          <p:cNvSpPr/>
          <p:nvPr/>
        </p:nvSpPr>
        <p:spPr>
          <a:xfrm>
            <a:off x="673608" y="6815328"/>
            <a:ext cx="6571488" cy="2164080"/>
          </a:xfrm>
          <a:prstGeom prst="rect">
            <a:avLst/>
          </a:prstGeom>
        </p:spPr>
        <p:txBody>
          <a:bodyPr lIns="0" tIns="0" rIns="0" bIns="0">
            <a:noAutofit/>
          </a:bodyPr>
          <a:p>
            <a:pPr algn="just" indent="0">
              <a:lnSpc>
                <a:spcPts val="1560"/>
              </a:lnSpc>
              <a:spcBef>
                <a:spcPts val="1050"/>
              </a:spcBef>
            </a:pPr>
            <a:r>
              <a:rPr lang="en-US" sz="950">
                <a:latin typeface="Segoe UI"/>
              </a:rPr>
              <a:t>•</a:t>
            </a:r>
            <a:r>
              <a:rPr lang="en-US" b="1" sz="950">
                <a:latin typeface="Segoe UI"/>
              </a:rPr>
              <a:t>    Size-Specific Trends:</a:t>
            </a:r>
          </a:p>
          <a:p>
            <a:pPr marL="482600" indent="-241300">
              <a:lnSpc>
                <a:spcPts val="1560"/>
              </a:lnSpc>
            </a:pPr>
            <a:r>
              <a:rPr lang="en-US" sz="950">
                <a:latin typeface="Segoe UI"/>
              </a:rPr>
              <a:t>•</a:t>
            </a:r>
            <a:r>
              <a:rPr lang="en-US" b="1" sz="950">
                <a:latin typeface="Segoe UI"/>
              </a:rPr>
              <a:t>    Large-sized pizzas </a:t>
            </a:r>
            <a:r>
              <a:rPr lang="en-US" sz="950">
                <a:latin typeface="Segoe UI"/>
              </a:rPr>
              <a:t>consistently account for the highest sales volume, highlighting strong customer preference for this size.</a:t>
            </a:r>
          </a:p>
          <a:p>
            <a:pPr marL="482600" indent="-241300">
              <a:lnSpc>
                <a:spcPts val="1560"/>
              </a:lnSpc>
            </a:pPr>
            <a:r>
              <a:rPr lang="en-US" sz="950">
                <a:latin typeface="Segoe UI"/>
              </a:rPr>
              <a:t>•</a:t>
            </a:r>
            <a:r>
              <a:rPr lang="en-US" b="1" sz="950">
                <a:latin typeface="Segoe UI"/>
              </a:rPr>
              <a:t>    Small-sized pizzas</a:t>
            </a:r>
            <a:r>
              <a:rPr lang="en-US" sz="950">
                <a:latin typeface="Segoe UI"/>
              </a:rPr>
              <a:t>, on the other hand, exhibit the lowest demand and lag behind other sizes in sales performance.</a:t>
            </a:r>
          </a:p>
          <a:p>
            <a:pPr algn="just" indent="0">
              <a:lnSpc>
                <a:spcPts val="1560"/>
              </a:lnSpc>
            </a:pPr>
            <a:r>
              <a:rPr lang="en-US" sz="950">
                <a:latin typeface="Segoe UI"/>
              </a:rPr>
              <a:t>•</a:t>
            </a:r>
            <a:r>
              <a:rPr lang="en-US" b="1" sz="950">
                <a:latin typeface="Segoe UI"/>
              </a:rPr>
              <a:t>    Top and Least-Selling Pizzas:</a:t>
            </a:r>
          </a:p>
          <a:p>
            <a:pPr marL="482600" indent="-241300">
              <a:lnSpc>
                <a:spcPts val="1560"/>
              </a:lnSpc>
            </a:pPr>
            <a:r>
              <a:rPr lang="en-US" sz="950">
                <a:latin typeface="Segoe UI"/>
              </a:rPr>
              <a:t>•    A review of the top 3 pizzas for each size highlights customer favorites, while the least 3 pizzas for each size indicate products that may need attention or adjustment.</a:t>
            </a:r>
          </a:p>
          <a:p>
            <a:pPr algn="just" indent="0">
              <a:lnSpc>
                <a:spcPts val="1560"/>
              </a:lnSpc>
            </a:pPr>
            <a:r>
              <a:rPr lang="en-US" sz="950">
                <a:latin typeface="Segoe UI"/>
              </a:rPr>
              <a:t>•</a:t>
            </a:r>
            <a:r>
              <a:rPr lang="en-US" b="1" sz="950">
                <a:latin typeface="Segoe UI"/>
              </a:rPr>
              <a:t>    Month-wise Peak Hours:</a:t>
            </a:r>
          </a:p>
          <a:p>
            <a:pPr marL="482600" indent="-241300">
              <a:lnSpc>
                <a:spcPts val="1560"/>
              </a:lnSpc>
              <a:spcAft>
                <a:spcPts val="1680"/>
              </a:spcAft>
            </a:pPr>
            <a:r>
              <a:rPr lang="en-US" sz="950">
                <a:latin typeface="Segoe UI"/>
              </a:rPr>
              <a:t>•    Sales activity varies by month, with distinct peak hours emerging, providing valuable insights for optimizing operational strategies and staffing.</a:t>
            </a:r>
          </a:p>
        </p:txBody>
      </p:sp>
      <p:sp>
        <p:nvSpPr>
          <p:cNvPr id="16" name=""/>
          <p:cNvSpPr/>
          <p:nvPr/>
        </p:nvSpPr>
        <p:spPr>
          <a:xfrm>
            <a:off x="448056" y="9348216"/>
            <a:ext cx="1246632" cy="143256"/>
          </a:xfrm>
          <a:prstGeom prst="rect">
            <a:avLst/>
          </a:prstGeom>
        </p:spPr>
        <p:txBody>
          <a:bodyPr lIns="0" tIns="0" rIns="0" bIns="0" wrap="none">
            <a:noAutofit/>
          </a:bodyPr>
          <a:p>
            <a:pPr indent="0">
              <a:spcBef>
                <a:spcPts val="1680"/>
              </a:spcBef>
            </a:pPr>
            <a:r>
              <a:rPr lang="en-US" b="1" sz="950">
                <a:latin typeface="Segoe UI"/>
              </a:rPr>
              <a:t>Recommendations:</a:t>
            </a: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673608" y="484632"/>
            <a:ext cx="6653784" cy="4779264"/>
          </a:xfrm>
          <a:prstGeom prst="rect">
            <a:avLst/>
          </a:prstGeom>
        </p:spPr>
        <p:txBody>
          <a:bodyPr lIns="0" tIns="0" rIns="0" bIns="0">
            <a:noAutofit/>
          </a:bodyPr>
          <a:p>
            <a:pPr algn="just" indent="0">
              <a:lnSpc>
                <a:spcPts val="1560"/>
              </a:lnSpc>
            </a:pPr>
            <a:r>
              <a:rPr lang="en-US" sz="950">
                <a:latin typeface="Segoe UI"/>
              </a:rPr>
              <a:t>•</a:t>
            </a:r>
            <a:r>
              <a:rPr lang="en-US" b="1" sz="950">
                <a:latin typeface="Segoe UI"/>
              </a:rPr>
              <a:t>    Capitalize on the Classic Category:</a:t>
            </a:r>
          </a:p>
          <a:p>
            <a:pPr marL="482600" marR="444500" indent="-241300">
              <a:lnSpc>
                <a:spcPts val="1560"/>
              </a:lnSpc>
            </a:pPr>
            <a:r>
              <a:rPr lang="en-US" sz="950">
                <a:latin typeface="Segoe UI"/>
              </a:rPr>
              <a:t>•    Invest in promoting the </a:t>
            </a:r>
            <a:r>
              <a:rPr lang="en-US" i="1" sz="950">
                <a:latin typeface="Segoe UI"/>
              </a:rPr>
              <a:t>Classic</a:t>
            </a:r>
            <a:r>
              <a:rPr lang="en-US" sz="950">
                <a:latin typeface="Segoe UI"/>
              </a:rPr>
              <a:t> category further through targeted marketing campaigns, especially on Fridays and weekends.</a:t>
            </a:r>
          </a:p>
          <a:p>
            <a:pPr algn="just" indent="0">
              <a:lnSpc>
                <a:spcPts val="1560"/>
              </a:lnSpc>
            </a:pPr>
            <a:r>
              <a:rPr lang="en-US" sz="950">
                <a:latin typeface="Segoe UI"/>
              </a:rPr>
              <a:t>•</a:t>
            </a:r>
            <a:r>
              <a:rPr lang="en-US" b="1" sz="950">
                <a:latin typeface="Segoe UI"/>
              </a:rPr>
              <a:t>    Boost Chicken Category Sales:</a:t>
            </a:r>
          </a:p>
          <a:p>
            <a:pPr marL="482600" indent="-241300">
              <a:lnSpc>
                <a:spcPts val="1560"/>
              </a:lnSpc>
            </a:pPr>
            <a:r>
              <a:rPr lang="en-US" sz="950">
                <a:latin typeface="Segoe UI"/>
              </a:rPr>
              <a:t>•    Explore strategies to enhance the appeal of the </a:t>
            </a:r>
            <a:r>
              <a:rPr lang="en-US" i="1" sz="950">
                <a:latin typeface="Segoe UI"/>
              </a:rPr>
              <a:t>Chicken</a:t>
            </a:r>
            <a:r>
              <a:rPr lang="en-US" sz="950">
                <a:latin typeface="Segoe UI"/>
              </a:rPr>
              <a:t> category, such as limited-time offers, new flavors, or combo deals.</a:t>
            </a:r>
          </a:p>
          <a:p>
            <a:pPr algn="just" indent="0">
              <a:lnSpc>
                <a:spcPts val="1560"/>
              </a:lnSpc>
            </a:pPr>
            <a:r>
              <a:rPr lang="en-US" sz="950">
                <a:latin typeface="Segoe UI"/>
              </a:rPr>
              <a:t>•</a:t>
            </a:r>
            <a:r>
              <a:rPr lang="en-US" b="1" sz="950">
                <a:latin typeface="Segoe UI"/>
              </a:rPr>
              <a:t>    Optimize Friday Operations:</a:t>
            </a:r>
          </a:p>
          <a:p>
            <a:pPr marL="482600" indent="-241300">
              <a:lnSpc>
                <a:spcPts val="1560"/>
              </a:lnSpc>
            </a:pPr>
            <a:r>
              <a:rPr lang="en-US" sz="950">
                <a:latin typeface="Segoe UI"/>
              </a:rPr>
              <a:t>•    Allocate additional resources and staff on Fridays to accommodate peak sales, ensuring smooth operations and customer satisfaction.</a:t>
            </a:r>
          </a:p>
          <a:p>
            <a:pPr algn="just" indent="0">
              <a:lnSpc>
                <a:spcPts val="1560"/>
              </a:lnSpc>
            </a:pPr>
            <a:r>
              <a:rPr lang="en-US" sz="950">
                <a:latin typeface="Segoe UI"/>
              </a:rPr>
              <a:t>•</a:t>
            </a:r>
            <a:r>
              <a:rPr lang="en-US" b="1" sz="950">
                <a:latin typeface="Segoe UI"/>
              </a:rPr>
              <a:t>    Focus on Peak Sales Hours:</a:t>
            </a:r>
          </a:p>
          <a:p>
            <a:pPr marL="482600" indent="-241300">
              <a:lnSpc>
                <a:spcPts val="1560"/>
              </a:lnSpc>
            </a:pPr>
            <a:r>
              <a:rPr lang="en-US" sz="950">
                <a:latin typeface="Segoe UI"/>
              </a:rPr>
              <a:t>•    Schedule promotions and deals during the identified peak hours to maximize sales, and consider strategies to drive traffic during off-peak hours.</a:t>
            </a:r>
          </a:p>
          <a:p>
            <a:pPr algn="just" indent="0">
              <a:lnSpc>
                <a:spcPts val="1560"/>
              </a:lnSpc>
            </a:pPr>
            <a:r>
              <a:rPr lang="en-US" sz="950">
                <a:latin typeface="Segoe UI"/>
              </a:rPr>
              <a:t>•</a:t>
            </a:r>
            <a:r>
              <a:rPr lang="en-US" b="1" sz="950">
                <a:latin typeface="Segoe UI"/>
              </a:rPr>
              <a:t>    Price Differentiation:</a:t>
            </a:r>
          </a:p>
          <a:p>
            <a:pPr marL="482600" indent="-241300">
              <a:lnSpc>
                <a:spcPts val="1560"/>
              </a:lnSpc>
            </a:pPr>
            <a:r>
              <a:rPr lang="en-US" sz="950">
                <a:latin typeface="Segoe UI"/>
              </a:rPr>
              <a:t>•    Leverage premium-priced pizzas for profitability, while promoting basic-priced options to attract budgetconscious customers.</a:t>
            </a:r>
          </a:p>
          <a:p>
            <a:pPr algn="just" indent="0">
              <a:lnSpc>
                <a:spcPts val="1560"/>
              </a:lnSpc>
            </a:pPr>
            <a:r>
              <a:rPr lang="en-US" sz="950">
                <a:latin typeface="Segoe UI"/>
              </a:rPr>
              <a:t>•</a:t>
            </a:r>
            <a:r>
              <a:rPr lang="en-US" b="1" sz="950">
                <a:latin typeface="Segoe UI"/>
              </a:rPr>
              <a:t>    Reevaluate Small-Sized Pizzas:</a:t>
            </a:r>
          </a:p>
          <a:p>
            <a:pPr marL="482600" indent="-241300">
              <a:lnSpc>
                <a:spcPts val="1560"/>
              </a:lnSpc>
            </a:pPr>
            <a:r>
              <a:rPr lang="en-US" sz="950">
                <a:latin typeface="Segoe UI"/>
              </a:rPr>
              <a:t>•    Investigate why small-sized pizzas have lower demand and consider adjustments such as revising pricing, improving product offerings, or bundling options.</a:t>
            </a:r>
          </a:p>
          <a:p>
            <a:pPr algn="just" indent="0">
              <a:lnSpc>
                <a:spcPts val="1560"/>
              </a:lnSpc>
            </a:pPr>
            <a:r>
              <a:rPr lang="en-US" sz="950">
                <a:latin typeface="Segoe UI"/>
              </a:rPr>
              <a:t>•</a:t>
            </a:r>
            <a:r>
              <a:rPr lang="en-US" b="1" sz="950">
                <a:latin typeface="Segoe UI"/>
              </a:rPr>
              <a:t>    Tailor Marketing by Month:</a:t>
            </a:r>
          </a:p>
          <a:p>
            <a:pPr marL="482600" indent="-241300">
              <a:lnSpc>
                <a:spcPts val="1560"/>
              </a:lnSpc>
            </a:pPr>
            <a:r>
              <a:rPr lang="en-US" sz="950">
                <a:latin typeface="Segoe UI"/>
              </a:rPr>
              <a:t>•    Use the month-wise peak hour insights to design time-specific marketing campaigns and optimize operational efficiency.</a:t>
            </a:r>
          </a:p>
          <a:p>
            <a:pPr algn="just" indent="0">
              <a:lnSpc>
                <a:spcPts val="1560"/>
              </a:lnSpc>
            </a:pPr>
            <a:r>
              <a:rPr lang="en-US" sz="950">
                <a:latin typeface="Segoe UI"/>
              </a:rPr>
              <a:t>•</a:t>
            </a:r>
            <a:r>
              <a:rPr lang="en-US" b="1" sz="950">
                <a:latin typeface="Segoe UI"/>
              </a:rPr>
              <a:t>    Address Low-Performing Pizzas:</a:t>
            </a:r>
          </a:p>
          <a:p>
            <a:pPr marL="482600" indent="-241300">
              <a:lnSpc>
                <a:spcPts val="1560"/>
              </a:lnSpc>
            </a:pPr>
            <a:r>
              <a:rPr lang="en-US" sz="950">
                <a:latin typeface="Segoe UI"/>
              </a:rPr>
              <a:t>•    For the least-selling pizzas, analyze customer feedback and identify whether adjustments to ingredients, pricing, or marketing could improve performance.</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69976" y="454152"/>
            <a:ext cx="6861048" cy="3102864"/>
          </a:xfrm>
          <a:prstGeom prst="rect">
            <a:avLst/>
          </a:prstGeom>
        </p:spPr>
      </p:pic>
      <p:pic>
        <p:nvPicPr>
          <p:cNvPr id="3" name=""/>
          <p:cNvPicPr>
            <a:picLocks noChangeAspect="1"/>
          </p:cNvPicPr>
          <p:nvPr/>
        </p:nvPicPr>
        <p:blipFill>
          <a:blip r:embed="rPictId1"/>
          <a:stretch>
            <a:fillRect/>
          </a:stretch>
        </p:blipFill>
        <p:spPr>
          <a:xfrm>
            <a:off x="603504" y="4020312"/>
            <a:ext cx="6861048" cy="2523744"/>
          </a:xfrm>
          <a:prstGeom prst="rect">
            <a:avLst/>
          </a:prstGeom>
        </p:spPr>
      </p:pic>
      <p:pic>
        <p:nvPicPr>
          <p:cNvPr id="4" name=""/>
          <p:cNvPicPr>
            <a:picLocks noChangeAspect="1"/>
          </p:cNvPicPr>
          <p:nvPr/>
        </p:nvPicPr>
        <p:blipFill>
          <a:blip r:embed="rPictId2"/>
          <a:stretch>
            <a:fillRect/>
          </a:stretch>
        </p:blipFill>
        <p:spPr>
          <a:xfrm>
            <a:off x="618744" y="8004048"/>
            <a:ext cx="289560" cy="1225296"/>
          </a:xfrm>
          <a:prstGeom prst="rect">
            <a:avLst/>
          </a:prstGeom>
        </p:spPr>
      </p:pic>
      <p:pic>
        <p:nvPicPr>
          <p:cNvPr id="5" name=""/>
          <p:cNvPicPr>
            <a:picLocks noChangeAspect="1"/>
          </p:cNvPicPr>
          <p:nvPr/>
        </p:nvPicPr>
        <p:blipFill>
          <a:blip r:embed="rPictId3"/>
          <a:stretch>
            <a:fillRect/>
          </a:stretch>
        </p:blipFill>
        <p:spPr>
          <a:xfrm>
            <a:off x="4431792" y="8656320"/>
            <a:ext cx="926592" cy="624840"/>
          </a:xfrm>
          <a:prstGeom prst="rect">
            <a:avLst/>
          </a:prstGeom>
        </p:spPr>
      </p:pic>
      <p:pic>
        <p:nvPicPr>
          <p:cNvPr id="6" name=""/>
          <p:cNvPicPr>
            <a:picLocks noChangeAspect="1"/>
          </p:cNvPicPr>
          <p:nvPr/>
        </p:nvPicPr>
        <p:blipFill>
          <a:blip r:embed="rPictId4"/>
          <a:stretch>
            <a:fillRect/>
          </a:stretch>
        </p:blipFill>
        <p:spPr>
          <a:xfrm>
            <a:off x="5571744" y="8930640"/>
            <a:ext cx="929640" cy="271272"/>
          </a:xfrm>
          <a:prstGeom prst="rect">
            <a:avLst/>
          </a:prstGeom>
        </p:spPr>
      </p:pic>
      <p:sp>
        <p:nvSpPr>
          <p:cNvPr id="7" name=""/>
          <p:cNvSpPr/>
          <p:nvPr/>
        </p:nvSpPr>
        <p:spPr>
          <a:xfrm>
            <a:off x="451104" y="3709416"/>
            <a:ext cx="5507736" cy="155448"/>
          </a:xfrm>
          <a:prstGeom prst="rect">
            <a:avLst/>
          </a:prstGeom>
        </p:spPr>
        <p:txBody>
          <a:bodyPr lIns="0" tIns="0" rIns="0" bIns="0" wrap="none">
            <a:noAutofit/>
          </a:bodyPr>
          <a:p>
            <a:pPr indent="0"/>
            <a:r>
              <a:rPr lang="en-US" sz="950">
                <a:latin typeface="Segoe UI"/>
              </a:rPr>
              <a:t>In 2014, three regions are use the both, But other are use only one which attract the less people.</a:t>
            </a:r>
          </a:p>
        </p:txBody>
      </p:sp>
      <p:sp>
        <p:nvSpPr>
          <p:cNvPr id="8" name=""/>
          <p:cNvSpPr/>
          <p:nvPr/>
        </p:nvSpPr>
        <p:spPr>
          <a:xfrm>
            <a:off x="448056" y="6617208"/>
            <a:ext cx="6720840" cy="326136"/>
          </a:xfrm>
          <a:prstGeom prst="rect">
            <a:avLst/>
          </a:prstGeom>
        </p:spPr>
        <p:txBody>
          <a:bodyPr lIns="0" tIns="0" rIns="0" bIns="0">
            <a:noAutofit/>
          </a:bodyPr>
          <a:p>
            <a:pPr algn="just" indent="0">
              <a:lnSpc>
                <a:spcPts val="1536"/>
              </a:lnSpc>
              <a:spcAft>
                <a:spcPts val="1470"/>
              </a:spcAft>
            </a:pPr>
            <a:r>
              <a:rPr lang="en-US" sz="950">
                <a:latin typeface="Segoe UI"/>
              </a:rPr>
              <a:t>In 2015, Here Sub-Saharan Africa region is most popular but use single channel, on the other side other region use the both channels.</a:t>
            </a:r>
          </a:p>
        </p:txBody>
      </p:sp>
      <p:sp>
        <p:nvSpPr>
          <p:cNvPr id="9" name=""/>
          <p:cNvSpPr/>
          <p:nvPr/>
        </p:nvSpPr>
        <p:spPr>
          <a:xfrm>
            <a:off x="786384" y="7315200"/>
            <a:ext cx="1682496" cy="131064"/>
          </a:xfrm>
          <a:prstGeom prst="rect">
            <a:avLst/>
          </a:prstGeom>
        </p:spPr>
        <p:txBody>
          <a:bodyPr lIns="0" tIns="0" rIns="0" bIns="0" wrap="none">
            <a:noAutofit/>
          </a:bodyPr>
          <a:p>
            <a:pPr indent="0">
              <a:spcBef>
                <a:spcPts val="1470"/>
              </a:spcBef>
            </a:pPr>
            <a:r>
              <a:rPr lang="en-US" sz="750">
                <a:solidFill>
                  <a:srgbClr val="778498"/>
                </a:solidFill>
                <a:latin typeface="Segoe UI"/>
              </a:rPr>
              <a:t>Sales Channels Used </a:t>
            </a:r>
            <a:r>
              <a:rPr lang="en-US" sz="750">
                <a:solidFill>
                  <a:srgbClr val="4C5E79"/>
                </a:solidFill>
                <a:latin typeface="Segoe UI"/>
              </a:rPr>
              <a:t>in Region </a:t>
            </a:r>
            <a:r>
              <a:rPr lang="en-US" sz="750">
                <a:solidFill>
                  <a:srgbClr val="778498"/>
                </a:solidFill>
                <a:latin typeface="Segoe UI"/>
              </a:rPr>
              <a:t>[201</a:t>
            </a:r>
            <a:r>
              <a:rPr lang="en-US" sz="750">
                <a:solidFill>
                  <a:srgbClr val="4C5E79"/>
                </a:solidFill>
                <a:latin typeface="Segoe UI"/>
              </a:rPr>
              <a:t>6]</a:t>
            </a:r>
          </a:p>
        </p:txBody>
      </p:sp>
      <p:sp>
        <p:nvSpPr>
          <p:cNvPr id="10" name=""/>
          <p:cNvSpPr/>
          <p:nvPr/>
        </p:nvSpPr>
        <p:spPr>
          <a:xfrm>
            <a:off x="1362456" y="8144256"/>
            <a:ext cx="228600" cy="85344"/>
          </a:xfrm>
          <a:prstGeom prst="rect">
            <a:avLst/>
          </a:prstGeom>
          <a:solidFill>
            <a:srgbClr val="636EFB"/>
          </a:solidFill>
        </p:spPr>
        <p:txBody>
          <a:bodyPr lIns="0" tIns="0" rIns="0" bIns="0" wrap="none">
            <a:noAutofit/>
          </a:bodyPr>
          <a:p>
            <a:pPr indent="0"/>
            <a:r>
              <a:rPr lang="en-US" sz="550" spc="-50">
                <a:solidFill>
                  <a:srgbClr val="DCDEFA"/>
                </a:solidFill>
                <a:latin typeface="Arial"/>
              </a:rPr>
              <a:t>13937</a:t>
            </a:r>
          </a:p>
        </p:txBody>
      </p:sp>
      <p:sp>
        <p:nvSpPr>
          <p:cNvPr id="11" name=""/>
          <p:cNvSpPr/>
          <p:nvPr/>
        </p:nvSpPr>
        <p:spPr>
          <a:xfrm>
            <a:off x="1353312" y="9201912"/>
            <a:ext cx="246888" cy="85344"/>
          </a:xfrm>
          <a:prstGeom prst="rect">
            <a:avLst/>
          </a:prstGeom>
        </p:spPr>
        <p:txBody>
          <a:bodyPr lIns="0" tIns="0" rIns="0" bIns="0" wrap="none">
            <a:noAutofit/>
          </a:bodyPr>
          <a:p>
            <a:pPr indent="0"/>
            <a:r>
              <a:rPr lang="en-US" sz="550">
                <a:solidFill>
                  <a:srgbClr val="778498"/>
                </a:solidFill>
                <a:latin typeface="Segoe UI"/>
              </a:rPr>
              <a:t>Europe</a:t>
            </a:r>
          </a:p>
        </p:txBody>
      </p:sp>
      <p:sp>
        <p:nvSpPr>
          <p:cNvPr id="12" name=""/>
          <p:cNvSpPr/>
          <p:nvPr/>
        </p:nvSpPr>
        <p:spPr>
          <a:xfrm>
            <a:off x="2523744" y="8720328"/>
            <a:ext cx="185928" cy="88392"/>
          </a:xfrm>
          <a:prstGeom prst="rect">
            <a:avLst/>
          </a:prstGeom>
          <a:solidFill>
            <a:srgbClr val="636EFB"/>
          </a:solidFill>
        </p:spPr>
        <p:txBody>
          <a:bodyPr lIns="0" tIns="0" rIns="0" bIns="0" wrap="none">
            <a:noAutofit/>
          </a:bodyPr>
          <a:p>
            <a:pPr indent="0"/>
            <a:r>
              <a:rPr lang="en-US" sz="550" spc="-50">
                <a:solidFill>
                  <a:srgbClr val="FFFFFF"/>
                </a:solidFill>
                <a:latin typeface="Arial"/>
              </a:rPr>
              <a:t>6489</a:t>
            </a:r>
          </a:p>
        </p:txBody>
      </p:sp>
      <p:sp>
        <p:nvSpPr>
          <p:cNvPr id="13" name=""/>
          <p:cNvSpPr/>
          <p:nvPr/>
        </p:nvSpPr>
        <p:spPr>
          <a:xfrm>
            <a:off x="2154936" y="9201912"/>
            <a:ext cx="920496" cy="70104"/>
          </a:xfrm>
          <a:prstGeom prst="rect">
            <a:avLst/>
          </a:prstGeom>
        </p:spPr>
        <p:txBody>
          <a:bodyPr lIns="0" tIns="0" rIns="0" bIns="0" wrap="none">
            <a:noAutofit/>
          </a:bodyPr>
          <a:p>
            <a:pPr indent="0"/>
            <a:r>
              <a:rPr lang="en-US" sz="550">
                <a:solidFill>
                  <a:srgbClr val="778498"/>
                </a:solidFill>
                <a:latin typeface="Segoe UI"/>
              </a:rPr>
              <a:t>Middle East and North Africa</a:t>
            </a:r>
          </a:p>
        </p:txBody>
      </p:sp>
      <p:sp>
        <p:nvSpPr>
          <p:cNvPr id="14" name=""/>
          <p:cNvSpPr/>
          <p:nvPr/>
        </p:nvSpPr>
        <p:spPr>
          <a:xfrm>
            <a:off x="3660648" y="9046464"/>
            <a:ext cx="188976" cy="85344"/>
          </a:xfrm>
          <a:prstGeom prst="rect">
            <a:avLst/>
          </a:prstGeom>
          <a:solidFill>
            <a:srgbClr val="EF553B"/>
          </a:solidFill>
        </p:spPr>
        <p:txBody>
          <a:bodyPr lIns="0" tIns="0" rIns="0" bIns="0" wrap="none">
            <a:noAutofit/>
          </a:bodyPr>
          <a:p>
            <a:pPr indent="0"/>
            <a:r>
              <a:rPr lang="en-US" sz="550" spc="-50">
                <a:solidFill>
                  <a:srgbClr val="DCDEFA"/>
                </a:solidFill>
                <a:latin typeface="Arial"/>
              </a:rPr>
              <a:t>2225</a:t>
            </a:r>
          </a:p>
        </p:txBody>
      </p:sp>
      <p:sp>
        <p:nvSpPr>
          <p:cNvPr id="15" name=""/>
          <p:cNvSpPr/>
          <p:nvPr/>
        </p:nvSpPr>
        <p:spPr>
          <a:xfrm>
            <a:off x="3188208" y="9211056"/>
            <a:ext cx="1139952" cy="73152"/>
          </a:xfrm>
          <a:prstGeom prst="rect">
            <a:avLst/>
          </a:prstGeom>
        </p:spPr>
        <p:txBody>
          <a:bodyPr lIns="0" tIns="0" rIns="0" bIns="0" wrap="none">
            <a:noAutofit/>
          </a:bodyPr>
          <a:p>
            <a:pPr indent="0"/>
            <a:r>
              <a:rPr lang="en-US" sz="550">
                <a:solidFill>
                  <a:srgbClr val="8E99AA"/>
                </a:solidFill>
                <a:latin typeface="Segoe UI"/>
              </a:rPr>
              <a:t>Central America and the </a:t>
            </a:r>
            <a:r>
              <a:rPr lang="en-US" sz="550">
                <a:solidFill>
                  <a:srgbClr val="778498"/>
                </a:solidFill>
                <a:latin typeface="Segoe UI"/>
              </a:rPr>
              <a:t>Caribbean</a:t>
            </a:r>
          </a:p>
        </p:txBody>
      </p:sp>
      <p:sp>
        <p:nvSpPr>
          <p:cNvPr id="16" name=""/>
          <p:cNvSpPr/>
          <p:nvPr/>
        </p:nvSpPr>
        <p:spPr>
          <a:xfrm>
            <a:off x="5721096" y="9201912"/>
            <a:ext cx="624840" cy="88392"/>
          </a:xfrm>
          <a:prstGeom prst="rect">
            <a:avLst/>
          </a:prstGeom>
        </p:spPr>
        <p:txBody>
          <a:bodyPr lIns="0" tIns="0" rIns="0" bIns="0" wrap="none">
            <a:noAutofit/>
          </a:bodyPr>
          <a:p>
            <a:pPr indent="0"/>
            <a:r>
              <a:rPr lang="en-US" sz="550">
                <a:solidFill>
                  <a:srgbClr val="778498"/>
                </a:solidFill>
                <a:latin typeface="Segoe UI"/>
              </a:rPr>
              <a:t>Sub-Saharan Africa</a:t>
            </a:r>
          </a:p>
        </p:txBody>
      </p:sp>
      <p:sp>
        <p:nvSpPr>
          <p:cNvPr id="17" name=""/>
          <p:cNvSpPr/>
          <p:nvPr/>
        </p:nvSpPr>
        <p:spPr>
          <a:xfrm>
            <a:off x="6714744" y="7708392"/>
            <a:ext cx="539496" cy="320040"/>
          </a:xfrm>
          <a:prstGeom prst="rect">
            <a:avLst/>
          </a:prstGeom>
        </p:spPr>
        <p:txBody>
          <a:bodyPr lIns="0" tIns="0" rIns="0" bIns="0">
            <a:noAutofit/>
          </a:bodyPr>
          <a:p>
            <a:pPr indent="0">
              <a:lnSpc>
                <a:spcPts val="840"/>
              </a:lnSpc>
            </a:pPr>
            <a:r>
              <a:rPr lang="en-US" sz="650">
                <a:solidFill>
                  <a:srgbClr val="66758C"/>
                </a:solidFill>
                <a:latin typeface="Segoe UI"/>
              </a:rPr>
              <a:t>Sales </a:t>
            </a:r>
            <a:r>
              <a:rPr lang="en-US" sz="650">
                <a:solidFill>
                  <a:srgbClr val="8E99AA"/>
                </a:solidFill>
                <a:latin typeface="Segoe UI"/>
              </a:rPr>
              <a:t>Channel</a:t>
            </a:r>
          </a:p>
          <a:p>
            <a:pPr algn="just" indent="0">
              <a:lnSpc>
                <a:spcPts val="840"/>
              </a:lnSpc>
            </a:pPr>
            <a:r>
              <a:rPr lang="en-US" sz="550">
                <a:solidFill>
                  <a:srgbClr val="646FFA"/>
                </a:solidFill>
                <a:latin typeface="Segoe UI"/>
              </a:rPr>
              <a:t>■    </a:t>
            </a:r>
            <a:r>
              <a:rPr lang="en-US" sz="550">
                <a:solidFill>
                  <a:srgbClr val="66758C"/>
                </a:solidFill>
                <a:latin typeface="Segoe UI"/>
              </a:rPr>
              <a:t>Online</a:t>
            </a:r>
          </a:p>
          <a:p>
            <a:pPr algn="just" indent="0">
              <a:lnSpc>
                <a:spcPts val="840"/>
              </a:lnSpc>
            </a:pPr>
            <a:r>
              <a:rPr lang="en-US" sz="550">
                <a:solidFill>
                  <a:srgbClr val="EE573D"/>
                </a:solidFill>
                <a:latin typeface="Segoe UI"/>
              </a:rPr>
              <a:t>■    </a:t>
            </a:r>
            <a:r>
              <a:rPr lang="en-US" sz="550">
                <a:solidFill>
                  <a:srgbClr val="66758C"/>
                </a:solidFill>
                <a:latin typeface="Segoe UI"/>
              </a:rPr>
              <a:t>Offline</a:t>
            </a:r>
          </a:p>
        </p:txBody>
      </p:sp>
      <p:sp>
        <p:nvSpPr>
          <p:cNvPr id="18" name=""/>
          <p:cNvSpPr/>
          <p:nvPr/>
        </p:nvSpPr>
        <p:spPr>
          <a:xfrm>
            <a:off x="3614928" y="9354312"/>
            <a:ext cx="277368" cy="109728"/>
          </a:xfrm>
          <a:prstGeom prst="rect">
            <a:avLst/>
          </a:prstGeom>
        </p:spPr>
        <p:txBody>
          <a:bodyPr lIns="0" tIns="0" rIns="0" bIns="0" wrap="none">
            <a:noAutofit/>
          </a:bodyPr>
          <a:p>
            <a:pPr indent="0"/>
            <a:r>
              <a:rPr lang="en-US" sz="600">
                <a:solidFill>
                  <a:srgbClr val="66758C"/>
                </a:solidFill>
                <a:latin typeface="Segoe UI"/>
              </a:rPr>
              <a:t>Region</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465832" y="1920240"/>
            <a:ext cx="4005072" cy="1191768"/>
          </a:xfrm>
          <a:prstGeom prst="rect">
            <a:avLst/>
          </a:prstGeom>
        </p:spPr>
      </p:pic>
      <p:pic>
        <p:nvPicPr>
          <p:cNvPr id="3" name=""/>
          <p:cNvPicPr>
            <a:picLocks noChangeAspect="1"/>
          </p:cNvPicPr>
          <p:nvPr/>
        </p:nvPicPr>
        <p:blipFill>
          <a:blip r:embed="rPictId1"/>
          <a:stretch>
            <a:fillRect/>
          </a:stretch>
        </p:blipFill>
        <p:spPr>
          <a:xfrm>
            <a:off x="999744" y="5754624"/>
            <a:ext cx="883920" cy="1335024"/>
          </a:xfrm>
          <a:prstGeom prst="rect">
            <a:avLst/>
          </a:prstGeom>
        </p:spPr>
      </p:pic>
      <p:pic>
        <p:nvPicPr>
          <p:cNvPr id="4" name=""/>
          <p:cNvPicPr>
            <a:picLocks noChangeAspect="1"/>
          </p:cNvPicPr>
          <p:nvPr/>
        </p:nvPicPr>
        <p:blipFill>
          <a:blip r:embed="rPictId2"/>
          <a:stretch>
            <a:fillRect/>
          </a:stretch>
        </p:blipFill>
        <p:spPr>
          <a:xfrm>
            <a:off x="2139696" y="5675376"/>
            <a:ext cx="890016" cy="1414272"/>
          </a:xfrm>
          <a:prstGeom prst="rect">
            <a:avLst/>
          </a:prstGeom>
        </p:spPr>
      </p:pic>
      <p:pic>
        <p:nvPicPr>
          <p:cNvPr id="5" name=""/>
          <p:cNvPicPr>
            <a:picLocks noChangeAspect="1"/>
          </p:cNvPicPr>
          <p:nvPr/>
        </p:nvPicPr>
        <p:blipFill>
          <a:blip r:embed="rPictId3"/>
          <a:stretch>
            <a:fillRect/>
          </a:stretch>
        </p:blipFill>
        <p:spPr>
          <a:xfrm>
            <a:off x="3267456" y="6132576"/>
            <a:ext cx="908304" cy="963168"/>
          </a:xfrm>
          <a:prstGeom prst="rect">
            <a:avLst/>
          </a:prstGeom>
        </p:spPr>
      </p:pic>
      <p:sp>
        <p:nvSpPr>
          <p:cNvPr id="6" name=""/>
          <p:cNvSpPr/>
          <p:nvPr/>
        </p:nvSpPr>
        <p:spPr>
          <a:xfrm>
            <a:off x="451104" y="478536"/>
            <a:ext cx="4553712" cy="155448"/>
          </a:xfrm>
          <a:prstGeom prst="rect">
            <a:avLst/>
          </a:prstGeom>
        </p:spPr>
        <p:txBody>
          <a:bodyPr lIns="0" tIns="0" rIns="0" bIns="0" wrap="none">
            <a:noAutofit/>
          </a:bodyPr>
          <a:p>
            <a:pPr indent="0">
              <a:spcAft>
                <a:spcPts val="2100"/>
              </a:spcAft>
            </a:pPr>
            <a:r>
              <a:rPr lang="en-US" sz="950">
                <a:latin typeface="Segoe UI"/>
              </a:rPr>
              <a:t>In 2016, Europe use both channels and it's the most popular but other are least.</a:t>
            </a:r>
          </a:p>
        </p:txBody>
      </p:sp>
      <p:sp>
        <p:nvSpPr>
          <p:cNvPr id="7" name=""/>
          <p:cNvSpPr/>
          <p:nvPr/>
        </p:nvSpPr>
        <p:spPr>
          <a:xfrm>
            <a:off x="786384" y="972312"/>
            <a:ext cx="1682496" cy="131064"/>
          </a:xfrm>
          <a:prstGeom prst="rect">
            <a:avLst/>
          </a:prstGeom>
        </p:spPr>
        <p:txBody>
          <a:bodyPr lIns="0" tIns="0" rIns="0" bIns="0" wrap="none">
            <a:noAutofit/>
          </a:bodyPr>
          <a:p>
            <a:pPr indent="0">
              <a:spcBef>
                <a:spcPts val="2100"/>
              </a:spcBef>
            </a:pPr>
            <a:r>
              <a:rPr lang="en-US" sz="750">
                <a:solidFill>
                  <a:srgbClr val="66758C"/>
                </a:solidFill>
                <a:latin typeface="Segoe UI"/>
              </a:rPr>
              <a:t>Sales Channels Used </a:t>
            </a:r>
            <a:r>
              <a:rPr lang="en-US" sz="750">
                <a:solidFill>
                  <a:srgbClr val="8E99AA"/>
                </a:solidFill>
                <a:latin typeface="Segoe UI"/>
              </a:rPr>
              <a:t>in </a:t>
            </a:r>
            <a:r>
              <a:rPr lang="en-US" sz="750">
                <a:solidFill>
                  <a:srgbClr val="66758C"/>
                </a:solidFill>
                <a:latin typeface="Segoe UI"/>
              </a:rPr>
              <a:t>Region </a:t>
            </a:r>
            <a:r>
              <a:rPr lang="en-US" sz="750">
                <a:solidFill>
                  <a:srgbClr val="8E99AA"/>
                </a:solidFill>
                <a:latin typeface="Segoe UI"/>
              </a:rPr>
              <a:t>[2017]</a:t>
            </a:r>
          </a:p>
        </p:txBody>
      </p:sp>
      <p:sp>
        <p:nvSpPr>
          <p:cNvPr id="8" name=""/>
          <p:cNvSpPr/>
          <p:nvPr/>
        </p:nvSpPr>
        <p:spPr>
          <a:xfrm>
            <a:off x="6714744" y="1365504"/>
            <a:ext cx="539496" cy="326136"/>
          </a:xfrm>
          <a:prstGeom prst="rect">
            <a:avLst/>
          </a:prstGeom>
        </p:spPr>
        <p:txBody>
          <a:bodyPr lIns="0" tIns="0" rIns="0" bIns="0">
            <a:noAutofit/>
          </a:bodyPr>
          <a:p>
            <a:pPr indent="0">
              <a:lnSpc>
                <a:spcPts val="840"/>
              </a:lnSpc>
            </a:pPr>
            <a:r>
              <a:rPr lang="en-US" sz="650">
                <a:solidFill>
                  <a:srgbClr val="66758C"/>
                </a:solidFill>
                <a:latin typeface="Segoe UI"/>
              </a:rPr>
              <a:t>Sales </a:t>
            </a:r>
            <a:r>
              <a:rPr lang="en-US" sz="650">
                <a:solidFill>
                  <a:srgbClr val="8E99AA"/>
                </a:solidFill>
                <a:latin typeface="Segoe UI"/>
              </a:rPr>
              <a:t>Channel </a:t>
            </a:r>
            <a:r>
              <a:rPr lang="en-US" sz="550">
                <a:solidFill>
                  <a:srgbClr val="646FFA"/>
                </a:solidFill>
                <a:latin typeface="Segoe UI"/>
              </a:rPr>
              <a:t>| </a:t>
            </a:r>
            <a:r>
              <a:rPr lang="en-US" sz="550">
                <a:solidFill>
                  <a:srgbClr val="66758C"/>
                </a:solidFill>
                <a:latin typeface="Segoe UI"/>
              </a:rPr>
              <a:t>Online </a:t>
            </a:r>
            <a:r>
              <a:rPr lang="en-US" sz="550">
                <a:solidFill>
                  <a:srgbClr val="EE573D"/>
                </a:solidFill>
                <a:latin typeface="Segoe UI"/>
              </a:rPr>
              <a:t>■ </a:t>
            </a:r>
            <a:r>
              <a:rPr lang="en-US" sz="550">
                <a:solidFill>
                  <a:srgbClr val="66758C"/>
                </a:solidFill>
                <a:latin typeface="Segoe UI"/>
              </a:rPr>
              <a:t>Offline</a:t>
            </a:r>
          </a:p>
        </p:txBody>
      </p:sp>
      <p:sp>
        <p:nvSpPr>
          <p:cNvPr id="9" name=""/>
          <p:cNvSpPr/>
          <p:nvPr/>
        </p:nvSpPr>
        <p:spPr>
          <a:xfrm>
            <a:off x="606552" y="1691640"/>
            <a:ext cx="310896" cy="902208"/>
          </a:xfrm>
          <a:prstGeom prst="rect">
            <a:avLst/>
          </a:prstGeom>
        </p:spPr>
        <p:txBody>
          <a:bodyPr lIns="0" tIns="0" rIns="0" bIns="0">
            <a:noAutofit/>
          </a:bodyPr>
          <a:p>
            <a:pPr algn="r" indent="0">
              <a:spcAft>
                <a:spcPts val="420"/>
              </a:spcAft>
            </a:pPr>
            <a:r>
              <a:rPr lang="en-US" sz="550">
                <a:solidFill>
                  <a:srgbClr val="66758C"/>
                </a:solidFill>
                <a:latin typeface="Segoe UI"/>
              </a:rPr>
              <a:t>15k</a:t>
            </a:r>
          </a:p>
          <a:p>
            <a:pPr algn="just" indent="0">
              <a:spcAft>
                <a:spcPts val="420"/>
              </a:spcAft>
            </a:pPr>
            <a:r>
              <a:rPr lang="en-US" sz="950">
                <a:solidFill>
                  <a:srgbClr val="66758C"/>
                </a:solidFill>
                <a:latin typeface="Segoe UI"/>
              </a:rPr>
              <a:t>E</a:t>
            </a:r>
          </a:p>
          <a:p>
            <a:pPr algn="just" indent="0">
              <a:lnSpc>
                <a:spcPts val="816"/>
              </a:lnSpc>
            </a:pPr>
            <a:r>
              <a:rPr lang="en-US" sz="550">
                <a:solidFill>
                  <a:srgbClr val="66758C"/>
                </a:solidFill>
                <a:latin typeface="Segoe UI"/>
              </a:rPr>
              <a:t>2    10k</a:t>
            </a:r>
          </a:p>
          <a:p>
            <a:pPr algn="just" indent="0">
              <a:lnSpc>
                <a:spcPts val="816"/>
              </a:lnSpc>
              <a:spcAft>
                <a:spcPts val="420"/>
              </a:spcAft>
            </a:pPr>
            <a:r>
              <a:rPr lang="en-US" sz="950">
                <a:solidFill>
                  <a:srgbClr val="66758C"/>
                </a:solidFill>
                <a:latin typeface="Segoe UI"/>
              </a:rPr>
              <a:t>£</a:t>
            </a:r>
          </a:p>
          <a:p>
            <a:pPr algn="r" indent="0"/>
            <a:r>
              <a:rPr lang="en-US" sz="550">
                <a:solidFill>
                  <a:srgbClr val="66758C"/>
                </a:solidFill>
                <a:latin typeface="Segoe UI"/>
              </a:rPr>
              <a:t>5k</a:t>
            </a:r>
          </a:p>
        </p:txBody>
      </p:sp>
      <p:sp>
        <p:nvSpPr>
          <p:cNvPr id="10" name=""/>
          <p:cNvSpPr/>
          <p:nvPr/>
        </p:nvSpPr>
        <p:spPr>
          <a:xfrm>
            <a:off x="1307592" y="2862072"/>
            <a:ext cx="618744" cy="85344"/>
          </a:xfrm>
          <a:prstGeom prst="rect">
            <a:avLst/>
          </a:prstGeom>
        </p:spPr>
        <p:txBody>
          <a:bodyPr lIns="0" tIns="0" rIns="0" bIns="0" wrap="none">
            <a:noAutofit/>
          </a:bodyPr>
          <a:p>
            <a:pPr indent="0"/>
            <a:r>
              <a:rPr lang="en-US" sz="550">
                <a:solidFill>
                  <a:srgbClr val="8E99AA"/>
                </a:solidFill>
                <a:latin typeface="Segoe UI"/>
              </a:rPr>
              <a:t>Sub-Saharan </a:t>
            </a:r>
            <a:r>
              <a:rPr lang="en-US" sz="550">
                <a:solidFill>
                  <a:srgbClr val="66758C"/>
                </a:solidFill>
                <a:latin typeface="Segoe UI"/>
              </a:rPr>
              <a:t>Africa</a:t>
            </a:r>
          </a:p>
        </p:txBody>
      </p:sp>
      <p:sp>
        <p:nvSpPr>
          <p:cNvPr id="11" name=""/>
          <p:cNvSpPr/>
          <p:nvPr/>
        </p:nvSpPr>
        <p:spPr>
          <a:xfrm>
            <a:off x="451104" y="3386328"/>
            <a:ext cx="5833872" cy="155448"/>
          </a:xfrm>
          <a:prstGeom prst="rect">
            <a:avLst/>
          </a:prstGeom>
        </p:spPr>
        <p:txBody>
          <a:bodyPr lIns="0" tIns="0" rIns="0" bIns="0" wrap="none">
            <a:noAutofit/>
          </a:bodyPr>
          <a:p>
            <a:pPr algn="r" indent="0">
              <a:spcAft>
                <a:spcPts val="2940"/>
              </a:spcAft>
            </a:pPr>
            <a:r>
              <a:rPr lang="en-US" sz="950">
                <a:latin typeface="Segoe UI"/>
              </a:rPr>
              <a:t>In 2017, Sub-Saharan Africa is most popular region but in this year each region user the single channel.</a:t>
            </a:r>
          </a:p>
        </p:txBody>
      </p:sp>
      <p:sp>
        <p:nvSpPr>
          <p:cNvPr id="12" name=""/>
          <p:cNvSpPr/>
          <p:nvPr/>
        </p:nvSpPr>
        <p:spPr>
          <a:xfrm>
            <a:off x="774192" y="1310640"/>
            <a:ext cx="143256" cy="73152"/>
          </a:xfrm>
          <a:prstGeom prst="rect">
            <a:avLst/>
          </a:prstGeom>
        </p:spPr>
        <p:txBody>
          <a:bodyPr lIns="0" tIns="0" rIns="0" bIns="0" wrap="none">
            <a:noAutofit/>
          </a:bodyPr>
          <a:p>
            <a:pPr indent="0"/>
            <a:r>
              <a:rPr lang="en-US" sz="550">
                <a:solidFill>
                  <a:srgbClr val="4C5E79"/>
                </a:solidFill>
                <a:latin typeface="Segoe UI"/>
              </a:rPr>
              <a:t>25k</a:t>
            </a:r>
          </a:p>
        </p:txBody>
      </p:sp>
      <p:sp>
        <p:nvSpPr>
          <p:cNvPr id="13" name=""/>
          <p:cNvSpPr/>
          <p:nvPr/>
        </p:nvSpPr>
        <p:spPr>
          <a:xfrm>
            <a:off x="1502664" y="1441704"/>
            <a:ext cx="228600" cy="88392"/>
          </a:xfrm>
          <a:prstGeom prst="rect">
            <a:avLst/>
          </a:prstGeom>
          <a:solidFill>
            <a:srgbClr val="636EFB"/>
          </a:solidFill>
        </p:spPr>
        <p:txBody>
          <a:bodyPr lIns="0" tIns="0" rIns="0" bIns="0" wrap="none">
            <a:noAutofit/>
          </a:bodyPr>
          <a:p>
            <a:pPr indent="0"/>
            <a:r>
              <a:rPr lang="en-US" sz="550">
                <a:solidFill>
                  <a:srgbClr val="FFFFFF"/>
                </a:solidFill>
                <a:latin typeface="Segoe UI"/>
              </a:rPr>
              <a:t>23765</a:t>
            </a:r>
          </a:p>
        </p:txBody>
      </p:sp>
      <p:sp>
        <p:nvSpPr>
          <p:cNvPr id="14" name=""/>
          <p:cNvSpPr/>
          <p:nvPr/>
        </p:nvSpPr>
        <p:spPr>
          <a:xfrm>
            <a:off x="774192" y="1600200"/>
            <a:ext cx="143256" cy="79248"/>
          </a:xfrm>
          <a:prstGeom prst="rect">
            <a:avLst/>
          </a:prstGeom>
        </p:spPr>
        <p:txBody>
          <a:bodyPr lIns="0" tIns="0" rIns="0" bIns="0" wrap="none">
            <a:noAutofit/>
          </a:bodyPr>
          <a:p>
            <a:pPr indent="0"/>
            <a:r>
              <a:rPr lang="en-US" sz="550">
                <a:solidFill>
                  <a:srgbClr val="66758C"/>
                </a:solidFill>
                <a:latin typeface="Segoe UI"/>
              </a:rPr>
              <a:t>20k</a:t>
            </a:r>
          </a:p>
        </p:txBody>
      </p:sp>
      <p:sp>
        <p:nvSpPr>
          <p:cNvPr id="15" name=""/>
          <p:cNvSpPr/>
          <p:nvPr/>
        </p:nvSpPr>
        <p:spPr>
          <a:xfrm>
            <a:off x="445008" y="4059936"/>
            <a:ext cx="6763512" cy="807720"/>
          </a:xfrm>
          <a:prstGeom prst="rect">
            <a:avLst/>
          </a:prstGeom>
        </p:spPr>
        <p:txBody>
          <a:bodyPr lIns="0" tIns="0" rIns="0" bIns="0">
            <a:noAutofit/>
          </a:bodyPr>
          <a:p>
            <a:pPr indent="0">
              <a:spcBef>
                <a:spcPts val="2940"/>
              </a:spcBef>
              <a:spcAft>
                <a:spcPts val="1470"/>
              </a:spcAft>
            </a:pPr>
            <a:r>
              <a:rPr lang="en-US" b="1" u="sng" sz="1700">
                <a:latin typeface="Segoe UI"/>
              </a:rPr>
              <a:t>Order Priority</a:t>
            </a:r>
          </a:p>
          <a:p>
            <a:pPr algn="just" indent="0">
              <a:lnSpc>
                <a:spcPts val="1560"/>
              </a:lnSpc>
              <a:spcAft>
                <a:spcPts val="1470"/>
              </a:spcAft>
            </a:pPr>
            <a:r>
              <a:rPr lang="en-US" b="1" sz="950">
                <a:latin typeface="Segoe UI"/>
              </a:rPr>
              <a:t>Order priority </a:t>
            </a:r>
            <a:r>
              <a:rPr lang="en-US" sz="950">
                <a:latin typeface="Segoe UI"/>
              </a:rPr>
              <a:t>refers to the level of importance or urgency assigned to an order in a sales or fulfillment system. It helps businesses determine the sequence in which orders should be processed, packed, and shipped.</a:t>
            </a:r>
          </a:p>
        </p:txBody>
      </p:sp>
      <p:sp>
        <p:nvSpPr>
          <p:cNvPr id="16" name=""/>
          <p:cNvSpPr/>
          <p:nvPr/>
        </p:nvSpPr>
        <p:spPr>
          <a:xfrm>
            <a:off x="725424" y="5218176"/>
            <a:ext cx="1670304" cy="121920"/>
          </a:xfrm>
          <a:prstGeom prst="rect">
            <a:avLst/>
          </a:prstGeom>
        </p:spPr>
        <p:txBody>
          <a:bodyPr lIns="0" tIns="0" rIns="0" bIns="0" wrap="none">
            <a:noAutofit/>
          </a:bodyPr>
          <a:p>
            <a:pPr indent="0">
              <a:spcBef>
                <a:spcPts val="1470"/>
              </a:spcBef>
              <a:spcAft>
                <a:spcPts val="1470"/>
              </a:spcAft>
            </a:pPr>
            <a:r>
              <a:rPr lang="en-US" sz="750">
                <a:solidFill>
                  <a:srgbClr val="66758C"/>
                </a:solidFill>
                <a:latin typeface="Segoe UI"/>
              </a:rPr>
              <a:t>Order Priority </a:t>
            </a:r>
            <a:r>
              <a:rPr lang="en-US" sz="750">
                <a:solidFill>
                  <a:srgbClr val="8E99AA"/>
                </a:solidFill>
                <a:latin typeface="Segoe UI"/>
              </a:rPr>
              <a:t>in </a:t>
            </a:r>
            <a:r>
              <a:rPr lang="en-US" sz="750">
                <a:solidFill>
                  <a:srgbClr val="66758C"/>
                </a:solidFill>
                <a:latin typeface="Segoe UI"/>
              </a:rPr>
              <a:t>Each Region </a:t>
            </a:r>
            <a:r>
              <a:rPr lang="en-US" sz="750">
                <a:solidFill>
                  <a:srgbClr val="8E99AA"/>
                </a:solidFill>
                <a:latin typeface="Segoe UI"/>
              </a:rPr>
              <a:t>[2010]</a:t>
            </a:r>
          </a:p>
        </p:txBody>
      </p:sp>
      <p:sp>
        <p:nvSpPr>
          <p:cNvPr id="17" name=""/>
          <p:cNvSpPr/>
          <p:nvPr/>
        </p:nvSpPr>
        <p:spPr>
          <a:xfrm>
            <a:off x="1286256" y="7107936"/>
            <a:ext cx="310896" cy="91440"/>
          </a:xfrm>
          <a:prstGeom prst="rect">
            <a:avLst/>
          </a:prstGeom>
        </p:spPr>
        <p:txBody>
          <a:bodyPr lIns="0" tIns="0" rIns="0" bIns="0" wrap="none">
            <a:noAutofit/>
          </a:bodyPr>
          <a:p>
            <a:pPr indent="0"/>
            <a:r>
              <a:rPr lang="en-US" sz="550">
                <a:solidFill>
                  <a:srgbClr val="66758C"/>
                </a:solidFill>
                <a:latin typeface="Segoe UI"/>
              </a:rPr>
              <a:t>Europe</a:t>
            </a:r>
          </a:p>
        </p:txBody>
      </p:sp>
      <p:sp>
        <p:nvSpPr>
          <p:cNvPr id="18" name=""/>
          <p:cNvSpPr/>
          <p:nvPr/>
        </p:nvSpPr>
        <p:spPr>
          <a:xfrm>
            <a:off x="2188464" y="7107936"/>
            <a:ext cx="786384" cy="79248"/>
          </a:xfrm>
          <a:prstGeom prst="rect">
            <a:avLst/>
          </a:prstGeom>
        </p:spPr>
        <p:txBody>
          <a:bodyPr lIns="0" tIns="0" rIns="0" bIns="0" wrap="none">
            <a:noAutofit/>
          </a:bodyPr>
          <a:p>
            <a:pPr indent="0"/>
            <a:r>
              <a:rPr lang="en-US" sz="550">
                <a:solidFill>
                  <a:srgbClr val="66758C"/>
                </a:solidFill>
                <a:latin typeface="Segoe UI"/>
              </a:rPr>
              <a:t>Australia and Oceania</a:t>
            </a:r>
          </a:p>
        </p:txBody>
      </p:sp>
      <p:sp>
        <p:nvSpPr>
          <p:cNvPr id="19" name=""/>
          <p:cNvSpPr/>
          <p:nvPr/>
        </p:nvSpPr>
        <p:spPr>
          <a:xfrm>
            <a:off x="3230880" y="7107936"/>
            <a:ext cx="987552" cy="249936"/>
          </a:xfrm>
          <a:prstGeom prst="rect">
            <a:avLst/>
          </a:prstGeom>
        </p:spPr>
        <p:txBody>
          <a:bodyPr lIns="0" tIns="0" rIns="0" bIns="0">
            <a:noAutofit/>
          </a:bodyPr>
          <a:p>
            <a:pPr algn="ctr" indent="0">
              <a:lnSpc>
                <a:spcPts val="1224"/>
              </a:lnSpc>
            </a:pPr>
            <a:r>
              <a:rPr lang="en-US" sz="550">
                <a:solidFill>
                  <a:srgbClr val="66758C"/>
                </a:solidFill>
                <a:latin typeface="Segoe UI"/>
              </a:rPr>
              <a:t>Middle East and North Africa </a:t>
            </a:r>
            <a:r>
              <a:rPr lang="en-US" sz="650">
                <a:solidFill>
                  <a:srgbClr val="66758C"/>
                </a:solidFill>
                <a:latin typeface="Segoe UI"/>
              </a:rPr>
              <a:t>Region</a:t>
            </a:r>
          </a:p>
        </p:txBody>
      </p:sp>
      <p:sp>
        <p:nvSpPr>
          <p:cNvPr id="20" name=""/>
          <p:cNvSpPr/>
          <p:nvPr/>
        </p:nvSpPr>
        <p:spPr>
          <a:xfrm>
            <a:off x="4523232" y="7107936"/>
            <a:ext cx="682752" cy="79248"/>
          </a:xfrm>
          <a:prstGeom prst="rect">
            <a:avLst/>
          </a:prstGeom>
        </p:spPr>
        <p:txBody>
          <a:bodyPr lIns="0" tIns="0" rIns="0" bIns="0" wrap="none">
            <a:noAutofit/>
          </a:bodyPr>
          <a:p>
            <a:pPr algn="r" indent="0"/>
            <a:r>
              <a:rPr lang="en-US" sz="550">
                <a:solidFill>
                  <a:srgbClr val="778498"/>
                </a:solidFill>
                <a:latin typeface="Segoe UI"/>
              </a:rPr>
              <a:t>Sub-Saharan Africa</a:t>
            </a:r>
          </a:p>
        </p:txBody>
      </p:sp>
      <p:sp>
        <p:nvSpPr>
          <p:cNvPr id="21" name=""/>
          <p:cNvSpPr/>
          <p:nvPr/>
        </p:nvSpPr>
        <p:spPr>
          <a:xfrm>
            <a:off x="6656832" y="5614416"/>
            <a:ext cx="597408" cy="512064"/>
          </a:xfrm>
          <a:prstGeom prst="rect">
            <a:avLst/>
          </a:prstGeom>
        </p:spPr>
        <p:txBody>
          <a:bodyPr lIns="0" tIns="0" rIns="0" bIns="0">
            <a:noAutofit/>
          </a:bodyPr>
          <a:p>
            <a:pPr algn="r" indent="0">
              <a:lnSpc>
                <a:spcPts val="840"/>
              </a:lnSpc>
              <a:spcBef>
                <a:spcPts val="1470"/>
              </a:spcBef>
            </a:pPr>
            <a:r>
              <a:rPr lang="en-US" sz="650">
                <a:solidFill>
                  <a:srgbClr val="778498"/>
                </a:solidFill>
                <a:latin typeface="Segoe UI"/>
              </a:rPr>
              <a:t>Order Priority</a:t>
            </a:r>
          </a:p>
          <a:p>
            <a:pPr algn="just" indent="0">
              <a:lnSpc>
                <a:spcPts val="840"/>
              </a:lnSpc>
            </a:pPr>
            <a:r>
              <a:rPr lang="en-US" sz="550">
                <a:solidFill>
                  <a:srgbClr val="646FFA"/>
                </a:solidFill>
                <a:latin typeface="Segoe UI"/>
              </a:rPr>
              <a:t>■    </a:t>
            </a:r>
            <a:r>
              <a:rPr lang="en-US" sz="550">
                <a:solidFill>
                  <a:srgbClr val="778498"/>
                </a:solidFill>
                <a:latin typeface="Segoe UI"/>
              </a:rPr>
              <a:t>H</a:t>
            </a:r>
          </a:p>
          <a:p>
            <a:pPr algn="just" indent="0">
              <a:lnSpc>
                <a:spcPts val="840"/>
              </a:lnSpc>
            </a:pPr>
            <a:r>
              <a:rPr lang="en-US" sz="750">
                <a:solidFill>
                  <a:srgbClr val="EE573D"/>
                </a:solidFill>
                <a:latin typeface="Segoe UI"/>
              </a:rPr>
              <a:t>■    </a:t>
            </a:r>
            <a:r>
              <a:rPr lang="en-US" sz="750">
                <a:solidFill>
                  <a:srgbClr val="314464"/>
                </a:solidFill>
                <a:latin typeface="Segoe UI"/>
              </a:rPr>
              <a:t>c</a:t>
            </a:r>
          </a:p>
          <a:p>
            <a:pPr algn="just" indent="0">
              <a:lnSpc>
                <a:spcPts val="840"/>
              </a:lnSpc>
            </a:pPr>
            <a:r>
              <a:rPr lang="en-US" sz="550">
                <a:solidFill>
                  <a:srgbClr val="03CD96"/>
                </a:solidFill>
                <a:latin typeface="Segoe UI"/>
              </a:rPr>
              <a:t>■    </a:t>
            </a:r>
            <a:r>
              <a:rPr lang="en-US" sz="550">
                <a:solidFill>
                  <a:srgbClr val="778498"/>
                </a:solidFill>
                <a:latin typeface="Segoe UI"/>
              </a:rPr>
              <a:t>M</a:t>
            </a:r>
          </a:p>
          <a:p>
            <a:pPr algn="just" indent="0">
              <a:lnSpc>
                <a:spcPts val="840"/>
              </a:lnSpc>
            </a:pPr>
            <a:r>
              <a:rPr lang="en-US" sz="650">
                <a:solidFill>
                  <a:srgbClr val="AD66F9"/>
                </a:solidFill>
                <a:latin typeface="Segoe UI"/>
              </a:rPr>
              <a:t>■</a:t>
            </a:r>
          </a:p>
        </p:txBody>
      </p:sp>
      <p:sp>
        <p:nvSpPr>
          <p:cNvPr id="22" name=""/>
          <p:cNvSpPr/>
          <p:nvPr/>
        </p:nvSpPr>
        <p:spPr>
          <a:xfrm>
            <a:off x="451104" y="7620000"/>
            <a:ext cx="5913120" cy="155448"/>
          </a:xfrm>
          <a:prstGeom prst="rect">
            <a:avLst/>
          </a:prstGeom>
        </p:spPr>
        <p:txBody>
          <a:bodyPr lIns="0" tIns="0" rIns="0" bIns="0" wrap="none">
            <a:noAutofit/>
          </a:bodyPr>
          <a:p>
            <a:pPr algn="r" indent="0">
              <a:spcBef>
                <a:spcPts val="1470"/>
              </a:spcBef>
            </a:pPr>
            <a:r>
              <a:rPr lang="en-US" sz="950">
                <a:latin typeface="Segoe UI"/>
              </a:rPr>
              <a:t>In 2010, Europe and Australia has High, Medium, critical order priority and has less as compare to them.</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core.xml><?xml version="1.0" encoding="utf-8"?>
<cp:coreProperties xmlns:cp="http://schemas.openxmlformats.org/package/2006/metadata/core-properties" xmlns:dc="http://purl.org/dc/elements/1.1/">
  <dc:title/>
  <dc:subject/>
  <dc:creator>Hussain Akhtar</dc:creator>
  <cp:keywords/>
</cp:coreProperties>
</file>