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panose="020B0604020202020204" charset="0"/>
      <p:regular r:id="rId11"/>
    </p:embeddedFont>
    <p:embeddedFont>
      <p:font typeface="Calibri" panose="020F0502020204030204" pitchFamily="34" charset="0"/>
      <p:regular r:id="rId12"/>
      <p:bold r:id="rId13"/>
      <p:italic r:id="rId14"/>
      <p:boldItalic r:id="rId15"/>
    </p:embeddedFont>
    <p:embeddedFont>
      <p:font typeface="Overpass" panose="020B0604020202020204" charset="0"/>
      <p:regular r:id="rId16"/>
    </p:embeddedFont>
    <p:embeddedFont>
      <p:font typeface="Play" panose="020B0604020202020204" charset="0"/>
      <p:regular r:id="rId17"/>
    </p:embeddedFont>
    <p:embeddedFont>
      <p:font typeface="Play Bold" panose="020B0604020202020204" charset="0"/>
      <p:regular r:id="rId18"/>
      <p:bold r:id="rId19"/>
    </p:embeddedFont>
    <p:embeddedFont>
      <p:font typeface="Ruda Regular Bold" panose="020B0604020202020204"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4"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3939"/>
        </a:solidFill>
        <a:effectLst/>
      </p:bgPr>
    </p:bg>
    <p:spTree>
      <p:nvGrpSpPr>
        <p:cNvPr id="1" name=""/>
        <p:cNvGrpSpPr/>
        <p:nvPr/>
      </p:nvGrpSpPr>
      <p:grpSpPr>
        <a:xfrm>
          <a:off x="0" y="0"/>
          <a:ext cx="0" cy="0"/>
          <a:chOff x="0" y="0"/>
          <a:chExt cx="0" cy="0"/>
        </a:xfrm>
      </p:grpSpPr>
      <p:sp>
        <p:nvSpPr>
          <p:cNvPr id="2" name="AutoShape 2"/>
          <p:cNvSpPr/>
          <p:nvPr/>
        </p:nvSpPr>
        <p:spPr>
          <a:xfrm>
            <a:off x="11134734" y="0"/>
            <a:ext cx="7153266" cy="8402063"/>
          </a:xfrm>
          <a:prstGeom prst="rect">
            <a:avLst/>
          </a:prstGeom>
          <a:solidFill>
            <a:srgbClr val="EDEDED"/>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749477" y="800114"/>
            <a:ext cx="5923779" cy="6801834"/>
          </a:xfrm>
          <a:prstGeom prst="rect">
            <a:avLst/>
          </a:prstGeom>
        </p:spPr>
      </p:pic>
      <p:sp>
        <p:nvSpPr>
          <p:cNvPr id="4" name="AutoShape 4"/>
          <p:cNvSpPr/>
          <p:nvPr/>
        </p:nvSpPr>
        <p:spPr>
          <a:xfrm>
            <a:off x="0" y="8378250"/>
            <a:ext cx="18288000" cy="0"/>
          </a:xfrm>
          <a:prstGeom prst="line">
            <a:avLst/>
          </a:prstGeom>
          <a:ln w="19050" cap="flat">
            <a:solidFill>
              <a:srgbClr val="EDEDED"/>
            </a:solidFill>
            <a:prstDash val="solid"/>
            <a:headEnd type="none" w="sm" len="sm"/>
            <a:tailEnd type="none" w="sm" len="sm"/>
          </a:ln>
        </p:spPr>
      </p:sp>
      <p:pic>
        <p:nvPicPr>
          <p:cNvPr id="5" name="Picture 5"/>
          <p:cNvPicPr>
            <a:picLocks noChangeAspect="1"/>
          </p:cNvPicPr>
          <p:nvPr/>
        </p:nvPicPr>
        <p:blipFill>
          <a:blip r:embed="rId4"/>
          <a:srcRect l="518" r="518"/>
          <a:stretch>
            <a:fillRect/>
          </a:stretch>
        </p:blipFill>
        <p:spPr>
          <a:xfrm>
            <a:off x="11134734" y="86231"/>
            <a:ext cx="12340544" cy="8315831"/>
          </a:xfrm>
          <a:prstGeom prst="rect">
            <a:avLst/>
          </a:prstGeom>
        </p:spPr>
      </p:pic>
      <p:sp>
        <p:nvSpPr>
          <p:cNvPr id="6" name="TextBox 6"/>
          <p:cNvSpPr txBox="1"/>
          <p:nvPr/>
        </p:nvSpPr>
        <p:spPr>
          <a:xfrm>
            <a:off x="211041" y="9357318"/>
            <a:ext cx="13964439" cy="461350"/>
          </a:xfrm>
          <a:prstGeom prst="rect">
            <a:avLst/>
          </a:prstGeom>
        </p:spPr>
        <p:txBody>
          <a:bodyPr lIns="0" tIns="0" rIns="0" bIns="0" rtlCol="0" anchor="t">
            <a:spAutoFit/>
          </a:bodyPr>
          <a:lstStyle/>
          <a:p>
            <a:pPr algn="r">
              <a:lnSpc>
                <a:spcPts val="3662"/>
              </a:lnSpc>
            </a:pPr>
            <a:r>
              <a:rPr lang="en-US" sz="2616">
                <a:solidFill>
                  <a:srgbClr val="EDEDED"/>
                </a:solidFill>
                <a:latin typeface="Play"/>
              </a:rPr>
              <a:t>Presented by Feras Alyahya ,Ahmed Alonaizi ,Hussain Alhadab and Mohammed Alhamoud </a:t>
            </a:r>
          </a:p>
        </p:txBody>
      </p:sp>
      <p:sp>
        <p:nvSpPr>
          <p:cNvPr id="7" name="TextBox 7"/>
          <p:cNvSpPr txBox="1"/>
          <p:nvPr/>
        </p:nvSpPr>
        <p:spPr>
          <a:xfrm>
            <a:off x="1028700" y="1057275"/>
            <a:ext cx="8888378" cy="2119219"/>
          </a:xfrm>
          <a:prstGeom prst="rect">
            <a:avLst/>
          </a:prstGeom>
        </p:spPr>
        <p:txBody>
          <a:bodyPr lIns="0" tIns="0" rIns="0" bIns="0" rtlCol="0" anchor="t">
            <a:spAutoFit/>
          </a:bodyPr>
          <a:lstStyle/>
          <a:p>
            <a:pPr>
              <a:lnSpc>
                <a:spcPts val="5500"/>
              </a:lnSpc>
            </a:pPr>
            <a:r>
              <a:rPr lang="en-US" sz="5000" spc="-80">
                <a:solidFill>
                  <a:srgbClr val="EDEDED"/>
                </a:solidFill>
                <a:latin typeface="Play Bold"/>
              </a:rPr>
              <a:t>Predicting Apartment Rentals in Riyadh Using Linear Regression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7E3"/>
        </a:solidFill>
        <a:effectLst/>
      </p:bgPr>
    </p:bg>
    <p:spTree>
      <p:nvGrpSpPr>
        <p:cNvPr id="1" name=""/>
        <p:cNvGrpSpPr/>
        <p:nvPr/>
      </p:nvGrpSpPr>
      <p:grpSpPr>
        <a:xfrm>
          <a:off x="0" y="0"/>
          <a:ext cx="0" cy="0"/>
          <a:chOff x="0" y="0"/>
          <a:chExt cx="0" cy="0"/>
        </a:xfrm>
      </p:grpSpPr>
      <p:grpSp>
        <p:nvGrpSpPr>
          <p:cNvPr id="2" name="Group 2"/>
          <p:cNvGrpSpPr/>
          <p:nvPr/>
        </p:nvGrpSpPr>
        <p:grpSpPr>
          <a:xfrm>
            <a:off x="742950" y="793384"/>
            <a:ext cx="9224484" cy="2133297"/>
            <a:chOff x="0" y="0"/>
            <a:chExt cx="12299312" cy="2844396"/>
          </a:xfrm>
        </p:grpSpPr>
        <p:sp>
          <p:nvSpPr>
            <p:cNvPr id="3" name="TextBox 3"/>
            <p:cNvSpPr txBox="1"/>
            <p:nvPr/>
          </p:nvSpPr>
          <p:spPr>
            <a:xfrm>
              <a:off x="0" y="161925"/>
              <a:ext cx="12299312" cy="1464472"/>
            </a:xfrm>
            <a:prstGeom prst="rect">
              <a:avLst/>
            </a:prstGeom>
          </p:spPr>
          <p:txBody>
            <a:bodyPr lIns="0" tIns="0" rIns="0" bIns="0" rtlCol="0" anchor="t">
              <a:spAutoFit/>
            </a:bodyPr>
            <a:lstStyle/>
            <a:p>
              <a:pPr>
                <a:lnSpc>
                  <a:spcPts val="7759"/>
                </a:lnSpc>
              </a:pPr>
              <a:r>
                <a:rPr lang="en-US" sz="8000">
                  <a:solidFill>
                    <a:srgbClr val="393939"/>
                  </a:solidFill>
                  <a:latin typeface="Play Bold"/>
                </a:rPr>
                <a:t>Outline :</a:t>
              </a:r>
            </a:p>
          </p:txBody>
        </p:sp>
        <p:sp>
          <p:nvSpPr>
            <p:cNvPr id="4" name="TextBox 4"/>
            <p:cNvSpPr txBox="1"/>
            <p:nvPr/>
          </p:nvSpPr>
          <p:spPr>
            <a:xfrm>
              <a:off x="0" y="2173189"/>
              <a:ext cx="12299312" cy="671207"/>
            </a:xfrm>
            <a:prstGeom prst="rect">
              <a:avLst/>
            </a:prstGeom>
          </p:spPr>
          <p:txBody>
            <a:bodyPr lIns="0" tIns="0" rIns="0" bIns="0" rtlCol="0" anchor="t">
              <a:spAutoFit/>
            </a:bodyPr>
            <a:lstStyle/>
            <a:p>
              <a:pPr>
                <a:lnSpc>
                  <a:spcPts val="4159"/>
                </a:lnSpc>
              </a:pPr>
              <a:endParaRPr/>
            </a:p>
          </p:txBody>
        </p:sp>
      </p:grpSp>
      <p:sp>
        <p:nvSpPr>
          <p:cNvPr id="5" name="TextBox 5"/>
          <p:cNvSpPr txBox="1"/>
          <p:nvPr/>
        </p:nvSpPr>
        <p:spPr>
          <a:xfrm>
            <a:off x="10737420" y="2356451"/>
            <a:ext cx="5950380" cy="656291"/>
          </a:xfrm>
          <a:prstGeom prst="rect">
            <a:avLst/>
          </a:prstGeom>
        </p:spPr>
        <p:txBody>
          <a:bodyPr lIns="0" tIns="0" rIns="0" bIns="0" rtlCol="0" anchor="t">
            <a:spAutoFit/>
          </a:bodyPr>
          <a:lstStyle/>
          <a:p>
            <a:pPr>
              <a:lnSpc>
                <a:spcPts val="5200"/>
              </a:lnSpc>
            </a:pPr>
            <a:r>
              <a:rPr lang="en-US" sz="3999">
                <a:solidFill>
                  <a:srgbClr val="393939"/>
                </a:solidFill>
                <a:latin typeface="Play Bold"/>
              </a:rPr>
              <a:t>Intr</a:t>
            </a:r>
            <a:r>
              <a:rPr lang="en-US" sz="4000">
                <a:solidFill>
                  <a:srgbClr val="393939"/>
                </a:solidFill>
                <a:latin typeface="Play Bold"/>
              </a:rPr>
              <a:t>oduction</a:t>
            </a:r>
          </a:p>
        </p:txBody>
      </p:sp>
      <p:sp>
        <p:nvSpPr>
          <p:cNvPr id="6" name="TextBox 6"/>
          <p:cNvSpPr txBox="1"/>
          <p:nvPr/>
        </p:nvSpPr>
        <p:spPr>
          <a:xfrm>
            <a:off x="5481996" y="2441224"/>
            <a:ext cx="531713" cy="370840"/>
          </a:xfrm>
          <a:prstGeom prst="rect">
            <a:avLst/>
          </a:prstGeom>
        </p:spPr>
        <p:txBody>
          <a:bodyPr lIns="0" tIns="0" rIns="0" bIns="0" rtlCol="0" anchor="t">
            <a:spAutoFit/>
          </a:bodyPr>
          <a:lstStyle/>
          <a:p>
            <a:pPr algn="r">
              <a:lnSpc>
                <a:spcPts val="2989"/>
              </a:lnSpc>
            </a:pPr>
            <a:r>
              <a:rPr lang="en-US" sz="2299">
                <a:solidFill>
                  <a:srgbClr val="393939"/>
                </a:solidFill>
                <a:latin typeface="Play"/>
              </a:rPr>
              <a:t>01</a:t>
            </a:r>
          </a:p>
        </p:txBody>
      </p:sp>
      <p:sp>
        <p:nvSpPr>
          <p:cNvPr id="7" name="AutoShape 7"/>
          <p:cNvSpPr/>
          <p:nvPr/>
        </p:nvSpPr>
        <p:spPr>
          <a:xfrm>
            <a:off x="6877064" y="2702526"/>
            <a:ext cx="2804620" cy="0"/>
          </a:xfrm>
          <a:prstGeom prst="line">
            <a:avLst/>
          </a:prstGeom>
          <a:ln w="28575" cap="rnd">
            <a:solidFill>
              <a:srgbClr val="393939"/>
            </a:solidFill>
            <a:prstDash val="sysDash"/>
            <a:headEnd type="none" w="sm" len="sm"/>
            <a:tailEnd type="none" w="sm" len="sm"/>
          </a:ln>
        </p:spPr>
      </p:sp>
      <p:sp>
        <p:nvSpPr>
          <p:cNvPr id="8" name="TextBox 8"/>
          <p:cNvSpPr txBox="1"/>
          <p:nvPr/>
        </p:nvSpPr>
        <p:spPr>
          <a:xfrm>
            <a:off x="10651695" y="3354388"/>
            <a:ext cx="5950380" cy="656291"/>
          </a:xfrm>
          <a:prstGeom prst="rect">
            <a:avLst/>
          </a:prstGeom>
        </p:spPr>
        <p:txBody>
          <a:bodyPr lIns="0" tIns="0" rIns="0" bIns="0" rtlCol="0" anchor="t">
            <a:spAutoFit/>
          </a:bodyPr>
          <a:lstStyle/>
          <a:p>
            <a:pPr>
              <a:lnSpc>
                <a:spcPts val="5200"/>
              </a:lnSpc>
            </a:pPr>
            <a:r>
              <a:rPr lang="en-US" sz="3999">
                <a:solidFill>
                  <a:srgbClr val="393939"/>
                </a:solidFill>
                <a:latin typeface="Play Bold"/>
              </a:rPr>
              <a:t>D</a:t>
            </a:r>
            <a:r>
              <a:rPr lang="en-US" sz="4000">
                <a:solidFill>
                  <a:srgbClr val="393939"/>
                </a:solidFill>
                <a:latin typeface="Play Bold"/>
              </a:rPr>
              <a:t>ata</a:t>
            </a:r>
          </a:p>
        </p:txBody>
      </p:sp>
      <p:sp>
        <p:nvSpPr>
          <p:cNvPr id="9" name="TextBox 9"/>
          <p:cNvSpPr txBox="1"/>
          <p:nvPr/>
        </p:nvSpPr>
        <p:spPr>
          <a:xfrm>
            <a:off x="5481996" y="3515042"/>
            <a:ext cx="531713" cy="370840"/>
          </a:xfrm>
          <a:prstGeom prst="rect">
            <a:avLst/>
          </a:prstGeom>
        </p:spPr>
        <p:txBody>
          <a:bodyPr lIns="0" tIns="0" rIns="0" bIns="0" rtlCol="0" anchor="t">
            <a:spAutoFit/>
          </a:bodyPr>
          <a:lstStyle/>
          <a:p>
            <a:pPr algn="r">
              <a:lnSpc>
                <a:spcPts val="2989"/>
              </a:lnSpc>
            </a:pPr>
            <a:r>
              <a:rPr lang="en-US" sz="2299">
                <a:solidFill>
                  <a:srgbClr val="393939"/>
                </a:solidFill>
                <a:latin typeface="Play"/>
              </a:rPr>
              <a:t>02</a:t>
            </a:r>
          </a:p>
        </p:txBody>
      </p:sp>
      <p:sp>
        <p:nvSpPr>
          <p:cNvPr id="10" name="AutoShape 10"/>
          <p:cNvSpPr/>
          <p:nvPr/>
        </p:nvSpPr>
        <p:spPr>
          <a:xfrm>
            <a:off x="6877064" y="3700462"/>
            <a:ext cx="2804620" cy="0"/>
          </a:xfrm>
          <a:prstGeom prst="line">
            <a:avLst/>
          </a:prstGeom>
          <a:ln w="28575" cap="rnd">
            <a:solidFill>
              <a:srgbClr val="393939"/>
            </a:solidFill>
            <a:prstDash val="sysDash"/>
            <a:headEnd type="none" w="sm" len="sm"/>
            <a:tailEnd type="none" w="sm" len="sm"/>
          </a:ln>
        </p:spPr>
      </p:sp>
      <p:sp>
        <p:nvSpPr>
          <p:cNvPr id="11" name="TextBox 11"/>
          <p:cNvSpPr txBox="1"/>
          <p:nvPr/>
        </p:nvSpPr>
        <p:spPr>
          <a:xfrm>
            <a:off x="10737420" y="4455619"/>
            <a:ext cx="5950380" cy="656291"/>
          </a:xfrm>
          <a:prstGeom prst="rect">
            <a:avLst/>
          </a:prstGeom>
        </p:spPr>
        <p:txBody>
          <a:bodyPr lIns="0" tIns="0" rIns="0" bIns="0" rtlCol="0" anchor="t">
            <a:spAutoFit/>
          </a:bodyPr>
          <a:lstStyle/>
          <a:p>
            <a:pPr>
              <a:lnSpc>
                <a:spcPts val="5200"/>
              </a:lnSpc>
            </a:pPr>
            <a:r>
              <a:rPr lang="en-US" sz="3999">
                <a:solidFill>
                  <a:srgbClr val="393939"/>
                </a:solidFill>
                <a:latin typeface="Play Bold"/>
              </a:rPr>
              <a:t>C</a:t>
            </a:r>
            <a:r>
              <a:rPr lang="en-US" sz="4000">
                <a:solidFill>
                  <a:srgbClr val="393939"/>
                </a:solidFill>
                <a:latin typeface="Play Bold"/>
              </a:rPr>
              <a:t>orrelation</a:t>
            </a:r>
          </a:p>
        </p:txBody>
      </p:sp>
      <p:sp>
        <p:nvSpPr>
          <p:cNvPr id="12" name="TextBox 12"/>
          <p:cNvSpPr txBox="1"/>
          <p:nvPr/>
        </p:nvSpPr>
        <p:spPr>
          <a:xfrm>
            <a:off x="5481996" y="4540392"/>
            <a:ext cx="531713" cy="369159"/>
          </a:xfrm>
          <a:prstGeom prst="rect">
            <a:avLst/>
          </a:prstGeom>
        </p:spPr>
        <p:txBody>
          <a:bodyPr lIns="0" tIns="0" rIns="0" bIns="0" rtlCol="0" anchor="t">
            <a:spAutoFit/>
          </a:bodyPr>
          <a:lstStyle/>
          <a:p>
            <a:pPr algn="r">
              <a:lnSpc>
                <a:spcPts val="2989"/>
              </a:lnSpc>
            </a:pPr>
            <a:r>
              <a:rPr lang="en-US" sz="2300">
                <a:solidFill>
                  <a:srgbClr val="393939"/>
                </a:solidFill>
                <a:latin typeface="Play"/>
              </a:rPr>
              <a:t>03</a:t>
            </a:r>
          </a:p>
        </p:txBody>
      </p:sp>
      <p:sp>
        <p:nvSpPr>
          <p:cNvPr id="13" name="AutoShape 13"/>
          <p:cNvSpPr/>
          <p:nvPr/>
        </p:nvSpPr>
        <p:spPr>
          <a:xfrm>
            <a:off x="6877064" y="4801694"/>
            <a:ext cx="2804620" cy="0"/>
          </a:xfrm>
          <a:prstGeom prst="line">
            <a:avLst/>
          </a:prstGeom>
          <a:ln w="28575" cap="rnd">
            <a:solidFill>
              <a:srgbClr val="393939"/>
            </a:solidFill>
            <a:prstDash val="sysDash"/>
            <a:headEnd type="none" w="sm" len="sm"/>
            <a:tailEnd type="none" w="sm" len="sm"/>
          </a:ln>
        </p:spPr>
      </p:sp>
      <p:sp>
        <p:nvSpPr>
          <p:cNvPr id="14" name="TextBox 14"/>
          <p:cNvSpPr txBox="1"/>
          <p:nvPr/>
        </p:nvSpPr>
        <p:spPr>
          <a:xfrm>
            <a:off x="10651695" y="5453556"/>
            <a:ext cx="5950380" cy="656291"/>
          </a:xfrm>
          <a:prstGeom prst="rect">
            <a:avLst/>
          </a:prstGeom>
        </p:spPr>
        <p:txBody>
          <a:bodyPr lIns="0" tIns="0" rIns="0" bIns="0" rtlCol="0" anchor="t">
            <a:spAutoFit/>
          </a:bodyPr>
          <a:lstStyle/>
          <a:p>
            <a:pPr>
              <a:lnSpc>
                <a:spcPts val="5200"/>
              </a:lnSpc>
            </a:pPr>
            <a:r>
              <a:rPr lang="en-US" sz="3999">
                <a:solidFill>
                  <a:srgbClr val="393939"/>
                </a:solidFill>
                <a:latin typeface="Play Bold"/>
              </a:rPr>
              <a:t>R</a:t>
            </a:r>
            <a:r>
              <a:rPr lang="en-US" sz="4000">
                <a:solidFill>
                  <a:srgbClr val="393939"/>
                </a:solidFill>
                <a:latin typeface="Play Bold"/>
              </a:rPr>
              <a:t>esult</a:t>
            </a:r>
          </a:p>
        </p:txBody>
      </p:sp>
      <p:sp>
        <p:nvSpPr>
          <p:cNvPr id="15" name="TextBox 15"/>
          <p:cNvSpPr txBox="1"/>
          <p:nvPr/>
        </p:nvSpPr>
        <p:spPr>
          <a:xfrm>
            <a:off x="5481996" y="5614211"/>
            <a:ext cx="531713" cy="369159"/>
          </a:xfrm>
          <a:prstGeom prst="rect">
            <a:avLst/>
          </a:prstGeom>
        </p:spPr>
        <p:txBody>
          <a:bodyPr lIns="0" tIns="0" rIns="0" bIns="0" rtlCol="0" anchor="t">
            <a:spAutoFit/>
          </a:bodyPr>
          <a:lstStyle/>
          <a:p>
            <a:pPr algn="r">
              <a:lnSpc>
                <a:spcPts val="2989"/>
              </a:lnSpc>
            </a:pPr>
            <a:r>
              <a:rPr lang="en-US" sz="2300">
                <a:solidFill>
                  <a:srgbClr val="393939"/>
                </a:solidFill>
                <a:latin typeface="Play"/>
              </a:rPr>
              <a:t>04</a:t>
            </a:r>
          </a:p>
        </p:txBody>
      </p:sp>
      <p:sp>
        <p:nvSpPr>
          <p:cNvPr id="16" name="AutoShape 16"/>
          <p:cNvSpPr/>
          <p:nvPr/>
        </p:nvSpPr>
        <p:spPr>
          <a:xfrm>
            <a:off x="6877064" y="5799631"/>
            <a:ext cx="2804620" cy="0"/>
          </a:xfrm>
          <a:prstGeom prst="line">
            <a:avLst/>
          </a:prstGeom>
          <a:ln w="28575" cap="rnd">
            <a:solidFill>
              <a:srgbClr val="393939"/>
            </a:solidFill>
            <a:prstDash val="sysDash"/>
            <a:headEnd type="none" w="sm" len="sm"/>
            <a:tailEnd type="none" w="sm" len="sm"/>
          </a:ln>
        </p:spPr>
      </p:sp>
      <p:sp>
        <p:nvSpPr>
          <p:cNvPr id="17" name="TextBox 17"/>
          <p:cNvSpPr txBox="1"/>
          <p:nvPr/>
        </p:nvSpPr>
        <p:spPr>
          <a:xfrm>
            <a:off x="10737420" y="6636361"/>
            <a:ext cx="5950380" cy="656291"/>
          </a:xfrm>
          <a:prstGeom prst="rect">
            <a:avLst/>
          </a:prstGeom>
        </p:spPr>
        <p:txBody>
          <a:bodyPr lIns="0" tIns="0" rIns="0" bIns="0" rtlCol="0" anchor="t">
            <a:spAutoFit/>
          </a:bodyPr>
          <a:lstStyle/>
          <a:p>
            <a:pPr>
              <a:lnSpc>
                <a:spcPts val="5200"/>
              </a:lnSpc>
            </a:pPr>
            <a:r>
              <a:rPr lang="en-US" sz="3999">
                <a:solidFill>
                  <a:srgbClr val="393939"/>
                </a:solidFill>
                <a:latin typeface="Play Bold"/>
              </a:rPr>
              <a:t>Pr</a:t>
            </a:r>
            <a:r>
              <a:rPr lang="en-US" sz="4000">
                <a:solidFill>
                  <a:srgbClr val="393939"/>
                </a:solidFill>
                <a:latin typeface="Play Bold"/>
              </a:rPr>
              <a:t>ediction</a:t>
            </a:r>
          </a:p>
        </p:txBody>
      </p:sp>
      <p:sp>
        <p:nvSpPr>
          <p:cNvPr id="18" name="TextBox 18"/>
          <p:cNvSpPr txBox="1"/>
          <p:nvPr/>
        </p:nvSpPr>
        <p:spPr>
          <a:xfrm>
            <a:off x="5481996" y="6721133"/>
            <a:ext cx="531713" cy="369159"/>
          </a:xfrm>
          <a:prstGeom prst="rect">
            <a:avLst/>
          </a:prstGeom>
        </p:spPr>
        <p:txBody>
          <a:bodyPr lIns="0" tIns="0" rIns="0" bIns="0" rtlCol="0" anchor="t">
            <a:spAutoFit/>
          </a:bodyPr>
          <a:lstStyle/>
          <a:p>
            <a:pPr algn="r">
              <a:lnSpc>
                <a:spcPts val="2989"/>
              </a:lnSpc>
            </a:pPr>
            <a:r>
              <a:rPr lang="en-US" sz="2300">
                <a:solidFill>
                  <a:srgbClr val="393939"/>
                </a:solidFill>
                <a:latin typeface="Play"/>
              </a:rPr>
              <a:t>05</a:t>
            </a:r>
          </a:p>
        </p:txBody>
      </p:sp>
      <p:sp>
        <p:nvSpPr>
          <p:cNvPr id="19" name="AutoShape 19"/>
          <p:cNvSpPr/>
          <p:nvPr/>
        </p:nvSpPr>
        <p:spPr>
          <a:xfrm>
            <a:off x="6877064" y="6982436"/>
            <a:ext cx="2804620" cy="0"/>
          </a:xfrm>
          <a:prstGeom prst="line">
            <a:avLst/>
          </a:prstGeom>
          <a:ln w="28575" cap="rnd">
            <a:solidFill>
              <a:srgbClr val="393939"/>
            </a:solidFill>
            <a:prstDash val="sysDash"/>
            <a:headEnd type="none" w="sm" len="sm"/>
            <a:tailEnd type="none" w="sm" len="sm"/>
          </a:ln>
        </p:spPr>
      </p:sp>
      <p:sp>
        <p:nvSpPr>
          <p:cNvPr id="20" name="TextBox 20"/>
          <p:cNvSpPr txBox="1"/>
          <p:nvPr/>
        </p:nvSpPr>
        <p:spPr>
          <a:xfrm>
            <a:off x="10651695" y="7634297"/>
            <a:ext cx="5950380" cy="656291"/>
          </a:xfrm>
          <a:prstGeom prst="rect">
            <a:avLst/>
          </a:prstGeom>
        </p:spPr>
        <p:txBody>
          <a:bodyPr lIns="0" tIns="0" rIns="0" bIns="0" rtlCol="0" anchor="t">
            <a:spAutoFit/>
          </a:bodyPr>
          <a:lstStyle/>
          <a:p>
            <a:pPr>
              <a:lnSpc>
                <a:spcPts val="5200"/>
              </a:lnSpc>
            </a:pPr>
            <a:r>
              <a:rPr lang="en-US" sz="3999">
                <a:solidFill>
                  <a:srgbClr val="393939"/>
                </a:solidFill>
                <a:latin typeface="Play Bold"/>
              </a:rPr>
              <a:t>C</a:t>
            </a:r>
            <a:r>
              <a:rPr lang="en-US" sz="4000">
                <a:solidFill>
                  <a:srgbClr val="393939"/>
                </a:solidFill>
                <a:latin typeface="Play Bold"/>
              </a:rPr>
              <a:t>onclusion</a:t>
            </a:r>
          </a:p>
        </p:txBody>
      </p:sp>
      <p:sp>
        <p:nvSpPr>
          <p:cNvPr id="21" name="TextBox 21"/>
          <p:cNvSpPr txBox="1"/>
          <p:nvPr/>
        </p:nvSpPr>
        <p:spPr>
          <a:xfrm>
            <a:off x="5481996" y="7794952"/>
            <a:ext cx="531713" cy="369159"/>
          </a:xfrm>
          <a:prstGeom prst="rect">
            <a:avLst/>
          </a:prstGeom>
        </p:spPr>
        <p:txBody>
          <a:bodyPr lIns="0" tIns="0" rIns="0" bIns="0" rtlCol="0" anchor="t">
            <a:spAutoFit/>
          </a:bodyPr>
          <a:lstStyle/>
          <a:p>
            <a:pPr algn="r">
              <a:lnSpc>
                <a:spcPts val="2989"/>
              </a:lnSpc>
            </a:pPr>
            <a:r>
              <a:rPr lang="en-US" sz="2300">
                <a:solidFill>
                  <a:srgbClr val="393939"/>
                </a:solidFill>
                <a:latin typeface="Play"/>
              </a:rPr>
              <a:t>06</a:t>
            </a:r>
          </a:p>
        </p:txBody>
      </p:sp>
      <p:sp>
        <p:nvSpPr>
          <p:cNvPr id="22" name="AutoShape 22"/>
          <p:cNvSpPr/>
          <p:nvPr/>
        </p:nvSpPr>
        <p:spPr>
          <a:xfrm>
            <a:off x="6877064" y="7980372"/>
            <a:ext cx="2804620" cy="0"/>
          </a:xfrm>
          <a:prstGeom prst="line">
            <a:avLst/>
          </a:prstGeom>
          <a:ln w="28575" cap="rnd">
            <a:solidFill>
              <a:srgbClr val="393939"/>
            </a:solidFill>
            <a:prstDash val="sysDash"/>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93939"/>
        </a:solidFill>
        <a:effectLst/>
      </p:bgPr>
    </p:bg>
    <p:spTree>
      <p:nvGrpSpPr>
        <p:cNvPr id="1" name=""/>
        <p:cNvGrpSpPr/>
        <p:nvPr/>
      </p:nvGrpSpPr>
      <p:grpSpPr>
        <a:xfrm>
          <a:off x="0" y="0"/>
          <a:ext cx="0" cy="0"/>
          <a:chOff x="0" y="0"/>
          <a:chExt cx="0" cy="0"/>
        </a:xfrm>
      </p:grpSpPr>
      <p:grpSp>
        <p:nvGrpSpPr>
          <p:cNvPr id="2" name="Group 2"/>
          <p:cNvGrpSpPr/>
          <p:nvPr/>
        </p:nvGrpSpPr>
        <p:grpSpPr>
          <a:xfrm>
            <a:off x="11102532" y="-1464394"/>
            <a:ext cx="8617561" cy="13556505"/>
            <a:chOff x="0" y="0"/>
            <a:chExt cx="11490081" cy="1807534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4375679" y="0"/>
              <a:ext cx="7114402" cy="8220422"/>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8909197"/>
              <a:ext cx="7932880" cy="9166143"/>
            </a:xfrm>
            <a:prstGeom prst="rect">
              <a:avLst/>
            </a:prstGeom>
          </p:spPr>
        </p:pic>
      </p:grpSp>
      <p:grpSp>
        <p:nvGrpSpPr>
          <p:cNvPr id="5" name="Group 5"/>
          <p:cNvGrpSpPr/>
          <p:nvPr/>
        </p:nvGrpSpPr>
        <p:grpSpPr>
          <a:xfrm>
            <a:off x="1028700" y="125370"/>
            <a:ext cx="9477095" cy="8513113"/>
            <a:chOff x="0" y="0"/>
            <a:chExt cx="12636126" cy="11350817"/>
          </a:xfrm>
        </p:grpSpPr>
        <p:sp>
          <p:nvSpPr>
            <p:cNvPr id="6" name="TextBox 6"/>
            <p:cNvSpPr txBox="1"/>
            <p:nvPr/>
          </p:nvSpPr>
          <p:spPr>
            <a:xfrm>
              <a:off x="0" y="161925"/>
              <a:ext cx="12636126" cy="1464472"/>
            </a:xfrm>
            <a:prstGeom prst="rect">
              <a:avLst/>
            </a:prstGeom>
          </p:spPr>
          <p:txBody>
            <a:bodyPr lIns="0" tIns="0" rIns="0" bIns="0" rtlCol="0" anchor="t">
              <a:spAutoFit/>
            </a:bodyPr>
            <a:lstStyle/>
            <a:p>
              <a:pPr>
                <a:lnSpc>
                  <a:spcPts val="7759"/>
                </a:lnSpc>
              </a:pPr>
              <a:r>
                <a:rPr lang="en-US" sz="8000">
                  <a:solidFill>
                    <a:srgbClr val="EDEDED"/>
                  </a:solidFill>
                  <a:latin typeface="Play Bold"/>
                </a:rPr>
                <a:t>Introduction</a:t>
              </a:r>
            </a:p>
          </p:txBody>
        </p:sp>
        <p:sp>
          <p:nvSpPr>
            <p:cNvPr id="7" name="TextBox 7"/>
            <p:cNvSpPr txBox="1"/>
            <p:nvPr/>
          </p:nvSpPr>
          <p:spPr>
            <a:xfrm>
              <a:off x="0" y="3140248"/>
              <a:ext cx="12636126" cy="3656691"/>
            </a:xfrm>
            <a:prstGeom prst="rect">
              <a:avLst/>
            </a:prstGeom>
          </p:spPr>
          <p:txBody>
            <a:bodyPr lIns="0" tIns="0" rIns="0" bIns="0" rtlCol="0" anchor="t">
              <a:spAutoFit/>
            </a:bodyPr>
            <a:lstStyle/>
            <a:p>
              <a:pPr>
                <a:lnSpc>
                  <a:spcPts val="3639"/>
                </a:lnSpc>
              </a:pPr>
              <a:r>
                <a:rPr lang="en-US" sz="2799">
                  <a:solidFill>
                    <a:srgbClr val="EDEDED"/>
                  </a:solidFill>
                  <a:latin typeface="Play Bold"/>
                </a:rPr>
                <a:t>•Problem </a:t>
              </a:r>
              <a:r>
                <a:rPr lang="en-US" sz="2799">
                  <a:solidFill>
                    <a:srgbClr val="EDEDED"/>
                  </a:solidFill>
                  <a:latin typeface="Play"/>
                </a:rPr>
                <a:t>:</a:t>
              </a:r>
            </a:p>
            <a:p>
              <a:pPr marL="604520" lvl="1" indent="-302260">
                <a:lnSpc>
                  <a:spcPts val="3640"/>
                </a:lnSpc>
                <a:buFont typeface="Arial"/>
                <a:buChar char="•"/>
              </a:pPr>
              <a:r>
                <a:rPr lang="en-US" sz="2800">
                  <a:solidFill>
                    <a:srgbClr val="EDEDED"/>
                  </a:solidFill>
                  <a:latin typeface="Play"/>
                </a:rPr>
                <a:t>Many of apartments owners struggle to set the optimal price for rent due to their lack of experience in rent prices. We are developing a linear regression model to predict the best prices that fits the specifications and location of the apartment.</a:t>
              </a:r>
            </a:p>
          </p:txBody>
        </p:sp>
        <p:sp>
          <p:nvSpPr>
            <p:cNvPr id="8" name="TextBox 8"/>
            <p:cNvSpPr txBox="1"/>
            <p:nvPr/>
          </p:nvSpPr>
          <p:spPr>
            <a:xfrm>
              <a:off x="0" y="7254952"/>
              <a:ext cx="12636126" cy="3044103"/>
            </a:xfrm>
            <a:prstGeom prst="rect">
              <a:avLst/>
            </a:prstGeom>
          </p:spPr>
          <p:txBody>
            <a:bodyPr lIns="0" tIns="0" rIns="0" bIns="0" rtlCol="0" anchor="t">
              <a:spAutoFit/>
            </a:bodyPr>
            <a:lstStyle/>
            <a:p>
              <a:pPr>
                <a:lnSpc>
                  <a:spcPts val="3639"/>
                </a:lnSpc>
              </a:pPr>
              <a:r>
                <a:rPr lang="en-US" sz="2799">
                  <a:solidFill>
                    <a:srgbClr val="EDEDED"/>
                  </a:solidFill>
                  <a:latin typeface="Play Bold"/>
                </a:rPr>
                <a:t>•Solution :</a:t>
              </a:r>
            </a:p>
            <a:p>
              <a:pPr marL="604520" lvl="1" indent="-302260">
                <a:lnSpc>
                  <a:spcPts val="3640"/>
                </a:lnSpc>
                <a:buFont typeface="Arial"/>
                <a:buChar char="•"/>
              </a:pPr>
              <a:r>
                <a:rPr lang="en-US" sz="2800">
                  <a:solidFill>
                    <a:srgbClr val="EDEDED"/>
                  </a:solidFill>
                  <a:latin typeface="Play"/>
                </a:rPr>
                <a:t>In this project, we will develop a linear regression model to predict apartment rent prices according to their characteristics. Which will help the owners to determine the best price.</a:t>
              </a:r>
            </a:p>
          </p:txBody>
        </p:sp>
        <p:sp>
          <p:nvSpPr>
            <p:cNvPr id="9" name="TextBox 9"/>
            <p:cNvSpPr txBox="1"/>
            <p:nvPr/>
          </p:nvSpPr>
          <p:spPr>
            <a:xfrm>
              <a:off x="0" y="10757067"/>
              <a:ext cx="12636126" cy="593750"/>
            </a:xfrm>
            <a:prstGeom prst="rect">
              <a:avLst/>
            </a:prstGeom>
          </p:spPr>
          <p:txBody>
            <a:bodyPr lIns="0" tIns="0" rIns="0" bIns="0" rtlCol="0" anchor="t">
              <a:spAutoFit/>
            </a:bodyPr>
            <a:lstStyle/>
            <a:p>
              <a:pPr>
                <a:lnSpc>
                  <a:spcPts val="3640"/>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AutoShape 2"/>
          <p:cNvSpPr/>
          <p:nvPr/>
        </p:nvSpPr>
        <p:spPr>
          <a:xfrm>
            <a:off x="1024910" y="4528412"/>
            <a:ext cx="4339045" cy="0"/>
          </a:xfrm>
          <a:prstGeom prst="line">
            <a:avLst/>
          </a:prstGeom>
          <a:ln w="28575" cap="rnd">
            <a:solidFill>
              <a:srgbClr val="393939"/>
            </a:solidFill>
            <a:prstDash val="sysDash"/>
            <a:headEnd type="none" w="sm" len="sm"/>
            <a:tailEnd type="none" w="sm" len="sm"/>
          </a:ln>
        </p:spPr>
      </p:sp>
      <p:sp>
        <p:nvSpPr>
          <p:cNvPr id="3" name="AutoShape 3"/>
          <p:cNvSpPr/>
          <p:nvPr/>
        </p:nvSpPr>
        <p:spPr>
          <a:xfrm>
            <a:off x="6976373" y="4556987"/>
            <a:ext cx="4339045" cy="0"/>
          </a:xfrm>
          <a:prstGeom prst="line">
            <a:avLst/>
          </a:prstGeom>
          <a:ln w="28575" cap="rnd">
            <a:solidFill>
              <a:srgbClr val="393939"/>
            </a:solidFill>
            <a:prstDash val="sysDash"/>
            <a:headEnd type="none" w="sm" len="sm"/>
            <a:tailEnd type="none" w="sm" len="sm"/>
          </a:ln>
        </p:spPr>
      </p:sp>
      <p:sp>
        <p:nvSpPr>
          <p:cNvPr id="4" name="AutoShape 4"/>
          <p:cNvSpPr/>
          <p:nvPr/>
        </p:nvSpPr>
        <p:spPr>
          <a:xfrm>
            <a:off x="12920255" y="4571274"/>
            <a:ext cx="4339045" cy="0"/>
          </a:xfrm>
          <a:prstGeom prst="line">
            <a:avLst/>
          </a:prstGeom>
          <a:ln w="28575" cap="rnd">
            <a:solidFill>
              <a:srgbClr val="393939"/>
            </a:solidFill>
            <a:prstDash val="sysDash"/>
            <a:headEnd type="none" w="sm" len="sm"/>
            <a:tailEnd type="none" w="sm" len="sm"/>
          </a:ln>
        </p:spPr>
      </p:sp>
      <p:pic>
        <p:nvPicPr>
          <p:cNvPr id="5" name="Picture 5"/>
          <p:cNvPicPr>
            <a:picLocks noChangeAspect="1"/>
          </p:cNvPicPr>
          <p:nvPr/>
        </p:nvPicPr>
        <p:blipFill>
          <a:blip r:embed="rId2"/>
          <a:srcRect/>
          <a:stretch>
            <a:fillRect/>
          </a:stretch>
        </p:blipFill>
        <p:spPr>
          <a:xfrm>
            <a:off x="14078926" y="107843"/>
            <a:ext cx="3180374" cy="3180374"/>
          </a:xfrm>
          <a:prstGeom prst="rect">
            <a:avLst/>
          </a:prstGeom>
        </p:spPr>
      </p:pic>
      <p:grpSp>
        <p:nvGrpSpPr>
          <p:cNvPr id="6" name="Group 6"/>
          <p:cNvGrpSpPr/>
          <p:nvPr/>
        </p:nvGrpSpPr>
        <p:grpSpPr>
          <a:xfrm>
            <a:off x="1028700" y="5470149"/>
            <a:ext cx="17527458" cy="1746700"/>
            <a:chOff x="0" y="0"/>
            <a:chExt cx="23369944" cy="2328934"/>
          </a:xfrm>
        </p:grpSpPr>
        <p:sp>
          <p:nvSpPr>
            <p:cNvPr id="7" name="TextBox 7"/>
            <p:cNvSpPr txBox="1"/>
            <p:nvPr/>
          </p:nvSpPr>
          <p:spPr>
            <a:xfrm>
              <a:off x="0" y="0"/>
              <a:ext cx="23369944" cy="582706"/>
            </a:xfrm>
            <a:prstGeom prst="rect">
              <a:avLst/>
            </a:prstGeom>
          </p:spPr>
          <p:txBody>
            <a:bodyPr lIns="0" tIns="0" rIns="0" bIns="0" rtlCol="0" anchor="t">
              <a:spAutoFit/>
            </a:bodyPr>
            <a:lstStyle/>
            <a:p>
              <a:pPr>
                <a:lnSpc>
                  <a:spcPts val="3479"/>
                </a:lnSpc>
              </a:pPr>
              <a:r>
                <a:rPr lang="en-US" sz="2899">
                  <a:solidFill>
                    <a:srgbClr val="393939"/>
                  </a:solidFill>
                  <a:latin typeface="Play Bold"/>
                </a:rPr>
                <a:t>Data Columns :</a:t>
              </a:r>
            </a:p>
          </p:txBody>
        </p:sp>
        <p:sp>
          <p:nvSpPr>
            <p:cNvPr id="8" name="TextBox 8"/>
            <p:cNvSpPr txBox="1"/>
            <p:nvPr/>
          </p:nvSpPr>
          <p:spPr>
            <a:xfrm>
              <a:off x="0" y="745555"/>
              <a:ext cx="23369944" cy="1583379"/>
            </a:xfrm>
            <a:prstGeom prst="rect">
              <a:avLst/>
            </a:prstGeom>
          </p:spPr>
          <p:txBody>
            <a:bodyPr lIns="0" tIns="0" rIns="0" bIns="0" rtlCol="0" anchor="t">
              <a:spAutoFit/>
            </a:bodyPr>
            <a:lstStyle/>
            <a:p>
              <a:pPr>
                <a:lnSpc>
                  <a:spcPts val="3219"/>
                </a:lnSpc>
              </a:pPr>
              <a:r>
                <a:rPr lang="en-US" sz="2299">
                  <a:solidFill>
                    <a:srgbClr val="393939"/>
                  </a:solidFill>
                  <a:latin typeface="Play"/>
                </a:rPr>
                <a:t>PRICE- BED - BATH -  LIVING -  AGE -  IMAGES - FLOOR - TARGET-</a:t>
              </a:r>
            </a:p>
            <a:p>
              <a:pPr>
                <a:lnSpc>
                  <a:spcPts val="3219"/>
                </a:lnSpc>
              </a:pPr>
              <a:r>
                <a:rPr lang="en-US" sz="2299">
                  <a:solidFill>
                    <a:srgbClr val="393939"/>
                  </a:solidFill>
                  <a:latin typeface="Play"/>
                </a:rPr>
                <a:t>FURNISHED - KITCHEN -  ANNEXE - PARKING - ELEVATOR -  AC </a:t>
              </a:r>
            </a:p>
            <a:p>
              <a:pPr>
                <a:lnSpc>
                  <a:spcPts val="3219"/>
                </a:lnSpc>
              </a:pPr>
              <a:endParaRPr lang="en-US" sz="2299">
                <a:solidFill>
                  <a:srgbClr val="393939"/>
                </a:solidFill>
                <a:latin typeface="Play"/>
              </a:endParaRPr>
            </a:p>
          </p:txBody>
        </p:sp>
      </p:grpSp>
      <p:grpSp>
        <p:nvGrpSpPr>
          <p:cNvPr id="9" name="Group 9"/>
          <p:cNvGrpSpPr/>
          <p:nvPr/>
        </p:nvGrpSpPr>
        <p:grpSpPr>
          <a:xfrm>
            <a:off x="1028700" y="1381125"/>
            <a:ext cx="17983327" cy="2970549"/>
            <a:chOff x="0" y="0"/>
            <a:chExt cx="23977770" cy="3960732"/>
          </a:xfrm>
        </p:grpSpPr>
        <p:sp>
          <p:nvSpPr>
            <p:cNvPr id="10" name="TextBox 10"/>
            <p:cNvSpPr txBox="1"/>
            <p:nvPr/>
          </p:nvSpPr>
          <p:spPr>
            <a:xfrm>
              <a:off x="0" y="161925"/>
              <a:ext cx="23977770" cy="1464472"/>
            </a:xfrm>
            <a:prstGeom prst="rect">
              <a:avLst/>
            </a:prstGeom>
          </p:spPr>
          <p:txBody>
            <a:bodyPr lIns="0" tIns="0" rIns="0" bIns="0" rtlCol="0" anchor="t">
              <a:spAutoFit/>
            </a:bodyPr>
            <a:lstStyle/>
            <a:p>
              <a:pPr>
                <a:lnSpc>
                  <a:spcPts val="7759"/>
                </a:lnSpc>
              </a:pPr>
              <a:r>
                <a:rPr lang="en-US" sz="8000">
                  <a:solidFill>
                    <a:srgbClr val="393939"/>
                  </a:solidFill>
                  <a:latin typeface="Play Bold"/>
                </a:rPr>
                <a:t>Data :</a:t>
              </a:r>
            </a:p>
          </p:txBody>
        </p:sp>
        <p:sp>
          <p:nvSpPr>
            <p:cNvPr id="11" name="TextBox 11"/>
            <p:cNvSpPr txBox="1"/>
            <p:nvPr/>
          </p:nvSpPr>
          <p:spPr>
            <a:xfrm>
              <a:off x="0" y="2004584"/>
              <a:ext cx="19631025" cy="1956149"/>
            </a:xfrm>
            <a:prstGeom prst="rect">
              <a:avLst/>
            </a:prstGeom>
          </p:spPr>
          <p:txBody>
            <a:bodyPr lIns="0" tIns="0" rIns="0" bIns="0" rtlCol="0" anchor="t">
              <a:spAutoFit/>
            </a:bodyPr>
            <a:lstStyle/>
            <a:p>
              <a:pPr>
                <a:lnSpc>
                  <a:spcPts val="4160"/>
                </a:lnSpc>
              </a:pPr>
              <a:endParaRPr/>
            </a:p>
            <a:p>
              <a:pPr>
                <a:lnSpc>
                  <a:spcPts val="3510"/>
                </a:lnSpc>
              </a:pPr>
              <a:r>
                <a:rPr lang="en-US" sz="2700">
                  <a:solidFill>
                    <a:srgbClr val="393939"/>
                  </a:solidFill>
                  <a:latin typeface="Play"/>
                </a:rPr>
                <a:t>We have used Web Scrapping to collect our data and the source was Aqar site and Wekipedia</a:t>
              </a:r>
            </a:p>
            <a:p>
              <a:pPr>
                <a:lnSpc>
                  <a:spcPts val="4159"/>
                </a:lnSpc>
              </a:pPr>
              <a:endParaRPr lang="en-US" sz="2700">
                <a:solidFill>
                  <a:srgbClr val="393939"/>
                </a:solidFill>
                <a:latin typeface="Pl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TextBox 2"/>
          <p:cNvSpPr txBox="1"/>
          <p:nvPr/>
        </p:nvSpPr>
        <p:spPr>
          <a:xfrm>
            <a:off x="1028700" y="1190625"/>
            <a:ext cx="14325940" cy="1057873"/>
          </a:xfrm>
          <a:prstGeom prst="rect">
            <a:avLst/>
          </a:prstGeom>
        </p:spPr>
        <p:txBody>
          <a:bodyPr lIns="0" tIns="0" rIns="0" bIns="0" rtlCol="0" anchor="t">
            <a:spAutoFit/>
          </a:bodyPr>
          <a:lstStyle/>
          <a:p>
            <a:pPr>
              <a:lnSpc>
                <a:spcPts val="7759"/>
              </a:lnSpc>
            </a:pPr>
            <a:r>
              <a:rPr lang="en-US" sz="8000">
                <a:solidFill>
                  <a:srgbClr val="393939"/>
                </a:solidFill>
                <a:latin typeface="Play Bold"/>
              </a:rPr>
              <a:t>Data cleaning &amp; engineering</a:t>
            </a:r>
          </a:p>
        </p:txBody>
      </p:sp>
      <p:grpSp>
        <p:nvGrpSpPr>
          <p:cNvPr id="3" name="Group 3"/>
          <p:cNvGrpSpPr/>
          <p:nvPr/>
        </p:nvGrpSpPr>
        <p:grpSpPr>
          <a:xfrm>
            <a:off x="578910" y="3906450"/>
            <a:ext cx="3616206" cy="1847193"/>
            <a:chOff x="0" y="0"/>
            <a:chExt cx="4821608" cy="2462924"/>
          </a:xfrm>
        </p:grpSpPr>
        <p:sp>
          <p:nvSpPr>
            <p:cNvPr id="4" name="TextBox 4"/>
            <p:cNvSpPr txBox="1"/>
            <p:nvPr/>
          </p:nvSpPr>
          <p:spPr>
            <a:xfrm>
              <a:off x="0" y="935418"/>
              <a:ext cx="4821608" cy="1527506"/>
            </a:xfrm>
            <a:prstGeom prst="rect">
              <a:avLst/>
            </a:prstGeom>
          </p:spPr>
          <p:txBody>
            <a:bodyPr lIns="0" tIns="0" rIns="0" bIns="0" rtlCol="0" anchor="t">
              <a:spAutoFit/>
            </a:bodyPr>
            <a:lstStyle/>
            <a:p>
              <a:pPr>
                <a:lnSpc>
                  <a:spcPts val="3047"/>
                </a:lnSpc>
              </a:pPr>
              <a:r>
                <a:rPr lang="en-US" sz="2539">
                  <a:solidFill>
                    <a:srgbClr val="393939"/>
                  </a:solidFill>
                  <a:latin typeface="Play Bold"/>
                </a:rPr>
                <a:t>• Remove empty       values</a:t>
              </a:r>
            </a:p>
            <a:p>
              <a:pPr>
                <a:lnSpc>
                  <a:spcPts val="3047"/>
                </a:lnSpc>
              </a:pPr>
              <a:endParaRPr lang="en-US" sz="2539">
                <a:solidFill>
                  <a:srgbClr val="393939"/>
                </a:solidFill>
                <a:latin typeface="Play Bold"/>
              </a:endParaRPr>
            </a:p>
          </p:txBody>
        </p:sp>
        <p:sp>
          <p:nvSpPr>
            <p:cNvPr id="5" name="TextBox 5"/>
            <p:cNvSpPr txBox="1"/>
            <p:nvPr/>
          </p:nvSpPr>
          <p:spPr>
            <a:xfrm>
              <a:off x="0" y="-28575"/>
              <a:ext cx="4821608" cy="509164"/>
            </a:xfrm>
            <a:prstGeom prst="rect">
              <a:avLst/>
            </a:prstGeom>
          </p:spPr>
          <p:txBody>
            <a:bodyPr lIns="0" tIns="0" rIns="0" bIns="0" rtlCol="0" anchor="t">
              <a:spAutoFit/>
            </a:bodyPr>
            <a:lstStyle/>
            <a:p>
              <a:pPr>
                <a:lnSpc>
                  <a:spcPts val="3164"/>
                </a:lnSpc>
              </a:pPr>
              <a:endParaRPr/>
            </a:p>
          </p:txBody>
        </p:sp>
      </p:grpSp>
      <p:sp>
        <p:nvSpPr>
          <p:cNvPr id="6" name="AutoShape 6"/>
          <p:cNvSpPr/>
          <p:nvPr/>
        </p:nvSpPr>
        <p:spPr>
          <a:xfrm>
            <a:off x="3591368" y="6566762"/>
            <a:ext cx="1895305" cy="0"/>
          </a:xfrm>
          <a:prstGeom prst="line">
            <a:avLst/>
          </a:prstGeom>
          <a:ln w="28575" cap="rnd">
            <a:solidFill>
              <a:srgbClr val="393939"/>
            </a:solidFill>
            <a:prstDash val="sysDash"/>
            <a:headEnd type="none" w="sm" len="sm"/>
            <a:tailEnd type="none" w="sm" len="sm"/>
          </a:ln>
        </p:spPr>
      </p:sp>
      <p:grpSp>
        <p:nvGrpSpPr>
          <p:cNvPr id="7" name="Group 7"/>
          <p:cNvGrpSpPr/>
          <p:nvPr/>
        </p:nvGrpSpPr>
        <p:grpSpPr>
          <a:xfrm>
            <a:off x="3781868" y="3957333"/>
            <a:ext cx="2566458" cy="1745428"/>
            <a:chOff x="0" y="0"/>
            <a:chExt cx="3421944" cy="2327237"/>
          </a:xfrm>
        </p:grpSpPr>
        <p:sp>
          <p:nvSpPr>
            <p:cNvPr id="8" name="TextBox 8"/>
            <p:cNvSpPr txBox="1"/>
            <p:nvPr/>
          </p:nvSpPr>
          <p:spPr>
            <a:xfrm>
              <a:off x="0" y="892884"/>
              <a:ext cx="3421944" cy="1434353"/>
            </a:xfrm>
            <a:prstGeom prst="rect">
              <a:avLst/>
            </a:prstGeom>
          </p:spPr>
          <p:txBody>
            <a:bodyPr lIns="0" tIns="0" rIns="0" bIns="0" rtlCol="0" anchor="t">
              <a:spAutoFit/>
            </a:bodyPr>
            <a:lstStyle/>
            <a:p>
              <a:pPr>
                <a:lnSpc>
                  <a:spcPts val="2879"/>
                </a:lnSpc>
              </a:pPr>
              <a:r>
                <a:rPr lang="en-US" sz="2400">
                  <a:solidFill>
                    <a:srgbClr val="393939"/>
                  </a:solidFill>
                  <a:latin typeface="Play Bold"/>
                </a:rPr>
                <a:t>• Remove redundancy</a:t>
              </a:r>
            </a:p>
            <a:p>
              <a:pPr>
                <a:lnSpc>
                  <a:spcPts val="2879"/>
                </a:lnSpc>
              </a:pPr>
              <a:endParaRPr lang="en-US" sz="2400">
                <a:solidFill>
                  <a:srgbClr val="393939"/>
                </a:solidFill>
                <a:latin typeface="Play Bold"/>
              </a:endParaRPr>
            </a:p>
          </p:txBody>
        </p:sp>
        <p:sp>
          <p:nvSpPr>
            <p:cNvPr id="9" name="TextBox 9"/>
            <p:cNvSpPr txBox="1"/>
            <p:nvPr/>
          </p:nvSpPr>
          <p:spPr>
            <a:xfrm>
              <a:off x="0" y="-28575"/>
              <a:ext cx="3421944" cy="482687"/>
            </a:xfrm>
            <a:prstGeom prst="rect">
              <a:avLst/>
            </a:prstGeom>
          </p:spPr>
          <p:txBody>
            <a:bodyPr lIns="0" tIns="0" rIns="0" bIns="0" rtlCol="0" anchor="t">
              <a:spAutoFit/>
            </a:bodyPr>
            <a:lstStyle/>
            <a:p>
              <a:pPr>
                <a:lnSpc>
                  <a:spcPts val="2989"/>
                </a:lnSpc>
              </a:pPr>
              <a:endParaRPr/>
            </a:p>
          </p:txBody>
        </p:sp>
      </p:grpSp>
      <p:sp>
        <p:nvSpPr>
          <p:cNvPr id="10" name="AutoShape 10"/>
          <p:cNvSpPr/>
          <p:nvPr/>
        </p:nvSpPr>
        <p:spPr>
          <a:xfrm>
            <a:off x="6157826" y="6581049"/>
            <a:ext cx="2566458" cy="0"/>
          </a:xfrm>
          <a:prstGeom prst="line">
            <a:avLst/>
          </a:prstGeom>
          <a:ln w="28575" cap="rnd">
            <a:solidFill>
              <a:srgbClr val="393939"/>
            </a:solidFill>
            <a:prstDash val="sysDash"/>
            <a:headEnd type="none" w="sm" len="sm"/>
            <a:tailEnd type="none" w="sm" len="sm"/>
          </a:ln>
        </p:spPr>
      </p:sp>
      <p:grpSp>
        <p:nvGrpSpPr>
          <p:cNvPr id="11" name="Group 11"/>
          <p:cNvGrpSpPr/>
          <p:nvPr/>
        </p:nvGrpSpPr>
        <p:grpSpPr>
          <a:xfrm>
            <a:off x="6253076" y="3863763"/>
            <a:ext cx="2566458" cy="2462604"/>
            <a:chOff x="0" y="0"/>
            <a:chExt cx="3421944" cy="3283472"/>
          </a:xfrm>
        </p:grpSpPr>
        <p:sp>
          <p:nvSpPr>
            <p:cNvPr id="12" name="TextBox 12"/>
            <p:cNvSpPr txBox="1"/>
            <p:nvPr/>
          </p:nvSpPr>
          <p:spPr>
            <a:xfrm>
              <a:off x="0" y="892884"/>
              <a:ext cx="3421944" cy="2390588"/>
            </a:xfrm>
            <a:prstGeom prst="rect">
              <a:avLst/>
            </a:prstGeom>
          </p:spPr>
          <p:txBody>
            <a:bodyPr lIns="0" tIns="0" rIns="0" bIns="0" rtlCol="0" anchor="t">
              <a:spAutoFit/>
            </a:bodyPr>
            <a:lstStyle/>
            <a:p>
              <a:pPr>
                <a:lnSpc>
                  <a:spcPts val="2879"/>
                </a:lnSpc>
              </a:pPr>
              <a:r>
                <a:rPr lang="en-US" sz="2400">
                  <a:solidFill>
                    <a:srgbClr val="393939"/>
                  </a:solidFill>
                  <a:latin typeface="Play Bold"/>
                </a:rPr>
                <a:t>•  Remove the outlier values in the (Price) and (BED) columns</a:t>
              </a:r>
            </a:p>
            <a:p>
              <a:pPr>
                <a:lnSpc>
                  <a:spcPts val="2879"/>
                </a:lnSpc>
              </a:pPr>
              <a:endParaRPr lang="en-US" sz="2400">
                <a:solidFill>
                  <a:srgbClr val="393939"/>
                </a:solidFill>
                <a:latin typeface="Play Bold"/>
              </a:endParaRPr>
            </a:p>
          </p:txBody>
        </p:sp>
        <p:sp>
          <p:nvSpPr>
            <p:cNvPr id="13" name="TextBox 13"/>
            <p:cNvSpPr txBox="1"/>
            <p:nvPr/>
          </p:nvSpPr>
          <p:spPr>
            <a:xfrm>
              <a:off x="0" y="-28575"/>
              <a:ext cx="3421944" cy="482687"/>
            </a:xfrm>
            <a:prstGeom prst="rect">
              <a:avLst/>
            </a:prstGeom>
          </p:spPr>
          <p:txBody>
            <a:bodyPr lIns="0" tIns="0" rIns="0" bIns="0" rtlCol="0" anchor="t">
              <a:spAutoFit/>
            </a:bodyPr>
            <a:lstStyle/>
            <a:p>
              <a:pPr>
                <a:lnSpc>
                  <a:spcPts val="2989"/>
                </a:lnSpc>
              </a:pPr>
              <a:endParaRPr/>
            </a:p>
          </p:txBody>
        </p:sp>
      </p:grpSp>
      <p:sp>
        <p:nvSpPr>
          <p:cNvPr id="14" name="AutoShape 14"/>
          <p:cNvSpPr/>
          <p:nvPr/>
        </p:nvSpPr>
        <p:spPr>
          <a:xfrm>
            <a:off x="9144000" y="6609624"/>
            <a:ext cx="2566458" cy="0"/>
          </a:xfrm>
          <a:prstGeom prst="line">
            <a:avLst/>
          </a:prstGeom>
          <a:ln w="28575" cap="rnd">
            <a:solidFill>
              <a:srgbClr val="393939"/>
            </a:solidFill>
            <a:prstDash val="sysDash"/>
            <a:headEnd type="none" w="sm" len="sm"/>
            <a:tailEnd type="none" w="sm" len="sm"/>
          </a:ln>
        </p:spPr>
      </p:sp>
      <p:grpSp>
        <p:nvGrpSpPr>
          <p:cNvPr id="15" name="Group 15"/>
          <p:cNvGrpSpPr/>
          <p:nvPr/>
        </p:nvGrpSpPr>
        <p:grpSpPr>
          <a:xfrm>
            <a:off x="9144000" y="3825663"/>
            <a:ext cx="2566458" cy="2104016"/>
            <a:chOff x="0" y="0"/>
            <a:chExt cx="3421944" cy="2805355"/>
          </a:xfrm>
        </p:grpSpPr>
        <p:sp>
          <p:nvSpPr>
            <p:cNvPr id="16" name="TextBox 16"/>
            <p:cNvSpPr txBox="1"/>
            <p:nvPr/>
          </p:nvSpPr>
          <p:spPr>
            <a:xfrm>
              <a:off x="0" y="892884"/>
              <a:ext cx="3421944" cy="1912470"/>
            </a:xfrm>
            <a:prstGeom prst="rect">
              <a:avLst/>
            </a:prstGeom>
          </p:spPr>
          <p:txBody>
            <a:bodyPr lIns="0" tIns="0" rIns="0" bIns="0" rtlCol="0" anchor="t">
              <a:spAutoFit/>
            </a:bodyPr>
            <a:lstStyle/>
            <a:p>
              <a:pPr>
                <a:lnSpc>
                  <a:spcPts val="2879"/>
                </a:lnSpc>
              </a:pPr>
              <a:r>
                <a:rPr lang="en-US" sz="2400">
                  <a:solidFill>
                    <a:srgbClr val="393939"/>
                  </a:solidFill>
                  <a:latin typeface="Play Bold"/>
                </a:rPr>
                <a:t>•  Convert the variable type to numeric</a:t>
              </a:r>
            </a:p>
            <a:p>
              <a:pPr>
                <a:lnSpc>
                  <a:spcPts val="2879"/>
                </a:lnSpc>
              </a:pPr>
              <a:endParaRPr lang="en-US" sz="2400">
                <a:solidFill>
                  <a:srgbClr val="393939"/>
                </a:solidFill>
                <a:latin typeface="Play Bold"/>
              </a:endParaRPr>
            </a:p>
          </p:txBody>
        </p:sp>
        <p:sp>
          <p:nvSpPr>
            <p:cNvPr id="17" name="TextBox 17"/>
            <p:cNvSpPr txBox="1"/>
            <p:nvPr/>
          </p:nvSpPr>
          <p:spPr>
            <a:xfrm>
              <a:off x="0" y="-28575"/>
              <a:ext cx="3421944" cy="482687"/>
            </a:xfrm>
            <a:prstGeom prst="rect">
              <a:avLst/>
            </a:prstGeom>
          </p:spPr>
          <p:txBody>
            <a:bodyPr lIns="0" tIns="0" rIns="0" bIns="0" rtlCol="0" anchor="t">
              <a:spAutoFit/>
            </a:bodyPr>
            <a:lstStyle/>
            <a:p>
              <a:pPr>
                <a:lnSpc>
                  <a:spcPts val="2989"/>
                </a:lnSpc>
              </a:pPr>
              <a:endParaRPr/>
            </a:p>
          </p:txBody>
        </p:sp>
      </p:grpSp>
      <p:sp>
        <p:nvSpPr>
          <p:cNvPr id="18" name="AutoShape 18"/>
          <p:cNvSpPr/>
          <p:nvPr/>
        </p:nvSpPr>
        <p:spPr>
          <a:xfrm>
            <a:off x="12310023" y="6595337"/>
            <a:ext cx="2566458" cy="0"/>
          </a:xfrm>
          <a:prstGeom prst="line">
            <a:avLst/>
          </a:prstGeom>
          <a:ln w="28575" cap="rnd">
            <a:solidFill>
              <a:srgbClr val="393939"/>
            </a:solidFill>
            <a:prstDash val="sysDash"/>
            <a:headEnd type="none" w="sm" len="sm"/>
            <a:tailEnd type="none" w="sm" len="sm"/>
          </a:ln>
        </p:spPr>
      </p:sp>
      <p:grpSp>
        <p:nvGrpSpPr>
          <p:cNvPr id="19" name="Group 19"/>
          <p:cNvGrpSpPr/>
          <p:nvPr/>
        </p:nvGrpSpPr>
        <p:grpSpPr>
          <a:xfrm>
            <a:off x="12310023" y="3797088"/>
            <a:ext cx="2566458" cy="2104016"/>
            <a:chOff x="0" y="0"/>
            <a:chExt cx="3421944" cy="2805355"/>
          </a:xfrm>
        </p:grpSpPr>
        <p:sp>
          <p:nvSpPr>
            <p:cNvPr id="20" name="TextBox 20"/>
            <p:cNvSpPr txBox="1"/>
            <p:nvPr/>
          </p:nvSpPr>
          <p:spPr>
            <a:xfrm>
              <a:off x="0" y="892884"/>
              <a:ext cx="3421944" cy="1912470"/>
            </a:xfrm>
            <a:prstGeom prst="rect">
              <a:avLst/>
            </a:prstGeom>
          </p:spPr>
          <p:txBody>
            <a:bodyPr lIns="0" tIns="0" rIns="0" bIns="0" rtlCol="0" anchor="t">
              <a:spAutoFit/>
            </a:bodyPr>
            <a:lstStyle/>
            <a:p>
              <a:pPr>
                <a:lnSpc>
                  <a:spcPts val="2879"/>
                </a:lnSpc>
              </a:pPr>
              <a:r>
                <a:rPr lang="en-US" sz="2400">
                  <a:solidFill>
                    <a:srgbClr val="393939"/>
                  </a:solidFill>
                  <a:latin typeface="Play Bold"/>
                </a:rPr>
                <a:t>•Add a column with the name (Amanat)</a:t>
              </a:r>
            </a:p>
            <a:p>
              <a:pPr>
                <a:lnSpc>
                  <a:spcPts val="2879"/>
                </a:lnSpc>
              </a:pPr>
              <a:endParaRPr lang="en-US" sz="2400">
                <a:solidFill>
                  <a:srgbClr val="393939"/>
                </a:solidFill>
                <a:latin typeface="Play Bold"/>
              </a:endParaRPr>
            </a:p>
          </p:txBody>
        </p:sp>
        <p:sp>
          <p:nvSpPr>
            <p:cNvPr id="21" name="TextBox 21"/>
            <p:cNvSpPr txBox="1"/>
            <p:nvPr/>
          </p:nvSpPr>
          <p:spPr>
            <a:xfrm>
              <a:off x="0" y="-28575"/>
              <a:ext cx="3421944" cy="482687"/>
            </a:xfrm>
            <a:prstGeom prst="rect">
              <a:avLst/>
            </a:prstGeom>
          </p:spPr>
          <p:txBody>
            <a:bodyPr lIns="0" tIns="0" rIns="0" bIns="0" rtlCol="0" anchor="t">
              <a:spAutoFit/>
            </a:bodyPr>
            <a:lstStyle/>
            <a:p>
              <a:pPr>
                <a:lnSpc>
                  <a:spcPts val="2989"/>
                </a:lnSpc>
              </a:pPr>
              <a:endParaRPr/>
            </a:p>
          </p:txBody>
        </p:sp>
      </p:grpSp>
      <p:sp>
        <p:nvSpPr>
          <p:cNvPr id="22" name="TextBox 22"/>
          <p:cNvSpPr txBox="1"/>
          <p:nvPr/>
        </p:nvSpPr>
        <p:spPr>
          <a:xfrm>
            <a:off x="829477" y="2824645"/>
            <a:ext cx="4899435" cy="743398"/>
          </a:xfrm>
          <a:prstGeom prst="rect">
            <a:avLst/>
          </a:prstGeom>
        </p:spPr>
        <p:txBody>
          <a:bodyPr lIns="0" tIns="0" rIns="0" bIns="0" rtlCol="0" anchor="t">
            <a:spAutoFit/>
          </a:bodyPr>
          <a:lstStyle/>
          <a:p>
            <a:pPr>
              <a:lnSpc>
                <a:spcPts val="2940"/>
              </a:lnSpc>
            </a:pPr>
            <a:r>
              <a:rPr lang="en-US" sz="2100">
                <a:solidFill>
                  <a:srgbClr val="393939"/>
                </a:solidFill>
                <a:latin typeface="Play Bold"/>
              </a:rPr>
              <a:t>Before Data cleaning &amp; engineering</a:t>
            </a:r>
          </a:p>
          <a:p>
            <a:pPr>
              <a:lnSpc>
                <a:spcPts val="2940"/>
              </a:lnSpc>
            </a:pPr>
            <a:endParaRPr lang="en-US" sz="2100">
              <a:solidFill>
                <a:srgbClr val="393939"/>
              </a:solidFill>
              <a:latin typeface="Play Bold"/>
            </a:endParaRPr>
          </a:p>
        </p:txBody>
      </p:sp>
      <p:sp>
        <p:nvSpPr>
          <p:cNvPr id="23" name="TextBox 23"/>
          <p:cNvSpPr txBox="1"/>
          <p:nvPr/>
        </p:nvSpPr>
        <p:spPr>
          <a:xfrm>
            <a:off x="1024910" y="3377764"/>
            <a:ext cx="3416983" cy="743398"/>
          </a:xfrm>
          <a:prstGeom prst="rect">
            <a:avLst/>
          </a:prstGeom>
        </p:spPr>
        <p:txBody>
          <a:bodyPr lIns="0" tIns="0" rIns="0" bIns="0" rtlCol="0" anchor="t">
            <a:spAutoFit/>
          </a:bodyPr>
          <a:lstStyle/>
          <a:p>
            <a:pPr>
              <a:lnSpc>
                <a:spcPts val="2940"/>
              </a:lnSpc>
            </a:pPr>
            <a:r>
              <a:rPr lang="en-US" sz="2100">
                <a:solidFill>
                  <a:srgbClr val="393939"/>
                </a:solidFill>
                <a:latin typeface="Play"/>
              </a:rPr>
              <a:t>Number of rows =  6978</a:t>
            </a:r>
          </a:p>
          <a:p>
            <a:pPr>
              <a:lnSpc>
                <a:spcPts val="2940"/>
              </a:lnSpc>
            </a:pPr>
            <a:endParaRPr lang="en-US" sz="2100">
              <a:solidFill>
                <a:srgbClr val="393939"/>
              </a:solidFill>
              <a:latin typeface="Play"/>
            </a:endParaRPr>
          </a:p>
        </p:txBody>
      </p:sp>
      <p:grpSp>
        <p:nvGrpSpPr>
          <p:cNvPr id="24" name="Group 24"/>
          <p:cNvGrpSpPr/>
          <p:nvPr/>
        </p:nvGrpSpPr>
        <p:grpSpPr>
          <a:xfrm>
            <a:off x="15354640" y="3778038"/>
            <a:ext cx="2566458" cy="2104016"/>
            <a:chOff x="0" y="0"/>
            <a:chExt cx="3421944" cy="2805355"/>
          </a:xfrm>
        </p:grpSpPr>
        <p:sp>
          <p:nvSpPr>
            <p:cNvPr id="25" name="TextBox 25"/>
            <p:cNvSpPr txBox="1"/>
            <p:nvPr/>
          </p:nvSpPr>
          <p:spPr>
            <a:xfrm>
              <a:off x="0" y="892884"/>
              <a:ext cx="3421944" cy="1912470"/>
            </a:xfrm>
            <a:prstGeom prst="rect">
              <a:avLst/>
            </a:prstGeom>
          </p:spPr>
          <p:txBody>
            <a:bodyPr lIns="0" tIns="0" rIns="0" bIns="0" rtlCol="0" anchor="t">
              <a:spAutoFit/>
            </a:bodyPr>
            <a:lstStyle/>
            <a:p>
              <a:pPr>
                <a:lnSpc>
                  <a:spcPts val="2879"/>
                </a:lnSpc>
              </a:pPr>
              <a:r>
                <a:rPr lang="en-US" sz="2400">
                  <a:solidFill>
                    <a:srgbClr val="393939"/>
                  </a:solidFill>
                  <a:latin typeface="Play Bold"/>
                </a:rPr>
                <a:t>•  Add a column with the name (Regions)</a:t>
              </a:r>
            </a:p>
            <a:p>
              <a:pPr>
                <a:lnSpc>
                  <a:spcPts val="2879"/>
                </a:lnSpc>
              </a:pPr>
              <a:endParaRPr lang="en-US" sz="2400">
                <a:solidFill>
                  <a:srgbClr val="393939"/>
                </a:solidFill>
                <a:latin typeface="Play Bold"/>
              </a:endParaRPr>
            </a:p>
          </p:txBody>
        </p:sp>
        <p:sp>
          <p:nvSpPr>
            <p:cNvPr id="26" name="TextBox 26"/>
            <p:cNvSpPr txBox="1"/>
            <p:nvPr/>
          </p:nvSpPr>
          <p:spPr>
            <a:xfrm>
              <a:off x="0" y="-28575"/>
              <a:ext cx="3421944" cy="482687"/>
            </a:xfrm>
            <a:prstGeom prst="rect">
              <a:avLst/>
            </a:prstGeom>
          </p:spPr>
          <p:txBody>
            <a:bodyPr lIns="0" tIns="0" rIns="0" bIns="0" rtlCol="0" anchor="t">
              <a:spAutoFit/>
            </a:bodyPr>
            <a:lstStyle/>
            <a:p>
              <a:pPr>
                <a:lnSpc>
                  <a:spcPts val="2989"/>
                </a:lnSpc>
              </a:pPr>
              <a:endParaRPr/>
            </a:p>
          </p:txBody>
        </p:sp>
      </p:grpSp>
      <p:sp>
        <p:nvSpPr>
          <p:cNvPr id="27" name="TextBox 27"/>
          <p:cNvSpPr txBox="1"/>
          <p:nvPr/>
        </p:nvSpPr>
        <p:spPr>
          <a:xfrm>
            <a:off x="829477" y="7171916"/>
            <a:ext cx="4899435" cy="743398"/>
          </a:xfrm>
          <a:prstGeom prst="rect">
            <a:avLst/>
          </a:prstGeom>
        </p:spPr>
        <p:txBody>
          <a:bodyPr lIns="0" tIns="0" rIns="0" bIns="0" rtlCol="0" anchor="t">
            <a:spAutoFit/>
          </a:bodyPr>
          <a:lstStyle/>
          <a:p>
            <a:pPr>
              <a:lnSpc>
                <a:spcPts val="2940"/>
              </a:lnSpc>
            </a:pPr>
            <a:r>
              <a:rPr lang="en-US" sz="2100">
                <a:solidFill>
                  <a:srgbClr val="393939"/>
                </a:solidFill>
                <a:latin typeface="Play Bold"/>
              </a:rPr>
              <a:t>  After Data cleaning &amp; engineering</a:t>
            </a:r>
          </a:p>
          <a:p>
            <a:pPr>
              <a:lnSpc>
                <a:spcPts val="2940"/>
              </a:lnSpc>
            </a:pPr>
            <a:endParaRPr lang="en-US" sz="2100">
              <a:solidFill>
                <a:srgbClr val="393939"/>
              </a:solidFill>
              <a:latin typeface="Play Bold"/>
            </a:endParaRPr>
          </a:p>
        </p:txBody>
      </p:sp>
      <p:sp>
        <p:nvSpPr>
          <p:cNvPr id="28" name="TextBox 28"/>
          <p:cNvSpPr txBox="1"/>
          <p:nvPr/>
        </p:nvSpPr>
        <p:spPr>
          <a:xfrm>
            <a:off x="1028700" y="7858164"/>
            <a:ext cx="3416983" cy="743398"/>
          </a:xfrm>
          <a:prstGeom prst="rect">
            <a:avLst/>
          </a:prstGeom>
        </p:spPr>
        <p:txBody>
          <a:bodyPr lIns="0" tIns="0" rIns="0" bIns="0" rtlCol="0" anchor="t">
            <a:spAutoFit/>
          </a:bodyPr>
          <a:lstStyle/>
          <a:p>
            <a:pPr>
              <a:lnSpc>
                <a:spcPts val="2940"/>
              </a:lnSpc>
            </a:pPr>
            <a:r>
              <a:rPr lang="en-US" sz="2100">
                <a:solidFill>
                  <a:srgbClr val="393939"/>
                </a:solidFill>
                <a:latin typeface="Play"/>
              </a:rPr>
              <a:t>Number of rows =  5146</a:t>
            </a:r>
          </a:p>
          <a:p>
            <a:pPr>
              <a:lnSpc>
                <a:spcPts val="2940"/>
              </a:lnSpc>
            </a:pPr>
            <a:endParaRPr lang="en-US" sz="2100">
              <a:solidFill>
                <a:srgbClr val="393939"/>
              </a:solidFill>
              <a:latin typeface="Play"/>
            </a:endParaRPr>
          </a:p>
        </p:txBody>
      </p:sp>
      <p:sp>
        <p:nvSpPr>
          <p:cNvPr id="29" name="AutoShape 29"/>
          <p:cNvSpPr/>
          <p:nvPr/>
        </p:nvSpPr>
        <p:spPr>
          <a:xfrm>
            <a:off x="15354640" y="6595337"/>
            <a:ext cx="2566458" cy="0"/>
          </a:xfrm>
          <a:prstGeom prst="line">
            <a:avLst/>
          </a:prstGeom>
          <a:ln w="28575" cap="rnd">
            <a:solidFill>
              <a:srgbClr val="393939"/>
            </a:solidFill>
            <a:prstDash val="sysDash"/>
            <a:headEnd type="none" w="sm" len="sm"/>
            <a:tailEnd type="none" w="sm" len="sm"/>
          </a:ln>
        </p:spPr>
      </p:sp>
      <p:sp>
        <p:nvSpPr>
          <p:cNvPr id="30" name="AutoShape 30"/>
          <p:cNvSpPr/>
          <p:nvPr/>
        </p:nvSpPr>
        <p:spPr>
          <a:xfrm>
            <a:off x="293160" y="6538187"/>
            <a:ext cx="2440241" cy="0"/>
          </a:xfrm>
          <a:prstGeom prst="line">
            <a:avLst/>
          </a:prstGeom>
          <a:ln w="28575" cap="rnd">
            <a:solidFill>
              <a:srgbClr val="393939"/>
            </a:solidFill>
            <a:prstDash val="sysDash"/>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9393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209800" y="1943100"/>
            <a:ext cx="14355439" cy="7747535"/>
          </a:xfrm>
          <a:prstGeom prst="rect">
            <a:avLst/>
          </a:prstGeom>
        </p:spPr>
      </p:pic>
      <p:grpSp>
        <p:nvGrpSpPr>
          <p:cNvPr id="3" name="Group 3"/>
          <p:cNvGrpSpPr/>
          <p:nvPr/>
        </p:nvGrpSpPr>
        <p:grpSpPr>
          <a:xfrm>
            <a:off x="622787" y="1040420"/>
            <a:ext cx="9040494" cy="1770361"/>
            <a:chOff x="0" y="0"/>
            <a:chExt cx="12053992" cy="2360481"/>
          </a:xfrm>
        </p:grpSpPr>
        <p:sp>
          <p:nvSpPr>
            <p:cNvPr id="4" name="TextBox 4"/>
            <p:cNvSpPr txBox="1"/>
            <p:nvPr/>
          </p:nvSpPr>
          <p:spPr>
            <a:xfrm>
              <a:off x="0" y="1689274"/>
              <a:ext cx="10607073" cy="671207"/>
            </a:xfrm>
            <a:prstGeom prst="rect">
              <a:avLst/>
            </a:prstGeom>
          </p:spPr>
          <p:txBody>
            <a:bodyPr lIns="0" tIns="0" rIns="0" bIns="0" rtlCol="0" anchor="t">
              <a:spAutoFit/>
            </a:bodyPr>
            <a:lstStyle/>
            <a:p>
              <a:pPr>
                <a:lnSpc>
                  <a:spcPts val="4159"/>
                </a:lnSpc>
              </a:pPr>
              <a:endParaRPr/>
            </a:p>
          </p:txBody>
        </p:sp>
        <p:sp>
          <p:nvSpPr>
            <p:cNvPr id="5" name="TextBox 5"/>
            <p:cNvSpPr txBox="1"/>
            <p:nvPr/>
          </p:nvSpPr>
          <p:spPr>
            <a:xfrm>
              <a:off x="0" y="-57150"/>
              <a:ext cx="12053992" cy="856005"/>
            </a:xfrm>
            <a:prstGeom prst="rect">
              <a:avLst/>
            </a:prstGeom>
          </p:spPr>
          <p:txBody>
            <a:bodyPr lIns="0" tIns="0" rIns="0" bIns="0" rtlCol="0" anchor="t">
              <a:spAutoFit/>
            </a:bodyPr>
            <a:lstStyle/>
            <a:p>
              <a:pPr>
                <a:lnSpc>
                  <a:spcPts val="5200"/>
                </a:lnSpc>
              </a:pPr>
              <a:r>
                <a:rPr lang="en-US" sz="3999">
                  <a:solidFill>
                    <a:srgbClr val="EDEDED"/>
                  </a:solidFill>
                  <a:latin typeface="Play Bold"/>
                </a:rPr>
                <a:t>C</a:t>
              </a:r>
              <a:r>
                <a:rPr lang="en-US" sz="4000">
                  <a:solidFill>
                    <a:srgbClr val="EDEDED"/>
                  </a:solidFill>
                  <a:latin typeface="Play Bold"/>
                </a:rPr>
                <a:t>orrelation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64852" y="-5074255"/>
            <a:ext cx="9500719" cy="9500719"/>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729194" y="-2786128"/>
            <a:ext cx="9818453" cy="981845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04423" y="4009788"/>
            <a:ext cx="9012725" cy="9012725"/>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852770" y="6926232"/>
            <a:ext cx="9500719" cy="9500719"/>
          </a:xfrm>
          <a:prstGeom prst="rect">
            <a:avLst/>
          </a:prstGeom>
        </p:spPr>
      </p:pic>
      <p:sp>
        <p:nvSpPr>
          <p:cNvPr id="6" name="AutoShape 6"/>
          <p:cNvSpPr/>
          <p:nvPr/>
        </p:nvSpPr>
        <p:spPr>
          <a:xfrm>
            <a:off x="477402" y="4655737"/>
            <a:ext cx="17090577" cy="0"/>
          </a:xfrm>
          <a:prstGeom prst="line">
            <a:avLst/>
          </a:prstGeom>
          <a:ln w="9525" cap="flat">
            <a:solidFill>
              <a:srgbClr val="000000"/>
            </a:solidFill>
            <a:prstDash val="solid"/>
            <a:headEnd type="none" w="sm" len="sm"/>
            <a:tailEnd type="none" w="sm" len="sm"/>
          </a:ln>
        </p:spPr>
      </p:sp>
      <p:sp>
        <p:nvSpPr>
          <p:cNvPr id="7" name="AutoShape 7"/>
          <p:cNvSpPr/>
          <p:nvPr/>
        </p:nvSpPr>
        <p:spPr>
          <a:xfrm>
            <a:off x="477402" y="6349309"/>
            <a:ext cx="17090577" cy="0"/>
          </a:xfrm>
          <a:prstGeom prst="line">
            <a:avLst/>
          </a:prstGeom>
          <a:ln w="9525" cap="flat">
            <a:solidFill>
              <a:srgbClr val="000000"/>
            </a:solidFill>
            <a:prstDash val="solid"/>
            <a:headEnd type="none" w="sm" len="sm"/>
            <a:tailEnd type="none" w="sm" len="sm"/>
          </a:ln>
        </p:spPr>
      </p:sp>
      <p:sp>
        <p:nvSpPr>
          <p:cNvPr id="8" name="AutoShape 8"/>
          <p:cNvSpPr/>
          <p:nvPr/>
        </p:nvSpPr>
        <p:spPr>
          <a:xfrm>
            <a:off x="477402" y="8042880"/>
            <a:ext cx="17090615"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700277" y="1623461"/>
            <a:ext cx="3831714" cy="511885"/>
          </a:xfrm>
          <a:prstGeom prst="rect">
            <a:avLst/>
          </a:prstGeom>
        </p:spPr>
        <p:txBody>
          <a:bodyPr lIns="0" tIns="0" rIns="0" bIns="0" rtlCol="0" anchor="t">
            <a:spAutoFit/>
          </a:bodyPr>
          <a:lstStyle/>
          <a:p>
            <a:pPr marL="0" lvl="0" indent="0" algn="l">
              <a:lnSpc>
                <a:spcPts val="3960"/>
              </a:lnSpc>
              <a:spcBef>
                <a:spcPct val="0"/>
              </a:spcBef>
            </a:pPr>
            <a:r>
              <a:rPr lang="en-US" sz="3600">
                <a:solidFill>
                  <a:srgbClr val="000000"/>
                </a:solidFill>
                <a:latin typeface="Ruda Black Bold"/>
              </a:rPr>
              <a:t>Result</a:t>
            </a:r>
          </a:p>
        </p:txBody>
      </p:sp>
      <p:sp>
        <p:nvSpPr>
          <p:cNvPr id="10" name="TextBox 10"/>
          <p:cNvSpPr txBox="1"/>
          <p:nvPr/>
        </p:nvSpPr>
        <p:spPr>
          <a:xfrm>
            <a:off x="1600200" y="3465567"/>
            <a:ext cx="2398271" cy="708287"/>
          </a:xfrm>
          <a:prstGeom prst="rect">
            <a:avLst/>
          </a:prstGeom>
        </p:spPr>
        <p:txBody>
          <a:bodyPr lIns="0" tIns="0" rIns="0" bIns="0" rtlCol="0" anchor="t">
            <a:spAutoFit/>
          </a:bodyPr>
          <a:lstStyle/>
          <a:p>
            <a:pPr>
              <a:lnSpc>
                <a:spcPts val="2859"/>
              </a:lnSpc>
            </a:pPr>
            <a:r>
              <a:rPr lang="en-US" sz="2199" dirty="0">
                <a:solidFill>
                  <a:srgbClr val="000000"/>
                </a:solidFill>
                <a:latin typeface="Ruda Regular Bold"/>
              </a:rPr>
              <a:t>X1 =</a:t>
            </a:r>
          </a:p>
          <a:p>
            <a:pPr marL="0" lvl="0" indent="0" algn="l">
              <a:lnSpc>
                <a:spcPts val="2859"/>
              </a:lnSpc>
            </a:pPr>
            <a:endParaRPr lang="en-US" sz="2199" dirty="0">
              <a:solidFill>
                <a:srgbClr val="000000"/>
              </a:solidFill>
              <a:latin typeface="Ruda Regular Bold"/>
            </a:endParaRPr>
          </a:p>
        </p:txBody>
      </p:sp>
      <p:sp>
        <p:nvSpPr>
          <p:cNvPr id="11" name="TextBox 11"/>
          <p:cNvSpPr txBox="1"/>
          <p:nvPr/>
        </p:nvSpPr>
        <p:spPr>
          <a:xfrm>
            <a:off x="1600200" y="5338433"/>
            <a:ext cx="2398271" cy="349698"/>
          </a:xfrm>
          <a:prstGeom prst="rect">
            <a:avLst/>
          </a:prstGeom>
        </p:spPr>
        <p:txBody>
          <a:bodyPr lIns="0" tIns="0" rIns="0" bIns="0" rtlCol="0" anchor="t">
            <a:spAutoFit/>
          </a:bodyPr>
          <a:lstStyle/>
          <a:p>
            <a:pPr marL="0" lvl="0" indent="0" algn="l">
              <a:lnSpc>
                <a:spcPts val="2859"/>
              </a:lnSpc>
            </a:pPr>
            <a:r>
              <a:rPr lang="en-US" sz="2199">
                <a:solidFill>
                  <a:srgbClr val="000000"/>
                </a:solidFill>
                <a:latin typeface="Ruda Regular Bold"/>
              </a:rPr>
              <a:t>X2=</a:t>
            </a:r>
          </a:p>
        </p:txBody>
      </p:sp>
      <p:sp>
        <p:nvSpPr>
          <p:cNvPr id="12" name="TextBox 12"/>
          <p:cNvSpPr txBox="1"/>
          <p:nvPr/>
        </p:nvSpPr>
        <p:spPr>
          <a:xfrm>
            <a:off x="1600200" y="7032004"/>
            <a:ext cx="2398271" cy="349698"/>
          </a:xfrm>
          <a:prstGeom prst="rect">
            <a:avLst/>
          </a:prstGeom>
        </p:spPr>
        <p:txBody>
          <a:bodyPr lIns="0" tIns="0" rIns="0" bIns="0" rtlCol="0" anchor="t">
            <a:spAutoFit/>
          </a:bodyPr>
          <a:lstStyle/>
          <a:p>
            <a:pPr marL="0" lvl="0" indent="0" algn="l">
              <a:lnSpc>
                <a:spcPts val="2859"/>
              </a:lnSpc>
            </a:pPr>
            <a:r>
              <a:rPr lang="en-US" sz="2199">
                <a:solidFill>
                  <a:srgbClr val="000000"/>
                </a:solidFill>
                <a:latin typeface="Ruda Regular Bold"/>
              </a:rPr>
              <a:t>X3=</a:t>
            </a:r>
          </a:p>
        </p:txBody>
      </p:sp>
      <p:sp>
        <p:nvSpPr>
          <p:cNvPr id="13" name="TextBox 13"/>
          <p:cNvSpPr txBox="1"/>
          <p:nvPr/>
        </p:nvSpPr>
        <p:spPr>
          <a:xfrm>
            <a:off x="1600200" y="8725576"/>
            <a:ext cx="2398271" cy="349698"/>
          </a:xfrm>
          <a:prstGeom prst="rect">
            <a:avLst/>
          </a:prstGeom>
        </p:spPr>
        <p:txBody>
          <a:bodyPr lIns="0" tIns="0" rIns="0" bIns="0" rtlCol="0" anchor="t">
            <a:spAutoFit/>
          </a:bodyPr>
          <a:lstStyle/>
          <a:p>
            <a:pPr marL="0" lvl="0" indent="0" algn="l">
              <a:lnSpc>
                <a:spcPts val="2859"/>
              </a:lnSpc>
            </a:pPr>
            <a:r>
              <a:rPr lang="en-US" sz="2199" dirty="0">
                <a:solidFill>
                  <a:srgbClr val="000000"/>
                </a:solidFill>
                <a:latin typeface="Ruda Regular Bold"/>
              </a:rPr>
              <a:t>X4=</a:t>
            </a:r>
          </a:p>
        </p:txBody>
      </p:sp>
      <p:sp>
        <p:nvSpPr>
          <p:cNvPr id="14" name="TextBox 14"/>
          <p:cNvSpPr txBox="1"/>
          <p:nvPr/>
        </p:nvSpPr>
        <p:spPr>
          <a:xfrm>
            <a:off x="3249100" y="3315381"/>
            <a:ext cx="1964850" cy="923330"/>
          </a:xfrm>
          <a:prstGeom prst="rect">
            <a:avLst/>
          </a:prstGeom>
        </p:spPr>
        <p:txBody>
          <a:bodyPr lIns="0" tIns="0" rIns="0" bIns="0" rtlCol="0" anchor="t">
            <a:spAutoFit/>
          </a:bodyPr>
          <a:lstStyle/>
          <a:p>
            <a:pPr marL="342900" indent="-342900">
              <a:buFont typeface="Arial" panose="020B0604020202020204" pitchFamily="34" charset="0"/>
              <a:buChar char="•"/>
            </a:pPr>
            <a:r>
              <a:rPr lang="en-US" sz="2000" dirty="0">
                <a:solidFill>
                  <a:srgbClr val="000000"/>
                </a:solidFill>
                <a:latin typeface="Overpass"/>
              </a:rPr>
              <a:t>All features</a:t>
            </a:r>
          </a:p>
          <a:p>
            <a:pPr marL="342900" indent="-342900">
              <a:buFont typeface="Arial" panose="020B0604020202020204" pitchFamily="34" charset="0"/>
              <a:buChar char="•"/>
            </a:pPr>
            <a:r>
              <a:rPr lang="en-US" sz="2000" dirty="0">
                <a:solidFill>
                  <a:srgbClr val="000000"/>
                </a:solidFill>
                <a:latin typeface="Overpass"/>
              </a:rPr>
              <a:t>Using </a:t>
            </a:r>
            <a:r>
              <a:rPr lang="en-US" sz="2000" dirty="0" err="1">
                <a:solidFill>
                  <a:srgbClr val="000000"/>
                </a:solidFill>
                <a:latin typeface="Overpass"/>
              </a:rPr>
              <a:t>Amanat</a:t>
            </a:r>
            <a:r>
              <a:rPr lang="en-US" sz="2000" dirty="0">
                <a:solidFill>
                  <a:srgbClr val="000000"/>
                </a:solidFill>
                <a:latin typeface="Overpass"/>
              </a:rPr>
              <a:t> (</a:t>
            </a:r>
            <a:r>
              <a:rPr lang="en-US" sz="2000" dirty="0" err="1">
                <a:solidFill>
                  <a:srgbClr val="000000"/>
                </a:solidFill>
                <a:latin typeface="Overpass"/>
              </a:rPr>
              <a:t>Baladiat</a:t>
            </a:r>
            <a:r>
              <a:rPr lang="en-US" sz="2000" dirty="0">
                <a:solidFill>
                  <a:srgbClr val="000000"/>
                </a:solidFill>
                <a:latin typeface="Overpass"/>
              </a:rPr>
              <a:t>)</a:t>
            </a:r>
          </a:p>
        </p:txBody>
      </p:sp>
      <p:sp>
        <p:nvSpPr>
          <p:cNvPr id="15" name="TextBox 15"/>
          <p:cNvSpPr txBox="1"/>
          <p:nvPr/>
        </p:nvSpPr>
        <p:spPr>
          <a:xfrm>
            <a:off x="3243064" y="4985219"/>
            <a:ext cx="2828535" cy="615553"/>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000" dirty="0">
                <a:solidFill>
                  <a:srgbClr val="000000"/>
                </a:solidFill>
                <a:latin typeface="Overpass"/>
              </a:rPr>
              <a:t>All features</a:t>
            </a:r>
          </a:p>
          <a:p>
            <a:pPr marL="342900" indent="-342900">
              <a:buFont typeface="Arial" panose="020B0604020202020204" pitchFamily="34" charset="0"/>
              <a:buChar char="•"/>
            </a:pPr>
            <a:r>
              <a:rPr lang="en-US" sz="2000" dirty="0">
                <a:solidFill>
                  <a:srgbClr val="000000"/>
                </a:solidFill>
                <a:latin typeface="Overpass"/>
              </a:rPr>
              <a:t>Using </a:t>
            </a:r>
            <a:r>
              <a:rPr lang="en-US" sz="2000" dirty="0">
                <a:solidFill>
                  <a:srgbClr val="000000"/>
                </a:solidFill>
                <a:latin typeface="Arimo"/>
              </a:rPr>
              <a:t>Neighborhoods</a:t>
            </a:r>
          </a:p>
        </p:txBody>
      </p:sp>
      <p:sp>
        <p:nvSpPr>
          <p:cNvPr id="16" name="TextBox 16"/>
          <p:cNvSpPr txBox="1"/>
          <p:nvPr/>
        </p:nvSpPr>
        <p:spPr>
          <a:xfrm>
            <a:off x="3249100" y="6740260"/>
            <a:ext cx="2208496" cy="615553"/>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000" dirty="0">
                <a:solidFill>
                  <a:srgbClr val="000000"/>
                </a:solidFill>
                <a:latin typeface="Overpass"/>
              </a:rPr>
              <a:t>All features</a:t>
            </a:r>
          </a:p>
          <a:p>
            <a:pPr marL="342900" indent="-342900">
              <a:buFont typeface="Arial" panose="020B0604020202020204" pitchFamily="34" charset="0"/>
              <a:buChar char="•"/>
            </a:pPr>
            <a:r>
              <a:rPr lang="en-US" sz="2000" dirty="0">
                <a:solidFill>
                  <a:srgbClr val="000000"/>
                </a:solidFill>
                <a:latin typeface="Overpass"/>
              </a:rPr>
              <a:t>Using Regi</a:t>
            </a:r>
            <a:r>
              <a:rPr lang="en-US" sz="2000" dirty="0">
                <a:solidFill>
                  <a:srgbClr val="000000"/>
                </a:solidFill>
                <a:latin typeface="Arimo"/>
              </a:rPr>
              <a:t>ons</a:t>
            </a:r>
          </a:p>
        </p:txBody>
      </p:sp>
      <p:sp>
        <p:nvSpPr>
          <p:cNvPr id="17" name="TextBox 17"/>
          <p:cNvSpPr txBox="1"/>
          <p:nvPr/>
        </p:nvSpPr>
        <p:spPr>
          <a:xfrm>
            <a:off x="3243064" y="8356751"/>
            <a:ext cx="2214532" cy="923330"/>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000" dirty="0">
                <a:solidFill>
                  <a:srgbClr val="000000"/>
                </a:solidFill>
                <a:latin typeface="Overpass"/>
              </a:rPr>
              <a:t>Scaled features</a:t>
            </a:r>
          </a:p>
          <a:p>
            <a:pPr marL="342900" indent="-342900">
              <a:buFont typeface="Arial" panose="020B0604020202020204" pitchFamily="34" charset="0"/>
              <a:buChar char="•"/>
            </a:pPr>
            <a:r>
              <a:rPr lang="en-US" sz="2000" dirty="0">
                <a:solidFill>
                  <a:srgbClr val="000000"/>
                </a:solidFill>
                <a:latin typeface="Overpass"/>
              </a:rPr>
              <a:t>Log10 Price</a:t>
            </a:r>
          </a:p>
          <a:p>
            <a:pPr marL="342900" indent="-342900">
              <a:buFont typeface="Arial" panose="020B0604020202020204" pitchFamily="34" charset="0"/>
              <a:buChar char="•"/>
            </a:pPr>
            <a:r>
              <a:rPr lang="en-US" sz="2000" dirty="0">
                <a:solidFill>
                  <a:srgbClr val="000000"/>
                </a:solidFill>
                <a:latin typeface="Overpass"/>
              </a:rPr>
              <a:t>Using </a:t>
            </a:r>
            <a:r>
              <a:rPr lang="en-US" sz="2000" dirty="0" err="1">
                <a:solidFill>
                  <a:srgbClr val="000000"/>
                </a:solidFill>
                <a:latin typeface="Overpass"/>
              </a:rPr>
              <a:t>Amanat</a:t>
            </a:r>
            <a:endParaRPr lang="en-US" sz="2000" dirty="0">
              <a:solidFill>
                <a:srgbClr val="000000"/>
              </a:solidFill>
              <a:latin typeface="Overpass"/>
            </a:endParaRPr>
          </a:p>
        </p:txBody>
      </p:sp>
      <p:sp>
        <p:nvSpPr>
          <p:cNvPr id="18" name="TextBox 18"/>
          <p:cNvSpPr txBox="1"/>
          <p:nvPr/>
        </p:nvSpPr>
        <p:spPr>
          <a:xfrm>
            <a:off x="13869175" y="2189184"/>
            <a:ext cx="3487074" cy="772982"/>
          </a:xfrm>
          <a:prstGeom prst="rect">
            <a:avLst/>
          </a:prstGeom>
        </p:spPr>
        <p:txBody>
          <a:bodyPr lIns="0" tIns="0" rIns="0" bIns="0" rtlCol="0" anchor="t">
            <a:spAutoFit/>
          </a:bodyPr>
          <a:lstStyle/>
          <a:p>
            <a:pPr>
              <a:lnSpc>
                <a:spcPts val="3119"/>
              </a:lnSpc>
            </a:pPr>
            <a:r>
              <a:rPr lang="en-US" sz="2399">
                <a:solidFill>
                  <a:srgbClr val="000000"/>
                </a:solidFill>
                <a:latin typeface="Ruda Regular Bold"/>
              </a:rPr>
              <a:t>Polynomial Regression</a:t>
            </a:r>
          </a:p>
          <a:p>
            <a:pPr marL="0" lvl="0" indent="0">
              <a:lnSpc>
                <a:spcPts val="3119"/>
              </a:lnSpc>
            </a:pPr>
            <a:endParaRPr lang="en-US" sz="2399">
              <a:solidFill>
                <a:srgbClr val="000000"/>
              </a:solidFill>
              <a:latin typeface="Ruda Regular Bold"/>
            </a:endParaRPr>
          </a:p>
        </p:txBody>
      </p:sp>
      <p:sp>
        <p:nvSpPr>
          <p:cNvPr id="19" name="TextBox 19"/>
          <p:cNvSpPr txBox="1"/>
          <p:nvPr/>
        </p:nvSpPr>
        <p:spPr>
          <a:xfrm>
            <a:off x="14298228" y="3265541"/>
            <a:ext cx="2549756" cy="1231106"/>
          </a:xfrm>
          <a:prstGeom prst="rect">
            <a:avLst/>
          </a:prstGeom>
        </p:spPr>
        <p:txBody>
          <a:bodyPr wrap="square" lIns="0" tIns="0" rIns="0" bIns="0" rtlCol="0" anchor="t">
            <a:spAutoFit/>
          </a:bodyPr>
          <a:lstStyle/>
          <a:p>
            <a:r>
              <a:rPr lang="en-US" sz="2000" dirty="0">
                <a:solidFill>
                  <a:srgbClr val="000000"/>
                </a:solidFill>
                <a:latin typeface="Overpass"/>
              </a:rPr>
              <a:t>Train R^2 = 0.83</a:t>
            </a:r>
          </a:p>
          <a:p>
            <a:r>
              <a:rPr lang="en-US" sz="2000" dirty="0">
                <a:solidFill>
                  <a:srgbClr val="000000"/>
                </a:solidFill>
                <a:latin typeface="Overpass"/>
              </a:rPr>
              <a:t>Va</a:t>
            </a:r>
            <a:r>
              <a:rPr lang="en-US" sz="2000" dirty="0">
                <a:solidFill>
                  <a:srgbClr val="000000"/>
                </a:solidFill>
                <a:latin typeface="Arimo"/>
              </a:rPr>
              <a:t>lidation R^2 = 0.76 </a:t>
            </a:r>
          </a:p>
          <a:p>
            <a:r>
              <a:rPr lang="en-US" sz="2000" dirty="0">
                <a:solidFill>
                  <a:srgbClr val="000000"/>
                </a:solidFill>
                <a:latin typeface="Arimo"/>
              </a:rPr>
              <a:t>Test R^2 = 0.78</a:t>
            </a:r>
          </a:p>
          <a:p>
            <a:pPr algn="l"/>
            <a:endParaRPr lang="en-US" sz="2000" dirty="0">
              <a:solidFill>
                <a:srgbClr val="000000"/>
              </a:solidFill>
              <a:latin typeface="Arimo"/>
            </a:endParaRPr>
          </a:p>
        </p:txBody>
      </p:sp>
      <p:sp>
        <p:nvSpPr>
          <p:cNvPr id="20" name="TextBox 20"/>
          <p:cNvSpPr txBox="1"/>
          <p:nvPr/>
        </p:nvSpPr>
        <p:spPr>
          <a:xfrm>
            <a:off x="14298228" y="4902994"/>
            <a:ext cx="2549756" cy="1231106"/>
          </a:xfrm>
          <a:prstGeom prst="rect">
            <a:avLst/>
          </a:prstGeom>
        </p:spPr>
        <p:txBody>
          <a:bodyPr wrap="square" lIns="0" tIns="0" rIns="0" bIns="0" rtlCol="0" anchor="t">
            <a:spAutoFit/>
          </a:bodyPr>
          <a:lstStyle/>
          <a:p>
            <a:r>
              <a:rPr lang="en-US" sz="2000" dirty="0">
                <a:solidFill>
                  <a:srgbClr val="000000"/>
                </a:solidFill>
                <a:latin typeface="Overpass"/>
              </a:rPr>
              <a:t>Train R^2 = 0.91</a:t>
            </a:r>
          </a:p>
          <a:p>
            <a:r>
              <a:rPr lang="en-US" sz="2000" dirty="0">
                <a:solidFill>
                  <a:srgbClr val="000000"/>
                </a:solidFill>
                <a:latin typeface="Arimo"/>
              </a:rPr>
              <a:t>Va</a:t>
            </a:r>
            <a:r>
              <a:rPr lang="en-US" sz="2000" dirty="0">
                <a:solidFill>
                  <a:srgbClr val="000000"/>
                </a:solidFill>
                <a:latin typeface="Overpass"/>
              </a:rPr>
              <a:t>lidati</a:t>
            </a:r>
            <a:r>
              <a:rPr lang="en-US" sz="2000" dirty="0">
                <a:solidFill>
                  <a:srgbClr val="000000"/>
                </a:solidFill>
                <a:latin typeface="Arimo"/>
              </a:rPr>
              <a:t>on R^2 = -900</a:t>
            </a:r>
          </a:p>
          <a:p>
            <a:r>
              <a:rPr lang="en-US" sz="2000" dirty="0">
                <a:solidFill>
                  <a:srgbClr val="000000"/>
                </a:solidFill>
                <a:latin typeface="Overpass"/>
              </a:rPr>
              <a:t>T</a:t>
            </a:r>
            <a:r>
              <a:rPr lang="en-US" sz="2000" dirty="0">
                <a:solidFill>
                  <a:srgbClr val="000000"/>
                </a:solidFill>
                <a:latin typeface="Arimo"/>
              </a:rPr>
              <a:t>est R^2 = -800</a:t>
            </a:r>
          </a:p>
          <a:p>
            <a:pPr algn="l"/>
            <a:endParaRPr lang="en-US" sz="2000" dirty="0">
              <a:solidFill>
                <a:srgbClr val="000000"/>
              </a:solidFill>
              <a:latin typeface="Arimo"/>
            </a:endParaRPr>
          </a:p>
        </p:txBody>
      </p:sp>
      <p:sp>
        <p:nvSpPr>
          <p:cNvPr id="21" name="TextBox 21"/>
          <p:cNvSpPr txBox="1"/>
          <p:nvPr/>
        </p:nvSpPr>
        <p:spPr>
          <a:xfrm>
            <a:off x="14298228" y="6579394"/>
            <a:ext cx="2549756" cy="1231106"/>
          </a:xfrm>
          <a:prstGeom prst="rect">
            <a:avLst/>
          </a:prstGeom>
        </p:spPr>
        <p:txBody>
          <a:bodyPr wrap="square" lIns="0" tIns="0" rIns="0" bIns="0" rtlCol="0" anchor="t">
            <a:spAutoFit/>
          </a:bodyPr>
          <a:lstStyle/>
          <a:p>
            <a:r>
              <a:rPr lang="en-US" sz="2000" dirty="0">
                <a:solidFill>
                  <a:srgbClr val="000000"/>
                </a:solidFill>
                <a:latin typeface="Overpass"/>
              </a:rPr>
              <a:t>Train R^2 = 0.78</a:t>
            </a:r>
          </a:p>
          <a:p>
            <a:r>
              <a:rPr lang="en-US" sz="2000" dirty="0">
                <a:solidFill>
                  <a:srgbClr val="000000"/>
                </a:solidFill>
                <a:latin typeface="Arimo"/>
              </a:rPr>
              <a:t>Va</a:t>
            </a:r>
            <a:r>
              <a:rPr lang="en-US" sz="2000" dirty="0">
                <a:solidFill>
                  <a:srgbClr val="000000"/>
                </a:solidFill>
                <a:latin typeface="Overpass"/>
              </a:rPr>
              <a:t>lidation R^2 = 0.75</a:t>
            </a:r>
          </a:p>
          <a:p>
            <a:r>
              <a:rPr lang="en-US" sz="2000" dirty="0">
                <a:solidFill>
                  <a:srgbClr val="000000"/>
                </a:solidFill>
                <a:latin typeface="Arimo"/>
              </a:rPr>
              <a:t>Test R^2 = 0.76</a:t>
            </a:r>
          </a:p>
          <a:p>
            <a:pPr algn="l"/>
            <a:endParaRPr lang="en-US" sz="2000" dirty="0">
              <a:solidFill>
                <a:srgbClr val="000000"/>
              </a:solidFill>
              <a:latin typeface="Arimo"/>
            </a:endParaRPr>
          </a:p>
        </p:txBody>
      </p:sp>
      <p:sp>
        <p:nvSpPr>
          <p:cNvPr id="22" name="TextBox 22"/>
          <p:cNvSpPr txBox="1"/>
          <p:nvPr/>
        </p:nvSpPr>
        <p:spPr>
          <a:xfrm>
            <a:off x="14326445" y="8294362"/>
            <a:ext cx="2549756" cy="1231106"/>
          </a:xfrm>
          <a:prstGeom prst="rect">
            <a:avLst/>
          </a:prstGeom>
        </p:spPr>
        <p:txBody>
          <a:bodyPr wrap="square" lIns="0" tIns="0" rIns="0" bIns="0" rtlCol="0" anchor="t">
            <a:spAutoFit/>
          </a:bodyPr>
          <a:lstStyle/>
          <a:p>
            <a:r>
              <a:rPr lang="en-US" sz="2000" dirty="0">
                <a:solidFill>
                  <a:srgbClr val="000000"/>
                </a:solidFill>
                <a:latin typeface="Overpass"/>
              </a:rPr>
              <a:t>Train R^2 = 0.82</a:t>
            </a:r>
          </a:p>
          <a:p>
            <a:r>
              <a:rPr lang="en-US" sz="2000" dirty="0">
                <a:solidFill>
                  <a:srgbClr val="000000"/>
                </a:solidFill>
                <a:latin typeface="Arimo"/>
              </a:rPr>
              <a:t>Va</a:t>
            </a:r>
            <a:r>
              <a:rPr lang="en-US" sz="2000" dirty="0">
                <a:solidFill>
                  <a:srgbClr val="000000"/>
                </a:solidFill>
                <a:latin typeface="Overpass"/>
              </a:rPr>
              <a:t>lidati</a:t>
            </a:r>
            <a:r>
              <a:rPr lang="en-US" sz="2000" dirty="0">
                <a:solidFill>
                  <a:srgbClr val="000000"/>
                </a:solidFill>
                <a:latin typeface="Arimo"/>
              </a:rPr>
              <a:t>on R^2 = -111</a:t>
            </a:r>
          </a:p>
          <a:p>
            <a:r>
              <a:rPr lang="en-US" sz="2000" dirty="0">
                <a:solidFill>
                  <a:srgbClr val="000000"/>
                </a:solidFill>
                <a:latin typeface="Overpass"/>
              </a:rPr>
              <a:t>T</a:t>
            </a:r>
            <a:r>
              <a:rPr lang="en-US" sz="2000" dirty="0">
                <a:solidFill>
                  <a:srgbClr val="000000"/>
                </a:solidFill>
                <a:latin typeface="Arimo"/>
              </a:rPr>
              <a:t>est R^2 = -087</a:t>
            </a:r>
          </a:p>
          <a:p>
            <a:pPr algn="l"/>
            <a:endParaRPr lang="en-US" sz="2000" dirty="0">
              <a:solidFill>
                <a:srgbClr val="000000"/>
              </a:solidFill>
              <a:latin typeface="Arimo"/>
            </a:endParaRPr>
          </a:p>
        </p:txBody>
      </p:sp>
      <p:sp>
        <p:nvSpPr>
          <p:cNvPr id="23" name="TextBox 23"/>
          <p:cNvSpPr txBox="1"/>
          <p:nvPr/>
        </p:nvSpPr>
        <p:spPr>
          <a:xfrm>
            <a:off x="10102943" y="2189184"/>
            <a:ext cx="2803050" cy="785151"/>
          </a:xfrm>
          <a:prstGeom prst="rect">
            <a:avLst/>
          </a:prstGeom>
        </p:spPr>
        <p:txBody>
          <a:bodyPr wrap="square" lIns="0" tIns="0" rIns="0" bIns="0" rtlCol="0" anchor="t">
            <a:spAutoFit/>
          </a:bodyPr>
          <a:lstStyle/>
          <a:p>
            <a:pPr>
              <a:lnSpc>
                <a:spcPts val="3119"/>
              </a:lnSpc>
            </a:pPr>
            <a:r>
              <a:rPr lang="en-US" sz="2399" dirty="0">
                <a:solidFill>
                  <a:srgbClr val="000000"/>
                </a:solidFill>
                <a:latin typeface="Ruda Regular Bold"/>
              </a:rPr>
              <a:t>Ridge Regression</a:t>
            </a:r>
          </a:p>
          <a:p>
            <a:pPr marL="0" lvl="0" indent="0">
              <a:lnSpc>
                <a:spcPts val="3119"/>
              </a:lnSpc>
            </a:pPr>
            <a:endParaRPr lang="en-US" sz="2399" dirty="0">
              <a:solidFill>
                <a:srgbClr val="000000"/>
              </a:solidFill>
              <a:latin typeface="Ruda Regular Bold"/>
            </a:endParaRPr>
          </a:p>
        </p:txBody>
      </p:sp>
      <p:sp>
        <p:nvSpPr>
          <p:cNvPr id="24" name="TextBox 24"/>
          <p:cNvSpPr txBox="1"/>
          <p:nvPr/>
        </p:nvSpPr>
        <p:spPr>
          <a:xfrm>
            <a:off x="10413874" y="3285629"/>
            <a:ext cx="2803050" cy="1231106"/>
          </a:xfrm>
          <a:prstGeom prst="rect">
            <a:avLst/>
          </a:prstGeom>
        </p:spPr>
        <p:txBody>
          <a:bodyPr wrap="square" lIns="0" tIns="0" rIns="0" bIns="0" rtlCol="0" anchor="t">
            <a:spAutoFit/>
          </a:bodyPr>
          <a:lstStyle/>
          <a:p>
            <a:r>
              <a:rPr lang="en-US" sz="2000" dirty="0">
                <a:solidFill>
                  <a:srgbClr val="000000"/>
                </a:solidFill>
                <a:latin typeface="Overpass"/>
              </a:rPr>
              <a:t>Train R^2 = 0.71 </a:t>
            </a:r>
          </a:p>
          <a:p>
            <a:r>
              <a:rPr lang="en-US" sz="2000" dirty="0">
                <a:solidFill>
                  <a:srgbClr val="000000"/>
                </a:solidFill>
                <a:latin typeface="Overpass"/>
              </a:rPr>
              <a:t>Va</a:t>
            </a:r>
            <a:r>
              <a:rPr lang="en-US" sz="2000" dirty="0">
                <a:solidFill>
                  <a:srgbClr val="000000"/>
                </a:solidFill>
                <a:latin typeface="Arimo"/>
              </a:rPr>
              <a:t>lidation R^2 = 0.71 </a:t>
            </a:r>
          </a:p>
          <a:p>
            <a:r>
              <a:rPr lang="en-US" sz="2000" dirty="0">
                <a:solidFill>
                  <a:srgbClr val="000000"/>
                </a:solidFill>
                <a:latin typeface="Arimo"/>
              </a:rPr>
              <a:t>Test R^2 = 0.72 </a:t>
            </a:r>
          </a:p>
          <a:p>
            <a:pPr algn="l"/>
            <a:endParaRPr lang="en-US" sz="2000" dirty="0">
              <a:solidFill>
                <a:srgbClr val="000000"/>
              </a:solidFill>
              <a:latin typeface="Arimo"/>
            </a:endParaRPr>
          </a:p>
        </p:txBody>
      </p:sp>
      <p:sp>
        <p:nvSpPr>
          <p:cNvPr id="25" name="TextBox 25"/>
          <p:cNvSpPr txBox="1"/>
          <p:nvPr/>
        </p:nvSpPr>
        <p:spPr>
          <a:xfrm>
            <a:off x="10413874" y="4968957"/>
            <a:ext cx="2803050" cy="1231106"/>
          </a:xfrm>
          <a:prstGeom prst="rect">
            <a:avLst/>
          </a:prstGeom>
        </p:spPr>
        <p:txBody>
          <a:bodyPr wrap="square" lIns="0" tIns="0" rIns="0" bIns="0" rtlCol="0" anchor="t">
            <a:spAutoFit/>
          </a:bodyPr>
          <a:lstStyle/>
          <a:p>
            <a:r>
              <a:rPr lang="en-US" sz="2000" dirty="0">
                <a:solidFill>
                  <a:srgbClr val="000000"/>
                </a:solidFill>
                <a:latin typeface="Overpass"/>
              </a:rPr>
              <a:t>Train R^2 = 0.83</a:t>
            </a:r>
          </a:p>
          <a:p>
            <a:r>
              <a:rPr lang="en-US" sz="2000" dirty="0">
                <a:solidFill>
                  <a:srgbClr val="000000"/>
                </a:solidFill>
                <a:latin typeface="Arimo"/>
              </a:rPr>
              <a:t>Va</a:t>
            </a:r>
            <a:r>
              <a:rPr lang="en-US" sz="2000" dirty="0">
                <a:solidFill>
                  <a:srgbClr val="000000"/>
                </a:solidFill>
                <a:latin typeface="Overpass"/>
              </a:rPr>
              <a:t>lidati</a:t>
            </a:r>
            <a:r>
              <a:rPr lang="en-US" sz="2000" dirty="0">
                <a:solidFill>
                  <a:srgbClr val="000000"/>
                </a:solidFill>
                <a:latin typeface="Arimo"/>
              </a:rPr>
              <a:t>on R^2 = -4.0</a:t>
            </a:r>
          </a:p>
          <a:p>
            <a:r>
              <a:rPr lang="en-US" sz="2000" dirty="0">
                <a:solidFill>
                  <a:srgbClr val="000000"/>
                </a:solidFill>
                <a:latin typeface="Overpass"/>
              </a:rPr>
              <a:t>T</a:t>
            </a:r>
            <a:r>
              <a:rPr lang="en-US" sz="2000" dirty="0">
                <a:solidFill>
                  <a:srgbClr val="000000"/>
                </a:solidFill>
                <a:latin typeface="Arimo"/>
              </a:rPr>
              <a:t>est R^2 = -4.2</a:t>
            </a:r>
          </a:p>
          <a:p>
            <a:pPr algn="l"/>
            <a:endParaRPr lang="en-US" sz="2000" dirty="0">
              <a:solidFill>
                <a:srgbClr val="000000"/>
              </a:solidFill>
              <a:latin typeface="Arimo"/>
            </a:endParaRPr>
          </a:p>
        </p:txBody>
      </p:sp>
      <p:sp>
        <p:nvSpPr>
          <p:cNvPr id="26" name="TextBox 26"/>
          <p:cNvSpPr txBox="1"/>
          <p:nvPr/>
        </p:nvSpPr>
        <p:spPr>
          <a:xfrm>
            <a:off x="10413874" y="6672772"/>
            <a:ext cx="2803050" cy="1231106"/>
          </a:xfrm>
          <a:prstGeom prst="rect">
            <a:avLst/>
          </a:prstGeom>
        </p:spPr>
        <p:txBody>
          <a:bodyPr wrap="square" lIns="0" tIns="0" rIns="0" bIns="0" rtlCol="0" anchor="t">
            <a:spAutoFit/>
          </a:bodyPr>
          <a:lstStyle/>
          <a:p>
            <a:r>
              <a:rPr lang="en-US" sz="2000">
                <a:solidFill>
                  <a:srgbClr val="000000"/>
                </a:solidFill>
                <a:latin typeface="Overpass"/>
              </a:rPr>
              <a:t>Train R^2 = 0.70</a:t>
            </a:r>
          </a:p>
          <a:p>
            <a:r>
              <a:rPr lang="en-US" sz="2000">
                <a:solidFill>
                  <a:srgbClr val="000000"/>
                </a:solidFill>
                <a:latin typeface="Arimo"/>
              </a:rPr>
              <a:t>Va</a:t>
            </a:r>
            <a:r>
              <a:rPr lang="en-US" sz="2000">
                <a:solidFill>
                  <a:srgbClr val="000000"/>
                </a:solidFill>
                <a:latin typeface="Overpass"/>
              </a:rPr>
              <a:t>lidation R^2 = 0.70</a:t>
            </a:r>
          </a:p>
          <a:p>
            <a:r>
              <a:rPr lang="en-US" sz="2000">
                <a:solidFill>
                  <a:srgbClr val="000000"/>
                </a:solidFill>
                <a:latin typeface="Arimo"/>
              </a:rPr>
              <a:t>Test R^2 = 0.71</a:t>
            </a:r>
          </a:p>
          <a:p>
            <a:pPr algn="l"/>
            <a:endParaRPr lang="en-US" sz="2000">
              <a:solidFill>
                <a:srgbClr val="000000"/>
              </a:solidFill>
              <a:latin typeface="Arimo"/>
            </a:endParaRPr>
          </a:p>
        </p:txBody>
      </p:sp>
      <p:sp>
        <p:nvSpPr>
          <p:cNvPr id="27" name="TextBox 27"/>
          <p:cNvSpPr txBox="1"/>
          <p:nvPr/>
        </p:nvSpPr>
        <p:spPr>
          <a:xfrm>
            <a:off x="10439400" y="8327713"/>
            <a:ext cx="2803050" cy="1846659"/>
          </a:xfrm>
          <a:prstGeom prst="rect">
            <a:avLst/>
          </a:prstGeom>
        </p:spPr>
        <p:txBody>
          <a:bodyPr wrap="square" lIns="0" tIns="0" rIns="0" bIns="0" rtlCol="0" anchor="t">
            <a:spAutoFit/>
          </a:bodyPr>
          <a:lstStyle/>
          <a:p>
            <a:r>
              <a:rPr lang="en-US" sz="2000" dirty="0">
                <a:solidFill>
                  <a:srgbClr val="000000"/>
                </a:solidFill>
                <a:latin typeface="Arimo"/>
              </a:rPr>
              <a:t>Train R^2 = 0.785</a:t>
            </a:r>
          </a:p>
          <a:p>
            <a:r>
              <a:rPr lang="en-US" sz="2000" dirty="0">
                <a:solidFill>
                  <a:srgbClr val="000000"/>
                </a:solidFill>
                <a:latin typeface="Overpass"/>
              </a:rPr>
              <a:t>Va</a:t>
            </a:r>
            <a:r>
              <a:rPr lang="en-US" sz="2000" dirty="0">
                <a:solidFill>
                  <a:srgbClr val="000000"/>
                </a:solidFill>
                <a:latin typeface="Arimo"/>
              </a:rPr>
              <a:t>lidation R^2 = 0.78</a:t>
            </a:r>
          </a:p>
          <a:p>
            <a:r>
              <a:rPr lang="en-US" sz="2000" dirty="0">
                <a:solidFill>
                  <a:srgbClr val="000000"/>
                </a:solidFill>
                <a:latin typeface="Arimo"/>
              </a:rPr>
              <a:t>Test R^2 = 0.71</a:t>
            </a:r>
          </a:p>
          <a:p>
            <a:r>
              <a:rPr lang="en-US" sz="2000" dirty="0">
                <a:solidFill>
                  <a:srgbClr val="000000"/>
                </a:solidFill>
                <a:latin typeface="Arimo"/>
              </a:rPr>
              <a:t> </a:t>
            </a:r>
          </a:p>
          <a:p>
            <a:endParaRPr lang="en-US" sz="2000" dirty="0">
              <a:solidFill>
                <a:srgbClr val="000000"/>
              </a:solidFill>
              <a:latin typeface="Arimo"/>
            </a:endParaRPr>
          </a:p>
          <a:p>
            <a:pPr algn="l"/>
            <a:endParaRPr lang="en-US" sz="2000" dirty="0">
              <a:solidFill>
                <a:srgbClr val="000000"/>
              </a:solidFill>
              <a:latin typeface="Arimo"/>
            </a:endParaRPr>
          </a:p>
        </p:txBody>
      </p:sp>
      <p:sp>
        <p:nvSpPr>
          <p:cNvPr id="28" name="TextBox 28"/>
          <p:cNvSpPr txBox="1"/>
          <p:nvPr/>
        </p:nvSpPr>
        <p:spPr>
          <a:xfrm>
            <a:off x="6397252" y="2189184"/>
            <a:ext cx="2742509" cy="772982"/>
          </a:xfrm>
          <a:prstGeom prst="rect">
            <a:avLst/>
          </a:prstGeom>
        </p:spPr>
        <p:txBody>
          <a:bodyPr lIns="0" tIns="0" rIns="0" bIns="0" rtlCol="0" anchor="t">
            <a:spAutoFit/>
          </a:bodyPr>
          <a:lstStyle/>
          <a:p>
            <a:pPr>
              <a:lnSpc>
                <a:spcPts val="3119"/>
              </a:lnSpc>
            </a:pPr>
            <a:r>
              <a:rPr lang="en-US" sz="2399" dirty="0">
                <a:solidFill>
                  <a:srgbClr val="000000"/>
                </a:solidFill>
                <a:latin typeface="Ruda Regular Bold"/>
              </a:rPr>
              <a:t>Linear Regression</a:t>
            </a:r>
          </a:p>
          <a:p>
            <a:pPr marL="0" lvl="0" indent="0">
              <a:lnSpc>
                <a:spcPts val="3119"/>
              </a:lnSpc>
            </a:pPr>
            <a:endParaRPr lang="en-US" sz="2399" dirty="0">
              <a:solidFill>
                <a:srgbClr val="000000"/>
              </a:solidFill>
              <a:latin typeface="Ruda Regular Bold"/>
            </a:endParaRPr>
          </a:p>
        </p:txBody>
      </p:sp>
      <p:sp>
        <p:nvSpPr>
          <p:cNvPr id="29" name="TextBox 29"/>
          <p:cNvSpPr txBox="1"/>
          <p:nvPr/>
        </p:nvSpPr>
        <p:spPr>
          <a:xfrm>
            <a:off x="6645630" y="3238500"/>
            <a:ext cx="2803050" cy="1231106"/>
          </a:xfrm>
          <a:prstGeom prst="rect">
            <a:avLst/>
          </a:prstGeom>
        </p:spPr>
        <p:txBody>
          <a:bodyPr wrap="square" lIns="0" tIns="0" rIns="0" bIns="0" rtlCol="0" anchor="t">
            <a:spAutoFit/>
          </a:bodyPr>
          <a:lstStyle/>
          <a:p>
            <a:r>
              <a:rPr lang="en-US" sz="2000" dirty="0">
                <a:solidFill>
                  <a:srgbClr val="000000"/>
                </a:solidFill>
                <a:latin typeface="Overpass"/>
              </a:rPr>
              <a:t>Train R^2 = 0.71</a:t>
            </a:r>
          </a:p>
          <a:p>
            <a:r>
              <a:rPr lang="en-US" sz="2000" dirty="0">
                <a:solidFill>
                  <a:srgbClr val="000000"/>
                </a:solidFill>
                <a:latin typeface="Overpass"/>
              </a:rPr>
              <a:t>Va</a:t>
            </a:r>
            <a:r>
              <a:rPr lang="en-US" sz="2000" dirty="0">
                <a:solidFill>
                  <a:srgbClr val="000000"/>
                </a:solidFill>
                <a:latin typeface="Arimo"/>
              </a:rPr>
              <a:t>lidation R^2 = 0.71</a:t>
            </a:r>
          </a:p>
          <a:p>
            <a:r>
              <a:rPr lang="en-US" sz="2000" dirty="0">
                <a:solidFill>
                  <a:srgbClr val="000000"/>
                </a:solidFill>
                <a:latin typeface="Arimo"/>
              </a:rPr>
              <a:t>Test R^2 = 0.72</a:t>
            </a:r>
          </a:p>
          <a:p>
            <a:pPr algn="l"/>
            <a:endParaRPr lang="en-US" sz="2000" dirty="0">
              <a:solidFill>
                <a:srgbClr val="000000"/>
              </a:solidFill>
              <a:latin typeface="Arimo"/>
            </a:endParaRPr>
          </a:p>
        </p:txBody>
      </p:sp>
      <p:sp>
        <p:nvSpPr>
          <p:cNvPr id="30" name="TextBox 30"/>
          <p:cNvSpPr txBox="1"/>
          <p:nvPr/>
        </p:nvSpPr>
        <p:spPr>
          <a:xfrm>
            <a:off x="6645630" y="4979201"/>
            <a:ext cx="2573624" cy="1231106"/>
          </a:xfrm>
          <a:prstGeom prst="rect">
            <a:avLst/>
          </a:prstGeom>
        </p:spPr>
        <p:txBody>
          <a:bodyPr wrap="square" lIns="0" tIns="0" rIns="0" bIns="0" rtlCol="0" anchor="t">
            <a:spAutoFit/>
          </a:bodyPr>
          <a:lstStyle/>
          <a:p>
            <a:r>
              <a:rPr lang="en-US" sz="2000" dirty="0">
                <a:solidFill>
                  <a:srgbClr val="000000"/>
                </a:solidFill>
                <a:latin typeface="Overpass"/>
              </a:rPr>
              <a:t>Train R^2 = 0.83</a:t>
            </a:r>
          </a:p>
          <a:p>
            <a:r>
              <a:rPr lang="en-US" sz="2000" dirty="0">
                <a:solidFill>
                  <a:srgbClr val="000000"/>
                </a:solidFill>
                <a:latin typeface="Arimo"/>
              </a:rPr>
              <a:t>Va</a:t>
            </a:r>
            <a:r>
              <a:rPr lang="en-US" sz="2000" dirty="0">
                <a:solidFill>
                  <a:srgbClr val="000000"/>
                </a:solidFill>
                <a:latin typeface="Overpass"/>
              </a:rPr>
              <a:t>lidati</a:t>
            </a:r>
            <a:r>
              <a:rPr lang="en-US" sz="2000" dirty="0">
                <a:solidFill>
                  <a:srgbClr val="000000"/>
                </a:solidFill>
                <a:latin typeface="Arimo"/>
              </a:rPr>
              <a:t>on R^2 = -4.0</a:t>
            </a:r>
          </a:p>
          <a:p>
            <a:r>
              <a:rPr lang="en-US" sz="2000" dirty="0">
                <a:solidFill>
                  <a:srgbClr val="000000"/>
                </a:solidFill>
                <a:latin typeface="Overpass"/>
              </a:rPr>
              <a:t>T</a:t>
            </a:r>
            <a:r>
              <a:rPr lang="en-US" sz="2000" dirty="0">
                <a:solidFill>
                  <a:srgbClr val="000000"/>
                </a:solidFill>
                <a:latin typeface="Arimo"/>
              </a:rPr>
              <a:t>est R^2 = -4.2</a:t>
            </a:r>
          </a:p>
          <a:p>
            <a:pPr algn="l"/>
            <a:endParaRPr lang="en-US" sz="2000" dirty="0">
              <a:solidFill>
                <a:srgbClr val="000000"/>
              </a:solidFill>
              <a:latin typeface="Arimo"/>
            </a:endParaRPr>
          </a:p>
        </p:txBody>
      </p:sp>
      <p:sp>
        <p:nvSpPr>
          <p:cNvPr id="31" name="TextBox 31"/>
          <p:cNvSpPr txBox="1"/>
          <p:nvPr/>
        </p:nvSpPr>
        <p:spPr>
          <a:xfrm>
            <a:off x="6645630" y="6672772"/>
            <a:ext cx="2573624" cy="1231106"/>
          </a:xfrm>
          <a:prstGeom prst="rect">
            <a:avLst/>
          </a:prstGeom>
        </p:spPr>
        <p:txBody>
          <a:bodyPr wrap="square" lIns="0" tIns="0" rIns="0" bIns="0" rtlCol="0" anchor="t">
            <a:spAutoFit/>
          </a:bodyPr>
          <a:lstStyle/>
          <a:p>
            <a:r>
              <a:rPr lang="en-US" sz="2000">
                <a:solidFill>
                  <a:srgbClr val="000000"/>
                </a:solidFill>
                <a:latin typeface="Overpass"/>
              </a:rPr>
              <a:t>Train R^2 = 0.70</a:t>
            </a:r>
          </a:p>
          <a:p>
            <a:r>
              <a:rPr lang="en-US" sz="2000">
                <a:solidFill>
                  <a:srgbClr val="000000"/>
                </a:solidFill>
                <a:latin typeface="Overpass"/>
              </a:rPr>
              <a:t>Va</a:t>
            </a:r>
            <a:r>
              <a:rPr lang="en-US" sz="2000">
                <a:solidFill>
                  <a:srgbClr val="000000"/>
                </a:solidFill>
                <a:latin typeface="Arimo"/>
              </a:rPr>
              <a:t>lidation R^2 = 0.70</a:t>
            </a:r>
          </a:p>
          <a:p>
            <a:r>
              <a:rPr lang="en-US" sz="2000">
                <a:solidFill>
                  <a:srgbClr val="000000"/>
                </a:solidFill>
                <a:latin typeface="Arimo"/>
              </a:rPr>
              <a:t>Test R^2 = 0.71</a:t>
            </a:r>
          </a:p>
          <a:p>
            <a:pPr algn="l"/>
            <a:endParaRPr lang="en-US" sz="2000">
              <a:solidFill>
                <a:srgbClr val="000000"/>
              </a:solidFill>
              <a:latin typeface="Arimo"/>
            </a:endParaRPr>
          </a:p>
        </p:txBody>
      </p:sp>
      <p:sp>
        <p:nvSpPr>
          <p:cNvPr id="32" name="TextBox 32"/>
          <p:cNvSpPr txBox="1"/>
          <p:nvPr/>
        </p:nvSpPr>
        <p:spPr>
          <a:xfrm>
            <a:off x="6645630" y="8334852"/>
            <a:ext cx="2573624" cy="1231106"/>
          </a:xfrm>
          <a:prstGeom prst="rect">
            <a:avLst/>
          </a:prstGeom>
        </p:spPr>
        <p:txBody>
          <a:bodyPr wrap="square" lIns="0" tIns="0" rIns="0" bIns="0" rtlCol="0" anchor="t">
            <a:spAutoFit/>
          </a:bodyPr>
          <a:lstStyle/>
          <a:p>
            <a:r>
              <a:rPr lang="en-US" sz="2000" dirty="0">
                <a:solidFill>
                  <a:srgbClr val="000000"/>
                </a:solidFill>
                <a:latin typeface="Arimo"/>
              </a:rPr>
              <a:t>Tra</a:t>
            </a:r>
            <a:r>
              <a:rPr lang="en-US" sz="2000" dirty="0">
                <a:solidFill>
                  <a:srgbClr val="000000"/>
                </a:solidFill>
                <a:latin typeface="Overpass"/>
              </a:rPr>
              <a:t>in R^2 = 0.784</a:t>
            </a:r>
          </a:p>
          <a:p>
            <a:r>
              <a:rPr lang="en-US" sz="2000" dirty="0">
                <a:solidFill>
                  <a:srgbClr val="000000"/>
                </a:solidFill>
                <a:latin typeface="Overpass"/>
              </a:rPr>
              <a:t>Va</a:t>
            </a:r>
            <a:r>
              <a:rPr lang="en-US" sz="2000" dirty="0">
                <a:solidFill>
                  <a:srgbClr val="000000"/>
                </a:solidFill>
                <a:latin typeface="Arimo"/>
              </a:rPr>
              <a:t>lidation R^2 = 0.78</a:t>
            </a:r>
          </a:p>
          <a:p>
            <a:r>
              <a:rPr lang="en-US" sz="2000" dirty="0">
                <a:solidFill>
                  <a:srgbClr val="000000"/>
                </a:solidFill>
                <a:latin typeface="Arimo"/>
              </a:rPr>
              <a:t>Test R^2 = 0.77</a:t>
            </a:r>
          </a:p>
          <a:p>
            <a:pPr algn="l"/>
            <a:endParaRPr lang="en-US" sz="2000" dirty="0">
              <a:solidFill>
                <a:srgbClr val="000000"/>
              </a:solidFill>
              <a:latin typeface="Arimo"/>
            </a:endParaRPr>
          </a:p>
        </p:txBody>
      </p:sp>
      <p:sp>
        <p:nvSpPr>
          <p:cNvPr id="33" name="AutoShape 33"/>
          <p:cNvSpPr/>
          <p:nvPr/>
        </p:nvSpPr>
        <p:spPr>
          <a:xfrm>
            <a:off x="4854368" y="1472929"/>
            <a:ext cx="12713611" cy="0"/>
          </a:xfrm>
          <a:prstGeom prst="line">
            <a:avLst/>
          </a:prstGeom>
          <a:ln w="9525" cap="flat">
            <a:solidFill>
              <a:srgbClr val="000000"/>
            </a:solidFill>
            <a:prstDash val="solid"/>
            <a:headEnd type="none" w="sm" len="sm"/>
            <a:tailEnd type="none" w="sm" len="sm"/>
          </a:ln>
        </p:spPr>
      </p:sp>
      <p:sp>
        <p:nvSpPr>
          <p:cNvPr id="34" name="AutoShape 34"/>
          <p:cNvSpPr/>
          <p:nvPr/>
        </p:nvSpPr>
        <p:spPr>
          <a:xfrm>
            <a:off x="477402" y="2962166"/>
            <a:ext cx="17090577" cy="0"/>
          </a:xfrm>
          <a:prstGeom prst="line">
            <a:avLst/>
          </a:prstGeom>
          <a:ln w="9525" cap="flat">
            <a:solidFill>
              <a:srgbClr val="000000"/>
            </a:solidFill>
            <a:prstDash val="solid"/>
            <a:headEnd type="none" w="sm" len="sm"/>
            <a:tailEnd type="none" w="sm" len="sm"/>
          </a:ln>
        </p:spPr>
      </p:sp>
      <p:sp>
        <p:nvSpPr>
          <p:cNvPr id="35" name="AutoShape 35"/>
          <p:cNvSpPr/>
          <p:nvPr/>
        </p:nvSpPr>
        <p:spPr>
          <a:xfrm>
            <a:off x="496452" y="9774083"/>
            <a:ext cx="17071527" cy="0"/>
          </a:xfrm>
          <a:prstGeom prst="line">
            <a:avLst/>
          </a:prstGeom>
          <a:ln w="9525" cap="flat">
            <a:solidFill>
              <a:srgbClr val="000000"/>
            </a:solidFill>
            <a:prstDash val="solid"/>
            <a:headEnd type="none" w="sm" len="sm"/>
            <a:tailEnd type="none" w="sm" len="sm"/>
          </a:ln>
        </p:spPr>
      </p:sp>
      <p:sp>
        <p:nvSpPr>
          <p:cNvPr id="36" name="AutoShape 36"/>
          <p:cNvSpPr/>
          <p:nvPr/>
        </p:nvSpPr>
        <p:spPr>
          <a:xfrm>
            <a:off x="496452" y="555111"/>
            <a:ext cx="17071527"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93939"/>
        </a:solidFill>
        <a:effectLst/>
      </p:bgPr>
    </p:bg>
    <p:spTree>
      <p:nvGrpSpPr>
        <p:cNvPr id="1" name=""/>
        <p:cNvGrpSpPr/>
        <p:nvPr/>
      </p:nvGrpSpPr>
      <p:grpSpPr>
        <a:xfrm>
          <a:off x="0" y="0"/>
          <a:ext cx="0" cy="0"/>
          <a:chOff x="0" y="0"/>
          <a:chExt cx="0" cy="0"/>
        </a:xfrm>
      </p:grpSpPr>
      <p:grpSp>
        <p:nvGrpSpPr>
          <p:cNvPr id="2" name="Group 2"/>
          <p:cNvGrpSpPr/>
          <p:nvPr/>
        </p:nvGrpSpPr>
        <p:grpSpPr>
          <a:xfrm>
            <a:off x="12804562" y="1028700"/>
            <a:ext cx="4454738" cy="8229600"/>
            <a:chOff x="0" y="0"/>
            <a:chExt cx="5939651" cy="1097280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5054748"/>
              <a:ext cx="5939651" cy="5918052"/>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5939651" cy="5918052"/>
            </a:xfrm>
            <a:prstGeom prst="rect">
              <a:avLst/>
            </a:prstGeom>
          </p:spPr>
        </p:pic>
      </p:grpSp>
      <p:pic>
        <p:nvPicPr>
          <p:cNvPr id="5" name="Picture 5"/>
          <p:cNvPicPr>
            <a:picLocks noChangeAspect="1"/>
          </p:cNvPicPr>
          <p:nvPr/>
        </p:nvPicPr>
        <p:blipFill>
          <a:blip r:embed="rId4"/>
          <a:srcRect/>
          <a:stretch>
            <a:fillRect/>
          </a:stretch>
        </p:blipFill>
        <p:spPr>
          <a:xfrm>
            <a:off x="933450" y="3085916"/>
            <a:ext cx="16421100" cy="4115167"/>
          </a:xfrm>
          <a:prstGeom prst="rect">
            <a:avLst/>
          </a:prstGeom>
        </p:spPr>
      </p:pic>
      <p:sp>
        <p:nvSpPr>
          <p:cNvPr id="6" name="TextBox 6"/>
          <p:cNvSpPr txBox="1"/>
          <p:nvPr/>
        </p:nvSpPr>
        <p:spPr>
          <a:xfrm>
            <a:off x="1028700" y="1190625"/>
            <a:ext cx="10199626" cy="2043990"/>
          </a:xfrm>
          <a:prstGeom prst="rect">
            <a:avLst/>
          </a:prstGeom>
        </p:spPr>
        <p:txBody>
          <a:bodyPr lIns="0" tIns="0" rIns="0" bIns="0" rtlCol="0" anchor="t">
            <a:spAutoFit/>
          </a:bodyPr>
          <a:lstStyle/>
          <a:p>
            <a:pPr>
              <a:lnSpc>
                <a:spcPts val="7759"/>
              </a:lnSpc>
            </a:pPr>
            <a:r>
              <a:rPr lang="en-US" sz="8000">
                <a:solidFill>
                  <a:srgbClr val="EDEDED"/>
                </a:solidFill>
                <a:latin typeface="Play Bold"/>
              </a:rPr>
              <a:t>Prediction:</a:t>
            </a:r>
          </a:p>
          <a:p>
            <a:pPr>
              <a:lnSpc>
                <a:spcPts val="7759"/>
              </a:lnSpc>
            </a:pPr>
            <a:endParaRPr lang="en-US" sz="8000">
              <a:solidFill>
                <a:srgbClr val="EDEDED"/>
              </a:solidFill>
              <a:latin typeface="Play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93939"/>
        </a:solidFill>
        <a:effectLst/>
      </p:bgPr>
    </p:bg>
    <p:spTree>
      <p:nvGrpSpPr>
        <p:cNvPr id="1" name=""/>
        <p:cNvGrpSpPr/>
        <p:nvPr/>
      </p:nvGrpSpPr>
      <p:grpSpPr>
        <a:xfrm>
          <a:off x="0" y="0"/>
          <a:ext cx="0" cy="0"/>
          <a:chOff x="0" y="0"/>
          <a:chExt cx="0" cy="0"/>
        </a:xfrm>
      </p:grpSpPr>
      <p:sp>
        <p:nvSpPr>
          <p:cNvPr id="2" name="AutoShape 2"/>
          <p:cNvSpPr/>
          <p:nvPr/>
        </p:nvSpPr>
        <p:spPr>
          <a:xfrm>
            <a:off x="11824729" y="0"/>
            <a:ext cx="6485280" cy="10287000"/>
          </a:xfrm>
          <a:prstGeom prst="rect">
            <a:avLst/>
          </a:prstGeom>
          <a:solidFill>
            <a:srgbClr val="EDEDED"/>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508541" y="1028700"/>
            <a:ext cx="5431536" cy="8229600"/>
          </a:xfrm>
          <a:prstGeom prst="rect">
            <a:avLst/>
          </a:prstGeom>
        </p:spPr>
      </p:pic>
      <p:sp>
        <p:nvSpPr>
          <p:cNvPr id="4" name="TextBox 4"/>
          <p:cNvSpPr txBox="1"/>
          <p:nvPr/>
        </p:nvSpPr>
        <p:spPr>
          <a:xfrm>
            <a:off x="1028700" y="1190625"/>
            <a:ext cx="9166009" cy="1057873"/>
          </a:xfrm>
          <a:prstGeom prst="rect">
            <a:avLst/>
          </a:prstGeom>
        </p:spPr>
        <p:txBody>
          <a:bodyPr lIns="0" tIns="0" rIns="0" bIns="0" rtlCol="0" anchor="t">
            <a:spAutoFit/>
          </a:bodyPr>
          <a:lstStyle/>
          <a:p>
            <a:pPr>
              <a:lnSpc>
                <a:spcPts val="7759"/>
              </a:lnSpc>
            </a:pPr>
            <a:r>
              <a:rPr lang="en-US" sz="8000">
                <a:solidFill>
                  <a:srgbClr val="EDEDED"/>
                </a:solidFill>
                <a:latin typeface="Play Bold"/>
              </a:rPr>
              <a:t>Conclusion </a:t>
            </a:r>
          </a:p>
        </p:txBody>
      </p:sp>
      <p:sp>
        <p:nvSpPr>
          <p:cNvPr id="5" name="TextBox 5"/>
          <p:cNvSpPr txBox="1"/>
          <p:nvPr/>
        </p:nvSpPr>
        <p:spPr>
          <a:xfrm>
            <a:off x="321628" y="3377286"/>
            <a:ext cx="10773820" cy="2878514"/>
          </a:xfrm>
          <a:prstGeom prst="rect">
            <a:avLst/>
          </a:prstGeom>
        </p:spPr>
        <p:txBody>
          <a:bodyPr lIns="0" tIns="0" rIns="0" bIns="0" rtlCol="0" anchor="t">
            <a:spAutoFit/>
          </a:bodyPr>
          <a:lstStyle/>
          <a:p>
            <a:pPr>
              <a:lnSpc>
                <a:spcPts val="2896"/>
              </a:lnSpc>
            </a:pPr>
            <a:r>
              <a:rPr lang="en-US" sz="2227">
                <a:solidFill>
                  <a:srgbClr val="EDEDED"/>
                </a:solidFill>
                <a:latin typeface="Play"/>
              </a:rPr>
              <a:t>•After the results of the model appeared, and the comparison between the results of each model, we concluded that the best model is the model with the highest R^2.</a:t>
            </a:r>
          </a:p>
          <a:p>
            <a:pPr>
              <a:lnSpc>
                <a:spcPts val="2896"/>
              </a:lnSpc>
            </a:pPr>
            <a:endParaRPr lang="en-US" sz="2227">
              <a:solidFill>
                <a:srgbClr val="EDEDED"/>
              </a:solidFill>
              <a:latin typeface="Play"/>
            </a:endParaRPr>
          </a:p>
          <a:p>
            <a:pPr>
              <a:lnSpc>
                <a:spcPts val="2896"/>
              </a:lnSpc>
            </a:pPr>
            <a:r>
              <a:rPr lang="en-US" sz="2227">
                <a:solidFill>
                  <a:srgbClr val="EDEDED"/>
                </a:solidFill>
                <a:latin typeface="Play"/>
              </a:rPr>
              <a:t>We seek to improve the accuracy of the model in the future by adding additional features such as the average income of the population in each neighborhood or the number of residents in each neighborhood , which helps us in developing the project and determining the rental prices of apartments based on specifications</a:t>
            </a:r>
          </a:p>
          <a:p>
            <a:pPr>
              <a:lnSpc>
                <a:spcPts val="2896"/>
              </a:lnSpc>
            </a:pPr>
            <a:endParaRPr lang="en-US" sz="2227">
              <a:solidFill>
                <a:srgbClr val="EDEDED"/>
              </a:solidFill>
              <a:latin typeface="Pla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593</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Ruda Regular Bold</vt:lpstr>
      <vt:lpstr>Arial</vt:lpstr>
      <vt:lpstr>Play</vt:lpstr>
      <vt:lpstr>Play Bold</vt:lpstr>
      <vt:lpstr>Arimo</vt:lpstr>
      <vt:lpstr>Calibri</vt:lpstr>
      <vt:lpstr>Ruda Black Bold</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Home Maintenance Tips</dc:title>
  <cp:lastModifiedBy>H.H 2009</cp:lastModifiedBy>
  <cp:revision>9</cp:revision>
  <dcterms:created xsi:type="dcterms:W3CDTF">2006-08-16T00:00:00Z</dcterms:created>
  <dcterms:modified xsi:type="dcterms:W3CDTF">2021-10-25T10:11:29Z</dcterms:modified>
  <dc:identifier>DAEt0L69YQg</dc:identifier>
</cp:coreProperties>
</file>