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Montserrat"/>
      <p:regular r:id="rId38"/>
      <p:bold r:id="rId39"/>
      <p:italic r:id="rId40"/>
      <p:boldItalic r:id="rId41"/>
    </p:embeddedFont>
    <p:embeddedFont>
      <p:font typeface="Lat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44A8B2B-A971-436A-A9F1-6D7FC156A2B0}">
  <a:tblStyle styleId="{544A8B2B-A971-436A-A9F1-6D7FC156A2B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B3E7A86F-AF72-48E1-A7F8-5D2CAEA42E4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F7CE774F-0671-400F-AA3D-3ABF18BE83F5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42" Type="http://schemas.openxmlformats.org/officeDocument/2006/relationships/font" Target="fonts/Lato-regular.fntdata"/><Relationship Id="rId41" Type="http://schemas.openxmlformats.org/officeDocument/2006/relationships/font" Target="fonts/Montserrat-boldItalic.fntdata"/><Relationship Id="rId22" Type="http://schemas.openxmlformats.org/officeDocument/2006/relationships/slide" Target="slides/slide17.xml"/><Relationship Id="rId44" Type="http://schemas.openxmlformats.org/officeDocument/2006/relationships/font" Target="fonts/Lato-italic.fntdata"/><Relationship Id="rId21" Type="http://schemas.openxmlformats.org/officeDocument/2006/relationships/slide" Target="slides/slide16.xml"/><Relationship Id="rId43" Type="http://schemas.openxmlformats.org/officeDocument/2006/relationships/font" Target="fonts/Lato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Montserrat-bold.fntdata"/><Relationship Id="rId16" Type="http://schemas.openxmlformats.org/officeDocument/2006/relationships/slide" Target="slides/slide11.xml"/><Relationship Id="rId38" Type="http://schemas.openxmlformats.org/officeDocument/2006/relationships/font" Target="fonts/Montserra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Shape 4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Shape 4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Shape 4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Shape 4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iamtrask.github.io/2015/07/12/basic-python-network/" TargetMode="External"/><Relationship Id="rId4" Type="http://schemas.openxmlformats.org/officeDocument/2006/relationships/hyperlink" Target="https://hashrocket.com/blog/posts/a-friendly-introduction-to-convolutional-neural-networks" TargetMode="External"/><Relationship Id="rId5" Type="http://schemas.openxmlformats.org/officeDocument/2006/relationships/hyperlink" Target="http://neuralnetworksanddeeplearning.com/" TargetMode="External"/><Relationship Id="rId6" Type="http://schemas.openxmlformats.org/officeDocument/2006/relationships/hyperlink" Target="https://www.deeplearning.ai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 practical introduction to Deep Learning</a:t>
            </a:r>
            <a:endParaRPr sz="3000"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BIOF509 – 04/12/18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Nicolas Fiorini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 and backpropagation</a:t>
            </a:r>
            <a:endParaRPr/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Many loss functions - you can design your own to fit a particular problem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Backpropagation mainly relies on the chain rule: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Loss = L(A(B((WX)))</a:t>
            </a:r>
            <a:endParaRPr>
              <a:solidFill>
                <a:srgbClr val="FFFFFF"/>
              </a:solidFill>
            </a:endParaRPr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 and B are activation functions. W is the weight matrix, X is the input matrix.</a:t>
            </a:r>
            <a:endParaRPr>
              <a:solidFill>
                <a:srgbClr val="FFFFFF"/>
              </a:solidFill>
            </a:endParaRPr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We can recursively derive the cost for each cell and update their weights (e.g. with gradient descent)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1132325" y="4117575"/>
            <a:ext cx="602100" cy="6021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r>
              <a:rPr baseline="-25000" lang="en"/>
              <a:t>1</a:t>
            </a:r>
            <a:endParaRPr baseline="-25000"/>
          </a:p>
        </p:txBody>
      </p:sp>
      <p:sp>
        <p:nvSpPr>
          <p:cNvPr id="271" name="Shape 271"/>
          <p:cNvSpPr/>
          <p:nvPr/>
        </p:nvSpPr>
        <p:spPr>
          <a:xfrm>
            <a:off x="6890050" y="4121750"/>
            <a:ext cx="602100" cy="602100"/>
          </a:xfrm>
          <a:prstGeom prst="flowChartConnector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4186975" y="4117575"/>
            <a:ext cx="602100" cy="602100"/>
          </a:xfrm>
          <a:prstGeom prst="flowChartConnector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baseline="-25000" lang="en"/>
              <a:t>1</a:t>
            </a:r>
            <a:endParaRPr baseline="-25000"/>
          </a:p>
        </p:txBody>
      </p:sp>
      <p:cxnSp>
        <p:nvCxnSpPr>
          <p:cNvPr id="273" name="Shape 273"/>
          <p:cNvCxnSpPr>
            <a:stCxn id="270" idx="6"/>
            <a:endCxn id="272" idx="2"/>
          </p:cNvCxnSpPr>
          <p:nvPr/>
        </p:nvCxnSpPr>
        <p:spPr>
          <a:xfrm>
            <a:off x="1734425" y="4418625"/>
            <a:ext cx="245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4" name="Shape 274"/>
          <p:cNvCxnSpPr>
            <a:stCxn id="272" idx="6"/>
            <a:endCxn id="271" idx="2"/>
          </p:cNvCxnSpPr>
          <p:nvPr/>
        </p:nvCxnSpPr>
        <p:spPr>
          <a:xfrm>
            <a:off x="4789075" y="4418625"/>
            <a:ext cx="21009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5" name="Shape 275"/>
          <p:cNvSpPr txBox="1"/>
          <p:nvPr/>
        </p:nvSpPr>
        <p:spPr>
          <a:xfrm>
            <a:off x="4319100" y="3754700"/>
            <a:ext cx="59253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                                                     A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76" name="Shape 276"/>
          <p:cNvCxnSpPr/>
          <p:nvPr/>
        </p:nvCxnSpPr>
        <p:spPr>
          <a:xfrm>
            <a:off x="7492115" y="4417131"/>
            <a:ext cx="3657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7" name="Shape 277"/>
          <p:cNvSpPr txBox="1"/>
          <p:nvPr/>
        </p:nvSpPr>
        <p:spPr>
          <a:xfrm>
            <a:off x="7854025" y="4223925"/>
            <a:ext cx="59490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code it!</a:t>
            </a:r>
            <a:endParaRPr/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Open the notebook.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Convolutional Neural Networks</a:t>
            </a:r>
            <a:endParaRPr/>
          </a:p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Huge domain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Inspired from human vision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Neuron response to horizontal edges, or vertical edges – </a:t>
            </a:r>
            <a:r>
              <a:rPr b="1" lang="en"/>
              <a:t>features</a:t>
            </a:r>
            <a:endParaRPr b="1"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Gained a lot of popularity for its efficiency on image processing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Applications: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Handwriting</a:t>
            </a:r>
            <a:r>
              <a:rPr lang="en"/>
              <a:t> recognition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Face recognition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Tumor detection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Even sequencing and alignments based on colored pictures of DNA sequences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Handwritten digit recognition</a:t>
            </a:r>
            <a:endParaRPr/>
          </a:p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MNIST: standard dataset – all novelties are compared on this dataset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10 classes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Best accuracy in literature: 99.79%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Perfect example where CNNs work well</a:t>
            </a:r>
            <a:endParaRPr/>
          </a:p>
        </p:txBody>
      </p:sp>
      <p:pic>
        <p:nvPicPr>
          <p:cNvPr id="296" name="Shape 2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050" y="2313122"/>
            <a:ext cx="4187525" cy="254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/>
        </p:nvSpPr>
        <p:spPr>
          <a:xfrm>
            <a:off x="4199850" y="2879650"/>
            <a:ext cx="637800" cy="6378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Desired pipeline</a:t>
            </a:r>
            <a:endParaRPr/>
          </a:p>
        </p:txBody>
      </p:sp>
      <p:pic>
        <p:nvPicPr>
          <p:cNvPr id="303" name="Shape 3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951" y="2138325"/>
            <a:ext cx="1975700" cy="1989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4" name="Shape 304"/>
          <p:cNvCxnSpPr>
            <a:stCxn id="303" idx="3"/>
          </p:cNvCxnSpPr>
          <p:nvPr/>
        </p:nvCxnSpPr>
        <p:spPr>
          <a:xfrm>
            <a:off x="3187652" y="3132912"/>
            <a:ext cx="288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5" name="Shape 305"/>
          <p:cNvSpPr txBox="1"/>
          <p:nvPr/>
        </p:nvSpPr>
        <p:spPr>
          <a:xfrm>
            <a:off x="6223575" y="1307850"/>
            <a:ext cx="2303700" cy="28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Probability distribution: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[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[ 0 ],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[ 0 ],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[ 1 ],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[ 0 ],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[ 0 ],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[ 0 ],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[ 0 ],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[ 0 ],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[ 0 ],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[ 0 ]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]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6" name="Shape 306"/>
          <p:cNvSpPr/>
          <p:nvPr/>
        </p:nvSpPr>
        <p:spPr>
          <a:xfrm>
            <a:off x="4085250" y="2398800"/>
            <a:ext cx="637800" cy="6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4723050" y="2941050"/>
            <a:ext cx="637800" cy="6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3988375" y="3329750"/>
            <a:ext cx="637800" cy="6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4723050" y="2495100"/>
            <a:ext cx="637800" cy="6378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3636450" y="2814000"/>
            <a:ext cx="637800" cy="6378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1" name="Shape 311"/>
          <p:cNvCxnSpPr>
            <a:stCxn id="306" idx="4"/>
            <a:endCxn id="307" idx="2"/>
          </p:cNvCxnSpPr>
          <p:nvPr/>
        </p:nvCxnSpPr>
        <p:spPr>
          <a:xfrm>
            <a:off x="4404150" y="3036600"/>
            <a:ext cx="318900" cy="22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Shape 312"/>
          <p:cNvCxnSpPr>
            <a:stCxn id="309" idx="3"/>
            <a:endCxn id="310" idx="6"/>
          </p:cNvCxnSpPr>
          <p:nvPr/>
        </p:nvCxnSpPr>
        <p:spPr>
          <a:xfrm flipH="1">
            <a:off x="4274354" y="3039496"/>
            <a:ext cx="542100" cy="9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Shape 313"/>
          <p:cNvCxnSpPr>
            <a:stCxn id="308" idx="7"/>
            <a:endCxn id="309" idx="3"/>
          </p:cNvCxnSpPr>
          <p:nvPr/>
        </p:nvCxnSpPr>
        <p:spPr>
          <a:xfrm flipH="1" rot="10800000">
            <a:off x="4532771" y="3039454"/>
            <a:ext cx="283800" cy="38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Shape 314"/>
          <p:cNvCxnSpPr>
            <a:endCxn id="308" idx="0"/>
          </p:cNvCxnSpPr>
          <p:nvPr/>
        </p:nvCxnSpPr>
        <p:spPr>
          <a:xfrm flipH="1">
            <a:off x="4307275" y="3036650"/>
            <a:ext cx="96900" cy="29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Shape 315"/>
          <p:cNvCxnSpPr>
            <a:stCxn id="310" idx="6"/>
            <a:endCxn id="308" idx="7"/>
          </p:cNvCxnSpPr>
          <p:nvPr/>
        </p:nvCxnSpPr>
        <p:spPr>
          <a:xfrm>
            <a:off x="4274250" y="3132900"/>
            <a:ext cx="258600" cy="29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image?</a:t>
            </a:r>
            <a:endParaRPr/>
          </a:p>
        </p:txBody>
      </p:sp>
      <p:graphicFrame>
        <p:nvGraphicFramePr>
          <p:cNvPr id="321" name="Shape 321"/>
          <p:cNvGraphicFramePr/>
          <p:nvPr/>
        </p:nvGraphicFramePr>
        <p:xfrm>
          <a:off x="2137000" y="85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{B3E7A86F-AF72-48E1-A7F8-5D2CAEA42E42}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2485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  <a:tr h="2485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  <a:tr h="2485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  <a:tr h="2485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  <a:tr h="2485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  <a:tr h="2485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  <a:tr h="2485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  <a:tr h="2485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  <a:tr h="2485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  <a:tr h="2485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  <a:tr h="2485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  <a:tr h="2485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  <a:tr h="2485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  <a:tr h="2485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use filters</a:t>
            </a:r>
            <a:endParaRPr/>
          </a:p>
        </p:txBody>
      </p:sp>
      <p:graphicFrame>
        <p:nvGraphicFramePr>
          <p:cNvPr id="327" name="Shape 327"/>
          <p:cNvGraphicFramePr/>
          <p:nvPr/>
        </p:nvGraphicFramePr>
        <p:xfrm>
          <a:off x="5563450" y="92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{B3E7A86F-AF72-48E1-A7F8-5D2CAEA42E42}</a:tableStyleId>
              </a:tblPr>
              <a:tblGrid>
                <a:gridCol w="382850"/>
                <a:gridCol w="382850"/>
                <a:gridCol w="382850"/>
              </a:tblGrid>
              <a:tr h="366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  <a:tr h="366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  <a:tr h="366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8" name="Shape 328"/>
          <p:cNvGraphicFramePr/>
          <p:nvPr/>
        </p:nvGraphicFramePr>
        <p:xfrm>
          <a:off x="1368050" y="130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{F7CE774F-0671-400F-AA3D-3ABF18BE83F5}</a:tableStyleId>
              </a:tblPr>
              <a:tblGrid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</a:tblGrid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</a:t>
                      </a:r>
                      <a:endParaRPr sz="600"/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</a:t>
                      </a:r>
                      <a:endParaRPr sz="600"/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</a:t>
                      </a:r>
                      <a:endParaRPr sz="600"/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</a:t>
                      </a:r>
                      <a:endParaRPr sz="600"/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0000"/>
                    </a:solidFill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</a:t>
                      </a:r>
                      <a:endParaRPr sz="600"/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</a:t>
                      </a:r>
                      <a:endParaRPr sz="600"/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</a:t>
                      </a:r>
                      <a:endParaRPr sz="600"/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</a:t>
                      </a:r>
                      <a:endParaRPr sz="600"/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</a:t>
                      </a:r>
                      <a:endParaRPr sz="600"/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</a:t>
                      </a:r>
                      <a:endParaRPr sz="600"/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</a:t>
                      </a:r>
                      <a:endParaRPr sz="600"/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</a:t>
                      </a:r>
                      <a:endParaRPr sz="600"/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</a:t>
                      </a:r>
                      <a:endParaRPr sz="600"/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</a:t>
                      </a:r>
                      <a:endParaRPr sz="600"/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</a:t>
                      </a:r>
                      <a:endParaRPr sz="600"/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</a:t>
                      </a:r>
                      <a:endParaRPr sz="600"/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</a:t>
                      </a:r>
                      <a:endParaRPr sz="600"/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</a:t>
                      </a:r>
                      <a:endParaRPr sz="600"/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</a:t>
                      </a:r>
                      <a:endParaRPr sz="600"/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</a:t>
                      </a:r>
                      <a:endParaRPr sz="600"/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</a:t>
                      </a:r>
                      <a:endParaRPr sz="600"/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</a:t>
                      </a:r>
                      <a:endParaRPr sz="600"/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9" name="Shape 329"/>
          <p:cNvGraphicFramePr/>
          <p:nvPr/>
        </p:nvGraphicFramePr>
        <p:xfrm>
          <a:off x="5563450" y="229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{B3E7A86F-AF72-48E1-A7F8-5D2CAEA42E42}</a:tableStyleId>
              </a:tblPr>
              <a:tblGrid>
                <a:gridCol w="382850"/>
                <a:gridCol w="382850"/>
                <a:gridCol w="382850"/>
              </a:tblGrid>
              <a:tr h="366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  <a:tr h="366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66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0" name="Shape 330"/>
          <p:cNvGraphicFramePr/>
          <p:nvPr/>
        </p:nvGraphicFramePr>
        <p:xfrm>
          <a:off x="5563450" y="368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{B3E7A86F-AF72-48E1-A7F8-5D2CAEA42E42}</a:tableStyleId>
              </a:tblPr>
              <a:tblGrid>
                <a:gridCol w="382850"/>
                <a:gridCol w="382850"/>
                <a:gridCol w="382850"/>
              </a:tblGrid>
              <a:tr h="366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  <a:tr h="366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  <a:tr h="366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31" name="Shape 331"/>
          <p:cNvSpPr txBox="1"/>
          <p:nvPr/>
        </p:nvSpPr>
        <p:spPr>
          <a:xfrm>
            <a:off x="6899350" y="1080000"/>
            <a:ext cx="2091000" cy="7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Detects vertical lines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Detects horizontal lines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Detects diagonals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convolve</a:t>
            </a:r>
            <a:endParaRPr/>
          </a:p>
        </p:txBody>
      </p:sp>
      <p:graphicFrame>
        <p:nvGraphicFramePr>
          <p:cNvPr id="337" name="Shape 337"/>
          <p:cNvGraphicFramePr/>
          <p:nvPr/>
        </p:nvGraphicFramePr>
        <p:xfrm>
          <a:off x="1118775" y="144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{F7CE774F-0671-400F-AA3D-3ABF18BE83F5}</a:tableStyleId>
              </a:tblPr>
              <a:tblGrid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</a:tblGrid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</a:t>
                      </a:r>
                      <a:endParaRPr sz="600"/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</a:t>
                      </a:r>
                      <a:endParaRPr sz="600"/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</a:t>
                      </a:r>
                      <a:endParaRPr sz="600"/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</a:t>
                      </a:r>
                      <a:endParaRPr sz="600"/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0000"/>
                    </a:solidFill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</a:t>
                      </a:r>
                      <a:endParaRPr sz="600"/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</a:t>
                      </a:r>
                      <a:endParaRPr sz="600"/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</a:t>
                      </a:r>
                      <a:endParaRPr sz="600"/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</a:t>
                      </a:r>
                      <a:endParaRPr sz="600"/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</a:t>
                      </a:r>
                      <a:endParaRPr sz="600"/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</a:t>
                      </a:r>
                      <a:endParaRPr sz="600"/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</a:t>
                      </a:r>
                      <a:endParaRPr sz="600"/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</a:t>
                      </a:r>
                      <a:endParaRPr sz="600"/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</a:t>
                      </a:r>
                      <a:endParaRPr sz="600"/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</a:t>
                      </a:r>
                      <a:endParaRPr sz="600"/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</a:t>
                      </a:r>
                      <a:endParaRPr sz="600"/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</a:t>
                      </a:r>
                      <a:endParaRPr sz="600"/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</a:t>
                      </a:r>
                      <a:endParaRPr sz="600"/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</a:t>
                      </a:r>
                      <a:endParaRPr sz="600"/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</a:t>
                      </a:r>
                      <a:endParaRPr sz="600"/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</a:t>
                      </a:r>
                      <a:endParaRPr sz="600"/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</a:t>
                      </a:r>
                      <a:endParaRPr sz="600"/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</a:t>
                      </a:r>
                      <a:endParaRPr sz="600"/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8" name="Shape 338"/>
          <p:cNvGraphicFramePr/>
          <p:nvPr/>
        </p:nvGraphicFramePr>
        <p:xfrm>
          <a:off x="4957125" y="144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{F7CE774F-0671-400F-AA3D-3ABF18BE83F5}</a:tableStyleId>
              </a:tblPr>
              <a:tblGrid>
                <a:gridCol w="228600"/>
                <a:gridCol w="228600"/>
                <a:gridCol w="228600"/>
              </a:tblGrid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9" name="Shape 339"/>
          <p:cNvGraphicFramePr/>
          <p:nvPr/>
        </p:nvGraphicFramePr>
        <p:xfrm>
          <a:off x="5924700" y="144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{F7CE774F-0671-400F-AA3D-3ABF18BE83F5}</a:tableStyleId>
              </a:tblPr>
              <a:tblGrid>
                <a:gridCol w="228600"/>
                <a:gridCol w="228600"/>
                <a:gridCol w="228600"/>
              </a:tblGrid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</a:t>
                      </a:r>
                      <a:endParaRPr sz="600"/>
                    </a:p>
                  </a:txBody>
                  <a:tcPr marT="0" marB="0" marR="0" marL="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</a:t>
                      </a:r>
                      <a:endParaRPr sz="600"/>
                    </a:p>
                  </a:txBody>
                  <a:tcPr marT="0" marB="0" marR="0" marL="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</a:t>
                      </a:r>
                      <a:endParaRPr sz="600"/>
                    </a:p>
                  </a:txBody>
                  <a:tcPr marT="0" marB="0" marR="0" marL="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40" name="Shape 340"/>
          <p:cNvSpPr txBox="1"/>
          <p:nvPr/>
        </p:nvSpPr>
        <p:spPr>
          <a:xfrm>
            <a:off x="5647985" y="1592678"/>
            <a:ext cx="224400" cy="7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41" name="Shape 341"/>
          <p:cNvCxnSpPr/>
          <p:nvPr/>
        </p:nvCxnSpPr>
        <p:spPr>
          <a:xfrm>
            <a:off x="6651250" y="1807525"/>
            <a:ext cx="47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2" name="Shape 342"/>
          <p:cNvSpPr txBox="1"/>
          <p:nvPr/>
        </p:nvSpPr>
        <p:spPr>
          <a:xfrm>
            <a:off x="6739025" y="1524650"/>
            <a:ext cx="3846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∑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3" name="Shape 343"/>
          <p:cNvSpPr txBox="1"/>
          <p:nvPr/>
        </p:nvSpPr>
        <p:spPr>
          <a:xfrm>
            <a:off x="7117244" y="1609805"/>
            <a:ext cx="6804900" cy="7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convolve</a:t>
            </a:r>
            <a:endParaRPr/>
          </a:p>
        </p:txBody>
      </p:sp>
      <p:pic>
        <p:nvPicPr>
          <p:cNvPr id="349" name="Shape 3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2088" y="1529950"/>
            <a:ext cx="7404315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Shape 350"/>
          <p:cNvSpPr/>
          <p:nvPr/>
        </p:nvSpPr>
        <p:spPr>
          <a:xfrm>
            <a:off x="744275" y="4607450"/>
            <a:ext cx="8139900" cy="536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Shape 3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31" y="2000450"/>
            <a:ext cx="9865342" cy="8785702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Shape 356"/>
          <p:cNvSpPr/>
          <p:nvPr/>
        </p:nvSpPr>
        <p:spPr>
          <a:xfrm>
            <a:off x="0" y="1984225"/>
            <a:ext cx="9865200" cy="1388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Shape 35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stack layers – but hold on</a:t>
            </a:r>
            <a:endParaRPr/>
          </a:p>
        </p:txBody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 filters in reality are set randomly, as usual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They will converge individually (hopefully) to more complex shapes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Real values are used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Color images have 3 dimensions: R, G and B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36975" y="4662250"/>
            <a:ext cx="9865200" cy="1290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0" name="Shape 360"/>
          <p:cNvCxnSpPr/>
          <p:nvPr/>
        </p:nvCxnSpPr>
        <p:spPr>
          <a:xfrm>
            <a:off x="2384075" y="3998625"/>
            <a:ext cx="66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1" name="Shape 361"/>
          <p:cNvCxnSpPr/>
          <p:nvPr/>
        </p:nvCxnSpPr>
        <p:spPr>
          <a:xfrm>
            <a:off x="3773775" y="3998625"/>
            <a:ext cx="66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2" name="Shape 362"/>
          <p:cNvCxnSpPr/>
          <p:nvPr/>
        </p:nvCxnSpPr>
        <p:spPr>
          <a:xfrm>
            <a:off x="5329463" y="3998625"/>
            <a:ext cx="66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3" name="Shape 363"/>
          <p:cNvCxnSpPr/>
          <p:nvPr/>
        </p:nvCxnSpPr>
        <p:spPr>
          <a:xfrm>
            <a:off x="6839875" y="3998625"/>
            <a:ext cx="66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4" name="Shape 364"/>
          <p:cNvSpPr txBox="1"/>
          <p:nvPr/>
        </p:nvSpPr>
        <p:spPr>
          <a:xfrm>
            <a:off x="5075125" y="4645600"/>
            <a:ext cx="43458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Activation</a:t>
            </a:r>
            <a:endParaRPr sz="1200">
              <a:solidFill>
                <a:srgbClr val="FFFFFF"/>
              </a:solidFill>
            </a:endParaRPr>
          </a:p>
        </p:txBody>
      </p:sp>
      <p:cxnSp>
        <p:nvCxnSpPr>
          <p:cNvPr id="365" name="Shape 365"/>
          <p:cNvCxnSpPr/>
          <p:nvPr/>
        </p:nvCxnSpPr>
        <p:spPr>
          <a:xfrm rot="10800000">
            <a:off x="5492425" y="4104250"/>
            <a:ext cx="0" cy="6111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6" name="Shape 366"/>
          <p:cNvSpPr/>
          <p:nvPr/>
        </p:nvSpPr>
        <p:spPr>
          <a:xfrm>
            <a:off x="6224250" y="4715350"/>
            <a:ext cx="2814000" cy="24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What will happen?</a:t>
            </a:r>
            <a:endParaRPr sz="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Note: please ask questions!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What is machine learning?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Essentially, learning a model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What is a model?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 set of parameters such that when you provide an input, it processes it and gives a prediction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/>
        </p:nvSpPr>
        <p:spPr>
          <a:xfrm>
            <a:off x="5077480" y="640580"/>
            <a:ext cx="1984200" cy="137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Shape 37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vanishing</a:t>
            </a:r>
            <a:endParaRPr/>
          </a:p>
        </p:txBody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1297500" y="1567550"/>
            <a:ext cx="7038900" cy="14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sigmoid activation works well in general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But as the network grows, gradients become smaller and smaller =&gt; poor training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Solution: ReLU</a:t>
            </a:r>
            <a:endParaRPr/>
          </a:p>
        </p:txBody>
      </p:sp>
      <p:pic>
        <p:nvPicPr>
          <p:cNvPr id="374" name="Shape 3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4753" y="624928"/>
            <a:ext cx="2124750" cy="14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Shape 3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2421" y="3172750"/>
            <a:ext cx="2029053" cy="137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ReLU activation</a:t>
            </a:r>
            <a:endParaRPr/>
          </a:p>
        </p:txBody>
      </p:sp>
      <p:pic>
        <p:nvPicPr>
          <p:cNvPr id="381" name="Shape 3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8875" y="1852550"/>
            <a:ext cx="7203551" cy="225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(Max) pooling</a:t>
            </a:r>
            <a:endParaRPr/>
          </a:p>
        </p:txBody>
      </p:sp>
      <p:pic>
        <p:nvPicPr>
          <p:cNvPr id="387" name="Shape 3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056250"/>
            <a:ext cx="6328375" cy="2409425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Shape 388"/>
          <p:cNvSpPr txBox="1"/>
          <p:nvPr/>
        </p:nvSpPr>
        <p:spPr>
          <a:xfrm>
            <a:off x="1207125" y="1448550"/>
            <a:ext cx="71292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Aggregates features = makes the network more robust to small changes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Fully connected layer</a:t>
            </a:r>
            <a:endParaRPr/>
          </a:p>
        </p:txBody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1297500" y="1567550"/>
            <a:ext cx="7310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neurons are connected as in the multilayer perceptron we saw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Acts like a vote: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Input: high-level features from rectified filters of convolutions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Each feature can “vote” for a class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But some features can have more than one voice (e.g. one that identifies the cross in an “x”)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layer is also part of training!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code it!</a:t>
            </a:r>
            <a:endParaRPr/>
          </a:p>
        </p:txBody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know this is a lot of concepts, but they’re important.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Let’s see how it works in practice.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Open the notebook at the CNN section.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Recurrent Neural Networks</a:t>
            </a:r>
            <a:endParaRPr/>
          </a:p>
        </p:txBody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large class of networks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Intuition: like in hidden Markov models, better understand </a:t>
            </a:r>
            <a:r>
              <a:rPr b="1" lang="en"/>
              <a:t>sequences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Particularly useful for text (e.g. sentiment analysis), or anything where each input can depend on the previous one(s).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Intuition of RNNs</a:t>
            </a:r>
            <a:endParaRPr/>
          </a:p>
        </p:txBody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 the blank word: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Last week I visited the capital of France. ______ really is a nice city!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How did you guess?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Recurrences</a:t>
            </a:r>
            <a:endParaRPr/>
          </a:p>
        </p:txBody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RNNs are less deep in the number of layers (usually 2-3 is enough)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They are deep in the number of </a:t>
            </a:r>
            <a:r>
              <a:rPr b="1" lang="en"/>
              <a:t>states </a:t>
            </a:r>
            <a:r>
              <a:rPr lang="en"/>
              <a:t>(memory)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Last                        week                          I                         visited                       the                       capital</a:t>
            </a:r>
            <a:endParaRPr b="1"/>
          </a:p>
        </p:txBody>
      </p:sp>
      <p:sp>
        <p:nvSpPr>
          <p:cNvPr id="419" name="Shape 419"/>
          <p:cNvSpPr/>
          <p:nvPr/>
        </p:nvSpPr>
        <p:spPr>
          <a:xfrm>
            <a:off x="1246448" y="3183200"/>
            <a:ext cx="602100" cy="6021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r>
              <a:rPr baseline="30000" lang="en" sz="1200"/>
              <a:t>1</a:t>
            </a:r>
            <a:r>
              <a:rPr baseline="-25000" lang="en" sz="1200"/>
              <a:t>t-5</a:t>
            </a:r>
            <a:endParaRPr baseline="-25000" sz="1200"/>
          </a:p>
        </p:txBody>
      </p:sp>
      <p:sp>
        <p:nvSpPr>
          <p:cNvPr id="420" name="Shape 420"/>
          <p:cNvSpPr/>
          <p:nvPr/>
        </p:nvSpPr>
        <p:spPr>
          <a:xfrm>
            <a:off x="2313248" y="3183200"/>
            <a:ext cx="602100" cy="6021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r>
              <a:rPr baseline="30000" lang="en" sz="1200"/>
              <a:t>1</a:t>
            </a:r>
            <a:r>
              <a:rPr baseline="-25000" lang="en" sz="1200"/>
              <a:t>t-4</a:t>
            </a:r>
            <a:endParaRPr baseline="-25000"/>
          </a:p>
        </p:txBody>
      </p:sp>
      <p:sp>
        <p:nvSpPr>
          <p:cNvPr id="421" name="Shape 421"/>
          <p:cNvSpPr/>
          <p:nvPr/>
        </p:nvSpPr>
        <p:spPr>
          <a:xfrm>
            <a:off x="3380048" y="3183200"/>
            <a:ext cx="602100" cy="6021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r>
              <a:rPr baseline="30000" lang="en" sz="1200"/>
              <a:t>1</a:t>
            </a:r>
            <a:r>
              <a:rPr baseline="-25000" lang="en" sz="1200"/>
              <a:t>t-3</a:t>
            </a:r>
            <a:endParaRPr baseline="-25000"/>
          </a:p>
        </p:txBody>
      </p:sp>
      <p:sp>
        <p:nvSpPr>
          <p:cNvPr id="422" name="Shape 422"/>
          <p:cNvSpPr/>
          <p:nvPr/>
        </p:nvSpPr>
        <p:spPr>
          <a:xfrm>
            <a:off x="4446848" y="3183200"/>
            <a:ext cx="602100" cy="6021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r>
              <a:rPr baseline="30000" lang="en" sz="1200"/>
              <a:t>1</a:t>
            </a:r>
            <a:r>
              <a:rPr baseline="-25000" lang="en" sz="1200"/>
              <a:t>t-2</a:t>
            </a:r>
            <a:endParaRPr baseline="-25000"/>
          </a:p>
        </p:txBody>
      </p:sp>
      <p:sp>
        <p:nvSpPr>
          <p:cNvPr id="423" name="Shape 423"/>
          <p:cNvSpPr/>
          <p:nvPr/>
        </p:nvSpPr>
        <p:spPr>
          <a:xfrm>
            <a:off x="5513648" y="3183200"/>
            <a:ext cx="602100" cy="6021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r>
              <a:rPr baseline="30000" lang="en" sz="1200"/>
              <a:t>1</a:t>
            </a:r>
            <a:r>
              <a:rPr baseline="-25000" lang="en" sz="1200"/>
              <a:t>t-1</a:t>
            </a:r>
            <a:endParaRPr baseline="-25000"/>
          </a:p>
        </p:txBody>
      </p:sp>
      <p:sp>
        <p:nvSpPr>
          <p:cNvPr id="424" name="Shape 424"/>
          <p:cNvSpPr/>
          <p:nvPr/>
        </p:nvSpPr>
        <p:spPr>
          <a:xfrm>
            <a:off x="6580448" y="3183200"/>
            <a:ext cx="602100" cy="6021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r>
              <a:rPr baseline="30000" lang="en" sz="1200"/>
              <a:t>1</a:t>
            </a:r>
            <a:r>
              <a:rPr baseline="-25000" lang="en" sz="1200"/>
              <a:t>t</a:t>
            </a:r>
            <a:endParaRPr baseline="-25000"/>
          </a:p>
        </p:txBody>
      </p:sp>
      <p:cxnSp>
        <p:nvCxnSpPr>
          <p:cNvPr id="425" name="Shape 425"/>
          <p:cNvCxnSpPr/>
          <p:nvPr/>
        </p:nvCxnSpPr>
        <p:spPr>
          <a:xfrm rot="10800000">
            <a:off x="1554900" y="3915775"/>
            <a:ext cx="0" cy="25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6" name="Shape 426"/>
          <p:cNvCxnSpPr/>
          <p:nvPr/>
        </p:nvCxnSpPr>
        <p:spPr>
          <a:xfrm rot="10800000">
            <a:off x="2621700" y="3915775"/>
            <a:ext cx="0" cy="25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7" name="Shape 427"/>
          <p:cNvCxnSpPr/>
          <p:nvPr/>
        </p:nvCxnSpPr>
        <p:spPr>
          <a:xfrm rot="10800000">
            <a:off x="3688500" y="3915775"/>
            <a:ext cx="0" cy="25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8" name="Shape 428"/>
          <p:cNvCxnSpPr/>
          <p:nvPr/>
        </p:nvCxnSpPr>
        <p:spPr>
          <a:xfrm rot="10800000">
            <a:off x="4755300" y="3915775"/>
            <a:ext cx="0" cy="25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9" name="Shape 429"/>
          <p:cNvCxnSpPr/>
          <p:nvPr/>
        </p:nvCxnSpPr>
        <p:spPr>
          <a:xfrm rot="10800000">
            <a:off x="5822100" y="3915775"/>
            <a:ext cx="0" cy="25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0" name="Shape 430"/>
          <p:cNvCxnSpPr/>
          <p:nvPr/>
        </p:nvCxnSpPr>
        <p:spPr>
          <a:xfrm rot="10800000">
            <a:off x="6888900" y="3915775"/>
            <a:ext cx="0" cy="25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1" name="Shape 431"/>
          <p:cNvCxnSpPr>
            <a:stCxn id="419" idx="6"/>
            <a:endCxn id="420" idx="2"/>
          </p:cNvCxnSpPr>
          <p:nvPr/>
        </p:nvCxnSpPr>
        <p:spPr>
          <a:xfrm>
            <a:off x="1848548" y="3484250"/>
            <a:ext cx="46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2" name="Shape 432"/>
          <p:cNvCxnSpPr>
            <a:stCxn id="420" idx="6"/>
            <a:endCxn id="421" idx="2"/>
          </p:cNvCxnSpPr>
          <p:nvPr/>
        </p:nvCxnSpPr>
        <p:spPr>
          <a:xfrm>
            <a:off x="2915348" y="3484250"/>
            <a:ext cx="46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3" name="Shape 433"/>
          <p:cNvCxnSpPr>
            <a:stCxn id="421" idx="6"/>
            <a:endCxn id="422" idx="2"/>
          </p:cNvCxnSpPr>
          <p:nvPr/>
        </p:nvCxnSpPr>
        <p:spPr>
          <a:xfrm>
            <a:off x="3982148" y="3484250"/>
            <a:ext cx="46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4" name="Shape 434"/>
          <p:cNvCxnSpPr>
            <a:stCxn id="422" idx="6"/>
            <a:endCxn id="423" idx="2"/>
          </p:cNvCxnSpPr>
          <p:nvPr/>
        </p:nvCxnSpPr>
        <p:spPr>
          <a:xfrm>
            <a:off x="5048948" y="3484250"/>
            <a:ext cx="46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5" name="Shape 435"/>
          <p:cNvCxnSpPr>
            <a:stCxn id="423" idx="6"/>
            <a:endCxn id="424" idx="2"/>
          </p:cNvCxnSpPr>
          <p:nvPr/>
        </p:nvCxnSpPr>
        <p:spPr>
          <a:xfrm>
            <a:off x="6115748" y="3484250"/>
            <a:ext cx="46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6" name="Shape 436"/>
          <p:cNvCxnSpPr/>
          <p:nvPr/>
        </p:nvCxnSpPr>
        <p:spPr>
          <a:xfrm>
            <a:off x="7183371" y="3484250"/>
            <a:ext cx="46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7" name="Shape 437"/>
          <p:cNvCxnSpPr/>
          <p:nvPr/>
        </p:nvCxnSpPr>
        <p:spPr>
          <a:xfrm rot="10800000">
            <a:off x="1547500" y="2834225"/>
            <a:ext cx="0" cy="25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8" name="Shape 438"/>
          <p:cNvCxnSpPr/>
          <p:nvPr/>
        </p:nvCxnSpPr>
        <p:spPr>
          <a:xfrm rot="10800000">
            <a:off x="2614300" y="2834225"/>
            <a:ext cx="0" cy="25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9" name="Shape 439"/>
          <p:cNvCxnSpPr/>
          <p:nvPr/>
        </p:nvCxnSpPr>
        <p:spPr>
          <a:xfrm rot="10800000">
            <a:off x="3681100" y="2834225"/>
            <a:ext cx="0" cy="25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0" name="Shape 440"/>
          <p:cNvCxnSpPr/>
          <p:nvPr/>
        </p:nvCxnSpPr>
        <p:spPr>
          <a:xfrm rot="10800000">
            <a:off x="4747900" y="2834225"/>
            <a:ext cx="0" cy="25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1" name="Shape 441"/>
          <p:cNvCxnSpPr/>
          <p:nvPr/>
        </p:nvCxnSpPr>
        <p:spPr>
          <a:xfrm rot="10800000">
            <a:off x="5814700" y="2834225"/>
            <a:ext cx="0" cy="25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2" name="Shape 442"/>
          <p:cNvCxnSpPr/>
          <p:nvPr/>
        </p:nvCxnSpPr>
        <p:spPr>
          <a:xfrm rot="10800000">
            <a:off x="6881500" y="2834225"/>
            <a:ext cx="0" cy="25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applications</a:t>
            </a:r>
            <a:endParaRPr/>
          </a:p>
        </p:txBody>
      </p:sp>
      <p:pic>
        <p:nvPicPr>
          <p:cNvPr id="448" name="Shape 4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" y="1720525"/>
            <a:ext cx="8705850" cy="36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Shape 449"/>
          <p:cNvSpPr/>
          <p:nvPr/>
        </p:nvSpPr>
        <p:spPr>
          <a:xfrm>
            <a:off x="107000" y="4558100"/>
            <a:ext cx="8887200" cy="585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cells</a:t>
            </a:r>
            <a:endParaRPr/>
          </a:p>
        </p:txBody>
      </p:sp>
      <p:sp>
        <p:nvSpPr>
          <p:cNvPr id="455" name="Shape 45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LSTM: Long Short Term Memory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GRU: Gated Recurrent Unit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Bi-directional RNN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Etc.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But overall, despite their (theoretical) better modelling power, RNNs are slower than CNN.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Yet some applications seem </a:t>
            </a:r>
            <a:r>
              <a:rPr b="1" lang="en"/>
              <a:t>magical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So what is new in deep learning?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Not much. You will see approaches similar to those used in machine learning.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main difference is in the number of trained parameters;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And most of them are </a:t>
            </a:r>
            <a:r>
              <a:rPr b="1" lang="en"/>
              <a:t>not manually designed. </a:t>
            </a:r>
            <a:r>
              <a:rPr lang="en"/>
              <a:t>For deep learning, these parameters are represented by neurons.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code it!</a:t>
            </a:r>
            <a:endParaRPr/>
          </a:p>
        </p:txBody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Open the notebook to the RNN section.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haven’t seen today</a:t>
            </a:r>
            <a:endParaRPr/>
          </a:p>
        </p:txBody>
      </p:sp>
      <p:sp>
        <p:nvSpPr>
          <p:cNvPr id="467" name="Shape 46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Mathematical details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Optimization algorithms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Loss function details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Scalability (&amp; GPU processing)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MANY other networks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But hopefully you’ll have enjoyed practicing with NNs and it got you enthusiastic about applying them to other tasks.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473" name="Shape 473"/>
          <p:cNvSpPr txBox="1"/>
          <p:nvPr>
            <p:ph idx="1" type="body"/>
          </p:nvPr>
        </p:nvSpPr>
        <p:spPr>
          <a:xfrm>
            <a:off x="1297500" y="1567550"/>
            <a:ext cx="7586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for this course: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http://iamtrask.github.io/2015/07/12/basic-python-network/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https://hashrocket.com/blog/posts/a-friendly-introduction-to-convolutional-neural-networks</a:t>
            </a:r>
            <a:r>
              <a:rPr lang="en"/>
              <a:t>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Further reading: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http://neuralnetworksanddeeplearning.com/</a:t>
            </a:r>
            <a:r>
              <a:rPr lang="en"/>
              <a:t>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https://www.deeplearning.ai/</a:t>
            </a:r>
            <a:r>
              <a:rPr lang="en"/>
              <a:t> 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Wikipedia has a ton of resources too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intuitive example</a:t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Identify people’s last names in text.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Machine learning – for each word in the text, have a gold standard and the features: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Is the previous word “Mr”, “Ms”, “Mr.”, …               E.g. Mr. </a:t>
            </a:r>
            <a:r>
              <a:rPr lang="en" u="sng"/>
              <a:t>Doe</a:t>
            </a:r>
            <a:endParaRPr u="sng"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Does it start with a capital letter?                            E.g.  [...] </a:t>
            </a:r>
            <a:r>
              <a:rPr lang="en" u="sng"/>
              <a:t>Doe</a:t>
            </a:r>
            <a:endParaRPr u="sng"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Is the previous word capitalized too?                    </a:t>
            </a:r>
            <a:r>
              <a:rPr lang="en" sz="600"/>
              <a:t> </a:t>
            </a:r>
            <a:r>
              <a:rPr lang="en"/>
              <a:t>E.g. John </a:t>
            </a:r>
            <a:r>
              <a:rPr lang="en" u="sng"/>
              <a:t>Doe</a:t>
            </a:r>
            <a:endParaRPr u="sng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Deep Learning – for each word in the text, have a gold standard and pass it to the network. With an appropriate network, it will design the features itself to fit the gold standard.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vast world</a:t>
            </a:r>
            <a:endParaRPr/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tons of learning methods/tasks and this course is not about covering all of them.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Instead, I will try to give an intuitive introduction to how it works.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Particularly, we will focus on</a:t>
            </a:r>
            <a:endParaRPr/>
          </a:p>
          <a:p>
            <a:pPr indent="-311150" lvl="0" marL="45720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Feedforward  Neural Networks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Convolutional Neural Networks (CNNs)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Recurrent Neural Networks (RNNs)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(Almost) single layer perceptron</a:t>
            </a: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1894325" y="1831575"/>
            <a:ext cx="602100" cy="6021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r>
              <a:rPr baseline="-25000" lang="en"/>
              <a:t>1</a:t>
            </a:r>
            <a:endParaRPr baseline="-25000"/>
          </a:p>
        </p:txBody>
      </p:sp>
      <p:sp>
        <p:nvSpPr>
          <p:cNvPr id="166" name="Shape 166"/>
          <p:cNvSpPr/>
          <p:nvPr/>
        </p:nvSpPr>
        <p:spPr>
          <a:xfrm>
            <a:off x="1894325" y="3283550"/>
            <a:ext cx="602100" cy="6021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r>
              <a:rPr baseline="-25000" lang="en"/>
              <a:t>2</a:t>
            </a:r>
            <a:endParaRPr baseline="-25000"/>
          </a:p>
        </p:txBody>
      </p:sp>
      <p:sp>
        <p:nvSpPr>
          <p:cNvPr id="167" name="Shape 167"/>
          <p:cNvSpPr/>
          <p:nvPr/>
        </p:nvSpPr>
        <p:spPr>
          <a:xfrm>
            <a:off x="4604050" y="2673950"/>
            <a:ext cx="602100" cy="602100"/>
          </a:xfrm>
          <a:prstGeom prst="flowChartConnector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68" name="Shape 168"/>
          <p:cNvCxnSpPr>
            <a:stCxn id="165" idx="6"/>
            <a:endCxn id="167" idx="2"/>
          </p:cNvCxnSpPr>
          <p:nvPr/>
        </p:nvCxnSpPr>
        <p:spPr>
          <a:xfrm>
            <a:off x="2496425" y="2132625"/>
            <a:ext cx="2107500" cy="84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Shape 169"/>
          <p:cNvCxnSpPr>
            <a:stCxn id="166" idx="6"/>
            <a:endCxn id="167" idx="2"/>
          </p:cNvCxnSpPr>
          <p:nvPr/>
        </p:nvCxnSpPr>
        <p:spPr>
          <a:xfrm flipH="1" rot="10800000">
            <a:off x="2496425" y="2975000"/>
            <a:ext cx="2107500" cy="6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" name="Shape 170"/>
          <p:cNvSpPr txBox="1"/>
          <p:nvPr/>
        </p:nvSpPr>
        <p:spPr>
          <a:xfrm>
            <a:off x="1731225" y="4227700"/>
            <a:ext cx="10287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Input layer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1" name="Shape 171"/>
          <p:cNvSpPr txBox="1"/>
          <p:nvPr/>
        </p:nvSpPr>
        <p:spPr>
          <a:xfrm>
            <a:off x="4390750" y="4227700"/>
            <a:ext cx="14052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Output</a:t>
            </a:r>
            <a:r>
              <a:rPr lang="en">
                <a:solidFill>
                  <a:srgbClr val="FFFFFF"/>
                </a:solidFill>
              </a:rPr>
              <a:t> layer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2" name="Shape 172"/>
          <p:cNvSpPr txBox="1"/>
          <p:nvPr/>
        </p:nvSpPr>
        <p:spPr>
          <a:xfrm>
            <a:off x="3337000" y="2150250"/>
            <a:ext cx="526800" cy="13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</a:t>
            </a:r>
            <a:r>
              <a:rPr baseline="-25000" lang="en">
                <a:solidFill>
                  <a:srgbClr val="FFFFFF"/>
                </a:solidFill>
              </a:rPr>
              <a:t>1</a:t>
            </a:r>
            <a:endParaRPr baseline="-250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</a:t>
            </a:r>
            <a:r>
              <a:rPr baseline="-25000" lang="en">
                <a:solidFill>
                  <a:srgbClr val="FFFFFF"/>
                </a:solidFill>
              </a:rPr>
              <a:t>2</a:t>
            </a:r>
            <a:endParaRPr baseline="-250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>
              <a:solidFill>
                <a:srgbClr val="FFFFFF"/>
              </a:solidFill>
            </a:endParaRPr>
          </a:p>
        </p:txBody>
      </p:sp>
      <p:sp>
        <p:nvSpPr>
          <p:cNvPr id="173" name="Shape 173"/>
          <p:cNvSpPr txBox="1"/>
          <p:nvPr/>
        </p:nvSpPr>
        <p:spPr>
          <a:xfrm>
            <a:off x="5406950" y="2553500"/>
            <a:ext cx="72261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y = 1 if ∑x</a:t>
            </a:r>
            <a:r>
              <a:rPr baseline="-25000" lang="en" sz="1800">
                <a:solidFill>
                  <a:srgbClr val="FFFFFF"/>
                </a:solidFill>
              </a:rPr>
              <a:t>i </a:t>
            </a:r>
            <a:r>
              <a:rPr lang="en" sz="1800">
                <a:solidFill>
                  <a:srgbClr val="FFFFFF"/>
                </a:solidFill>
              </a:rPr>
              <a:t>w</a:t>
            </a:r>
            <a:r>
              <a:rPr baseline="-25000" lang="en" sz="1800">
                <a:solidFill>
                  <a:srgbClr val="FFFFFF"/>
                </a:solidFill>
              </a:rPr>
              <a:t>i </a:t>
            </a:r>
            <a:r>
              <a:rPr lang="en" sz="1800">
                <a:solidFill>
                  <a:srgbClr val="FFFFFF"/>
                </a:solidFill>
              </a:rPr>
              <a:t>&gt; 1; 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y = 0 otherwise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74" name="Shape 174"/>
          <p:cNvCxnSpPr>
            <a:stCxn id="167" idx="0"/>
            <a:endCxn id="172" idx="0"/>
          </p:cNvCxnSpPr>
          <p:nvPr/>
        </p:nvCxnSpPr>
        <p:spPr>
          <a:xfrm flipH="1" rot="5400000">
            <a:off x="3990850" y="1759700"/>
            <a:ext cx="523800" cy="1304700"/>
          </a:xfrm>
          <a:prstGeom prst="bentConnector3">
            <a:avLst>
              <a:gd fmla="val 14544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Shape 175"/>
          <p:cNvCxnSpPr/>
          <p:nvPr/>
        </p:nvCxnSpPr>
        <p:spPr>
          <a:xfrm flipH="1">
            <a:off x="3598150" y="1958175"/>
            <a:ext cx="4500" cy="23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76" name="Shape 176"/>
          <p:cNvGraphicFramePr/>
          <p:nvPr/>
        </p:nvGraphicFramePr>
        <p:xfrm>
          <a:off x="6700438" y="30007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{544A8B2B-A971-436A-A9F1-6D7FC156A2B0}</a:tableStyleId>
              </a:tblPr>
              <a:tblGrid>
                <a:gridCol w="581000"/>
                <a:gridCol w="582975"/>
                <a:gridCol w="1039575"/>
              </a:tblGrid>
              <a:tr h="4191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Inputs</a:t>
                      </a:r>
                      <a:endParaRPr b="1" sz="15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5250" marB="95250" marR="190500" marL="190500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0F0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Output</a:t>
                      </a:r>
                      <a:endParaRPr b="1" sz="15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5250" marB="95250" marR="190500" marL="190500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0F0"/>
                    </a:solidFill>
                  </a:tcPr>
                </a:tc>
              </a:tr>
              <a:tr h="419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0</a:t>
                      </a:r>
                      <a:endParaRPr sz="15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5250" marB="95250" marR="47625" marL="190500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0</a:t>
                      </a:r>
                      <a:endParaRPr sz="15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5250" marB="95250" marR="47625" marL="190500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0</a:t>
                      </a:r>
                      <a:endParaRPr sz="15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5250" marB="95250" marR="47625" marL="190500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19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1</a:t>
                      </a:r>
                      <a:endParaRPr sz="15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5250" marB="95250" marR="47625" marL="190500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1</a:t>
                      </a:r>
                      <a:endParaRPr sz="15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5250" marB="95250" marR="47625" marL="190500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1</a:t>
                      </a:r>
                      <a:endParaRPr sz="15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5250" marB="95250" marR="47625" marL="190500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19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1</a:t>
                      </a:r>
                      <a:endParaRPr sz="15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5250" marB="95250" marR="47625" marL="190500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0</a:t>
                      </a:r>
                      <a:endParaRPr sz="15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5250" marB="95250" marR="47625" marL="190500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1</a:t>
                      </a:r>
                      <a:endParaRPr sz="15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5250" marB="95250" marR="47625" marL="190500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19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0</a:t>
                      </a:r>
                      <a:endParaRPr sz="15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5250" marB="95250" marR="47625" marL="190500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1</a:t>
                      </a:r>
                      <a:endParaRPr sz="15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5250" marB="95250" marR="47625" marL="190500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0</a:t>
                      </a:r>
                      <a:endParaRPr sz="15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5250" marB="95250" marR="47625" marL="190500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77" name="Shape 177"/>
          <p:cNvSpPr txBox="1"/>
          <p:nvPr/>
        </p:nvSpPr>
        <p:spPr>
          <a:xfrm>
            <a:off x="176900" y="2675300"/>
            <a:ext cx="15165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Weights set </a:t>
            </a:r>
            <a:endParaRPr>
              <a:solidFill>
                <a:srgbClr val="FFFFFF"/>
              </a:solidFill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randomly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Ideas? </a:t>
            </a:r>
            <a:endParaRPr/>
          </a:p>
        </p:txBody>
      </p:sp>
      <p:graphicFrame>
        <p:nvGraphicFramePr>
          <p:cNvPr id="183" name="Shape 183"/>
          <p:cNvGraphicFramePr/>
          <p:nvPr/>
        </p:nvGraphicFramePr>
        <p:xfrm>
          <a:off x="6700438" y="30007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{544A8B2B-A971-436A-A9F1-6D7FC156A2B0}</a:tableStyleId>
              </a:tblPr>
              <a:tblGrid>
                <a:gridCol w="581000"/>
                <a:gridCol w="582975"/>
                <a:gridCol w="1039575"/>
              </a:tblGrid>
              <a:tr h="4191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Inputs</a:t>
                      </a:r>
                      <a:endParaRPr b="1" sz="15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5250" marB="95250" marR="190500" marL="190500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0F0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Output</a:t>
                      </a:r>
                      <a:endParaRPr b="1" sz="15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5250" marB="95250" marR="190500" marL="190500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0F0"/>
                    </a:solidFill>
                  </a:tcPr>
                </a:tc>
              </a:tr>
              <a:tr h="419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0</a:t>
                      </a:r>
                      <a:endParaRPr sz="15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5250" marB="95250" marR="47625" marL="190500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0</a:t>
                      </a:r>
                      <a:endParaRPr sz="15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5250" marB="95250" marR="47625" marL="190500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0</a:t>
                      </a:r>
                      <a:endParaRPr sz="15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5250" marB="95250" marR="47625" marL="190500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19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1</a:t>
                      </a:r>
                      <a:endParaRPr sz="15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5250" marB="95250" marR="47625" marL="190500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1</a:t>
                      </a:r>
                      <a:endParaRPr sz="15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5250" marB="95250" marR="47625" marL="190500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1</a:t>
                      </a:r>
                      <a:endParaRPr sz="15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5250" marB="95250" marR="47625" marL="190500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19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1</a:t>
                      </a:r>
                      <a:endParaRPr sz="15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5250" marB="95250" marR="47625" marL="190500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0</a:t>
                      </a:r>
                      <a:endParaRPr sz="15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5250" marB="95250" marR="47625" marL="190500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1</a:t>
                      </a:r>
                      <a:endParaRPr sz="15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5250" marB="95250" marR="47625" marL="190500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19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0</a:t>
                      </a:r>
                      <a:endParaRPr sz="15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5250" marB="95250" marR="47625" marL="190500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1</a:t>
                      </a:r>
                      <a:endParaRPr sz="15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5250" marB="95250" marR="47625" marL="190500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0</a:t>
                      </a:r>
                      <a:endParaRPr sz="15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5250" marB="95250" marR="47625" marL="190500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84" name="Shape 184"/>
          <p:cNvSpPr txBox="1"/>
          <p:nvPr/>
        </p:nvSpPr>
        <p:spPr>
          <a:xfrm>
            <a:off x="1297500" y="1666975"/>
            <a:ext cx="72261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y = 1 if ∑x</a:t>
            </a:r>
            <a:r>
              <a:rPr baseline="-25000" lang="en" sz="1800">
                <a:solidFill>
                  <a:srgbClr val="FFFFFF"/>
                </a:solidFill>
              </a:rPr>
              <a:t>i </a:t>
            </a:r>
            <a:r>
              <a:rPr lang="en" sz="1800">
                <a:solidFill>
                  <a:srgbClr val="FFFFFF"/>
                </a:solidFill>
              </a:rPr>
              <a:t>w</a:t>
            </a:r>
            <a:r>
              <a:rPr baseline="-25000" lang="en" sz="1800">
                <a:solidFill>
                  <a:srgbClr val="FFFFFF"/>
                </a:solidFill>
              </a:rPr>
              <a:t>i </a:t>
            </a:r>
            <a:r>
              <a:rPr lang="en" sz="1800">
                <a:solidFill>
                  <a:srgbClr val="FFFFFF"/>
                </a:solidFill>
              </a:rPr>
              <a:t>&gt; 1; 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y = 0 otherwise</a:t>
            </a:r>
            <a:endParaRPr sz="1800">
              <a:solidFill>
                <a:srgbClr val="FFFFFF"/>
              </a:solidFill>
            </a:endParaRPr>
          </a:p>
        </p:txBody>
      </p:sp>
      <p:graphicFrame>
        <p:nvGraphicFramePr>
          <p:cNvPr id="185" name="Shape 185"/>
          <p:cNvGraphicFramePr/>
          <p:nvPr/>
        </p:nvGraphicFramePr>
        <p:xfrm>
          <a:off x="6700450" y="262087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{544A8B2B-A971-436A-A9F1-6D7FC156A2B0}</a:tableStyleId>
              </a:tblPr>
              <a:tblGrid>
                <a:gridCol w="581000"/>
                <a:gridCol w="438125"/>
                <a:gridCol w="1204975"/>
              </a:tblGrid>
              <a:tr h="42862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Inputs</a:t>
                      </a:r>
                      <a:endParaRPr b="1" sz="15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5250" marB="95250" marR="190500" marL="190500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0F0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Output</a:t>
                      </a:r>
                      <a:endParaRPr b="1" sz="15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5250" marB="95250" marR="190500" marL="190500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0F0"/>
                    </a:solidFill>
                  </a:tcPr>
                </a:tc>
              </a:tr>
              <a:tr h="428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0</a:t>
                      </a:r>
                      <a:endParaRPr sz="15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5250" marB="95250" marR="47625" marL="190500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0</a:t>
                      </a:r>
                      <a:endParaRPr sz="15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5250" marB="95250" marR="47625" marL="190500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0</a:t>
                      </a:r>
                      <a:endParaRPr sz="15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5250" marB="95250" marR="47625" marL="190500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0</a:t>
                      </a:r>
                      <a:endParaRPr sz="15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5250" marB="95250" marR="47625" marL="190500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1</a:t>
                      </a:r>
                      <a:endParaRPr sz="15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5250" marB="95250" marR="47625" marL="190500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1</a:t>
                      </a:r>
                      <a:endParaRPr sz="15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5250" marB="95250" marR="47625" marL="190500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1</a:t>
                      </a:r>
                      <a:endParaRPr sz="15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5250" marB="95250" marR="47625" marL="190500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0</a:t>
                      </a:r>
                      <a:endParaRPr sz="15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5250" marB="95250" marR="47625" marL="190500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1</a:t>
                      </a:r>
                      <a:endParaRPr sz="15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5250" marB="95250" marR="47625" marL="190500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1</a:t>
                      </a:r>
                      <a:endParaRPr sz="15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5250" marB="95250" marR="47625" marL="190500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1</a:t>
                      </a:r>
                      <a:endParaRPr sz="15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5250" marB="95250" marR="47625" marL="190500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0</a:t>
                      </a:r>
                      <a:endParaRPr sz="15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5250" marB="95250" marR="47625" marL="190500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86" name="Shape 186"/>
          <p:cNvCxnSpPr/>
          <p:nvPr/>
        </p:nvCxnSpPr>
        <p:spPr>
          <a:xfrm rot="10800000">
            <a:off x="4513500" y="477175"/>
            <a:ext cx="0" cy="192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Shape 187"/>
          <p:cNvCxnSpPr/>
          <p:nvPr/>
        </p:nvCxnSpPr>
        <p:spPr>
          <a:xfrm>
            <a:off x="4534150" y="2419025"/>
            <a:ext cx="187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Shape 188"/>
          <p:cNvSpPr/>
          <p:nvPr/>
        </p:nvSpPr>
        <p:spPr>
          <a:xfrm>
            <a:off x="6048525" y="2333875"/>
            <a:ext cx="176100" cy="17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6048525" y="809875"/>
            <a:ext cx="176100" cy="17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4448325" y="809875"/>
            <a:ext cx="176100" cy="1761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4448325" y="2333875"/>
            <a:ext cx="176100" cy="1761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2" name="Shape 192"/>
          <p:cNvCxnSpPr/>
          <p:nvPr/>
        </p:nvCxnSpPr>
        <p:spPr>
          <a:xfrm>
            <a:off x="5339775" y="625800"/>
            <a:ext cx="0" cy="195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93" name="Shape 193"/>
          <p:cNvCxnSpPr/>
          <p:nvPr/>
        </p:nvCxnSpPr>
        <p:spPr>
          <a:xfrm rot="10800000">
            <a:off x="4537200" y="2812750"/>
            <a:ext cx="0" cy="192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Shape 194"/>
          <p:cNvCxnSpPr/>
          <p:nvPr/>
        </p:nvCxnSpPr>
        <p:spPr>
          <a:xfrm>
            <a:off x="4557850" y="4754600"/>
            <a:ext cx="187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" name="Shape 195"/>
          <p:cNvSpPr/>
          <p:nvPr/>
        </p:nvSpPr>
        <p:spPr>
          <a:xfrm>
            <a:off x="6072225" y="4669450"/>
            <a:ext cx="176100" cy="17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6072225" y="3145450"/>
            <a:ext cx="176100" cy="1761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4472025" y="3145450"/>
            <a:ext cx="176100" cy="17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4472025" y="4669450"/>
            <a:ext cx="176100" cy="1761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 txBox="1"/>
          <p:nvPr/>
        </p:nvSpPr>
        <p:spPr>
          <a:xfrm>
            <a:off x="5122850" y="3732300"/>
            <a:ext cx="59490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??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0" name="Shape 200"/>
          <p:cNvSpPr txBox="1"/>
          <p:nvPr/>
        </p:nvSpPr>
        <p:spPr>
          <a:xfrm>
            <a:off x="488650" y="3648400"/>
            <a:ext cx="36462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 need a </a:t>
            </a:r>
            <a:r>
              <a:rPr b="1" lang="en">
                <a:solidFill>
                  <a:srgbClr val="FFFFFF"/>
                </a:solidFill>
              </a:rPr>
              <a:t>nonlinear activation function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01" name="Shape 201"/>
          <p:cNvCxnSpPr/>
          <p:nvPr/>
        </p:nvCxnSpPr>
        <p:spPr>
          <a:xfrm rot="10800000">
            <a:off x="2478800" y="2464350"/>
            <a:ext cx="578400" cy="123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layer perceptron</a:t>
            </a: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1360925" y="2212575"/>
            <a:ext cx="602100" cy="6021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r>
              <a:rPr baseline="-25000" lang="en"/>
              <a:t>1</a:t>
            </a:r>
            <a:endParaRPr baseline="-25000"/>
          </a:p>
        </p:txBody>
      </p:sp>
      <p:sp>
        <p:nvSpPr>
          <p:cNvPr id="208" name="Shape 208"/>
          <p:cNvSpPr/>
          <p:nvPr/>
        </p:nvSpPr>
        <p:spPr>
          <a:xfrm>
            <a:off x="1360925" y="3054950"/>
            <a:ext cx="602100" cy="6021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r>
              <a:rPr baseline="-25000" lang="en"/>
              <a:t>2</a:t>
            </a:r>
            <a:endParaRPr baseline="-25000"/>
          </a:p>
        </p:txBody>
      </p:sp>
      <p:sp>
        <p:nvSpPr>
          <p:cNvPr id="209" name="Shape 209"/>
          <p:cNvSpPr/>
          <p:nvPr/>
        </p:nvSpPr>
        <p:spPr>
          <a:xfrm>
            <a:off x="1360925" y="3897325"/>
            <a:ext cx="602100" cy="6021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r>
              <a:rPr baseline="-25000" lang="en"/>
              <a:t>3</a:t>
            </a:r>
            <a:endParaRPr baseline="-25000"/>
          </a:p>
        </p:txBody>
      </p:sp>
      <p:sp>
        <p:nvSpPr>
          <p:cNvPr id="210" name="Shape 210"/>
          <p:cNvSpPr/>
          <p:nvPr/>
        </p:nvSpPr>
        <p:spPr>
          <a:xfrm>
            <a:off x="7118650" y="3054950"/>
            <a:ext cx="602100" cy="602100"/>
          </a:xfrm>
          <a:prstGeom prst="flowChartConnector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1" name="Shape 211"/>
          <p:cNvSpPr txBox="1"/>
          <p:nvPr/>
        </p:nvSpPr>
        <p:spPr>
          <a:xfrm>
            <a:off x="1197825" y="4608700"/>
            <a:ext cx="10287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Input layer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2" name="Shape 212"/>
          <p:cNvSpPr txBox="1"/>
          <p:nvPr/>
        </p:nvSpPr>
        <p:spPr>
          <a:xfrm>
            <a:off x="7095161" y="4608700"/>
            <a:ext cx="14052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Output layer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4415575" y="2212575"/>
            <a:ext cx="602100" cy="602100"/>
          </a:xfrm>
          <a:prstGeom prst="flowChartConnector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baseline="-25000" lang="en"/>
              <a:t>1</a:t>
            </a:r>
            <a:endParaRPr baseline="-25000"/>
          </a:p>
        </p:txBody>
      </p:sp>
      <p:sp>
        <p:nvSpPr>
          <p:cNvPr id="214" name="Shape 214"/>
          <p:cNvSpPr/>
          <p:nvPr/>
        </p:nvSpPr>
        <p:spPr>
          <a:xfrm>
            <a:off x="4415575" y="3050775"/>
            <a:ext cx="602100" cy="602100"/>
          </a:xfrm>
          <a:prstGeom prst="flowChartConnector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baseline="-25000" lang="en"/>
              <a:t>2</a:t>
            </a:r>
            <a:endParaRPr baseline="-25000"/>
          </a:p>
        </p:txBody>
      </p:sp>
      <p:sp>
        <p:nvSpPr>
          <p:cNvPr id="215" name="Shape 215"/>
          <p:cNvSpPr/>
          <p:nvPr/>
        </p:nvSpPr>
        <p:spPr>
          <a:xfrm>
            <a:off x="4415575" y="3888975"/>
            <a:ext cx="602100" cy="602100"/>
          </a:xfrm>
          <a:prstGeom prst="flowChartConnector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baseline="-25000" lang="en"/>
              <a:t>3</a:t>
            </a:r>
            <a:endParaRPr baseline="-25000"/>
          </a:p>
        </p:txBody>
      </p:sp>
      <p:cxnSp>
        <p:nvCxnSpPr>
          <p:cNvPr id="216" name="Shape 216"/>
          <p:cNvCxnSpPr>
            <a:stCxn id="207" idx="6"/>
            <a:endCxn id="213" idx="2"/>
          </p:cNvCxnSpPr>
          <p:nvPr/>
        </p:nvCxnSpPr>
        <p:spPr>
          <a:xfrm>
            <a:off x="1963025" y="2513625"/>
            <a:ext cx="245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Shape 217"/>
          <p:cNvCxnSpPr>
            <a:stCxn id="207" idx="6"/>
            <a:endCxn id="214" idx="2"/>
          </p:cNvCxnSpPr>
          <p:nvPr/>
        </p:nvCxnSpPr>
        <p:spPr>
          <a:xfrm>
            <a:off x="1963025" y="2513625"/>
            <a:ext cx="2452500" cy="83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Shape 218"/>
          <p:cNvCxnSpPr>
            <a:stCxn id="207" idx="6"/>
            <a:endCxn id="215" idx="2"/>
          </p:cNvCxnSpPr>
          <p:nvPr/>
        </p:nvCxnSpPr>
        <p:spPr>
          <a:xfrm>
            <a:off x="1963025" y="2513625"/>
            <a:ext cx="2452500" cy="167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Shape 219"/>
          <p:cNvCxnSpPr>
            <a:stCxn id="208" idx="6"/>
            <a:endCxn id="213" idx="2"/>
          </p:cNvCxnSpPr>
          <p:nvPr/>
        </p:nvCxnSpPr>
        <p:spPr>
          <a:xfrm flipH="1" rot="10800000">
            <a:off x="1963025" y="2513600"/>
            <a:ext cx="2452500" cy="84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Shape 220"/>
          <p:cNvCxnSpPr>
            <a:stCxn id="208" idx="6"/>
            <a:endCxn id="214" idx="2"/>
          </p:cNvCxnSpPr>
          <p:nvPr/>
        </p:nvCxnSpPr>
        <p:spPr>
          <a:xfrm flipH="1" rot="10800000">
            <a:off x="1963025" y="3351800"/>
            <a:ext cx="24525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Shape 221"/>
          <p:cNvCxnSpPr>
            <a:stCxn id="208" idx="6"/>
            <a:endCxn id="215" idx="2"/>
          </p:cNvCxnSpPr>
          <p:nvPr/>
        </p:nvCxnSpPr>
        <p:spPr>
          <a:xfrm>
            <a:off x="1963025" y="3356000"/>
            <a:ext cx="2452500" cy="83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Shape 222"/>
          <p:cNvCxnSpPr>
            <a:stCxn id="209" idx="6"/>
            <a:endCxn id="213" idx="2"/>
          </p:cNvCxnSpPr>
          <p:nvPr/>
        </p:nvCxnSpPr>
        <p:spPr>
          <a:xfrm flipH="1" rot="10800000">
            <a:off x="1963025" y="2513575"/>
            <a:ext cx="2452500" cy="16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Shape 223"/>
          <p:cNvCxnSpPr>
            <a:stCxn id="209" idx="6"/>
            <a:endCxn id="214" idx="2"/>
          </p:cNvCxnSpPr>
          <p:nvPr/>
        </p:nvCxnSpPr>
        <p:spPr>
          <a:xfrm flipH="1" rot="10800000">
            <a:off x="1963025" y="3351775"/>
            <a:ext cx="2452500" cy="84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Shape 224"/>
          <p:cNvCxnSpPr>
            <a:stCxn id="209" idx="6"/>
            <a:endCxn id="215" idx="2"/>
          </p:cNvCxnSpPr>
          <p:nvPr/>
        </p:nvCxnSpPr>
        <p:spPr>
          <a:xfrm flipH="1" rot="10800000">
            <a:off x="1963025" y="4189975"/>
            <a:ext cx="24525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Shape 225"/>
          <p:cNvCxnSpPr>
            <a:stCxn id="213" idx="6"/>
            <a:endCxn id="210" idx="2"/>
          </p:cNvCxnSpPr>
          <p:nvPr/>
        </p:nvCxnSpPr>
        <p:spPr>
          <a:xfrm>
            <a:off x="5017675" y="2513625"/>
            <a:ext cx="2100900" cy="84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Shape 226"/>
          <p:cNvCxnSpPr>
            <a:stCxn id="214" idx="6"/>
            <a:endCxn id="210" idx="2"/>
          </p:cNvCxnSpPr>
          <p:nvPr/>
        </p:nvCxnSpPr>
        <p:spPr>
          <a:xfrm>
            <a:off x="5017675" y="3351825"/>
            <a:ext cx="21009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Shape 227"/>
          <p:cNvCxnSpPr>
            <a:stCxn id="215" idx="6"/>
            <a:endCxn id="210" idx="2"/>
          </p:cNvCxnSpPr>
          <p:nvPr/>
        </p:nvCxnSpPr>
        <p:spPr>
          <a:xfrm flipH="1" rot="10800000">
            <a:off x="5017675" y="3356025"/>
            <a:ext cx="2100900" cy="83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8" name="Shape 228"/>
          <p:cNvSpPr txBox="1"/>
          <p:nvPr/>
        </p:nvSpPr>
        <p:spPr>
          <a:xfrm>
            <a:off x="4093425" y="4608700"/>
            <a:ext cx="13248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Hidden</a:t>
            </a:r>
            <a:r>
              <a:rPr lang="en">
                <a:solidFill>
                  <a:srgbClr val="FFFFFF"/>
                </a:solidFill>
              </a:rPr>
              <a:t> layer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1297500" y="1365975"/>
            <a:ext cx="75747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More parameters = more modelling freedom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Non-linear activation function (e.g. sigmoid) gives sense to multilayer (deep) networks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4539300" y="1942700"/>
            <a:ext cx="3546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σ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1" name="Shape 231"/>
          <p:cNvSpPr txBox="1"/>
          <p:nvPr/>
        </p:nvSpPr>
        <p:spPr>
          <a:xfrm>
            <a:off x="7242400" y="2738475"/>
            <a:ext cx="3546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σ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do we learn?</a:t>
            </a:r>
            <a:endParaRPr/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1297500" y="1338950"/>
            <a:ext cx="7038900" cy="11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Two critical concepts</a:t>
            </a:r>
            <a:endParaRPr sz="1800"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Loss function</a:t>
            </a:r>
            <a:r>
              <a:rPr lang="en"/>
              <a:t>: a way to evaluate how the network currently performs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Backpropagation</a:t>
            </a:r>
            <a:r>
              <a:rPr lang="en"/>
              <a:t>: updating the weights based on the current loss value</a:t>
            </a:r>
            <a:endParaRPr/>
          </a:p>
        </p:txBody>
      </p:sp>
      <p:sp>
        <p:nvSpPr>
          <p:cNvPr id="238" name="Shape 238"/>
          <p:cNvSpPr/>
          <p:nvPr/>
        </p:nvSpPr>
        <p:spPr>
          <a:xfrm>
            <a:off x="2200343" y="2835378"/>
            <a:ext cx="412200" cy="412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x</a:t>
            </a:r>
            <a:r>
              <a:rPr baseline="-25000" lang="en" sz="800"/>
              <a:t>1</a:t>
            </a:r>
            <a:endParaRPr baseline="-25000" sz="800"/>
          </a:p>
        </p:txBody>
      </p:sp>
      <p:sp>
        <p:nvSpPr>
          <p:cNvPr id="239" name="Shape 239"/>
          <p:cNvSpPr/>
          <p:nvPr/>
        </p:nvSpPr>
        <p:spPr>
          <a:xfrm>
            <a:off x="2200343" y="3412056"/>
            <a:ext cx="412200" cy="412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x</a:t>
            </a:r>
            <a:r>
              <a:rPr baseline="-25000" lang="en" sz="800"/>
              <a:t>2</a:t>
            </a:r>
            <a:endParaRPr baseline="-25000" sz="800"/>
          </a:p>
        </p:txBody>
      </p:sp>
      <p:sp>
        <p:nvSpPr>
          <p:cNvPr id="240" name="Shape 240"/>
          <p:cNvSpPr/>
          <p:nvPr/>
        </p:nvSpPr>
        <p:spPr>
          <a:xfrm>
            <a:off x="2200343" y="3988734"/>
            <a:ext cx="412200" cy="412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x</a:t>
            </a:r>
            <a:r>
              <a:rPr baseline="-25000" lang="en" sz="800"/>
              <a:t>3</a:t>
            </a:r>
            <a:endParaRPr baseline="-25000" sz="800"/>
          </a:p>
        </p:txBody>
      </p:sp>
      <p:sp>
        <p:nvSpPr>
          <p:cNvPr id="241" name="Shape 241"/>
          <p:cNvSpPr/>
          <p:nvPr/>
        </p:nvSpPr>
        <p:spPr>
          <a:xfrm>
            <a:off x="6141990" y="3412056"/>
            <a:ext cx="412200" cy="412200"/>
          </a:xfrm>
          <a:prstGeom prst="flowChartConnector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y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42" name="Shape 242"/>
          <p:cNvSpPr txBox="1"/>
          <p:nvPr/>
        </p:nvSpPr>
        <p:spPr>
          <a:xfrm>
            <a:off x="2088688" y="4475732"/>
            <a:ext cx="7041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Input layer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43" name="Shape 243"/>
          <p:cNvSpPr txBox="1"/>
          <p:nvPr/>
        </p:nvSpPr>
        <p:spPr>
          <a:xfrm>
            <a:off x="6125910" y="4475732"/>
            <a:ext cx="9621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Output layer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4291508" y="2835378"/>
            <a:ext cx="412200" cy="412200"/>
          </a:xfrm>
          <a:prstGeom prst="flowChartConnector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</a:t>
            </a:r>
            <a:r>
              <a:rPr baseline="-25000" lang="en" sz="800"/>
              <a:t>1</a:t>
            </a:r>
            <a:endParaRPr baseline="-25000" sz="800"/>
          </a:p>
        </p:txBody>
      </p:sp>
      <p:sp>
        <p:nvSpPr>
          <p:cNvPr id="245" name="Shape 245"/>
          <p:cNvSpPr/>
          <p:nvPr/>
        </p:nvSpPr>
        <p:spPr>
          <a:xfrm>
            <a:off x="4291508" y="3409198"/>
            <a:ext cx="412200" cy="412200"/>
          </a:xfrm>
          <a:prstGeom prst="flowChartConnector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</a:t>
            </a:r>
            <a:r>
              <a:rPr baseline="-25000" lang="en" sz="800"/>
              <a:t>2</a:t>
            </a:r>
            <a:endParaRPr baseline="-25000" sz="800"/>
          </a:p>
        </p:txBody>
      </p:sp>
      <p:sp>
        <p:nvSpPr>
          <p:cNvPr id="246" name="Shape 246"/>
          <p:cNvSpPr/>
          <p:nvPr/>
        </p:nvSpPr>
        <p:spPr>
          <a:xfrm>
            <a:off x="4291508" y="3983018"/>
            <a:ext cx="412200" cy="412200"/>
          </a:xfrm>
          <a:prstGeom prst="flowChartConnector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</a:t>
            </a:r>
            <a:r>
              <a:rPr baseline="-25000" lang="en" sz="800"/>
              <a:t>3</a:t>
            </a:r>
            <a:endParaRPr baseline="-25000" sz="800"/>
          </a:p>
        </p:txBody>
      </p:sp>
      <p:cxnSp>
        <p:nvCxnSpPr>
          <p:cNvPr id="247" name="Shape 247"/>
          <p:cNvCxnSpPr>
            <a:stCxn id="238" idx="6"/>
            <a:endCxn id="244" idx="2"/>
          </p:cNvCxnSpPr>
          <p:nvPr/>
        </p:nvCxnSpPr>
        <p:spPr>
          <a:xfrm>
            <a:off x="2612543" y="3041478"/>
            <a:ext cx="167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8" name="Shape 248"/>
          <p:cNvCxnSpPr>
            <a:stCxn id="238" idx="6"/>
            <a:endCxn id="245" idx="2"/>
          </p:cNvCxnSpPr>
          <p:nvPr/>
        </p:nvCxnSpPr>
        <p:spPr>
          <a:xfrm>
            <a:off x="2612543" y="3041478"/>
            <a:ext cx="1679100" cy="57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" name="Shape 249"/>
          <p:cNvCxnSpPr>
            <a:stCxn id="238" idx="6"/>
            <a:endCxn id="246" idx="2"/>
          </p:cNvCxnSpPr>
          <p:nvPr/>
        </p:nvCxnSpPr>
        <p:spPr>
          <a:xfrm>
            <a:off x="2612543" y="3041478"/>
            <a:ext cx="1679100" cy="114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Shape 250"/>
          <p:cNvCxnSpPr>
            <a:stCxn id="239" idx="6"/>
            <a:endCxn id="244" idx="2"/>
          </p:cNvCxnSpPr>
          <p:nvPr/>
        </p:nvCxnSpPr>
        <p:spPr>
          <a:xfrm flipH="1" rot="10800000">
            <a:off x="2612543" y="3041556"/>
            <a:ext cx="1679100" cy="57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Shape 251"/>
          <p:cNvCxnSpPr>
            <a:stCxn id="239" idx="6"/>
            <a:endCxn id="245" idx="2"/>
          </p:cNvCxnSpPr>
          <p:nvPr/>
        </p:nvCxnSpPr>
        <p:spPr>
          <a:xfrm flipH="1" rot="10800000">
            <a:off x="2612543" y="3615156"/>
            <a:ext cx="1679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Shape 252"/>
          <p:cNvCxnSpPr>
            <a:stCxn id="239" idx="6"/>
            <a:endCxn id="246" idx="2"/>
          </p:cNvCxnSpPr>
          <p:nvPr/>
        </p:nvCxnSpPr>
        <p:spPr>
          <a:xfrm>
            <a:off x="2612543" y="3618156"/>
            <a:ext cx="1679100" cy="5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" name="Shape 253"/>
          <p:cNvCxnSpPr>
            <a:stCxn id="240" idx="6"/>
            <a:endCxn id="244" idx="2"/>
          </p:cNvCxnSpPr>
          <p:nvPr/>
        </p:nvCxnSpPr>
        <p:spPr>
          <a:xfrm flipH="1" rot="10800000">
            <a:off x="2612543" y="3041334"/>
            <a:ext cx="1679100" cy="115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4" name="Shape 254"/>
          <p:cNvCxnSpPr>
            <a:stCxn id="240" idx="6"/>
            <a:endCxn id="245" idx="2"/>
          </p:cNvCxnSpPr>
          <p:nvPr/>
        </p:nvCxnSpPr>
        <p:spPr>
          <a:xfrm flipH="1" rot="10800000">
            <a:off x="2612543" y="3615234"/>
            <a:ext cx="1679100" cy="57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5" name="Shape 255"/>
          <p:cNvCxnSpPr>
            <a:stCxn id="240" idx="6"/>
            <a:endCxn id="246" idx="2"/>
          </p:cNvCxnSpPr>
          <p:nvPr/>
        </p:nvCxnSpPr>
        <p:spPr>
          <a:xfrm flipH="1" rot="10800000">
            <a:off x="2612543" y="4189134"/>
            <a:ext cx="16791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" name="Shape 256"/>
          <p:cNvCxnSpPr>
            <a:stCxn id="244" idx="6"/>
            <a:endCxn id="241" idx="2"/>
          </p:cNvCxnSpPr>
          <p:nvPr/>
        </p:nvCxnSpPr>
        <p:spPr>
          <a:xfrm>
            <a:off x="4703708" y="3041478"/>
            <a:ext cx="1438200" cy="57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" name="Shape 257"/>
          <p:cNvCxnSpPr>
            <a:stCxn id="245" idx="6"/>
            <a:endCxn id="241" idx="2"/>
          </p:cNvCxnSpPr>
          <p:nvPr/>
        </p:nvCxnSpPr>
        <p:spPr>
          <a:xfrm>
            <a:off x="4703708" y="3615298"/>
            <a:ext cx="14382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" name="Shape 258"/>
          <p:cNvCxnSpPr>
            <a:stCxn id="246" idx="6"/>
            <a:endCxn id="241" idx="2"/>
          </p:cNvCxnSpPr>
          <p:nvPr/>
        </p:nvCxnSpPr>
        <p:spPr>
          <a:xfrm flipH="1" rot="10800000">
            <a:off x="4703708" y="3618218"/>
            <a:ext cx="1438200" cy="5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9" name="Shape 259"/>
          <p:cNvSpPr txBox="1"/>
          <p:nvPr/>
        </p:nvSpPr>
        <p:spPr>
          <a:xfrm>
            <a:off x="4070969" y="4475732"/>
            <a:ext cx="9069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Hidden layer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2200350" y="2496788"/>
            <a:ext cx="4368900" cy="27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PREDICT</a:t>
            </a:r>
            <a:endParaRPr sz="1000"/>
          </a:p>
        </p:txBody>
      </p:sp>
      <p:sp>
        <p:nvSpPr>
          <p:cNvPr id="261" name="Shape 261"/>
          <p:cNvSpPr/>
          <p:nvPr/>
        </p:nvSpPr>
        <p:spPr>
          <a:xfrm>
            <a:off x="2200350" y="4771488"/>
            <a:ext cx="4368900" cy="321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LEARN</a:t>
            </a:r>
            <a:endParaRPr sz="1000"/>
          </a:p>
        </p:txBody>
      </p:sp>
      <p:cxnSp>
        <p:nvCxnSpPr>
          <p:cNvPr id="262" name="Shape 262"/>
          <p:cNvCxnSpPr>
            <a:stCxn id="241" idx="6"/>
          </p:cNvCxnSpPr>
          <p:nvPr/>
        </p:nvCxnSpPr>
        <p:spPr>
          <a:xfrm>
            <a:off x="6554190" y="3618156"/>
            <a:ext cx="3657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3" name="Shape 263"/>
          <p:cNvSpPr txBox="1"/>
          <p:nvPr/>
        </p:nvSpPr>
        <p:spPr>
          <a:xfrm>
            <a:off x="6916100" y="3424950"/>
            <a:ext cx="59490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Loss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