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8" r:id="rId4"/>
    <p:sldId id="261" r:id="rId5"/>
    <p:sldId id="262" r:id="rId6"/>
    <p:sldId id="265" r:id="rId7"/>
    <p:sldId id="257" r:id="rId8"/>
    <p:sldId id="267" r:id="rId9"/>
    <p:sldId id="258" r:id="rId10"/>
    <p:sldId id="259" r:id="rId11"/>
    <p:sldId id="268" r:id="rId12"/>
    <p:sldId id="277" r:id="rId13"/>
    <p:sldId id="286" r:id="rId14"/>
    <p:sldId id="266" r:id="rId15"/>
    <p:sldId id="288" r:id="rId16"/>
    <p:sldId id="287" r:id="rId17"/>
    <p:sldId id="270" r:id="rId18"/>
    <p:sldId id="289" r:id="rId19"/>
    <p:sldId id="271" r:id="rId20"/>
    <p:sldId id="275" r:id="rId21"/>
    <p:sldId id="295" r:id="rId22"/>
    <p:sldId id="272" r:id="rId23"/>
    <p:sldId id="276" r:id="rId24"/>
    <p:sldId id="294" r:id="rId25"/>
    <p:sldId id="283" r:id="rId26"/>
    <p:sldId id="293" r:id="rId27"/>
    <p:sldId id="274" r:id="rId28"/>
    <p:sldId id="273" r:id="rId29"/>
    <p:sldId id="279" r:id="rId30"/>
    <p:sldId id="282" r:id="rId31"/>
    <p:sldId id="291" r:id="rId32"/>
  </p:sldIdLst>
  <p:sldSz cx="9144000" cy="6858000" type="screen4x3"/>
  <p:notesSz cx="92710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2" autoAdjust="0"/>
    <p:restoredTop sz="94660"/>
  </p:normalViewPr>
  <p:slideViewPr>
    <p:cSldViewPr>
      <p:cViewPr varScale="1">
        <p:scale>
          <a:sx n="70" d="100"/>
          <a:sy n="70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958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B01356CE-9D70-462C-B998-C308AFE99D9F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958" y="6658258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86EA655-96EE-462E-8472-FCFD12B38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6A2E8779-A1CE-4C13-A38A-DD2891276C52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29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7100" y="3329940"/>
            <a:ext cx="7416800" cy="3154680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64D866B-9AB3-4990-B93B-C8AF534F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1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1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64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5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6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84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7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5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6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9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20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85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5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5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4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2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3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0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5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D866B-9AB3-4990-B93B-C8AF534F79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3BB5-9E78-492D-928A-0D577275ECAB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A8AB8-8544-4257-8914-EE21413D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Cell membranes and membrane potential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Foundations of Cellular Neuroscience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FAES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Spring </a:t>
            </a:r>
            <a:r>
              <a:rPr lang="en-US" sz="2400" dirty="0" smtClean="0">
                <a:solidFill>
                  <a:schemeClr val="bg1"/>
                </a:solidFill>
              </a:rPr>
              <a:t>2016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Travis Hage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hageta@mail.nih.gov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2819400"/>
            <a:ext cx="8610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What is the equilibrium potential for an ion if there is no concentration gradient? </a:t>
            </a:r>
            <a:r>
              <a:rPr lang="en-US" sz="2200" i="1" dirty="0" smtClean="0"/>
              <a:t>Hint</a:t>
            </a:r>
            <a:r>
              <a:rPr lang="en-US" sz="2200" dirty="0" smtClean="0"/>
              <a:t>: ln(1) = 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For a cation, is the equilibrium potential positive or negative when [ion]</a:t>
            </a:r>
            <a:r>
              <a:rPr lang="en-US" sz="2200" baseline="-25000" dirty="0" smtClean="0"/>
              <a:t>out</a:t>
            </a:r>
            <a:r>
              <a:rPr lang="en-US" sz="2200" dirty="0" smtClean="0"/>
              <a:t>&lt;[ion]</a:t>
            </a:r>
            <a:r>
              <a:rPr lang="en-US" sz="2200" baseline="-25000" dirty="0" smtClean="0"/>
              <a:t>in</a:t>
            </a:r>
            <a:r>
              <a:rPr lang="en-US" sz="2200" dirty="0" smtClean="0"/>
              <a:t>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How about when [ion]</a:t>
            </a:r>
            <a:r>
              <a:rPr lang="en-US" sz="2200" baseline="-25000" dirty="0" smtClean="0"/>
              <a:t>out</a:t>
            </a:r>
            <a:r>
              <a:rPr lang="en-US" sz="2200" dirty="0" smtClean="0"/>
              <a:t>&gt;[ion]</a:t>
            </a:r>
            <a:r>
              <a:rPr lang="en-US" sz="2200" baseline="-25000" dirty="0" smtClean="0"/>
              <a:t>in</a:t>
            </a:r>
            <a:r>
              <a:rPr lang="en-US" sz="2200" dirty="0" smtClean="0"/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What about an anion?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What about a divalent ion, like Ca</a:t>
            </a:r>
            <a:r>
              <a:rPr lang="en-US" sz="2200" baseline="30000" dirty="0" smtClean="0"/>
              <a:t>2+</a:t>
            </a:r>
            <a:r>
              <a:rPr lang="en-US" sz="2200" dirty="0" smtClean="0"/>
              <a:t>?</a:t>
            </a:r>
            <a:endParaRPr lang="en-US" sz="2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Nernst equation, fun w/o 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G:\FAES cell neuro course\lecture1_Nernst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16" y="1383904"/>
            <a:ext cx="6247884" cy="13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Nernst equation, fun w/ numbers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4640151" cy="396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95600" y="2607076"/>
            <a:ext cx="191304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46868" y="2915096"/>
            <a:ext cx="1524000" cy="3565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80339" y="1882438"/>
            <a:ext cx="37874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</a:t>
            </a:r>
            <a:r>
              <a:rPr lang="en-US" sz="2000" b="1" i="1" dirty="0" smtClean="0"/>
              <a:t>T </a:t>
            </a:r>
            <a:r>
              <a:rPr lang="en-US" sz="2000" b="1" dirty="0" smtClean="0"/>
              <a:t>= 20° C (room temperature) and </a:t>
            </a:r>
            <a:r>
              <a:rPr lang="en-US" sz="2000" b="1" i="1" dirty="0" smtClean="0"/>
              <a:t>z </a:t>
            </a:r>
            <a:r>
              <a:rPr lang="en-US" sz="2000" b="1" dirty="0" smtClean="0"/>
              <a:t>= +1:</a:t>
            </a:r>
          </a:p>
          <a:p>
            <a:endParaRPr lang="en-US" sz="2000" dirty="0"/>
          </a:p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ion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58 log([ion]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/[ion]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For </a:t>
            </a:r>
            <a:r>
              <a:rPr lang="en-US" sz="2000" b="1" i="1" dirty="0"/>
              <a:t>T </a:t>
            </a:r>
            <a:r>
              <a:rPr lang="en-US" sz="2000" b="1" dirty="0"/>
              <a:t>= </a:t>
            </a:r>
            <a:r>
              <a:rPr lang="en-US" sz="2000" b="1" dirty="0" smtClean="0"/>
              <a:t>37° </a:t>
            </a:r>
            <a:r>
              <a:rPr lang="en-US" sz="2000" b="1" dirty="0"/>
              <a:t>C </a:t>
            </a:r>
            <a:r>
              <a:rPr lang="en-US" sz="2000" b="1" dirty="0" smtClean="0"/>
              <a:t>(body temperature) </a:t>
            </a:r>
            <a:r>
              <a:rPr lang="en-US" sz="2000" b="1" dirty="0"/>
              <a:t>and </a:t>
            </a:r>
            <a:r>
              <a:rPr lang="en-US" sz="2000" b="1" i="1" dirty="0"/>
              <a:t>z </a:t>
            </a:r>
            <a:r>
              <a:rPr lang="en-US" sz="2000" b="1" dirty="0" smtClean="0"/>
              <a:t>= </a:t>
            </a:r>
            <a:r>
              <a:rPr lang="en-US" sz="2000" b="1" dirty="0"/>
              <a:t>+1:</a:t>
            </a:r>
          </a:p>
          <a:p>
            <a:endParaRPr lang="en-US" sz="2000" dirty="0" smtClean="0"/>
          </a:p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ion</a:t>
            </a:r>
            <a:r>
              <a:rPr lang="en-US" sz="2400" baseline="-250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61.5 </a:t>
            </a:r>
            <a:r>
              <a:rPr lang="en-US" sz="2400" dirty="0"/>
              <a:t>log([ion]</a:t>
            </a:r>
            <a:r>
              <a:rPr lang="en-US" sz="2400" baseline="-25000" dirty="0"/>
              <a:t>o</a:t>
            </a:r>
            <a:r>
              <a:rPr lang="en-US" sz="2400" dirty="0"/>
              <a:t>/[ion]</a:t>
            </a:r>
            <a:r>
              <a:rPr lang="en-US" sz="2400" baseline="-25000" dirty="0" err="1"/>
              <a:t>i</a:t>
            </a:r>
            <a:r>
              <a:rPr lang="en-US" sz="2400" dirty="0"/>
              <a:t>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2" descr="G:\FAES cell neuro course\lecture1_Nernst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287817"/>
            <a:ext cx="5638800" cy="122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Selective permeability determines the membrane resting potential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5253" y="1439595"/>
            <a:ext cx="2568253" cy="5257800"/>
            <a:chOff x="615253" y="1439595"/>
            <a:chExt cx="2568253" cy="5257800"/>
          </a:xfrm>
        </p:grpSpPr>
        <p:sp>
          <p:nvSpPr>
            <p:cNvPr id="41" name="TextBox 40"/>
            <p:cNvSpPr txBox="1"/>
            <p:nvPr/>
          </p:nvSpPr>
          <p:spPr>
            <a:xfrm>
              <a:off x="947639" y="6163314"/>
              <a:ext cx="18717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intracellular</a:t>
              </a:r>
              <a:endParaRPr 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1522843"/>
              <a:ext cx="2043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extracellular</a:t>
              </a:r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-729521" y="2784369"/>
              <a:ext cx="52578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19"/>
            <a:stretch/>
          </p:blipFill>
          <p:spPr bwMode="auto">
            <a:xfrm rot="5400000">
              <a:off x="661574" y="3311610"/>
              <a:ext cx="1116013" cy="116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59"/>
            <a:stretch/>
          </p:blipFill>
          <p:spPr bwMode="auto">
            <a:xfrm rot="5400000">
              <a:off x="2281020" y="3554403"/>
              <a:ext cx="1116013" cy="688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423586" y="3192826"/>
              <a:ext cx="1342515" cy="1373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1524000" y="1952580"/>
            <a:ext cx="1312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4800" baseline="300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00" y="2075236"/>
            <a:ext cx="96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K</a:t>
            </a:r>
            <a:r>
              <a:rPr lang="en-US" sz="2000" baseline="30000" dirty="0" smtClean="0">
                <a:solidFill>
                  <a:srgbClr val="00B050"/>
                </a:solidFill>
              </a:rPr>
              <a:t>+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3540" y="5161079"/>
            <a:ext cx="96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K</a:t>
            </a:r>
            <a:r>
              <a:rPr lang="en-US" sz="4800" baseline="30000" dirty="0" smtClean="0">
                <a:solidFill>
                  <a:srgbClr val="00B050"/>
                </a:solidFill>
              </a:rPr>
              <a:t>+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61736" y="5414852"/>
            <a:ext cx="1312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000" baseline="300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8004" y="1447800"/>
            <a:ext cx="551359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situation illustrated, we have physiological concentration gradients for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000" baseline="300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B050"/>
                </a:solidFill>
              </a:rPr>
              <a:t>K</a:t>
            </a:r>
            <a:r>
              <a:rPr lang="en-US" sz="2000" baseline="30000" dirty="0" smtClean="0">
                <a:solidFill>
                  <a:srgbClr val="00B050"/>
                </a:solidFill>
              </a:rPr>
              <a:t>+</a:t>
            </a:r>
            <a:r>
              <a:rPr lang="en-US" sz="2000" dirty="0" smtClean="0"/>
              <a:t>. Furthermore, there are membrane proteins that allow movement of only </a:t>
            </a:r>
            <a:r>
              <a:rPr lang="en-US" sz="2000" dirty="0" smtClean="0">
                <a:solidFill>
                  <a:srgbClr val="008000"/>
                </a:solidFill>
              </a:rPr>
              <a:t>K</a:t>
            </a:r>
            <a:r>
              <a:rPr lang="en-US" sz="2000" baseline="30000" dirty="0" smtClean="0">
                <a:solidFill>
                  <a:srgbClr val="008000"/>
                </a:solidFill>
              </a:rPr>
              <a:t>+</a:t>
            </a:r>
            <a:r>
              <a:rPr lang="en-US" sz="2000" dirty="0" smtClean="0">
                <a:solidFill>
                  <a:srgbClr val="008000"/>
                </a:solidFill>
              </a:rPr>
              <a:t> ions </a:t>
            </a:r>
            <a:r>
              <a:rPr lang="en-US" sz="2000" dirty="0" smtClean="0"/>
              <a:t>across the membrane.</a:t>
            </a:r>
          </a:p>
          <a:p>
            <a:endParaRPr lang="en-US" sz="2000" dirty="0"/>
          </a:p>
          <a:p>
            <a:r>
              <a:rPr lang="en-US" sz="2000" i="1" dirty="0" smtClean="0"/>
              <a:t>Will there be a voltage across the membrane at equilibrium? Which concentration gradient will determine the voltage?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What if the membrane proteins were blocked or otherwise removed?</a:t>
            </a:r>
            <a:endParaRPr lang="en-US" sz="2000" i="1" dirty="0"/>
          </a:p>
          <a:p>
            <a:endParaRPr lang="en-US" sz="2000" i="1" dirty="0" smtClean="0"/>
          </a:p>
          <a:p>
            <a:r>
              <a:rPr lang="en-US" sz="2000" i="1" dirty="0" smtClean="0"/>
              <a:t>If we did not know what ion the membrane was permeable to, but could measure the membrane potential, could we perform an experiment to determine membrane permeability?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65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Important electrical terms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8623053" y="3141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842" y="12192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Charge (</a:t>
            </a:r>
            <a:r>
              <a:rPr lang="en-US" b="1" i="1" dirty="0" smtClean="0"/>
              <a:t>q</a:t>
            </a:r>
            <a:r>
              <a:rPr lang="en-US" b="1" dirty="0" smtClean="0"/>
              <a:t>):</a:t>
            </a:r>
            <a:r>
              <a:rPr lang="en-US" dirty="0" smtClean="0"/>
              <a:t> the physical property of matter that causes it to experience a force when placed in an electromagnetic field. Like charges repel, opposites attract. The common unit for charge is the </a:t>
            </a:r>
            <a:r>
              <a:rPr lang="en-US" dirty="0" err="1" smtClean="0"/>
              <a:t>coulumb</a:t>
            </a:r>
            <a:r>
              <a:rPr lang="en-US" dirty="0" smtClean="0"/>
              <a:t> (C). 1 mole of electrons or a monovalent ion (like Na</a:t>
            </a:r>
            <a:r>
              <a:rPr lang="en-US" baseline="30000" dirty="0" smtClean="0"/>
              <a:t>+</a:t>
            </a:r>
            <a:r>
              <a:rPr lang="en-US" dirty="0" smtClean="0"/>
              <a:t>) has a charge of 96,495 C.</a:t>
            </a:r>
          </a:p>
          <a:p>
            <a:endParaRPr lang="en-US" dirty="0"/>
          </a:p>
          <a:p>
            <a:r>
              <a:rPr lang="en-US" b="1" dirty="0" smtClean="0"/>
              <a:t>Current (</a:t>
            </a:r>
            <a:r>
              <a:rPr lang="en-US" b="1" i="1" dirty="0" smtClean="0"/>
              <a:t>I</a:t>
            </a:r>
            <a:r>
              <a:rPr lang="en-US" b="1" dirty="0" smtClean="0"/>
              <a:t>): </a:t>
            </a:r>
            <a:r>
              <a:rPr lang="en-US" dirty="0" smtClean="0"/>
              <a:t>the flow of charge over time. The unit is the Ampere or 1 coulomb/second. We will mostly talk about current across the plasma membrane. Biological currents are fairly small, usually measured in </a:t>
            </a:r>
            <a:r>
              <a:rPr lang="en-US" dirty="0" err="1" smtClean="0"/>
              <a:t>picoamps</a:t>
            </a:r>
            <a:r>
              <a:rPr lang="en-US" dirty="0" smtClean="0"/>
              <a:t> (10</a:t>
            </a:r>
            <a:r>
              <a:rPr lang="en-US" baseline="30000" dirty="0" smtClean="0"/>
              <a:t>-12</a:t>
            </a:r>
            <a:r>
              <a:rPr lang="en-US" dirty="0" smtClean="0"/>
              <a:t> A) or </a:t>
            </a:r>
            <a:r>
              <a:rPr lang="en-US" dirty="0" err="1" smtClean="0"/>
              <a:t>nanoamps</a:t>
            </a:r>
            <a:r>
              <a:rPr lang="en-US" dirty="0" smtClean="0"/>
              <a:t> (</a:t>
            </a:r>
            <a:r>
              <a:rPr lang="en-US" dirty="0" smtClean="0"/>
              <a:t>10</a:t>
            </a:r>
            <a:r>
              <a:rPr lang="en-US" baseline="30000" dirty="0" smtClean="0"/>
              <a:t>-9 </a:t>
            </a:r>
            <a:r>
              <a:rPr lang="en-US" dirty="0" smtClean="0"/>
              <a:t>A). </a:t>
            </a:r>
            <a:endParaRPr lang="en-US" dirty="0" smtClean="0"/>
          </a:p>
          <a:p>
            <a:endParaRPr lang="en-US" dirty="0"/>
          </a:p>
          <a:p>
            <a:r>
              <a:rPr lang="en-US" u="sng" dirty="0" smtClean="0"/>
              <a:t>The convention regarding sign is that positive current represents cations moving </a:t>
            </a:r>
            <a:r>
              <a:rPr lang="en-US" i="1" u="sng" dirty="0" smtClean="0"/>
              <a:t>from the inside of the cell to the outside of the cell</a:t>
            </a:r>
            <a:r>
              <a:rPr lang="en-US" u="sng" dirty="0" smtClean="0"/>
              <a:t>.</a:t>
            </a:r>
            <a:r>
              <a:rPr lang="en-US" dirty="0" smtClean="0"/>
              <a:t> Positive current is also described as </a:t>
            </a:r>
            <a:r>
              <a:rPr lang="en-US" i="1" dirty="0" smtClean="0"/>
              <a:t>outward</a:t>
            </a:r>
            <a:r>
              <a:rPr lang="en-US" dirty="0" smtClean="0"/>
              <a:t> current. </a:t>
            </a:r>
          </a:p>
          <a:p>
            <a:r>
              <a:rPr lang="en-US" dirty="0" smtClean="0"/>
              <a:t>Accordingly, negative current values represent inward current (cations moving from the outside of the cell in). </a:t>
            </a:r>
          </a:p>
          <a:p>
            <a:endParaRPr lang="en-US" u="sng" dirty="0" smtClean="0"/>
          </a:p>
          <a:p>
            <a:r>
              <a:rPr lang="en-US" b="1" dirty="0" smtClean="0"/>
              <a:t>Potential or Voltage (</a:t>
            </a:r>
            <a:r>
              <a:rPr lang="en-US" b="1" i="1" dirty="0" smtClean="0"/>
              <a:t>V</a:t>
            </a:r>
            <a:r>
              <a:rPr lang="en-US" b="1" dirty="0" smtClean="0"/>
              <a:t>): </a:t>
            </a:r>
            <a:r>
              <a:rPr lang="en-US" dirty="0" smtClean="0"/>
              <a:t>the work required to separate two charges. The unit is the volt (V). Biological membranes typically have a transmembrane voltage of tens of millivolts. By convention, </a:t>
            </a:r>
            <a:r>
              <a:rPr lang="en-US" u="sng" dirty="0" smtClean="0"/>
              <a:t>a negative voltage means that the inside of the cell is negative relative to the outside.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9393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28600" y="1675472"/>
            <a:ext cx="4419600" cy="2568252"/>
            <a:chOff x="2079345" y="2804089"/>
            <a:chExt cx="4419600" cy="2568252"/>
          </a:xfrm>
        </p:grpSpPr>
        <p:sp>
          <p:nvSpPr>
            <p:cNvPr id="7" name="Rectangle 6"/>
            <p:cNvSpPr/>
            <p:nvPr/>
          </p:nvSpPr>
          <p:spPr>
            <a:xfrm>
              <a:off x="2079345" y="2804089"/>
              <a:ext cx="44196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3804" y="286594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84" y="482800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2322" y="308571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4510" y="35032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9263" y="399255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8512" y="456243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4510" y="326707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37146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1705" y="428447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4130" y="340601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74762" y="316131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3090" y="4019527"/>
              <a:ext cx="8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36808" y="482044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4130" y="361768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3090" y="381947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3038" y="45499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60436" y="423789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74762" y="287676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948" y="2804089"/>
              <a:ext cx="1195387" cy="162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44"/>
            <a:stretch/>
          </p:blipFill>
          <p:spPr bwMode="auto">
            <a:xfrm>
              <a:off x="3807825" y="4362570"/>
              <a:ext cx="1195387" cy="1009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plasma membrane as a capacitor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6489" y="1163975"/>
            <a:ext cx="3886200" cy="676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Capacitance</a:t>
            </a:r>
            <a:r>
              <a:rPr lang="en-US" sz="2000" dirty="0"/>
              <a:t> is the ability to store </a:t>
            </a:r>
            <a:r>
              <a:rPr lang="en-US" sz="2000" dirty="0" smtClean="0"/>
              <a:t>charge. </a:t>
            </a:r>
          </a:p>
          <a:p>
            <a:r>
              <a:rPr lang="en-US" sz="2000" dirty="0"/>
              <a:t>Capacitance = charge/voltage</a:t>
            </a:r>
          </a:p>
          <a:p>
            <a:r>
              <a:rPr lang="en-US" sz="2000" dirty="0" smtClean="0"/>
              <a:t>Measured in Farads.</a:t>
            </a:r>
          </a:p>
          <a:p>
            <a:r>
              <a:rPr lang="en-US" sz="2000" dirty="0" smtClean="0"/>
              <a:t>1 Farad = 1 Coulomb/1 Volt</a:t>
            </a:r>
          </a:p>
          <a:p>
            <a:endParaRPr lang="en-US" sz="2000" dirty="0" smtClean="0"/>
          </a:p>
          <a:p>
            <a:r>
              <a:rPr lang="en-US" sz="2000" dirty="0" smtClean="0"/>
              <a:t>The plasma membrane is a phospholipid bilayer. </a:t>
            </a:r>
          </a:p>
          <a:p>
            <a:endParaRPr lang="en-US" sz="2000" dirty="0"/>
          </a:p>
          <a:p>
            <a:r>
              <a:rPr lang="en-US" sz="2000" dirty="0" smtClean="0"/>
              <a:t>The head groups are hydrophilic  and interact with charged particles.</a:t>
            </a:r>
          </a:p>
          <a:p>
            <a:r>
              <a:rPr lang="en-US" sz="2000" dirty="0" smtClean="0"/>
              <a:t>The lipid tails are hydrophobic and do not.</a:t>
            </a:r>
          </a:p>
          <a:p>
            <a:endParaRPr lang="en-US" sz="2000" dirty="0"/>
          </a:p>
          <a:p>
            <a:r>
              <a:rPr lang="en-US" sz="2000" dirty="0" smtClean="0"/>
              <a:t>This arrangement acts as a parallel plate </a:t>
            </a:r>
            <a:r>
              <a:rPr lang="en-US" sz="2000" b="1" dirty="0" smtClean="0"/>
              <a:t>capacitor</a:t>
            </a:r>
            <a:r>
              <a:rPr lang="en-US" sz="2000" dirty="0" smtClean="0"/>
              <a:t>. Two surfaces which can carry charge, separated by an electrical insulator.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baseline="30000" dirty="0"/>
          </a:p>
          <a:p>
            <a:endParaRPr lang="en-US" sz="2000" dirty="0"/>
          </a:p>
        </p:txBody>
      </p:sp>
      <p:pic>
        <p:nvPicPr>
          <p:cNvPr id="2050" name="Picture 2" descr="C:\Users\hageta\AppData\Local\Microsoft\Windows\Temporary Internet Files\Content.IE5\LADMD08Z\Capacitor_Symbol_alternativ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2" y="4495800"/>
            <a:ext cx="4017885" cy="19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1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28600" y="1675472"/>
            <a:ext cx="4038600" cy="2346851"/>
            <a:chOff x="2079345" y="2804089"/>
            <a:chExt cx="4419600" cy="2568252"/>
          </a:xfrm>
        </p:grpSpPr>
        <p:sp>
          <p:nvSpPr>
            <p:cNvPr id="7" name="Rectangle 6"/>
            <p:cNvSpPr/>
            <p:nvPr/>
          </p:nvSpPr>
          <p:spPr>
            <a:xfrm>
              <a:off x="2079345" y="2804089"/>
              <a:ext cx="44196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3804" y="286594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84" y="482800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2322" y="308571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4510" y="35032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9263" y="399255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8512" y="456243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4510" y="326707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37146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1705" y="428447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4130" y="340601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74762" y="316131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3090" y="4019527"/>
              <a:ext cx="8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36808" y="482044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4130" y="361768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3090" y="381947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3038" y="45499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60436" y="423789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74762" y="287676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948" y="2804089"/>
              <a:ext cx="1195387" cy="162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44"/>
            <a:stretch/>
          </p:blipFill>
          <p:spPr bwMode="auto">
            <a:xfrm>
              <a:off x="3807825" y="4362570"/>
              <a:ext cx="1195387" cy="1009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plasma membrane as a capacitor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0" y="1159162"/>
            <a:ext cx="43563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 parallel plate capacitor:</a:t>
            </a:r>
          </a:p>
          <a:p>
            <a:endParaRPr lang="en-US" sz="2000" dirty="0"/>
          </a:p>
          <a:p>
            <a:r>
              <a:rPr lang="en-US" sz="2000" i="1" dirty="0"/>
              <a:t>C </a:t>
            </a:r>
            <a:r>
              <a:rPr lang="en-US" sz="2000" dirty="0"/>
              <a:t>= ε</a:t>
            </a:r>
            <a:r>
              <a:rPr lang="en-US" sz="2000" baseline="-25000" dirty="0"/>
              <a:t>0 </a:t>
            </a:r>
            <a:r>
              <a:rPr lang="en-US" sz="2000" dirty="0"/>
              <a:t>(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d</a:t>
            </a:r>
            <a:r>
              <a:rPr lang="en-US" sz="2000" i="1" baseline="-25000" dirty="0"/>
              <a:t> </a:t>
            </a:r>
            <a:r>
              <a:rPr lang="en-US" sz="2000" dirty="0"/>
              <a:t>x </a:t>
            </a:r>
            <a:r>
              <a:rPr lang="en-US" sz="2000" i="1" dirty="0"/>
              <a:t>a</a:t>
            </a:r>
            <a:r>
              <a:rPr lang="en-US" sz="2000" dirty="0"/>
              <a:t>/</a:t>
            </a:r>
            <a:r>
              <a:rPr lang="en-US" sz="2000" i="1" dirty="0"/>
              <a:t>d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l-GR" sz="2000" dirty="0" smtClean="0"/>
              <a:t>ε</a:t>
            </a:r>
            <a:r>
              <a:rPr lang="el-GR" sz="2000" baseline="-25000" dirty="0" smtClean="0"/>
              <a:t>0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is the permittivity constant (a physical constant describing a vacuum).</a:t>
            </a:r>
          </a:p>
          <a:p>
            <a:endParaRPr lang="en-US" sz="2000" i="1" dirty="0" smtClean="0"/>
          </a:p>
          <a:p>
            <a:r>
              <a:rPr lang="en-US" sz="2000" i="1" dirty="0" err="1" smtClean="0"/>
              <a:t>K</a:t>
            </a:r>
            <a:r>
              <a:rPr lang="en-US" sz="2000" i="1" baseline="-25000" dirty="0" err="1" smtClean="0"/>
              <a:t>d</a:t>
            </a:r>
            <a:r>
              <a:rPr lang="en-US" sz="2000" i="1" dirty="0" smtClean="0"/>
              <a:t> </a:t>
            </a:r>
            <a:r>
              <a:rPr lang="en-US" sz="2000" dirty="0"/>
              <a:t>represents how well charge moves through the insulator relative to a </a:t>
            </a:r>
            <a:r>
              <a:rPr lang="en-US" sz="2000" dirty="0" smtClean="0"/>
              <a:t>vacuum.</a:t>
            </a:r>
          </a:p>
          <a:p>
            <a:endParaRPr lang="en-US" sz="2000" i="1" dirty="0"/>
          </a:p>
          <a:p>
            <a:r>
              <a:rPr lang="en-US" sz="2000" i="1" dirty="0" smtClean="0"/>
              <a:t>a </a:t>
            </a:r>
            <a:r>
              <a:rPr lang="en-US" sz="2000" dirty="0" smtClean="0"/>
              <a:t>is the surface area of the plates.</a:t>
            </a:r>
          </a:p>
          <a:p>
            <a:endParaRPr lang="en-US" sz="2000" i="1" dirty="0"/>
          </a:p>
          <a:p>
            <a:r>
              <a:rPr lang="en-US" sz="2000" i="1" dirty="0" smtClean="0"/>
              <a:t>d </a:t>
            </a:r>
            <a:r>
              <a:rPr lang="en-US" sz="2000" dirty="0" smtClean="0"/>
              <a:t>is the distance between the plates.</a:t>
            </a:r>
          </a:p>
          <a:p>
            <a:endParaRPr lang="en-US" sz="2000" dirty="0" smtClean="0"/>
          </a:p>
          <a:p>
            <a:r>
              <a:rPr lang="en-US" sz="2000" dirty="0"/>
              <a:t>Cell membranes have a capacitance of ~1.0 </a:t>
            </a:r>
            <a:r>
              <a:rPr lang="en-US" sz="2000" dirty="0" smtClean="0"/>
              <a:t>µF/cm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 </a:t>
            </a:r>
            <a:r>
              <a:rPr lang="en-US" sz="2000" i="1" dirty="0" smtClean="0"/>
              <a:t>The capacitance of the cell is proportional to the surface area.</a:t>
            </a:r>
            <a:endParaRPr lang="en-US" sz="2000" baseline="30000" dirty="0"/>
          </a:p>
        </p:txBody>
      </p:sp>
      <p:pic>
        <p:nvPicPr>
          <p:cNvPr id="2050" name="Picture 2" descr="C:\Users\hageta\AppData\Local\Microsoft\Windows\Temporary Internet Files\Content.IE5\LADMD08Z\Capacitor_Symbol_alternativ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3" y="4495800"/>
            <a:ext cx="3513338" cy="166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5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28600" y="1675472"/>
            <a:ext cx="4419600" cy="2568252"/>
            <a:chOff x="2079345" y="2804089"/>
            <a:chExt cx="4419600" cy="2568252"/>
          </a:xfrm>
        </p:grpSpPr>
        <p:sp>
          <p:nvSpPr>
            <p:cNvPr id="7" name="Rectangle 6"/>
            <p:cNvSpPr/>
            <p:nvPr/>
          </p:nvSpPr>
          <p:spPr>
            <a:xfrm>
              <a:off x="2079345" y="2804089"/>
              <a:ext cx="44196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93804" y="286594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84" y="482800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32322" y="308571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34510" y="35032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99263" y="399255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58512" y="456243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34510" y="326707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29200" y="37146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81705" y="428447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4130" y="340601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74762" y="316131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3090" y="4019527"/>
              <a:ext cx="8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36808" y="482044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84130" y="361768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23090" y="381947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53038" y="45499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60436" y="4237892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74762" y="287676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948" y="2804089"/>
              <a:ext cx="1195387" cy="162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44"/>
            <a:stretch/>
          </p:blipFill>
          <p:spPr bwMode="auto">
            <a:xfrm>
              <a:off x="3807825" y="4362570"/>
              <a:ext cx="1195387" cy="1009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plasma membrane as a capacitor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046489" y="1219200"/>
                <a:ext cx="3886200" cy="5498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Capacitance</a:t>
                </a:r>
                <a:r>
                  <a:rPr lang="en-US" sz="2000" dirty="0" smtClean="0"/>
                  <a:t> is the ability to store charge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Capacitance = charge/voltage</a:t>
                </a:r>
              </a:p>
              <a:p>
                <a:endParaRPr lang="en-US" sz="2000" dirty="0" smtClean="0"/>
              </a:p>
              <a:p>
                <a:r>
                  <a:rPr lang="en-US" sz="2000" i="1" dirty="0"/>
                  <a:t>C</a:t>
                </a:r>
                <a:r>
                  <a:rPr lang="en-US" sz="2000" dirty="0"/>
                  <a:t> = </a:t>
                </a:r>
                <a:r>
                  <a:rPr lang="en-US" sz="2000" i="1" dirty="0" smtClean="0"/>
                  <a:t>q/V</a:t>
                </a:r>
              </a:p>
              <a:p>
                <a:endParaRPr lang="en-US" sz="2000" i="1" dirty="0"/>
              </a:p>
              <a:p>
                <a:r>
                  <a:rPr lang="en-US" sz="2000" i="1" dirty="0" smtClean="0"/>
                  <a:t>q </a:t>
                </a:r>
                <a:r>
                  <a:rPr lang="en-US" sz="2000" dirty="0" smtClean="0"/>
                  <a:t>=</a:t>
                </a:r>
                <a:r>
                  <a:rPr lang="en-US" sz="2000" i="1" dirty="0" smtClean="0"/>
                  <a:t> C </a:t>
                </a:r>
                <a:r>
                  <a:rPr lang="en-US" sz="2000" dirty="0" smtClean="0"/>
                  <a:t>x </a:t>
                </a:r>
                <a:r>
                  <a:rPr lang="en-US" sz="2000" i="1" dirty="0" smtClean="0"/>
                  <a:t>V</a:t>
                </a:r>
                <a:endParaRPr lang="en-US" sz="2000" i="1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Current is charge/time. Therefore, capacitive current = capacitance x the change in voltage.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𝐼</m:t>
                      </m:r>
                      <m:r>
                        <a:rPr lang="en-US" sz="2000" i="1" baseline="-25000"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𝑑𝑉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baseline="30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89" y="1219200"/>
                <a:ext cx="3886200" cy="5498493"/>
              </a:xfrm>
              <a:prstGeom prst="rect">
                <a:avLst/>
              </a:prstGeom>
              <a:blipFill rotWithShape="1">
                <a:blip r:embed="rId4"/>
                <a:stretch>
                  <a:fillRect l="-1727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hageta\AppData\Local\Microsoft\Windows\Temporary Internet Files\Content.IE5\LADMD08Z\Capacitor_Symbol_alternative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62" y="4495800"/>
            <a:ext cx="4017885" cy="19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Channels as resistors and Ohm’s law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673" y="1226979"/>
            <a:ext cx="40266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ion-selective pores in the membrane are called ion channels.</a:t>
            </a:r>
          </a:p>
          <a:p>
            <a:endParaRPr lang="en-US" sz="1600" dirty="0"/>
          </a:p>
          <a:p>
            <a:r>
              <a:rPr lang="en-US" sz="1600" dirty="0" smtClean="0"/>
              <a:t>The ease of current flow between two points is called </a:t>
            </a:r>
            <a:r>
              <a:rPr lang="en-US" sz="1600" b="1" dirty="0" smtClean="0"/>
              <a:t>conductance (g)</a:t>
            </a:r>
          </a:p>
          <a:p>
            <a:endParaRPr lang="en-US" sz="1600" dirty="0"/>
          </a:p>
          <a:p>
            <a:r>
              <a:rPr lang="en-US" sz="1600" dirty="0" smtClean="0"/>
              <a:t>According to Ohm’s law, the current between two points is equal to the conductance times the voltage:</a:t>
            </a:r>
          </a:p>
          <a:p>
            <a:r>
              <a:rPr lang="en-US" sz="1600" dirty="0" smtClean="0"/>
              <a:t>I = g x V</a:t>
            </a:r>
          </a:p>
          <a:p>
            <a:endParaRPr lang="en-US" sz="1600" dirty="0"/>
          </a:p>
          <a:p>
            <a:r>
              <a:rPr lang="en-US" sz="1600" dirty="0" smtClean="0"/>
              <a:t>Electrical properties are also described in terms of </a:t>
            </a:r>
            <a:r>
              <a:rPr lang="en-US" sz="1600" b="1" dirty="0" smtClean="0"/>
              <a:t>resistance (R)</a:t>
            </a:r>
            <a:r>
              <a:rPr lang="en-US" sz="1600" dirty="0" smtClean="0"/>
              <a:t> which is the reciprocal of conductance.</a:t>
            </a:r>
          </a:p>
          <a:p>
            <a:endParaRPr lang="en-US" sz="1600" dirty="0" smtClean="0"/>
          </a:p>
          <a:p>
            <a:r>
              <a:rPr lang="en-US" sz="1600" dirty="0" smtClean="0"/>
              <a:t>By convention, positive current indicates cations moving out of the cell.</a:t>
            </a:r>
          </a:p>
          <a:p>
            <a:endParaRPr lang="en-US" sz="1600" dirty="0"/>
          </a:p>
          <a:p>
            <a:r>
              <a:rPr lang="en-US" sz="1600" dirty="0" smtClean="0"/>
              <a:t>Neurons are commonly characterized by their </a:t>
            </a:r>
            <a:r>
              <a:rPr lang="en-US" sz="1600" b="1" dirty="0" smtClean="0"/>
              <a:t>“input resistance” </a:t>
            </a:r>
            <a:r>
              <a:rPr lang="en-US" sz="1600" dirty="0" smtClean="0"/>
              <a:t>measured by injecting a known current and measuring the voltage response.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43525" y="2025012"/>
            <a:ext cx="4419600" cy="2699388"/>
            <a:chOff x="2417125" y="2304887"/>
            <a:chExt cx="4419600" cy="2699388"/>
          </a:xfrm>
        </p:grpSpPr>
        <p:grpSp>
          <p:nvGrpSpPr>
            <p:cNvPr id="7" name="Group 6"/>
            <p:cNvGrpSpPr/>
            <p:nvPr/>
          </p:nvGrpSpPr>
          <p:grpSpPr>
            <a:xfrm>
              <a:off x="2417125" y="2304887"/>
              <a:ext cx="4419600" cy="2568252"/>
              <a:chOff x="4572000" y="4289748"/>
              <a:chExt cx="4419600" cy="256825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572000" y="4289748"/>
                <a:ext cx="4419600" cy="25682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319"/>
              <a:stretch/>
            </p:blipFill>
            <p:spPr bwMode="auto">
              <a:xfrm>
                <a:off x="6323380" y="5696473"/>
                <a:ext cx="1116013" cy="1161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5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159"/>
              <a:stretch/>
            </p:blipFill>
            <p:spPr bwMode="auto">
              <a:xfrm>
                <a:off x="6329889" y="4313311"/>
                <a:ext cx="1116013" cy="688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6197449" y="4715106"/>
                <a:ext cx="1342515" cy="13737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2526616" y="259572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5816" y="252609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31416" y="290052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6616" y="458261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05775" y="370806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51654" y="452941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19815" y="393691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72215" y="302381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59266" y="313984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98216" y="396732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44014" y="25480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90009" y="441522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71657" y="286870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24615" y="338895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8175" y="415163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8000"/>
                  </a:solidFill>
                </a:rPr>
                <a:t>+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07616" y="24685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79016" y="35373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9104" y="26237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04657" y="450243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38418" y="359445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88616" y="41469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26616" y="312626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84304" y="321288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45816" y="460416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56454" y="418607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0863" y="246146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18289" y="294817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03073" y="425231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15795" y="2978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60016" y="36344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-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26" name="Picture 2" descr="C:\Users\hageta\AppData\Local\Microsoft\Windows\Temporary Internet Files\Content.IE5\LADMD08Z\resistor_symbol_postcard-p239364406232875626qibm_400[1]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217" b="69372" l="15516" r="860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7" t="21948" r="5109" b="25359"/>
          <a:stretch/>
        </p:blipFill>
        <p:spPr bwMode="auto">
          <a:xfrm>
            <a:off x="1430454" y="4640638"/>
            <a:ext cx="2308371" cy="137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175" y="1600200"/>
            <a:ext cx="159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intracellular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048000" y="1600200"/>
            <a:ext cx="159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extracellular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6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For normal people, electrical resistance is not an intuitive concept.</a:t>
            </a:r>
          </a:p>
          <a:p>
            <a:endParaRPr lang="en-US" dirty="0"/>
          </a:p>
          <a:p>
            <a:r>
              <a:rPr lang="en-US" dirty="0" smtClean="0"/>
              <a:t>Imagine a garden hose attached to a faucet.</a:t>
            </a:r>
          </a:p>
          <a:p>
            <a:endParaRPr lang="en-US" dirty="0" smtClean="0"/>
          </a:p>
          <a:p>
            <a:r>
              <a:rPr lang="en-US" dirty="0" smtClean="0"/>
              <a:t>The water pressure is analogous to voltage, the water current ≈ electrical current and the diameter of the hose ≈ electrical conductance.</a:t>
            </a:r>
          </a:p>
          <a:p>
            <a:endParaRPr lang="en-US" dirty="0" smtClean="0"/>
          </a:p>
          <a:p>
            <a:r>
              <a:rPr lang="en-US" dirty="0"/>
              <a:t>I = g x </a:t>
            </a:r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i="1" dirty="0" smtClean="0"/>
              <a:t>How does water pressure effect the amount of water going through the hose?</a:t>
            </a:r>
          </a:p>
          <a:p>
            <a:endParaRPr lang="en-US" i="1" dirty="0" smtClean="0"/>
          </a:p>
          <a:p>
            <a:r>
              <a:rPr lang="en-US" i="1" dirty="0" smtClean="0"/>
              <a:t>How does hose diameter effect the amount of water going through the hose?</a:t>
            </a:r>
            <a:endParaRPr lang="en-US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garden hose analogy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“Driving force” is a measure of the combined electro-chemical forces on an 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3400" y="1143000"/>
            <a:ext cx="47903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Driving force =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i="1" dirty="0" smtClean="0"/>
              <a:t>–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ion</a:t>
            </a:r>
            <a:endParaRPr lang="en-US" sz="2000" baseline="-25000" dirty="0" smtClean="0"/>
          </a:p>
          <a:p>
            <a:endParaRPr lang="en-US" sz="2000" dirty="0" smtClean="0"/>
          </a:p>
          <a:p>
            <a:r>
              <a:rPr lang="en-US" sz="2000" dirty="0" smtClean="0"/>
              <a:t>Driving force is the difference between the membrane potential and the equilibrium potential of an ion.</a:t>
            </a:r>
          </a:p>
          <a:p>
            <a:r>
              <a:rPr lang="en-US" sz="2000" dirty="0"/>
              <a:t>	</a:t>
            </a:r>
            <a:endParaRPr lang="en-US" sz="2000" dirty="0" smtClean="0"/>
          </a:p>
          <a:p>
            <a:r>
              <a:rPr lang="en-US" sz="2000" dirty="0" smtClean="0"/>
              <a:t>i.e. the difference between where the membrane is and where an ion “wants” it to be.</a:t>
            </a:r>
          </a:p>
          <a:p>
            <a:endParaRPr lang="en-US" sz="2000" dirty="0"/>
          </a:p>
          <a:p>
            <a:r>
              <a:rPr lang="en-US" sz="2400" dirty="0" smtClean="0"/>
              <a:t>I = g x (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m</a:t>
            </a:r>
            <a:r>
              <a:rPr lang="en-US" sz="2400" dirty="0" err="1" smtClean="0"/>
              <a:t>-E</a:t>
            </a:r>
            <a:r>
              <a:rPr lang="en-US" sz="2400" baseline="-25000" dirty="0" err="1" smtClean="0"/>
              <a:t>ion</a:t>
            </a:r>
            <a:r>
              <a:rPr lang="en-US" sz="2400" dirty="0" smtClean="0"/>
              <a:t>)</a:t>
            </a:r>
          </a:p>
          <a:p>
            <a:endParaRPr lang="en-US" sz="2000" dirty="0"/>
          </a:p>
          <a:p>
            <a:r>
              <a:rPr lang="en-US" sz="2000" i="1" dirty="0" smtClean="0"/>
              <a:t>Under physiological </a:t>
            </a:r>
            <a:r>
              <a:rPr lang="en-US" sz="2000" i="1" dirty="0" smtClean="0"/>
              <a:t>conditions, </a:t>
            </a:r>
            <a:r>
              <a:rPr lang="en-US" sz="2000" i="1" dirty="0" smtClean="0"/>
              <a:t>is the driving force on K</a:t>
            </a:r>
            <a:r>
              <a:rPr lang="en-US" sz="2000" i="1" baseline="30000" dirty="0" smtClean="0"/>
              <a:t>+ </a:t>
            </a:r>
            <a:r>
              <a:rPr lang="en-US" sz="2000" i="1" dirty="0" smtClean="0"/>
              <a:t>greater at a membrane potential (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m</a:t>
            </a:r>
            <a:r>
              <a:rPr lang="en-US" sz="2000" i="1" dirty="0" smtClean="0"/>
              <a:t>) of -100 mV or +100 mV?</a:t>
            </a:r>
          </a:p>
          <a:p>
            <a:endParaRPr lang="en-US" sz="2000" i="1" dirty="0"/>
          </a:p>
          <a:p>
            <a:r>
              <a:rPr lang="en-US" sz="2000" i="1" dirty="0" smtClean="0"/>
              <a:t>What directions are the driving forces on Na</a:t>
            </a:r>
            <a:r>
              <a:rPr lang="en-US" sz="2000" i="1" baseline="30000" dirty="0" smtClean="0"/>
              <a:t>+</a:t>
            </a:r>
            <a:r>
              <a:rPr lang="en-US" sz="2000" i="1" dirty="0" smtClean="0"/>
              <a:t> and K</a:t>
            </a:r>
            <a:r>
              <a:rPr lang="en-US" sz="2000" i="1" baseline="30000" dirty="0" smtClean="0"/>
              <a:t>+</a:t>
            </a:r>
            <a:r>
              <a:rPr lang="en-US" sz="2000" i="1" dirty="0" smtClean="0"/>
              <a:t> at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m</a:t>
            </a:r>
            <a:r>
              <a:rPr lang="en-US" sz="2000" i="1" dirty="0" smtClean="0"/>
              <a:t> = 0 mV?</a:t>
            </a:r>
            <a:endParaRPr lang="en-US" sz="2000" i="1" dirty="0"/>
          </a:p>
        </p:txBody>
      </p:sp>
      <p:pic>
        <p:nvPicPr>
          <p:cNvPr id="4098" name="Picture 2" descr="G:\FAES cell neuro course\Lecture1_driving_fo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6" y="1447798"/>
            <a:ext cx="3931595" cy="4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0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Structure of neurons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133600"/>
            <a:ext cx="39624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38700" y="54864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1.1 From Molecules to Networks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Common features of neuronal morphology</a:t>
            </a:r>
          </a:p>
          <a:p>
            <a:endParaRPr lang="en-US" sz="2400" dirty="0" smtClean="0"/>
          </a:p>
          <a:p>
            <a:r>
              <a:rPr lang="en-US" sz="2400" dirty="0" smtClean="0"/>
              <a:t>Axon</a:t>
            </a:r>
          </a:p>
          <a:p>
            <a:endParaRPr lang="en-US" sz="2400" dirty="0" smtClean="0"/>
          </a:p>
          <a:p>
            <a:r>
              <a:rPr lang="en-US" sz="2400" dirty="0" smtClean="0"/>
              <a:t>Dendrite</a:t>
            </a:r>
          </a:p>
          <a:p>
            <a:endParaRPr lang="en-US" sz="2400" dirty="0" smtClean="0"/>
          </a:p>
          <a:p>
            <a:r>
              <a:rPr lang="en-US" sz="2400" dirty="0" smtClean="0"/>
              <a:t>Spines</a:t>
            </a:r>
          </a:p>
          <a:p>
            <a:endParaRPr lang="en-US" sz="2400" dirty="0"/>
          </a:p>
          <a:p>
            <a:r>
              <a:rPr lang="en-US" sz="2400" dirty="0"/>
              <a:t>Soma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74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equivalent circuit of a membrane containing sodium and potassium channels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486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14.1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3839793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total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I</a:t>
            </a:r>
            <a:r>
              <a:rPr lang="en-US" sz="2800" i="1" baseline="-25000" dirty="0" smtClean="0"/>
              <a:t>C</a:t>
            </a:r>
            <a:r>
              <a:rPr lang="en-US" sz="2800" i="1" dirty="0" smtClean="0"/>
              <a:t> </a:t>
            </a:r>
            <a:r>
              <a:rPr lang="en-US" sz="2800" dirty="0" smtClean="0"/>
              <a:t>+</a:t>
            </a:r>
            <a:r>
              <a:rPr lang="en-US" sz="2800" i="1" dirty="0" smtClean="0"/>
              <a:t> I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+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Na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929704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total current is equal to the sum of the capacitive and ionic currents</a:t>
            </a:r>
            <a:endParaRPr lang="en-US" sz="28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288671"/>
              </p:ext>
            </p:extLst>
          </p:nvPr>
        </p:nvGraphicFramePr>
        <p:xfrm>
          <a:off x="5638800" y="1695924"/>
          <a:ext cx="3321050" cy="379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4660200" imgH="5320440" progId="">
                  <p:embed/>
                </p:oleObj>
              </mc:Choice>
              <mc:Fallback>
                <p:oleObj r:id="rId4" imgW="4660200" imgH="532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1695924"/>
                        <a:ext cx="3321050" cy="3790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3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:\FAES cell neuro course\Lecture1_driving_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95761"/>
            <a:ext cx="3931595" cy="4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2400" y="51917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>
                <a:solidFill>
                  <a:srgbClr val="008000"/>
                </a:solidFill>
              </a:rPr>
              <a:t>g</a:t>
            </a:r>
            <a:r>
              <a:rPr lang="en-US" sz="2800" i="1" baseline="-25000" dirty="0" err="1" smtClean="0">
                <a:solidFill>
                  <a:srgbClr val="008000"/>
                </a:solidFill>
              </a:rPr>
              <a:t>K</a:t>
            </a:r>
            <a:r>
              <a:rPr lang="en-US" sz="2800" dirty="0" smtClean="0">
                <a:solidFill>
                  <a:srgbClr val="008000"/>
                </a:solidFill>
              </a:rPr>
              <a:t>(</a:t>
            </a:r>
            <a:r>
              <a:rPr lang="en-US" sz="2800" i="1" dirty="0" smtClean="0">
                <a:solidFill>
                  <a:srgbClr val="008000"/>
                </a:solidFill>
              </a:rPr>
              <a:t>V</a:t>
            </a:r>
            <a:r>
              <a:rPr lang="en-US" sz="2800" i="1" baseline="-25000" dirty="0" smtClean="0">
                <a:solidFill>
                  <a:srgbClr val="008000"/>
                </a:solidFill>
              </a:rPr>
              <a:t>m</a:t>
            </a:r>
            <a:r>
              <a:rPr lang="en-US" sz="2800" i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>
                <a:solidFill>
                  <a:srgbClr val="008000"/>
                </a:solidFill>
              </a:rPr>
              <a:t>– </a:t>
            </a:r>
            <a:r>
              <a:rPr lang="en-US" sz="2800" i="1" dirty="0" smtClean="0">
                <a:solidFill>
                  <a:srgbClr val="008000"/>
                </a:solidFill>
              </a:rPr>
              <a:t>E</a:t>
            </a:r>
            <a:r>
              <a:rPr lang="en-US" sz="2800" i="1" baseline="-25000" dirty="0" smtClean="0">
                <a:solidFill>
                  <a:srgbClr val="008000"/>
                </a:solidFill>
              </a:rPr>
              <a:t>K</a:t>
            </a:r>
            <a:r>
              <a:rPr lang="en-US" sz="2800" dirty="0" smtClean="0">
                <a:solidFill>
                  <a:srgbClr val="008000"/>
                </a:solidFill>
              </a:rPr>
              <a:t>)</a:t>
            </a:r>
            <a:r>
              <a:rPr lang="en-US" sz="2800" i="1" dirty="0" smtClean="0">
                <a:solidFill>
                  <a:srgbClr val="008000"/>
                </a:solidFill>
              </a:rPr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>
                <a:solidFill>
                  <a:srgbClr val="CC3399"/>
                </a:solidFill>
              </a:rPr>
              <a:t>-</a:t>
            </a:r>
            <a:r>
              <a:rPr lang="en-US" sz="2800" i="1" dirty="0" smtClean="0">
                <a:solidFill>
                  <a:srgbClr val="CC3399"/>
                </a:solidFill>
              </a:rPr>
              <a:t> </a:t>
            </a:r>
            <a:r>
              <a:rPr lang="en-US" sz="2800" i="1" dirty="0" err="1" smtClean="0">
                <a:solidFill>
                  <a:srgbClr val="CC3399"/>
                </a:solidFill>
              </a:rPr>
              <a:t>g</a:t>
            </a:r>
            <a:r>
              <a:rPr lang="en-US" sz="2800" i="1" baseline="-25000" dirty="0" err="1" smtClean="0">
                <a:solidFill>
                  <a:srgbClr val="CC3399"/>
                </a:solidFill>
              </a:rPr>
              <a:t>Na</a:t>
            </a:r>
            <a:r>
              <a:rPr lang="en-US" sz="2800" dirty="0" smtClean="0">
                <a:solidFill>
                  <a:srgbClr val="CC3399"/>
                </a:solidFill>
              </a:rPr>
              <a:t>(</a:t>
            </a:r>
            <a:r>
              <a:rPr lang="en-US" sz="2800" i="1" dirty="0" smtClean="0">
                <a:solidFill>
                  <a:srgbClr val="CC3399"/>
                </a:solidFill>
              </a:rPr>
              <a:t>V</a:t>
            </a:r>
            <a:r>
              <a:rPr lang="en-US" sz="2800" i="1" baseline="-25000" dirty="0" smtClean="0">
                <a:solidFill>
                  <a:srgbClr val="CC3399"/>
                </a:solidFill>
              </a:rPr>
              <a:t>m</a:t>
            </a:r>
            <a:r>
              <a:rPr lang="en-US" sz="2800" i="1" dirty="0" smtClean="0">
                <a:solidFill>
                  <a:srgbClr val="CC3399"/>
                </a:solidFill>
              </a:rPr>
              <a:t> </a:t>
            </a:r>
            <a:r>
              <a:rPr lang="en-US" sz="2800" dirty="0">
                <a:solidFill>
                  <a:srgbClr val="CC3399"/>
                </a:solidFill>
              </a:rPr>
              <a:t>– </a:t>
            </a:r>
            <a:r>
              <a:rPr lang="en-US" sz="2800" i="1" dirty="0" err="1" smtClean="0">
                <a:solidFill>
                  <a:srgbClr val="CC3399"/>
                </a:solidFill>
              </a:rPr>
              <a:t>E</a:t>
            </a:r>
            <a:r>
              <a:rPr lang="en-US" sz="2800" i="1" baseline="-25000" dirty="0" err="1" smtClean="0">
                <a:solidFill>
                  <a:srgbClr val="CC3399"/>
                </a:solidFill>
              </a:rPr>
              <a:t>Na</a:t>
            </a:r>
            <a:r>
              <a:rPr lang="en-US" sz="2800" dirty="0" smtClean="0">
                <a:solidFill>
                  <a:srgbClr val="CC3399"/>
                </a:solidFill>
              </a:rPr>
              <a:t>)</a:t>
            </a:r>
            <a:r>
              <a:rPr lang="en-US" sz="2800" i="1" dirty="0" smtClean="0">
                <a:solidFill>
                  <a:srgbClr val="CC3399"/>
                </a:solidFill>
              </a:rPr>
              <a:t> </a:t>
            </a:r>
            <a:endParaRPr lang="en-US" sz="2800" i="1" dirty="0">
              <a:solidFill>
                <a:srgbClr val="CC3399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Finding </a:t>
            </a:r>
            <a:r>
              <a:rPr lang="en-US" dirty="0" err="1" smtClean="0">
                <a:solidFill>
                  <a:schemeClr val="bg1"/>
                </a:solidFill>
              </a:rPr>
              <a:t>V</a:t>
            </a:r>
            <a:r>
              <a:rPr lang="en-US" baseline="-25000" dirty="0" err="1" smtClean="0">
                <a:solidFill>
                  <a:schemeClr val="bg1"/>
                </a:solidFill>
              </a:rPr>
              <a:t>rest</a:t>
            </a:r>
            <a:r>
              <a:rPr lang="en-US" dirty="0" smtClean="0">
                <a:solidFill>
                  <a:schemeClr val="bg1"/>
                </a:solidFill>
              </a:rPr>
              <a:t> for a membrane permeable to Na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and K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3873" y="3307140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driving force on Na</a:t>
            </a:r>
            <a:r>
              <a:rPr lang="en-US" sz="2400" i="1" baseline="30000" dirty="0" smtClean="0"/>
              <a:t>+</a:t>
            </a:r>
            <a:r>
              <a:rPr lang="en-US" sz="2400" i="1" dirty="0" smtClean="0"/>
              <a:t> is much larger than the driving force on K</a:t>
            </a:r>
            <a:r>
              <a:rPr lang="en-US" sz="2400" i="1" baseline="30000" dirty="0" smtClean="0"/>
              <a:t>+</a:t>
            </a:r>
            <a:r>
              <a:rPr lang="en-US" sz="2400" i="1" dirty="0" smtClean="0"/>
              <a:t>. How do the currents have the same magnitude? 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905000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For a cell at rest, </a:t>
            </a:r>
            <a:r>
              <a:rPr lang="en-US" sz="2800" i="1" dirty="0" smtClean="0">
                <a:solidFill>
                  <a:srgbClr val="008000"/>
                </a:solidFill>
              </a:rPr>
              <a:t>I</a:t>
            </a:r>
            <a:r>
              <a:rPr lang="en-US" sz="2800" i="1" baseline="-25000" dirty="0" smtClean="0">
                <a:solidFill>
                  <a:srgbClr val="008000"/>
                </a:solidFill>
              </a:rPr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>
                <a:solidFill>
                  <a:srgbClr val="CC3399"/>
                </a:solidFill>
              </a:rPr>
              <a:t>-</a:t>
            </a:r>
            <a:r>
              <a:rPr lang="en-US" sz="2800" i="1" dirty="0" smtClean="0">
                <a:solidFill>
                  <a:srgbClr val="CC3399"/>
                </a:solidFill>
              </a:rPr>
              <a:t> </a:t>
            </a:r>
            <a:r>
              <a:rPr lang="en-US" sz="2800" i="1" dirty="0" err="1" smtClean="0">
                <a:solidFill>
                  <a:srgbClr val="CC3399"/>
                </a:solidFill>
              </a:rPr>
              <a:t>I</a:t>
            </a:r>
            <a:r>
              <a:rPr lang="en-US" sz="2800" i="1" baseline="-25000" dirty="0" err="1" smtClean="0">
                <a:solidFill>
                  <a:srgbClr val="CC3399"/>
                </a:solidFill>
              </a:rPr>
              <a:t>Na</a:t>
            </a:r>
            <a:endParaRPr lang="en-US" sz="2800" i="1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9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Finding </a:t>
            </a:r>
            <a:r>
              <a:rPr lang="en-US" dirty="0" err="1" smtClean="0">
                <a:solidFill>
                  <a:schemeClr val="bg1"/>
                </a:solidFill>
              </a:rPr>
              <a:t>V</a:t>
            </a:r>
            <a:r>
              <a:rPr lang="en-US" baseline="-25000" dirty="0" err="1" smtClean="0">
                <a:solidFill>
                  <a:schemeClr val="bg1"/>
                </a:solidFill>
              </a:rPr>
              <a:t>rest</a:t>
            </a:r>
            <a:r>
              <a:rPr lang="en-US" dirty="0" smtClean="0">
                <a:solidFill>
                  <a:schemeClr val="bg1"/>
                </a:solidFill>
              </a:rPr>
              <a:t> for a membrane permeable to Na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r>
              <a:rPr lang="en-US" dirty="0" smtClean="0">
                <a:solidFill>
                  <a:schemeClr val="bg1"/>
                </a:solidFill>
              </a:rPr>
              <a:t> and K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900" y="2297979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@ steady-state </a:t>
            </a:r>
            <a:r>
              <a:rPr lang="en-US" i="1" dirty="0" err="1" smtClean="0"/>
              <a:t>I</a:t>
            </a:r>
            <a:r>
              <a:rPr lang="en-US" i="1" baseline="-25000" dirty="0" err="1" smtClean="0"/>
              <a:t>total</a:t>
            </a:r>
            <a:r>
              <a:rPr lang="en-US" dirty="0" smtClean="0"/>
              <a:t> = 0 and </a:t>
            </a:r>
            <a:r>
              <a:rPr lang="en-US" i="1" dirty="0" err="1" smtClean="0"/>
              <a:t>dV</a:t>
            </a:r>
            <a:r>
              <a:rPr lang="en-US" dirty="0" smtClean="0"/>
              <a:t>/</a:t>
            </a:r>
            <a:r>
              <a:rPr lang="en-US" i="1" dirty="0" err="1" smtClean="0"/>
              <a:t>dt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66413" y="475502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Solve for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m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37334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total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I</a:t>
            </a:r>
            <a:r>
              <a:rPr lang="en-US" sz="2800" i="1" baseline="-25000" dirty="0" smtClean="0"/>
              <a:t>C</a:t>
            </a:r>
            <a:r>
              <a:rPr lang="en-US" sz="2800" i="1" dirty="0" smtClean="0"/>
              <a:t> </a:t>
            </a:r>
            <a:r>
              <a:rPr lang="en-US" sz="2800" dirty="0" smtClean="0"/>
              <a:t>+</a:t>
            </a:r>
            <a:r>
              <a:rPr lang="en-US" sz="2800" i="1" dirty="0" smtClean="0"/>
              <a:t> I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+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Na</a:t>
            </a:r>
            <a:endParaRPr lang="en-US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14700" y="2743126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0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I</a:t>
            </a:r>
            <a:r>
              <a:rPr lang="en-US" sz="2800" i="1" baseline="-25000" dirty="0" smtClean="0"/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+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Na</a:t>
            </a:r>
            <a:endParaRPr lang="en-US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42813" y="3377367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I</a:t>
            </a:r>
            <a:r>
              <a:rPr lang="en-US" sz="2800" i="1" baseline="-25000" dirty="0"/>
              <a:t>K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/>
              <a:t>-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</a:t>
            </a:r>
            <a:r>
              <a:rPr lang="en-US" sz="2800" i="1" baseline="-25000" dirty="0" err="1" smtClean="0"/>
              <a:t>Na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95013" y="4035802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K</a:t>
            </a:r>
            <a:r>
              <a:rPr lang="en-US" sz="2800" dirty="0" smtClean="0"/>
              <a:t>(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m</a:t>
            </a:r>
            <a:r>
              <a:rPr lang="en-US" sz="2800" i="1" dirty="0" smtClean="0"/>
              <a:t> </a:t>
            </a:r>
            <a:r>
              <a:rPr lang="en-US" sz="2800" dirty="0" smtClean="0"/>
              <a:t>– </a:t>
            </a:r>
            <a:r>
              <a:rPr lang="en-US" sz="2800" i="1" dirty="0" smtClean="0"/>
              <a:t>E</a:t>
            </a:r>
            <a:r>
              <a:rPr lang="en-US" sz="2800" i="1" baseline="-25000" dirty="0" smtClean="0"/>
              <a:t>K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=</a:t>
            </a:r>
            <a:r>
              <a:rPr lang="en-US" sz="2800" i="1" dirty="0" smtClean="0"/>
              <a:t> </a:t>
            </a:r>
            <a:r>
              <a:rPr lang="en-US" sz="2800" dirty="0"/>
              <a:t>-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Na</a:t>
            </a:r>
            <a:r>
              <a:rPr lang="en-US" sz="2800" dirty="0" smtClean="0"/>
              <a:t>(</a:t>
            </a:r>
            <a:r>
              <a:rPr lang="en-US" sz="2800" i="1" dirty="0" smtClean="0"/>
              <a:t>V</a:t>
            </a:r>
            <a:r>
              <a:rPr lang="en-US" sz="2800" i="1" baseline="-25000" dirty="0" smtClean="0"/>
              <a:t>m</a:t>
            </a:r>
            <a:r>
              <a:rPr lang="en-US" sz="2800" i="1" dirty="0" smtClean="0"/>
              <a:t> </a:t>
            </a:r>
            <a:r>
              <a:rPr lang="en-US" sz="2800" dirty="0"/>
              <a:t>– </a:t>
            </a:r>
            <a:r>
              <a:rPr lang="en-US" sz="2800" i="1" dirty="0" err="1" smtClean="0"/>
              <a:t>E</a:t>
            </a:r>
            <a:r>
              <a:rPr lang="en-US" sz="2800" i="1" baseline="-25000" dirty="0" err="1" smtClean="0"/>
              <a:t>Na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endParaRPr lang="en-US" sz="2800" i="1" dirty="0"/>
          </a:p>
        </p:txBody>
      </p:sp>
      <p:pic>
        <p:nvPicPr>
          <p:cNvPr id="5122" name="Picture 2" descr="G:\FAES cell neuro course\lecture1_weighted_a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34" y="5297515"/>
            <a:ext cx="5101931" cy="11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Fun with the “weighted average” equation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794" y="2971800"/>
            <a:ext cx="4572000" cy="4544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What happens if a membrane does not conduct Na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?</a:t>
            </a:r>
          </a:p>
          <a:p>
            <a:endParaRPr lang="en-US" sz="2800" i="1" dirty="0"/>
          </a:p>
          <a:p>
            <a:r>
              <a:rPr lang="en-US" sz="2800" i="1" dirty="0" smtClean="0"/>
              <a:t>What happens if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Na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K</a:t>
            </a:r>
            <a:r>
              <a:rPr lang="en-US" sz="2800" i="1" dirty="0" smtClean="0"/>
              <a:t>?</a:t>
            </a:r>
            <a:endParaRPr lang="en-US" sz="2800" i="1" baseline="-25000" dirty="0" smtClean="0"/>
          </a:p>
          <a:p>
            <a:endParaRPr lang="en-US" sz="2800" i="1" baseline="-25000" dirty="0"/>
          </a:p>
          <a:p>
            <a:r>
              <a:rPr lang="en-US" sz="2800" i="1" dirty="0" smtClean="0"/>
              <a:t>Estimate </a:t>
            </a:r>
            <a:r>
              <a:rPr lang="en-US" sz="2800" i="1" dirty="0" err="1" smtClean="0"/>
              <a:t>V</a:t>
            </a:r>
            <a:r>
              <a:rPr lang="en-US" sz="2800" i="1" baseline="-25000" dirty="0" err="1" smtClean="0"/>
              <a:t>m</a:t>
            </a:r>
            <a:r>
              <a:rPr lang="en-US" sz="2800" i="1" baseline="-25000" dirty="0" smtClean="0"/>
              <a:t> </a:t>
            </a:r>
            <a:r>
              <a:rPr lang="en-US" sz="2800" i="1" dirty="0" smtClean="0"/>
              <a:t>if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K</a:t>
            </a:r>
            <a:r>
              <a:rPr lang="en-US" sz="2800" i="1" dirty="0" smtClean="0"/>
              <a:t> = </a:t>
            </a:r>
            <a:r>
              <a:rPr lang="en-US" sz="2800" dirty="0" smtClean="0"/>
              <a:t>20 x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Na</a:t>
            </a:r>
            <a:r>
              <a:rPr lang="en-US" sz="2800" i="1" dirty="0"/>
              <a:t>.</a:t>
            </a:r>
            <a:endParaRPr lang="en-US" sz="2800" i="1" dirty="0" smtClean="0"/>
          </a:p>
          <a:p>
            <a:endParaRPr lang="en-US" sz="2800" i="1" dirty="0"/>
          </a:p>
          <a:p>
            <a:r>
              <a:rPr lang="en-US" sz="2800" i="1" dirty="0" smtClean="0"/>
              <a:t>What will happen to </a:t>
            </a:r>
            <a:r>
              <a:rPr lang="en-US" sz="2800" i="1" dirty="0" err="1" smtClean="0"/>
              <a:t>V</a:t>
            </a:r>
            <a:r>
              <a:rPr lang="en-US" sz="2800" i="1" baseline="-25000" dirty="0" err="1" smtClean="0"/>
              <a:t>m</a:t>
            </a:r>
            <a:r>
              <a:rPr lang="en-US" sz="2800" i="1" dirty="0" smtClean="0"/>
              <a:t> if </a:t>
            </a:r>
            <a:r>
              <a:rPr lang="en-US" sz="2800" i="1" dirty="0" err="1" smtClean="0"/>
              <a:t>g</a:t>
            </a:r>
            <a:r>
              <a:rPr lang="en-US" sz="2800" i="1" baseline="-25000" dirty="0" err="1" smtClean="0"/>
              <a:t>Na</a:t>
            </a:r>
            <a:r>
              <a:rPr lang="en-US" sz="2800" i="1" dirty="0" smtClean="0"/>
              <a:t> dramatically increases?</a:t>
            </a:r>
          </a:p>
          <a:p>
            <a:endParaRPr lang="en-US" sz="2800" i="1" baseline="-25000" dirty="0"/>
          </a:p>
          <a:p>
            <a:endParaRPr lang="en-US" sz="2800" i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998974"/>
              </p:ext>
            </p:extLst>
          </p:nvPr>
        </p:nvGraphicFramePr>
        <p:xfrm>
          <a:off x="5638800" y="1453741"/>
          <a:ext cx="3321050" cy="3790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4" imgW="4660200" imgH="5320440" progId="">
                  <p:embed/>
                </p:oleObj>
              </mc:Choice>
              <mc:Fallback>
                <p:oleObj r:id="rId4" imgW="4660200" imgH="5320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1453741"/>
                        <a:ext cx="3321050" cy="3790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5000" y="54102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E</a:t>
            </a:r>
            <a:r>
              <a:rPr lang="en-US" sz="2400" i="1" baseline="-25000" dirty="0" smtClean="0"/>
              <a:t>K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-102 mV</a:t>
            </a:r>
          </a:p>
          <a:p>
            <a:endParaRPr lang="en-US" sz="2400" dirty="0"/>
          </a:p>
          <a:p>
            <a:r>
              <a:rPr lang="en-US" sz="2400" i="1" dirty="0" err="1" smtClean="0"/>
              <a:t>E</a:t>
            </a:r>
            <a:r>
              <a:rPr lang="en-US" sz="2400" i="1" baseline="-25000" dirty="0" err="1" smtClean="0"/>
              <a:t>Na</a:t>
            </a:r>
            <a:r>
              <a:rPr lang="en-US" sz="2400" dirty="0" smtClean="0"/>
              <a:t> = +56 mV</a:t>
            </a:r>
            <a:endParaRPr lang="en-US" sz="2400" dirty="0"/>
          </a:p>
        </p:txBody>
      </p:sp>
      <p:pic>
        <p:nvPicPr>
          <p:cNvPr id="2066" name="Picture 18" descr="G:\FAES cell neuro course\lecture1_weighted_a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94" y="1524000"/>
            <a:ext cx="5101931" cy="11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GHK voltage equation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66" name="Picture 18" descr="G:\FAES cell neuro course\lecture1_weighted_a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9" y="1524000"/>
            <a:ext cx="5101931" cy="11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200400"/>
            <a:ext cx="7097612" cy="9001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46482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Goldman Hodgkin Katz voltage equation predicts the membrane potential at steady-state (similar to the weighted average equation). However, the GHK equation is a function of </a:t>
            </a:r>
            <a:r>
              <a:rPr lang="en-US" i="1" dirty="0" err="1" smtClean="0"/>
              <a:t>permeabilities</a:t>
            </a:r>
            <a:r>
              <a:rPr lang="en-US" i="1" dirty="0" smtClean="0"/>
              <a:t> </a:t>
            </a:r>
            <a:r>
              <a:rPr lang="en-US" dirty="0" smtClean="0"/>
              <a:t>and ion concentrations. For a given membrane, each equation will provide similar values. Equation above from Box 12.4.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equivalent RC circuit of the membrane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1295400"/>
            <a:ext cx="4038600" cy="559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Charging:</a:t>
            </a:r>
          </a:p>
          <a:p>
            <a:r>
              <a:rPr lang="en-US" sz="2800" i="1" dirty="0" smtClean="0"/>
              <a:t>V</a:t>
            </a:r>
            <a:r>
              <a:rPr lang="en-US" sz="2800" dirty="0" smtClean="0"/>
              <a:t>(</a:t>
            </a:r>
            <a:r>
              <a:rPr lang="en-US" sz="2800" i="1" dirty="0" smtClean="0"/>
              <a:t>t</a:t>
            </a:r>
            <a:r>
              <a:rPr lang="en-US" sz="2800" dirty="0" smtClean="0"/>
              <a:t>) = V</a:t>
            </a:r>
            <a:r>
              <a:rPr lang="en-US" sz="2800" baseline="-25000" dirty="0" smtClean="0"/>
              <a:t>∞</a:t>
            </a:r>
            <a:r>
              <a:rPr lang="en-US" sz="2800" dirty="0" smtClean="0"/>
              <a:t>(1 - e</a:t>
            </a:r>
            <a:r>
              <a:rPr lang="en-US" sz="2800" baseline="30000" dirty="0" smtClean="0"/>
              <a:t>-</a:t>
            </a:r>
            <a:r>
              <a:rPr lang="en-US" sz="2800" i="1" baseline="30000" dirty="0" smtClean="0"/>
              <a:t>t</a:t>
            </a:r>
            <a:r>
              <a:rPr lang="en-US" sz="2800" baseline="30000" dirty="0" smtClean="0"/>
              <a:t>/</a:t>
            </a:r>
            <a:r>
              <a:rPr lang="el-GR" sz="2800" baseline="30000" dirty="0" smtClean="0"/>
              <a:t>τ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 </a:t>
            </a:r>
          </a:p>
          <a:p>
            <a:endParaRPr lang="en-US" sz="2000" i="1" baseline="30000" dirty="0"/>
          </a:p>
          <a:p>
            <a:r>
              <a:rPr lang="en-US" sz="2000" dirty="0" smtClean="0"/>
              <a:t>Discharging:</a:t>
            </a:r>
          </a:p>
          <a:p>
            <a:r>
              <a:rPr lang="en-US" sz="2800" i="1" dirty="0" smtClean="0"/>
              <a:t>V</a:t>
            </a:r>
            <a:r>
              <a:rPr lang="en-US" sz="2800" dirty="0" smtClean="0"/>
              <a:t>(</a:t>
            </a:r>
            <a:r>
              <a:rPr lang="en-US" sz="2800" i="1" dirty="0" smtClean="0"/>
              <a:t>t</a:t>
            </a:r>
            <a:r>
              <a:rPr lang="en-US" sz="2800" dirty="0"/>
              <a:t>) = </a:t>
            </a:r>
            <a:r>
              <a:rPr lang="en-US" sz="2800" dirty="0" err="1"/>
              <a:t>V</a:t>
            </a:r>
            <a:r>
              <a:rPr lang="en-US" sz="2800" baseline="-25000" dirty="0" err="1" smtClean="0"/>
              <a:t>∞</a:t>
            </a:r>
            <a:r>
              <a:rPr lang="en-US" sz="2800" dirty="0" err="1" smtClean="0"/>
              <a:t>e</a:t>
            </a:r>
            <a:r>
              <a:rPr lang="en-US" sz="2800" baseline="30000" dirty="0" err="1" smtClean="0"/>
              <a:t>-</a:t>
            </a:r>
            <a:r>
              <a:rPr lang="en-US" sz="2800" i="1" baseline="30000" dirty="0" err="1" smtClean="0"/>
              <a:t>t</a:t>
            </a:r>
            <a:r>
              <a:rPr lang="en-US" sz="2800" baseline="30000" dirty="0" smtClean="0"/>
              <a:t>/</a:t>
            </a:r>
            <a:r>
              <a:rPr lang="el-GR" sz="2800" baseline="30000" dirty="0" smtClean="0"/>
              <a:t>τ</a:t>
            </a:r>
            <a:r>
              <a:rPr lang="en-US" sz="2800" baseline="30000" dirty="0" smtClean="0"/>
              <a:t> </a:t>
            </a:r>
            <a:endParaRPr lang="en-US" sz="2800" i="1" baseline="30000" dirty="0"/>
          </a:p>
          <a:p>
            <a:endParaRPr lang="en-US" sz="2000" i="1" dirty="0" smtClean="0"/>
          </a:p>
          <a:p>
            <a:r>
              <a:rPr lang="el-GR" sz="2800" dirty="0" smtClean="0"/>
              <a:t>τ</a:t>
            </a:r>
            <a:r>
              <a:rPr lang="en-US" sz="2800" dirty="0" smtClean="0"/>
              <a:t> </a:t>
            </a:r>
            <a:r>
              <a:rPr lang="en-US" sz="2800" dirty="0"/>
              <a:t>(tau</a:t>
            </a:r>
            <a:r>
              <a:rPr lang="en-US" sz="2800" dirty="0" smtClean="0"/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smtClean="0"/>
              <a:t>RC</a:t>
            </a:r>
            <a:r>
              <a:rPr lang="en-US" sz="2800" dirty="0" smtClean="0"/>
              <a:t> </a:t>
            </a:r>
            <a:r>
              <a:rPr lang="en-US" sz="2000" dirty="0" smtClean="0"/>
              <a:t>and is also known as the time constant</a:t>
            </a:r>
          </a:p>
          <a:p>
            <a:endParaRPr lang="en-US" sz="2000" dirty="0"/>
          </a:p>
          <a:p>
            <a:r>
              <a:rPr lang="el-GR" sz="2000" dirty="0" smtClean="0"/>
              <a:t>τ</a:t>
            </a:r>
            <a:r>
              <a:rPr lang="en-US" sz="2000" dirty="0" smtClean="0"/>
              <a:t> has units of seconds</a:t>
            </a:r>
          </a:p>
          <a:p>
            <a:endParaRPr lang="en-US" sz="2000" dirty="0"/>
          </a:p>
          <a:p>
            <a:r>
              <a:rPr lang="en-US" sz="2000" dirty="0" smtClean="0"/>
              <a:t>at t =</a:t>
            </a:r>
            <a:r>
              <a:rPr lang="el-GR" sz="2000" dirty="0" smtClean="0"/>
              <a:t> τ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m</a:t>
            </a:r>
            <a:r>
              <a:rPr lang="en-US" sz="2000" baseline="-25000" dirty="0" smtClean="0"/>
              <a:t> </a:t>
            </a:r>
            <a:r>
              <a:rPr lang="en-US" sz="2000" baseline="-25000" dirty="0"/>
              <a:t> </a:t>
            </a:r>
            <a:r>
              <a:rPr lang="en-US" sz="2000" dirty="0" smtClean="0"/>
              <a:t>≈ 2/3 steady-state V</a:t>
            </a:r>
          </a:p>
          <a:p>
            <a:endParaRPr lang="en-US" sz="2000" dirty="0"/>
          </a:p>
          <a:p>
            <a:r>
              <a:rPr lang="en-US" sz="2000" dirty="0" smtClean="0"/>
              <a:t>The size of the cell and the membrane </a:t>
            </a:r>
            <a:r>
              <a:rPr lang="en-US" sz="2000" dirty="0" smtClean="0"/>
              <a:t>resistance </a:t>
            </a:r>
            <a:r>
              <a:rPr lang="en-US" sz="2000" dirty="0" smtClean="0"/>
              <a:t>influence the speed with which it responds to current injections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" y="1410986"/>
            <a:ext cx="4886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G:\FAES cell neuro course\lecture1_RC_circ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3986455" cy="32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9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.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equivalent RC circuit of the membrane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" y="1410986"/>
            <a:ext cx="4886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G:\FAES cell neuro course\lecture1_RC_circui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3986455" cy="32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00600" y="1366653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What will happen to the size of a voltage response if R increases?</a:t>
            </a:r>
          </a:p>
          <a:p>
            <a:endParaRPr lang="en-US" sz="2400" i="1" dirty="0"/>
          </a:p>
          <a:p>
            <a:r>
              <a:rPr lang="en-US" sz="2400" i="1" dirty="0" smtClean="0"/>
              <a:t>What would </a:t>
            </a:r>
            <a:r>
              <a:rPr lang="en-US" sz="2400" i="1" dirty="0" smtClean="0"/>
              <a:t>an increase </a:t>
            </a:r>
            <a:r>
              <a:rPr lang="en-US" sz="2400" i="1" dirty="0" smtClean="0"/>
              <a:t>in R likely mean for the number of open channels?</a:t>
            </a:r>
          </a:p>
          <a:p>
            <a:endParaRPr lang="en-US" sz="2400" i="1" dirty="0"/>
          </a:p>
          <a:p>
            <a:r>
              <a:rPr lang="en-US" sz="2400" i="1" dirty="0" smtClean="0"/>
              <a:t>Consider two cells with the same R, but cell B is 5 times as large as cell A. Will the voltage response be larger or smaller for cell B? Will the voltage response be faster or slower?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12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50175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pages 356-358 and Chapter 3 for details</a:t>
            </a:r>
          </a:p>
          <a:p>
            <a:endParaRPr lang="en-US" dirty="0" smtClean="0"/>
          </a:p>
          <a:p>
            <a:r>
              <a:rPr lang="en-US" dirty="0" smtClean="0"/>
              <a:t>Membrane pumps move ions against their electrochemical gradients via hydrolysis of ATP or movement of other ions down their respective gradients (active transport)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Active membrane pumps help maintain ion concentration gradients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404"/>
          <a:stretch/>
        </p:blipFill>
        <p:spPr>
          <a:xfrm>
            <a:off x="5486400" y="1301258"/>
            <a:ext cx="3124200" cy="5316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624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Figure 12.2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Why should a membrane have multiple </a:t>
            </a:r>
            <a:r>
              <a:rPr lang="en-US" dirty="0" err="1" smtClean="0">
                <a:solidFill>
                  <a:schemeClr val="bg1"/>
                </a:solidFill>
              </a:rPr>
              <a:t>conductances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2" descr="Equivalent electrical circuit proposed by Hodgkin and Huxley for a patch of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"/>
          <a:stretch/>
        </p:blipFill>
        <p:spPr bwMode="auto">
          <a:xfrm>
            <a:off x="5334000" y="2057400"/>
            <a:ext cx="3429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Even when a membrane is at rest, Na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, 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, other ions are moving down their electro-chemical gradients.</a:t>
            </a:r>
          </a:p>
          <a:p>
            <a:endParaRPr lang="en-US" sz="2400" dirty="0" smtClean="0"/>
          </a:p>
          <a:p>
            <a:r>
              <a:rPr lang="en-US" sz="2400" dirty="0" smtClean="0"/>
              <a:t>This has to be maintained by active pumps – very energy intensive (~2/3 of ATP is consumed by Na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/K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ATPase in neurons)</a:t>
            </a:r>
          </a:p>
          <a:p>
            <a:endParaRPr lang="en-US" sz="2400" dirty="0" smtClean="0"/>
          </a:p>
          <a:p>
            <a:r>
              <a:rPr lang="en-US" sz="2400" dirty="0" smtClean="0"/>
              <a:t>Why put up with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0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02" y="1600269"/>
            <a:ext cx="4648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Hodgkin &amp; Katz and Hodgkin &amp; Huxley use opposite sign conventions.</a:t>
            </a:r>
          </a:p>
          <a:p>
            <a:endParaRPr lang="en-US" sz="2400" dirty="0"/>
          </a:p>
          <a:p>
            <a:r>
              <a:rPr lang="en-US" sz="2400" dirty="0" smtClean="0"/>
              <a:t>These are old-fashioned, long papers. A word-for-word understanding is not expected. Rather, try to appreciate the experimental manipulations, what they are measuring and how this leads to their conclusions.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 important note on discussion articles for weeks 2 and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Driving Engl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37307"/>
            <a:ext cx="3322320" cy="24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02" y="1554719"/>
            <a:ext cx="3816718" cy="18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7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Glia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0"/>
          <a:stretch/>
        </p:blipFill>
        <p:spPr bwMode="auto">
          <a:xfrm>
            <a:off x="1063283" y="1222495"/>
            <a:ext cx="2057400" cy="272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00800" y="6400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Figures 1.7 &amp; 1.14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8" r="14578" b="32923"/>
          <a:stretch/>
        </p:blipFill>
        <p:spPr bwMode="auto">
          <a:xfrm>
            <a:off x="685800" y="4038600"/>
            <a:ext cx="2812366" cy="267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9600" y="1524000"/>
            <a:ext cx="434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Glia outnumber neurons</a:t>
            </a:r>
          </a:p>
          <a:p>
            <a:endParaRPr lang="en-US" sz="2800" dirty="0" smtClean="0"/>
          </a:p>
          <a:p>
            <a:r>
              <a:rPr lang="en-US" sz="2800" dirty="0" smtClean="0"/>
              <a:t>Perform a myriad of important functions related to signal transduction, metabolism, immune response etc.</a:t>
            </a:r>
          </a:p>
          <a:p>
            <a:endParaRPr lang="en-US" sz="2800" dirty="0"/>
          </a:p>
          <a:p>
            <a:r>
              <a:rPr lang="en-US" sz="2800" dirty="0" smtClean="0"/>
              <a:t>Read pages 11 – 17 for excellent overview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1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forces act on ions distributed across biological </a:t>
            </a:r>
            <a:r>
              <a:rPr lang="en-US" dirty="0" smtClean="0"/>
              <a:t>membranes</a:t>
            </a:r>
          </a:p>
          <a:p>
            <a:endParaRPr lang="en-US" dirty="0" smtClean="0"/>
          </a:p>
          <a:p>
            <a:r>
              <a:rPr lang="en-US" dirty="0" smtClean="0"/>
              <a:t>The Nernst equation can be used to find when these two forces are </a:t>
            </a:r>
            <a:r>
              <a:rPr lang="en-US" dirty="0" smtClean="0"/>
              <a:t>balanced</a:t>
            </a:r>
          </a:p>
          <a:p>
            <a:endParaRPr lang="en-US" dirty="0" smtClean="0"/>
          </a:p>
          <a:p>
            <a:r>
              <a:rPr lang="en-US" dirty="0" smtClean="0"/>
              <a:t>The “driving force” is the difference between the actual membrane potential and the equilibrium potential of an </a:t>
            </a:r>
            <a:r>
              <a:rPr lang="en-US" dirty="0" smtClean="0"/>
              <a:t>ion</a:t>
            </a:r>
          </a:p>
          <a:p>
            <a:endParaRPr lang="en-US" dirty="0" smtClean="0"/>
          </a:p>
          <a:p>
            <a:r>
              <a:rPr lang="en-US" dirty="0" smtClean="0"/>
              <a:t>The “weighted average voltage equation” can be used to predict the membrane potential of a membrane permeable to multiple ions </a:t>
            </a:r>
            <a:r>
              <a:rPr lang="en-US" i="1" dirty="0" smtClean="0"/>
              <a:t>at steady state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Membrane and membrane potential key 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Office hours?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questions to hageta@mail.nih.gov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plasma membrane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www.physiologyweb.com/lecture_notes/biological_membranes/figs/permeation_through_pure_lipid_bilay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4378070" cy="276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1/Scheme_facilitated_diffusion_in_cell_membrane-en.svg/581px-Scheme_facilitated_diffusion_in_cell_membrane-e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81870"/>
            <a:ext cx="4314825" cy="188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0" y="640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2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Diffusive force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education.seattlepi.com/DM-Resize/photos.demandstudios.com/getty/article/250/72/CC000768.jpg?w=600&amp;h=600&amp;keep_ratio=1&amp;webp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4038600" cy="18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3276600"/>
            <a:ext cx="2168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http://education.seattlepi.com/</a:t>
            </a:r>
          </a:p>
        </p:txBody>
      </p:sp>
      <p:sp>
        <p:nvSpPr>
          <p:cNvPr id="2048" name="Oval 2047"/>
          <p:cNvSpPr/>
          <p:nvPr/>
        </p:nvSpPr>
        <p:spPr>
          <a:xfrm>
            <a:off x="5318838" y="1640464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866981" y="300210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91224" y="287973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651865" y="1844635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5755538" y="1536120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458727" y="3346126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755539" y="3650585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952998" y="2541826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261738" y="2266275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5330691" y="287973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587551" y="2155283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952999" y="3598710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929226" y="182214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860172" y="1511837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314414" y="197454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795858" y="224267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572000" y="2836098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572000" y="346486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636313" y="1876710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266377" y="1417711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5385036" y="3818442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557268" y="2588598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105399" y="3266382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485423" y="162920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841792" y="2837023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90137" y="3400555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1394148"/>
            <a:ext cx="4419600" cy="2568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19"/>
          <a:stretch/>
        </p:blipFill>
        <p:spPr bwMode="auto">
          <a:xfrm>
            <a:off x="6323380" y="2800873"/>
            <a:ext cx="1116013" cy="116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9"/>
          <a:stretch/>
        </p:blipFill>
        <p:spPr bwMode="auto">
          <a:xfrm>
            <a:off x="6329889" y="1417711"/>
            <a:ext cx="1116013" cy="68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97449" y="1819506"/>
            <a:ext cx="1342515" cy="137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Oval 287"/>
          <p:cNvSpPr/>
          <p:nvPr/>
        </p:nvSpPr>
        <p:spPr>
          <a:xfrm>
            <a:off x="6053211" y="217281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6100898" y="3394449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839424" y="3220788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988897" y="2598494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6036584" y="1704777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2053"/>
          <p:cNvGrpSpPr/>
          <p:nvPr/>
        </p:nvGrpSpPr>
        <p:grpSpPr>
          <a:xfrm>
            <a:off x="4572000" y="4099469"/>
            <a:ext cx="4419600" cy="2568252"/>
            <a:chOff x="4572000" y="4099469"/>
            <a:chExt cx="4419600" cy="2568252"/>
          </a:xfrm>
        </p:grpSpPr>
        <p:sp>
          <p:nvSpPr>
            <p:cNvPr id="293" name="Oval 292"/>
            <p:cNvSpPr/>
            <p:nvPr/>
          </p:nvSpPr>
          <p:spPr>
            <a:xfrm>
              <a:off x="5409749" y="4683364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8678363" y="479629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6020514" y="6157153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5673945" y="632582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428641" y="5288172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8034731" y="594606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7970418" y="6396641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8614050" y="570743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8099045" y="4907282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5081625" y="5896409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4880044" y="5127393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5710548" y="5771743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7539248" y="4243469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4860172" y="421715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7684313" y="6074695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7620000" y="5012313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4572000" y="5541419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572000" y="617019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636313" y="4582031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5266377" y="4123032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5205759" y="650618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8336197" y="452104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8736706" y="643265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742677" y="415724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7841792" y="5542344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8390137" y="6105876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572000" y="4099469"/>
              <a:ext cx="44196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19"/>
            <a:stretch/>
          </p:blipFill>
          <p:spPr bwMode="auto">
            <a:xfrm>
              <a:off x="6323380" y="5506194"/>
              <a:ext cx="1116013" cy="116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1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59"/>
            <a:stretch/>
          </p:blipFill>
          <p:spPr bwMode="auto">
            <a:xfrm>
              <a:off x="6329889" y="4123032"/>
              <a:ext cx="1116013" cy="688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2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97449" y="4524827"/>
              <a:ext cx="1342515" cy="1373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3" name="Oval 322"/>
            <p:cNvSpPr/>
            <p:nvPr/>
          </p:nvSpPr>
          <p:spPr>
            <a:xfrm>
              <a:off x="6053211" y="4878140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7906105" y="4305962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8454450" y="5173183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5988897" y="5303815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6036584" y="4410098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8" name="Oval 327"/>
          <p:cNvSpPr/>
          <p:nvPr/>
        </p:nvSpPr>
        <p:spPr>
          <a:xfrm>
            <a:off x="6020514" y="2956953"/>
            <a:ext cx="128627" cy="128627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6" name="Group 2055"/>
          <p:cNvGrpSpPr/>
          <p:nvPr/>
        </p:nvGrpSpPr>
        <p:grpSpPr>
          <a:xfrm>
            <a:off x="533400" y="3912139"/>
            <a:ext cx="3173767" cy="400110"/>
            <a:chOff x="533400" y="3912139"/>
            <a:chExt cx="3173767" cy="400110"/>
          </a:xfrm>
        </p:grpSpPr>
        <p:sp>
          <p:nvSpPr>
            <p:cNvPr id="330" name="Oval 329"/>
            <p:cNvSpPr/>
            <p:nvPr/>
          </p:nvSpPr>
          <p:spPr>
            <a:xfrm>
              <a:off x="533400" y="4035155"/>
              <a:ext cx="128627" cy="12862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055" name="TextBox 2054"/>
            <p:cNvSpPr txBox="1"/>
            <p:nvPr/>
          </p:nvSpPr>
          <p:spPr>
            <a:xfrm>
              <a:off x="735367" y="3912139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an uncharged molecule</a:t>
              </a:r>
            </a:p>
          </p:txBody>
        </p:sp>
      </p:grpSp>
      <p:sp>
        <p:nvSpPr>
          <p:cNvPr id="2057" name="Rectangle 2056"/>
          <p:cNvSpPr/>
          <p:nvPr/>
        </p:nvSpPr>
        <p:spPr>
          <a:xfrm>
            <a:off x="474526" y="4930914"/>
            <a:ext cx="378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will the system look like at equilibrium?</a:t>
            </a:r>
          </a:p>
        </p:txBody>
      </p:sp>
    </p:spTree>
    <p:extLst>
      <p:ext uri="{BB962C8B-B14F-4D97-AF65-F5344CB8AC3E}">
        <p14:creationId xmlns:p14="http://schemas.microsoft.com/office/powerpoint/2010/main" val="40305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Oval 4095"/>
          <p:cNvSpPr/>
          <p:nvPr/>
        </p:nvSpPr>
        <p:spPr>
          <a:xfrm>
            <a:off x="6250049" y="4038600"/>
            <a:ext cx="1195387" cy="11953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Electrostatic force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What Is Electricity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14799" cy="231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7120" y="3818608"/>
            <a:ext cx="17161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http://www.gizmodo.in/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4537105" y="1316816"/>
            <a:ext cx="4419600" cy="2568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TextBox 412"/>
          <p:cNvSpPr txBox="1"/>
          <p:nvPr/>
        </p:nvSpPr>
        <p:spPr>
          <a:xfrm>
            <a:off x="7694596" y="230201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7705739" y="156118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8582177" y="293931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613925" y="130569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8401417" y="246247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7556914" y="299140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941995" y="2688402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8534400" y="167533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7846996" y="193035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8277992" y="340623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8543894" y="336226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8151796" y="14151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6" name="TextBox 425"/>
          <p:cNvSpPr txBox="1"/>
          <p:nvPr/>
        </p:nvSpPr>
        <p:spPr>
          <a:xfrm>
            <a:off x="8229600" y="193035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7" name="TextBox 426"/>
          <p:cNvSpPr txBox="1"/>
          <p:nvPr/>
        </p:nvSpPr>
        <p:spPr>
          <a:xfrm>
            <a:off x="7846996" y="3217177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5027596" y="135767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829322" y="19195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0" name="TextBox 429"/>
          <p:cNvSpPr txBox="1"/>
          <p:nvPr/>
        </p:nvSpPr>
        <p:spPr>
          <a:xfrm>
            <a:off x="5609084" y="15127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5024637" y="33915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5858398" y="24835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5408596" y="30360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4999484" y="257330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5304284" y="210196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5865796" y="34932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5876434" y="307516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4540064" y="301651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4573355" y="171460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4587287" y="136113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4559174" y="265863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4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08" y="1316816"/>
            <a:ext cx="1195387" cy="162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44"/>
          <a:stretch/>
        </p:blipFill>
        <p:spPr bwMode="auto">
          <a:xfrm>
            <a:off x="6265585" y="2875297"/>
            <a:ext cx="1195387" cy="100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1" name="TextBox 240"/>
          <p:cNvSpPr txBox="1"/>
          <p:nvPr/>
        </p:nvSpPr>
        <p:spPr>
          <a:xfrm>
            <a:off x="6354683" y="4451627"/>
            <a:ext cx="1060172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-100 mV</a:t>
            </a:r>
            <a:endParaRPr lang="en-US" dirty="0"/>
          </a:p>
        </p:txBody>
      </p:sp>
      <p:cxnSp>
        <p:nvCxnSpPr>
          <p:cNvPr id="4101" name="Straight Connector 4100"/>
          <p:cNvCxnSpPr>
            <a:stCxn id="4096" idx="6"/>
          </p:cNvCxnSpPr>
          <p:nvPr/>
        </p:nvCxnSpPr>
        <p:spPr>
          <a:xfrm flipV="1">
            <a:off x="7445436" y="4636293"/>
            <a:ext cx="8254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/>
          <p:cNvCxnSpPr/>
          <p:nvPr/>
        </p:nvCxnSpPr>
        <p:spPr>
          <a:xfrm>
            <a:off x="8270843" y="4451627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/>
          <p:cNvCxnSpPr/>
          <p:nvPr/>
        </p:nvCxnSpPr>
        <p:spPr>
          <a:xfrm>
            <a:off x="8382000" y="4495800"/>
            <a:ext cx="0" cy="24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/>
          <p:cNvCxnSpPr/>
          <p:nvPr/>
        </p:nvCxnSpPr>
        <p:spPr>
          <a:xfrm>
            <a:off x="8463994" y="4539735"/>
            <a:ext cx="0" cy="184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/>
          <p:cNvCxnSpPr>
            <a:stCxn id="4096" idx="2"/>
            <a:endCxn id="4096" idx="2"/>
          </p:cNvCxnSpPr>
          <p:nvPr/>
        </p:nvCxnSpPr>
        <p:spPr>
          <a:xfrm>
            <a:off x="6250049" y="463629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/>
          <p:cNvCxnSpPr>
            <a:stCxn id="4096" idx="2"/>
          </p:cNvCxnSpPr>
          <p:nvPr/>
        </p:nvCxnSpPr>
        <p:spPr>
          <a:xfrm flipH="1" flipV="1">
            <a:off x="5408596" y="4632067"/>
            <a:ext cx="841453" cy="42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/>
          <p:cNvSpPr txBox="1"/>
          <p:nvPr/>
        </p:nvSpPr>
        <p:spPr>
          <a:xfrm>
            <a:off x="228600" y="47244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left side of the membrane has a negative potential (or voltage) relative to the right side, will electrostatic force drive a cation to the left or the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4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happens when there is a concentration gradient of ions?</a:t>
            </a:r>
            <a:endParaRPr lang="en-US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Combining </a:t>
            </a: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lectrostatic and diffusive forces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43200" y="3657599"/>
            <a:ext cx="3962400" cy="1908833"/>
            <a:chOff x="2209800" y="3657599"/>
            <a:chExt cx="3962400" cy="1908833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3664258"/>
              <a:ext cx="1066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diffusion </a:t>
              </a:r>
              <a:endParaRPr lang="en-US" dirty="0"/>
            </a:p>
          </p:txBody>
        </p:sp>
        <p:pic>
          <p:nvPicPr>
            <p:cNvPr id="5123" name="Picture 3" descr="C:\Users\hageta\AppData\Local\Microsoft\Windows\Temporary Internet Files\Content.IE5\QJEW40J1\balance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657599"/>
              <a:ext cx="3895577" cy="1908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648200" y="3657600"/>
              <a:ext cx="1524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electrostatics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63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5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Combining electrostatic and diffusive forces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92671" y="1796412"/>
            <a:ext cx="4419600" cy="2568252"/>
            <a:chOff x="4572000" y="4289748"/>
            <a:chExt cx="4419600" cy="2568252"/>
          </a:xfrm>
        </p:grpSpPr>
        <p:sp>
          <p:nvSpPr>
            <p:cNvPr id="34" name="Rectangle 33"/>
            <p:cNvSpPr/>
            <p:nvPr/>
          </p:nvSpPr>
          <p:spPr>
            <a:xfrm>
              <a:off x="4572000" y="4289748"/>
              <a:ext cx="4419600" cy="25682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319"/>
            <a:stretch/>
          </p:blipFill>
          <p:spPr bwMode="auto">
            <a:xfrm>
              <a:off x="6323380" y="5696473"/>
              <a:ext cx="1116013" cy="116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59"/>
            <a:stretch/>
          </p:blipFill>
          <p:spPr bwMode="auto">
            <a:xfrm>
              <a:off x="6329889" y="4313311"/>
              <a:ext cx="1116013" cy="688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197449" y="4715106"/>
              <a:ext cx="1342515" cy="1373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TextBox 42"/>
          <p:cNvSpPr txBox="1"/>
          <p:nvPr/>
        </p:nvSpPr>
        <p:spPr>
          <a:xfrm>
            <a:off x="4702162" y="20872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21362" y="2017621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06962" y="23920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02162" y="40741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81321" y="319959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627200" y="402094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95361" y="342843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47761" y="251533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34812" y="263137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07848" y="347754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19560" y="20395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465555" y="390674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47203" y="236022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00161" y="2880483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33721" y="3643159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+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3162" y="196011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54562" y="30288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664650" y="211522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80203" y="399395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913964" y="308598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4162" y="36384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702162" y="261778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59850" y="270440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921362" y="409569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031070" y="362871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26409" y="195299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93835" y="24397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678619" y="374383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91341" y="247001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04961" y="242829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-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544" y="1369978"/>
            <a:ext cx="42893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Imagine a starting condition in which:</a:t>
            </a:r>
          </a:p>
          <a:p>
            <a:endParaRPr lang="en-US" sz="2000" dirty="0" smtClean="0"/>
          </a:p>
          <a:p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8000"/>
                </a:solidFill>
              </a:rPr>
              <a:t>+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chemeClr val="accent2"/>
                </a:solidFill>
              </a:rPr>
              <a:t>-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  and    [</a:t>
            </a:r>
            <a:r>
              <a:rPr lang="en-US" sz="2400" dirty="0" smtClean="0">
                <a:solidFill>
                  <a:srgbClr val="008000"/>
                </a:solidFill>
              </a:rPr>
              <a:t>+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out</a:t>
            </a:r>
            <a:r>
              <a:rPr lang="en-US" sz="2400" dirty="0" smtClean="0"/>
              <a:t> = [</a:t>
            </a:r>
            <a:r>
              <a:rPr lang="en-US" sz="2400" dirty="0" smtClean="0">
                <a:solidFill>
                  <a:schemeClr val="accent2"/>
                </a:solidFill>
              </a:rPr>
              <a:t>-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out</a:t>
            </a:r>
            <a:endParaRPr lang="en-US" sz="2400" baseline="-25000" dirty="0"/>
          </a:p>
          <a:p>
            <a:endParaRPr lang="en-US" sz="2000" dirty="0" smtClean="0"/>
          </a:p>
          <a:p>
            <a:r>
              <a:rPr lang="en-US" sz="2000" dirty="0" smtClean="0"/>
              <a:t>However,</a:t>
            </a:r>
          </a:p>
          <a:p>
            <a:endParaRPr lang="en-US" sz="2000" dirty="0"/>
          </a:p>
          <a:p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8000"/>
                </a:solidFill>
              </a:rPr>
              <a:t>+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 &gt; [</a:t>
            </a:r>
            <a:r>
              <a:rPr lang="en-US" sz="2400" dirty="0" smtClean="0">
                <a:solidFill>
                  <a:srgbClr val="008000"/>
                </a:solidFill>
              </a:rPr>
              <a:t>+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out</a:t>
            </a:r>
          </a:p>
          <a:p>
            <a:endParaRPr lang="en-US" sz="2000" dirty="0"/>
          </a:p>
          <a:p>
            <a:r>
              <a:rPr lang="en-US" sz="2000" dirty="0" smtClean="0"/>
              <a:t>Finally, the membrane is only permeable to the positive ion.</a:t>
            </a:r>
          </a:p>
          <a:p>
            <a:endParaRPr lang="en-US" dirty="0"/>
          </a:p>
          <a:p>
            <a:r>
              <a:rPr lang="en-US" i="1" dirty="0" smtClean="0"/>
              <a:t>What will the system look like at equilibrium?</a:t>
            </a:r>
          </a:p>
          <a:p>
            <a:endParaRPr lang="en-US" i="1" dirty="0"/>
          </a:p>
          <a:p>
            <a:r>
              <a:rPr lang="en-US" i="1" dirty="0" smtClean="0"/>
              <a:t>Will the concentration gradient dissipate?</a:t>
            </a:r>
          </a:p>
          <a:p>
            <a:endParaRPr lang="en-US" i="1" dirty="0" smtClean="0"/>
          </a:p>
          <a:p>
            <a:r>
              <a:rPr lang="en-US" i="1" dirty="0" smtClean="0"/>
              <a:t>Will an electrical gradient be established?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671" y="1427080"/>
            <a:ext cx="16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intracellular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68142" y="1394814"/>
            <a:ext cx="16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extracellular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08596" y="4595813"/>
            <a:ext cx="3055398" cy="1195387"/>
            <a:chOff x="5408596" y="4595813"/>
            <a:chExt cx="3055398" cy="1195387"/>
          </a:xfrm>
        </p:grpSpPr>
        <p:sp>
          <p:nvSpPr>
            <p:cNvPr id="41" name="Oval 40"/>
            <p:cNvSpPr/>
            <p:nvPr/>
          </p:nvSpPr>
          <p:spPr>
            <a:xfrm>
              <a:off x="6250049" y="4595813"/>
              <a:ext cx="1195387" cy="11953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6"/>
            </p:cNvCxnSpPr>
            <p:nvPr/>
          </p:nvCxnSpPr>
          <p:spPr>
            <a:xfrm flipV="1">
              <a:off x="7445436" y="5193506"/>
              <a:ext cx="82540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270843" y="500884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382000" y="5053013"/>
              <a:ext cx="0" cy="24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8463994" y="5096948"/>
              <a:ext cx="0" cy="1846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2"/>
            </p:cNvCxnSpPr>
            <p:nvPr/>
          </p:nvCxnSpPr>
          <p:spPr>
            <a:xfrm flipH="1" flipV="1">
              <a:off x="5408596" y="5189280"/>
              <a:ext cx="841453" cy="42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400800" y="4953000"/>
            <a:ext cx="8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 mV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44 3.61786E-6 C 0.05261 0.00208 0.079 0.00555 0.10886 0.00647 C 0.11979 0.00786 0.13091 0.00971 0.14184 0.01156 C 0.14879 0.0148 0.14045 0.01133 0.15347 0.01411 C 0.16181 0.01596 0.17032 0.0185 0.17882 0.02058 C 0.1842 0.02614 0.18802 0.03331 0.19341 0.03886 C 0.19445 0.03978 0.20018 0.04487 0.20209 0.04649 C 0.20313 0.04742 0.20504 0.04904 0.20504 0.04904 C 0.20851 0.05621 0.21216 0.0613 0.21667 0.06731 L 0.2224 0.07633 " pathEditMode="relative" ptsTypes="ffffffffAA">
                                      <p:cBhvr>
                                        <p:cTn id="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167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to find the membrane potential at which the current carried by an ion equals zero or “the </a:t>
            </a:r>
            <a:r>
              <a:rPr lang="en-US" sz="2800" dirty="0" smtClean="0">
                <a:solidFill>
                  <a:schemeClr val="tx1"/>
                </a:solidFill>
              </a:rPr>
              <a:t>equilibrium potential”</a:t>
            </a:r>
            <a:endParaRPr lang="en-US" sz="2800" dirty="0"/>
          </a:p>
          <a:p>
            <a:endParaRPr lang="en-US" sz="2800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The Nernst equation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15465" y="4191000"/>
                <a:ext cx="6400800" cy="267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 = universal gas constant (8.315 J mol</a:t>
                </a:r>
                <a:r>
                  <a:rPr lang="en-US" sz="2000" baseline="30000" dirty="0"/>
                  <a:t>-1</a:t>
                </a:r>
                <a:r>
                  <a:rPr lang="en-US" sz="2000" dirty="0"/>
                  <a:t> K</a:t>
                </a:r>
                <a:r>
                  <a:rPr lang="en-US" sz="2000" baseline="30000" dirty="0"/>
                  <a:t>-1</a:t>
                </a:r>
                <a:r>
                  <a:rPr lang="en-US" sz="2000" dirty="0" smtClean="0"/>
                  <a:t>)</a:t>
                </a:r>
              </a:p>
              <a:p>
                <a:pPr marL="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 = absolute temperature (in </a:t>
                </a:r>
                <a:r>
                  <a:rPr lang="en-US" sz="2000" dirty="0" smtClean="0"/>
                  <a:t>Kelvins; 0° C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273° K)</a:t>
                </a:r>
              </a:p>
              <a:p>
                <a:pPr marL="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z = valence of the ion </a:t>
                </a:r>
              </a:p>
              <a:p>
                <a:pPr marL="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 = Faraday’s constant (96,485 </a:t>
                </a:r>
                <a:r>
                  <a:rPr lang="en-US" sz="2000" dirty="0" smtClean="0"/>
                  <a:t>C/</a:t>
                </a:r>
                <a:r>
                  <a:rPr lang="en-US" sz="2000" dirty="0" err="1" smtClean="0"/>
                  <a:t>mol</a:t>
                </a:r>
                <a:r>
                  <a:rPr lang="en-US" sz="2000" dirty="0" smtClean="0"/>
                  <a:t>)</a:t>
                </a:r>
              </a:p>
              <a:p>
                <a:pPr marL="0"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𝑖𝑜𝑛</m:t>
                            </m:r>
                          </m:e>
                        </m:d>
                        <m:r>
                          <a:rPr lang="en-US" sz="2000" i="1" baseline="-25000">
                            <a:latin typeface="Cambria Math"/>
                          </a:rPr>
                          <m:t>𝑜𝑢𝑡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𝑖𝑜𝑛</m:t>
                            </m:r>
                          </m:e>
                        </m:d>
                        <m:r>
                          <a:rPr lang="en-US" sz="2000" i="1" baseline="-25000">
                            <a:latin typeface="Cambria Math"/>
                          </a:rPr>
                          <m:t>𝑖𝑛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the concentration gradient of the </a:t>
                </a:r>
                <a:r>
                  <a:rPr lang="en-US" sz="2000" dirty="0" smtClean="0"/>
                  <a:t>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65" y="4191000"/>
                <a:ext cx="6400800" cy="2675861"/>
              </a:xfrm>
              <a:prstGeom prst="rect">
                <a:avLst/>
              </a:prstGeom>
              <a:blipFill rotWithShape="0">
                <a:blip r:embed="rId3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:\FAES cell neuro course\lecture1_Nernst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16" y="2831704"/>
            <a:ext cx="6247884" cy="13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6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2004</Words>
  <Application>Microsoft Office PowerPoint</Application>
  <PresentationFormat>On-screen Show (4:3)</PresentationFormat>
  <Paragraphs>430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Cell membranes and membrane potential</vt:lpstr>
      <vt:lpstr>Structure of neurons</vt:lpstr>
      <vt:lpstr>Glia</vt:lpstr>
      <vt:lpstr>The plasma membrane</vt:lpstr>
      <vt:lpstr>Diffusive force</vt:lpstr>
      <vt:lpstr>Electrostatic force</vt:lpstr>
      <vt:lpstr>Combining electrostatic and diffusive forces</vt:lpstr>
      <vt:lpstr>Combining electrostatic and diffusive forces</vt:lpstr>
      <vt:lpstr>PowerPoint Presentation</vt:lpstr>
      <vt:lpstr>PowerPoint Presentation</vt:lpstr>
      <vt:lpstr>PowerPoint Presentation</vt:lpstr>
      <vt:lpstr>PowerPoint Presentation</vt:lpstr>
      <vt:lpstr>Important electrical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Hage</dc:creator>
  <cp:lastModifiedBy>travis hage</cp:lastModifiedBy>
  <cp:revision>102</cp:revision>
  <cp:lastPrinted>2016-02-02T20:52:39Z</cp:lastPrinted>
  <dcterms:created xsi:type="dcterms:W3CDTF">2015-12-08T19:21:40Z</dcterms:created>
  <dcterms:modified xsi:type="dcterms:W3CDTF">2016-02-03T21:25:26Z</dcterms:modified>
</cp:coreProperties>
</file>