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9" r:id="rId3"/>
    <p:sldId id="257" r:id="rId4"/>
    <p:sldId id="266" r:id="rId5"/>
    <p:sldId id="258" r:id="rId6"/>
    <p:sldId id="281" r:id="rId7"/>
    <p:sldId id="282" r:id="rId8"/>
    <p:sldId id="284" r:id="rId9"/>
    <p:sldId id="280" r:id="rId10"/>
    <p:sldId id="285" r:id="rId11"/>
    <p:sldId id="286" r:id="rId12"/>
    <p:sldId id="271" r:id="rId13"/>
    <p:sldId id="262" r:id="rId14"/>
    <p:sldId id="263" r:id="rId15"/>
    <p:sldId id="272" r:id="rId16"/>
    <p:sldId id="276" r:id="rId17"/>
    <p:sldId id="277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2118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0C107-B664-459A-A4F9-0740BA676C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1E0AE-0758-419B-91B8-67A73B8B7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1E0AE-0758-419B-91B8-67A73B8B78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3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6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7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63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2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82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9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56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08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8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4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02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66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244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3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B31B-41FF-4A30-AF51-802906D3784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36CA-E2A8-4531-A2AC-24556D7C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9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3BB5-9E78-492D-928A-0D577275EC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A8AB8-8544-4257-8914-EE21413D8E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action potential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Foundations of Cellular Neuroscience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FAES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Spring 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9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MetaNeuron</a:t>
            </a:r>
            <a:r>
              <a:rPr lang="en-US" dirty="0" smtClean="0">
                <a:solidFill>
                  <a:schemeClr val="bg1"/>
                </a:solidFill>
              </a:rPr>
              <a:t> demo of threshold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7315200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the membrane is depolarized from rest to a membrane potential below threshold, I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&gt;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Na</a:t>
            </a:r>
            <a:r>
              <a:rPr lang="en-US" sz="2000" dirty="0" smtClean="0"/>
              <a:t> and the outward currents will return the membrane potential to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rest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i="1" dirty="0" smtClean="0"/>
              <a:t>Threshold</a:t>
            </a:r>
            <a:r>
              <a:rPr lang="en-US" sz="2000" dirty="0" smtClean="0"/>
              <a:t> represents a tipping point at which the depolarization of the membrane activates enough Na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channels to overcome the outward I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. This leads to further depolarization of the membrane, which causes greater activation of Na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channels, which leads to further depolarization…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… causing greater activation of Na</a:t>
            </a:r>
            <a:r>
              <a:rPr lang="en-US" sz="2000" baseline="30000" dirty="0" smtClean="0"/>
              <a:t>+ </a:t>
            </a:r>
            <a:r>
              <a:rPr lang="en-US" sz="2000" dirty="0" smtClean="0"/>
              <a:t>channels pushing the membrane towards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Na</a:t>
            </a:r>
            <a:r>
              <a:rPr lang="en-US" sz="2000" dirty="0" smtClean="0"/>
              <a:t>. This process is a positive feedback loop and leads to the explosive rising phase of the action potential. </a:t>
            </a:r>
          </a:p>
          <a:p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4383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MetaNeuron</a:t>
            </a:r>
            <a:r>
              <a:rPr lang="en-US" dirty="0" smtClean="0">
                <a:solidFill>
                  <a:schemeClr val="bg1"/>
                </a:solidFill>
              </a:rPr>
              <a:t> demo of refractory periods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7696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absolute refractory period</a:t>
            </a:r>
            <a:r>
              <a:rPr lang="en-US" sz="2000" dirty="0" smtClean="0"/>
              <a:t> refers the time period immediately after an action potential when another action potential cannot be generated. </a:t>
            </a:r>
          </a:p>
          <a:p>
            <a:endParaRPr lang="en-US" sz="2000" dirty="0"/>
          </a:p>
          <a:p>
            <a:r>
              <a:rPr lang="en-US" sz="2000" dirty="0" smtClean="0"/>
              <a:t>This is due to the inactivation of Na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channels.</a:t>
            </a: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i="1" dirty="0" smtClean="0"/>
              <a:t>relative refractory period </a:t>
            </a:r>
            <a:r>
              <a:rPr lang="en-US" sz="2000" dirty="0" smtClean="0"/>
              <a:t>follows the absolute refractory period and corresponds to the AP </a:t>
            </a:r>
            <a:r>
              <a:rPr lang="en-US" sz="2000" dirty="0" err="1" smtClean="0"/>
              <a:t>afterhyperpolarization</a:t>
            </a:r>
            <a:r>
              <a:rPr lang="en-US" sz="2000" dirty="0" smtClean="0"/>
              <a:t>. During the relative refractory period, an AP may be evoked; however, greater current injection will be required.</a:t>
            </a:r>
          </a:p>
          <a:p>
            <a:endParaRPr lang="en-US" sz="2000" dirty="0" smtClean="0"/>
          </a:p>
          <a:p>
            <a:r>
              <a:rPr lang="en-US" sz="2000" dirty="0" smtClean="0"/>
              <a:t>The membrane potential is farther from threshold compared to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rest</a:t>
            </a:r>
            <a:r>
              <a:rPr lang="en-US" sz="2000" dirty="0" smtClean="0"/>
              <a:t>. Furthermore, the lingering activity of the delayed-rectifier K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channels will oppose depolarization of the membrane.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06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Propagation of electrical signals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upload.wikimedia.org/wikipedia/commons/f/f3/Atlantic_cable_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1" y="1905000"/>
            <a:ext cx="4726619" cy="189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.is.quoracdn.net/main-qimg-6b83f1763bfcf447192fec58f5b61b17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11755"/>
            <a:ext cx="3810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4191000"/>
            <a:ext cx="365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Repeaters laid every 40-60 km</a:t>
            </a:r>
          </a:p>
          <a:p>
            <a:r>
              <a:rPr lang="en-US" dirty="0" smtClean="0"/>
              <a:t>~60-100 repeaters from Newfoundland to England (3800 km)</a:t>
            </a:r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://www.quora.com/How-are-major-undersea-cables-laid-in-the-ocean</a:t>
            </a:r>
          </a:p>
        </p:txBody>
      </p:sp>
    </p:spTree>
    <p:extLst>
      <p:ext uri="{BB962C8B-B14F-4D97-AF65-F5344CB8AC3E}">
        <p14:creationId xmlns:p14="http://schemas.microsoft.com/office/powerpoint/2010/main" val="1544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Propagation of electrical signals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39130" y="4726435"/>
            <a:ext cx="365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Nodes of Ranvier every 300-2000 µm</a:t>
            </a:r>
          </a:p>
          <a:p>
            <a:r>
              <a:rPr lang="en-US" dirty="0" smtClean="0"/>
              <a:t>~2750-18000 repeaters from brain to paw (~5.5 m)</a:t>
            </a:r>
          </a:p>
        </p:txBody>
      </p:sp>
      <p:pic>
        <p:nvPicPr>
          <p:cNvPr id="4098" name="Picture 2" descr="http://www.animalspot.net/wp-content/uploads/2011/09/photos-of-Giraff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1041"/>
            <a:ext cx="4273858" cy="320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476130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animalspot.net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49"/>
          <a:stretch/>
        </p:blipFill>
        <p:spPr bwMode="auto">
          <a:xfrm>
            <a:off x="5119796" y="1521041"/>
            <a:ext cx="3267292" cy="280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3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Axonal propagation involves both passive and active processes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457325"/>
            <a:ext cx="8153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2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Axonal propagation involves both passive and active processes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589"/>
          <a:stretch/>
        </p:blipFill>
        <p:spPr>
          <a:xfrm>
            <a:off x="4191000" y="1447800"/>
            <a:ext cx="4762500" cy="3943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1143000"/>
            <a:ext cx="381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Myelin acts to increase the resistance of the axon.</a:t>
            </a:r>
          </a:p>
          <a:p>
            <a:endParaRPr lang="en-US" sz="2400" dirty="0"/>
          </a:p>
          <a:p>
            <a:r>
              <a:rPr lang="en-US" sz="2400" dirty="0" smtClean="0"/>
              <a:t>But also decreases the capacitance (by increasing the distance between the </a:t>
            </a:r>
            <a:r>
              <a:rPr lang="en-US" sz="2400" dirty="0" err="1" smtClean="0"/>
              <a:t>axoplasm</a:t>
            </a:r>
            <a:r>
              <a:rPr lang="en-US" sz="2400" dirty="0" smtClean="0"/>
              <a:t> and the extracellular solution).</a:t>
            </a:r>
          </a:p>
          <a:p>
            <a:endParaRPr lang="en-US" sz="2400" dirty="0"/>
          </a:p>
          <a:p>
            <a:r>
              <a:rPr lang="en-US" sz="2400" dirty="0" smtClean="0"/>
              <a:t>Gaps between myelin are called nodes of Ranvier and contain a high density of Na</a:t>
            </a:r>
            <a:r>
              <a:rPr lang="en-US" sz="2400" baseline="30000" dirty="0" smtClean="0"/>
              <a:t>+ </a:t>
            </a:r>
            <a:r>
              <a:rPr lang="en-US" sz="2400" dirty="0" smtClean="0"/>
              <a:t>channels where action potentials are actively regenerated.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1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Action potentials are generated by the rapid influx of Na</a:t>
            </a:r>
            <a:r>
              <a:rPr lang="en-US" baseline="30000" dirty="0" smtClean="0"/>
              <a:t>+ </a:t>
            </a:r>
            <a:r>
              <a:rPr lang="en-US" dirty="0" smtClean="0"/>
              <a:t>ions followed by efflux of K</a:t>
            </a:r>
            <a:r>
              <a:rPr lang="en-US" baseline="30000" dirty="0" smtClean="0"/>
              <a:t>+ </a:t>
            </a:r>
            <a:r>
              <a:rPr lang="en-US" dirty="0" smtClean="0"/>
              <a:t>ions.</a:t>
            </a:r>
          </a:p>
          <a:p>
            <a:r>
              <a:rPr lang="en-US" dirty="0" smtClean="0"/>
              <a:t>Action potentials have thresholds which lead to all-or-none generation.</a:t>
            </a:r>
          </a:p>
          <a:p>
            <a:r>
              <a:rPr lang="en-US" dirty="0" smtClean="0"/>
              <a:t>H&amp;H voltage-clamp analysis of squid giant axon allowed separation and characterization of underlying currents. </a:t>
            </a:r>
          </a:p>
          <a:p>
            <a:r>
              <a:rPr lang="en-US" dirty="0" smtClean="0"/>
              <a:t>AP propagation is a result of both passive and active propagation. </a:t>
            </a:r>
          </a:p>
          <a:p>
            <a:r>
              <a:rPr lang="en-US" dirty="0" smtClean="0"/>
              <a:t>Long distance propagation is supported by myelination of axons.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Action potential key points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895600" cy="42467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Hodgkin &amp; Katz and Hodgkin &amp; Huxley use opposite sign conventions</a:t>
            </a:r>
          </a:p>
          <a:p>
            <a:r>
              <a:rPr lang="en-US" sz="2400" dirty="0" smtClean="0"/>
              <a:t>Chapter 14 and review articles provide a helpful framework of the articles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important note on discussion articles for weeks 2 and 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95400"/>
            <a:ext cx="5912151" cy="39338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800000">
            <a:off x="3886200" y="5381624"/>
            <a:ext cx="3126672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199" y="5846927"/>
            <a:ext cx="335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voltages increasingly depolarized from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Review from last week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0591" y="15240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Diffusion and electrostatic forces act on ionic gradients across biological membranes</a:t>
            </a:r>
          </a:p>
          <a:p>
            <a:endParaRPr lang="en-US" sz="2800" dirty="0"/>
          </a:p>
          <a:p>
            <a:r>
              <a:rPr lang="en-US" sz="2800" dirty="0" smtClean="0"/>
              <a:t>Membrane potential is largely determined by selective permeability</a:t>
            </a:r>
          </a:p>
          <a:p>
            <a:endParaRPr lang="en-US" sz="2800" dirty="0" smtClean="0"/>
          </a:p>
          <a:p>
            <a:r>
              <a:rPr lang="en-US" sz="2800" dirty="0" smtClean="0"/>
              <a:t>When membranes are permeable to multiple ions, the membrane potential is determined by the relative balance of membrane conductances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5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44"/>
          <a:stretch/>
        </p:blipFill>
        <p:spPr bwMode="auto">
          <a:xfrm>
            <a:off x="0" y="2557509"/>
            <a:ext cx="2933700" cy="263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4"/>
          <a:stretch/>
        </p:blipFill>
        <p:spPr bwMode="auto">
          <a:xfrm>
            <a:off x="4191000" y="2286000"/>
            <a:ext cx="4549821" cy="348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76330" y="4495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6085021" y="52197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5676900" y="2209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4200" y="43250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Resting potential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86300" y="16764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 overshoot or peak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86186" y="5775765"/>
            <a:ext cx="253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 undershoot or trough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action potential recorded in squid giant axon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6550223"/>
            <a:ext cx="176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12.1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06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261" y="2438400"/>
            <a:ext cx="41814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voltage clamp technique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6550223"/>
            <a:ext cx="176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12.5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43000"/>
            <a:ext cx="396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independent electrodes are inserted into the axon. The voltage electrode records the membrane voltage and the current electrode injects current.</a:t>
            </a:r>
          </a:p>
          <a:p>
            <a:endParaRPr lang="en-US" dirty="0"/>
          </a:p>
          <a:p>
            <a:r>
              <a:rPr lang="en-US" dirty="0" smtClean="0"/>
              <a:t>A feedback circuit compares the recorded membrane potential with the command potential and injects current into the axon if the two potentials differ.</a:t>
            </a:r>
          </a:p>
          <a:p>
            <a:endParaRPr lang="en-US" dirty="0"/>
          </a:p>
          <a:p>
            <a:r>
              <a:rPr lang="en-US" dirty="0" smtClean="0"/>
              <a:t>This results in “clamping” of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 to the command potential. The current necessary to maintain the command V will be equal and opposite to the ionic current through the axon membrane.</a:t>
            </a:r>
          </a:p>
          <a:p>
            <a:endParaRPr lang="en-US" dirty="0"/>
          </a:p>
          <a:p>
            <a:r>
              <a:rPr lang="en-US" dirty="0" smtClean="0"/>
              <a:t>Allowed separation of voltage-dependence and time-dependence of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Na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g</a:t>
            </a:r>
            <a:r>
              <a:rPr lang="en-US" baseline="-25000" dirty="0" err="1"/>
              <a:t>K</a:t>
            </a:r>
            <a:r>
              <a:rPr lang="en-US" dirty="0" err="1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5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0" y="6550223"/>
            <a:ext cx="176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12.6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Voltage-clamp reveals ionic currents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01"/>
          <a:stretch/>
        </p:blipFill>
        <p:spPr bwMode="auto">
          <a:xfrm>
            <a:off x="658837" y="1524000"/>
            <a:ext cx="3704031" cy="361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99" b="-139"/>
          <a:stretch/>
        </p:blipFill>
        <p:spPr bwMode="auto">
          <a:xfrm>
            <a:off x="5029200" y="1155896"/>
            <a:ext cx="3704031" cy="494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11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0" y="6550223"/>
            <a:ext cx="176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12.6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What are the major differences in I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baseline="-25000" dirty="0" err="1" smtClean="0">
                <a:solidFill>
                  <a:schemeClr val="bg1"/>
                </a:solidFill>
              </a:rPr>
              <a:t>Na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99" b="-139"/>
          <a:stretch/>
        </p:blipFill>
        <p:spPr bwMode="auto">
          <a:xfrm>
            <a:off x="4745502" y="1143000"/>
            <a:ext cx="4008831" cy="535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7526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Are there differences in:</a:t>
            </a:r>
          </a:p>
          <a:p>
            <a:endParaRPr lang="en-US" i="1" dirty="0"/>
          </a:p>
          <a:p>
            <a:r>
              <a:rPr lang="en-US" i="1" dirty="0" smtClean="0"/>
              <a:t>The shape of the currents?</a:t>
            </a:r>
          </a:p>
          <a:p>
            <a:endParaRPr lang="en-US" i="1" dirty="0"/>
          </a:p>
          <a:p>
            <a:r>
              <a:rPr lang="en-US" i="1" dirty="0" smtClean="0"/>
              <a:t>The direction of the currents?</a:t>
            </a:r>
          </a:p>
          <a:p>
            <a:endParaRPr lang="en-US" i="1" dirty="0"/>
          </a:p>
          <a:p>
            <a:r>
              <a:rPr lang="en-US" i="1" dirty="0" smtClean="0"/>
              <a:t>The size of the currents at different voltages?</a:t>
            </a:r>
          </a:p>
        </p:txBody>
      </p:sp>
    </p:spTree>
    <p:extLst>
      <p:ext uri="{BB962C8B-B14F-4D97-AF65-F5344CB8AC3E}">
        <p14:creationId xmlns:p14="http://schemas.microsoft.com/office/powerpoint/2010/main" val="1087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0" y="6550223"/>
            <a:ext cx="176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12.6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What are the major differences in I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baseline="-25000" dirty="0" err="1" smtClean="0">
                <a:solidFill>
                  <a:schemeClr val="bg1"/>
                </a:solidFill>
              </a:rPr>
              <a:t>Na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99" b="-139"/>
          <a:stretch/>
        </p:blipFill>
        <p:spPr bwMode="auto">
          <a:xfrm>
            <a:off x="4745502" y="1143000"/>
            <a:ext cx="4008831" cy="535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802" y="1295400"/>
            <a:ext cx="3810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Na</a:t>
            </a:r>
            <a:r>
              <a:rPr lang="en-US" baseline="30000" dirty="0" smtClean="0"/>
              <a:t>+</a:t>
            </a:r>
            <a:r>
              <a:rPr lang="en-US" dirty="0" smtClean="0"/>
              <a:t> current </a:t>
            </a:r>
            <a:r>
              <a:rPr lang="en-US" i="1" dirty="0" smtClean="0"/>
              <a:t>activates </a:t>
            </a:r>
            <a:r>
              <a:rPr lang="en-US" dirty="0" smtClean="0"/>
              <a:t>rapidly in a voltage-dependent manner. </a:t>
            </a:r>
          </a:p>
          <a:p>
            <a:endParaRPr lang="en-US" dirty="0"/>
          </a:p>
          <a:p>
            <a:r>
              <a:rPr lang="en-US" dirty="0" smtClean="0"/>
              <a:t>The current then </a:t>
            </a:r>
            <a:r>
              <a:rPr lang="en-US" i="1" dirty="0" smtClean="0"/>
              <a:t>inactivates </a:t>
            </a:r>
            <a:r>
              <a:rPr lang="en-US" dirty="0" smtClean="0"/>
              <a:t>meaning the Na</a:t>
            </a:r>
            <a:r>
              <a:rPr lang="en-US" baseline="30000" dirty="0" smtClean="0"/>
              <a:t>+</a:t>
            </a:r>
            <a:r>
              <a:rPr lang="en-US" dirty="0" smtClean="0"/>
              <a:t> conductance decreases even though the membrane remains depolarized. Inactivation is greater at depolarized voltages. Some fraction of Na</a:t>
            </a:r>
            <a:r>
              <a:rPr lang="en-US" baseline="30000" dirty="0" smtClean="0"/>
              <a:t>+ </a:t>
            </a:r>
            <a:r>
              <a:rPr lang="en-US" dirty="0" smtClean="0"/>
              <a:t>channels are inactivated at rest.</a:t>
            </a:r>
          </a:p>
          <a:p>
            <a:endParaRPr lang="en-US" dirty="0"/>
          </a:p>
          <a:p>
            <a:r>
              <a:rPr lang="en-US" dirty="0" smtClean="0"/>
              <a:t>The K</a:t>
            </a:r>
            <a:r>
              <a:rPr lang="en-US" baseline="30000" dirty="0" smtClean="0"/>
              <a:t>+ </a:t>
            </a:r>
            <a:r>
              <a:rPr lang="en-US" dirty="0" smtClean="0"/>
              <a:t>current </a:t>
            </a:r>
            <a:r>
              <a:rPr lang="en-US" i="1" dirty="0" smtClean="0"/>
              <a:t>activates</a:t>
            </a:r>
            <a:r>
              <a:rPr lang="en-US" dirty="0" smtClean="0"/>
              <a:t> slowly in a voltage-dependent manner. The current remains active for the duration of the voltage step. The K</a:t>
            </a:r>
            <a:r>
              <a:rPr lang="en-US" baseline="30000" dirty="0" smtClean="0"/>
              <a:t>+ </a:t>
            </a:r>
            <a:r>
              <a:rPr lang="en-US" dirty="0" smtClean="0"/>
              <a:t>current turns off or </a:t>
            </a:r>
            <a:r>
              <a:rPr lang="en-US" i="1" dirty="0" smtClean="0"/>
              <a:t>deactivates </a:t>
            </a:r>
            <a:r>
              <a:rPr lang="en-US" dirty="0" smtClean="0"/>
              <a:t>at the termination of a voltage step. </a:t>
            </a:r>
            <a:r>
              <a:rPr lang="en-US" i="1" dirty="0" smtClean="0"/>
              <a:t>Deactivation </a:t>
            </a:r>
            <a:r>
              <a:rPr lang="en-US" dirty="0" smtClean="0"/>
              <a:t>is also time-dependent.</a:t>
            </a:r>
          </a:p>
          <a:p>
            <a:r>
              <a:rPr lang="en-US" dirty="0" smtClean="0"/>
              <a:t>This type of current is referred to as a “delayed rectifier” K</a:t>
            </a:r>
            <a:r>
              <a:rPr lang="en-US" baseline="30000" dirty="0" smtClean="0"/>
              <a:t>+</a:t>
            </a:r>
            <a:r>
              <a:rPr lang="en-US" dirty="0" smtClean="0"/>
              <a:t> current.</a:t>
            </a:r>
          </a:p>
        </p:txBody>
      </p:sp>
    </p:spTree>
    <p:extLst>
      <p:ext uri="{BB962C8B-B14F-4D97-AF65-F5344CB8AC3E}">
        <p14:creationId xmlns:p14="http://schemas.microsoft.com/office/powerpoint/2010/main" val="23822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5529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0" y="6550223"/>
            <a:ext cx="176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12.7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Na</a:t>
            </a:r>
            <a:r>
              <a:rPr lang="en-US" baseline="30000" dirty="0" smtClean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and K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currents during an 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52400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parts of an action potential can be understood using the “weighted average” voltage equation?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5110" y="3575538"/>
            <a:ext cx="43468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rest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&gt;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Na</a:t>
            </a:r>
            <a:r>
              <a:rPr lang="en-US" sz="2400" dirty="0" smtClean="0"/>
              <a:t> so V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is near E</a:t>
            </a:r>
            <a:r>
              <a:rPr lang="en-US" sz="2400" baseline="-25000" dirty="0" smtClean="0"/>
              <a:t>K</a:t>
            </a:r>
          </a:p>
          <a:p>
            <a:endParaRPr lang="en-US" sz="2400" baseline="-25000" dirty="0"/>
          </a:p>
          <a:p>
            <a:r>
              <a:rPr lang="en-US" sz="2400" dirty="0" smtClean="0"/>
              <a:t>At peak of AP,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Na</a:t>
            </a:r>
            <a:r>
              <a:rPr lang="en-US" sz="2400" dirty="0" smtClean="0"/>
              <a:t> &gt;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so V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approaches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Na</a:t>
            </a:r>
            <a:endParaRPr lang="en-US" sz="2400" baseline="-25000" dirty="0" smtClean="0"/>
          </a:p>
          <a:p>
            <a:endParaRPr lang="en-US" sz="2400" baseline="-25000" dirty="0"/>
          </a:p>
          <a:p>
            <a:r>
              <a:rPr lang="en-US" sz="2400" dirty="0" smtClean="0"/>
              <a:t>At trough of AP,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is larger than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at rest, so V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is more negative, closer to 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0" y="2743200"/>
            <a:ext cx="29718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5"/>
          <a:stretch/>
        </p:blipFill>
        <p:spPr bwMode="auto">
          <a:xfrm>
            <a:off x="990600" y="2286000"/>
            <a:ext cx="312255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15"/>
          <a:stretch/>
        </p:blipFill>
        <p:spPr bwMode="auto">
          <a:xfrm>
            <a:off x="5486400" y="2057400"/>
            <a:ext cx="2962275" cy="420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Scheme of the gate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447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K</a:t>
            </a:r>
            <a:r>
              <a:rPr lang="en-US" sz="3600" baseline="30000" dirty="0" smtClean="0"/>
              <a:t>+ </a:t>
            </a:r>
            <a:r>
              <a:rPr lang="en-US" sz="3600" dirty="0" smtClean="0"/>
              <a:t>channel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447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Na</a:t>
            </a:r>
            <a:r>
              <a:rPr lang="en-US" sz="3600" baseline="30000" dirty="0" smtClean="0"/>
              <a:t>+ </a:t>
            </a:r>
            <a:r>
              <a:rPr lang="en-US" sz="3600" dirty="0" smtClean="0"/>
              <a:t>channel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6550223"/>
            <a:ext cx="176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14.6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80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</TotalTime>
  <Words>862</Words>
  <Application>Microsoft Office PowerPoint</Application>
  <PresentationFormat>On-screen Show (4:3)</PresentationFormat>
  <Paragraphs>95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1_Office Theme</vt:lpstr>
      <vt:lpstr>The action potential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Hage</dc:creator>
  <cp:lastModifiedBy>Travis Hage</cp:lastModifiedBy>
  <cp:revision>52</cp:revision>
  <dcterms:created xsi:type="dcterms:W3CDTF">2016-01-04T18:23:56Z</dcterms:created>
  <dcterms:modified xsi:type="dcterms:W3CDTF">2016-02-11T14:22:26Z</dcterms:modified>
</cp:coreProperties>
</file>