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7"/>
  </p:notesMasterIdLst>
  <p:sldIdLst>
    <p:sldId id="256" r:id="rId2"/>
    <p:sldId id="258" r:id="rId3"/>
    <p:sldId id="288" r:id="rId4"/>
    <p:sldId id="281" r:id="rId5"/>
    <p:sldId id="262" r:id="rId6"/>
    <p:sldId id="280" r:id="rId7"/>
    <p:sldId id="276" r:id="rId8"/>
    <p:sldId id="289" r:id="rId9"/>
    <p:sldId id="294" r:id="rId10"/>
    <p:sldId id="291" r:id="rId11"/>
    <p:sldId id="302" r:id="rId12"/>
    <p:sldId id="303" r:id="rId13"/>
    <p:sldId id="263" r:id="rId14"/>
    <p:sldId id="293" r:id="rId15"/>
    <p:sldId id="269" r:id="rId16"/>
    <p:sldId id="261" r:id="rId17"/>
    <p:sldId id="274" r:id="rId18"/>
    <p:sldId id="265" r:id="rId19"/>
    <p:sldId id="277" r:id="rId20"/>
    <p:sldId id="266" r:id="rId21"/>
    <p:sldId id="282" r:id="rId22"/>
    <p:sldId id="301" r:id="rId23"/>
    <p:sldId id="271" r:id="rId24"/>
    <p:sldId id="272" r:id="rId25"/>
    <p:sldId id="296" r:id="rId26"/>
    <p:sldId id="279" r:id="rId27"/>
    <p:sldId id="270" r:id="rId28"/>
    <p:sldId id="299" r:id="rId29"/>
    <p:sldId id="297" r:id="rId30"/>
    <p:sldId id="298" r:id="rId31"/>
    <p:sldId id="300" r:id="rId32"/>
    <p:sldId id="304" r:id="rId33"/>
    <p:sldId id="273" r:id="rId34"/>
    <p:sldId id="290" r:id="rId35"/>
    <p:sldId id="28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96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9174-40E9-4843-B3FF-C7DEDFA0F2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51E10-592B-E645-A149-0462E827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discussion / answer, get to idea</a:t>
            </a:r>
            <a:r>
              <a:rPr lang="en-US" baseline="0" dirty="0" smtClean="0"/>
              <a:t> of variable synaptic strengths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51E10-592B-E645-A149-0462E827D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67D4-E184-46C4-9DEB-DEE11AF6AE2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7D4-AF06-43DA-B81F-23ABF26FC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567D4-E184-46C4-9DEB-DEE11AF6AE2A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0A0F7D4-AF06-43DA-B81F-23ABF26FCB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Plasticity: Pre-synaptic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42156" y="3478149"/>
            <a:ext cx="7772400" cy="112514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Paul Kramer, 180424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2156" y="3478149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trike="sngStrike" dirty="0" smtClean="0">
                <a:solidFill>
                  <a:srgbClr val="FF6600"/>
                </a:solidFill>
              </a:rPr>
              <a:t>Paul Kramer</a:t>
            </a:r>
            <a:r>
              <a:rPr lang="en-US" dirty="0" smtClean="0">
                <a:solidFill>
                  <a:srgbClr val="FF6600"/>
                </a:solidFill>
              </a:rPr>
              <a:t>, 180424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Jeff Diamond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1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 some cases, you can measure PPF and PPD in one postsynaptic cell!</a:t>
            </a:r>
            <a:endParaRPr lang="en-US" sz="3000" dirty="0"/>
          </a:p>
        </p:txBody>
      </p:sp>
      <p:pic>
        <p:nvPicPr>
          <p:cNvPr id="4" name="Content Placeholder 3" descr="Screen Shot 2018-04-24 at 9.24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6" b="-552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15200" y="4835723"/>
            <a:ext cx="163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Rozov</a:t>
            </a:r>
            <a:r>
              <a:rPr lang="en-US" sz="1400" dirty="0" smtClean="0"/>
              <a:t> et al.,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991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One cell can even have different expressions of plasticity onto two different cells!</a:t>
            </a:r>
            <a:endParaRPr lang="en-US" sz="2500" dirty="0"/>
          </a:p>
        </p:txBody>
      </p:sp>
      <p:pic>
        <p:nvPicPr>
          <p:cNvPr id="4" name="Picture 3" descr="Screen Shot 2018-04-24 at 2.1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6350"/>
            <a:ext cx="3810000" cy="3797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837" y="1885950"/>
            <a:ext cx="332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Facilitation onto these neurons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7837" y="3867150"/>
            <a:ext cx="339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Depression onto these 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Plasticity is highly regulated and variable</a:t>
            </a:r>
          </a:p>
          <a:p>
            <a:endParaRPr lang="en-US" dirty="0"/>
          </a:p>
          <a:p>
            <a:r>
              <a:rPr lang="en-US" dirty="0" smtClean="0"/>
              <a:t>So let’s look at the different forms of plasticity more closely</a:t>
            </a:r>
          </a:p>
        </p:txBody>
      </p:sp>
    </p:spTree>
    <p:extLst>
      <p:ext uri="{BB962C8B-B14F-4D97-AF65-F5344CB8AC3E}">
        <p14:creationId xmlns:p14="http://schemas.microsoft.com/office/powerpoint/2010/main" val="4194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</a:t>
            </a:r>
            <a:r>
              <a:rPr lang="en-US" sz="3600" dirty="0" smtClean="0"/>
              <a:t>acilitation and depression (short term)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253"/>
          <a:stretch/>
        </p:blipFill>
        <p:spPr>
          <a:xfrm>
            <a:off x="282758" y="1428750"/>
            <a:ext cx="4100014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043"/>
          <a:stretch/>
        </p:blipFill>
        <p:spPr>
          <a:xfrm>
            <a:off x="4739446" y="1200150"/>
            <a:ext cx="3657600" cy="3726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310" y="2151336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PPF</a:t>
            </a:r>
            <a:endParaRPr lang="en-US" dirty="0">
              <a:latin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983" y="4292084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PPD</a:t>
            </a:r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422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</a:t>
            </a:r>
            <a:r>
              <a:rPr lang="en-US" dirty="0" smtClean="0"/>
              <a:t>-tetanic </a:t>
            </a:r>
            <a:r>
              <a:rPr lang="en-US" dirty="0" smtClean="0"/>
              <a:t>plasticity (short term)</a:t>
            </a:r>
            <a:endParaRPr lang="en-US" dirty="0"/>
          </a:p>
        </p:txBody>
      </p:sp>
      <p:pic>
        <p:nvPicPr>
          <p:cNvPr id="4" name="Picture 1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r="53200" b="58311"/>
          <a:stretch>
            <a:fillRect/>
          </a:stretch>
        </p:blipFill>
        <p:spPr bwMode="auto">
          <a:xfrm>
            <a:off x="152400" y="1148087"/>
            <a:ext cx="4800600" cy="397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0"/>
          <p:cNvSpPr txBox="1">
            <a:spLocks noChangeArrowheads="1"/>
          </p:cNvSpPr>
          <p:nvPr/>
        </p:nvSpPr>
        <p:spPr bwMode="auto">
          <a:xfrm>
            <a:off x="5486400" y="4781550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err="1">
                <a:latin typeface="Tahoma" pitchFamily="34" charset="0"/>
              </a:rPr>
              <a:t>Tsokas</a:t>
            </a:r>
            <a:r>
              <a:rPr lang="en-US" altLang="en-US" sz="1400" dirty="0">
                <a:latin typeface="Tahoma" pitchFamily="34" charset="0"/>
              </a:rPr>
              <a:t> et al., </a:t>
            </a:r>
            <a:r>
              <a:rPr lang="en-US" altLang="en-US" sz="1400" i="1" dirty="0">
                <a:latin typeface="Tahoma" pitchFamily="34" charset="0"/>
              </a:rPr>
              <a:t>J. </a:t>
            </a:r>
            <a:r>
              <a:rPr lang="en-US" altLang="en-US" sz="1400" i="1" dirty="0" err="1">
                <a:latin typeface="Tahoma" pitchFamily="34" charset="0"/>
              </a:rPr>
              <a:t>Neurosci</a:t>
            </a:r>
            <a:r>
              <a:rPr lang="en-US" altLang="en-US" sz="1400" dirty="0">
                <a:latin typeface="Tahoma" pitchFamily="34" charset="0"/>
              </a:rPr>
              <a:t>. </a:t>
            </a:r>
            <a:r>
              <a:rPr lang="en-US" altLang="en-US" sz="1400" b="1" dirty="0">
                <a:latin typeface="Tahoma" pitchFamily="34" charset="0"/>
              </a:rPr>
              <a:t>25</a:t>
            </a:r>
            <a:r>
              <a:rPr lang="en-US" altLang="en-US" sz="1400" dirty="0">
                <a:latin typeface="Tahoma" pitchFamily="34" charset="0"/>
              </a:rPr>
              <a:t>:5833 (2005)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4651" y="2571750"/>
            <a:ext cx="328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Tetanus = burst of stimuli</a:t>
            </a:r>
          </a:p>
          <a:p>
            <a:r>
              <a:rPr lang="en-US" dirty="0" smtClean="0"/>
              <a:t>HFS = High frequency Stimulation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64035" y="1167434"/>
            <a:ext cx="538930" cy="642316"/>
            <a:chOff x="1064035" y="1167434"/>
            <a:chExt cx="538930" cy="642316"/>
          </a:xfrm>
        </p:grpSpPr>
        <p:sp>
          <p:nvSpPr>
            <p:cNvPr id="7" name="TextBox 6"/>
            <p:cNvSpPr txBox="1"/>
            <p:nvPr/>
          </p:nvSpPr>
          <p:spPr>
            <a:xfrm>
              <a:off x="1064035" y="11674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PTP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95400" y="1510969"/>
              <a:ext cx="76200" cy="29878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43400" y="1733550"/>
            <a:ext cx="1381559" cy="1161365"/>
            <a:chOff x="4343400" y="1733550"/>
            <a:chExt cx="1381559" cy="1161365"/>
          </a:xfrm>
        </p:grpSpPr>
        <p:sp>
          <p:nvSpPr>
            <p:cNvPr id="13" name="TextBox 12"/>
            <p:cNvSpPr txBox="1"/>
            <p:nvPr/>
          </p:nvSpPr>
          <p:spPr>
            <a:xfrm>
              <a:off x="5216935" y="1733550"/>
              <a:ext cx="50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LTP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343400" y="2038350"/>
              <a:ext cx="952500" cy="85656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35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LTP </a:t>
            </a:r>
            <a:r>
              <a:rPr lang="en-US" dirty="0" smtClean="0"/>
              <a:t>and </a:t>
            </a:r>
            <a:r>
              <a:rPr lang="en-US" dirty="0" smtClean="0"/>
              <a:t>LTD (long term)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4" t="33927" r="25509" b="31016"/>
          <a:stretch/>
        </p:blipFill>
        <p:spPr bwMode="auto">
          <a:xfrm>
            <a:off x="238792" y="1322094"/>
            <a:ext cx="4059470" cy="368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0"/>
          <p:cNvSpPr txBox="1">
            <a:spLocks noChangeArrowheads="1"/>
          </p:cNvSpPr>
          <p:nvPr/>
        </p:nvSpPr>
        <p:spPr bwMode="auto">
          <a:xfrm>
            <a:off x="4724401" y="4769781"/>
            <a:ext cx="40243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err="1" smtClean="0">
                <a:latin typeface="Tahoma" pitchFamily="34" charset="0"/>
              </a:rPr>
              <a:t>Flemming</a:t>
            </a:r>
            <a:r>
              <a:rPr lang="en-US" altLang="en-US" sz="1400" dirty="0" smtClean="0">
                <a:latin typeface="Tahoma" pitchFamily="34" charset="0"/>
              </a:rPr>
              <a:t> and England, </a:t>
            </a:r>
            <a:r>
              <a:rPr lang="en-US" altLang="en-US" sz="1400" i="1" dirty="0" smtClean="0">
                <a:latin typeface="Tahoma" pitchFamily="34" charset="0"/>
              </a:rPr>
              <a:t>nature </a:t>
            </a:r>
            <a:r>
              <a:rPr lang="en-US" altLang="en-US" sz="1400" i="1" dirty="0" err="1" smtClean="0">
                <a:latin typeface="Tahoma" pitchFamily="34" charset="0"/>
              </a:rPr>
              <a:t>chem</a:t>
            </a:r>
            <a:r>
              <a:rPr lang="en-US" altLang="en-US" sz="1400" i="1" dirty="0" smtClean="0">
                <a:latin typeface="Tahoma" pitchFamily="34" charset="0"/>
              </a:rPr>
              <a:t> </a:t>
            </a:r>
            <a:r>
              <a:rPr lang="en-US" altLang="en-US" sz="1400" i="1" dirty="0" err="1" smtClean="0">
                <a:latin typeface="Tahoma" pitchFamily="34" charset="0"/>
              </a:rPr>
              <a:t>biol</a:t>
            </a:r>
            <a:r>
              <a:rPr lang="en-US" altLang="en-US" sz="1400" i="1" dirty="0" smtClean="0">
                <a:latin typeface="Tahoma" pitchFamily="34" charset="0"/>
              </a:rPr>
              <a:t> </a:t>
            </a:r>
            <a:r>
              <a:rPr lang="en-US" altLang="en-US" sz="1400" dirty="0" smtClean="0">
                <a:latin typeface="Tahoma" pitchFamily="34" charset="0"/>
              </a:rPr>
              <a:t>(2010)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2" y="2190751"/>
            <a:ext cx="4031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</a:rPr>
              <a:t>LTP = long term potentiation</a:t>
            </a:r>
          </a:p>
          <a:p>
            <a:r>
              <a:rPr lang="en-US" sz="2400" dirty="0" smtClean="0">
                <a:latin typeface="Helvetica"/>
              </a:rPr>
              <a:t>LTD = long term depression</a:t>
            </a:r>
          </a:p>
        </p:txBody>
      </p:sp>
    </p:spTree>
    <p:extLst>
      <p:ext uri="{BB962C8B-B14F-4D97-AF65-F5344CB8AC3E}">
        <p14:creationId xmlns:p14="http://schemas.microsoft.com/office/powerpoint/2010/main" val="38441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plasticity occur?</a:t>
            </a:r>
            <a:endParaRPr lang="en-US" dirty="0"/>
          </a:p>
        </p:txBody>
      </p:sp>
      <p:pic>
        <p:nvPicPr>
          <p:cNvPr id="1026" name="Picture 2" descr="http://www.zdsolutions.it/dev/images/stories/medical_illu-5905/neuron-sinap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001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428750"/>
            <a:ext cx="353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Changes in pre-synaptic </a:t>
            </a:r>
            <a:r>
              <a:rPr lang="en-US" b="1" dirty="0" smtClean="0">
                <a:latin typeface="Helvetica"/>
              </a:rPr>
              <a:t>release</a:t>
            </a:r>
            <a:endParaRPr lang="en-US" b="1" dirty="0">
              <a:latin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97485" y="1721883"/>
            <a:ext cx="1203117" cy="6212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40" y="4019550"/>
            <a:ext cx="389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Changes in post-synaptic </a:t>
            </a:r>
            <a:r>
              <a:rPr lang="en-US" b="1" dirty="0" smtClean="0">
                <a:latin typeface="Helvetica"/>
              </a:rPr>
              <a:t>receptors</a:t>
            </a:r>
            <a:endParaRPr lang="en-US" b="1" dirty="0">
              <a:latin typeface="Helvetic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638550"/>
            <a:ext cx="1295400" cy="489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0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Discussion: plasticity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the location of plasticity matter?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would more neurotransmitter release change the synapse compared to more receptors?</a:t>
            </a:r>
          </a:p>
        </p:txBody>
      </p:sp>
    </p:spTree>
    <p:extLst>
      <p:ext uri="{BB962C8B-B14F-4D97-AF65-F5344CB8AC3E}">
        <p14:creationId xmlns:p14="http://schemas.microsoft.com/office/powerpoint/2010/main" val="278496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Mechanisms of </a:t>
            </a:r>
            <a:r>
              <a:rPr lang="en-US" sz="3600" dirty="0" smtClean="0"/>
              <a:t>presynaptic </a:t>
            </a:r>
            <a:r>
              <a:rPr lang="en-US" sz="3600" dirty="0" smtClean="0"/>
              <a:t>plasticity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76351"/>
            <a:ext cx="3276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/>
              </a:rPr>
              <a:t>Reducing </a:t>
            </a:r>
            <a:r>
              <a:rPr lang="en-US" sz="2400" b="1" dirty="0">
                <a:latin typeface="Helvetica"/>
              </a:rPr>
              <a:t>release: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Helvetica"/>
            </a:endParaRPr>
          </a:p>
          <a:p>
            <a:r>
              <a:rPr lang="en-US" sz="1600" dirty="0">
                <a:latin typeface="Helvetica"/>
              </a:rPr>
              <a:t>Paired pulse depression (PPD)</a:t>
            </a:r>
          </a:p>
          <a:p>
            <a:r>
              <a:rPr lang="en-US" sz="1600" dirty="0">
                <a:latin typeface="Helvetica"/>
              </a:rPr>
              <a:t>   vesicle pool depletion</a:t>
            </a:r>
          </a:p>
          <a:p>
            <a:r>
              <a:rPr lang="en-US" sz="1600" dirty="0">
                <a:latin typeface="Helvetica"/>
              </a:rPr>
              <a:t>   calcium channel inactivation</a:t>
            </a:r>
          </a:p>
          <a:p>
            <a:r>
              <a:rPr lang="en-US" sz="1600" dirty="0">
                <a:latin typeface="Helvetica"/>
              </a:rPr>
              <a:t>   </a:t>
            </a:r>
            <a:r>
              <a:rPr lang="en-US" sz="1600" dirty="0" err="1" smtClean="0">
                <a:latin typeface="Helvetica"/>
              </a:rPr>
              <a:t>autoreceptors</a:t>
            </a:r>
            <a:endParaRPr lang="en-US" sz="1600" dirty="0" smtClean="0">
              <a:latin typeface="Helvetica"/>
            </a:endParaRPr>
          </a:p>
          <a:p>
            <a:endParaRPr lang="en-US" dirty="0">
              <a:latin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/>
              </a:rPr>
              <a:t>Enhancing release:</a:t>
            </a:r>
          </a:p>
          <a:p>
            <a:endParaRPr lang="en-US" sz="1600" dirty="0" smtClean="0">
              <a:latin typeface="Helvetica"/>
            </a:endParaRPr>
          </a:p>
          <a:p>
            <a:r>
              <a:rPr lang="en-US" sz="1600" dirty="0" smtClean="0">
                <a:latin typeface="Helvetica"/>
              </a:rPr>
              <a:t>Paired pulse facilitation (PPF)</a:t>
            </a:r>
          </a:p>
          <a:p>
            <a:r>
              <a:rPr lang="en-US" sz="1600" dirty="0" smtClean="0">
                <a:latin typeface="Helvetica"/>
              </a:rPr>
              <a:t>   residual calcium</a:t>
            </a:r>
          </a:p>
          <a:p>
            <a:endParaRPr lang="en-US" dirty="0" smtClean="0">
              <a:latin typeface="Helvetica"/>
            </a:endParaRPr>
          </a:p>
          <a:p>
            <a:endParaRPr lang="en-US" dirty="0" smtClean="0">
              <a:latin typeface="Helvetic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1" t="28441" r="23013" b="13033"/>
          <a:stretch/>
        </p:blipFill>
        <p:spPr bwMode="auto">
          <a:xfrm>
            <a:off x="3907519" y="1276350"/>
            <a:ext cx="5250027" cy="36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628" t="44347" b="37474"/>
          <a:stretch/>
        </p:blipFill>
        <p:spPr>
          <a:xfrm>
            <a:off x="1887044" y="4248150"/>
            <a:ext cx="2179837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06" t="77316" b="11342"/>
          <a:stretch/>
        </p:blipFill>
        <p:spPr>
          <a:xfrm>
            <a:off x="457202" y="1657350"/>
            <a:ext cx="2001613" cy="4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PPF: residual calcium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2" y="1200151"/>
            <a:ext cx="4243955" cy="380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3577218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2" y="3943350"/>
            <a:ext cx="42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Calcium is necessary for vesicle </a:t>
            </a:r>
            <a:r>
              <a:rPr lang="en-US" dirty="0" smtClean="0">
                <a:latin typeface="Helvetica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28546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Importance of Plasticity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1581150"/>
            <a:ext cx="373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/>
              </a:rPr>
              <a:t>Thinking</a:t>
            </a:r>
          </a:p>
          <a:p>
            <a:r>
              <a:rPr lang="en-US" sz="2800" dirty="0" smtClean="0">
                <a:latin typeface="Helvetica"/>
              </a:rPr>
              <a:t>Remembering</a:t>
            </a:r>
          </a:p>
          <a:p>
            <a:r>
              <a:rPr lang="en-US" sz="2800" dirty="0" smtClean="0">
                <a:latin typeface="Helvetica"/>
              </a:rPr>
              <a:t>Learning</a:t>
            </a:r>
          </a:p>
          <a:p>
            <a:r>
              <a:rPr lang="en-US" sz="2800" dirty="0" smtClean="0">
                <a:latin typeface="Helvetica"/>
              </a:rPr>
              <a:t>Addicting</a:t>
            </a:r>
          </a:p>
          <a:p>
            <a:r>
              <a:rPr lang="en-US" sz="2800" dirty="0" smtClean="0">
                <a:latin typeface="Helvetica"/>
              </a:rPr>
              <a:t>Forgetting</a:t>
            </a:r>
          </a:p>
          <a:p>
            <a:endParaRPr lang="en-US" dirty="0" smtClean="0">
              <a:latin typeface="Helvetica"/>
            </a:endParaRPr>
          </a:p>
        </p:txBody>
      </p:sp>
      <p:pic>
        <p:nvPicPr>
          <p:cNvPr id="3" name="Picture 2" descr="84901d54d8ac46a6f5120d654cea34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78740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019550"/>
            <a:ext cx="3033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not that kind of plastic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Changeability, malleability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" y="3514753"/>
            <a:ext cx="767856" cy="1225207"/>
            <a:chOff x="2819400" y="2205396"/>
            <a:chExt cx="906236" cy="1349829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9891" y="3514753"/>
            <a:ext cx="767856" cy="1225207"/>
            <a:chOff x="2819400" y="2205396"/>
            <a:chExt cx="906236" cy="1349829"/>
          </a:xfrm>
        </p:grpSpPr>
        <p:pic>
          <p:nvPicPr>
            <p:cNvPr id="26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PPF: residual calcium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17708" y="27279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17708" y="341274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447800" y="2945106"/>
            <a:ext cx="161622" cy="366378"/>
            <a:chOff x="1447800" y="2945106"/>
            <a:chExt cx="161622" cy="366378"/>
          </a:xfrm>
        </p:grpSpPr>
        <p:sp>
          <p:nvSpPr>
            <p:cNvPr id="8" name="Oval 7"/>
            <p:cNvSpPr/>
            <p:nvPr/>
          </p:nvSpPr>
          <p:spPr>
            <a:xfrm>
              <a:off x="1447800" y="294510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457022" y="3159084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3" name="Oval 12"/>
          <p:cNvSpPr/>
          <p:nvPr/>
        </p:nvSpPr>
        <p:spPr>
          <a:xfrm rot="19702166">
            <a:off x="914400" y="1581150"/>
            <a:ext cx="3048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5" name="Oval 14"/>
          <p:cNvSpPr/>
          <p:nvPr/>
        </p:nvSpPr>
        <p:spPr>
          <a:xfrm rot="19702166">
            <a:off x="987941" y="1729552"/>
            <a:ext cx="3048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41944" y="1460918"/>
            <a:ext cx="158256" cy="1583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1318927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Ca2+</a:t>
            </a:r>
            <a:endParaRPr lang="en-US" dirty="0">
              <a:latin typeface="Helvetic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00200" y="1652449"/>
            <a:ext cx="158256" cy="1583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pic>
        <p:nvPicPr>
          <p:cNvPr id="28" name="Picture 2" descr="http://img.bimg.126.net/photo/1erw60D93B_pjeAiEDXfxQ==/40110184181285182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10689"/>
            <a:ext cx="4953000" cy="35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9328" y="2491790"/>
            <a:ext cx="378072" cy="384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1056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0539 0.00217 -0.01059 0.00556 -0.01598 0.00803 C -0.02084 0.0142 -0.02639 0.02007 -0.03195 0.02377 C -0.03611 0.02963 -0.04063 0.03241 -0.04532 0.03612 C -0.04792 0.03828 -0.04896 0.04167 -0.05157 0.04291 C -0.05608 0.05093 -0.06146 0.05896 -0.06632 0.06667 C -0.06702 0.07099 -0.06875 0.07408 -0.07014 0.07809 C -0.07084 0.08303 -0.07275 0.08704 -0.07396 0.09167 C -0.07466 0.09754 -0.0757 0.10278 -0.07639 0.10865 C -0.07622 0.12902 -0.07622 0.14939 -0.07587 0.16976 C -0.0757 0.18118 -0.07066 0.19445 -0.06754 0.20371 C -0.0632 0.21636 -0.05868 0.23025 -0.05296 0.24105 C -0.04966 0.24723 -0.0441 0.25062 -0.04011 0.25587 C -0.03837 0.25803 -0.03629 0.26235 -0.03438 0.26389 C -0.03039 0.26698 -0.02292 0.26667 -0.0191 0.26729 C -0.01025 0.27068 -0.00504 0.26482 0.00191 0.26482 " pathEditMode="relative" ptsTypes="fffffffffffffff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C 0.01093 -0.00062 0.02413 -0.0034 0.03559 -0.0034 " pathEditMode="relative" rAng="0" ptsTypes="f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-0.00123 -0.00643 -0.00123 -0.01146 -0.00463 C -0.01563 -0.01204 -0.0224 -0.00957 -0.02813 -0.01142 C -0.03438 -0.01667 -0.03125 -0.01512 -0.03698 -0.01698 C -0.04323 -0.01605 -0.04879 -0.01481 -0.05486 -0.01358 C -0.07031 0.00401 -0.08038 0.02284 -0.08802 0.05309 C -0.08837 0.05957 -0.08924 0.06481 -0.08993 0.0713 C -0.08959 0.09259 -0.09115 0.12716 -0.08281 0.14722 C -0.07986 0.16636 -0.07535 0.18333 -0.06823 0.19815 C -0.06424 0.20648 -0.06077 0.21605 -0.05556 0.22191 C -0.05452 0.22654 -0.05191 0.22963 -0.04983 0.23333 C -0.04792 0.23704 -0.04497 0.24352 -0.04271 0.24691 C -0.03993 0.25093 -0.03559 0.25309 -0.03316 0.25802 C -0.0316 0.26142 -0.03056 0.26358 -0.02813 0.26481 C -0.0257 0.26914 -0.02275 0.27315 -0.01979 0.27623 " pathEditMode="relative" ptsTypes="ffffffffffffff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5.4321E-6 C 0.01527 5.4321E-6 0.03055 5.4321E-6 0.04583 5.4321E-6 " pathEditMode="relative" ptsTypes="f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0386" y="3514754"/>
            <a:ext cx="767856" cy="1225207"/>
            <a:chOff x="2819400" y="2205396"/>
            <a:chExt cx="906236" cy="1349829"/>
          </a:xfrm>
        </p:grpSpPr>
        <p:pic>
          <p:nvPicPr>
            <p:cNvPr id="24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700" y="3514754"/>
            <a:ext cx="767856" cy="1225207"/>
            <a:chOff x="2819400" y="2205396"/>
            <a:chExt cx="906236" cy="1349829"/>
          </a:xfrm>
        </p:grpSpPr>
        <p:pic>
          <p:nvPicPr>
            <p:cNvPr id="60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60998" y="3514753"/>
            <a:ext cx="767856" cy="1225207"/>
            <a:chOff x="2819400" y="2205396"/>
            <a:chExt cx="906236" cy="1349829"/>
          </a:xfrm>
        </p:grpSpPr>
        <p:pic>
          <p:nvPicPr>
            <p:cNvPr id="6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17708" y="2727912"/>
            <a:ext cx="191714" cy="837230"/>
            <a:chOff x="1417708" y="2727911"/>
            <a:chExt cx="191714" cy="8372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1417708" y="2727911"/>
              <a:ext cx="152400" cy="152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47800" y="2945106"/>
              <a:ext cx="152400" cy="152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417708" y="3412741"/>
              <a:ext cx="152400" cy="152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57022" y="3159084"/>
              <a:ext cx="152400" cy="152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PPD: Releasable pool depletion</a:t>
            </a:r>
          </a:p>
        </p:txBody>
      </p:sp>
      <p:sp>
        <p:nvSpPr>
          <p:cNvPr id="4" name="Oval 3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1000" y="286890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31197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200" y="33114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" y="2868907"/>
            <a:ext cx="381000" cy="555605"/>
            <a:chOff x="533400" y="2868906"/>
            <a:chExt cx="381000" cy="555605"/>
          </a:xfrm>
        </p:grpSpPr>
        <p:sp>
          <p:nvSpPr>
            <p:cNvPr id="13" name="Oval 12"/>
            <p:cNvSpPr/>
            <p:nvPr/>
          </p:nvSpPr>
          <p:spPr>
            <a:xfrm>
              <a:off x="609600" y="286890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85800" y="3272111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000" y="3032772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3400" y="310515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657300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releasable pool</a:t>
            </a:r>
            <a:endParaRPr lang="en-US" dirty="0">
              <a:latin typeface="Helvetic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33222" y="3867150"/>
            <a:ext cx="219378" cy="79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637" y="1863944"/>
            <a:ext cx="95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</a:rPr>
              <a:t>r</a:t>
            </a:r>
            <a:r>
              <a:rPr lang="en-US" dirty="0" smtClean="0">
                <a:latin typeface="Helvetica"/>
              </a:rPr>
              <a:t>eserve</a:t>
            </a:r>
          </a:p>
          <a:p>
            <a:r>
              <a:rPr lang="en-US" dirty="0" smtClean="0">
                <a:latin typeface="Helvetica"/>
              </a:rPr>
              <a:t>pool</a:t>
            </a:r>
            <a:endParaRPr lang="en-US" dirty="0">
              <a:latin typeface="Helvetica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533400" y="2510275"/>
            <a:ext cx="4422" cy="293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28800" y="2657193"/>
            <a:ext cx="685800" cy="907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14800" y="1200150"/>
            <a:ext cx="4922832" cy="3756976"/>
            <a:chOff x="4114800" y="1200150"/>
            <a:chExt cx="4922832" cy="3756976"/>
          </a:xfrm>
        </p:grpSpPr>
        <p:grpSp>
          <p:nvGrpSpPr>
            <p:cNvPr id="47" name="Group 46"/>
            <p:cNvGrpSpPr/>
            <p:nvPr/>
          </p:nvGrpSpPr>
          <p:grpSpPr>
            <a:xfrm>
              <a:off x="4495800" y="1200150"/>
              <a:ext cx="4541832" cy="3756976"/>
              <a:chOff x="5905500" y="1100774"/>
              <a:chExt cx="2991214" cy="2474314"/>
            </a:xfrm>
          </p:grpSpPr>
          <p:pic>
            <p:nvPicPr>
              <p:cNvPr id="48" name="Picture 2" descr="http://www.frontiersin.org/files/Articles/795/fncel-03-014/image_m/fncel-03-014-g001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4" b="79034"/>
              <a:stretch/>
            </p:blipFill>
            <p:spPr bwMode="auto">
              <a:xfrm>
                <a:off x="5905500" y="1100774"/>
                <a:ext cx="2971800" cy="745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www.frontiersin.org/files/Articles/795/fncel-03-014/image_m/fncel-03-014-g001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88" b="-1"/>
              <a:stretch/>
            </p:blipFill>
            <p:spPr bwMode="auto">
              <a:xfrm>
                <a:off x="5924914" y="1962149"/>
                <a:ext cx="2971800" cy="1612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7" name="Straight Arrow Connector 56"/>
            <p:cNvCxnSpPr/>
            <p:nvPr/>
          </p:nvCxnSpPr>
          <p:spPr>
            <a:xfrm>
              <a:off x="4114800" y="1863943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 flipV="1">
            <a:off x="5562600" y="1581150"/>
            <a:ext cx="76200" cy="342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15200" y="2143017"/>
            <a:ext cx="122576" cy="293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33600" y="1962150"/>
            <a:ext cx="13716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971800" y="1352550"/>
            <a:ext cx="1143000" cy="1219200"/>
            <a:chOff x="2971800" y="1352550"/>
            <a:chExt cx="1143000" cy="12192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2971800" y="1352550"/>
              <a:ext cx="9144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971800" y="1504950"/>
              <a:ext cx="11430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219202" y="1202475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</a:rPr>
              <a:t>p</a:t>
            </a:r>
            <a:r>
              <a:rPr lang="en-US" dirty="0" smtClean="0">
                <a:latin typeface="Helvetica"/>
              </a:rPr>
              <a:t>re-synaptic</a:t>
            </a:r>
            <a:endParaRPr lang="en-US" dirty="0">
              <a:latin typeface="Helvetic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83820" y="1504950"/>
            <a:ext cx="21158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0338" y="4185506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post-synaptic</a:t>
            </a:r>
            <a:endParaRPr lang="en-US" dirty="0">
              <a:latin typeface="Helvetica"/>
            </a:endParaRPr>
          </a:p>
        </p:txBody>
      </p:sp>
      <p:cxnSp>
        <p:nvCxnSpPr>
          <p:cNvPr id="28" name="Straight Arrow Connector 27"/>
          <p:cNvCxnSpPr>
            <a:stCxn id="46" idx="1"/>
          </p:cNvCxnSpPr>
          <p:nvPr/>
        </p:nvCxnSpPr>
        <p:spPr>
          <a:xfrm flipH="1" flipV="1">
            <a:off x="2743202" y="3943350"/>
            <a:ext cx="447136" cy="42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4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3457E-6 L 0.0559 0.00031 " pathEditMode="relative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91 0.00062 0.01129 0.00155 0.01771 0.00185 C 0.02396 0.00247 0.03195 0.00371 0.03837 0.00432 C 0.04237 0.00525 0.0474 0.00587 0.05053 0.0071 C 0.05799 0.01019 0.06389 0.01266 0.07674 0.01389 C 0.08004 0.01482 0.07796 0.01451 0.08282 0.01451 " pathEditMode="relative" rAng="0" ptsTypes="fffff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5.80247E-6 C 0.02622 -0.00247 0.05208 0.00215 0.0783 0.00215 " pathEditMode="relative" ptsTypes="f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RRP?</a:t>
            </a:r>
            <a:endParaRPr lang="en-US" dirty="0"/>
          </a:p>
        </p:txBody>
      </p:sp>
      <p:pic>
        <p:nvPicPr>
          <p:cNvPr id="4" name="Picture 3" descr="Screen Shot 2018-04-24 at 2.0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6350"/>
            <a:ext cx="7924800" cy="3313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8123" y="4844745"/>
            <a:ext cx="3198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Kaeser</a:t>
            </a:r>
            <a:r>
              <a:rPr lang="en-US" sz="1200" dirty="0" smtClean="0"/>
              <a:t> and </a:t>
            </a:r>
            <a:r>
              <a:rPr lang="en-US" sz="1200" dirty="0" err="1" smtClean="0"/>
              <a:t>Regehr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Curr</a:t>
            </a:r>
            <a:r>
              <a:rPr lang="en-US" sz="1200" i="1" dirty="0" smtClean="0"/>
              <a:t>. Op. </a:t>
            </a:r>
            <a:r>
              <a:rPr lang="en-US" sz="1200" i="1" dirty="0" err="1" smtClean="0"/>
              <a:t>Neurob</a:t>
            </a:r>
            <a:r>
              <a:rPr lang="en-US" sz="1200" i="1" dirty="0" smtClean="0"/>
              <a:t>.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9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PPD: Inactivation of calcium channels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3514753"/>
            <a:ext cx="767856" cy="1225207"/>
            <a:chOff x="2819400" y="2205396"/>
            <a:chExt cx="906236" cy="1349829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9891" y="3514753"/>
            <a:ext cx="767856" cy="1225207"/>
            <a:chOff x="2819400" y="2205396"/>
            <a:chExt cx="906236" cy="1349829"/>
          </a:xfrm>
        </p:grpSpPr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417708" y="27279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17708" y="341274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7800" y="2945106"/>
            <a:ext cx="161622" cy="366378"/>
            <a:chOff x="1447800" y="2945106"/>
            <a:chExt cx="161622" cy="366378"/>
          </a:xfrm>
        </p:grpSpPr>
        <p:sp>
          <p:nvSpPr>
            <p:cNvPr id="13" name="Oval 12"/>
            <p:cNvSpPr/>
            <p:nvPr/>
          </p:nvSpPr>
          <p:spPr>
            <a:xfrm>
              <a:off x="1447800" y="294510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7022" y="3159084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6" name="Oval 15"/>
          <p:cNvSpPr/>
          <p:nvPr/>
        </p:nvSpPr>
        <p:spPr>
          <a:xfrm rot="19702166">
            <a:off x="914400" y="1581150"/>
            <a:ext cx="3048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Oval 16"/>
          <p:cNvSpPr/>
          <p:nvPr/>
        </p:nvSpPr>
        <p:spPr>
          <a:xfrm rot="19702166">
            <a:off x="987941" y="1729552"/>
            <a:ext cx="3048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1944" y="1460918"/>
            <a:ext cx="158256" cy="1583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1318927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Ca2+</a:t>
            </a:r>
            <a:endParaRPr lang="en-US" dirty="0">
              <a:latin typeface="Helvetic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00200" y="1652449"/>
            <a:ext cx="158256" cy="1583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224" y="2438222"/>
            <a:ext cx="5593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</a:rPr>
              <a:t>Calcium can inactivate calcium channels</a:t>
            </a:r>
          </a:p>
          <a:p>
            <a:endParaRPr lang="en-US" sz="2000" dirty="0" smtClean="0">
              <a:latin typeface="Helvetica"/>
            </a:endParaRPr>
          </a:p>
          <a:p>
            <a:r>
              <a:rPr lang="en-US" sz="2000" dirty="0" smtClean="0">
                <a:latin typeface="Helvetica"/>
              </a:rPr>
              <a:t>Less calcium will enter on the second pulse</a:t>
            </a:r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896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58025E-6 C -0.00469 0.00525 0.00087 -0.00031 -0.00955 0.00339 C -0.01024 0.0037 -0.01076 0.00525 -0.01146 0.00555 C -0.01267 0.00617 -0.01406 0.00648 -0.01528 0.00679 C -0.01875 0.00988 -0.02135 0.01018 -0.02483 0.01234 C -0.02708 0.01389 -0.02934 0.01636 -0.03177 0.0179 C -0.0375 0.0213 -0.04375 0.02346 -0.04965 0.02593 C -0.05173 0.02685 -0.0533 0.02932 -0.05538 0.03055 C -0.06233 0.0429 -0.0691 0.05463 -0.07569 0.0679 C -0.07743 0.07932 -0.07778 0.08951 -0.07378 0.09938 C -0.06684 0.09907 -0.05972 0.09938 -0.05278 0.09846 C -0.04601 0.09753 -0.04305 0.08241 -0.03819 0.07685 C -0.03715 0.07191 -0.03663 0.06759 -0.03507 0.06327 C -0.0342 0.0571 -0.03437 0.06018 -0.03437 0.05432 " pathEditMode="relative" ptsTypes="fffffffffffff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7 C 0.00104 0.00494 0.00243 0.00988 0.00382 0.01451 C 0.00434 0.01667 0.00503 0.0213 0.00503 0.0213 " pathEditMode="relative" ptsTypes="ff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-0.02037 -0.01406 -0.02346 -0.02604 -0.0247 C -0.02952 -0.02624 -0.03281 -0.02716 -0.03629 -0.02809 C -0.04913 -0.02593 -0.04479 -0.02593 -0.04965 -0.02593 C -0.0474 -0.03395 -0.04618 -0.0426 -0.04323 -0.0497 C -0.04045 -0.06821 -0.0309 -0.07933 -0.02413 -0.09291 C -0.02344 -0.09661 -0.02413 -0.0963 -0.02292 -0.0963 " pathEditMode="relative" ptsTypes="ffffff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PPD: </a:t>
            </a:r>
            <a:r>
              <a:rPr lang="en-US" dirty="0" err="1" smtClean="0"/>
              <a:t>autoreceptors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658" y="3514753"/>
            <a:ext cx="767856" cy="1225207"/>
            <a:chOff x="2819400" y="2205396"/>
            <a:chExt cx="906236" cy="1349829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417708" y="27279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17708" y="341274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7800" y="2945106"/>
            <a:ext cx="161622" cy="366378"/>
            <a:chOff x="1447800" y="2945106"/>
            <a:chExt cx="161622" cy="366378"/>
          </a:xfrm>
        </p:grpSpPr>
        <p:sp>
          <p:nvSpPr>
            <p:cNvPr id="13" name="Oval 12"/>
            <p:cNvSpPr/>
            <p:nvPr/>
          </p:nvSpPr>
          <p:spPr>
            <a:xfrm>
              <a:off x="1447800" y="294510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7022" y="3159084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4067" y="3507837"/>
            <a:ext cx="767856" cy="1225207"/>
            <a:chOff x="3505200" y="3514752"/>
            <a:chExt cx="767856" cy="1225207"/>
          </a:xfrm>
        </p:grpSpPr>
        <p:grpSp>
          <p:nvGrpSpPr>
            <p:cNvPr id="7" name="Group 6"/>
            <p:cNvGrpSpPr/>
            <p:nvPr/>
          </p:nvGrpSpPr>
          <p:grpSpPr>
            <a:xfrm>
              <a:off x="3505200" y="3514752"/>
              <a:ext cx="767856" cy="1225207"/>
              <a:chOff x="2819400" y="2205396"/>
              <a:chExt cx="906236" cy="1349829"/>
            </a:xfrm>
          </p:grpSpPr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9" r="81086" b="72599"/>
              <a:stretch/>
            </p:blipFill>
            <p:spPr>
              <a:xfrm>
                <a:off x="2819400" y="2205396"/>
                <a:ext cx="906236" cy="1349829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00400" y="2804111"/>
                <a:ext cx="152400" cy="228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581400" y="3565141"/>
              <a:ext cx="691656" cy="766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 rot="19702166">
            <a:off x="1191767" y="2036415"/>
            <a:ext cx="304800" cy="76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Oval 16"/>
          <p:cNvSpPr/>
          <p:nvPr/>
        </p:nvSpPr>
        <p:spPr>
          <a:xfrm rot="19702166">
            <a:off x="1115566" y="1924049"/>
            <a:ext cx="304800" cy="76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046" y="207451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+</a:t>
            </a:r>
            <a:endParaRPr lang="en-US" dirty="0">
              <a:latin typeface="Helvetica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88125" y="1962149"/>
            <a:ext cx="622124" cy="1151801"/>
            <a:chOff x="288124" y="1962149"/>
            <a:chExt cx="622124" cy="1151801"/>
          </a:xfrm>
        </p:grpSpPr>
        <p:sp>
          <p:nvSpPr>
            <p:cNvPr id="33" name="TextBox 32"/>
            <p:cNvSpPr txBox="1"/>
            <p:nvPr/>
          </p:nvSpPr>
          <p:spPr>
            <a:xfrm>
              <a:off x="402480" y="1962149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713" y="2744618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8124" y="2510979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62201" y="1200150"/>
            <a:ext cx="6781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</a:rPr>
              <a:t>GABA-A receptors provide one form of presynaptic depression.</a:t>
            </a:r>
          </a:p>
          <a:p>
            <a:endParaRPr lang="en-US" sz="2000" dirty="0">
              <a:latin typeface="Helvetica"/>
            </a:endParaRPr>
          </a:p>
          <a:p>
            <a:r>
              <a:rPr lang="en-US" sz="2000" dirty="0" smtClean="0">
                <a:latin typeface="Helvetica"/>
              </a:rPr>
              <a:t>But, convolutedly, GABA is usually DEPOLARIZING in the axon</a:t>
            </a:r>
            <a:r>
              <a:rPr lang="mr-IN" sz="2000" dirty="0" smtClean="0">
                <a:latin typeface="Helvetica"/>
              </a:rPr>
              <a:t>…</a:t>
            </a:r>
            <a:r>
              <a:rPr lang="en-US" sz="2000" dirty="0" smtClean="0">
                <a:latin typeface="Helvetica"/>
              </a:rPr>
              <a:t> how does this work?</a:t>
            </a:r>
          </a:p>
          <a:p>
            <a:endParaRPr lang="en-US" sz="2000" dirty="0">
              <a:latin typeface="Helvetica"/>
            </a:endParaRPr>
          </a:p>
          <a:p>
            <a:r>
              <a:rPr lang="en-US" sz="2000" dirty="0" smtClean="0">
                <a:latin typeface="Helvetica"/>
              </a:rPr>
              <a:t>Ideas?</a:t>
            </a:r>
          </a:p>
          <a:p>
            <a:endParaRPr lang="en-US" sz="2000" dirty="0">
              <a:latin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"/>
              </a:rPr>
              <a:t>Shunting inhibition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"/>
              </a:rPr>
              <a:t>Na</a:t>
            </a:r>
            <a:r>
              <a:rPr lang="en-US" sz="2000" baseline="30000" dirty="0">
                <a:latin typeface="Helvetica"/>
              </a:rPr>
              <a:t>+</a:t>
            </a:r>
            <a:r>
              <a:rPr lang="en-US" sz="2000" dirty="0">
                <a:latin typeface="Helvetica"/>
              </a:rPr>
              <a:t> channel inactivation</a:t>
            </a:r>
          </a:p>
          <a:p>
            <a:endParaRPr lang="en-US" sz="2000" dirty="0">
              <a:latin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7335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35802E-6 C 0.00434 -0.00555 0.00885 0.00031 0.01336 0.00216 C 0.01545 0.00309 0.01979 0.00432 0.01979 0.00432 C 0.03315 0.00124 0.03836 0.00216 0.04583 -0.01605 C 0.04722 -0.01913 0.04878 -0.02345 0.04965 -0.02716 C 0.05104 -0.03302 0.05347 -0.04537 0.05347 -0.04537 C 0.05451 -0.0571 0.05347 -0.06759 0.05225 -0.07932 C 0.0519 -0.08703 0.05312 -0.09568 0.05086 -0.10216 C 0.04791 -0.1108 0.04409 -0.11358 0.0394 -0.1179 C 0.03836 -0.11882 0.03732 -0.12006 0.03628 -0.12129 C 0.03524 -0.12284 0.03437 -0.12469 0.03315 -0.12592 C 0.02638 -0.1324 0.01614 -0.13271 0.00885 -0.13364 C 0.00277 -0.13611 0.00677 -0.13487 -0.00313 -0.13487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 build="p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PPD: </a:t>
            </a:r>
            <a:r>
              <a:rPr lang="en-US" dirty="0" err="1" smtClean="0"/>
              <a:t>autoreceptors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658" y="3514753"/>
            <a:ext cx="767856" cy="1225207"/>
            <a:chOff x="2819400" y="2205396"/>
            <a:chExt cx="906236" cy="1349829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" r="81086" b="72599"/>
            <a:stretch/>
          </p:blipFill>
          <p:spPr>
            <a:xfrm>
              <a:off x="2819400" y="2205396"/>
              <a:ext cx="906236" cy="134982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00400" y="2804111"/>
              <a:ext cx="152400" cy="22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417708" y="27279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17708" y="341274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7800" y="2945106"/>
            <a:ext cx="161622" cy="366378"/>
            <a:chOff x="1447800" y="2945106"/>
            <a:chExt cx="161622" cy="366378"/>
          </a:xfrm>
        </p:grpSpPr>
        <p:sp>
          <p:nvSpPr>
            <p:cNvPr id="13" name="Oval 12"/>
            <p:cNvSpPr/>
            <p:nvPr/>
          </p:nvSpPr>
          <p:spPr>
            <a:xfrm>
              <a:off x="1447800" y="294510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7022" y="3159084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4067" y="3507837"/>
            <a:ext cx="767856" cy="1225207"/>
            <a:chOff x="3505200" y="3514752"/>
            <a:chExt cx="767856" cy="1225207"/>
          </a:xfrm>
        </p:grpSpPr>
        <p:grpSp>
          <p:nvGrpSpPr>
            <p:cNvPr id="7" name="Group 6"/>
            <p:cNvGrpSpPr/>
            <p:nvPr/>
          </p:nvGrpSpPr>
          <p:grpSpPr>
            <a:xfrm>
              <a:off x="3505200" y="3514752"/>
              <a:ext cx="767856" cy="1225207"/>
              <a:chOff x="2819400" y="2205396"/>
              <a:chExt cx="906236" cy="1349829"/>
            </a:xfrm>
          </p:grpSpPr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9" r="81086" b="72599"/>
              <a:stretch/>
            </p:blipFill>
            <p:spPr>
              <a:xfrm>
                <a:off x="2819400" y="2205396"/>
                <a:ext cx="906236" cy="1349829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00400" y="2804111"/>
                <a:ext cx="152400" cy="228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581400" y="3565141"/>
              <a:ext cx="691656" cy="766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 rot="19702166">
            <a:off x="1191767" y="2036415"/>
            <a:ext cx="304800" cy="76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Oval 16"/>
          <p:cNvSpPr/>
          <p:nvPr/>
        </p:nvSpPr>
        <p:spPr>
          <a:xfrm rot="19702166">
            <a:off x="1115566" y="1924049"/>
            <a:ext cx="304800" cy="76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046" y="207451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+</a:t>
            </a:r>
            <a:endParaRPr lang="en-US" dirty="0">
              <a:latin typeface="Helvetica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88125" y="1962149"/>
            <a:ext cx="622124" cy="1151801"/>
            <a:chOff x="288124" y="1962149"/>
            <a:chExt cx="622124" cy="1151801"/>
          </a:xfrm>
        </p:grpSpPr>
        <p:sp>
          <p:nvSpPr>
            <p:cNvPr id="33" name="TextBox 32"/>
            <p:cNvSpPr txBox="1"/>
            <p:nvPr/>
          </p:nvSpPr>
          <p:spPr>
            <a:xfrm>
              <a:off x="402480" y="1962149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713" y="2744618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8124" y="2510979"/>
              <a:ext cx="26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-</a:t>
              </a:r>
              <a:endParaRPr lang="en-US" dirty="0">
                <a:latin typeface="Helvetic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133600" y="120015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</a:rPr>
              <a:t>GABA-A receptors can also enhance release: PPF</a:t>
            </a:r>
            <a:endParaRPr lang="en-US" sz="1600" dirty="0">
              <a:latin typeface="Helvetica"/>
            </a:endParaRPr>
          </a:p>
        </p:txBody>
      </p:sp>
      <p:pic>
        <p:nvPicPr>
          <p:cNvPr id="3" name="Picture 2" descr="Screen Shot 2018-04-24 at 12.2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56662"/>
            <a:ext cx="2362200" cy="33824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76801" y="2038350"/>
            <a:ext cx="411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GABA-A agonist enhances EPSC amplitude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Effect on single EPSC and paired pulse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Accompanied by an increase in axonal Ca</a:t>
            </a:r>
            <a:r>
              <a:rPr lang="en-US" sz="1600" baseline="30000" dirty="0" smtClean="0"/>
              <a:t>2+</a:t>
            </a:r>
            <a:endParaRPr lang="en-US" sz="1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66501"/>
            <a:ext cx="2217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Pugh and </a:t>
            </a:r>
            <a:r>
              <a:rPr lang="en-US" sz="1200" dirty="0" err="1" smtClean="0"/>
              <a:t>Jahr</a:t>
            </a:r>
            <a:r>
              <a:rPr lang="en-US" sz="1200" dirty="0" smtClean="0"/>
              <a:t>, </a:t>
            </a:r>
            <a:r>
              <a:rPr lang="en-US" sz="1200" i="1" dirty="0" smtClean="0"/>
              <a:t>J. </a:t>
            </a:r>
            <a:r>
              <a:rPr lang="en-US" sz="1200" i="1" dirty="0" err="1" smtClean="0"/>
              <a:t>Neuro</a:t>
            </a:r>
            <a:r>
              <a:rPr lang="en-US" sz="1200" i="1" dirty="0" smtClean="0"/>
              <a:t> </a:t>
            </a:r>
            <a:r>
              <a:rPr lang="en-US" sz="1200" dirty="0" smtClean="0"/>
              <a:t>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59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343150"/>
            <a:ext cx="8153400" cy="2228850"/>
          </a:xfrm>
        </p:spPr>
        <p:txBody>
          <a:bodyPr/>
          <a:lstStyle/>
          <a:p>
            <a:r>
              <a:rPr lang="en-US" dirty="0"/>
              <a:t>What does it mean when PPR changes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1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release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5800" y="1200150"/>
            <a:ext cx="4541832" cy="3756976"/>
            <a:chOff x="5905500" y="1100774"/>
            <a:chExt cx="2991214" cy="2474314"/>
          </a:xfrm>
        </p:grpSpPr>
        <p:pic>
          <p:nvPicPr>
            <p:cNvPr id="6146" name="Picture 2" descr="http://www.frontiersin.org/files/Articles/795/fncel-03-014/image_m/fncel-03-014-g00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4" b="79034"/>
            <a:stretch/>
          </p:blipFill>
          <p:spPr bwMode="auto">
            <a:xfrm>
              <a:off x="5905500" y="1100774"/>
              <a:ext cx="2971800" cy="74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frontiersin.org/files/Articles/795/fncel-03-014/image_m/fncel-03-014-g00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88" b="-1"/>
            <a:stretch/>
          </p:blipFill>
          <p:spPr bwMode="auto">
            <a:xfrm>
              <a:off x="5924914" y="1962149"/>
              <a:ext cx="2971800" cy="161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537472" y="483572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/>
              </a:rPr>
              <a:t>Baumel</a:t>
            </a:r>
            <a:r>
              <a:rPr lang="en-US" sz="1400" dirty="0" smtClean="0">
                <a:latin typeface="Helvetica"/>
              </a:rPr>
              <a:t> et al., 2009</a:t>
            </a:r>
            <a:endParaRPr lang="en-US" sz="1400" dirty="0">
              <a:latin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17708" y="272791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7800" y="294510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17708" y="3412741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57022" y="31590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-1066800" y="1276351"/>
            <a:ext cx="2667000" cy="3765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6454" y="363855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356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 of signaling molecules</a:t>
            </a:r>
            <a:endParaRPr lang="en-US" dirty="0"/>
          </a:p>
        </p:txBody>
      </p:sp>
      <p:pic>
        <p:nvPicPr>
          <p:cNvPr id="3" name="Picture 2" descr="Screen Shot 2018-04-24 at 1.3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4950"/>
            <a:ext cx="2506059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1504950"/>
            <a:ext cx="5334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Adenylyl </a:t>
            </a:r>
            <a:r>
              <a:rPr lang="en-US" dirty="0" err="1" smtClean="0"/>
              <a:t>cyclase</a:t>
            </a:r>
            <a:endParaRPr lang="en-US" dirty="0" smtClean="0"/>
          </a:p>
          <a:p>
            <a:r>
              <a:rPr lang="en-US" dirty="0" smtClean="0"/>
              <a:t>PKA</a:t>
            </a:r>
          </a:p>
          <a:p>
            <a:r>
              <a:rPr lang="en-US" dirty="0" err="1" smtClean="0"/>
              <a:t>cAMP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can lead to changes in vesicle release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cAMP</a:t>
            </a:r>
            <a:r>
              <a:rPr lang="en-US" dirty="0" smtClean="0"/>
              <a:t> is heavily involved in presynaptic facilitation</a:t>
            </a:r>
          </a:p>
          <a:p>
            <a:endParaRPr lang="en-US" dirty="0"/>
          </a:p>
          <a:p>
            <a:r>
              <a:rPr lang="en-US" dirty="0" smtClean="0"/>
              <a:t>But until now it hasn’t been super clear how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114550"/>
            <a:ext cx="838200" cy="304800"/>
          </a:xfrm>
          <a:prstGeom prst="rect">
            <a:avLst/>
          </a:prstGeom>
          <a:solidFill>
            <a:srgbClr val="000090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cAMP</a:t>
            </a:r>
            <a:r>
              <a:rPr lang="en-US" dirty="0" smtClean="0"/>
              <a:t> increases </a:t>
            </a:r>
            <a:r>
              <a:rPr lang="en-US" i="1" dirty="0" err="1" smtClean="0"/>
              <a:t>P</a:t>
            </a:r>
            <a:r>
              <a:rPr lang="en-US" dirty="0" err="1" smtClean="0"/>
              <a:t>r</a:t>
            </a:r>
            <a:endParaRPr lang="en-US" dirty="0"/>
          </a:p>
        </p:txBody>
      </p:sp>
      <p:pic>
        <p:nvPicPr>
          <p:cNvPr id="6" name="Picture 5" descr="Screen Shot 2018-04-24 at 1.02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4508"/>
          <a:stretch/>
        </p:blipFill>
        <p:spPr>
          <a:xfrm>
            <a:off x="304800" y="1546217"/>
            <a:ext cx="2743200" cy="3540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123950"/>
            <a:ext cx="5284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Paired recordings from presynaptic </a:t>
            </a:r>
            <a:r>
              <a:rPr lang="en-US" sz="1400" dirty="0" err="1" smtClean="0"/>
              <a:t>bouton</a:t>
            </a:r>
            <a:r>
              <a:rPr lang="en-US" sz="1400" dirty="0" smtClean="0"/>
              <a:t> and postsynaptic cell!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42875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cAMP</a:t>
            </a:r>
            <a:r>
              <a:rPr lang="en-US" dirty="0" smtClean="0"/>
              <a:t> to the presynaptic </a:t>
            </a:r>
            <a:r>
              <a:rPr lang="en-US" dirty="0" err="1" smtClean="0"/>
              <a:t>bouton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increases postsynaptic EPSC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Increases vesicle release rate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Increases cumulative release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0273" y="4781550"/>
            <a:ext cx="2254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Midorikawa</a:t>
            </a:r>
            <a:r>
              <a:rPr lang="en-US" sz="1200" dirty="0" smtClean="0"/>
              <a:t> and </a:t>
            </a:r>
            <a:r>
              <a:rPr lang="en-US" sz="1200" dirty="0" err="1" smtClean="0"/>
              <a:t>Sakaba</a:t>
            </a:r>
            <a:r>
              <a:rPr lang="en-US" sz="1200" dirty="0" smtClean="0"/>
              <a:t>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720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 to get started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276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</a:rPr>
              <a:t>Why do </a:t>
            </a:r>
            <a:r>
              <a:rPr lang="en-US" dirty="0" smtClean="0">
                <a:latin typeface="Helvetica"/>
              </a:rPr>
              <a:t>neurons </a:t>
            </a:r>
            <a:r>
              <a:rPr lang="en-US" dirty="0" smtClean="0">
                <a:latin typeface="Helvetica"/>
              </a:rPr>
              <a:t>have chemical synapses?</a:t>
            </a:r>
          </a:p>
          <a:p>
            <a:endParaRPr lang="en-US" dirty="0">
              <a:latin typeface="Helvetica"/>
            </a:endParaRPr>
          </a:p>
          <a:p>
            <a:endParaRPr lang="en-US" dirty="0" smtClean="0">
              <a:latin typeface="Helvetica"/>
            </a:endParaRPr>
          </a:p>
          <a:p>
            <a:r>
              <a:rPr lang="en-US" dirty="0" smtClean="0">
                <a:latin typeface="Helvetica"/>
              </a:rPr>
              <a:t>At the NMJ, a single axon innervates a single muscle fiber and can RELAY a BINARY signal of “fire” or “don’t fire”</a:t>
            </a:r>
          </a:p>
          <a:p>
            <a:endParaRPr lang="en-US" dirty="0">
              <a:latin typeface="Helvetica"/>
            </a:endParaRPr>
          </a:p>
          <a:p>
            <a:r>
              <a:rPr lang="en-US" dirty="0" smtClean="0">
                <a:latin typeface="Helvetica"/>
              </a:rPr>
              <a:t>A electrical synapse could do the same thing</a:t>
            </a:r>
            <a:r>
              <a:rPr lang="mr-IN" dirty="0" smtClean="0">
                <a:latin typeface="Helvetica"/>
              </a:rPr>
              <a:t>…</a:t>
            </a:r>
            <a:r>
              <a:rPr lang="en-US" dirty="0" smtClean="0">
                <a:latin typeface="Helvetica"/>
              </a:rPr>
              <a:t> so why have messy chemicals at all?</a:t>
            </a:r>
            <a:endParaRPr lang="en-US" dirty="0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910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cAMP</a:t>
            </a:r>
            <a:r>
              <a:rPr lang="en-US" dirty="0" smtClean="0"/>
              <a:t> increases </a:t>
            </a:r>
            <a:r>
              <a:rPr lang="en-US" i="1" dirty="0" err="1" smtClean="0"/>
              <a:t>P</a:t>
            </a:r>
            <a:r>
              <a:rPr lang="en-US" dirty="0" err="1" smtClean="0"/>
              <a:t>r</a:t>
            </a:r>
            <a:endParaRPr lang="en-US" dirty="0"/>
          </a:p>
        </p:txBody>
      </p:sp>
      <p:pic>
        <p:nvPicPr>
          <p:cNvPr id="3" name="Picture 2" descr="Screen Shot 2018-04-24 at 1.1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09750"/>
            <a:ext cx="32639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249555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cAMP</a:t>
            </a:r>
            <a:r>
              <a:rPr lang="en-US" sz="1400" dirty="0" smtClean="0"/>
              <a:t> effect depends on</a:t>
            </a:r>
            <a:r>
              <a:rPr lang="mr-IN" sz="1400" dirty="0" smtClean="0"/>
              <a:t>…</a:t>
            </a:r>
            <a:r>
              <a:rPr lang="en-US" sz="1400" dirty="0"/>
              <a:t> </a:t>
            </a:r>
            <a:r>
              <a:rPr lang="en-US" sz="1400" dirty="0" smtClean="0"/>
              <a:t>you guessed! CALCIUM!!</a:t>
            </a:r>
          </a:p>
          <a:p>
            <a:endParaRPr lang="en-US" sz="1400" dirty="0"/>
          </a:p>
          <a:p>
            <a:r>
              <a:rPr lang="en-US" sz="1400" dirty="0" smtClean="0"/>
              <a:t>Their conclusion in that </a:t>
            </a:r>
            <a:r>
              <a:rPr lang="en-US" sz="1400" dirty="0" err="1" smtClean="0"/>
              <a:t>cAMP</a:t>
            </a:r>
            <a:r>
              <a:rPr lang="en-US" sz="1400" dirty="0" smtClean="0"/>
              <a:t> increases the association between synaptic vesicles and calcium channels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80273" y="4781550"/>
            <a:ext cx="2254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Midorikawa</a:t>
            </a:r>
            <a:r>
              <a:rPr lang="en-US" sz="1200" dirty="0" smtClean="0"/>
              <a:t> and </a:t>
            </a:r>
            <a:r>
              <a:rPr lang="en-US" sz="1200" dirty="0" err="1" smtClean="0"/>
              <a:t>Sakaba</a:t>
            </a:r>
            <a:r>
              <a:rPr lang="en-US" sz="1200" dirty="0" smtClean="0"/>
              <a:t>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976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cAMP</a:t>
            </a:r>
            <a:r>
              <a:rPr lang="en-US" dirty="0" smtClean="0"/>
              <a:t> inhibition can lead to depression</a:t>
            </a:r>
            <a:endParaRPr lang="en-US" dirty="0"/>
          </a:p>
        </p:txBody>
      </p:sp>
      <p:pic>
        <p:nvPicPr>
          <p:cNvPr id="5" name="Picture 4" descr="Screen Shot 2018-04-24 at 1.4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25914"/>
            <a:ext cx="2676525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27241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a GPCR-mediate inhibition of </a:t>
            </a:r>
            <a:r>
              <a:rPr lang="en-US" dirty="0" err="1" smtClean="0"/>
              <a:t>cAMP</a:t>
            </a:r>
            <a:r>
              <a:rPr lang="en-US" dirty="0" smtClean="0"/>
              <a:t> production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we’ll talk more about next week!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Adenosine tone gates presynaptic plasticity</a:t>
            </a:r>
            <a:endParaRPr lang="en-US" dirty="0"/>
          </a:p>
        </p:txBody>
      </p:sp>
      <p:pic>
        <p:nvPicPr>
          <p:cNvPr id="4" name="Picture 3" descr="Screen Shot 2018-04-24 at 2.4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4800600" cy="3626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1" y="1885950"/>
            <a:ext cx="3276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Adenosine tone persistently suppresses release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receptor KO masks short term 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term </a:t>
            </a:r>
            <a:r>
              <a:rPr lang="en-US" dirty="0" smtClean="0"/>
              <a:t>presynaptic </a:t>
            </a:r>
            <a:r>
              <a:rPr lang="en-US" dirty="0" smtClean="0"/>
              <a:t>changes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7750" r="70590" b="29575"/>
          <a:stretch/>
        </p:blipFill>
        <p:spPr bwMode="auto">
          <a:xfrm>
            <a:off x="350868" y="1276351"/>
            <a:ext cx="2619139" cy="20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0"/>
          <p:cNvSpPr txBox="1">
            <a:spLocks noChangeArrowheads="1"/>
          </p:cNvSpPr>
          <p:nvPr/>
        </p:nvSpPr>
        <p:spPr bwMode="auto">
          <a:xfrm>
            <a:off x="5638800" y="4775362"/>
            <a:ext cx="33714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err="1" smtClean="0">
                <a:latin typeface="Tahoma" pitchFamily="34" charset="0"/>
              </a:rPr>
              <a:t>Gerdeman</a:t>
            </a:r>
            <a:r>
              <a:rPr lang="en-US" altLang="en-US" sz="1400" dirty="0">
                <a:latin typeface="Tahoma" pitchFamily="34" charset="0"/>
              </a:rPr>
              <a:t> </a:t>
            </a:r>
            <a:r>
              <a:rPr lang="en-US" altLang="en-US" sz="1400" dirty="0" smtClean="0">
                <a:latin typeface="Tahoma" pitchFamily="34" charset="0"/>
              </a:rPr>
              <a:t>et al., </a:t>
            </a:r>
            <a:r>
              <a:rPr lang="en-US" altLang="en-US" sz="1400" i="1" dirty="0" smtClean="0">
                <a:latin typeface="Tahoma" pitchFamily="34" charset="0"/>
              </a:rPr>
              <a:t>nature </a:t>
            </a:r>
            <a:r>
              <a:rPr lang="en-US" altLang="en-US" sz="1400" i="1" dirty="0" err="1" smtClean="0">
                <a:latin typeface="Tahoma" pitchFamily="34" charset="0"/>
              </a:rPr>
              <a:t>neurosci</a:t>
            </a:r>
            <a:r>
              <a:rPr lang="en-US" altLang="en-US" sz="1400" i="1" dirty="0" smtClean="0">
                <a:latin typeface="Tahoma" pitchFamily="34" charset="0"/>
              </a:rPr>
              <a:t> </a:t>
            </a:r>
            <a:r>
              <a:rPr lang="en-US" altLang="en-US" sz="1400" dirty="0" smtClean="0">
                <a:latin typeface="Tahoma" pitchFamily="34" charset="0"/>
              </a:rPr>
              <a:t>(2002)</a:t>
            </a:r>
            <a:endParaRPr lang="en-US" altLang="en-US" sz="1400" dirty="0">
              <a:latin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7" t="47588" r="43750" b="18178"/>
          <a:stretch/>
        </p:blipFill>
        <p:spPr bwMode="auto">
          <a:xfrm>
            <a:off x="3276600" y="2038351"/>
            <a:ext cx="2614348" cy="21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71116" r="71492" b="8500"/>
          <a:stretch/>
        </p:blipFill>
        <p:spPr bwMode="auto">
          <a:xfrm>
            <a:off x="396935" y="3650515"/>
            <a:ext cx="2527004" cy="1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90600" y="3486151"/>
            <a:ext cx="1447800" cy="1468557"/>
            <a:chOff x="990600" y="3486150"/>
            <a:chExt cx="1447800" cy="1468557"/>
          </a:xfrm>
        </p:grpSpPr>
        <p:sp>
          <p:nvSpPr>
            <p:cNvPr id="3" name="Rectangle 2"/>
            <p:cNvSpPr/>
            <p:nvPr/>
          </p:nvSpPr>
          <p:spPr>
            <a:xfrm>
              <a:off x="990600" y="3486150"/>
              <a:ext cx="381000" cy="1464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0" y="3489954"/>
              <a:ext cx="457200" cy="1464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96000" y="2343150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Presynaptic GPCRs can also affect release</a:t>
            </a:r>
          </a:p>
          <a:p>
            <a:endParaRPr lang="en-US" sz="1400" dirty="0" smtClean="0"/>
          </a:p>
          <a:p>
            <a:r>
              <a:rPr lang="en-US" sz="1400" dirty="0" smtClean="0"/>
              <a:t>We’ll also get into this more next week</a:t>
            </a:r>
            <a:r>
              <a:rPr lang="mr-IN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643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all about the presynaptic side</a:t>
            </a:r>
            <a:r>
              <a:rPr lang="mr-IN" dirty="0" smtClean="0"/>
              <a:t>…</a:t>
            </a:r>
            <a:r>
              <a:rPr lang="en-US" dirty="0" smtClean="0"/>
              <a:t> next we’ll talk about the other side of things.</a:t>
            </a:r>
          </a:p>
          <a:p>
            <a:endParaRPr lang="en-US" dirty="0"/>
          </a:p>
          <a:p>
            <a:r>
              <a:rPr lang="en-US" dirty="0" smtClean="0"/>
              <a:t>Think about </a:t>
            </a:r>
            <a:r>
              <a:rPr lang="en-US" dirty="0" err="1" smtClean="0"/>
              <a:t>Hebbian</a:t>
            </a:r>
            <a:r>
              <a:rPr lang="en-US" dirty="0" smtClean="0"/>
              <a:t> plasticity for next week. Neurons that fire together, wire together. What’s that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7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y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aul.kramer@nih.gov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2648" y="171450"/>
            <a:ext cx="8153400" cy="74295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"/>
              </a:rPr>
              <a:t>How to measure synaptic strength</a:t>
            </a:r>
            <a:endParaRPr lang="en-US" dirty="0">
              <a:latin typeface="Helvetic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230505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268836" y="2009109"/>
            <a:ext cx="1677371" cy="1764733"/>
          </a:xfrm>
          <a:custGeom>
            <a:avLst/>
            <a:gdLst>
              <a:gd name="connsiteX0" fmla="*/ 1677371 w 1677371"/>
              <a:gd name="connsiteY0" fmla="*/ 1135719 h 1764733"/>
              <a:gd name="connsiteX1" fmla="*/ 1636602 w 1677371"/>
              <a:gd name="connsiteY1" fmla="*/ 1094950 h 1764733"/>
              <a:gd name="connsiteX2" fmla="*/ 1543414 w 1677371"/>
              <a:gd name="connsiteY2" fmla="*/ 1065829 h 1764733"/>
              <a:gd name="connsiteX3" fmla="*/ 1444403 w 1677371"/>
              <a:gd name="connsiteY3" fmla="*/ 1094950 h 1764733"/>
              <a:gd name="connsiteX4" fmla="*/ 1357040 w 1677371"/>
              <a:gd name="connsiteY4" fmla="*/ 1170665 h 1764733"/>
              <a:gd name="connsiteX5" fmla="*/ 1118248 w 1677371"/>
              <a:gd name="connsiteY5" fmla="*/ 1426930 h 1764733"/>
              <a:gd name="connsiteX6" fmla="*/ 1077478 w 1677371"/>
              <a:gd name="connsiteY6" fmla="*/ 1485172 h 1764733"/>
              <a:gd name="connsiteX7" fmla="*/ 1030884 w 1677371"/>
              <a:gd name="connsiteY7" fmla="*/ 1578359 h 1764733"/>
              <a:gd name="connsiteX8" fmla="*/ 873631 w 1677371"/>
              <a:gd name="connsiteY8" fmla="*/ 1741437 h 1764733"/>
              <a:gd name="connsiteX9" fmla="*/ 832862 w 1677371"/>
              <a:gd name="connsiteY9" fmla="*/ 1758909 h 1764733"/>
              <a:gd name="connsiteX10" fmla="*/ 786268 w 1677371"/>
              <a:gd name="connsiteY10" fmla="*/ 1764733 h 1764733"/>
              <a:gd name="connsiteX11" fmla="*/ 582421 w 1677371"/>
              <a:gd name="connsiteY11" fmla="*/ 1648249 h 1764733"/>
              <a:gd name="connsiteX12" fmla="*/ 471761 w 1677371"/>
              <a:gd name="connsiteY12" fmla="*/ 1537589 h 1764733"/>
              <a:gd name="connsiteX13" fmla="*/ 285386 w 1677371"/>
              <a:gd name="connsiteY13" fmla="*/ 1217258 h 1764733"/>
              <a:gd name="connsiteX14" fmla="*/ 232969 w 1677371"/>
              <a:gd name="connsiteY14" fmla="*/ 1013411 h 1764733"/>
              <a:gd name="connsiteX15" fmla="*/ 221320 w 1677371"/>
              <a:gd name="connsiteY15" fmla="*/ 891103 h 1764733"/>
              <a:gd name="connsiteX16" fmla="*/ 256265 w 1677371"/>
              <a:gd name="connsiteY16" fmla="*/ 658135 h 1764733"/>
              <a:gd name="connsiteX17" fmla="*/ 361101 w 1677371"/>
              <a:gd name="connsiteY17" fmla="*/ 419342 h 1764733"/>
              <a:gd name="connsiteX18" fmla="*/ 407695 w 1677371"/>
              <a:gd name="connsiteY18" fmla="*/ 262089 h 1764733"/>
              <a:gd name="connsiteX19" fmla="*/ 413519 w 1677371"/>
              <a:gd name="connsiteY19" fmla="*/ 221319 h 1764733"/>
              <a:gd name="connsiteX20" fmla="*/ 401870 w 1677371"/>
              <a:gd name="connsiteY20" fmla="*/ 145605 h 1764733"/>
              <a:gd name="connsiteX21" fmla="*/ 384398 w 1677371"/>
              <a:gd name="connsiteY21" fmla="*/ 110660 h 1764733"/>
              <a:gd name="connsiteX22" fmla="*/ 267914 w 1677371"/>
              <a:gd name="connsiteY22" fmla="*/ 17472 h 1764733"/>
              <a:gd name="connsiteX23" fmla="*/ 163078 w 1677371"/>
              <a:gd name="connsiteY23" fmla="*/ 0 h 1764733"/>
              <a:gd name="connsiteX24" fmla="*/ 81539 w 1677371"/>
              <a:gd name="connsiteY24" fmla="*/ 11648 h 1764733"/>
              <a:gd name="connsiteX25" fmla="*/ 0 w 1677371"/>
              <a:gd name="connsiteY25" fmla="*/ 46593 h 17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77371" h="1764733">
                <a:moveTo>
                  <a:pt x="1677371" y="1135719"/>
                </a:moveTo>
                <a:cubicBezTo>
                  <a:pt x="1663781" y="1122129"/>
                  <a:pt x="1652593" y="1105611"/>
                  <a:pt x="1636602" y="1094950"/>
                </a:cubicBezTo>
                <a:cubicBezTo>
                  <a:pt x="1618125" y="1082632"/>
                  <a:pt x="1564496" y="1071099"/>
                  <a:pt x="1543414" y="1065829"/>
                </a:cubicBezTo>
                <a:cubicBezTo>
                  <a:pt x="1510410" y="1075536"/>
                  <a:pt x="1474387" y="1078084"/>
                  <a:pt x="1444403" y="1094950"/>
                </a:cubicBezTo>
                <a:cubicBezTo>
                  <a:pt x="1410816" y="1113843"/>
                  <a:pt x="1384915" y="1144057"/>
                  <a:pt x="1357040" y="1170665"/>
                </a:cubicBezTo>
                <a:cubicBezTo>
                  <a:pt x="1232847" y="1289213"/>
                  <a:pt x="1204585" y="1313329"/>
                  <a:pt x="1118248" y="1426930"/>
                </a:cubicBezTo>
                <a:cubicBezTo>
                  <a:pt x="1103909" y="1445797"/>
                  <a:pt x="1089320" y="1464645"/>
                  <a:pt x="1077478" y="1485172"/>
                </a:cubicBezTo>
                <a:cubicBezTo>
                  <a:pt x="1060123" y="1515254"/>
                  <a:pt x="1050851" y="1549944"/>
                  <a:pt x="1030884" y="1578359"/>
                </a:cubicBezTo>
                <a:cubicBezTo>
                  <a:pt x="993979" y="1630877"/>
                  <a:pt x="934492" y="1703399"/>
                  <a:pt x="873631" y="1741437"/>
                </a:cubicBezTo>
                <a:cubicBezTo>
                  <a:pt x="861093" y="1749273"/>
                  <a:pt x="847148" y="1755100"/>
                  <a:pt x="832862" y="1758909"/>
                </a:cubicBezTo>
                <a:cubicBezTo>
                  <a:pt x="817738" y="1762942"/>
                  <a:pt x="801799" y="1762792"/>
                  <a:pt x="786268" y="1764733"/>
                </a:cubicBezTo>
                <a:cubicBezTo>
                  <a:pt x="705436" y="1727426"/>
                  <a:pt x="659608" y="1710375"/>
                  <a:pt x="582421" y="1648249"/>
                </a:cubicBezTo>
                <a:cubicBezTo>
                  <a:pt x="541783" y="1615541"/>
                  <a:pt x="505630" y="1577264"/>
                  <a:pt x="471761" y="1537589"/>
                </a:cubicBezTo>
                <a:cubicBezTo>
                  <a:pt x="391056" y="1443049"/>
                  <a:pt x="328327" y="1334058"/>
                  <a:pt x="285386" y="1217258"/>
                </a:cubicBezTo>
                <a:cubicBezTo>
                  <a:pt x="261176" y="1151408"/>
                  <a:pt x="250441" y="1081360"/>
                  <a:pt x="232969" y="1013411"/>
                </a:cubicBezTo>
                <a:cubicBezTo>
                  <a:pt x="229086" y="972642"/>
                  <a:pt x="222319" y="932045"/>
                  <a:pt x="221320" y="891103"/>
                </a:cubicBezTo>
                <a:cubicBezTo>
                  <a:pt x="219100" y="800111"/>
                  <a:pt x="228053" y="744939"/>
                  <a:pt x="256265" y="658135"/>
                </a:cubicBezTo>
                <a:cubicBezTo>
                  <a:pt x="296907" y="533082"/>
                  <a:pt x="309415" y="543389"/>
                  <a:pt x="361101" y="419342"/>
                </a:cubicBezTo>
                <a:cubicBezTo>
                  <a:pt x="378275" y="378125"/>
                  <a:pt x="398064" y="307837"/>
                  <a:pt x="407695" y="262089"/>
                </a:cubicBezTo>
                <a:cubicBezTo>
                  <a:pt x="410523" y="248656"/>
                  <a:pt x="411578" y="234909"/>
                  <a:pt x="413519" y="221319"/>
                </a:cubicBezTo>
                <a:cubicBezTo>
                  <a:pt x="409636" y="196081"/>
                  <a:pt x="408369" y="170299"/>
                  <a:pt x="401870" y="145605"/>
                </a:cubicBezTo>
                <a:cubicBezTo>
                  <a:pt x="398556" y="133011"/>
                  <a:pt x="391968" y="121257"/>
                  <a:pt x="384398" y="110660"/>
                </a:cubicBezTo>
                <a:cubicBezTo>
                  <a:pt x="354891" y="69350"/>
                  <a:pt x="316391" y="34581"/>
                  <a:pt x="267914" y="17472"/>
                </a:cubicBezTo>
                <a:cubicBezTo>
                  <a:pt x="235947" y="6189"/>
                  <a:pt x="196343" y="3696"/>
                  <a:pt x="163078" y="0"/>
                </a:cubicBezTo>
                <a:cubicBezTo>
                  <a:pt x="135898" y="3883"/>
                  <a:pt x="108461" y="6264"/>
                  <a:pt x="81539" y="11648"/>
                </a:cubicBezTo>
                <a:cubicBezTo>
                  <a:pt x="52159" y="17524"/>
                  <a:pt x="26371" y="33408"/>
                  <a:pt x="0" y="465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635759" y="1726756"/>
            <a:ext cx="902752" cy="1683195"/>
          </a:xfrm>
          <a:custGeom>
            <a:avLst/>
            <a:gdLst>
              <a:gd name="connsiteX0" fmla="*/ 0 w 902752"/>
              <a:gd name="connsiteY0" fmla="*/ 1683195 h 1683195"/>
              <a:gd name="connsiteX1" fmla="*/ 34945 w 902752"/>
              <a:gd name="connsiteY1" fmla="*/ 1654074 h 1683195"/>
              <a:gd name="connsiteX2" fmla="*/ 99012 w 902752"/>
              <a:gd name="connsiteY2" fmla="*/ 1590008 h 1683195"/>
              <a:gd name="connsiteX3" fmla="*/ 145605 w 902752"/>
              <a:gd name="connsiteY3" fmla="*/ 1560887 h 1683195"/>
              <a:gd name="connsiteX4" fmla="*/ 215496 w 902752"/>
              <a:gd name="connsiteY4" fmla="*/ 1502645 h 1683195"/>
              <a:gd name="connsiteX5" fmla="*/ 262089 w 902752"/>
              <a:gd name="connsiteY5" fmla="*/ 1473524 h 1683195"/>
              <a:gd name="connsiteX6" fmla="*/ 530003 w 902752"/>
              <a:gd name="connsiteY6" fmla="*/ 1199786 h 1683195"/>
              <a:gd name="connsiteX7" fmla="*/ 634838 w 902752"/>
              <a:gd name="connsiteY7" fmla="*/ 931873 h 1683195"/>
              <a:gd name="connsiteX8" fmla="*/ 605717 w 902752"/>
              <a:gd name="connsiteY8" fmla="*/ 722202 h 1683195"/>
              <a:gd name="connsiteX9" fmla="*/ 588245 w 902752"/>
              <a:gd name="connsiteY9" fmla="*/ 675608 h 1683195"/>
              <a:gd name="connsiteX10" fmla="*/ 564948 w 902752"/>
              <a:gd name="connsiteY10" fmla="*/ 605718 h 1683195"/>
              <a:gd name="connsiteX11" fmla="*/ 564948 w 902752"/>
              <a:gd name="connsiteY11" fmla="*/ 407695 h 1683195"/>
              <a:gd name="connsiteX12" fmla="*/ 576596 w 902752"/>
              <a:gd name="connsiteY12" fmla="*/ 372749 h 1683195"/>
              <a:gd name="connsiteX13" fmla="*/ 599893 w 902752"/>
              <a:gd name="connsiteY13" fmla="*/ 314507 h 1683195"/>
              <a:gd name="connsiteX14" fmla="*/ 634838 w 902752"/>
              <a:gd name="connsiteY14" fmla="*/ 262090 h 1683195"/>
              <a:gd name="connsiteX15" fmla="*/ 762971 w 902752"/>
              <a:gd name="connsiteY15" fmla="*/ 122309 h 1683195"/>
              <a:gd name="connsiteX16" fmla="*/ 850334 w 902752"/>
              <a:gd name="connsiteY16" fmla="*/ 46594 h 1683195"/>
              <a:gd name="connsiteX17" fmla="*/ 879455 w 902752"/>
              <a:gd name="connsiteY17" fmla="*/ 23297 h 1683195"/>
              <a:gd name="connsiteX18" fmla="*/ 902752 w 902752"/>
              <a:gd name="connsiteY18" fmla="*/ 0 h 168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2752" h="1683195">
                <a:moveTo>
                  <a:pt x="0" y="1683195"/>
                </a:moveTo>
                <a:cubicBezTo>
                  <a:pt x="11648" y="1673488"/>
                  <a:pt x="23903" y="1664466"/>
                  <a:pt x="34945" y="1654074"/>
                </a:cubicBezTo>
                <a:cubicBezTo>
                  <a:pt x="56938" y="1633375"/>
                  <a:pt x="73401" y="1606015"/>
                  <a:pt x="99012" y="1590008"/>
                </a:cubicBezTo>
                <a:cubicBezTo>
                  <a:pt x="114543" y="1580301"/>
                  <a:pt x="130953" y="1571876"/>
                  <a:pt x="145605" y="1560887"/>
                </a:cubicBezTo>
                <a:cubicBezTo>
                  <a:pt x="169866" y="1542692"/>
                  <a:pt x="189780" y="1518718"/>
                  <a:pt x="215496" y="1502645"/>
                </a:cubicBezTo>
                <a:cubicBezTo>
                  <a:pt x="231027" y="1492938"/>
                  <a:pt x="247540" y="1484649"/>
                  <a:pt x="262089" y="1473524"/>
                </a:cubicBezTo>
                <a:cubicBezTo>
                  <a:pt x="392957" y="1373448"/>
                  <a:pt x="442763" y="1341552"/>
                  <a:pt x="530003" y="1199786"/>
                </a:cubicBezTo>
                <a:cubicBezTo>
                  <a:pt x="589334" y="1103373"/>
                  <a:pt x="604005" y="1034650"/>
                  <a:pt x="634838" y="931873"/>
                </a:cubicBezTo>
                <a:cubicBezTo>
                  <a:pt x="624300" y="794881"/>
                  <a:pt x="636670" y="815063"/>
                  <a:pt x="605717" y="722202"/>
                </a:cubicBezTo>
                <a:cubicBezTo>
                  <a:pt x="600472" y="706466"/>
                  <a:pt x="593725" y="691264"/>
                  <a:pt x="588245" y="675608"/>
                </a:cubicBezTo>
                <a:cubicBezTo>
                  <a:pt x="580133" y="652430"/>
                  <a:pt x="564948" y="605718"/>
                  <a:pt x="564948" y="605718"/>
                </a:cubicBezTo>
                <a:cubicBezTo>
                  <a:pt x="553179" y="523333"/>
                  <a:pt x="552987" y="539266"/>
                  <a:pt x="564948" y="407695"/>
                </a:cubicBezTo>
                <a:cubicBezTo>
                  <a:pt x="566060" y="395467"/>
                  <a:pt x="572285" y="384246"/>
                  <a:pt x="576596" y="372749"/>
                </a:cubicBezTo>
                <a:cubicBezTo>
                  <a:pt x="583938" y="353171"/>
                  <a:pt x="590154" y="333010"/>
                  <a:pt x="599893" y="314507"/>
                </a:cubicBezTo>
                <a:cubicBezTo>
                  <a:pt x="609673" y="295924"/>
                  <a:pt x="622728" y="279246"/>
                  <a:pt x="634838" y="262090"/>
                </a:cubicBezTo>
                <a:cubicBezTo>
                  <a:pt x="675398" y="204631"/>
                  <a:pt x="702993" y="174290"/>
                  <a:pt x="762971" y="122309"/>
                </a:cubicBezTo>
                <a:lnTo>
                  <a:pt x="850334" y="46594"/>
                </a:lnTo>
                <a:cubicBezTo>
                  <a:pt x="859806" y="38543"/>
                  <a:pt x="870665" y="32087"/>
                  <a:pt x="879455" y="23297"/>
                </a:cubicBezTo>
                <a:lnTo>
                  <a:pt x="9027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152350" y="3715600"/>
            <a:ext cx="955170" cy="634839"/>
          </a:xfrm>
          <a:custGeom>
            <a:avLst/>
            <a:gdLst>
              <a:gd name="connsiteX0" fmla="*/ 955170 w 955170"/>
              <a:gd name="connsiteY0" fmla="*/ 64067 h 634839"/>
              <a:gd name="connsiteX1" fmla="*/ 920225 w 955170"/>
              <a:gd name="connsiteY1" fmla="*/ 69891 h 634839"/>
              <a:gd name="connsiteX2" fmla="*/ 891104 w 955170"/>
              <a:gd name="connsiteY2" fmla="*/ 58242 h 634839"/>
              <a:gd name="connsiteX3" fmla="*/ 850334 w 955170"/>
              <a:gd name="connsiteY3" fmla="*/ 52418 h 634839"/>
              <a:gd name="connsiteX4" fmla="*/ 815389 w 955170"/>
              <a:gd name="connsiteY4" fmla="*/ 46594 h 634839"/>
              <a:gd name="connsiteX5" fmla="*/ 728026 w 955170"/>
              <a:gd name="connsiteY5" fmla="*/ 23297 h 634839"/>
              <a:gd name="connsiteX6" fmla="*/ 693081 w 955170"/>
              <a:gd name="connsiteY6" fmla="*/ 11649 h 634839"/>
              <a:gd name="connsiteX7" fmla="*/ 640663 w 955170"/>
              <a:gd name="connsiteY7" fmla="*/ 0 h 634839"/>
              <a:gd name="connsiteX8" fmla="*/ 553300 w 955170"/>
              <a:gd name="connsiteY8" fmla="*/ 11649 h 634839"/>
              <a:gd name="connsiteX9" fmla="*/ 518354 w 955170"/>
              <a:gd name="connsiteY9" fmla="*/ 17473 h 634839"/>
              <a:gd name="connsiteX10" fmla="*/ 471761 w 955170"/>
              <a:gd name="connsiteY10" fmla="*/ 34946 h 634839"/>
              <a:gd name="connsiteX11" fmla="*/ 436816 w 955170"/>
              <a:gd name="connsiteY11" fmla="*/ 46594 h 634839"/>
              <a:gd name="connsiteX12" fmla="*/ 361101 w 955170"/>
              <a:gd name="connsiteY12" fmla="*/ 87363 h 634839"/>
              <a:gd name="connsiteX13" fmla="*/ 343628 w 955170"/>
              <a:gd name="connsiteY13" fmla="*/ 99012 h 634839"/>
              <a:gd name="connsiteX14" fmla="*/ 314507 w 955170"/>
              <a:gd name="connsiteY14" fmla="*/ 116484 h 634839"/>
              <a:gd name="connsiteX15" fmla="*/ 297035 w 955170"/>
              <a:gd name="connsiteY15" fmla="*/ 133957 h 634839"/>
              <a:gd name="connsiteX16" fmla="*/ 256265 w 955170"/>
              <a:gd name="connsiteY16" fmla="*/ 157254 h 634839"/>
              <a:gd name="connsiteX17" fmla="*/ 174726 w 955170"/>
              <a:gd name="connsiteY17" fmla="*/ 250441 h 634839"/>
              <a:gd name="connsiteX18" fmla="*/ 157254 w 955170"/>
              <a:gd name="connsiteY18" fmla="*/ 291211 h 634839"/>
              <a:gd name="connsiteX19" fmla="*/ 139781 w 955170"/>
              <a:gd name="connsiteY19" fmla="*/ 349453 h 634839"/>
              <a:gd name="connsiteX20" fmla="*/ 104836 w 955170"/>
              <a:gd name="connsiteY20" fmla="*/ 430991 h 634839"/>
              <a:gd name="connsiteX21" fmla="*/ 93188 w 955170"/>
              <a:gd name="connsiteY21" fmla="*/ 460112 h 634839"/>
              <a:gd name="connsiteX22" fmla="*/ 58242 w 955170"/>
              <a:gd name="connsiteY22" fmla="*/ 512530 h 634839"/>
              <a:gd name="connsiteX23" fmla="*/ 46594 w 955170"/>
              <a:gd name="connsiteY23" fmla="*/ 541651 h 634839"/>
              <a:gd name="connsiteX24" fmla="*/ 29121 w 955170"/>
              <a:gd name="connsiteY24" fmla="*/ 570772 h 634839"/>
              <a:gd name="connsiteX25" fmla="*/ 17473 w 955170"/>
              <a:gd name="connsiteY25" fmla="*/ 599893 h 634839"/>
              <a:gd name="connsiteX26" fmla="*/ 5825 w 955170"/>
              <a:gd name="connsiteY26" fmla="*/ 617366 h 634839"/>
              <a:gd name="connsiteX27" fmla="*/ 0 w 955170"/>
              <a:gd name="connsiteY27" fmla="*/ 634839 h 63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55170" h="634839">
                <a:moveTo>
                  <a:pt x="955170" y="64067"/>
                </a:moveTo>
                <a:cubicBezTo>
                  <a:pt x="943522" y="66008"/>
                  <a:pt x="931985" y="70960"/>
                  <a:pt x="920225" y="69891"/>
                </a:cubicBezTo>
                <a:cubicBezTo>
                  <a:pt x="909813" y="68944"/>
                  <a:pt x="901247" y="60778"/>
                  <a:pt x="891104" y="58242"/>
                </a:cubicBezTo>
                <a:cubicBezTo>
                  <a:pt x="877786" y="54912"/>
                  <a:pt x="863902" y="54505"/>
                  <a:pt x="850334" y="52418"/>
                </a:cubicBezTo>
                <a:cubicBezTo>
                  <a:pt x="838662" y="50622"/>
                  <a:pt x="827037" y="48535"/>
                  <a:pt x="815389" y="46594"/>
                </a:cubicBezTo>
                <a:cubicBezTo>
                  <a:pt x="766811" y="22306"/>
                  <a:pt x="815302" y="43833"/>
                  <a:pt x="728026" y="23297"/>
                </a:cubicBezTo>
                <a:cubicBezTo>
                  <a:pt x="716074" y="20485"/>
                  <a:pt x="704842" y="15177"/>
                  <a:pt x="693081" y="11649"/>
                </a:cubicBezTo>
                <a:cubicBezTo>
                  <a:pt x="676637" y="6716"/>
                  <a:pt x="657281" y="3324"/>
                  <a:pt x="640663" y="0"/>
                </a:cubicBezTo>
                <a:lnTo>
                  <a:pt x="553300" y="11649"/>
                </a:lnTo>
                <a:cubicBezTo>
                  <a:pt x="541609" y="13319"/>
                  <a:pt x="529709" y="14229"/>
                  <a:pt x="518354" y="17473"/>
                </a:cubicBezTo>
                <a:cubicBezTo>
                  <a:pt x="502405" y="22030"/>
                  <a:pt x="487382" y="29367"/>
                  <a:pt x="471761" y="34946"/>
                </a:cubicBezTo>
                <a:cubicBezTo>
                  <a:pt x="460198" y="39076"/>
                  <a:pt x="448150" y="41872"/>
                  <a:pt x="436816" y="46594"/>
                </a:cubicBezTo>
                <a:cubicBezTo>
                  <a:pt x="416875" y="54903"/>
                  <a:pt x="378320" y="77032"/>
                  <a:pt x="361101" y="87363"/>
                </a:cubicBezTo>
                <a:cubicBezTo>
                  <a:pt x="355099" y="90964"/>
                  <a:pt x="349564" y="95302"/>
                  <a:pt x="343628" y="99012"/>
                </a:cubicBezTo>
                <a:cubicBezTo>
                  <a:pt x="334029" y="105012"/>
                  <a:pt x="323563" y="109692"/>
                  <a:pt x="314507" y="116484"/>
                </a:cubicBezTo>
                <a:cubicBezTo>
                  <a:pt x="307918" y="121426"/>
                  <a:pt x="303783" y="129234"/>
                  <a:pt x="297035" y="133957"/>
                </a:cubicBezTo>
                <a:cubicBezTo>
                  <a:pt x="284212" y="142933"/>
                  <a:pt x="268289" y="147234"/>
                  <a:pt x="256265" y="157254"/>
                </a:cubicBezTo>
                <a:cubicBezTo>
                  <a:pt x="208772" y="196831"/>
                  <a:pt x="198525" y="207603"/>
                  <a:pt x="174726" y="250441"/>
                </a:cubicBezTo>
                <a:cubicBezTo>
                  <a:pt x="165590" y="266886"/>
                  <a:pt x="162106" y="274230"/>
                  <a:pt x="157254" y="291211"/>
                </a:cubicBezTo>
                <a:cubicBezTo>
                  <a:pt x="146869" y="327560"/>
                  <a:pt x="156390" y="305164"/>
                  <a:pt x="139781" y="349453"/>
                </a:cubicBezTo>
                <a:cubicBezTo>
                  <a:pt x="93514" y="472831"/>
                  <a:pt x="134034" y="365295"/>
                  <a:pt x="104836" y="430991"/>
                </a:cubicBezTo>
                <a:cubicBezTo>
                  <a:pt x="100590" y="440545"/>
                  <a:pt x="97863" y="450761"/>
                  <a:pt x="93188" y="460112"/>
                </a:cubicBezTo>
                <a:cubicBezTo>
                  <a:pt x="42138" y="562212"/>
                  <a:pt x="107017" y="424735"/>
                  <a:pt x="58242" y="512530"/>
                </a:cubicBezTo>
                <a:cubicBezTo>
                  <a:pt x="53165" y="521669"/>
                  <a:pt x="51269" y="532300"/>
                  <a:pt x="46594" y="541651"/>
                </a:cubicBezTo>
                <a:cubicBezTo>
                  <a:pt x="41531" y="551776"/>
                  <a:pt x="34184" y="560647"/>
                  <a:pt x="29121" y="570772"/>
                </a:cubicBezTo>
                <a:cubicBezTo>
                  <a:pt x="24446" y="580123"/>
                  <a:pt x="22148" y="590542"/>
                  <a:pt x="17473" y="599893"/>
                </a:cubicBezTo>
                <a:cubicBezTo>
                  <a:pt x="14343" y="606154"/>
                  <a:pt x="8955" y="611105"/>
                  <a:pt x="5825" y="617366"/>
                </a:cubicBezTo>
                <a:cubicBezTo>
                  <a:pt x="3079" y="622857"/>
                  <a:pt x="0" y="634839"/>
                  <a:pt x="0" y="634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74752" y="1869570"/>
            <a:ext cx="1916648" cy="774620"/>
          </a:xfrm>
          <a:custGeom>
            <a:avLst/>
            <a:gdLst>
              <a:gd name="connsiteX0" fmla="*/ 0 w 1683194"/>
              <a:gd name="connsiteY0" fmla="*/ 774620 h 774620"/>
              <a:gd name="connsiteX1" fmla="*/ 5824 w 1683194"/>
              <a:gd name="connsiteY1" fmla="*/ 611542 h 774620"/>
              <a:gd name="connsiteX2" fmla="*/ 11648 w 1683194"/>
              <a:gd name="connsiteY2" fmla="*/ 564948 h 774620"/>
              <a:gd name="connsiteX3" fmla="*/ 23296 w 1683194"/>
              <a:gd name="connsiteY3" fmla="*/ 541651 h 774620"/>
              <a:gd name="connsiteX4" fmla="*/ 29121 w 1683194"/>
              <a:gd name="connsiteY4" fmla="*/ 512530 h 774620"/>
              <a:gd name="connsiteX5" fmla="*/ 40769 w 1683194"/>
              <a:gd name="connsiteY5" fmla="*/ 489234 h 774620"/>
              <a:gd name="connsiteX6" fmla="*/ 75714 w 1683194"/>
              <a:gd name="connsiteY6" fmla="*/ 419343 h 774620"/>
              <a:gd name="connsiteX7" fmla="*/ 139780 w 1683194"/>
              <a:gd name="connsiteY7" fmla="*/ 314507 h 774620"/>
              <a:gd name="connsiteX8" fmla="*/ 215495 w 1683194"/>
              <a:gd name="connsiteY8" fmla="*/ 227144 h 774620"/>
              <a:gd name="connsiteX9" fmla="*/ 250440 w 1683194"/>
              <a:gd name="connsiteY9" fmla="*/ 186375 h 774620"/>
              <a:gd name="connsiteX10" fmla="*/ 326155 w 1683194"/>
              <a:gd name="connsiteY10" fmla="*/ 133957 h 774620"/>
              <a:gd name="connsiteX11" fmla="*/ 454287 w 1683194"/>
              <a:gd name="connsiteY11" fmla="*/ 52418 h 774620"/>
              <a:gd name="connsiteX12" fmla="*/ 483409 w 1683194"/>
              <a:gd name="connsiteY12" fmla="*/ 40770 h 774620"/>
              <a:gd name="connsiteX13" fmla="*/ 512530 w 1683194"/>
              <a:gd name="connsiteY13" fmla="*/ 23297 h 774620"/>
              <a:gd name="connsiteX14" fmla="*/ 582420 w 1683194"/>
              <a:gd name="connsiteY14" fmla="*/ 5825 h 774620"/>
              <a:gd name="connsiteX15" fmla="*/ 623189 w 1683194"/>
              <a:gd name="connsiteY15" fmla="*/ 0 h 774620"/>
              <a:gd name="connsiteX16" fmla="*/ 1001763 w 1683194"/>
              <a:gd name="connsiteY16" fmla="*/ 5825 h 774620"/>
              <a:gd name="connsiteX17" fmla="*/ 1025059 w 1683194"/>
              <a:gd name="connsiteY17" fmla="*/ 11649 h 774620"/>
              <a:gd name="connsiteX18" fmla="*/ 1100774 w 1683194"/>
              <a:gd name="connsiteY18" fmla="*/ 46594 h 774620"/>
              <a:gd name="connsiteX19" fmla="*/ 1129895 w 1683194"/>
              <a:gd name="connsiteY19" fmla="*/ 64067 h 774620"/>
              <a:gd name="connsiteX20" fmla="*/ 1153192 w 1683194"/>
              <a:gd name="connsiteY20" fmla="*/ 75715 h 774620"/>
              <a:gd name="connsiteX21" fmla="*/ 1211434 w 1683194"/>
              <a:gd name="connsiteY21" fmla="*/ 110660 h 774620"/>
              <a:gd name="connsiteX22" fmla="*/ 1240555 w 1683194"/>
              <a:gd name="connsiteY22" fmla="*/ 128133 h 774620"/>
              <a:gd name="connsiteX23" fmla="*/ 1298797 w 1683194"/>
              <a:gd name="connsiteY23" fmla="*/ 163078 h 774620"/>
              <a:gd name="connsiteX24" fmla="*/ 1316270 w 1683194"/>
              <a:gd name="connsiteY24" fmla="*/ 174727 h 774620"/>
              <a:gd name="connsiteX25" fmla="*/ 1333742 w 1683194"/>
              <a:gd name="connsiteY25" fmla="*/ 180551 h 774620"/>
              <a:gd name="connsiteX26" fmla="*/ 1386160 w 1683194"/>
              <a:gd name="connsiteY26" fmla="*/ 192199 h 774620"/>
              <a:gd name="connsiteX27" fmla="*/ 1456051 w 1683194"/>
              <a:gd name="connsiteY27" fmla="*/ 215496 h 774620"/>
              <a:gd name="connsiteX28" fmla="*/ 1613304 w 1683194"/>
              <a:gd name="connsiteY28" fmla="*/ 227144 h 774620"/>
              <a:gd name="connsiteX29" fmla="*/ 1636601 w 1683194"/>
              <a:gd name="connsiteY29" fmla="*/ 232969 h 774620"/>
              <a:gd name="connsiteX30" fmla="*/ 1677370 w 1683194"/>
              <a:gd name="connsiteY30" fmla="*/ 244617 h 774620"/>
              <a:gd name="connsiteX31" fmla="*/ 1683194 w 1683194"/>
              <a:gd name="connsiteY31" fmla="*/ 244617 h 77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83194" h="774620">
                <a:moveTo>
                  <a:pt x="0" y="774620"/>
                </a:moveTo>
                <a:cubicBezTo>
                  <a:pt x="1941" y="720261"/>
                  <a:pt x="2807" y="665852"/>
                  <a:pt x="5824" y="611542"/>
                </a:cubicBezTo>
                <a:cubicBezTo>
                  <a:pt x="6692" y="595914"/>
                  <a:pt x="7852" y="580133"/>
                  <a:pt x="11648" y="564948"/>
                </a:cubicBezTo>
                <a:cubicBezTo>
                  <a:pt x="13754" y="556525"/>
                  <a:pt x="19413" y="549417"/>
                  <a:pt x="23296" y="541651"/>
                </a:cubicBezTo>
                <a:cubicBezTo>
                  <a:pt x="25238" y="531944"/>
                  <a:pt x="25990" y="521921"/>
                  <a:pt x="29121" y="512530"/>
                </a:cubicBezTo>
                <a:cubicBezTo>
                  <a:pt x="31867" y="504294"/>
                  <a:pt x="37243" y="497168"/>
                  <a:pt x="40769" y="489234"/>
                </a:cubicBezTo>
                <a:cubicBezTo>
                  <a:pt x="76212" y="409485"/>
                  <a:pt x="20308" y="523230"/>
                  <a:pt x="75714" y="419343"/>
                </a:cubicBezTo>
                <a:cubicBezTo>
                  <a:pt x="105767" y="362994"/>
                  <a:pt x="94297" y="371361"/>
                  <a:pt x="139780" y="314507"/>
                </a:cubicBezTo>
                <a:cubicBezTo>
                  <a:pt x="163853" y="284416"/>
                  <a:pt x="190307" y="256309"/>
                  <a:pt x="215495" y="227144"/>
                </a:cubicBezTo>
                <a:cubicBezTo>
                  <a:pt x="227194" y="213598"/>
                  <a:pt x="235724" y="196563"/>
                  <a:pt x="250440" y="186375"/>
                </a:cubicBezTo>
                <a:lnTo>
                  <a:pt x="326155" y="133957"/>
                </a:lnTo>
                <a:cubicBezTo>
                  <a:pt x="364480" y="107130"/>
                  <a:pt x="413770" y="68624"/>
                  <a:pt x="454287" y="52418"/>
                </a:cubicBezTo>
                <a:cubicBezTo>
                  <a:pt x="463994" y="48535"/>
                  <a:pt x="474058" y="45446"/>
                  <a:pt x="483409" y="40770"/>
                </a:cubicBezTo>
                <a:cubicBezTo>
                  <a:pt x="493534" y="35707"/>
                  <a:pt x="502224" y="27981"/>
                  <a:pt x="512530" y="23297"/>
                </a:cubicBezTo>
                <a:cubicBezTo>
                  <a:pt x="537990" y="11724"/>
                  <a:pt x="555261" y="10004"/>
                  <a:pt x="582420" y="5825"/>
                </a:cubicBezTo>
                <a:cubicBezTo>
                  <a:pt x="595988" y="3737"/>
                  <a:pt x="609599" y="1942"/>
                  <a:pt x="623189" y="0"/>
                </a:cubicBezTo>
                <a:lnTo>
                  <a:pt x="1001763" y="5825"/>
                </a:lnTo>
                <a:cubicBezTo>
                  <a:pt x="1009764" y="6057"/>
                  <a:pt x="1017465" y="9118"/>
                  <a:pt x="1025059" y="11649"/>
                </a:cubicBezTo>
                <a:cubicBezTo>
                  <a:pt x="1046362" y="18750"/>
                  <a:pt x="1084593" y="36885"/>
                  <a:pt x="1100774" y="46594"/>
                </a:cubicBezTo>
                <a:cubicBezTo>
                  <a:pt x="1110481" y="52418"/>
                  <a:pt x="1119999" y="58569"/>
                  <a:pt x="1129895" y="64067"/>
                </a:cubicBezTo>
                <a:cubicBezTo>
                  <a:pt x="1137485" y="68283"/>
                  <a:pt x="1145654" y="71407"/>
                  <a:pt x="1153192" y="75715"/>
                </a:cubicBezTo>
                <a:cubicBezTo>
                  <a:pt x="1172849" y="86948"/>
                  <a:pt x="1192020" y="99012"/>
                  <a:pt x="1211434" y="110660"/>
                </a:cubicBezTo>
                <a:cubicBezTo>
                  <a:pt x="1221141" y="116484"/>
                  <a:pt x="1231136" y="121854"/>
                  <a:pt x="1240555" y="128133"/>
                </a:cubicBezTo>
                <a:cubicBezTo>
                  <a:pt x="1326046" y="185128"/>
                  <a:pt x="1236111" y="127258"/>
                  <a:pt x="1298797" y="163078"/>
                </a:cubicBezTo>
                <a:cubicBezTo>
                  <a:pt x="1304875" y="166551"/>
                  <a:pt x="1310009" y="171596"/>
                  <a:pt x="1316270" y="174727"/>
                </a:cubicBezTo>
                <a:cubicBezTo>
                  <a:pt x="1321761" y="177473"/>
                  <a:pt x="1327786" y="179062"/>
                  <a:pt x="1333742" y="180551"/>
                </a:cubicBezTo>
                <a:cubicBezTo>
                  <a:pt x="1351106" y="184892"/>
                  <a:pt x="1368950" y="187282"/>
                  <a:pt x="1386160" y="192199"/>
                </a:cubicBezTo>
                <a:cubicBezTo>
                  <a:pt x="1409772" y="198945"/>
                  <a:pt x="1432054" y="210279"/>
                  <a:pt x="1456051" y="215496"/>
                </a:cubicBezTo>
                <a:cubicBezTo>
                  <a:pt x="1473486" y="219286"/>
                  <a:pt x="1611382" y="227024"/>
                  <a:pt x="1613304" y="227144"/>
                </a:cubicBezTo>
                <a:cubicBezTo>
                  <a:pt x="1621070" y="229086"/>
                  <a:pt x="1628904" y="230770"/>
                  <a:pt x="1636601" y="232969"/>
                </a:cubicBezTo>
                <a:cubicBezTo>
                  <a:pt x="1662501" y="240369"/>
                  <a:pt x="1647030" y="238549"/>
                  <a:pt x="1677370" y="244617"/>
                </a:cubicBezTo>
                <a:cubicBezTo>
                  <a:pt x="1679274" y="244998"/>
                  <a:pt x="1681253" y="244617"/>
                  <a:pt x="1683194" y="2446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175334" y="2087978"/>
            <a:ext cx="145620" cy="337803"/>
          </a:xfrm>
          <a:custGeom>
            <a:avLst/>
            <a:gdLst>
              <a:gd name="connsiteX0" fmla="*/ 0 w 145620"/>
              <a:gd name="connsiteY0" fmla="*/ 0 h 337803"/>
              <a:gd name="connsiteX1" fmla="*/ 23297 w 145620"/>
              <a:gd name="connsiteY1" fmla="*/ 29121 h 337803"/>
              <a:gd name="connsiteX2" fmla="*/ 58242 w 145620"/>
              <a:gd name="connsiteY2" fmla="*/ 75714 h 337803"/>
              <a:gd name="connsiteX3" fmla="*/ 81539 w 145620"/>
              <a:gd name="connsiteY3" fmla="*/ 122308 h 337803"/>
              <a:gd name="connsiteX4" fmla="*/ 93187 w 145620"/>
              <a:gd name="connsiteY4" fmla="*/ 168901 h 337803"/>
              <a:gd name="connsiteX5" fmla="*/ 110660 w 145620"/>
              <a:gd name="connsiteY5" fmla="*/ 221319 h 337803"/>
              <a:gd name="connsiteX6" fmla="*/ 122308 w 145620"/>
              <a:gd name="connsiteY6" fmla="*/ 267913 h 337803"/>
              <a:gd name="connsiteX7" fmla="*/ 128132 w 145620"/>
              <a:gd name="connsiteY7" fmla="*/ 297034 h 337803"/>
              <a:gd name="connsiteX8" fmla="*/ 139781 w 145620"/>
              <a:gd name="connsiteY8" fmla="*/ 314507 h 337803"/>
              <a:gd name="connsiteX9" fmla="*/ 145605 w 145620"/>
              <a:gd name="connsiteY9" fmla="*/ 337803 h 33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620" h="337803">
                <a:moveTo>
                  <a:pt x="0" y="0"/>
                </a:moveTo>
                <a:cubicBezTo>
                  <a:pt x="7766" y="9707"/>
                  <a:pt x="16168" y="18937"/>
                  <a:pt x="23297" y="29121"/>
                </a:cubicBezTo>
                <a:cubicBezTo>
                  <a:pt x="57068" y="77365"/>
                  <a:pt x="23988" y="41462"/>
                  <a:pt x="58242" y="75714"/>
                </a:cubicBezTo>
                <a:cubicBezTo>
                  <a:pt x="66008" y="91245"/>
                  <a:pt x="75442" y="106049"/>
                  <a:pt x="81539" y="122308"/>
                </a:cubicBezTo>
                <a:cubicBezTo>
                  <a:pt x="87160" y="137298"/>
                  <a:pt x="88670" y="153543"/>
                  <a:pt x="93187" y="168901"/>
                </a:cubicBezTo>
                <a:cubicBezTo>
                  <a:pt x="98384" y="186570"/>
                  <a:pt x="105463" y="203650"/>
                  <a:pt x="110660" y="221319"/>
                </a:cubicBezTo>
                <a:cubicBezTo>
                  <a:pt x="115177" y="236678"/>
                  <a:pt x="118708" y="252314"/>
                  <a:pt x="122308" y="267913"/>
                </a:cubicBezTo>
                <a:cubicBezTo>
                  <a:pt x="124534" y="277559"/>
                  <a:pt x="124656" y="287765"/>
                  <a:pt x="128132" y="297034"/>
                </a:cubicBezTo>
                <a:cubicBezTo>
                  <a:pt x="130590" y="303588"/>
                  <a:pt x="135898" y="308683"/>
                  <a:pt x="139781" y="314507"/>
                </a:cubicBezTo>
                <a:cubicBezTo>
                  <a:pt x="146219" y="333821"/>
                  <a:pt x="145605" y="325840"/>
                  <a:pt x="145605" y="3378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2259792"/>
            <a:ext cx="3060134" cy="883459"/>
            <a:chOff x="533400" y="2259791"/>
            <a:chExt cx="3060134" cy="883459"/>
          </a:xfrm>
        </p:grpSpPr>
        <p:sp>
          <p:nvSpPr>
            <p:cNvPr id="16" name="Oval 15"/>
            <p:cNvSpPr/>
            <p:nvPr/>
          </p:nvSpPr>
          <p:spPr>
            <a:xfrm>
              <a:off x="533400" y="2425780"/>
              <a:ext cx="762000" cy="71747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60005" y="2259791"/>
              <a:ext cx="2533529" cy="623190"/>
            </a:xfrm>
            <a:custGeom>
              <a:avLst/>
              <a:gdLst>
                <a:gd name="connsiteX0" fmla="*/ 0 w 2533529"/>
                <a:gd name="connsiteY0" fmla="*/ 198023 h 623190"/>
                <a:gd name="connsiteX1" fmla="*/ 52418 w 2533529"/>
                <a:gd name="connsiteY1" fmla="*/ 128133 h 623190"/>
                <a:gd name="connsiteX2" fmla="*/ 81539 w 2533529"/>
                <a:gd name="connsiteY2" fmla="*/ 99012 h 623190"/>
                <a:gd name="connsiteX3" fmla="*/ 133957 w 2533529"/>
                <a:gd name="connsiteY3" fmla="*/ 64066 h 623190"/>
                <a:gd name="connsiteX4" fmla="*/ 192199 w 2533529"/>
                <a:gd name="connsiteY4" fmla="*/ 34945 h 623190"/>
                <a:gd name="connsiteX5" fmla="*/ 396046 w 2533529"/>
                <a:gd name="connsiteY5" fmla="*/ 11648 h 623190"/>
                <a:gd name="connsiteX6" fmla="*/ 541651 w 2533529"/>
                <a:gd name="connsiteY6" fmla="*/ 0 h 623190"/>
                <a:gd name="connsiteX7" fmla="*/ 885279 w 2533529"/>
                <a:gd name="connsiteY7" fmla="*/ 5824 h 623190"/>
                <a:gd name="connsiteX8" fmla="*/ 1007587 w 2533529"/>
                <a:gd name="connsiteY8" fmla="*/ 17473 h 623190"/>
                <a:gd name="connsiteX9" fmla="*/ 1135720 w 2533529"/>
                <a:gd name="connsiteY9" fmla="*/ 58242 h 623190"/>
                <a:gd name="connsiteX10" fmla="*/ 1199786 w 2533529"/>
                <a:gd name="connsiteY10" fmla="*/ 104836 h 623190"/>
                <a:gd name="connsiteX11" fmla="*/ 1258028 w 2533529"/>
                <a:gd name="connsiteY11" fmla="*/ 192199 h 623190"/>
                <a:gd name="connsiteX12" fmla="*/ 1304622 w 2533529"/>
                <a:gd name="connsiteY12" fmla="*/ 262089 h 623190"/>
                <a:gd name="connsiteX13" fmla="*/ 1339567 w 2533529"/>
                <a:gd name="connsiteY13" fmla="*/ 355277 h 623190"/>
                <a:gd name="connsiteX14" fmla="*/ 1374512 w 2533529"/>
                <a:gd name="connsiteY14" fmla="*/ 436815 h 623190"/>
                <a:gd name="connsiteX15" fmla="*/ 1397809 w 2533529"/>
                <a:gd name="connsiteY15" fmla="*/ 465936 h 623190"/>
                <a:gd name="connsiteX16" fmla="*/ 1456051 w 2533529"/>
                <a:gd name="connsiteY16" fmla="*/ 535827 h 623190"/>
                <a:gd name="connsiteX17" fmla="*/ 1543414 w 2533529"/>
                <a:gd name="connsiteY17" fmla="*/ 588245 h 623190"/>
                <a:gd name="connsiteX18" fmla="*/ 1578359 w 2533529"/>
                <a:gd name="connsiteY18" fmla="*/ 605717 h 623190"/>
                <a:gd name="connsiteX19" fmla="*/ 1665722 w 2533529"/>
                <a:gd name="connsiteY19" fmla="*/ 623190 h 623190"/>
                <a:gd name="connsiteX20" fmla="*/ 1776382 w 2533529"/>
                <a:gd name="connsiteY20" fmla="*/ 605717 h 623190"/>
                <a:gd name="connsiteX21" fmla="*/ 1828800 w 2533529"/>
                <a:gd name="connsiteY21" fmla="*/ 582420 h 623190"/>
                <a:gd name="connsiteX22" fmla="*/ 1916163 w 2533529"/>
                <a:gd name="connsiteY22" fmla="*/ 535827 h 623190"/>
                <a:gd name="connsiteX23" fmla="*/ 1980229 w 2533529"/>
                <a:gd name="connsiteY23" fmla="*/ 495057 h 623190"/>
                <a:gd name="connsiteX24" fmla="*/ 2079241 w 2533529"/>
                <a:gd name="connsiteY24" fmla="*/ 436815 h 623190"/>
                <a:gd name="connsiteX25" fmla="*/ 2096713 w 2533529"/>
                <a:gd name="connsiteY25" fmla="*/ 419343 h 623190"/>
                <a:gd name="connsiteX26" fmla="*/ 2125834 w 2533529"/>
                <a:gd name="connsiteY26" fmla="*/ 401870 h 623190"/>
                <a:gd name="connsiteX27" fmla="*/ 2154956 w 2533529"/>
                <a:gd name="connsiteY27" fmla="*/ 378573 h 623190"/>
                <a:gd name="connsiteX28" fmla="*/ 2230670 w 2533529"/>
                <a:gd name="connsiteY28" fmla="*/ 326155 h 623190"/>
                <a:gd name="connsiteX29" fmla="*/ 2288912 w 2533529"/>
                <a:gd name="connsiteY29" fmla="*/ 279562 h 623190"/>
                <a:gd name="connsiteX30" fmla="*/ 2306385 w 2533529"/>
                <a:gd name="connsiteY30" fmla="*/ 267913 h 623190"/>
                <a:gd name="connsiteX31" fmla="*/ 2323857 w 2533529"/>
                <a:gd name="connsiteY31" fmla="*/ 250441 h 623190"/>
                <a:gd name="connsiteX32" fmla="*/ 2370451 w 2533529"/>
                <a:gd name="connsiteY32" fmla="*/ 215496 h 623190"/>
                <a:gd name="connsiteX33" fmla="*/ 2387924 w 2533529"/>
                <a:gd name="connsiteY33" fmla="*/ 209671 h 623190"/>
                <a:gd name="connsiteX34" fmla="*/ 2440341 w 2533529"/>
                <a:gd name="connsiteY34" fmla="*/ 174726 h 623190"/>
                <a:gd name="connsiteX35" fmla="*/ 2457814 w 2533529"/>
                <a:gd name="connsiteY35" fmla="*/ 163078 h 623190"/>
                <a:gd name="connsiteX36" fmla="*/ 2475287 w 2533529"/>
                <a:gd name="connsiteY36" fmla="*/ 157254 h 623190"/>
                <a:gd name="connsiteX37" fmla="*/ 2504408 w 2533529"/>
                <a:gd name="connsiteY37" fmla="*/ 139781 h 623190"/>
                <a:gd name="connsiteX38" fmla="*/ 2521880 w 2533529"/>
                <a:gd name="connsiteY38" fmla="*/ 128133 h 623190"/>
                <a:gd name="connsiteX39" fmla="*/ 2533529 w 2533529"/>
                <a:gd name="connsiteY39" fmla="*/ 122308 h 6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33529" h="623190">
                  <a:moveTo>
                    <a:pt x="0" y="198023"/>
                  </a:moveTo>
                  <a:cubicBezTo>
                    <a:pt x="22917" y="163648"/>
                    <a:pt x="23856" y="159552"/>
                    <a:pt x="52418" y="128133"/>
                  </a:cubicBezTo>
                  <a:cubicBezTo>
                    <a:pt x="61652" y="117975"/>
                    <a:pt x="70745" y="107493"/>
                    <a:pt x="81539" y="99012"/>
                  </a:cubicBezTo>
                  <a:cubicBezTo>
                    <a:pt x="98051" y="86038"/>
                    <a:pt x="115783" y="74588"/>
                    <a:pt x="133957" y="64066"/>
                  </a:cubicBezTo>
                  <a:cubicBezTo>
                    <a:pt x="152741" y="53191"/>
                    <a:pt x="171607" y="41809"/>
                    <a:pt x="192199" y="34945"/>
                  </a:cubicBezTo>
                  <a:cubicBezTo>
                    <a:pt x="266426" y="10203"/>
                    <a:pt x="315311" y="16913"/>
                    <a:pt x="396046" y="11648"/>
                  </a:cubicBezTo>
                  <a:cubicBezTo>
                    <a:pt x="444633" y="8479"/>
                    <a:pt x="493116" y="3883"/>
                    <a:pt x="541651" y="0"/>
                  </a:cubicBezTo>
                  <a:cubicBezTo>
                    <a:pt x="656194" y="1941"/>
                    <a:pt x="770800" y="1531"/>
                    <a:pt x="885279" y="5824"/>
                  </a:cubicBezTo>
                  <a:cubicBezTo>
                    <a:pt x="926204" y="7359"/>
                    <a:pt x="967502" y="9083"/>
                    <a:pt x="1007587" y="17473"/>
                  </a:cubicBezTo>
                  <a:cubicBezTo>
                    <a:pt x="1051457" y="26655"/>
                    <a:pt x="1135720" y="58242"/>
                    <a:pt x="1135720" y="58242"/>
                  </a:cubicBezTo>
                  <a:cubicBezTo>
                    <a:pt x="1157075" y="73773"/>
                    <a:pt x="1185139" y="82865"/>
                    <a:pt x="1199786" y="104836"/>
                  </a:cubicBezTo>
                  <a:cubicBezTo>
                    <a:pt x="1219200" y="133957"/>
                    <a:pt x="1242376" y="160895"/>
                    <a:pt x="1258028" y="192199"/>
                  </a:cubicBezTo>
                  <a:cubicBezTo>
                    <a:pt x="1282282" y="240706"/>
                    <a:pt x="1267164" y="217139"/>
                    <a:pt x="1304622" y="262089"/>
                  </a:cubicBezTo>
                  <a:cubicBezTo>
                    <a:pt x="1337031" y="359320"/>
                    <a:pt x="1306601" y="272864"/>
                    <a:pt x="1339567" y="355277"/>
                  </a:cubicBezTo>
                  <a:cubicBezTo>
                    <a:pt x="1350935" y="383697"/>
                    <a:pt x="1358006" y="410876"/>
                    <a:pt x="1374512" y="436815"/>
                  </a:cubicBezTo>
                  <a:cubicBezTo>
                    <a:pt x="1381186" y="447303"/>
                    <a:pt x="1390497" y="455883"/>
                    <a:pt x="1397809" y="465936"/>
                  </a:cubicBezTo>
                  <a:cubicBezTo>
                    <a:pt x="1419900" y="496312"/>
                    <a:pt x="1423377" y="512489"/>
                    <a:pt x="1456051" y="535827"/>
                  </a:cubicBezTo>
                  <a:cubicBezTo>
                    <a:pt x="1483686" y="555566"/>
                    <a:pt x="1513038" y="573058"/>
                    <a:pt x="1543414" y="588245"/>
                  </a:cubicBezTo>
                  <a:cubicBezTo>
                    <a:pt x="1555062" y="594069"/>
                    <a:pt x="1566095" y="601337"/>
                    <a:pt x="1578359" y="605717"/>
                  </a:cubicBezTo>
                  <a:cubicBezTo>
                    <a:pt x="1608318" y="616417"/>
                    <a:pt x="1634788" y="618771"/>
                    <a:pt x="1665722" y="623190"/>
                  </a:cubicBezTo>
                  <a:cubicBezTo>
                    <a:pt x="1702609" y="617366"/>
                    <a:pt x="1740153" y="614774"/>
                    <a:pt x="1776382" y="605717"/>
                  </a:cubicBezTo>
                  <a:cubicBezTo>
                    <a:pt x="1794932" y="601080"/>
                    <a:pt x="1811499" y="590561"/>
                    <a:pt x="1828800" y="582420"/>
                  </a:cubicBezTo>
                  <a:cubicBezTo>
                    <a:pt x="1859225" y="568103"/>
                    <a:pt x="1887511" y="553337"/>
                    <a:pt x="1916163" y="535827"/>
                  </a:cubicBezTo>
                  <a:cubicBezTo>
                    <a:pt x="1937762" y="522627"/>
                    <a:pt x="1957588" y="506377"/>
                    <a:pt x="1980229" y="495057"/>
                  </a:cubicBezTo>
                  <a:cubicBezTo>
                    <a:pt x="2009735" y="480305"/>
                    <a:pt x="2058767" y="457289"/>
                    <a:pt x="2079241" y="436815"/>
                  </a:cubicBezTo>
                  <a:cubicBezTo>
                    <a:pt x="2085065" y="430991"/>
                    <a:pt x="2090124" y="424285"/>
                    <a:pt x="2096713" y="419343"/>
                  </a:cubicBezTo>
                  <a:cubicBezTo>
                    <a:pt x="2105769" y="412551"/>
                    <a:pt x="2116560" y="408362"/>
                    <a:pt x="2125834" y="401870"/>
                  </a:cubicBezTo>
                  <a:cubicBezTo>
                    <a:pt x="2136018" y="394741"/>
                    <a:pt x="2144878" y="385851"/>
                    <a:pt x="2154956" y="378573"/>
                  </a:cubicBezTo>
                  <a:cubicBezTo>
                    <a:pt x="2179841" y="360601"/>
                    <a:pt x="2206700" y="345331"/>
                    <a:pt x="2230670" y="326155"/>
                  </a:cubicBezTo>
                  <a:cubicBezTo>
                    <a:pt x="2250084" y="310624"/>
                    <a:pt x="2268226" y="293353"/>
                    <a:pt x="2288912" y="279562"/>
                  </a:cubicBezTo>
                  <a:cubicBezTo>
                    <a:pt x="2294736" y="275679"/>
                    <a:pt x="2301007" y="272394"/>
                    <a:pt x="2306385" y="267913"/>
                  </a:cubicBezTo>
                  <a:cubicBezTo>
                    <a:pt x="2312712" y="262640"/>
                    <a:pt x="2317482" y="255657"/>
                    <a:pt x="2323857" y="250441"/>
                  </a:cubicBezTo>
                  <a:cubicBezTo>
                    <a:pt x="2338883" y="238147"/>
                    <a:pt x="2352033" y="221636"/>
                    <a:pt x="2370451" y="215496"/>
                  </a:cubicBezTo>
                  <a:cubicBezTo>
                    <a:pt x="2376275" y="213554"/>
                    <a:pt x="2382557" y="212653"/>
                    <a:pt x="2387924" y="209671"/>
                  </a:cubicBezTo>
                  <a:cubicBezTo>
                    <a:pt x="2387959" y="209651"/>
                    <a:pt x="2431588" y="180561"/>
                    <a:pt x="2440341" y="174726"/>
                  </a:cubicBezTo>
                  <a:cubicBezTo>
                    <a:pt x="2446165" y="170843"/>
                    <a:pt x="2451173" y="165291"/>
                    <a:pt x="2457814" y="163078"/>
                  </a:cubicBezTo>
                  <a:lnTo>
                    <a:pt x="2475287" y="157254"/>
                  </a:lnTo>
                  <a:cubicBezTo>
                    <a:pt x="2498037" y="134502"/>
                    <a:pt x="2474166" y="154902"/>
                    <a:pt x="2504408" y="139781"/>
                  </a:cubicBezTo>
                  <a:cubicBezTo>
                    <a:pt x="2510669" y="136651"/>
                    <a:pt x="2515878" y="131734"/>
                    <a:pt x="2521880" y="128133"/>
                  </a:cubicBezTo>
                  <a:cubicBezTo>
                    <a:pt x="2525603" y="125899"/>
                    <a:pt x="2529646" y="124250"/>
                    <a:pt x="2533529" y="122308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29000" y="2483821"/>
              <a:ext cx="134099" cy="11729"/>
            </a:xfrm>
            <a:custGeom>
              <a:avLst/>
              <a:gdLst>
                <a:gd name="connsiteX0" fmla="*/ 0 w 134099"/>
                <a:gd name="connsiteY0" fmla="*/ 0 h 11729"/>
                <a:gd name="connsiteX1" fmla="*/ 104836 w 134099"/>
                <a:gd name="connsiteY1" fmla="*/ 5824 h 11729"/>
                <a:gd name="connsiteX2" fmla="*/ 133957 w 134099"/>
                <a:gd name="connsiteY2" fmla="*/ 11648 h 1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99" h="11729">
                  <a:moveTo>
                    <a:pt x="0" y="0"/>
                  </a:moveTo>
                  <a:cubicBezTo>
                    <a:pt x="34945" y="1941"/>
                    <a:pt x="69994" y="2506"/>
                    <a:pt x="104836" y="5824"/>
                  </a:cubicBezTo>
                  <a:cubicBezTo>
                    <a:pt x="178882" y="12876"/>
                    <a:pt x="82721" y="11648"/>
                    <a:pt x="133957" y="11648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23" name="Lightning Bolt 22"/>
          <p:cNvSpPr/>
          <p:nvPr/>
        </p:nvSpPr>
        <p:spPr>
          <a:xfrm>
            <a:off x="76200" y="1424706"/>
            <a:ext cx="914400" cy="1299445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65098" y="2724150"/>
            <a:ext cx="1616702" cy="838200"/>
            <a:chOff x="5165098" y="2724150"/>
            <a:chExt cx="1616702" cy="8382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181600" y="2724150"/>
              <a:ext cx="16002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65098" y="2784515"/>
              <a:ext cx="1388102" cy="777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0000" y="1276350"/>
            <a:ext cx="1143000" cy="1066800"/>
            <a:chOff x="3810000" y="1276350"/>
            <a:chExt cx="1143000" cy="106680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810000" y="1276350"/>
              <a:ext cx="838200" cy="1028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816795" y="1504950"/>
              <a:ext cx="1136205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69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://www2.neuroscience.umn.edu/RFM/Comp/CC_VC_singlecomp_alph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6200" y="1352551"/>
            <a:ext cx="2960236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synaptic strength</a:t>
            </a:r>
            <a:endParaRPr lang="en-US" dirty="0"/>
          </a:p>
        </p:txBody>
      </p:sp>
      <p:pic>
        <p:nvPicPr>
          <p:cNvPr id="1026" name="Picture 2" descr="https://upload.wikimedia.org/wikipedia/en/0/0d/Field_potential_schemati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2" r="10719"/>
          <a:stretch/>
        </p:blipFill>
        <p:spPr bwMode="auto">
          <a:xfrm>
            <a:off x="3276600" y="1962151"/>
            <a:ext cx="5867400" cy="24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133600" y="1352551"/>
            <a:ext cx="5334000" cy="1110734"/>
            <a:chOff x="2133600" y="1352550"/>
            <a:chExt cx="5334000" cy="111073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781800" y="1721882"/>
              <a:ext cx="685800" cy="316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733800" y="1352550"/>
              <a:ext cx="3186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Helvetica"/>
                </a:rPr>
                <a:t>Post-synaptic potentials (mV)</a:t>
              </a:r>
              <a:endParaRPr lang="en-US" dirty="0">
                <a:solidFill>
                  <a:srgbClr val="FF0000"/>
                </a:solidFill>
                <a:latin typeface="Helvetic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133600" y="1581150"/>
              <a:ext cx="1676400" cy="8821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05602" y="3991267"/>
            <a:ext cx="2301381" cy="879698"/>
            <a:chOff x="6705600" y="3991268"/>
            <a:chExt cx="2301381" cy="879698"/>
          </a:xfrm>
        </p:grpSpPr>
        <p:sp>
          <p:nvSpPr>
            <p:cNvPr id="6" name="TextBox 5"/>
            <p:cNvSpPr txBox="1"/>
            <p:nvPr/>
          </p:nvSpPr>
          <p:spPr>
            <a:xfrm>
              <a:off x="6705600" y="4501634"/>
              <a:ext cx="23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</a:rPr>
                <a:t>Field potentials (mV)</a:t>
              </a:r>
              <a:endParaRPr lang="en-US" dirty="0">
                <a:latin typeface="Helvetic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848600" y="3991268"/>
              <a:ext cx="183456" cy="4820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6200" y="3110124"/>
            <a:ext cx="3654206" cy="1956681"/>
            <a:chOff x="76200" y="3110124"/>
            <a:chExt cx="3654206" cy="1956681"/>
          </a:xfrm>
        </p:grpSpPr>
        <p:pic>
          <p:nvPicPr>
            <p:cNvPr id="1028" name="Picture 4" descr="http://www2.neuroscience.umn.edu/RFM/Comp/CC_VC_singlecomp_alpha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20"/>
            <a:stretch/>
          </p:blipFill>
          <p:spPr bwMode="auto">
            <a:xfrm>
              <a:off x="76200" y="3110124"/>
              <a:ext cx="2960236" cy="157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762000" y="4260592"/>
              <a:ext cx="2968406" cy="806213"/>
              <a:chOff x="762000" y="4260592"/>
              <a:chExt cx="2968406" cy="80621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62000" y="4697473"/>
                <a:ext cx="296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20FB1"/>
                    </a:solidFill>
                    <a:latin typeface="Helvetica"/>
                  </a:rPr>
                  <a:t>Post-synaptic currents (</a:t>
                </a:r>
                <a:r>
                  <a:rPr lang="en-US" dirty="0" err="1" smtClean="0">
                    <a:solidFill>
                      <a:srgbClr val="220FB1"/>
                    </a:solidFill>
                    <a:latin typeface="Helvetica"/>
                  </a:rPr>
                  <a:t>pA</a:t>
                </a:r>
                <a:r>
                  <a:rPr lang="en-US" dirty="0" smtClean="0">
                    <a:solidFill>
                      <a:srgbClr val="220FB1"/>
                    </a:solidFill>
                    <a:latin typeface="Helvetica"/>
                  </a:rPr>
                  <a:t>)</a:t>
                </a:r>
                <a:endParaRPr lang="en-US" dirty="0">
                  <a:solidFill>
                    <a:srgbClr val="220FB1"/>
                  </a:solidFill>
                  <a:latin typeface="Helvetica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66800" y="4260592"/>
                <a:ext cx="304800" cy="520958"/>
              </a:xfrm>
              <a:prstGeom prst="straightConnector1">
                <a:avLst/>
              </a:prstGeom>
              <a:ln>
                <a:solidFill>
                  <a:srgbClr val="220FB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7010400" y="3110125"/>
            <a:ext cx="2133600" cy="788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049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Plasticity: change in synaptic strength</a:t>
            </a:r>
            <a:endParaRPr lang="en-US" sz="3600" dirty="0"/>
          </a:p>
        </p:txBody>
      </p:sp>
      <p:pic>
        <p:nvPicPr>
          <p:cNvPr id="4" name="Picture 2" descr="https://upload.wikimedia.org/wikipedia/en/0/0d/Field_potential_schemat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4" t="28062" r="10719" b="40563"/>
          <a:stretch/>
        </p:blipFill>
        <p:spPr bwMode="auto">
          <a:xfrm>
            <a:off x="152402" y="2800350"/>
            <a:ext cx="277732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en/0/0d/Field_potential_schemati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4" t="28062" r="10719" b="40563"/>
          <a:stretch/>
        </p:blipFill>
        <p:spPr bwMode="auto">
          <a:xfrm>
            <a:off x="3657602" y="1276350"/>
            <a:ext cx="277732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en/0/0d/Field_potential_schemati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4" t="28062" r="10719" b="40563"/>
          <a:stretch/>
        </p:blipFill>
        <p:spPr bwMode="auto">
          <a:xfrm>
            <a:off x="3810000" y="4248149"/>
            <a:ext cx="1600200" cy="5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2133600" y="2381250"/>
            <a:ext cx="15240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3064" y="3562350"/>
            <a:ext cx="1438336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8800" y="1982570"/>
            <a:ext cx="1532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strengthened </a:t>
            </a:r>
          </a:p>
          <a:p>
            <a:r>
              <a:rPr lang="en-US" dirty="0" smtClean="0">
                <a:latin typeface="Helvetica"/>
              </a:rPr>
              <a:t>connection</a:t>
            </a:r>
            <a:endParaRPr lang="en-US" dirty="0">
              <a:latin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3128" y="3984606"/>
            <a:ext cx="13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</a:rPr>
              <a:t>weakened </a:t>
            </a:r>
          </a:p>
          <a:p>
            <a:r>
              <a:rPr lang="en-US" dirty="0" smtClean="0">
                <a:latin typeface="Helvetica"/>
              </a:rPr>
              <a:t>connection</a:t>
            </a:r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674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short term 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3962400" cy="3810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PPR = B/A</a:t>
            </a:r>
          </a:p>
          <a:p>
            <a:endParaRPr lang="en-US" sz="2000" dirty="0" smtClean="0"/>
          </a:p>
          <a:p>
            <a:r>
              <a:rPr lang="en-US" sz="2000" dirty="0" smtClean="0"/>
              <a:t>PPF = B/A &gt; 1</a:t>
            </a:r>
          </a:p>
          <a:p>
            <a:r>
              <a:rPr lang="en-US" sz="2000" dirty="0" smtClean="0"/>
              <a:t>PPD = B/A &lt; 1</a:t>
            </a:r>
          </a:p>
          <a:p>
            <a:endParaRPr lang="en-US" sz="2000" dirty="0"/>
          </a:p>
          <a:p>
            <a:r>
              <a:rPr lang="en-US" sz="2000" dirty="0" smtClean="0"/>
              <a:t>no short term plasticity B/A = 1</a:t>
            </a:r>
            <a:endParaRPr lang="en-US" sz="2000" dirty="0"/>
          </a:p>
        </p:txBody>
      </p:sp>
      <p:pic>
        <p:nvPicPr>
          <p:cNvPr id="5" name="Picture 2" descr="http://img.bimg.126.net/photo/1erw60D93B_pjeAiEDXfxQ==/40110184181285182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10689"/>
            <a:ext cx="4953000" cy="35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32274" y="4690217"/>
            <a:ext cx="2210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/>
              </a:rPr>
              <a:t>Zucker</a:t>
            </a:r>
            <a:r>
              <a:rPr lang="en-US" sz="1400" dirty="0" smtClean="0">
                <a:latin typeface="Helvetica"/>
              </a:rPr>
              <a:t> and </a:t>
            </a:r>
            <a:r>
              <a:rPr lang="en-US" sz="1400" dirty="0" err="1" smtClean="0">
                <a:latin typeface="Helvetica"/>
              </a:rPr>
              <a:t>Regehr</a:t>
            </a:r>
            <a:r>
              <a:rPr lang="en-US" sz="1400" dirty="0" smtClean="0">
                <a:latin typeface="Helvetica"/>
              </a:rPr>
              <a:t>, 2002</a:t>
            </a:r>
            <a:endParaRPr lang="en-US" sz="14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025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Features of plasticity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5255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AutoNum type="arabicPlain"/>
            </a:pPr>
            <a:r>
              <a:rPr lang="en-US" dirty="0" smtClean="0"/>
              <a:t>INDUCED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Activity dependency </a:t>
            </a:r>
            <a:r>
              <a:rPr lang="mr-IN" dirty="0" smtClean="0"/>
              <a:t>–</a:t>
            </a:r>
            <a:r>
              <a:rPr lang="en-US" dirty="0" smtClean="0"/>
              <a:t> some sort of neural activity in the connected neurons themselves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Hormone,  development, drugs, injury etc. can also induce plasticity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dirty="0" smtClean="0"/>
              <a:t>EXPRESSED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 change in the nature of the communication between neurons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dirty="0" smtClean="0"/>
              <a:t>PERSISTS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Short-term plasticity: seconds to minutes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Long-term plasticity: minutes to hours and even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different expressions of plasticity</a:t>
            </a:r>
            <a:endParaRPr lang="en-US" dirty="0"/>
          </a:p>
        </p:txBody>
      </p:sp>
      <p:pic>
        <p:nvPicPr>
          <p:cNvPr id="4" name="Content Placeholder 3" descr="Screen Shot 2018-04-24 at 9.45.1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0" r="-1974" b="22636"/>
          <a:stretch/>
        </p:blipFill>
        <p:spPr>
          <a:xfrm>
            <a:off x="304800" y="1200150"/>
            <a:ext cx="3506731" cy="3657600"/>
          </a:xfrm>
        </p:spPr>
      </p:pic>
      <p:sp>
        <p:nvSpPr>
          <p:cNvPr id="5" name="TextBox 4"/>
          <p:cNvSpPr txBox="1"/>
          <p:nvPr/>
        </p:nvSpPr>
        <p:spPr>
          <a:xfrm>
            <a:off x="3733800" y="1504950"/>
            <a:ext cx="429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Climbing Fiber: Paired-pulse depression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2800350"/>
            <a:ext cx="40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Fiber: Paired-pulse facilitation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171950"/>
            <a:ext cx="408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Schaeffer collateral: mixed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5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5062</TotalTime>
  <Words>867</Words>
  <Application>Microsoft Macintosh PowerPoint</Application>
  <PresentationFormat>On-screen Show (16:9)</PresentationFormat>
  <Paragraphs>198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Plasticity: Pre-synaptic</vt:lpstr>
      <vt:lpstr>Importance of Plasticity</vt:lpstr>
      <vt:lpstr>Question to get started</vt:lpstr>
      <vt:lpstr>PowerPoint Presentation</vt:lpstr>
      <vt:lpstr>How to measure synaptic strength</vt:lpstr>
      <vt:lpstr>Plasticity: change in synaptic strength</vt:lpstr>
      <vt:lpstr>Measuring short term plasticity</vt:lpstr>
      <vt:lpstr>Features of plasticity</vt:lpstr>
      <vt:lpstr>Many different expressions of plasticity</vt:lpstr>
      <vt:lpstr>In some cases, you can measure PPF and PPD in one postsynaptic cell!</vt:lpstr>
      <vt:lpstr>One cell can even have different expressions of plasticity onto two different cells!</vt:lpstr>
      <vt:lpstr>PowerPoint Presentation</vt:lpstr>
      <vt:lpstr>facilitation and depression (short term)</vt:lpstr>
      <vt:lpstr>Post-tetanic plasticity (short term)</vt:lpstr>
      <vt:lpstr>LTP and LTD (long term)</vt:lpstr>
      <vt:lpstr>Where does plasticity occur?</vt:lpstr>
      <vt:lpstr>Discussion: plasticity location</vt:lpstr>
      <vt:lpstr>Mechanisms of presynaptic plasticity</vt:lpstr>
      <vt:lpstr>PPF: residual calcium</vt:lpstr>
      <vt:lpstr>PPF: residual calcium </vt:lpstr>
      <vt:lpstr>PPD: Releasable pool depletion</vt:lpstr>
      <vt:lpstr>How to measure RRP?</vt:lpstr>
      <vt:lpstr>PPD: Inactivation of calcium channels</vt:lpstr>
      <vt:lpstr>PPD: autoreceptors</vt:lpstr>
      <vt:lpstr>PPD: autoreceptors</vt:lpstr>
      <vt:lpstr>Discussion</vt:lpstr>
      <vt:lpstr>Probability of release</vt:lpstr>
      <vt:lpstr>Contribution of signaling molecules</vt:lpstr>
      <vt:lpstr>cAMP increases Pr</vt:lpstr>
      <vt:lpstr>cAMP increases Pr</vt:lpstr>
      <vt:lpstr>cAMP inhibition can lead to depression</vt:lpstr>
      <vt:lpstr>Adenosine tone gates presynaptic plasticity</vt:lpstr>
      <vt:lpstr>Long term presynaptic changes</vt:lpstr>
      <vt:lpstr>What’s next?</vt:lpstr>
      <vt:lpstr>my contact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Plasticity: Pre-synaptic</dc:title>
  <dc:creator>Evans, Rebekah (NIH/NINDS) [F]</dc:creator>
  <cp:lastModifiedBy>Paul Kramer</cp:lastModifiedBy>
  <cp:revision>183</cp:revision>
  <dcterms:created xsi:type="dcterms:W3CDTF">2016-02-03T15:45:51Z</dcterms:created>
  <dcterms:modified xsi:type="dcterms:W3CDTF">2018-04-24T18:47:51Z</dcterms:modified>
</cp:coreProperties>
</file>