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43891200" cy="32918400"/>
  <p:notesSz cx="31954788" cy="42833925"/>
  <p:defaultTextStyle>
    <a:defPPr>
      <a:defRPr lang="en-US"/>
    </a:defPPr>
    <a:lvl1pPr algn="l" rtl="0" fontAlgn="base">
      <a:spcBef>
        <a:spcPct val="0"/>
      </a:spcBef>
      <a:spcAft>
        <a:spcPct val="0"/>
      </a:spcAft>
      <a:defRPr sz="8600" kern="1200">
        <a:solidFill>
          <a:schemeClr val="tx1"/>
        </a:solidFill>
        <a:latin typeface="Arial" charset="0"/>
        <a:ea typeface="+mn-ea"/>
        <a:cs typeface="+mn-cs"/>
      </a:defRPr>
    </a:lvl1pPr>
    <a:lvl2pPr marL="457200" algn="l" rtl="0" fontAlgn="base">
      <a:spcBef>
        <a:spcPct val="0"/>
      </a:spcBef>
      <a:spcAft>
        <a:spcPct val="0"/>
      </a:spcAft>
      <a:defRPr sz="8600" kern="1200">
        <a:solidFill>
          <a:schemeClr val="tx1"/>
        </a:solidFill>
        <a:latin typeface="Arial" charset="0"/>
        <a:ea typeface="+mn-ea"/>
        <a:cs typeface="+mn-cs"/>
      </a:defRPr>
    </a:lvl2pPr>
    <a:lvl3pPr marL="914400" algn="l" rtl="0" fontAlgn="base">
      <a:spcBef>
        <a:spcPct val="0"/>
      </a:spcBef>
      <a:spcAft>
        <a:spcPct val="0"/>
      </a:spcAft>
      <a:defRPr sz="8600" kern="1200">
        <a:solidFill>
          <a:schemeClr val="tx1"/>
        </a:solidFill>
        <a:latin typeface="Arial" charset="0"/>
        <a:ea typeface="+mn-ea"/>
        <a:cs typeface="+mn-cs"/>
      </a:defRPr>
    </a:lvl3pPr>
    <a:lvl4pPr marL="1371600" algn="l" rtl="0" fontAlgn="base">
      <a:spcBef>
        <a:spcPct val="0"/>
      </a:spcBef>
      <a:spcAft>
        <a:spcPct val="0"/>
      </a:spcAft>
      <a:defRPr sz="8600" kern="1200">
        <a:solidFill>
          <a:schemeClr val="tx1"/>
        </a:solidFill>
        <a:latin typeface="Arial" charset="0"/>
        <a:ea typeface="+mn-ea"/>
        <a:cs typeface="+mn-cs"/>
      </a:defRPr>
    </a:lvl4pPr>
    <a:lvl5pPr marL="1828800" algn="l"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4283C"/>
    <a:srgbClr val="336699"/>
    <a:srgbClr val="003366"/>
    <a:srgbClr val="003300"/>
    <a:srgbClr val="B9C6D5"/>
    <a:srgbClr val="92A6B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584" autoAdjust="0"/>
    <p:restoredTop sz="97820" autoAdjust="0"/>
  </p:normalViewPr>
  <p:slideViewPr>
    <p:cSldViewPr snapToGrid="0">
      <p:cViewPr>
        <p:scale>
          <a:sx n="20" d="100"/>
          <a:sy n="20" d="100"/>
        </p:scale>
        <p:origin x="-1722" y="-72"/>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120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847763" cy="214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18100675" y="0"/>
            <a:ext cx="13846175" cy="214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5268913" y="3213100"/>
            <a:ext cx="21416962" cy="160623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3195638" y="20345400"/>
            <a:ext cx="25563512" cy="1927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40684450"/>
            <a:ext cx="13847763" cy="214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18100675" y="40684450"/>
            <a:ext cx="13846175" cy="214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3B04F6AC-C0EC-4D3F-B507-E90179CDECA5}" type="slidenum">
              <a:rPr lang="en-US"/>
              <a:pPr>
                <a:defRPr/>
              </a:pPr>
              <a:t>‹#›</a:t>
            </a:fld>
            <a:endParaRPr lang="en-US"/>
          </a:p>
        </p:txBody>
      </p:sp>
    </p:spTree>
    <p:extLst>
      <p:ext uri="{BB962C8B-B14F-4D97-AF65-F5344CB8AC3E}">
        <p14:creationId xmlns:p14="http://schemas.microsoft.com/office/powerpoint/2010/main" val="15073762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eaLnBrk="0" fontAlgn="base" hangingPunct="0">
              <a:spcBef>
                <a:spcPct val="0"/>
              </a:spcBef>
              <a:spcAft>
                <a:spcPct val="0"/>
              </a:spcAft>
              <a:defRPr sz="8600">
                <a:solidFill>
                  <a:schemeClr val="tx1"/>
                </a:solidFill>
                <a:latin typeface="Arial" charset="0"/>
              </a:defRPr>
            </a:lvl6pPr>
            <a:lvl7pPr marL="2971800" indent="-228600" eaLnBrk="0" fontAlgn="base" hangingPunct="0">
              <a:spcBef>
                <a:spcPct val="0"/>
              </a:spcBef>
              <a:spcAft>
                <a:spcPct val="0"/>
              </a:spcAft>
              <a:defRPr sz="8600">
                <a:solidFill>
                  <a:schemeClr val="tx1"/>
                </a:solidFill>
                <a:latin typeface="Arial" charset="0"/>
              </a:defRPr>
            </a:lvl7pPr>
            <a:lvl8pPr marL="3429000" indent="-228600" eaLnBrk="0" fontAlgn="base" hangingPunct="0">
              <a:spcBef>
                <a:spcPct val="0"/>
              </a:spcBef>
              <a:spcAft>
                <a:spcPct val="0"/>
              </a:spcAft>
              <a:defRPr sz="8600">
                <a:solidFill>
                  <a:schemeClr val="tx1"/>
                </a:solidFill>
                <a:latin typeface="Arial" charset="0"/>
              </a:defRPr>
            </a:lvl8pPr>
            <a:lvl9pPr marL="3886200" indent="-228600" eaLnBrk="0" fontAlgn="base" hangingPunct="0">
              <a:spcBef>
                <a:spcPct val="0"/>
              </a:spcBef>
              <a:spcAft>
                <a:spcPct val="0"/>
              </a:spcAft>
              <a:defRPr sz="8600">
                <a:solidFill>
                  <a:schemeClr val="tx1"/>
                </a:solidFill>
                <a:latin typeface="Arial" charset="0"/>
              </a:defRPr>
            </a:lvl9pPr>
          </a:lstStyle>
          <a:p>
            <a:pPr eaLnBrk="1" hangingPunct="1"/>
            <a:fld id="{563E781B-CD33-4F41-8812-365065775EF2}" type="slidenum">
              <a:rPr lang="en-US" sz="1200" smtClean="0"/>
              <a:pPr eaLnBrk="1" hangingPunct="1"/>
              <a:t>1</a:t>
            </a:fld>
            <a:endParaRPr lang="en-US" sz="1200"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8A5AFF4-8C60-4627-8A68-70619D1FCC41}" type="slidenum">
              <a:rPr lang="en-US"/>
              <a:pPr>
                <a:defRPr/>
              </a:pPr>
              <a:t>‹#›</a:t>
            </a:fld>
            <a:endParaRPr lang="en-US"/>
          </a:p>
        </p:txBody>
      </p:sp>
    </p:spTree>
    <p:extLst>
      <p:ext uri="{BB962C8B-B14F-4D97-AF65-F5344CB8AC3E}">
        <p14:creationId xmlns:p14="http://schemas.microsoft.com/office/powerpoint/2010/main" val="71761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D378022-905E-407E-AF77-07874933479C}" type="slidenum">
              <a:rPr lang="en-US"/>
              <a:pPr>
                <a:defRPr/>
              </a:pPr>
              <a:t>‹#›</a:t>
            </a:fld>
            <a:endParaRPr lang="en-US"/>
          </a:p>
        </p:txBody>
      </p:sp>
    </p:spTree>
    <p:extLst>
      <p:ext uri="{BB962C8B-B14F-4D97-AF65-F5344CB8AC3E}">
        <p14:creationId xmlns:p14="http://schemas.microsoft.com/office/powerpoint/2010/main" val="345885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3025" y="1317625"/>
            <a:ext cx="9875838" cy="280876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2338" y="1317625"/>
            <a:ext cx="29478287" cy="28087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27B335E-B7D7-4EEC-8687-D8322854730F}" type="slidenum">
              <a:rPr lang="en-US"/>
              <a:pPr>
                <a:defRPr/>
              </a:pPr>
              <a:t>‹#›</a:t>
            </a:fld>
            <a:endParaRPr lang="en-US"/>
          </a:p>
        </p:txBody>
      </p:sp>
    </p:spTree>
    <p:extLst>
      <p:ext uri="{BB962C8B-B14F-4D97-AF65-F5344CB8AC3E}">
        <p14:creationId xmlns:p14="http://schemas.microsoft.com/office/powerpoint/2010/main" val="4251218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26AEE57-6B69-4D55-839B-A8D7AE4CD490}" type="slidenum">
              <a:rPr lang="en-US"/>
              <a:pPr>
                <a:defRPr/>
              </a:pPr>
              <a:t>‹#›</a:t>
            </a:fld>
            <a:endParaRPr lang="en-US"/>
          </a:p>
        </p:txBody>
      </p:sp>
    </p:spTree>
    <p:extLst>
      <p:ext uri="{BB962C8B-B14F-4D97-AF65-F5344CB8AC3E}">
        <p14:creationId xmlns:p14="http://schemas.microsoft.com/office/powerpoint/2010/main" val="837879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3912BBA-A8FA-473A-A506-D882E778A9FF}" type="slidenum">
              <a:rPr lang="en-US"/>
              <a:pPr>
                <a:defRPr/>
              </a:pPr>
              <a:t>‹#›</a:t>
            </a:fld>
            <a:endParaRPr lang="en-US"/>
          </a:p>
        </p:txBody>
      </p:sp>
    </p:spTree>
    <p:extLst>
      <p:ext uri="{BB962C8B-B14F-4D97-AF65-F5344CB8AC3E}">
        <p14:creationId xmlns:p14="http://schemas.microsoft.com/office/powerpoint/2010/main" val="3163549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2338" y="7680325"/>
            <a:ext cx="19677062"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0" y="7680325"/>
            <a:ext cx="19677063"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0102F67-4265-4DF4-9697-5124C4D57BD9}" type="slidenum">
              <a:rPr lang="en-US"/>
              <a:pPr>
                <a:defRPr/>
              </a:pPr>
              <a:t>‹#›</a:t>
            </a:fld>
            <a:endParaRPr lang="en-US"/>
          </a:p>
        </p:txBody>
      </p:sp>
    </p:spTree>
    <p:extLst>
      <p:ext uri="{BB962C8B-B14F-4D97-AF65-F5344CB8AC3E}">
        <p14:creationId xmlns:p14="http://schemas.microsoft.com/office/powerpoint/2010/main" val="864788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3C7E54D-9F6F-4E04-9F8D-EBF753681322}" type="slidenum">
              <a:rPr lang="en-US"/>
              <a:pPr>
                <a:defRPr/>
              </a:pPr>
              <a:t>‹#›</a:t>
            </a:fld>
            <a:endParaRPr lang="en-US"/>
          </a:p>
        </p:txBody>
      </p:sp>
    </p:spTree>
    <p:extLst>
      <p:ext uri="{BB962C8B-B14F-4D97-AF65-F5344CB8AC3E}">
        <p14:creationId xmlns:p14="http://schemas.microsoft.com/office/powerpoint/2010/main" val="265134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49E20D2-547C-4AC2-8D91-D45F1975F5B3}" type="slidenum">
              <a:rPr lang="en-US"/>
              <a:pPr>
                <a:defRPr/>
              </a:pPr>
              <a:t>‹#›</a:t>
            </a:fld>
            <a:endParaRPr lang="en-US"/>
          </a:p>
        </p:txBody>
      </p:sp>
    </p:spTree>
    <p:extLst>
      <p:ext uri="{BB962C8B-B14F-4D97-AF65-F5344CB8AC3E}">
        <p14:creationId xmlns:p14="http://schemas.microsoft.com/office/powerpoint/2010/main" val="3707558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785D817-FD09-4DB7-943D-810F8D7A9618}" type="slidenum">
              <a:rPr lang="en-US"/>
              <a:pPr>
                <a:defRPr/>
              </a:pPr>
              <a:t>‹#›</a:t>
            </a:fld>
            <a:endParaRPr lang="en-US"/>
          </a:p>
        </p:txBody>
      </p:sp>
    </p:spTree>
    <p:extLst>
      <p:ext uri="{BB962C8B-B14F-4D97-AF65-F5344CB8AC3E}">
        <p14:creationId xmlns:p14="http://schemas.microsoft.com/office/powerpoint/2010/main" val="3970906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04B0403-2C31-484E-A8AB-60647C598031}" type="slidenum">
              <a:rPr lang="en-US"/>
              <a:pPr>
                <a:defRPr/>
              </a:pPr>
              <a:t>‹#›</a:t>
            </a:fld>
            <a:endParaRPr lang="en-US"/>
          </a:p>
        </p:txBody>
      </p:sp>
    </p:spTree>
    <p:extLst>
      <p:ext uri="{BB962C8B-B14F-4D97-AF65-F5344CB8AC3E}">
        <p14:creationId xmlns:p14="http://schemas.microsoft.com/office/powerpoint/2010/main" val="882305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5FC6AE7-2501-4B6D-A7DE-0F49D46AF2E9}" type="slidenum">
              <a:rPr lang="en-US"/>
              <a:pPr>
                <a:defRPr/>
              </a:pPr>
              <a:t>‹#›</a:t>
            </a:fld>
            <a:endParaRPr lang="en-US"/>
          </a:p>
        </p:txBody>
      </p:sp>
    </p:spTree>
    <p:extLst>
      <p:ext uri="{BB962C8B-B14F-4D97-AF65-F5344CB8AC3E}">
        <p14:creationId xmlns:p14="http://schemas.microsoft.com/office/powerpoint/2010/main" val="317264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2338" y="1317625"/>
            <a:ext cx="3950652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12" tIns="219456" rIns="438912" bIns="219456"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192338" y="7680325"/>
            <a:ext cx="39506525" cy="2172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12" tIns="219456" rIns="438912" bIns="21945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192338" y="29976763"/>
            <a:ext cx="1024572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12" tIns="219456" rIns="438912" bIns="219456" numCol="1" anchor="t" anchorCtr="0" compatLnSpc="1">
            <a:prstTxWarp prst="textNoShape">
              <a:avLst/>
            </a:prstTxWarp>
          </a:bodyPr>
          <a:lstStyle>
            <a:lvl1pPr defTabSz="4389438">
              <a:defRPr sz="6700"/>
            </a:lvl1pPr>
          </a:lstStyle>
          <a:p>
            <a:pPr>
              <a:defRPr/>
            </a:pPr>
            <a:endParaRPr lang="en-US"/>
          </a:p>
        </p:txBody>
      </p:sp>
      <p:sp>
        <p:nvSpPr>
          <p:cNvPr id="1029" name="Rectangle 5"/>
          <p:cNvSpPr>
            <a:spLocks noGrp="1" noChangeArrowheads="1"/>
          </p:cNvSpPr>
          <p:nvPr>
            <p:ph type="ftr" sz="quarter" idx="3"/>
          </p:nvPr>
        </p:nvSpPr>
        <p:spPr bwMode="auto">
          <a:xfrm>
            <a:off x="14993938" y="29976763"/>
            <a:ext cx="1390332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12" tIns="219456" rIns="438912" bIns="219456" numCol="1" anchor="t" anchorCtr="0" compatLnSpc="1">
            <a:prstTxWarp prst="textNoShape">
              <a:avLst/>
            </a:prstTxWarp>
          </a:bodyPr>
          <a:lstStyle>
            <a:lvl1pPr algn="ctr" defTabSz="4389438">
              <a:defRPr sz="6700"/>
            </a:lvl1pPr>
          </a:lstStyle>
          <a:p>
            <a:pPr>
              <a:defRPr/>
            </a:pPr>
            <a:endParaRPr lang="en-US"/>
          </a:p>
        </p:txBody>
      </p:sp>
      <p:sp>
        <p:nvSpPr>
          <p:cNvPr id="1030" name="Rectangle 6"/>
          <p:cNvSpPr>
            <a:spLocks noGrp="1" noChangeArrowheads="1"/>
          </p:cNvSpPr>
          <p:nvPr>
            <p:ph type="sldNum" sz="quarter" idx="4"/>
          </p:nvPr>
        </p:nvSpPr>
        <p:spPr bwMode="auto">
          <a:xfrm>
            <a:off x="31453138" y="29976763"/>
            <a:ext cx="1024572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12" tIns="219456" rIns="438912" bIns="219456" numCol="1" anchor="t" anchorCtr="0" compatLnSpc="1">
            <a:prstTxWarp prst="textNoShape">
              <a:avLst/>
            </a:prstTxWarp>
          </a:bodyPr>
          <a:lstStyle>
            <a:lvl1pPr algn="r" defTabSz="4389438">
              <a:defRPr sz="6700"/>
            </a:lvl1pPr>
          </a:lstStyle>
          <a:p>
            <a:pPr>
              <a:defRPr/>
            </a:pPr>
            <a:fld id="{F36AE2CC-0E86-4CB1-98C9-4C4D634CA51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Arial" charset="0"/>
        </a:defRPr>
      </a:lvl2pPr>
      <a:lvl3pPr algn="ctr" defTabSz="4389438" rtl="0" eaLnBrk="0" fontAlgn="base" hangingPunct="0">
        <a:spcBef>
          <a:spcPct val="0"/>
        </a:spcBef>
        <a:spcAft>
          <a:spcPct val="0"/>
        </a:spcAft>
        <a:defRPr sz="21100">
          <a:solidFill>
            <a:schemeClr val="tx2"/>
          </a:solidFill>
          <a:latin typeface="Arial" charset="0"/>
        </a:defRPr>
      </a:lvl3pPr>
      <a:lvl4pPr algn="ctr" defTabSz="4389438" rtl="0" eaLnBrk="0" fontAlgn="base" hangingPunct="0">
        <a:spcBef>
          <a:spcPct val="0"/>
        </a:spcBef>
        <a:spcAft>
          <a:spcPct val="0"/>
        </a:spcAft>
        <a:defRPr sz="21100">
          <a:solidFill>
            <a:schemeClr val="tx2"/>
          </a:solidFill>
          <a:latin typeface="Arial" charset="0"/>
        </a:defRPr>
      </a:lvl4pPr>
      <a:lvl5pPr algn="ctr" defTabSz="4389438" rtl="0" eaLnBrk="0" fontAlgn="base" hangingPunct="0">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eaLnBrk="0" fontAlgn="base" hangingPunct="0">
        <a:spcBef>
          <a:spcPct val="20000"/>
        </a:spcBef>
        <a:spcAft>
          <a:spcPct val="0"/>
        </a:spcAft>
        <a:buChar char="•"/>
        <a:defRPr sz="15400">
          <a:solidFill>
            <a:schemeClr val="tx1"/>
          </a:solidFill>
          <a:latin typeface="+mn-lt"/>
          <a:ea typeface="+mn-ea"/>
          <a:cs typeface="+mn-cs"/>
        </a:defRPr>
      </a:lvl1pPr>
      <a:lvl2pPr marL="3565525" indent="-1371600" algn="l" defTabSz="4389438" rtl="0" eaLnBrk="0" fontAlgn="base" hangingPunct="0">
        <a:spcBef>
          <a:spcPct val="20000"/>
        </a:spcBef>
        <a:spcAft>
          <a:spcPct val="0"/>
        </a:spcAft>
        <a:buChar char="–"/>
        <a:defRPr sz="13400">
          <a:solidFill>
            <a:schemeClr val="tx1"/>
          </a:solidFill>
          <a:latin typeface="+mn-lt"/>
        </a:defRPr>
      </a:lvl2pPr>
      <a:lvl3pPr marL="5486400" indent="-1096963" algn="l" defTabSz="4389438" rtl="0" eaLnBrk="0" fontAlgn="base" hangingPunct="0">
        <a:spcBef>
          <a:spcPct val="20000"/>
        </a:spcBef>
        <a:spcAft>
          <a:spcPct val="0"/>
        </a:spcAft>
        <a:buChar char="•"/>
        <a:defRPr sz="11500">
          <a:solidFill>
            <a:schemeClr val="tx1"/>
          </a:solidFill>
          <a:latin typeface="+mn-lt"/>
        </a:defRPr>
      </a:lvl3pPr>
      <a:lvl4pPr marL="7680325" indent="-1096963" algn="l" defTabSz="4389438" rtl="0" eaLnBrk="0" fontAlgn="base" hangingPunct="0">
        <a:spcBef>
          <a:spcPct val="20000"/>
        </a:spcBef>
        <a:spcAft>
          <a:spcPct val="0"/>
        </a:spcAft>
        <a:buChar char="–"/>
        <a:defRPr sz="9600">
          <a:solidFill>
            <a:schemeClr val="tx1"/>
          </a:solidFill>
          <a:latin typeface="+mn-lt"/>
        </a:defRPr>
      </a:lvl4pPr>
      <a:lvl5pPr marL="9875838" indent="-1096963" algn="l" defTabSz="4389438" rtl="0" eaLnBrk="0" fontAlgn="base" hangingPunct="0">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duotone>
              <a:prstClr val="black"/>
              <a:schemeClr val="accent2">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2051" name="Rectangle 53"/>
          <p:cNvSpPr>
            <a:spLocks noChangeArrowheads="1"/>
          </p:cNvSpPr>
          <p:nvPr/>
        </p:nvSpPr>
        <p:spPr bwMode="auto">
          <a:xfrm>
            <a:off x="1012825" y="8940800"/>
            <a:ext cx="9994900" cy="22986999"/>
          </a:xfrm>
          <a:prstGeom prst="rect">
            <a:avLst/>
          </a:prstGeom>
          <a:solidFill>
            <a:schemeClr val="bg2"/>
          </a:solidFill>
          <a:ln w="38100">
            <a:solidFill>
              <a:schemeClr val="tx1"/>
            </a:solidFill>
            <a:miter lim="800000"/>
            <a:headEnd/>
            <a:tailEnd/>
          </a:ln>
          <a:effectLst>
            <a:outerShdw dist="125724" dir="2700000" algn="ctr" rotWithShape="0">
              <a:schemeClr val="tx1"/>
            </a:outerShdw>
          </a:effectLst>
        </p:spPr>
        <p:txBody>
          <a:bodyPr lIns="360000" tIns="360000" rIns="360000" bIns="360000"/>
          <a:lstStyle/>
          <a:p>
            <a:pPr eaLnBrk="0" hangingPunct="0">
              <a:spcBef>
                <a:spcPct val="50000"/>
              </a:spcBef>
            </a:pPr>
            <a:r>
              <a:rPr lang="en-GB" sz="3600" b="1" dirty="0" smtClean="0">
                <a:latin typeface="Times New Roman" pitchFamily="18" charset="0"/>
                <a:cs typeface="Times New Roman" pitchFamily="18" charset="0"/>
              </a:rPr>
              <a:t>Introduction</a:t>
            </a:r>
          </a:p>
          <a:p>
            <a:r>
              <a:rPr lang="en-US" sz="3600" dirty="0" smtClean="0">
                <a:latin typeface="Times New Roman" pitchFamily="18" charset="0"/>
                <a:cs typeface="Times New Roman" pitchFamily="18" charset="0"/>
              </a:rPr>
              <a:t>Antioxidants play an important role in mitochondrial function in the presence of reactive oxygen species (ROS). For example deficiency of the antioxidant glutathione has been shown to cause oxidative stress in different types of dialysis patients (Ross). ROS are naturally produced as byproducts of various cellular processes such as respiration and develop in greater amounts under situations of environmental stress. Common ROS are shown below (Fig. 1) The dot  represents an unpaired electron in various formulas (Held).</a:t>
            </a:r>
            <a:r>
              <a:rPr lang="en-US" sz="3600" dirty="0">
                <a:latin typeface="Times New Roman" pitchFamily="18" charset="0"/>
                <a:cs typeface="Times New Roman" pitchFamily="18" charset="0"/>
              </a:rPr>
              <a:t> This experiment was performed to determine the role of reactive oxygen </a:t>
            </a:r>
            <a:r>
              <a:rPr lang="en-US" sz="3600" dirty="0" smtClean="0">
                <a:latin typeface="Times New Roman" pitchFamily="18" charset="0"/>
                <a:cs typeface="Times New Roman" pitchFamily="18" charset="0"/>
              </a:rPr>
              <a:t>species, specifically </a:t>
            </a:r>
            <a:r>
              <a:rPr lang="en-US" sz="3600" dirty="0" err="1" smtClean="0">
                <a:latin typeface="Times New Roman" pitchFamily="18" charset="0"/>
                <a:cs typeface="Times New Roman" pitchFamily="18" charset="0"/>
              </a:rPr>
              <a:t>quercetin</a:t>
            </a:r>
            <a:r>
              <a:rPr lang="en-US" sz="3600" dirty="0" smtClean="0">
                <a:latin typeface="Times New Roman" pitchFamily="18" charset="0"/>
                <a:cs typeface="Times New Roman" pitchFamily="18" charset="0"/>
              </a:rPr>
              <a:t>, </a:t>
            </a:r>
            <a:r>
              <a:rPr lang="en-US" sz="3600" dirty="0">
                <a:latin typeface="Times New Roman" pitchFamily="18" charset="0"/>
                <a:cs typeface="Times New Roman" pitchFamily="18" charset="0"/>
              </a:rPr>
              <a:t>in the mitochondria of yeast cells. </a:t>
            </a:r>
            <a:endParaRPr lang="en-US" sz="3600" dirty="0" smtClean="0">
              <a:latin typeface="Times New Roman" pitchFamily="18" charset="0"/>
              <a:cs typeface="Times New Roman" pitchFamily="18" charset="0"/>
            </a:endParaRPr>
          </a:p>
          <a:p>
            <a:endParaRPr lang="en-US" sz="3200" dirty="0" smtClean="0">
              <a:latin typeface="Times New Roman" pitchFamily="18" charset="0"/>
              <a:cs typeface="Times New Roman" pitchFamily="18" charset="0"/>
            </a:endParaRPr>
          </a:p>
          <a:p>
            <a:endParaRPr lang="en-US" sz="3200" dirty="0" smtClean="0">
              <a:latin typeface="Times New Roman" pitchFamily="18" charset="0"/>
              <a:cs typeface="Times New Roman" pitchFamily="18" charset="0"/>
            </a:endParaRPr>
          </a:p>
          <a:p>
            <a:endParaRPr lang="en-US" sz="3200" dirty="0" smtClean="0">
              <a:latin typeface="Times New Roman" pitchFamily="18" charset="0"/>
              <a:cs typeface="Times New Roman" pitchFamily="18" charset="0"/>
            </a:endParaRPr>
          </a:p>
          <a:p>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2052" name="Rectangle 55"/>
          <p:cNvSpPr>
            <a:spLocks noChangeArrowheads="1"/>
          </p:cNvSpPr>
          <p:nvPr/>
        </p:nvSpPr>
        <p:spPr bwMode="auto">
          <a:xfrm>
            <a:off x="22253575" y="8991600"/>
            <a:ext cx="9994900" cy="22758400"/>
          </a:xfrm>
          <a:prstGeom prst="rect">
            <a:avLst/>
          </a:prstGeom>
          <a:solidFill>
            <a:schemeClr val="bg2"/>
          </a:solidFill>
          <a:ln w="38100">
            <a:solidFill>
              <a:schemeClr val="tx1"/>
            </a:solidFill>
            <a:miter lim="800000"/>
            <a:headEnd/>
            <a:tailEnd/>
          </a:ln>
          <a:effectLst>
            <a:outerShdw dist="125724" dir="2700000" algn="ctr" rotWithShape="0">
              <a:schemeClr val="tx1"/>
            </a:outerShdw>
          </a:effectLst>
        </p:spPr>
        <p:txBody>
          <a:bodyPr lIns="360000" tIns="360000" rIns="360000" bIns="360000"/>
          <a:lstStyle/>
          <a:p>
            <a:pPr algn="ctr" eaLnBrk="0" hangingPunct="0">
              <a:spcBef>
                <a:spcPct val="50000"/>
              </a:spcBef>
            </a:pPr>
            <a:r>
              <a:rPr lang="en-GB" sz="4800" b="1" dirty="0" smtClean="0">
                <a:latin typeface="Times New Roman" pitchFamily="18" charset="0"/>
                <a:cs typeface="Times New Roman" pitchFamily="18" charset="0"/>
              </a:rPr>
              <a:t>Results</a:t>
            </a:r>
            <a:endParaRPr lang="en-GB" sz="4800" b="1" dirty="0">
              <a:latin typeface="Times New Roman" pitchFamily="18" charset="0"/>
              <a:cs typeface="Times New Roman" pitchFamily="18" charset="0"/>
            </a:endParaRPr>
          </a:p>
        </p:txBody>
      </p:sp>
      <p:sp>
        <p:nvSpPr>
          <p:cNvPr id="2320" name="Rectangle 49"/>
          <p:cNvSpPr>
            <a:spLocks noChangeArrowheads="1"/>
          </p:cNvSpPr>
          <p:nvPr/>
        </p:nvSpPr>
        <p:spPr bwMode="auto">
          <a:xfrm>
            <a:off x="1012824" y="1000125"/>
            <a:ext cx="41338333" cy="7024688"/>
          </a:xfrm>
          <a:prstGeom prst="rect">
            <a:avLst/>
          </a:prstGeom>
          <a:gradFill rotWithShape="0">
            <a:gsLst>
              <a:gs pos="47900">
                <a:schemeClr val="accent2">
                  <a:lumMod val="50000"/>
                </a:schemeClr>
              </a:gs>
              <a:gs pos="0">
                <a:schemeClr val="tx1"/>
              </a:gs>
              <a:gs pos="100000">
                <a:schemeClr val="accent2"/>
              </a:gs>
            </a:gsLst>
            <a:lin ang="0" scaled="1"/>
          </a:gradFill>
          <a:ln w="38100">
            <a:solidFill>
              <a:schemeClr val="tx1"/>
            </a:solidFill>
            <a:miter lim="800000"/>
            <a:headEnd/>
            <a:tailEnd/>
          </a:ln>
          <a:effectLst/>
        </p:spPr>
        <p:txBody>
          <a:bodyPr wrap="none" anchor="ctr"/>
          <a:lstStyle/>
          <a:p>
            <a:pPr>
              <a:defRPr/>
            </a:pPr>
            <a:endParaRPr lang="en-US"/>
          </a:p>
        </p:txBody>
      </p:sp>
      <p:sp>
        <p:nvSpPr>
          <p:cNvPr id="2054" name="Text Box 57"/>
          <p:cNvSpPr txBox="1">
            <a:spLocks noChangeArrowheads="1"/>
          </p:cNvSpPr>
          <p:nvPr/>
        </p:nvSpPr>
        <p:spPr bwMode="auto">
          <a:xfrm>
            <a:off x="1087438" y="1104900"/>
            <a:ext cx="40878709" cy="2954655"/>
          </a:xfrm>
          <a:prstGeom prst="rect">
            <a:avLst/>
          </a:prstGeom>
          <a:noFill/>
          <a:ln>
            <a:noFill/>
          </a:ln>
          <a:effectLst>
            <a:outerShdw dist="53882" dir="2700000" algn="ctr" rotWithShape="0">
              <a:srgbClr val="14283C"/>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6699"/>
                </a:solidFill>
                <a:miter lim="800000"/>
                <a:headEnd/>
                <a:tailEnd/>
              </a14:hiddenLine>
            </a:ext>
          </a:extLst>
        </p:spPr>
        <p:txBody>
          <a:bodyPr wrap="square" lIns="540000" tIns="0" rIns="540000" bIns="0">
            <a:spAutoFit/>
          </a:bodyP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eaLnBrk="0" fontAlgn="base" hangingPunct="0">
              <a:spcBef>
                <a:spcPct val="0"/>
              </a:spcBef>
              <a:spcAft>
                <a:spcPct val="0"/>
              </a:spcAft>
              <a:defRPr sz="8600">
                <a:solidFill>
                  <a:schemeClr val="tx1"/>
                </a:solidFill>
                <a:latin typeface="Arial" charset="0"/>
              </a:defRPr>
            </a:lvl6pPr>
            <a:lvl7pPr marL="2971800" indent="-228600" eaLnBrk="0" fontAlgn="base" hangingPunct="0">
              <a:spcBef>
                <a:spcPct val="0"/>
              </a:spcBef>
              <a:spcAft>
                <a:spcPct val="0"/>
              </a:spcAft>
              <a:defRPr sz="8600">
                <a:solidFill>
                  <a:schemeClr val="tx1"/>
                </a:solidFill>
                <a:latin typeface="Arial" charset="0"/>
              </a:defRPr>
            </a:lvl7pPr>
            <a:lvl8pPr marL="3429000" indent="-228600" eaLnBrk="0" fontAlgn="base" hangingPunct="0">
              <a:spcBef>
                <a:spcPct val="0"/>
              </a:spcBef>
              <a:spcAft>
                <a:spcPct val="0"/>
              </a:spcAft>
              <a:defRPr sz="8600">
                <a:solidFill>
                  <a:schemeClr val="tx1"/>
                </a:solidFill>
                <a:latin typeface="Arial" charset="0"/>
              </a:defRPr>
            </a:lvl8pPr>
            <a:lvl9pPr marL="3886200" indent="-228600" eaLnBrk="0" fontAlgn="base" hangingPunct="0">
              <a:spcBef>
                <a:spcPct val="0"/>
              </a:spcBef>
              <a:spcAft>
                <a:spcPct val="0"/>
              </a:spcAft>
              <a:defRPr sz="8600">
                <a:solidFill>
                  <a:schemeClr val="tx1"/>
                </a:solidFill>
                <a:latin typeface="Arial" charset="0"/>
              </a:defRPr>
            </a:lvl9pPr>
          </a:lstStyle>
          <a:p>
            <a:pPr algn="ctr"/>
            <a:r>
              <a:rPr lang="en-US" sz="96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Oxygen consumption of yeast cell mitochondria in the presence of antioxidants to determine the role of reactive oxygen species and </a:t>
            </a:r>
            <a:r>
              <a:rPr lang="en-US" sz="9600"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superoxidase</a:t>
            </a:r>
            <a:r>
              <a:rPr lang="en-US" sz="96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dismutase</a:t>
            </a:r>
          </a:p>
        </p:txBody>
      </p:sp>
      <p:sp>
        <p:nvSpPr>
          <p:cNvPr id="2055" name="Text Box 58"/>
          <p:cNvSpPr txBox="1">
            <a:spLocks noChangeArrowheads="1"/>
          </p:cNvSpPr>
          <p:nvPr/>
        </p:nvSpPr>
        <p:spPr bwMode="auto">
          <a:xfrm>
            <a:off x="1120775" y="5613400"/>
            <a:ext cx="35120263" cy="1908215"/>
          </a:xfrm>
          <a:prstGeom prst="rect">
            <a:avLst/>
          </a:prstGeom>
          <a:noFill/>
          <a:ln>
            <a:noFill/>
          </a:ln>
          <a:effectLst>
            <a:outerShdw dist="53882" dir="2700000" algn="ctr" rotWithShape="0">
              <a:srgbClr val="14283C"/>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360000" tIns="0" rIns="360000" bIns="0">
            <a:spAutoFit/>
          </a:bodyP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eaLnBrk="0" fontAlgn="base" hangingPunct="0">
              <a:spcBef>
                <a:spcPct val="0"/>
              </a:spcBef>
              <a:spcAft>
                <a:spcPct val="0"/>
              </a:spcAft>
              <a:defRPr sz="8600">
                <a:solidFill>
                  <a:schemeClr val="tx1"/>
                </a:solidFill>
                <a:latin typeface="Arial" charset="0"/>
              </a:defRPr>
            </a:lvl6pPr>
            <a:lvl7pPr marL="2971800" indent="-228600" eaLnBrk="0" fontAlgn="base" hangingPunct="0">
              <a:spcBef>
                <a:spcPct val="0"/>
              </a:spcBef>
              <a:spcAft>
                <a:spcPct val="0"/>
              </a:spcAft>
              <a:defRPr sz="8600">
                <a:solidFill>
                  <a:schemeClr val="tx1"/>
                </a:solidFill>
                <a:latin typeface="Arial" charset="0"/>
              </a:defRPr>
            </a:lvl7pPr>
            <a:lvl8pPr marL="3429000" indent="-228600" eaLnBrk="0" fontAlgn="base" hangingPunct="0">
              <a:spcBef>
                <a:spcPct val="0"/>
              </a:spcBef>
              <a:spcAft>
                <a:spcPct val="0"/>
              </a:spcAft>
              <a:defRPr sz="8600">
                <a:solidFill>
                  <a:schemeClr val="tx1"/>
                </a:solidFill>
                <a:latin typeface="Arial" charset="0"/>
              </a:defRPr>
            </a:lvl8pPr>
            <a:lvl9pPr marL="3886200" indent="-228600" eaLnBrk="0" fontAlgn="base" hangingPunct="0">
              <a:spcBef>
                <a:spcPct val="0"/>
              </a:spcBef>
              <a:spcAft>
                <a:spcPct val="0"/>
              </a:spcAft>
              <a:defRPr sz="8600">
                <a:solidFill>
                  <a:schemeClr val="tx1"/>
                </a:solidFill>
                <a:latin typeface="Arial" charset="0"/>
              </a:defRPr>
            </a:lvl9pPr>
          </a:lstStyle>
          <a:p>
            <a:r>
              <a:rPr lang="en-GB" sz="6200" b="1" dirty="0" smtClean="0">
                <a:solidFill>
                  <a:srgbClr val="FFFFFF"/>
                </a:solidFill>
                <a:effectLst>
                  <a:outerShdw blurRad="38100" dist="38100" dir="2700000" algn="tl">
                    <a:srgbClr val="000000">
                      <a:alpha val="43137"/>
                    </a:srgbClr>
                  </a:outerShdw>
                </a:effectLst>
                <a:latin typeface="Times New Roman" pitchFamily="18" charset="0"/>
                <a:cs typeface="Times New Roman" pitchFamily="18" charset="0"/>
              </a:rPr>
              <a:t>Syed </a:t>
            </a:r>
            <a:r>
              <a:rPr lang="en-GB" sz="6200" b="1" dirty="0" err="1" smtClean="0">
                <a:solidFill>
                  <a:srgbClr val="FFFFFF"/>
                </a:solidFill>
                <a:effectLst>
                  <a:outerShdw blurRad="38100" dist="38100" dir="2700000" algn="tl">
                    <a:srgbClr val="000000">
                      <a:alpha val="43137"/>
                    </a:srgbClr>
                  </a:outerShdw>
                </a:effectLst>
                <a:latin typeface="Times New Roman" pitchFamily="18" charset="0"/>
                <a:cs typeface="Times New Roman" pitchFamily="18" charset="0"/>
              </a:rPr>
              <a:t>Hussain</a:t>
            </a:r>
            <a:r>
              <a:rPr lang="en-GB" sz="6200" b="1" dirty="0" smtClean="0">
                <a:solidFill>
                  <a:srgbClr val="FFFFFF"/>
                </a:solidFill>
                <a:effectLst>
                  <a:outerShdw blurRad="38100" dist="38100" dir="2700000" algn="tl">
                    <a:srgbClr val="000000">
                      <a:alpha val="43137"/>
                    </a:srgbClr>
                  </a:outerShdw>
                </a:effectLst>
                <a:latin typeface="Times New Roman" pitchFamily="18" charset="0"/>
                <a:cs typeface="Times New Roman" pitchFamily="18" charset="0"/>
              </a:rPr>
              <a:t> </a:t>
            </a:r>
            <a:r>
              <a:rPr lang="en-GB" sz="6200" b="1" dirty="0" err="1" smtClean="0">
                <a:solidFill>
                  <a:srgbClr val="FFFFFF"/>
                </a:solidFill>
                <a:effectLst>
                  <a:outerShdw blurRad="38100" dist="38100" dir="2700000" algn="tl">
                    <a:srgbClr val="000000">
                      <a:alpha val="43137"/>
                    </a:srgbClr>
                  </a:outerShdw>
                </a:effectLst>
                <a:latin typeface="Times New Roman" pitchFamily="18" charset="0"/>
                <a:cs typeface="Times New Roman" pitchFamily="18" charset="0"/>
              </a:rPr>
              <a:t>Ather</a:t>
            </a:r>
            <a:endParaRPr lang="en-GB" sz="6200" b="1" dirty="0">
              <a:solidFill>
                <a:srgbClr val="FFFFFF"/>
              </a:solidFill>
              <a:effectLst>
                <a:outerShdw blurRad="38100" dist="38100" dir="2700000" algn="tl">
                  <a:srgbClr val="000000">
                    <a:alpha val="43137"/>
                  </a:srgbClr>
                </a:outerShdw>
              </a:effectLst>
              <a:latin typeface="Times New Roman" pitchFamily="18" charset="0"/>
              <a:cs typeface="Times New Roman" pitchFamily="18" charset="0"/>
            </a:endParaRPr>
          </a:p>
          <a:p>
            <a:r>
              <a:rPr lang="en-GB" sz="6200" dirty="0" smtClean="0">
                <a:solidFill>
                  <a:srgbClr val="FFFFFF"/>
                </a:solidFill>
                <a:effectLst>
                  <a:outerShdw blurRad="38100" dist="38100" dir="2700000" algn="tl">
                    <a:srgbClr val="000000">
                      <a:alpha val="43137"/>
                    </a:srgbClr>
                  </a:outerShdw>
                </a:effectLst>
                <a:latin typeface="Times New Roman" pitchFamily="18" charset="0"/>
                <a:cs typeface="Times New Roman" pitchFamily="18" charset="0"/>
              </a:rPr>
              <a:t>Marian University</a:t>
            </a:r>
            <a:endParaRPr lang="en-GB" sz="6200" dirty="0">
              <a:solidFill>
                <a:srgbClr val="FFFFFF"/>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057" name="Rectangle 51"/>
          <p:cNvSpPr>
            <a:spLocks noChangeArrowheads="1"/>
          </p:cNvSpPr>
          <p:nvPr/>
        </p:nvSpPr>
        <p:spPr bwMode="auto">
          <a:xfrm>
            <a:off x="32873950" y="21831300"/>
            <a:ext cx="9994900" cy="9867900"/>
          </a:xfrm>
          <a:prstGeom prst="rect">
            <a:avLst/>
          </a:prstGeom>
          <a:solidFill>
            <a:schemeClr val="bg2"/>
          </a:solidFill>
          <a:ln w="38100">
            <a:solidFill>
              <a:schemeClr val="tx1"/>
            </a:solidFill>
            <a:miter lim="800000"/>
            <a:headEnd/>
            <a:tailEnd/>
          </a:ln>
          <a:effectLst>
            <a:outerShdw dist="125724" dir="2700000" algn="ctr" rotWithShape="0">
              <a:schemeClr val="tx1"/>
            </a:outerShdw>
          </a:effectLst>
        </p:spPr>
        <p:txBody>
          <a:bodyPr lIns="360000" tIns="360000" rIns="360000" bIns="360000"/>
          <a:lstStyle/>
          <a:p>
            <a:pPr lvl="1"/>
            <a:r>
              <a:rPr lang="en-US" sz="4800" b="1" dirty="0" smtClean="0">
                <a:latin typeface="Times New Roman" pitchFamily="18" charset="0"/>
                <a:cs typeface="Times New Roman" pitchFamily="18" charset="0"/>
              </a:rPr>
              <a:t>References</a:t>
            </a:r>
          </a:p>
          <a:p>
            <a:endParaRPr lang="en-US" sz="2400" dirty="0"/>
          </a:p>
          <a:p>
            <a:r>
              <a:rPr lang="en-US" sz="2400" dirty="0"/>
              <a:t>Held, Paul. "An Introduction to Reactive Oxygen Species - Measurement of ROS in Cells."</a:t>
            </a:r>
            <a:r>
              <a:rPr lang="en-US" sz="2400" i="1" dirty="0" err="1"/>
              <a:t>BioTek</a:t>
            </a:r>
            <a:r>
              <a:rPr lang="en-US" sz="2400" dirty="0"/>
              <a:t>. </a:t>
            </a:r>
            <a:r>
              <a:rPr lang="en-US" sz="2400" dirty="0" err="1"/>
              <a:t>BioTek</a:t>
            </a:r>
            <a:r>
              <a:rPr lang="en-US" sz="2400" dirty="0"/>
              <a:t> Instruments, 23 Feb. 2010. Web. 23 July 2013</a:t>
            </a:r>
            <a:r>
              <a:rPr lang="en-US" sz="2400" dirty="0" smtClean="0"/>
              <a:t>.</a:t>
            </a:r>
          </a:p>
          <a:p>
            <a:endParaRPr lang="en-US" sz="2400" dirty="0"/>
          </a:p>
          <a:p>
            <a:r>
              <a:rPr lang="en-US" sz="2400" dirty="0" err="1"/>
              <a:t>Qiagen</a:t>
            </a:r>
            <a:r>
              <a:rPr lang="en-US" sz="2400" dirty="0"/>
              <a:t>. (2010) Protocol: Purification of Total RNA from Yeast. </a:t>
            </a:r>
            <a:r>
              <a:rPr lang="en-US" sz="2400" i="1" dirty="0" err="1"/>
              <a:t>RNeasy</a:t>
            </a:r>
            <a:r>
              <a:rPr lang="en-US" sz="2400" i="1" dirty="0"/>
              <a:t> Mini Handbook. </a:t>
            </a:r>
            <a:endParaRPr lang="en-US" sz="2400" i="1" dirty="0" smtClean="0"/>
          </a:p>
          <a:p>
            <a:endParaRPr lang="en-US" sz="2400" dirty="0"/>
          </a:p>
          <a:p>
            <a:r>
              <a:rPr lang="en-US" sz="2400" dirty="0"/>
              <a:t>Ross, Edward A., Lilia C. Koo, and James B. Moberly. "Low whole blood and erythrocyte levels of glutathione in hemodialysis and peritoneal dialysis patients." </a:t>
            </a:r>
            <a:r>
              <a:rPr lang="en-US" sz="2400" i="1" dirty="0"/>
              <a:t>American journal of kidney diseases</a:t>
            </a:r>
            <a:r>
              <a:rPr lang="en-US" sz="2400" dirty="0"/>
              <a:t> 30.4 (1997): 489-494.</a:t>
            </a:r>
          </a:p>
          <a:p>
            <a:endParaRPr lang="en-US" sz="2400" dirty="0" smtClean="0"/>
          </a:p>
          <a:p>
            <a:r>
              <a:rPr lang="en-US" sz="2400" dirty="0" err="1" smtClean="0"/>
              <a:t>Sheu</a:t>
            </a:r>
            <a:r>
              <a:rPr lang="en-US" sz="2400" dirty="0"/>
              <a:t>, </a:t>
            </a:r>
            <a:r>
              <a:rPr lang="en-US" sz="2400" dirty="0" err="1"/>
              <a:t>Shey-Shing</a:t>
            </a:r>
            <a:r>
              <a:rPr lang="en-US" sz="2400" dirty="0"/>
              <a:t>, </a:t>
            </a:r>
            <a:r>
              <a:rPr lang="en-US" sz="2400" dirty="0" err="1"/>
              <a:t>Dhananjaya</a:t>
            </a:r>
            <a:r>
              <a:rPr lang="en-US" sz="2400" dirty="0"/>
              <a:t> </a:t>
            </a:r>
            <a:r>
              <a:rPr lang="en-US" sz="2400" dirty="0" err="1"/>
              <a:t>Nauduri</a:t>
            </a:r>
            <a:r>
              <a:rPr lang="en-US" sz="2400" dirty="0"/>
              <a:t>, and M. W. Anders. "Targeting antioxidants to mitochondria: a new therapeutic direction." </a:t>
            </a:r>
            <a:r>
              <a:rPr lang="en-US" sz="2400" i="1" dirty="0" err="1"/>
              <a:t>Biochimica</a:t>
            </a:r>
            <a:r>
              <a:rPr lang="en-US" sz="2400" i="1" dirty="0"/>
              <a:t> et </a:t>
            </a:r>
            <a:r>
              <a:rPr lang="en-US" sz="2400" i="1" dirty="0" err="1"/>
              <a:t>Biophysica</a:t>
            </a:r>
            <a:r>
              <a:rPr lang="en-US" sz="2400" i="1" dirty="0"/>
              <a:t> </a:t>
            </a:r>
            <a:r>
              <a:rPr lang="en-US" sz="2400" i="1" dirty="0" err="1"/>
              <a:t>Acta</a:t>
            </a:r>
            <a:r>
              <a:rPr lang="en-US" sz="2400" i="1" dirty="0"/>
              <a:t> (BBA)-Molecular Basis of Disease</a:t>
            </a:r>
            <a:r>
              <a:rPr lang="en-US" sz="2400" dirty="0"/>
              <a:t> 1762.2 (2006): 256-265.</a:t>
            </a:r>
          </a:p>
          <a:p>
            <a:endParaRPr lang="en-US" sz="2400" dirty="0" smtClean="0"/>
          </a:p>
          <a:p>
            <a:r>
              <a:rPr lang="en-US" sz="2400" dirty="0" err="1" smtClean="0"/>
              <a:t>Sohal</a:t>
            </a:r>
            <a:r>
              <a:rPr lang="en-US" sz="2400" dirty="0"/>
              <a:t>, </a:t>
            </a:r>
            <a:r>
              <a:rPr lang="en-US" sz="2400" dirty="0" err="1"/>
              <a:t>Rajindal</a:t>
            </a:r>
            <a:r>
              <a:rPr lang="en-US" sz="2400" dirty="0"/>
              <a:t> S., Hung-</a:t>
            </a:r>
            <a:r>
              <a:rPr lang="en-US" sz="2400" dirty="0" err="1"/>
              <a:t>Hai</a:t>
            </a:r>
            <a:r>
              <a:rPr lang="en-US" sz="2400" dirty="0"/>
              <a:t> Ku, </a:t>
            </a:r>
            <a:r>
              <a:rPr lang="en-US" sz="2400" dirty="0" err="1"/>
              <a:t>Sanjiv</a:t>
            </a:r>
            <a:r>
              <a:rPr lang="en-US" sz="2400" dirty="0"/>
              <a:t> </a:t>
            </a:r>
            <a:r>
              <a:rPr lang="en-US" sz="2400" dirty="0" err="1"/>
              <a:t>Agarwal</a:t>
            </a:r>
            <a:r>
              <a:rPr lang="en-US" sz="2400" dirty="0"/>
              <a:t>, Michael J. Forster, and </a:t>
            </a:r>
            <a:r>
              <a:rPr lang="en-US" sz="2400" dirty="0" err="1"/>
              <a:t>Harbans</a:t>
            </a:r>
            <a:r>
              <a:rPr lang="en-US" sz="2400" dirty="0"/>
              <a:t> </a:t>
            </a:r>
            <a:r>
              <a:rPr lang="en-US" sz="2400" dirty="0" err="1"/>
              <a:t>Lal</a:t>
            </a:r>
            <a:r>
              <a:rPr lang="en-US" sz="2400" dirty="0"/>
              <a:t>. "Oxidative Damage, Mitochondrial Oxidant Generation and Antioxidant Defenses during Aging and in Response to Food Restriction in the Mouse." </a:t>
            </a:r>
            <a:r>
              <a:rPr lang="en-US" sz="2400" i="1" dirty="0"/>
              <a:t>Mechanisms of Ageing and Development</a:t>
            </a:r>
            <a:r>
              <a:rPr lang="en-US" sz="2400" dirty="0"/>
              <a:t> 74.1-2 (1994): 121-33. Print.</a:t>
            </a:r>
          </a:p>
        </p:txBody>
      </p:sp>
      <p:sp>
        <p:nvSpPr>
          <p:cNvPr id="2058" name="Rectangle 56"/>
          <p:cNvSpPr>
            <a:spLocks noChangeArrowheads="1"/>
          </p:cNvSpPr>
          <p:nvPr/>
        </p:nvSpPr>
        <p:spPr bwMode="auto">
          <a:xfrm>
            <a:off x="32873950" y="8940800"/>
            <a:ext cx="9994900" cy="12395200"/>
          </a:xfrm>
          <a:prstGeom prst="rect">
            <a:avLst/>
          </a:prstGeom>
          <a:solidFill>
            <a:schemeClr val="bg2"/>
          </a:solidFill>
          <a:ln w="38100">
            <a:solidFill>
              <a:schemeClr val="tx1"/>
            </a:solidFill>
            <a:miter lim="800000"/>
            <a:headEnd/>
            <a:tailEnd/>
          </a:ln>
          <a:effectLst>
            <a:outerShdw dist="125724" dir="2700000" algn="ctr" rotWithShape="0">
              <a:schemeClr val="tx1"/>
            </a:outerShdw>
          </a:effectLst>
        </p:spPr>
        <p:txBody>
          <a:bodyPr lIns="360000" tIns="360000" rIns="360000" bIns="360000"/>
          <a:lstStyle/>
          <a:p>
            <a:pPr eaLnBrk="0" hangingPunct="0">
              <a:lnSpc>
                <a:spcPct val="110000"/>
              </a:lnSpc>
              <a:spcBef>
                <a:spcPct val="50000"/>
              </a:spcBef>
            </a:pPr>
            <a:r>
              <a:rPr lang="en-GB" sz="4800" b="1" dirty="0">
                <a:latin typeface="Times New Roman" pitchFamily="18" charset="0"/>
                <a:cs typeface="Times New Roman" pitchFamily="18" charset="0"/>
              </a:rPr>
              <a:t>Discussion</a:t>
            </a:r>
            <a:endParaRPr lang="en-AU" sz="4800" dirty="0">
              <a:latin typeface="Times New Roman" pitchFamily="18" charset="0"/>
              <a:cs typeface="Times New Roman" pitchFamily="18" charset="0"/>
            </a:endParaRPr>
          </a:p>
          <a:p>
            <a:r>
              <a:rPr lang="en-US" sz="3600" dirty="0"/>
              <a:t>These results of the blank trials used for practice demonstrate the stage IV and stage III oxygen consumption of mitochondrial with the addition of ADP at the end of each plateau. Two distinct curves </a:t>
            </a:r>
            <a:r>
              <a:rPr lang="en-US" sz="3600" dirty="0" err="1"/>
              <a:t>shuold</a:t>
            </a:r>
            <a:r>
              <a:rPr lang="en-US" sz="3600" dirty="0"/>
              <a:t> be seen that separate three plateaus. These trials were simply tests to understand and maintain the technique of the protocol.</a:t>
            </a:r>
            <a:endParaRPr lang="en-US" sz="3600" dirty="0"/>
          </a:p>
        </p:txBody>
      </p:sp>
      <p:sp>
        <p:nvSpPr>
          <p:cNvPr id="2061" name="Rectangle 54"/>
          <p:cNvSpPr>
            <a:spLocks noChangeArrowheads="1"/>
          </p:cNvSpPr>
          <p:nvPr/>
        </p:nvSpPr>
        <p:spPr bwMode="auto">
          <a:xfrm>
            <a:off x="11633200" y="8940800"/>
            <a:ext cx="9994900" cy="22758400"/>
          </a:xfrm>
          <a:prstGeom prst="rect">
            <a:avLst/>
          </a:prstGeom>
          <a:solidFill>
            <a:schemeClr val="bg2"/>
          </a:solidFill>
          <a:ln w="38100">
            <a:solidFill>
              <a:schemeClr val="tx1"/>
            </a:solidFill>
            <a:miter lim="800000"/>
            <a:headEnd/>
            <a:tailEnd/>
          </a:ln>
          <a:effectLst>
            <a:outerShdw dist="125724" dir="2700000" algn="ctr" rotWithShape="0">
              <a:schemeClr val="tx1"/>
            </a:outerShdw>
          </a:effectLst>
        </p:spPr>
        <p:txBody>
          <a:bodyPr lIns="360000" tIns="360000" rIns="360000" bIns="360000"/>
          <a:lstStyle/>
          <a:p>
            <a:endParaRPr lang="en-US" sz="2400" dirty="0"/>
          </a:p>
          <a:p>
            <a:pPr marL="381000" indent="-381000" eaLnBrk="0" hangingPunct="0">
              <a:spcBef>
                <a:spcPct val="50000"/>
              </a:spcBef>
            </a:pPr>
            <a:endParaRPr lang="en-GB" sz="2400" b="1" dirty="0"/>
          </a:p>
        </p:txBody>
      </p:sp>
      <p:sp>
        <p:nvSpPr>
          <p:cNvPr id="2063" name="Text Box 64"/>
          <p:cNvSpPr txBox="1">
            <a:spLocks noChangeArrowheads="1"/>
          </p:cNvSpPr>
          <p:nvPr/>
        </p:nvSpPr>
        <p:spPr bwMode="auto">
          <a:xfrm>
            <a:off x="12055469" y="18889176"/>
            <a:ext cx="8982075" cy="10618291"/>
          </a:xfrm>
          <a:prstGeom prst="rect">
            <a:avLst/>
          </a:prstGeom>
          <a:noFill/>
          <a:ln>
            <a:noFill/>
          </a:ln>
          <a:effectLst>
            <a:outerShdw dist="35921" dir="2700000" algn="ctr" rotWithShape="0">
              <a:srgbClr val="FFFFF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rIns="0">
            <a:spAutoFit/>
          </a:bodyP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eaLnBrk="0" fontAlgn="base" hangingPunct="0">
              <a:spcBef>
                <a:spcPct val="0"/>
              </a:spcBef>
              <a:spcAft>
                <a:spcPct val="0"/>
              </a:spcAft>
              <a:defRPr sz="8600">
                <a:solidFill>
                  <a:schemeClr val="tx1"/>
                </a:solidFill>
                <a:latin typeface="Arial" charset="0"/>
              </a:defRPr>
            </a:lvl6pPr>
            <a:lvl7pPr marL="2971800" indent="-228600" eaLnBrk="0" fontAlgn="base" hangingPunct="0">
              <a:spcBef>
                <a:spcPct val="0"/>
              </a:spcBef>
              <a:spcAft>
                <a:spcPct val="0"/>
              </a:spcAft>
              <a:defRPr sz="8600">
                <a:solidFill>
                  <a:schemeClr val="tx1"/>
                </a:solidFill>
                <a:latin typeface="Arial" charset="0"/>
              </a:defRPr>
            </a:lvl7pPr>
            <a:lvl8pPr marL="3429000" indent="-228600" eaLnBrk="0" fontAlgn="base" hangingPunct="0">
              <a:spcBef>
                <a:spcPct val="0"/>
              </a:spcBef>
              <a:spcAft>
                <a:spcPct val="0"/>
              </a:spcAft>
              <a:defRPr sz="8600">
                <a:solidFill>
                  <a:schemeClr val="tx1"/>
                </a:solidFill>
                <a:latin typeface="Arial" charset="0"/>
              </a:defRPr>
            </a:lvl8pPr>
            <a:lvl9pPr marL="3886200" indent="-228600" eaLnBrk="0" fontAlgn="base" hangingPunct="0">
              <a:spcBef>
                <a:spcPct val="0"/>
              </a:spcBef>
              <a:spcAft>
                <a:spcPct val="0"/>
              </a:spcAft>
              <a:defRPr sz="8600">
                <a:solidFill>
                  <a:schemeClr val="tx1"/>
                </a:solidFill>
                <a:latin typeface="Arial" charset="0"/>
              </a:defRPr>
            </a:lvl9pPr>
          </a:lstStyle>
          <a:p>
            <a:r>
              <a:rPr lang="en-US" sz="3600" dirty="0">
                <a:latin typeface="Times New Roman" pitchFamily="18" charset="0"/>
                <a:cs typeface="Times New Roman" pitchFamily="18" charset="0"/>
              </a:rPr>
              <a:t>Fig. </a:t>
            </a:r>
            <a:r>
              <a:rPr lang="en-US" sz="3600" dirty="0" smtClean="0">
                <a:latin typeface="Times New Roman" pitchFamily="18" charset="0"/>
                <a:cs typeface="Times New Roman" pitchFamily="18" charset="0"/>
              </a:rPr>
              <a:t>2 (up) </a:t>
            </a:r>
            <a:r>
              <a:rPr lang="en-US" sz="3600" dirty="0">
                <a:latin typeface="Times New Roman" pitchFamily="18" charset="0"/>
                <a:cs typeface="Times New Roman" pitchFamily="18" charset="0"/>
              </a:rPr>
              <a:t>. Cellular sources of reactive oxygen species. Aside from the ETC, TCA (Citric Acid) Cycle, and monoamine oxidase (MAO). ROS can be generated from NADPH oxidases (NOX), UV light, and smoke.  Other sources, including the Cu/Zn </a:t>
            </a:r>
            <a:r>
              <a:rPr lang="en-US" sz="3600" dirty="0" err="1">
                <a:latin typeface="Times New Roman" pitchFamily="18" charset="0"/>
                <a:cs typeface="Times New Roman" pitchFamily="18" charset="0"/>
              </a:rPr>
              <a:t>superoxidative</a:t>
            </a:r>
            <a:r>
              <a:rPr lang="en-US" sz="3600" dirty="0">
                <a:latin typeface="Times New Roman" pitchFamily="18" charset="0"/>
                <a:cs typeface="Times New Roman" pitchFamily="18" charset="0"/>
              </a:rPr>
              <a:t> species (Cu/Zn SOD) and nitric oxide synthase (NOS) catalysis of NO</a:t>
            </a:r>
            <a:r>
              <a:rPr lang="en-US" sz="3600" baseline="30000" dirty="0">
                <a:latin typeface="Times New Roman" pitchFamily="18" charset="0"/>
                <a:cs typeface="Times New Roman" pitchFamily="18" charset="0"/>
              </a:rPr>
              <a:t> </a:t>
            </a:r>
            <a:r>
              <a:rPr lang="en-US" sz="3600" dirty="0">
                <a:latin typeface="Times New Roman" pitchFamily="18" charset="0"/>
                <a:cs typeface="Times New Roman" pitchFamily="18" charset="0"/>
              </a:rPr>
              <a:t>are shown to produce H</a:t>
            </a:r>
            <a:r>
              <a:rPr lang="en-US" sz="3600" baseline="-25000" dirty="0">
                <a:latin typeface="Times New Roman" pitchFamily="18" charset="0"/>
                <a:cs typeface="Times New Roman" pitchFamily="18" charset="0"/>
              </a:rPr>
              <a:t>2</a:t>
            </a:r>
            <a:r>
              <a:rPr lang="en-US" sz="3600" dirty="0">
                <a:latin typeface="Times New Roman" pitchFamily="18" charset="0"/>
                <a:cs typeface="Times New Roman" pitchFamily="18" charset="0"/>
              </a:rPr>
              <a:t>O</a:t>
            </a:r>
            <a:r>
              <a:rPr lang="en-US" sz="3600" baseline="-25000" dirty="0">
                <a:latin typeface="Times New Roman" pitchFamily="18" charset="0"/>
                <a:cs typeface="Times New Roman" pitchFamily="18" charset="0"/>
              </a:rPr>
              <a:t>2</a:t>
            </a:r>
            <a:r>
              <a:rPr lang="en-US" sz="3600" dirty="0">
                <a:latin typeface="Times New Roman" pitchFamily="18" charset="0"/>
                <a:cs typeface="Times New Roman" pitchFamily="18" charset="0"/>
              </a:rPr>
              <a:t> and </a:t>
            </a:r>
            <a:r>
              <a:rPr lang="en-US" sz="3600" dirty="0" err="1">
                <a:latin typeface="Times New Roman" pitchFamily="18" charset="0"/>
                <a:cs typeface="Times New Roman" pitchFamily="18" charset="0"/>
              </a:rPr>
              <a:t>peroxynitrite</a:t>
            </a:r>
            <a:r>
              <a:rPr lang="en-US" sz="3600" dirty="0">
                <a:latin typeface="Times New Roman" pitchFamily="18" charset="0"/>
                <a:cs typeface="Times New Roman" pitchFamily="18" charset="0"/>
              </a:rPr>
              <a:t> (ONOO</a:t>
            </a:r>
            <a:r>
              <a:rPr lang="en-US" sz="3600" baseline="30000" dirty="0">
                <a:latin typeface="Times New Roman" pitchFamily="18" charset="0"/>
                <a:cs typeface="Times New Roman" pitchFamily="18" charset="0"/>
              </a:rPr>
              <a:t> </a:t>
            </a:r>
            <a:r>
              <a:rPr lang="en-US" sz="3600" dirty="0">
                <a:latin typeface="Times New Roman" pitchFamily="18" charset="0"/>
                <a:cs typeface="Times New Roman" pitchFamily="18" charset="0"/>
              </a:rPr>
              <a:t>), respectively. Further, H</a:t>
            </a:r>
            <a:r>
              <a:rPr lang="en-US" sz="3600" baseline="-25000" dirty="0">
                <a:latin typeface="Times New Roman" pitchFamily="18" charset="0"/>
                <a:cs typeface="Times New Roman" pitchFamily="18" charset="0"/>
              </a:rPr>
              <a:t>2</a:t>
            </a:r>
            <a:r>
              <a:rPr lang="en-US" sz="3600" dirty="0">
                <a:latin typeface="Times New Roman" pitchFamily="18" charset="0"/>
                <a:cs typeface="Times New Roman" pitchFamily="18" charset="0"/>
              </a:rPr>
              <a:t>O</a:t>
            </a:r>
            <a:r>
              <a:rPr lang="en-US" sz="3600" baseline="-25000" dirty="0">
                <a:latin typeface="Times New Roman" pitchFamily="18" charset="0"/>
                <a:cs typeface="Times New Roman" pitchFamily="18" charset="0"/>
              </a:rPr>
              <a:t>2</a:t>
            </a:r>
            <a:r>
              <a:rPr lang="en-US" sz="3600" dirty="0">
                <a:latin typeface="Times New Roman" pitchFamily="18" charset="0"/>
                <a:cs typeface="Times New Roman" pitchFamily="18" charset="0"/>
              </a:rPr>
              <a:t> can react with metals, such as Fe</a:t>
            </a:r>
            <a:r>
              <a:rPr lang="en-US" sz="3600" baseline="30000" dirty="0">
                <a:latin typeface="Times New Roman" pitchFamily="18" charset="0"/>
                <a:cs typeface="Times New Roman" pitchFamily="18" charset="0"/>
              </a:rPr>
              <a:t>2+</a:t>
            </a:r>
            <a:r>
              <a:rPr lang="en-US" sz="3600" dirty="0">
                <a:latin typeface="Times New Roman" pitchFamily="18" charset="0"/>
                <a:cs typeface="Times New Roman" pitchFamily="18" charset="0"/>
              </a:rPr>
              <a:t>, to generate the hydroxyl radical (</a:t>
            </a:r>
            <a:r>
              <a:rPr lang="en-US" sz="3600" baseline="30000" dirty="0">
                <a:latin typeface="Times New Roman" pitchFamily="18" charset="0"/>
                <a:cs typeface="Times New Roman" pitchFamily="18" charset="0"/>
              </a:rPr>
              <a:t> </a:t>
            </a:r>
            <a:r>
              <a:rPr lang="en-US" sz="3600" dirty="0">
                <a:latin typeface="Times New Roman" pitchFamily="18" charset="0"/>
                <a:cs typeface="Times New Roman" pitchFamily="18" charset="0"/>
              </a:rPr>
              <a:t>OH), myeloperoxidase (MPO) uses H</a:t>
            </a:r>
            <a:r>
              <a:rPr lang="en-US" sz="3600" baseline="-25000" dirty="0">
                <a:latin typeface="Times New Roman" pitchFamily="18" charset="0"/>
                <a:cs typeface="Times New Roman" pitchFamily="18" charset="0"/>
              </a:rPr>
              <a:t>2</a:t>
            </a:r>
            <a:r>
              <a:rPr lang="en-US" sz="3600" dirty="0">
                <a:latin typeface="Times New Roman" pitchFamily="18" charset="0"/>
                <a:cs typeface="Times New Roman" pitchFamily="18" charset="0"/>
              </a:rPr>
              <a:t>O</a:t>
            </a:r>
            <a:r>
              <a:rPr lang="en-US" sz="3600" baseline="-25000" dirty="0">
                <a:latin typeface="Times New Roman" pitchFamily="18" charset="0"/>
                <a:cs typeface="Times New Roman" pitchFamily="18" charset="0"/>
              </a:rPr>
              <a:t>2</a:t>
            </a:r>
            <a:r>
              <a:rPr lang="en-US" sz="3600" dirty="0">
                <a:latin typeface="Times New Roman" pitchFamily="18" charset="0"/>
                <a:cs typeface="Times New Roman" pitchFamily="18" charset="0"/>
              </a:rPr>
              <a:t> and halides (X) to make </a:t>
            </a:r>
            <a:r>
              <a:rPr lang="en-US" sz="3600" dirty="0" err="1">
                <a:latin typeface="Times New Roman" pitchFamily="18" charset="0"/>
                <a:cs typeface="Times New Roman" pitchFamily="18" charset="0"/>
              </a:rPr>
              <a:t>hypohalous</a:t>
            </a:r>
            <a:r>
              <a:rPr lang="en-US" sz="3600" dirty="0">
                <a:latin typeface="Times New Roman" pitchFamily="18" charset="0"/>
                <a:cs typeface="Times New Roman" pitchFamily="18" charset="0"/>
              </a:rPr>
              <a:t> acids (HOX), and </a:t>
            </a:r>
            <a:r>
              <a:rPr lang="en-US" sz="3600" dirty="0" err="1">
                <a:latin typeface="Times New Roman" pitchFamily="18" charset="0"/>
                <a:cs typeface="Times New Roman" pitchFamily="18" charset="0"/>
              </a:rPr>
              <a:t>quinones</a:t>
            </a:r>
            <a:r>
              <a:rPr lang="en-US" sz="3600" dirty="0">
                <a:latin typeface="Times New Roman" pitchFamily="18" charset="0"/>
                <a:cs typeface="Times New Roman" pitchFamily="18" charset="0"/>
              </a:rPr>
              <a:t> (Q) may cyclically react with NAD(P)H dehydrogenases to generate ROS (</a:t>
            </a:r>
            <a:r>
              <a:rPr lang="en-US" sz="3600" dirty="0" err="1">
                <a:latin typeface="Times New Roman" pitchFamily="18" charset="0"/>
                <a:cs typeface="Times New Roman" pitchFamily="18" charset="0"/>
              </a:rPr>
              <a:t>Sheu</a:t>
            </a:r>
            <a:r>
              <a:rPr lang="en-US" sz="3600" dirty="0">
                <a:latin typeface="Times New Roman" pitchFamily="18" charset="0"/>
                <a:cs typeface="Times New Roman" pitchFamily="18" charset="0"/>
              </a:rPr>
              <a:t>).</a:t>
            </a:r>
          </a:p>
          <a:p>
            <a:endParaRPr lang="en-US" sz="3600" dirty="0">
              <a:latin typeface="Times New Roman" pitchFamily="18" charset="0"/>
              <a:cs typeface="Times New Roman" pitchFamily="18" charset="0"/>
            </a:endParaRPr>
          </a:p>
          <a:p>
            <a:r>
              <a:rPr lang="en-US" sz="3600" dirty="0">
                <a:latin typeface="Times New Roman" pitchFamily="18" charset="0"/>
                <a:cs typeface="Times New Roman" pitchFamily="18" charset="0"/>
              </a:rPr>
              <a:t>Figure </a:t>
            </a:r>
            <a:r>
              <a:rPr lang="en-US" sz="3600" dirty="0" smtClean="0">
                <a:latin typeface="Times New Roman" pitchFamily="18" charset="0"/>
                <a:cs typeface="Times New Roman" pitchFamily="18" charset="0"/>
              </a:rPr>
              <a:t>2 </a:t>
            </a:r>
            <a:r>
              <a:rPr lang="en-US" sz="3600" dirty="0">
                <a:latin typeface="Times New Roman" pitchFamily="18" charset="0"/>
                <a:cs typeface="Times New Roman" pitchFamily="18" charset="0"/>
              </a:rPr>
              <a:t>shows various sources of ROS. This experiment will mainly examine sources of ROS from the first cytochrome complex of the ETC.</a:t>
            </a:r>
            <a:endParaRPr lang="en-US" sz="3600" dirty="0">
              <a:latin typeface="Times New Roman" pitchFamily="18" charset="0"/>
              <a:cs typeface="Times New Roman" pitchFamily="18" charset="0"/>
            </a:endParaRPr>
          </a:p>
        </p:txBody>
      </p:sp>
      <p:sp>
        <p:nvSpPr>
          <p:cNvPr id="2067" name="Text Box 329"/>
          <p:cNvSpPr txBox="1">
            <a:spLocks noChangeArrowheads="1"/>
          </p:cNvSpPr>
          <p:nvPr/>
        </p:nvSpPr>
        <p:spPr bwMode="auto">
          <a:xfrm>
            <a:off x="22546468" y="28262263"/>
            <a:ext cx="9409113"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1450" tIns="85725" rIns="171450" bIns="85725"/>
          <a:lstStyle>
            <a:lvl1pPr defTabSz="4703763" eaLnBrk="0" hangingPunct="0">
              <a:defRPr sz="8600">
                <a:solidFill>
                  <a:schemeClr val="tx1"/>
                </a:solidFill>
                <a:latin typeface="Arial" charset="0"/>
              </a:defRPr>
            </a:lvl1pPr>
            <a:lvl2pPr marL="742950" indent="-285750" defTabSz="4703763" eaLnBrk="0" hangingPunct="0">
              <a:defRPr sz="8600">
                <a:solidFill>
                  <a:schemeClr val="tx1"/>
                </a:solidFill>
                <a:latin typeface="Arial" charset="0"/>
              </a:defRPr>
            </a:lvl2pPr>
            <a:lvl3pPr marL="1143000" indent="-228600" defTabSz="4703763" eaLnBrk="0" hangingPunct="0">
              <a:defRPr sz="8600">
                <a:solidFill>
                  <a:schemeClr val="tx1"/>
                </a:solidFill>
                <a:latin typeface="Arial" charset="0"/>
              </a:defRPr>
            </a:lvl3pPr>
            <a:lvl4pPr marL="1600200" indent="-228600" defTabSz="4703763" eaLnBrk="0" hangingPunct="0">
              <a:defRPr sz="8600">
                <a:solidFill>
                  <a:schemeClr val="tx1"/>
                </a:solidFill>
                <a:latin typeface="Arial" charset="0"/>
              </a:defRPr>
            </a:lvl4pPr>
            <a:lvl5pPr marL="2057400" indent="-228600" defTabSz="4703763" eaLnBrk="0" hangingPunct="0">
              <a:defRPr sz="8600">
                <a:solidFill>
                  <a:schemeClr val="tx1"/>
                </a:solidFill>
                <a:latin typeface="Arial" charset="0"/>
              </a:defRPr>
            </a:lvl5pPr>
            <a:lvl6pPr marL="2514600" indent="-228600" defTabSz="4703763" eaLnBrk="0" fontAlgn="base" hangingPunct="0">
              <a:spcBef>
                <a:spcPct val="0"/>
              </a:spcBef>
              <a:spcAft>
                <a:spcPct val="0"/>
              </a:spcAft>
              <a:defRPr sz="8600">
                <a:solidFill>
                  <a:schemeClr val="tx1"/>
                </a:solidFill>
                <a:latin typeface="Arial" charset="0"/>
              </a:defRPr>
            </a:lvl6pPr>
            <a:lvl7pPr marL="2971800" indent="-228600" defTabSz="4703763" eaLnBrk="0" fontAlgn="base" hangingPunct="0">
              <a:spcBef>
                <a:spcPct val="0"/>
              </a:spcBef>
              <a:spcAft>
                <a:spcPct val="0"/>
              </a:spcAft>
              <a:defRPr sz="8600">
                <a:solidFill>
                  <a:schemeClr val="tx1"/>
                </a:solidFill>
                <a:latin typeface="Arial" charset="0"/>
              </a:defRPr>
            </a:lvl7pPr>
            <a:lvl8pPr marL="3429000" indent="-228600" defTabSz="4703763" eaLnBrk="0" fontAlgn="base" hangingPunct="0">
              <a:spcBef>
                <a:spcPct val="0"/>
              </a:spcBef>
              <a:spcAft>
                <a:spcPct val="0"/>
              </a:spcAft>
              <a:defRPr sz="8600">
                <a:solidFill>
                  <a:schemeClr val="tx1"/>
                </a:solidFill>
                <a:latin typeface="Arial" charset="0"/>
              </a:defRPr>
            </a:lvl8pPr>
            <a:lvl9pPr marL="3886200" indent="-228600" defTabSz="4703763" eaLnBrk="0" fontAlgn="base" hangingPunct="0">
              <a:spcBef>
                <a:spcPct val="0"/>
              </a:spcBef>
              <a:spcAft>
                <a:spcPct val="0"/>
              </a:spcAft>
              <a:defRPr sz="8600">
                <a:solidFill>
                  <a:schemeClr val="tx1"/>
                </a:solidFill>
                <a:latin typeface="Arial" charset="0"/>
              </a:defRPr>
            </a:lvl9pPr>
          </a:lstStyle>
          <a:p>
            <a:endParaRPr lang="en-US" sz="3600" dirty="0"/>
          </a:p>
        </p:txBody>
      </p:sp>
      <p:pic>
        <p:nvPicPr>
          <p:cNvPr id="273" name="Picture 272" descr="Full-size image (49 K)"/>
          <p:cNvPicPr/>
          <p:nvPr/>
        </p:nvPicPr>
        <p:blipFill>
          <a:blip r:embed="rId4">
            <a:extLst>
              <a:ext uri="{28A0092B-C50C-407E-A947-70E740481C1C}">
                <a14:useLocalDpi xmlns:a14="http://schemas.microsoft.com/office/drawing/2010/main" val="0"/>
              </a:ext>
            </a:extLst>
          </a:blip>
          <a:srcRect/>
          <a:stretch>
            <a:fillRect/>
          </a:stretch>
        </p:blipFill>
        <p:spPr bwMode="auto">
          <a:xfrm>
            <a:off x="12055470" y="10617423"/>
            <a:ext cx="8982075" cy="8093392"/>
          </a:xfrm>
          <a:prstGeom prst="rect">
            <a:avLst/>
          </a:prstGeom>
          <a:noFill/>
          <a:ln>
            <a:noFill/>
          </a:ln>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8762" y="17800636"/>
            <a:ext cx="9375498"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218762" y="23817232"/>
            <a:ext cx="9571691" cy="7478970"/>
          </a:xfrm>
          <a:prstGeom prst="rect">
            <a:avLst/>
          </a:prstGeom>
          <a:noFill/>
        </p:spPr>
        <p:txBody>
          <a:bodyPr wrap="square" rtlCol="0">
            <a:spAutoFit/>
          </a:bodyPr>
          <a:lstStyle/>
          <a:p>
            <a:r>
              <a:rPr lang="en-US" sz="4000" b="1" dirty="0" smtClean="0">
                <a:latin typeface="Times New Roman" pitchFamily="18" charset="0"/>
                <a:cs typeface="Times New Roman" pitchFamily="18" charset="0"/>
              </a:rPr>
              <a:t>Methods</a:t>
            </a:r>
          </a:p>
          <a:p>
            <a:r>
              <a:rPr lang="en-US" sz="4000" dirty="0" smtClean="0">
                <a:latin typeface="Times New Roman" pitchFamily="18" charset="0"/>
                <a:cs typeface="Times New Roman" pitchFamily="18" charset="0"/>
              </a:rPr>
              <a:t>Mitochondria were </a:t>
            </a:r>
            <a:r>
              <a:rPr lang="en-US" sz="4000" dirty="0">
                <a:latin typeface="Times New Roman" pitchFamily="18" charset="0"/>
                <a:cs typeface="Times New Roman" pitchFamily="18" charset="0"/>
              </a:rPr>
              <a:t>isolated from yeast cells that were </a:t>
            </a:r>
            <a:r>
              <a:rPr lang="en-US" sz="4000" dirty="0" smtClean="0">
                <a:latin typeface="Times New Roman" pitchFamily="18" charset="0"/>
                <a:cs typeface="Times New Roman" pitchFamily="18" charset="0"/>
              </a:rPr>
              <a:t>mixed, some of which contained </a:t>
            </a:r>
            <a:r>
              <a:rPr lang="en-US" sz="4000" dirty="0" err="1" smtClean="0">
                <a:latin typeface="Times New Roman" pitchFamily="18" charset="0"/>
                <a:cs typeface="Times New Roman" pitchFamily="18" charset="0"/>
              </a:rPr>
              <a:t>quercetin</a:t>
            </a:r>
            <a:r>
              <a:rPr lang="en-US" sz="4000" dirty="0" smtClean="0">
                <a:latin typeface="Times New Roman" pitchFamily="18" charset="0"/>
                <a:cs typeface="Times New Roman" pitchFamily="18" charset="0"/>
              </a:rPr>
              <a:t>. Through </a:t>
            </a:r>
            <a:r>
              <a:rPr lang="en-US" sz="4000" dirty="0">
                <a:latin typeface="Times New Roman" pitchFamily="18" charset="0"/>
                <a:cs typeface="Times New Roman" pitchFamily="18" charset="0"/>
              </a:rPr>
              <a:t>two different methods: mechanical isolation and enzymatic breaking down of </a:t>
            </a: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the </a:t>
            </a:r>
            <a:r>
              <a:rPr lang="en-US" sz="4000" dirty="0">
                <a:latin typeface="Times New Roman" pitchFamily="18" charset="0"/>
                <a:cs typeface="Times New Roman" pitchFamily="18" charset="0"/>
              </a:rPr>
              <a:t>cell membranes, the process involved a series of centrifugation and homogenization (</a:t>
            </a:r>
            <a:r>
              <a:rPr lang="en-US" sz="4000" dirty="0" err="1">
                <a:latin typeface="Times New Roman" pitchFamily="18" charset="0"/>
                <a:cs typeface="Times New Roman" pitchFamily="18" charset="0"/>
              </a:rPr>
              <a:t>Qiagen</a:t>
            </a:r>
            <a:r>
              <a:rPr lang="en-US" sz="4000" dirty="0">
                <a:latin typeface="Times New Roman" pitchFamily="18" charset="0"/>
                <a:cs typeface="Times New Roman" pitchFamily="18" charset="0"/>
              </a:rPr>
              <a:t>). </a:t>
            </a: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The </a:t>
            </a:r>
            <a:r>
              <a:rPr lang="en-US" sz="4000" dirty="0">
                <a:latin typeface="Times New Roman" pitchFamily="18" charset="0"/>
                <a:cs typeface="Times New Roman" pitchFamily="18" charset="0"/>
              </a:rPr>
              <a:t>mitochondria were immersed in a mitochondrial suspension solution with a pyruvate-malate solution </a:t>
            </a:r>
            <a:r>
              <a:rPr lang="en-US" sz="4000" dirty="0" smtClean="0">
                <a:latin typeface="Times New Roman" pitchFamily="18" charset="0"/>
                <a:cs typeface="Times New Roman" pitchFamily="18" charset="0"/>
              </a:rPr>
              <a:t> and </a:t>
            </a:r>
            <a:r>
              <a:rPr lang="en-US" sz="4000" dirty="0">
                <a:latin typeface="Times New Roman" pitchFamily="18" charset="0"/>
                <a:cs typeface="Times New Roman" pitchFamily="18" charset="0"/>
              </a:rPr>
              <a:t>their </a:t>
            </a:r>
            <a:r>
              <a:rPr lang="en-US" sz="4000" dirty="0" smtClean="0">
                <a:latin typeface="Times New Roman" pitchFamily="18" charset="0"/>
                <a:cs typeface="Times New Roman" pitchFamily="18" charset="0"/>
              </a:rPr>
              <a:t>oxygen </a:t>
            </a:r>
            <a:r>
              <a:rPr lang="en-US" sz="4000" dirty="0">
                <a:latin typeface="Times New Roman" pitchFamily="18" charset="0"/>
                <a:cs typeface="Times New Roman" pitchFamily="18" charset="0"/>
              </a:rPr>
              <a:t>consumption rate was measured with and without the presence of ADP</a:t>
            </a:r>
            <a:endParaRPr lang="en-US" sz="4000" dirty="0">
              <a:latin typeface="Times New Roman" pitchFamily="18" charset="0"/>
              <a:cs typeface="Times New Roman" pitchFamily="18" charset="0"/>
            </a:endParaRPr>
          </a:p>
        </p:txBody>
      </p:sp>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54601" y="15458277"/>
            <a:ext cx="6446520" cy="3865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54601" y="19825278"/>
            <a:ext cx="6446520" cy="4884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56831" y="25296306"/>
            <a:ext cx="6446520" cy="4884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320715" y="23090286"/>
            <a:ext cx="5698996" cy="646331"/>
          </a:xfrm>
          <a:prstGeom prst="rect">
            <a:avLst/>
          </a:prstGeom>
          <a:noFill/>
        </p:spPr>
        <p:txBody>
          <a:bodyPr wrap="none" rtlCol="0">
            <a:spAutoFit/>
          </a:bodyPr>
          <a:lstStyle/>
          <a:p>
            <a:r>
              <a:rPr lang="en-US" sz="3600" dirty="0" smtClean="0">
                <a:latin typeface="Times New Roman" pitchFamily="18" charset="0"/>
                <a:cs typeface="Times New Roman" pitchFamily="18" charset="0"/>
              </a:rPr>
              <a:t>Figure 1 (up). Common ROS.</a:t>
            </a:r>
            <a:endParaRPr lang="en-US" sz="3600" dirty="0">
              <a:latin typeface="Times New Roman" pitchFamily="18" charset="0"/>
              <a:cs typeface="Times New Roman" pitchFamily="18" charset="0"/>
            </a:endParaRPr>
          </a:p>
        </p:txBody>
      </p:sp>
      <p:pic>
        <p:nvPicPr>
          <p:cNvPr id="10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56831" y="10352004"/>
            <a:ext cx="6444290" cy="4610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Default Desig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2881</TotalTime>
  <Words>371</Words>
  <Application>Microsoft Office PowerPoint</Application>
  <PresentationFormat>Custom</PresentationFormat>
  <Paragraphs>30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Graphicsland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scientific poster</dc:title>
  <dc:subject>Free Research Poster</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Sinead</cp:lastModifiedBy>
  <cp:revision>42</cp:revision>
  <dcterms:created xsi:type="dcterms:W3CDTF">2007-08-09T17:14:20Z</dcterms:created>
  <dcterms:modified xsi:type="dcterms:W3CDTF">2013-07-23T19:46:14Z</dcterms:modified>
  <cp:category>scientific poster PowerPoint</cp:category>
</cp:coreProperties>
</file>