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59"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83479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741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587DA83-5663-4C9C-B9AA-0B40A3DAFF81}" type="datetime1">
              <a:rPr lang="en-US" smtClean="0"/>
              <a:t>8/12/2021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78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735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7669AF7-7BEB-44E4-9852-375E34362B5B}" type="datetime1">
              <a:rPr lang="en-US" smtClean="0"/>
              <a:t>8/12/2021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8631361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59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837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30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942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4393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866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2D6E202-B606-4609-B914-27C9371A1F6D}" type="datetime1">
              <a:rPr lang="en-US" smtClean="0"/>
              <a:t>8/12/2021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32870864"/>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r" defTabSz="914400" rtl="1"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r" defTabSz="914400" rtl="1"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r" defTabSz="914400" rtl="1"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en.wikipedia.org/wiki/World_Diabetes_Da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3" y="2333674"/>
            <a:ext cx="6140561" cy="1349094"/>
          </a:xfrm>
        </p:spPr>
        <p:txBody>
          <a:bodyPr>
            <a:normAutofit/>
          </a:bodyPr>
          <a:lstStyle/>
          <a:p>
            <a:r>
              <a:rPr lang="en-US" sz="4400" dirty="0"/>
              <a:t>Diabetes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710822" y="4303552"/>
            <a:ext cx="7298422" cy="2365696"/>
          </a:xfrm>
        </p:spPr>
        <p:txBody>
          <a:bodyPr>
            <a:normAutofit lnSpcReduction="10000"/>
          </a:bodyPr>
          <a:lstStyle/>
          <a:p>
            <a:pPr marL="342900" indent="-342900" algn="l" rtl="0">
              <a:buFont typeface="Wingdings" panose="05000000000000000000" pitchFamily="2" charset="2"/>
              <a:buChar char="v"/>
            </a:pPr>
            <a:r>
              <a:rPr lang="en-US" sz="2400" dirty="0">
                <a:solidFill>
                  <a:schemeClr val="tx1">
                    <a:lumMod val="85000"/>
                    <a:lumOff val="15000"/>
                  </a:schemeClr>
                </a:solidFill>
              </a:rPr>
              <a:t>Team Worker </a:t>
            </a:r>
          </a:p>
          <a:p>
            <a:pPr algn="l"/>
            <a:r>
              <a:rPr lang="en-US" sz="2400" dirty="0">
                <a:solidFill>
                  <a:schemeClr val="tx1">
                    <a:lumMod val="85000"/>
                    <a:lumOff val="15000"/>
                  </a:schemeClr>
                </a:solidFill>
              </a:rPr>
              <a:t>     Hussein A Barham   Roaa Arabase      Abood Merea</a:t>
            </a:r>
          </a:p>
          <a:p>
            <a:pPr algn="l"/>
            <a:endParaRPr lang="en-US" sz="2400" dirty="0">
              <a:solidFill>
                <a:schemeClr val="tx1">
                  <a:lumMod val="85000"/>
                  <a:lumOff val="15000"/>
                </a:schemeClr>
              </a:solidFill>
            </a:endParaRPr>
          </a:p>
          <a:p>
            <a:pPr marL="342900" indent="-342900" algn="l" rtl="0">
              <a:buFont typeface="Wingdings" panose="05000000000000000000" pitchFamily="2" charset="2"/>
              <a:buChar char="v"/>
            </a:pPr>
            <a:r>
              <a:rPr lang="en-US" sz="2400" dirty="0">
                <a:solidFill>
                  <a:schemeClr val="tx1">
                    <a:lumMod val="85000"/>
                    <a:lumOff val="15000"/>
                  </a:schemeClr>
                </a:solidFill>
              </a:rPr>
              <a:t>Supervised </a:t>
            </a:r>
          </a:p>
          <a:p>
            <a:pPr algn="l"/>
            <a:r>
              <a:rPr lang="en-US" sz="2400" dirty="0">
                <a:solidFill>
                  <a:schemeClr val="tx1">
                    <a:lumMod val="85000"/>
                    <a:lumOff val="15000"/>
                  </a:schemeClr>
                </a:solidFill>
              </a:rPr>
              <a:t>D.Adnan Salman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4635315" cy="6857999"/>
          </a:xfrm>
          <a:prstGeom prst="rect">
            <a:avLst/>
          </a:prstGeom>
        </p:spPr>
      </p:pic>
      <p:pic>
        <p:nvPicPr>
          <p:cNvPr id="18" name="Picture 17">
            <a:extLst>
              <a:ext uri="{FF2B5EF4-FFF2-40B4-BE49-F238E27FC236}">
                <a16:creationId xmlns:a16="http://schemas.microsoft.com/office/drawing/2014/main" id="{C1C0118E-5F0F-4EF9-A06B-2DC94860AFA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056512" y="0"/>
            <a:ext cx="3135488" cy="2179164"/>
          </a:xfrm>
          <a:prstGeom prst="rect">
            <a:avLst/>
          </a:prstGeom>
        </p:spPr>
      </p:pic>
      <p:sp>
        <p:nvSpPr>
          <p:cNvPr id="20" name="Rectangle 19">
            <a:extLst>
              <a:ext uri="{FF2B5EF4-FFF2-40B4-BE49-F238E27FC236}">
                <a16:creationId xmlns:a16="http://schemas.microsoft.com/office/drawing/2014/main" id="{6E98C2DF-E92C-4FBC-BD56-916A2276D6E9}"/>
              </a:ext>
            </a:extLst>
          </p:cNvPr>
          <p:cNvSpPr/>
          <p:nvPr/>
        </p:nvSpPr>
        <p:spPr>
          <a:xfrm>
            <a:off x="9322063" y="1194590"/>
            <a:ext cx="2869937" cy="707886"/>
          </a:xfrm>
          <a:prstGeom prst="rect">
            <a:avLst/>
          </a:prstGeom>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2000" b="1" cap="none" spc="50" dirty="0">
                <a:ln w="0"/>
                <a:solidFill>
                  <a:schemeClr val="tx1"/>
                </a:solidFill>
                <a:effectLst>
                  <a:innerShdw blurRad="63500" dist="50800" dir="13500000">
                    <a:srgbClr val="000000">
                      <a:alpha val="50000"/>
                    </a:srgbClr>
                  </a:innerShdw>
                </a:effectLst>
              </a:rPr>
              <a:t>World diabetes day</a:t>
            </a:r>
          </a:p>
          <a:p>
            <a:pPr algn="ctr"/>
            <a:r>
              <a:rPr lang="en-US" sz="2000" b="1" spc="50" dirty="0">
                <a:ln w="0"/>
                <a:solidFill>
                  <a:schemeClr val="tx1"/>
                </a:solidFill>
                <a:effectLst>
                  <a:innerShdw blurRad="63500" dist="50800" dir="13500000">
                    <a:srgbClr val="000000">
                      <a:alpha val="50000"/>
                    </a:srgbClr>
                  </a:innerShdw>
                </a:effectLst>
              </a:rPr>
              <a:t>14 November</a:t>
            </a:r>
            <a:endParaRPr lang="en-US" sz="2000" b="1" cap="none" spc="50" dirty="0">
              <a:ln w="0"/>
              <a:solidFill>
                <a:schemeClr val="tx1"/>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E151-94AD-4342-846D-18E513F55C0B}"/>
              </a:ext>
            </a:extLst>
          </p:cNvPr>
          <p:cNvSpPr>
            <a:spLocks noGrp="1"/>
          </p:cNvSpPr>
          <p:nvPr>
            <p:ph type="title"/>
          </p:nvPr>
        </p:nvSpPr>
        <p:spPr/>
        <p:txBody>
          <a:bodyPr/>
          <a:lstStyle/>
          <a:p>
            <a:r>
              <a:rPr lang="en-US" dirty="0"/>
              <a:t>Diabetes </a:t>
            </a:r>
            <a:endParaRPr lang="ar-IL" dirty="0"/>
          </a:p>
        </p:txBody>
      </p:sp>
      <p:sp>
        <p:nvSpPr>
          <p:cNvPr id="3" name="Content Placeholder 2">
            <a:extLst>
              <a:ext uri="{FF2B5EF4-FFF2-40B4-BE49-F238E27FC236}">
                <a16:creationId xmlns:a16="http://schemas.microsoft.com/office/drawing/2014/main" id="{122EDF8D-6220-4A7B-A126-E537033F32FA}"/>
              </a:ext>
            </a:extLst>
          </p:cNvPr>
          <p:cNvSpPr>
            <a:spLocks noGrp="1"/>
          </p:cNvSpPr>
          <p:nvPr>
            <p:ph idx="1"/>
          </p:nvPr>
        </p:nvSpPr>
        <p:spPr>
          <a:xfrm>
            <a:off x="968027" y="2045236"/>
            <a:ext cx="9784080" cy="3659278"/>
          </a:xfrm>
        </p:spPr>
        <p:txBody>
          <a:bodyPr>
            <a:noAutofit/>
          </a:bodyPr>
          <a:lstStyle/>
          <a:p>
            <a:endParaRPr lang="ar-SA" sz="2400" b="0" i="0" dirty="0">
              <a:effectLst/>
              <a:latin typeface="roboto" panose="02000000000000000000" pitchFamily="2" charset="0"/>
            </a:endParaRPr>
          </a:p>
          <a:p>
            <a:r>
              <a:rPr lang="ar-SA" sz="2400" b="0" i="0" dirty="0">
                <a:effectLst/>
                <a:latin typeface="Showcard Gothic" panose="04020904020102020604" pitchFamily="82" charset="0"/>
              </a:rPr>
              <a:t>السكري (</a:t>
            </a:r>
            <a:r>
              <a:rPr lang="en-US" sz="2400" b="0" i="0" dirty="0">
                <a:effectLst/>
                <a:latin typeface="Showcard Gothic" panose="04020904020102020604" pitchFamily="82" charset="0"/>
              </a:rPr>
              <a:t>Diabetes</a:t>
            </a:r>
            <a:r>
              <a:rPr lang="ar-SA" sz="2400" b="0" i="0" dirty="0">
                <a:effectLst/>
                <a:latin typeface="Showcard Gothic" panose="04020904020102020604" pitchFamily="82" charset="0"/>
              </a:rPr>
              <a:t>) يشمل هذا المصطلح عددًا من الاضطرابات التي تمتاز في وجود مشاكل في هرمون الأنسولين الذي ينتجه البنكرياس بالوضع الطبيعي لمساعدة الجسم استخدام السكر والدهون وتخزين بعضها. أما مرض السكري فيصيب الإنسان عند وجود مشاكل في انتاج هذا الهرمون ليرتفع مستوى السكر في الدم.</a:t>
            </a:r>
          </a:p>
          <a:p>
            <a:endParaRPr lang="ar-SA" sz="2400" b="0" i="0" dirty="0">
              <a:effectLst/>
              <a:latin typeface="Showcard Gothic" panose="04020904020102020604" pitchFamily="82" charset="0"/>
            </a:endParaRPr>
          </a:p>
          <a:p>
            <a:r>
              <a:rPr lang="ar-SA" sz="2400" b="0" i="0" dirty="0">
                <a:effectLst/>
                <a:latin typeface="Showcard Gothic" panose="04020904020102020604" pitchFamily="82" charset="0"/>
              </a:rPr>
              <a:t>فلنتعرف على أبرز الموضوعات المختصة بالسكري في هذا القسم من ويب طب.</a:t>
            </a:r>
          </a:p>
          <a:p>
            <a:endParaRPr lang="ar-IL" sz="2400" dirty="0"/>
          </a:p>
        </p:txBody>
      </p:sp>
      <p:sp>
        <p:nvSpPr>
          <p:cNvPr id="5" name="TextBox 4">
            <a:extLst>
              <a:ext uri="{FF2B5EF4-FFF2-40B4-BE49-F238E27FC236}">
                <a16:creationId xmlns:a16="http://schemas.microsoft.com/office/drawing/2014/main" id="{E4C8ECCB-9246-48A8-BC95-DE9CBA0618A9}"/>
              </a:ext>
            </a:extLst>
          </p:cNvPr>
          <p:cNvSpPr txBox="1"/>
          <p:nvPr/>
        </p:nvSpPr>
        <p:spPr>
          <a:xfrm>
            <a:off x="103961" y="5772148"/>
            <a:ext cx="9784080" cy="369332"/>
          </a:xfrm>
          <a:prstGeom prst="rect">
            <a:avLst/>
          </a:prstGeom>
          <a:noFill/>
        </p:spPr>
        <p:txBody>
          <a:bodyPr wrap="square" rtlCol="1">
            <a:spAutoFit/>
          </a:bodyPr>
          <a:lstStyle/>
          <a:p>
            <a:r>
              <a:rPr lang="en-US" dirty="0"/>
              <a:t>https://www.webteb.com/diabetes</a:t>
            </a:r>
            <a:endParaRPr lang="ar-IL" dirty="0"/>
          </a:p>
        </p:txBody>
      </p:sp>
    </p:spTree>
    <p:extLst>
      <p:ext uri="{BB962C8B-B14F-4D97-AF65-F5344CB8AC3E}">
        <p14:creationId xmlns:p14="http://schemas.microsoft.com/office/powerpoint/2010/main" val="203807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3B34-B4F1-4D2D-8028-D3DD2AB143DB}"/>
              </a:ext>
            </a:extLst>
          </p:cNvPr>
          <p:cNvSpPr>
            <a:spLocks noGrp="1"/>
          </p:cNvSpPr>
          <p:nvPr>
            <p:ph type="title"/>
          </p:nvPr>
        </p:nvSpPr>
        <p:spPr/>
        <p:txBody>
          <a:bodyPr/>
          <a:lstStyle/>
          <a:p>
            <a:r>
              <a:rPr lang="en-US" dirty="0"/>
              <a:t>DIABETES DATA</a:t>
            </a:r>
            <a:endParaRPr lang="ar-IL" dirty="0"/>
          </a:p>
        </p:txBody>
      </p:sp>
      <p:pic>
        <p:nvPicPr>
          <p:cNvPr id="5" name="Content Placeholder 4">
            <a:extLst>
              <a:ext uri="{FF2B5EF4-FFF2-40B4-BE49-F238E27FC236}">
                <a16:creationId xmlns:a16="http://schemas.microsoft.com/office/drawing/2014/main" id="{5C681D58-2DB8-45E0-B5D4-F0E3EBE78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236" y="2755134"/>
            <a:ext cx="9783763" cy="2098546"/>
          </a:xfrm>
        </p:spPr>
      </p:pic>
      <p:sp>
        <p:nvSpPr>
          <p:cNvPr id="6" name="TextBox 5">
            <a:extLst>
              <a:ext uri="{FF2B5EF4-FFF2-40B4-BE49-F238E27FC236}">
                <a16:creationId xmlns:a16="http://schemas.microsoft.com/office/drawing/2014/main" id="{97E5DD72-BE5F-4EB2-9356-E7865EFB476A}"/>
              </a:ext>
            </a:extLst>
          </p:cNvPr>
          <p:cNvSpPr txBox="1"/>
          <p:nvPr/>
        </p:nvSpPr>
        <p:spPr>
          <a:xfrm>
            <a:off x="2961889" y="5631212"/>
            <a:ext cx="6266139" cy="369332"/>
          </a:xfrm>
          <a:prstGeom prst="rect">
            <a:avLst/>
          </a:prstGeom>
          <a:noFill/>
        </p:spPr>
        <p:txBody>
          <a:bodyPr wrap="none" rtlCol="1">
            <a:spAutoFit/>
          </a:bodyPr>
          <a:lstStyle/>
          <a:p>
            <a:r>
              <a:rPr lang="en-US" dirty="0"/>
              <a:t>https://www.kaggle.com/uciml/pima-indians-diabetes-database</a:t>
            </a:r>
            <a:endParaRPr lang="ar-IL" dirty="0"/>
          </a:p>
        </p:txBody>
      </p:sp>
    </p:spTree>
    <p:extLst>
      <p:ext uri="{BB962C8B-B14F-4D97-AF65-F5344CB8AC3E}">
        <p14:creationId xmlns:p14="http://schemas.microsoft.com/office/powerpoint/2010/main" val="1984704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37</TotalTime>
  <Words>107</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Corbel</vt:lpstr>
      <vt:lpstr>roboto</vt:lpstr>
      <vt:lpstr>Showcard Gothic</vt:lpstr>
      <vt:lpstr>Wingdings</vt:lpstr>
      <vt:lpstr>Banded</vt:lpstr>
      <vt:lpstr>Diabetes prediction</vt:lpstr>
      <vt:lpstr>Diabetes </vt:lpstr>
      <vt:lpstr>DIABETES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hussein barham</dc:creator>
  <cp:lastModifiedBy>hussein barham</cp:lastModifiedBy>
  <cp:revision>1</cp:revision>
  <dcterms:created xsi:type="dcterms:W3CDTF">2021-08-12T12:12:17Z</dcterms:created>
  <dcterms:modified xsi:type="dcterms:W3CDTF">2021-08-12T12:50:02Z</dcterms:modified>
</cp:coreProperties>
</file>