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Stack Over Flow developer Survey 2024 Analysis in Python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Muhammad Hussain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4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Objectives</a:t>
            </a:r>
            <a:endParaRPr lang="en-US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6113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To compare the Questions asked in the survey with developers responses</a:t>
            </a:r>
          </a:p>
          <a:p>
            <a:r>
              <a:rPr lang="en-US" sz="1600" dirty="0" smtClean="0"/>
              <a:t>Find About where most of the developers are from</a:t>
            </a:r>
          </a:p>
          <a:p>
            <a:r>
              <a:rPr lang="en-US" sz="1600" dirty="0" smtClean="0"/>
              <a:t>Find the age group of developers who respondent to this survey</a:t>
            </a:r>
          </a:p>
          <a:p>
            <a:r>
              <a:rPr lang="en-US" sz="1600" dirty="0" smtClean="0"/>
              <a:t>What is the highest level of Education maximum developers have</a:t>
            </a:r>
          </a:p>
          <a:p>
            <a:r>
              <a:rPr lang="en-US" sz="1600" dirty="0" smtClean="0"/>
              <a:t>What is the most common source of developers for learning programming</a:t>
            </a:r>
          </a:p>
          <a:p>
            <a:r>
              <a:rPr lang="en-US" sz="1600" dirty="0" smtClean="0"/>
              <a:t>For how many years they have coded with and without education</a:t>
            </a:r>
          </a:p>
          <a:p>
            <a:r>
              <a:rPr lang="en-US" sz="1600" dirty="0" smtClean="0"/>
              <a:t>What are the top 10 most used programming languages used by developers over the past year</a:t>
            </a:r>
          </a:p>
          <a:p>
            <a:r>
              <a:rPr lang="en-US" sz="1600" dirty="0" smtClean="0"/>
              <a:t>What online course or Certificates they used for learning</a:t>
            </a:r>
          </a:p>
          <a:p>
            <a:r>
              <a:rPr lang="en-US" sz="1600" dirty="0" smtClean="0"/>
              <a:t>Which are the most common Ai tools used by developers</a:t>
            </a:r>
          </a:p>
          <a:p>
            <a:r>
              <a:rPr lang="en-US" sz="1600" dirty="0" smtClean="0"/>
              <a:t>Which Ai developer tools they have used over the past year</a:t>
            </a:r>
          </a:p>
          <a:p>
            <a:r>
              <a:rPr lang="en-US" sz="1600" dirty="0" smtClean="0"/>
              <a:t>How many of the developers Use Ai tools in their Development and </a:t>
            </a:r>
            <a:r>
              <a:rPr 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many more</a:t>
            </a:r>
          </a:p>
        </p:txBody>
      </p:sp>
    </p:spTree>
    <p:extLst>
      <p:ext uri="{BB962C8B-B14F-4D97-AF65-F5344CB8AC3E}">
        <p14:creationId xmlns:p14="http://schemas.microsoft.com/office/powerpoint/2010/main" val="74936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r>
              <a:rPr lang="en-US" sz="3600" dirty="0" smtClean="0"/>
              <a:t>Steps and Libraries I used in this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92696"/>
            <a:ext cx="8946541" cy="505570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Libraries:</a:t>
            </a:r>
          </a:p>
          <a:p>
            <a:pPr lvl="2"/>
            <a:r>
              <a:rPr lang="en-US" sz="2800" dirty="0"/>
              <a:t>Pandas</a:t>
            </a:r>
          </a:p>
          <a:p>
            <a:pPr lvl="2"/>
            <a:r>
              <a:rPr lang="en-US" sz="2800" dirty="0" err="1"/>
              <a:t>Numpy</a:t>
            </a:r>
            <a:endParaRPr lang="en-US" sz="2800" dirty="0"/>
          </a:p>
          <a:p>
            <a:pPr lvl="2"/>
            <a:r>
              <a:rPr lang="en-US" sz="2800" dirty="0" err="1"/>
              <a:t>Matplotlib</a:t>
            </a:r>
            <a:endParaRPr lang="en-US" sz="2800" dirty="0"/>
          </a:p>
          <a:p>
            <a:pPr lvl="2"/>
            <a:r>
              <a:rPr lang="en-US" sz="2800" dirty="0" err="1"/>
              <a:t>Matplotlib.pyplot</a:t>
            </a:r>
            <a:endParaRPr lang="en-US" sz="2800" dirty="0"/>
          </a:p>
          <a:p>
            <a:pPr lvl="2"/>
            <a:r>
              <a:rPr lang="en-US" sz="2800" dirty="0" err="1"/>
              <a:t>Seaborn</a:t>
            </a:r>
            <a:endParaRPr lang="en-US" sz="2800" dirty="0"/>
          </a:p>
          <a:p>
            <a:pPr lvl="2"/>
            <a:r>
              <a:rPr lang="en-US" sz="2800" dirty="0"/>
              <a:t>Counter from collections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30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05948"/>
            <a:ext cx="8946541" cy="4625009"/>
          </a:xfrm>
        </p:spPr>
        <p:txBody>
          <a:bodyPr/>
          <a:lstStyle/>
          <a:p>
            <a:r>
              <a:rPr lang="en-US" sz="2800" dirty="0" smtClean="0"/>
              <a:t>Data preprocessing:</a:t>
            </a:r>
          </a:p>
          <a:p>
            <a:r>
              <a:rPr lang="en-US" sz="1600" dirty="0" smtClean="0"/>
              <a:t>Import both datasets </a:t>
            </a:r>
            <a:r>
              <a:rPr lang="en-US" sz="1600" dirty="0" err="1" smtClean="0"/>
              <a:t>i</a:t>
            </a:r>
            <a:r>
              <a:rPr lang="en-US" sz="1600" dirty="0" smtClean="0"/>
              <a:t>-e </a:t>
            </a:r>
            <a:r>
              <a:rPr lang="en-US" sz="1600" dirty="0" err="1" smtClean="0"/>
              <a:t>survey_results_schema</a:t>
            </a:r>
            <a:r>
              <a:rPr lang="en-US" sz="1600" dirty="0" smtClean="0"/>
              <a:t> and </a:t>
            </a:r>
            <a:r>
              <a:rPr lang="en-US" sz="1600" dirty="0" err="1" smtClean="0"/>
              <a:t>survey_results_public</a:t>
            </a:r>
            <a:endParaRPr lang="en-US" sz="1600" dirty="0" smtClean="0"/>
          </a:p>
          <a:p>
            <a:r>
              <a:rPr lang="en-US" sz="1600" dirty="0" smtClean="0"/>
              <a:t>Convert both to pandas </a:t>
            </a:r>
            <a:r>
              <a:rPr lang="en-US" sz="1600" dirty="0" err="1" smtClean="0"/>
              <a:t>dataFrame</a:t>
            </a:r>
            <a:endParaRPr lang="en-US" sz="1600" dirty="0" smtClean="0"/>
          </a:p>
          <a:p>
            <a:r>
              <a:rPr lang="en-US" sz="1600" dirty="0" smtClean="0"/>
              <a:t>Made index to </a:t>
            </a:r>
            <a:r>
              <a:rPr lang="en-US" sz="1600" dirty="0" err="1" smtClean="0"/>
              <a:t>qname</a:t>
            </a:r>
            <a:r>
              <a:rPr lang="en-US" sz="1600" dirty="0" smtClean="0"/>
              <a:t> column for schema </a:t>
            </a:r>
            <a:r>
              <a:rPr lang="en-US" sz="1600" dirty="0" err="1" smtClean="0"/>
              <a:t>dataframe</a:t>
            </a:r>
            <a:endParaRPr lang="en-US" sz="1600" dirty="0" smtClean="0"/>
          </a:p>
          <a:p>
            <a:r>
              <a:rPr lang="en-US" sz="1600" dirty="0" smtClean="0"/>
              <a:t>Then created two lists for selected columns from both </a:t>
            </a:r>
            <a:r>
              <a:rPr lang="en-US" sz="1600" dirty="0" err="1" smtClean="0"/>
              <a:t>dataframes</a:t>
            </a:r>
            <a:endParaRPr lang="en-US" sz="1600" dirty="0" smtClean="0"/>
          </a:p>
          <a:p>
            <a:r>
              <a:rPr lang="en-US" sz="1600" dirty="0" smtClean="0"/>
              <a:t>Created two new </a:t>
            </a:r>
            <a:r>
              <a:rPr lang="en-US" sz="1600" dirty="0" err="1" smtClean="0"/>
              <a:t>dataframes</a:t>
            </a:r>
            <a:r>
              <a:rPr lang="en-US" sz="1600" dirty="0" smtClean="0"/>
              <a:t> from those selected columns data</a:t>
            </a:r>
          </a:p>
          <a:p>
            <a:r>
              <a:rPr lang="en-US" sz="1600" dirty="0" smtClean="0"/>
              <a:t>In survey 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 the age columns has  string values likes ‘18-24 years old’ I convert it to numeric by taking its mean and then by MAP functions I change it to numeric</a:t>
            </a:r>
          </a:p>
          <a:p>
            <a:r>
              <a:rPr lang="en-US" sz="1600" dirty="0" smtClean="0"/>
              <a:t>For ‘</a:t>
            </a:r>
            <a:r>
              <a:rPr lang="en-US" sz="1600" dirty="0" err="1" smtClean="0"/>
              <a:t>YearsCode</a:t>
            </a:r>
            <a:r>
              <a:rPr lang="en-US" sz="1600" dirty="0" smtClean="0"/>
              <a:t>’ and ‘</a:t>
            </a:r>
            <a:r>
              <a:rPr lang="en-US" sz="1600" dirty="0" err="1" smtClean="0"/>
              <a:t>YearsCodePro</a:t>
            </a:r>
            <a:r>
              <a:rPr lang="en-US" sz="1600" dirty="0" smtClean="0"/>
              <a:t>’ Columns which were object at first I convert it to </a:t>
            </a:r>
            <a:r>
              <a:rPr lang="en-US" sz="1600" dirty="0" err="1" smtClean="0"/>
              <a:t>numerice</a:t>
            </a:r>
            <a:r>
              <a:rPr lang="en-US" sz="1600" dirty="0" smtClean="0"/>
              <a:t> by pandas </a:t>
            </a:r>
            <a:r>
              <a:rPr lang="en-US" sz="1600" dirty="0" err="1" smtClean="0"/>
              <a:t>to_numeric</a:t>
            </a:r>
            <a:r>
              <a:rPr lang="en-US" sz="1600" dirty="0" smtClean="0"/>
              <a:t> function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3608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3826"/>
            <a:ext cx="9404723" cy="1389422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179444"/>
            <a:ext cx="9819860" cy="5068956"/>
          </a:xfrm>
        </p:spPr>
        <p:txBody>
          <a:bodyPr/>
          <a:lstStyle/>
          <a:p>
            <a:r>
              <a:rPr lang="en-US" dirty="0" smtClean="0"/>
              <a:t>Set some Customs style and </a:t>
            </a:r>
            <a:r>
              <a:rPr lang="en-US" dirty="0" err="1" smtClean="0"/>
              <a:t>params</a:t>
            </a:r>
            <a:r>
              <a:rPr lang="en-US" dirty="0" smtClean="0"/>
              <a:t> for Charts </a:t>
            </a:r>
            <a:endParaRPr lang="en-US" dirty="0"/>
          </a:p>
          <a:p>
            <a:r>
              <a:rPr lang="en-US" dirty="0" smtClean="0"/>
              <a:t>For Countries I used the </a:t>
            </a:r>
            <a:r>
              <a:rPr lang="en-US" dirty="0" err="1" smtClean="0"/>
              <a:t>values_counts</a:t>
            </a:r>
            <a:r>
              <a:rPr lang="en-US" dirty="0" smtClean="0"/>
              <a:t>() function and then took the top 10 Countries and plot it’s graph</a:t>
            </a:r>
          </a:p>
          <a:p>
            <a:r>
              <a:rPr lang="en-US" dirty="0" smtClean="0"/>
              <a:t>For age, Education </a:t>
            </a:r>
            <a:r>
              <a:rPr lang="en-US" dirty="0" err="1" smtClean="0"/>
              <a:t>level,YearsCode</a:t>
            </a:r>
            <a:r>
              <a:rPr lang="en-US" dirty="0" smtClean="0"/>
              <a:t> I just simply plot there graphs using sea born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For Columns like </a:t>
            </a:r>
            <a:r>
              <a:rPr lang="en-US" dirty="0" err="1" smtClean="0"/>
              <a:t>LearnCode</a:t>
            </a:r>
            <a:r>
              <a:rPr lang="en-US" dirty="0" smtClean="0"/>
              <a:t>, </a:t>
            </a:r>
            <a:r>
              <a:rPr lang="en-US" dirty="0" err="1" smtClean="0"/>
              <a:t>LanguageHaveWorkedWith</a:t>
            </a:r>
            <a:r>
              <a:rPr lang="en-US" dirty="0" smtClean="0"/>
              <a:t>, </a:t>
            </a:r>
            <a:r>
              <a:rPr lang="en-US" dirty="0" err="1" smtClean="0"/>
              <a:t>LearnCodeOnline</a:t>
            </a:r>
            <a:r>
              <a:rPr lang="en-US" dirty="0" smtClean="0"/>
              <a:t>, </a:t>
            </a:r>
            <a:r>
              <a:rPr lang="en-US" dirty="0" err="1" smtClean="0"/>
              <a:t>LearnCodeCoursesCert</a:t>
            </a:r>
            <a:r>
              <a:rPr lang="en-US" dirty="0" smtClean="0"/>
              <a:t> which had more then one options to select and each option were separated by a colon(;) so I split each option with split() function and then convert in into a list after that by using list comprehension I converted the nested lists into a single list and then applied a counter function from Counter libraries which gives us the count of distinct values in a column in a form or dictionary after that I just plotted it’s Graph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2048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4" y="1166192"/>
            <a:ext cx="10614990" cy="5499651"/>
          </a:xfrm>
        </p:spPr>
        <p:txBody>
          <a:bodyPr/>
          <a:lstStyle/>
          <a:p>
            <a:r>
              <a:rPr lang="en-US" sz="1600" dirty="0" smtClean="0"/>
              <a:t>Most of the Survey Respondents are From United states with the value of 17500 and then from Germany and India with 7000 and 5000 values respectively</a:t>
            </a:r>
          </a:p>
          <a:p>
            <a:r>
              <a:rPr lang="en-US" sz="1600" dirty="0" smtClean="0"/>
              <a:t>Most of the respondent developers age is 30 with value greater than 30000 but a huge group of 20 and 40 age people also responded with the value of 18500 and 21000</a:t>
            </a:r>
          </a:p>
          <a:p>
            <a:r>
              <a:rPr lang="en-US" sz="1600" dirty="0" smtClean="0"/>
              <a:t>Most of the respondents highest level of education is Bachelors but a high group of Master graduated also responded then people without a degree were also in a high number</a:t>
            </a:r>
          </a:p>
          <a:p>
            <a:r>
              <a:rPr lang="en-US" sz="1600" dirty="0" smtClean="0"/>
              <a:t>Most of the developers learn coding through Online courses then book and Online Certifications courses and many more are following in the list</a:t>
            </a:r>
          </a:p>
          <a:p>
            <a:r>
              <a:rPr lang="en-US" sz="1600" dirty="0" smtClean="0"/>
              <a:t>The most common Ai tool used by developers over the past Year is </a:t>
            </a:r>
            <a:r>
              <a:rPr lang="en-US" sz="1600" dirty="0" err="1" smtClean="0"/>
              <a:t>chatgpt</a:t>
            </a:r>
            <a:r>
              <a:rPr lang="en-US" sz="1600" dirty="0" smtClean="0"/>
              <a:t> with the number of 50000 users then </a:t>
            </a:r>
            <a:r>
              <a:rPr lang="en-US" sz="1600" dirty="0" err="1" smtClean="0"/>
              <a:t>bing</a:t>
            </a:r>
            <a:r>
              <a:rPr lang="en-US" sz="1600" dirty="0" smtClean="0"/>
              <a:t> Ai and bard are following the list on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and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positions and then others are most less used</a:t>
            </a:r>
          </a:p>
          <a:p>
            <a:r>
              <a:rPr lang="en-US" sz="1600" dirty="0" err="1" smtClean="0"/>
              <a:t>Github</a:t>
            </a:r>
            <a:r>
              <a:rPr lang="en-US" sz="1600" dirty="0" smtClean="0"/>
              <a:t> copilot is the most used Ai developer tool by developers with the numbers of 20000</a:t>
            </a:r>
          </a:p>
          <a:p>
            <a:r>
              <a:rPr lang="en-US" sz="1600" dirty="0" smtClean="0"/>
              <a:t>About 44.4% of the respondent developers Use </a:t>
            </a:r>
            <a:r>
              <a:rPr lang="en-US" sz="1600" dirty="0" err="1" smtClean="0"/>
              <a:t>ai</a:t>
            </a:r>
            <a:r>
              <a:rPr lang="en-US" sz="1600" dirty="0" smtClean="0"/>
              <a:t> tools in the development and 29.8% want to use it soon while 25.8% have no plans to use it any time soon</a:t>
            </a:r>
          </a:p>
          <a:p>
            <a:r>
              <a:rPr lang="en-US" sz="1600" dirty="0" smtClean="0"/>
              <a:t>Most of the developers are in the </a:t>
            </a:r>
            <a:r>
              <a:rPr lang="en-US" sz="1600" dirty="0" err="1" smtClean="0"/>
              <a:t>favour</a:t>
            </a:r>
            <a:r>
              <a:rPr lang="en-US" sz="1600" dirty="0" smtClean="0"/>
              <a:t> of Using Ai in their development then second are very favorable and then </a:t>
            </a:r>
            <a:r>
              <a:rPr lang="en-US" sz="1600" dirty="0" err="1" smtClean="0"/>
              <a:t>unfavour</a:t>
            </a:r>
            <a:r>
              <a:rPr lang="en-US" sz="1600" dirty="0" smtClean="0"/>
              <a:t> and unsure respondents are very less</a:t>
            </a:r>
          </a:p>
          <a:p>
            <a:r>
              <a:rPr lang="en-US" sz="1600" dirty="0" smtClean="0"/>
              <a:t>Most of the developers wants to use the Ai tools for testing and then most want it also for Learning about Code base and </a:t>
            </a:r>
            <a:r>
              <a:rPr lang="en-US" sz="1600" dirty="0" err="1" smtClean="0"/>
              <a:t>commiting</a:t>
            </a:r>
            <a:r>
              <a:rPr lang="en-US" sz="1600" dirty="0" smtClean="0"/>
              <a:t> and debugging the Code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7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r>
              <a:rPr lang="en-US" sz="2000" dirty="0" smtClean="0"/>
              <a:t>Ending Words From me About this Project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92696"/>
            <a:ext cx="9809853" cy="5055703"/>
          </a:xfrm>
        </p:spPr>
        <p:txBody>
          <a:bodyPr/>
          <a:lstStyle/>
          <a:p>
            <a:r>
              <a:rPr lang="en-US" dirty="0" smtClean="0"/>
              <a:t>These are some few Insights there is a lot more to get from these datasets as these are very large datasets and also I have selected only 18 columns while there were a lot more columns but I have only selected 3 types from datasets which are about demographics, Programming and Artificial Intelligence </a:t>
            </a:r>
          </a:p>
          <a:p>
            <a:r>
              <a:rPr lang="en-US" dirty="0" smtClean="0"/>
              <a:t>I did this for showcasing some of my Python and Data analysis Skills I know there is a lot more in these datasets and can be analyzed more in </a:t>
            </a:r>
            <a:r>
              <a:rPr lang="en-US" dirty="0" err="1" smtClean="0"/>
              <a:t>dept</a:t>
            </a:r>
            <a:r>
              <a:rPr lang="en-US" dirty="0" smtClean="0"/>
              <a:t> but at the end as it is only for my resume so I analyzed it to here only Hope you will like it </a:t>
            </a:r>
          </a:p>
          <a:p>
            <a:pPr lvl="8"/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5820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765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Stack Over Flow developer Survey 2024 Analysis in Python</vt:lpstr>
      <vt:lpstr>Objectives</vt:lpstr>
      <vt:lpstr>Steps and Libraries I used in this Project</vt:lpstr>
      <vt:lpstr>Steps:</vt:lpstr>
      <vt:lpstr>Data Analysis</vt:lpstr>
      <vt:lpstr>Insights</vt:lpstr>
      <vt:lpstr>Ending Words From me About this Project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 Flow developer Survey 2024 Analysis in Python</dc:title>
  <dc:creator>HP</dc:creator>
  <cp:lastModifiedBy>HP</cp:lastModifiedBy>
  <cp:revision>8</cp:revision>
  <dcterms:created xsi:type="dcterms:W3CDTF">2024-07-28T16:40:40Z</dcterms:created>
  <dcterms:modified xsi:type="dcterms:W3CDTF">2024-07-28T19:31:36Z</dcterms:modified>
</cp:coreProperties>
</file>