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1"/>
  </p:sldMasterIdLst>
  <p:notesMasterIdLst>
    <p:notesMasterId r:id="rId60"/>
  </p:notesMasterIdLst>
  <p:handoutMasterIdLst>
    <p:handoutMasterId r:id="rId61"/>
  </p:handoutMasterIdLst>
  <p:sldIdLst>
    <p:sldId id="304" r:id="rId2"/>
    <p:sldId id="507" r:id="rId3"/>
    <p:sldId id="393" r:id="rId4"/>
    <p:sldId id="394" r:id="rId5"/>
    <p:sldId id="395" r:id="rId6"/>
    <p:sldId id="396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366" r:id="rId20"/>
    <p:sldId id="385" r:id="rId21"/>
    <p:sldId id="331" r:id="rId22"/>
    <p:sldId id="332" r:id="rId23"/>
    <p:sldId id="333" r:id="rId24"/>
    <p:sldId id="335" r:id="rId25"/>
    <p:sldId id="334" r:id="rId26"/>
    <p:sldId id="336" r:id="rId27"/>
    <p:sldId id="390" r:id="rId28"/>
    <p:sldId id="337" r:id="rId29"/>
    <p:sldId id="339" r:id="rId30"/>
    <p:sldId id="338" r:id="rId31"/>
    <p:sldId id="340" r:id="rId32"/>
    <p:sldId id="341" r:id="rId33"/>
    <p:sldId id="342" r:id="rId34"/>
    <p:sldId id="343" r:id="rId35"/>
    <p:sldId id="370" r:id="rId36"/>
    <p:sldId id="344" r:id="rId37"/>
    <p:sldId id="346" r:id="rId38"/>
    <p:sldId id="348" r:id="rId39"/>
    <p:sldId id="349" r:id="rId40"/>
    <p:sldId id="371" r:id="rId41"/>
    <p:sldId id="350" r:id="rId42"/>
    <p:sldId id="355" r:id="rId43"/>
    <p:sldId id="347" r:id="rId44"/>
    <p:sldId id="351" r:id="rId45"/>
    <p:sldId id="352" r:id="rId46"/>
    <p:sldId id="353" r:id="rId47"/>
    <p:sldId id="372" r:id="rId48"/>
    <p:sldId id="356" r:id="rId49"/>
    <p:sldId id="357" r:id="rId50"/>
    <p:sldId id="358" r:id="rId51"/>
    <p:sldId id="359" r:id="rId52"/>
    <p:sldId id="360" r:id="rId53"/>
    <p:sldId id="373" r:id="rId54"/>
    <p:sldId id="361" r:id="rId55"/>
    <p:sldId id="374" r:id="rId56"/>
    <p:sldId id="375" r:id="rId57"/>
    <p:sldId id="376" r:id="rId58"/>
    <p:sldId id="362" r:id="rId59"/>
  </p:sldIdLst>
  <p:sldSz cx="13004800" cy="975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50"/>
    <a:srgbClr val="FF9300"/>
    <a:srgbClr val="003468"/>
    <a:srgbClr val="003399"/>
    <a:srgbClr val="000066"/>
    <a:srgbClr val="002448"/>
    <a:srgbClr val="213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68C4E-DAC9-8043-9ABC-EB87999C668D}" v="1" dt="2020-08-17T10:36:51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>
      <p:cViewPr varScale="1">
        <p:scale>
          <a:sx n="82" d="100"/>
          <a:sy n="82" d="100"/>
        </p:scale>
        <p:origin x="19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507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E4E669-4746-314D-A804-5E13897880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1EDAD-1267-9E41-979A-25529F66C4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4E55D-E7CC-EF46-93E9-EAE59BEDAF23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69F0E-0F64-894C-8DA3-FD7EE76FF7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DACEA-BEEB-774A-9410-FE224BDF22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ED9EE-9A35-DC41-B264-8270C8A4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65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E55ED-9B49-BE49-A135-07A9CFDB90C5}" type="datetimeFigureOut">
              <a:rPr lang="en-US" smtClean="0"/>
              <a:t>8/17/20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7F988-0FBD-CB4A-BD3B-B1DD34D575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1718EF-AB18-496D-BF60-ED8AF2AD30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58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9BC703-A6BC-4900-A296-8DA8CA3ECBA4}" type="slidenum">
              <a:rPr lang="en-US"/>
              <a:pPr/>
              <a:t>11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64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C5978-43B0-470E-8D0A-794F173D2019}" type="slidenum">
              <a:rPr lang="en-US"/>
              <a:pPr/>
              <a:t>12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5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691EB-6711-4526-BD1E-814A4D2E580A}" type="slidenum">
              <a:rPr lang="en-US"/>
              <a:pPr/>
              <a:t>13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58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AD6A02-4ED9-416E-9A8C-FADEFC24C853}" type="slidenum">
              <a:rPr lang="en-US"/>
              <a:pPr/>
              <a:t>14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71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9BA26B-F10E-4E91-9E5A-543E917B2F2C}" type="slidenum">
              <a:rPr lang="en-US"/>
              <a:pPr/>
              <a:t>15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FF72E-918C-478C-AFF6-EEE3DF2B8135}" type="slidenum">
              <a:rPr lang="en-US"/>
              <a:pPr/>
              <a:t>16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8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919369-7B0C-4008-BC76-91EE880342DF}" type="slidenum">
              <a:rPr lang="en-US"/>
              <a:pPr/>
              <a:t>17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7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0F715E-680E-43FD-B3F9-76E697757699}" type="slidenum">
              <a:rPr lang="en-US"/>
              <a:pPr/>
              <a:t>18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035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605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49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1838-250D-4689-AEEC-A1D1C515DAC3}" type="slidenum">
              <a:rPr lang="en-US"/>
              <a:pPr/>
              <a:t>3</a:t>
            </a:fld>
            <a:endParaRPr lang="en-US"/>
          </a:p>
        </p:txBody>
      </p:sp>
      <p:sp>
        <p:nvSpPr>
          <p:cNvPr id="327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75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962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658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908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744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890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471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050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5479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28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36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774B8F-0999-478F-86EC-E5EA45A05E02}" type="slidenum">
              <a:rPr lang="en-US"/>
              <a:pPr/>
              <a:t>4</a:t>
            </a:fld>
            <a:endParaRPr lang="en-US"/>
          </a:p>
        </p:txBody>
      </p:sp>
      <p:sp>
        <p:nvSpPr>
          <p:cNvPr id="337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9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680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111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240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324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946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5193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3910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6235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1325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683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7E57E9-423F-488B-8A48-07EE7DD0BD81}" type="slidenum">
              <a:rPr lang="en-US"/>
              <a:pPr/>
              <a:t>5</a:t>
            </a:fld>
            <a:endParaRPr lang="en-US"/>
          </a:p>
        </p:txBody>
      </p:sp>
      <p:sp>
        <p:nvSpPr>
          <p:cNvPr id="3481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1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65133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2340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5035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23709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9375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5098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2414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756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4779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300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D4030-8726-43DB-AB87-28EE55FB6FAC}" type="slidenum">
              <a:rPr lang="en-US"/>
              <a:pPr/>
              <a:t>6</a:t>
            </a:fld>
            <a:endParaRPr lang="en-US"/>
          </a:p>
        </p:txBody>
      </p:sp>
      <p:sp>
        <p:nvSpPr>
          <p:cNvPr id="358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also ‘anti-patterns’ patterns that happen but are bad (pitfalls)</a:t>
            </a:r>
          </a:p>
          <a:p>
            <a:pPr>
              <a:buFontTx/>
              <a:buChar char="•"/>
            </a:pPr>
            <a:r>
              <a:rPr lang="en-US"/>
              <a:t>Façade - unified interface</a:t>
            </a:r>
          </a:p>
          <a:p>
            <a:pPr>
              <a:buFontTx/>
              <a:buChar char="•"/>
            </a:pPr>
            <a:r>
              <a:rPr lang="en-US"/>
              <a:t>Singelton - insure only one instance, provide single point of access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6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2093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9565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0598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19764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9302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871590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43150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A9EF1AC-B7F1-40EE-ABB7-935DD1B6394C}" type="datetime1">
              <a:rPr lang="en-US" smtClean="0"/>
              <a:pPr>
                <a:defRPr/>
              </a:pPr>
              <a:t>8/17/20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Session #, Speaker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28369A-4CD2-4D7C-A9FB-F9DB597AD0D2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32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139034-2F4B-436F-BF1D-D9455C27FA80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5E8DF-DF4C-4C87-8D37-9D6B665A040C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998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601028-450F-4D87-B0EF-1AAF45FFDE9C}" type="slidenum">
              <a:rPr lang="en-US"/>
              <a:pPr/>
              <a:t>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5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3DB10-830A-4650-935F-6B1A69DC8923}" type="slidenum">
              <a:rPr lang="en-US"/>
              <a:pPr/>
              <a:t>10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6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1664" y="2036939"/>
            <a:ext cx="10799403" cy="431759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400" b="0" cap="all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2686" y="6853019"/>
            <a:ext cx="8417357" cy="1521562"/>
          </a:xfrm>
        </p:spPr>
        <p:txBody>
          <a:bodyPr>
            <a:normAutofit/>
          </a:bodyPr>
          <a:lstStyle>
            <a:lvl1pPr marL="0" indent="0" algn="ctr">
              <a:buNone/>
              <a:defRPr sz="3200" b="0">
                <a:solidFill>
                  <a:schemeClr val="tx1"/>
                </a:solidFill>
              </a:defRPr>
            </a:lvl1pPr>
            <a:lvl2pPr marL="650230" indent="0" algn="ctr">
              <a:buNone/>
              <a:defRPr sz="3982"/>
            </a:lvl2pPr>
            <a:lvl3pPr marL="1300460" indent="0" algn="ctr">
              <a:buNone/>
              <a:defRPr sz="3413"/>
            </a:lvl3pPr>
            <a:lvl4pPr marL="1950690" indent="0" algn="ctr">
              <a:buNone/>
              <a:defRPr sz="2844"/>
            </a:lvl4pPr>
            <a:lvl5pPr marL="2600919" indent="0" algn="ctr">
              <a:buNone/>
              <a:defRPr sz="2844"/>
            </a:lvl5pPr>
            <a:lvl6pPr marL="3251149" indent="0" algn="ctr">
              <a:buNone/>
              <a:defRPr sz="2844"/>
            </a:lvl6pPr>
            <a:lvl7pPr marL="3901379" indent="0" algn="ctr">
              <a:buNone/>
              <a:defRPr sz="2844"/>
            </a:lvl7pPr>
            <a:lvl8pPr marL="4551609" indent="0" algn="ctr">
              <a:buNone/>
              <a:defRPr sz="2844"/>
            </a:lvl8pPr>
            <a:lvl9pPr marL="5201839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55989" y="8921295"/>
            <a:ext cx="10799403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2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">
            <a:extLst>
              <a:ext uri="{FF2B5EF4-FFF2-40B4-BE49-F238E27FC236}">
                <a16:creationId xmlns:a16="http://schemas.microsoft.com/office/drawing/2014/main" id="{9ADDD670-BF86-C445-A822-398EFB100321}"/>
              </a:ext>
            </a:extLst>
          </p:cNvPr>
          <p:cNvSpPr/>
          <p:nvPr userDrawn="1"/>
        </p:nvSpPr>
        <p:spPr>
          <a:xfrm>
            <a:off x="0" y="1929"/>
            <a:ext cx="13004800" cy="1574800"/>
          </a:xfrm>
          <a:custGeom>
            <a:avLst/>
            <a:gdLst>
              <a:gd name="connsiteX0" fmla="*/ 0 w 13004800"/>
              <a:gd name="connsiteY0" fmla="*/ 0 h 1574800"/>
              <a:gd name="connsiteX1" fmla="*/ 13004800 w 13004800"/>
              <a:gd name="connsiteY1" fmla="*/ 0 h 1574800"/>
              <a:gd name="connsiteX2" fmla="*/ 13004800 w 13004800"/>
              <a:gd name="connsiteY2" fmla="*/ 1574800 h 1574800"/>
              <a:gd name="connsiteX3" fmla="*/ 0 w 13004800"/>
              <a:gd name="connsiteY3" fmla="*/ 1574800 h 1574800"/>
              <a:gd name="connsiteX4" fmla="*/ 0 w 13004800"/>
              <a:gd name="connsiteY4" fmla="*/ 0 h 157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1574800">
                <a:moveTo>
                  <a:pt x="0" y="0"/>
                </a:moveTo>
                <a:lnTo>
                  <a:pt x="13004800" y="0"/>
                </a:lnTo>
                <a:lnTo>
                  <a:pt x="13004800" y="1574800"/>
                </a:lnTo>
                <a:lnTo>
                  <a:pt x="0" y="1574800"/>
                </a:lnTo>
                <a:lnTo>
                  <a:pt x="0" y="0"/>
                </a:lnTo>
              </a:path>
            </a:pathLst>
          </a:custGeom>
          <a:solidFill>
            <a:srgbClr val="00285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Freeform 3"/>
          <p:cNvSpPr/>
          <p:nvPr userDrawn="1"/>
        </p:nvSpPr>
        <p:spPr>
          <a:xfrm>
            <a:off x="-5144" y="9355418"/>
            <a:ext cx="13009944" cy="393699"/>
          </a:xfrm>
          <a:custGeom>
            <a:avLst/>
            <a:gdLst>
              <a:gd name="connsiteX0" fmla="*/ 0 w 13004800"/>
              <a:gd name="connsiteY0" fmla="*/ 0 h 393700"/>
              <a:gd name="connsiteX1" fmla="*/ 13004800 w 13004800"/>
              <a:gd name="connsiteY1" fmla="*/ 0 h 393700"/>
              <a:gd name="connsiteX2" fmla="*/ 13004800 w 13004800"/>
              <a:gd name="connsiteY2" fmla="*/ 393700 h 393700"/>
              <a:gd name="connsiteX3" fmla="*/ 0 w 13004800"/>
              <a:gd name="connsiteY3" fmla="*/ 393700 h 393700"/>
              <a:gd name="connsiteX4" fmla="*/ 0 w 13004800"/>
              <a:gd name="connsiteY4" fmla="*/ 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393700">
                <a:moveTo>
                  <a:pt x="0" y="0"/>
                </a:moveTo>
                <a:lnTo>
                  <a:pt x="13004800" y="0"/>
                </a:lnTo>
                <a:lnTo>
                  <a:pt x="13004800" y="393700"/>
                </a:lnTo>
                <a:lnTo>
                  <a:pt x="0" y="393700"/>
                </a:lnTo>
                <a:lnTo>
                  <a:pt x="0" y="0"/>
                </a:lnTo>
              </a:path>
            </a:pathLst>
          </a:custGeom>
          <a:solidFill>
            <a:srgbClr val="00285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r" defTabSz="914400" rtl="0" eaLnBrk="1" latinLnBrk="0" hangingPunct="1"/>
            <a:fld id="{2B8589C3-2780-7A4F-86DF-1EBE483D35CA}" type="slidenum">
              <a:rPr lang="zh-CN" altLang="en-US" b="0" i="0" baseline="0" smtClean="0">
                <a:solidFill>
                  <a:schemeClr val="bg1"/>
                </a:solidFill>
                <a:latin typeface="Gill Sans" panose="020B0502020104020203" pitchFamily="34" charset="-79"/>
                <a:ea typeface="+mj-ea"/>
                <a:cs typeface="Gill Sans" panose="020B0502020104020203" pitchFamily="34" charset="-79"/>
              </a:rPr>
              <a:pPr marL="0" lvl="0" algn="r" defTabSz="914400" rtl="0" eaLnBrk="1" latinLnBrk="0" hangingPunct="1"/>
              <a:t>‹#›</a:t>
            </a:fld>
            <a:endParaRPr lang="zh-CN" altLang="en-US" b="0" i="0" baseline="0" dirty="0">
              <a:solidFill>
                <a:schemeClr val="bg1"/>
              </a:solidFill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483"/>
            <a:ext cx="11699240" cy="153221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800" b="0" i="0" cap="none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 panose="020B0502020104020203" pitchFamily="34" charset="-79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820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1603" y="1742643"/>
            <a:ext cx="9899904" cy="500684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910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158" y="7139635"/>
            <a:ext cx="9656064" cy="1517227"/>
          </a:xfrm>
        </p:spPr>
        <p:txBody>
          <a:bodyPr anchor="t">
            <a:normAutofit/>
          </a:bodyPr>
          <a:lstStyle>
            <a:lvl1pPr marL="0" indent="0">
              <a:buNone/>
              <a:defRPr sz="2560" b="0">
                <a:solidFill>
                  <a:schemeClr val="accent1">
                    <a:lumMod val="50000"/>
                  </a:schemeClr>
                </a:solidFill>
              </a:defRPr>
            </a:lvl1pPr>
            <a:lvl2pPr marL="65023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276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19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66579" y="8921295"/>
            <a:ext cx="2820597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1CC8799-7D70-FC4D-878B-85FD35356346}" type="datetime1">
              <a:rPr lang="en-US" smtClean="0"/>
              <a:t>8/17/20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26896" y="8921293"/>
            <a:ext cx="6749491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901493" y="3456886"/>
            <a:ext cx="1300480" cy="130048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44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30046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56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73" y="3567797"/>
            <a:ext cx="1267519" cy="1024472"/>
          </a:xfrm>
          <a:prstGeom prst="rect">
            <a:avLst/>
          </a:prstGeom>
        </p:spPr>
        <p:txBody>
          <a:bodyPr/>
          <a:lstStyle>
            <a:lvl1pPr>
              <a:defRPr sz="3982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8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152401"/>
            <a:ext cx="1105408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15599" y="3121152"/>
            <a:ext cx="5201920" cy="5657088"/>
          </a:xfrm>
        </p:spPr>
        <p:txBody>
          <a:bodyPr/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2276"/>
            </a:lvl4pPr>
            <a:lvl5pPr>
              <a:defRPr sz="2276"/>
            </a:lvl5pPr>
            <a:lvl6pPr>
              <a:defRPr sz="2560"/>
            </a:lvl6pPr>
            <a:lvl7pPr>
              <a:defRPr sz="2560"/>
            </a:lvl7pPr>
            <a:lvl8pPr>
              <a:defRPr sz="2560"/>
            </a:lvl8pPr>
            <a:lvl9pPr>
              <a:defRPr sz="25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/>
          <a:lstStyle/>
          <a:p>
            <a:fld id="{B326280F-A84A-AB40-B3DA-4C5ECAAE5FA0}" type="datetime1">
              <a:rPr lang="en-US" smtClean="0"/>
              <a:t>8/17/20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5360" y="8921295"/>
            <a:ext cx="10937240" cy="51928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flipV="1">
            <a:off x="12117891" y="8921291"/>
            <a:ext cx="682752" cy="5192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2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22479" y="8921295"/>
            <a:ext cx="3491789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C0FB039-908D-EE4F-9A8C-FA68762AABA8}" type="datetime1">
              <a:rPr lang="en-US" smtClean="0"/>
              <a:t>8/17/20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5360" y="8921295"/>
            <a:ext cx="10937240" cy="51928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flipV="1">
            <a:off x="12117891" y="8921291"/>
            <a:ext cx="682752" cy="519291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75360" y="152401"/>
            <a:ext cx="11054080" cy="1447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92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109" y="0"/>
            <a:ext cx="12326281" cy="1625600"/>
          </a:xfrm>
          <a:prstGeom prst="rect">
            <a:avLst/>
          </a:prstGeom>
        </p:spPr>
        <p:txBody>
          <a:bodyPr/>
          <a:lstStyle>
            <a:lvl1pPr>
              <a:defRPr lang="en-US" sz="4800" b="0" i="0" kern="1200" cap="none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" panose="020B0502020104020203" pitchFamily="34" charset="-79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75360" y="1905000"/>
            <a:ext cx="11054080" cy="6873240"/>
          </a:xfrm>
        </p:spPr>
        <p:txBody>
          <a:bodyPr/>
          <a:lstStyle>
            <a:lvl1pPr marL="260092" indent="-260092" algn="just" defTabSz="1300460" rtl="0" eaLnBrk="1" latinLnBrk="0" hangingPunct="1">
              <a:lnSpc>
                <a:spcPct val="90000"/>
              </a:lnSpc>
              <a:spcBef>
                <a:spcPts val="853"/>
              </a:spcBef>
              <a:spcAft>
                <a:spcPts val="1707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lang="en-US" sz="284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0230" indent="-260092" algn="just" defTabSz="1300460" rtl="0" eaLnBrk="1" latinLnBrk="0" hangingPunct="1">
              <a:lnSpc>
                <a:spcPct val="90000"/>
              </a:lnSpc>
              <a:spcAft>
                <a:spcPts val="853"/>
              </a:spcAft>
              <a:buClr>
                <a:schemeClr val="accent1">
                  <a:lumMod val="75000"/>
                </a:schemeClr>
              </a:buClr>
              <a:buSzPct val="85000"/>
              <a:buFont typeface="Arial" panose="020B0604020202020204" pitchFamily="34" charset="0"/>
              <a:buChar char="•"/>
              <a:defRPr lang="en-US" sz="284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0368" indent="-260092" algn="just" defTabSz="130046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Courier New" panose="02070309020205020404" pitchFamily="49" charset="0"/>
              <a:buChar char="o"/>
              <a:defRPr lang="en-US" sz="284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0506" indent="-260092" algn="just" defTabSz="130046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ü"/>
              <a:defRPr lang="en-US" sz="284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0644" indent="-260092" algn="just" defTabSz="1300460" rtl="0" eaLnBrk="1" latinLnBrk="0" hangingPunct="1"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System Font Regular"/>
              <a:buChar char="-"/>
              <a:defRPr lang="en-US" sz="2844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 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9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4502009" y="1575929"/>
            <a:ext cx="7477760" cy="585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56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11383716" y="7622259"/>
            <a:ext cx="221262" cy="22126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56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3547" y="8272498"/>
            <a:ext cx="13031893" cy="148110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560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6231467" y="8845974"/>
            <a:ext cx="6773333" cy="90762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56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28224">
            <a:off x="5062254" y="2133337"/>
            <a:ext cx="6129600" cy="2250839"/>
          </a:xfrm>
        </p:spPr>
        <p:txBody>
          <a:bodyPr lIns="45720" tIns="45720" rIns="45720" bIns="45720" anchor="ctr">
            <a:normAutofit/>
          </a:bodyPr>
          <a:lstStyle>
            <a:lvl1pPr algn="ctr">
              <a:buNone/>
              <a:defRPr sz="4551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7573" y="9040143"/>
            <a:ext cx="866987" cy="519289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B6914A-C059-4B5B-917B-4C1097BBCD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3793067" y="9040143"/>
            <a:ext cx="4768427" cy="5192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093CF-CCED-49AD-846B-CB0C1AC7948A}" type="slidenum">
              <a:rPr lang="en-US" altLang="en-US"/>
              <a:pPr>
                <a:defRPr/>
              </a:pPr>
              <a:t>‹#›</a:t>
            </a:fld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29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3">
            <a:extLst>
              <a:ext uri="{FF2B5EF4-FFF2-40B4-BE49-F238E27FC236}">
                <a16:creationId xmlns:a16="http://schemas.microsoft.com/office/drawing/2014/main" id="{18589F0B-4692-8D4E-8483-56AEAF0BA912}"/>
              </a:ext>
            </a:extLst>
          </p:cNvPr>
          <p:cNvSpPr/>
          <p:nvPr userDrawn="1"/>
        </p:nvSpPr>
        <p:spPr>
          <a:xfrm>
            <a:off x="0" y="1929"/>
            <a:ext cx="13004800" cy="1574800"/>
          </a:xfrm>
          <a:custGeom>
            <a:avLst/>
            <a:gdLst>
              <a:gd name="connsiteX0" fmla="*/ 0 w 13004800"/>
              <a:gd name="connsiteY0" fmla="*/ 0 h 1574800"/>
              <a:gd name="connsiteX1" fmla="*/ 13004800 w 13004800"/>
              <a:gd name="connsiteY1" fmla="*/ 0 h 1574800"/>
              <a:gd name="connsiteX2" fmla="*/ 13004800 w 13004800"/>
              <a:gd name="connsiteY2" fmla="*/ 1574800 h 1574800"/>
              <a:gd name="connsiteX3" fmla="*/ 0 w 13004800"/>
              <a:gd name="connsiteY3" fmla="*/ 1574800 h 1574800"/>
              <a:gd name="connsiteX4" fmla="*/ 0 w 13004800"/>
              <a:gd name="connsiteY4" fmla="*/ 0 h 157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1574800">
                <a:moveTo>
                  <a:pt x="0" y="0"/>
                </a:moveTo>
                <a:lnTo>
                  <a:pt x="13004800" y="0"/>
                </a:lnTo>
                <a:lnTo>
                  <a:pt x="13004800" y="1574800"/>
                </a:lnTo>
                <a:lnTo>
                  <a:pt x="0" y="1574800"/>
                </a:lnTo>
                <a:lnTo>
                  <a:pt x="0" y="0"/>
                </a:lnTo>
              </a:path>
            </a:pathLst>
          </a:custGeom>
          <a:solidFill>
            <a:srgbClr val="00285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152401"/>
            <a:ext cx="1105408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905000"/>
            <a:ext cx="11054080" cy="6873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4BF050DF-F5DF-4C49-B3F2-F2C90503F91B}"/>
              </a:ext>
            </a:extLst>
          </p:cNvPr>
          <p:cNvSpPr/>
          <p:nvPr userDrawn="1"/>
        </p:nvSpPr>
        <p:spPr>
          <a:xfrm>
            <a:off x="-5144" y="9355418"/>
            <a:ext cx="13009944" cy="393699"/>
          </a:xfrm>
          <a:custGeom>
            <a:avLst/>
            <a:gdLst>
              <a:gd name="connsiteX0" fmla="*/ 0 w 13004800"/>
              <a:gd name="connsiteY0" fmla="*/ 0 h 393700"/>
              <a:gd name="connsiteX1" fmla="*/ 13004800 w 13004800"/>
              <a:gd name="connsiteY1" fmla="*/ 0 h 393700"/>
              <a:gd name="connsiteX2" fmla="*/ 13004800 w 13004800"/>
              <a:gd name="connsiteY2" fmla="*/ 393700 h 393700"/>
              <a:gd name="connsiteX3" fmla="*/ 0 w 13004800"/>
              <a:gd name="connsiteY3" fmla="*/ 393700 h 393700"/>
              <a:gd name="connsiteX4" fmla="*/ 0 w 13004800"/>
              <a:gd name="connsiteY4" fmla="*/ 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04800" h="393700">
                <a:moveTo>
                  <a:pt x="0" y="0"/>
                </a:moveTo>
                <a:lnTo>
                  <a:pt x="13004800" y="0"/>
                </a:lnTo>
                <a:lnTo>
                  <a:pt x="13004800" y="393700"/>
                </a:lnTo>
                <a:lnTo>
                  <a:pt x="0" y="393700"/>
                </a:lnTo>
                <a:lnTo>
                  <a:pt x="0" y="0"/>
                </a:lnTo>
              </a:path>
            </a:pathLst>
          </a:custGeom>
          <a:solidFill>
            <a:srgbClr val="002850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algn="r" defTabSz="914400" rtl="0" eaLnBrk="1" latinLnBrk="0" hangingPunct="1"/>
            <a:fld id="{2B8589C3-2780-7A4F-86DF-1EBE483D35CA}" type="slidenum">
              <a:rPr lang="zh-CN" altLang="en-US" b="0" i="0" baseline="0" smtClean="0">
                <a:solidFill>
                  <a:schemeClr val="bg1"/>
                </a:solidFill>
                <a:latin typeface="Gill Sans" panose="020B0502020104020203" pitchFamily="34" charset="-79"/>
                <a:ea typeface="+mj-ea"/>
                <a:cs typeface="Gill Sans" panose="020B0502020104020203" pitchFamily="34" charset="-79"/>
              </a:rPr>
              <a:pPr marL="0" lvl="0" algn="r" defTabSz="914400" rtl="0" eaLnBrk="1" latinLnBrk="0" hangingPunct="1"/>
              <a:t>‹#›</a:t>
            </a:fld>
            <a:endParaRPr lang="zh-CN" altLang="en-US" b="0" i="0" baseline="0" dirty="0">
              <a:solidFill>
                <a:schemeClr val="bg1"/>
              </a:solidFill>
              <a:latin typeface="Gill Sans" panose="020B0502020104020203" pitchFamily="34" charset="-79"/>
              <a:ea typeface="+mj-ea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802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4" r:id="rId1"/>
    <p:sldLayoutId id="2147483975" r:id="rId2"/>
    <p:sldLayoutId id="2147483966" r:id="rId3"/>
    <p:sldLayoutId id="2147483967" r:id="rId4"/>
    <p:sldLayoutId id="2147483969" r:id="rId5"/>
    <p:sldLayoutId id="2147483976" r:id="rId6"/>
    <p:sldLayoutId id="2147483978" r:id="rId7"/>
    <p:sldLayoutId id="2147483979" r:id="rId8"/>
  </p:sldLayoutIdLst>
  <p:hf hdr="0" ftr="0" dt="0"/>
  <p:txStyles>
    <p:titleStyle>
      <a:lvl1pPr algn="l" defTabSz="1300460" rtl="0" eaLnBrk="1" latinLnBrk="0" hangingPunct="1">
        <a:lnSpc>
          <a:spcPct val="90000"/>
        </a:lnSpc>
        <a:spcBef>
          <a:spcPct val="0"/>
        </a:spcBef>
        <a:buNone/>
        <a:defRPr lang="en-US" sz="4800" b="0" i="0" kern="1200" cap="none" baseline="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Gill Sans" panose="020B0502020104020203" pitchFamily="34" charset="-79"/>
          <a:ea typeface="+mj-ea"/>
          <a:cs typeface="Gill Sans" panose="020B0502020104020203" pitchFamily="34" charset="-79"/>
        </a:defRPr>
      </a:lvl1pPr>
    </p:titleStyle>
    <p:bodyStyle>
      <a:lvl1pPr marL="260092" indent="-260092" algn="l" defTabSz="1300460" rtl="0" eaLnBrk="1" latinLnBrk="0" hangingPunct="1">
        <a:lnSpc>
          <a:spcPct val="90000"/>
        </a:lnSpc>
        <a:spcBef>
          <a:spcPts val="1707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844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040368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3pPr>
      <a:lvl4pPr marL="1430506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4pPr>
      <a:lvl5pPr marL="1820644" indent="-260092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5pPr>
      <a:lvl6pPr marL="227552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6pPr>
      <a:lvl7pPr marL="270218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7pPr>
      <a:lvl8pPr marL="312884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8pPr>
      <a:lvl9pPr marL="3555500" indent="-325115" algn="l" defTabSz="1300460" rtl="0" eaLnBrk="1" latinLnBrk="0" hangingPunct="1">
        <a:lnSpc>
          <a:spcPct val="90000"/>
        </a:lnSpc>
        <a:spcBef>
          <a:spcPts val="569"/>
        </a:spcBef>
        <a:spcAft>
          <a:spcPts val="284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ee/sdk_1.3/techdocs/api/javax/servlet/RequestDispatcher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kespeareandco.a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EBAE36A-C0B5-EB46-AD33-BFEAA3BFC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664" y="1143000"/>
            <a:ext cx="10799403" cy="5211533"/>
          </a:xfrm>
        </p:spPr>
        <p:txBody>
          <a:bodyPr/>
          <a:lstStyle/>
          <a:p>
            <a:r>
              <a:rPr lang="en-US" sz="8000" cap="none" dirty="0">
                <a:latin typeface="Gill Sans" panose="020B0502020104020203" pitchFamily="34" charset="-79"/>
                <a:cs typeface="Gill Sans" panose="020B0502020104020203" pitchFamily="34" charset="-79"/>
              </a:rPr>
              <a:t>CSBP 461</a:t>
            </a:r>
            <a:br>
              <a:rPr lang="en-US" sz="8000" cap="none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sz="8000" cap="none" dirty="0">
                <a:latin typeface="Gill Sans" panose="020B0502020104020203" pitchFamily="34" charset="-79"/>
                <a:cs typeface="Gill Sans" panose="020B0502020104020203" pitchFamily="34" charset="-79"/>
              </a:rPr>
              <a:t>Internet Computing:</a:t>
            </a:r>
            <a:br>
              <a:rPr lang="en-US" sz="8000" cap="none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br>
              <a:rPr lang="en-US" sz="8000" cap="none" dirty="0">
                <a:latin typeface="Gill Sans" panose="020B0502020104020203" pitchFamily="34" charset="-79"/>
                <a:cs typeface="Gill Sans" panose="020B0502020104020203" pitchFamily="34" charset="-79"/>
              </a:rPr>
            </a:br>
            <a:r>
              <a:rPr lang="en-US" sz="6000" cap="none" dirty="0">
                <a:solidFill>
                  <a:schemeClr val="accent1"/>
                </a:solidFill>
              </a:rPr>
              <a:t>Integrating Servlets and JSP: The Model View Controller (MVC) Architecture</a:t>
            </a:r>
            <a:endParaRPr lang="en-US" sz="8000" cap="none" dirty="0"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FC6EFC6-6896-A342-9051-DA42EEBB27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sv" sz="3600" dirty="0"/>
              <a:t>Dr. M. Elarbi Badidi</a:t>
            </a:r>
          </a:p>
          <a:p>
            <a:r>
              <a:rPr lang="sv" sz="3600"/>
              <a:t>Fall 2020</a:t>
            </a:r>
            <a:endParaRPr lang="sv" sz="3600" dirty="0"/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11945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Baker Selects Pan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7400" y="2819400"/>
            <a:ext cx="4876800" cy="4876800"/>
          </a:xfrm>
        </p:spPr>
        <p:txBody>
          <a:bodyPr/>
          <a:lstStyle/>
          <a:p>
            <a:r>
              <a:rPr lang="en-US" dirty="0"/>
              <a:t>The pan dictates what the response looks like.</a:t>
            </a:r>
          </a:p>
        </p:txBody>
      </p:sp>
      <p:pic>
        <p:nvPicPr>
          <p:cNvPr id="12292" name="Picture 4" descr="pix_pa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4205" y="1842347"/>
            <a:ext cx="4061742" cy="5418667"/>
          </a:xfrm>
          <a:prstGeom prst="rect">
            <a:avLst/>
          </a:prstGeom>
          <a:noFill/>
        </p:spPr>
      </p:pic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122703" y="6683023"/>
            <a:ext cx="184731" cy="48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560"/>
          </a:p>
        </p:txBody>
      </p:sp>
    </p:spTree>
    <p:extLst>
      <p:ext uri="{BB962C8B-B14F-4D97-AF65-F5344CB8AC3E}">
        <p14:creationId xmlns:p14="http://schemas.microsoft.com/office/powerpoint/2010/main" val="115933815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pix_all_desse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01440" y="1625601"/>
            <a:ext cx="6935893" cy="5992142"/>
          </a:xfrm>
          <a:prstGeom prst="rect">
            <a:avLst/>
          </a:prstGeom>
          <a:noFill/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Baker responds with your treat</a:t>
            </a:r>
          </a:p>
        </p:txBody>
      </p:sp>
    </p:spTree>
    <p:extLst>
      <p:ext uri="{BB962C8B-B14F-4D97-AF65-F5344CB8AC3E}">
        <p14:creationId xmlns:p14="http://schemas.microsoft.com/office/powerpoint/2010/main" val="291063284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Patisserie Flow</a:t>
            </a:r>
          </a:p>
        </p:txBody>
      </p:sp>
      <p:pic>
        <p:nvPicPr>
          <p:cNvPr id="14340" name="Picture 4" descr="pix_flo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5840" y="1950719"/>
            <a:ext cx="8669867" cy="6982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837701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Diagram</a:t>
            </a:r>
          </a:p>
        </p:txBody>
      </p:sp>
      <p:pic>
        <p:nvPicPr>
          <p:cNvPr id="93188" name="Picture 4" descr="model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7467" y="3359573"/>
            <a:ext cx="8225085" cy="3305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793817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Controller (Baker)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Dispatches Requests and controls flow.</a:t>
            </a:r>
          </a:p>
          <a:p>
            <a:r>
              <a:rPr lang="en-US"/>
              <a:t>Centralizes access.</a:t>
            </a:r>
          </a:p>
          <a:p>
            <a:r>
              <a:rPr lang="en-US"/>
              <a:t>Interacts with Model and View.</a:t>
            </a:r>
          </a:p>
        </p:txBody>
      </p:sp>
    </p:spTree>
    <p:extLst>
      <p:ext uri="{BB962C8B-B14F-4D97-AF65-F5344CB8AC3E}">
        <p14:creationId xmlns:p14="http://schemas.microsoft.com/office/powerpoint/2010/main" val="40225092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(Ingredients)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representation and business logic.</a:t>
            </a:r>
          </a:p>
          <a:p>
            <a:r>
              <a:rPr lang="en-US" dirty="0"/>
              <a:t>Can be database/xml/etc</a:t>
            </a:r>
          </a:p>
          <a:p>
            <a:r>
              <a:rPr lang="en-US" dirty="0"/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392324372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 (Pan)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 presentation and user input.</a:t>
            </a:r>
          </a:p>
          <a:p>
            <a:r>
              <a:rPr lang="en-US"/>
              <a:t>Renders the Model in to a View.</a:t>
            </a:r>
          </a:p>
          <a:p>
            <a:r>
              <a:rPr lang="en-US"/>
              <a:t>Can be HTML/PDF/WML/Javascript</a:t>
            </a:r>
          </a:p>
          <a:p>
            <a:r>
              <a:rPr lang="en-US"/>
              <a:t>No computations, very little logic, display logic i.e. loops</a:t>
            </a:r>
          </a:p>
        </p:txBody>
      </p:sp>
    </p:spTree>
    <p:extLst>
      <p:ext uri="{BB962C8B-B14F-4D97-AF65-F5344CB8AC3E}">
        <p14:creationId xmlns:p14="http://schemas.microsoft.com/office/powerpoint/2010/main" val="354276113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Diagram</a:t>
            </a:r>
          </a:p>
        </p:txBody>
      </p:sp>
      <p:pic>
        <p:nvPicPr>
          <p:cNvPr id="18436" name="Picture 4" descr="model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7467" y="3359573"/>
            <a:ext cx="8225085" cy="3305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00296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Advantages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Separation of interests.</a:t>
            </a:r>
          </a:p>
          <a:p>
            <a:pPr lvl="1"/>
            <a:r>
              <a:rPr lang="en-US"/>
              <a:t>Model centralizes business logic.</a:t>
            </a:r>
          </a:p>
          <a:p>
            <a:pPr lvl="1"/>
            <a:r>
              <a:rPr lang="en-US"/>
              <a:t>View centralizes display logic.</a:t>
            </a:r>
          </a:p>
          <a:p>
            <a:pPr lvl="1"/>
            <a:r>
              <a:rPr lang="en-US"/>
              <a:t>Controller centralizes application flow.</a:t>
            </a:r>
          </a:p>
          <a:p>
            <a:r>
              <a:rPr lang="en-US"/>
              <a:t>Clean separation of content/style.</a:t>
            </a:r>
          </a:p>
          <a:p>
            <a:r>
              <a:rPr lang="en-US"/>
              <a:t>Improved decoupling.</a:t>
            </a:r>
          </a:p>
          <a:p>
            <a:r>
              <a:rPr lang="en-US"/>
              <a:t>Easier testing.</a:t>
            </a:r>
          </a:p>
          <a:p>
            <a:r>
              <a:rPr lang="en-US"/>
              <a:t>Allow multiple people to work on different parts.</a:t>
            </a:r>
          </a:p>
        </p:txBody>
      </p:sp>
    </p:spTree>
    <p:extLst>
      <p:ext uri="{BB962C8B-B14F-4D97-AF65-F5344CB8AC3E}">
        <p14:creationId xmlns:p14="http://schemas.microsoft.com/office/powerpoint/2010/main" val="6893990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Possibilities for Handling a Single Request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spcAft>
                <a:spcPts val="853"/>
              </a:spcAft>
              <a:buFont typeface="Arial" charset="0"/>
              <a:buChar char="•"/>
            </a:pPr>
            <a:r>
              <a:rPr lang="en-US" sz="3413" dirty="0"/>
              <a:t>Servlet only. Works well when: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Output is a binary type. E.g.: an image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There is </a:t>
            </a:r>
            <a:r>
              <a:rPr lang="en-US" i="1" dirty="0"/>
              <a:t>no</a:t>
            </a:r>
            <a:r>
              <a:rPr lang="en-US" dirty="0"/>
              <a:t> output. E.g.: you are doing forwarding or redirection as in Search Engine example.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Format/layout of page is highly variable. E.g.: portal.</a:t>
            </a:r>
          </a:p>
          <a:p>
            <a:pPr>
              <a:spcBef>
                <a:spcPts val="1707"/>
              </a:spcBef>
              <a:spcAft>
                <a:spcPts val="853"/>
              </a:spcAft>
              <a:buFont typeface="Arial" charset="0"/>
              <a:buChar char="•"/>
            </a:pPr>
            <a:r>
              <a:rPr lang="en-US" sz="3413" dirty="0"/>
              <a:t>JSP only. Works well when: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Output is mostly character data. E.g.: HTML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Format/layout mostly fixed. </a:t>
            </a:r>
          </a:p>
          <a:p>
            <a:pPr>
              <a:spcBef>
                <a:spcPts val="1707"/>
              </a:spcBef>
              <a:spcAft>
                <a:spcPts val="853"/>
              </a:spcAft>
              <a:buFont typeface="Arial" charset="0"/>
              <a:buChar char="•"/>
            </a:pPr>
            <a:r>
              <a:rPr lang="en-US" sz="3413" dirty="0"/>
              <a:t>Combination (MVC architecture). Needed when: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 single request will result in multiple substantially different-looking results.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You have a large development team with different team members doing the Web development and the business logic.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You perform complicated data processing, but have a relatively fixed layout.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19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Outline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>
                <a:cs typeface="Arial" pitchFamily="34" charset="0"/>
              </a:rPr>
              <a:t>Understanding the benefits of MVC</a:t>
            </a:r>
          </a:p>
          <a:p>
            <a:pPr>
              <a:buFont typeface="Arial" charset="0"/>
              <a:buChar char="•"/>
            </a:pPr>
            <a:r>
              <a:rPr lang="en-US" dirty="0">
                <a:cs typeface="Arial" pitchFamily="34" charset="0"/>
              </a:rPr>
              <a:t>Using </a:t>
            </a:r>
            <a:r>
              <a:rPr lang="en-US" dirty="0" err="1">
                <a:cs typeface="Arial" pitchFamily="34" charset="0"/>
              </a:rPr>
              <a:t>RequestDispatcher</a:t>
            </a:r>
            <a:r>
              <a:rPr lang="en-US" dirty="0">
                <a:cs typeface="Arial" pitchFamily="34" charset="0"/>
              </a:rPr>
              <a:t> to implement MVC</a:t>
            </a:r>
          </a:p>
          <a:p>
            <a:pPr>
              <a:buFont typeface="Arial" charset="0"/>
              <a:buChar char="•"/>
            </a:pPr>
            <a:r>
              <a:rPr lang="en-US" dirty="0">
                <a:cs typeface="Arial" pitchFamily="34" charset="0"/>
              </a:rPr>
              <a:t>Forwarding requests from Servlets to JSP pages</a:t>
            </a:r>
          </a:p>
          <a:p>
            <a:pPr>
              <a:buFont typeface="Arial" charset="0"/>
              <a:buChar char="•"/>
            </a:pPr>
            <a:r>
              <a:rPr lang="en-US" dirty="0">
                <a:cs typeface="Arial" pitchFamily="34" charset="0"/>
              </a:rPr>
              <a:t>Handling relative URLs</a:t>
            </a:r>
          </a:p>
          <a:p>
            <a:pPr>
              <a:buFont typeface="Arial" charset="0"/>
              <a:buChar char="•"/>
            </a:pPr>
            <a:r>
              <a:rPr lang="en-US" dirty="0">
                <a:cs typeface="Arial" pitchFamily="34" charset="0"/>
              </a:rPr>
              <a:t>Choosing among different display options</a:t>
            </a:r>
          </a:p>
          <a:p>
            <a:pPr>
              <a:buFont typeface="Arial" charset="0"/>
              <a:buChar char="•"/>
            </a:pPr>
            <a:r>
              <a:rPr lang="en-US" dirty="0">
                <a:cs typeface="Arial" pitchFamily="34" charset="0"/>
              </a:rPr>
              <a:t>Comparing data-sharing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19883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MVC Flow of Control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B80473-D256-4926-B5AB-980C08DEBAE9}" type="slidenum">
              <a:rPr lang="en-US" altLang="en-US"/>
              <a:pPr>
                <a:defRPr/>
              </a:pPr>
              <a:t>20</a:t>
            </a:fld>
            <a:endParaRPr lang="en-US" altLang="en-US">
              <a:solidFill>
                <a:schemeClr val="accent2"/>
              </a:solidFill>
            </a:endParaRPr>
          </a:p>
        </p:txBody>
      </p:sp>
      <p:grpSp>
        <p:nvGrpSpPr>
          <p:cNvPr id="16388" name="Group 23"/>
          <p:cNvGrpSpPr>
            <a:grpSpLocks/>
          </p:cNvGrpSpPr>
          <p:nvPr/>
        </p:nvGrpSpPr>
        <p:grpSpPr bwMode="auto">
          <a:xfrm>
            <a:off x="616374" y="1733974"/>
            <a:ext cx="11846559" cy="6680596"/>
            <a:chOff x="433388" y="1905000"/>
            <a:chExt cx="8329612" cy="3376180"/>
          </a:xfrm>
        </p:grpSpPr>
        <p:pic>
          <p:nvPicPr>
            <p:cNvPr id="16389" name="Picture 3" descr="MCj02957280000[1]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3388" y="2971800"/>
              <a:ext cx="1700212" cy="1436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6390" name="Group 4"/>
            <p:cNvGrpSpPr>
              <a:grpSpLocks/>
            </p:cNvGrpSpPr>
            <p:nvPr/>
          </p:nvGrpSpPr>
          <p:grpSpPr bwMode="auto">
            <a:xfrm>
              <a:off x="2438400" y="2209800"/>
              <a:ext cx="609600" cy="1219200"/>
              <a:chOff x="1344" y="1632"/>
              <a:chExt cx="1152" cy="720"/>
            </a:xfrm>
          </p:grpSpPr>
          <p:sp>
            <p:nvSpPr>
              <p:cNvPr id="16407" name="Line 5"/>
              <p:cNvSpPr>
                <a:spLocks noChangeShapeType="1"/>
              </p:cNvSpPr>
              <p:nvPr/>
            </p:nvSpPr>
            <p:spPr bwMode="ltGray">
              <a:xfrm flipV="1">
                <a:off x="1344" y="1632"/>
                <a:ext cx="1104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 sz="2560"/>
              </a:p>
            </p:txBody>
          </p:sp>
          <p:sp>
            <p:nvSpPr>
              <p:cNvPr id="16408" name="Line 6"/>
              <p:cNvSpPr>
                <a:spLocks noChangeShapeType="1"/>
              </p:cNvSpPr>
              <p:nvPr/>
            </p:nvSpPr>
            <p:spPr bwMode="ltGray">
              <a:xfrm flipV="1">
                <a:off x="1392" y="1680"/>
                <a:ext cx="1104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>
                <a:spAutoFit/>
              </a:bodyPr>
              <a:lstStyle/>
              <a:p>
                <a:endParaRPr lang="en-US" sz="2560"/>
              </a:p>
            </p:txBody>
          </p:sp>
        </p:grpSp>
        <p:sp>
          <p:nvSpPr>
            <p:cNvPr id="16391" name="Text Box 7"/>
            <p:cNvSpPr txBox="1">
              <a:spLocks noChangeArrowheads="1"/>
            </p:cNvSpPr>
            <p:nvPr/>
          </p:nvSpPr>
          <p:spPr bwMode="ltGray">
            <a:xfrm>
              <a:off x="2438400" y="1905000"/>
              <a:ext cx="1305511" cy="245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60" b="1">
                  <a:latin typeface="Arial Narrow" pitchFamily="34" charset="0"/>
                </a:rPr>
                <a:t>HTML or JSP</a:t>
              </a: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ltGray">
            <a:xfrm>
              <a:off x="2057400" y="3328988"/>
              <a:ext cx="603230" cy="245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560" b="1">
                  <a:latin typeface="Arial Narrow" pitchFamily="34" charset="0"/>
                </a:rPr>
                <a:t>Form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ltGray">
            <a:xfrm>
              <a:off x="3048000" y="34290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sz="2560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ltGray">
            <a:xfrm flipV="1">
              <a:off x="4724400" y="2819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sz="2560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ltGray">
            <a:xfrm>
              <a:off x="4424621" y="3214688"/>
              <a:ext cx="759898" cy="245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560" b="1">
                  <a:latin typeface="Arial Narrow" pitchFamily="34" charset="0"/>
                </a:rPr>
                <a:t>Servlet</a:t>
              </a:r>
              <a:endParaRPr lang="en-US" sz="2560">
                <a:latin typeface="Arial Narrow" pitchFamily="34" charset="0"/>
              </a:endParaRP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ltGray">
            <a:xfrm>
              <a:off x="2971800" y="3274219"/>
              <a:ext cx="1295400" cy="4006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707">
                  <a:latin typeface="Arial Narrow" pitchFamily="34" charset="0"/>
                </a:rPr>
                <a:t>submit form</a:t>
              </a:r>
              <a:br>
                <a:rPr lang="en-US" sz="1707">
                  <a:latin typeface="Arial Narrow" pitchFamily="34" charset="0"/>
                </a:rPr>
              </a:br>
              <a:r>
                <a:rPr lang="en-US" sz="1422">
                  <a:latin typeface="Arial Narrow" pitchFamily="34" charset="0"/>
                </a:rPr>
                <a:t>(URL matches url-pattern of servlet)</a:t>
              </a: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ltGray">
            <a:xfrm rot="1083112">
              <a:off x="5605463" y="3552807"/>
              <a:ext cx="1938337" cy="179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707">
                  <a:latin typeface="Arial Narrow" pitchFamily="34" charset="0"/>
                </a:rPr>
                <a:t>Invoke appropriate JSP page</a:t>
              </a:r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ltGray">
            <a:xfrm>
              <a:off x="5486400" y="3429000"/>
              <a:ext cx="2362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sz="2560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ltGray">
            <a:xfrm flipH="1" flipV="1">
              <a:off x="1981200" y="3886200"/>
              <a:ext cx="57912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 sz="2560"/>
            </a:p>
          </p:txBody>
        </p:sp>
        <p:sp>
          <p:nvSpPr>
            <p:cNvPr id="16400" name="Text Box 16"/>
            <p:cNvSpPr txBox="1">
              <a:spLocks noChangeArrowheads="1"/>
            </p:cNvSpPr>
            <p:nvPr/>
          </p:nvSpPr>
          <p:spPr bwMode="ltGray">
            <a:xfrm rot="615021">
              <a:off x="6083300" y="4314807"/>
              <a:ext cx="1371600" cy="179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707">
                  <a:latin typeface="Arial Narrow" pitchFamily="34" charset="0"/>
                </a:rPr>
                <a:t>return final result</a:t>
              </a:r>
            </a:p>
          </p:txBody>
        </p:sp>
        <p:sp>
          <p:nvSpPr>
            <p:cNvPr id="16401" name="Text Box 17"/>
            <p:cNvSpPr txBox="1">
              <a:spLocks noChangeArrowheads="1"/>
            </p:cNvSpPr>
            <p:nvPr/>
          </p:nvSpPr>
          <p:spPr bwMode="ltGray">
            <a:xfrm>
              <a:off x="4139912" y="2286000"/>
              <a:ext cx="1141990" cy="378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560" b="1">
                  <a:latin typeface="Arial Narrow" pitchFamily="34" charset="0"/>
                </a:rPr>
                <a:t>Java Code</a:t>
              </a:r>
              <a:br>
                <a:rPr lang="en-US" sz="2560" b="1">
                  <a:latin typeface="Arial Narrow" pitchFamily="34" charset="0"/>
                </a:rPr>
              </a:br>
              <a:r>
                <a:rPr lang="en-US" sz="1707" b="1">
                  <a:latin typeface="Arial Narrow" pitchFamily="34" charset="0"/>
                </a:rPr>
                <a:t>(Business Logic)</a:t>
              </a:r>
              <a:endParaRPr lang="en-US" sz="1707">
                <a:latin typeface="Arial Narrow" pitchFamily="34" charset="0"/>
              </a:endParaRP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ltGray">
            <a:xfrm flipV="1">
              <a:off x="4800600" y="2819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en-US" sz="2560"/>
            </a:p>
          </p:txBody>
        </p:sp>
        <p:sp>
          <p:nvSpPr>
            <p:cNvPr id="16403" name="Text Box 19"/>
            <p:cNvSpPr txBox="1">
              <a:spLocks noChangeArrowheads="1"/>
            </p:cNvSpPr>
            <p:nvPr/>
          </p:nvSpPr>
          <p:spPr bwMode="ltGray">
            <a:xfrm>
              <a:off x="4724400" y="2849563"/>
              <a:ext cx="685800" cy="290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707">
                  <a:latin typeface="Arial Narrow" pitchFamily="34" charset="0"/>
                </a:rPr>
                <a:t>Results</a:t>
              </a:r>
              <a:br>
                <a:rPr lang="en-US" sz="1707">
                  <a:latin typeface="Arial Narrow" pitchFamily="34" charset="0"/>
                </a:rPr>
              </a:br>
              <a:r>
                <a:rPr lang="en-US" sz="1422">
                  <a:latin typeface="Arial Narrow" pitchFamily="34" charset="0"/>
                </a:rPr>
                <a:t>(beans)</a:t>
              </a:r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ltGray">
            <a:xfrm>
              <a:off x="4648200" y="3429000"/>
              <a:ext cx="1219200" cy="3784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22">
                  <a:latin typeface="Arial Narrow" pitchFamily="34" charset="0"/>
                </a:rPr>
                <a:t>(Store beans in request, session, or application scope)</a:t>
              </a:r>
            </a:p>
          </p:txBody>
        </p:sp>
        <p:sp>
          <p:nvSpPr>
            <p:cNvPr id="16405" name="Text Box 21"/>
            <p:cNvSpPr txBox="1">
              <a:spLocks noChangeArrowheads="1"/>
            </p:cNvSpPr>
            <p:nvPr/>
          </p:nvSpPr>
          <p:spPr bwMode="ltGray">
            <a:xfrm>
              <a:off x="7763767" y="4191000"/>
              <a:ext cx="557018" cy="643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560" b="1">
                  <a:latin typeface="Arial Narrow" pitchFamily="34" charset="0"/>
                </a:rPr>
                <a:t>JSP</a:t>
              </a:r>
              <a:r>
                <a:rPr lang="en-US" sz="2560" b="1" baseline="-25000">
                  <a:latin typeface="Arial Narrow" pitchFamily="34" charset="0"/>
                </a:rPr>
                <a:t>1</a:t>
              </a:r>
              <a:br>
                <a:rPr lang="en-US" sz="2560" b="1">
                  <a:latin typeface="Arial Narrow" pitchFamily="34" charset="0"/>
                </a:rPr>
              </a:br>
              <a:r>
                <a:rPr lang="en-US" sz="2560" b="1">
                  <a:latin typeface="Arial Narrow" pitchFamily="34" charset="0"/>
                </a:rPr>
                <a:t>JSP</a:t>
              </a:r>
              <a:r>
                <a:rPr lang="en-US" sz="2560" b="1" baseline="-25000">
                  <a:latin typeface="Arial Narrow" pitchFamily="34" charset="0"/>
                </a:rPr>
                <a:t>2</a:t>
              </a:r>
              <a:br>
                <a:rPr lang="en-US" sz="2560" b="1">
                  <a:latin typeface="Arial Narrow" pitchFamily="34" charset="0"/>
                </a:rPr>
              </a:br>
              <a:r>
                <a:rPr lang="en-US" sz="2560" b="1">
                  <a:latin typeface="Arial Narrow" pitchFamily="34" charset="0"/>
                </a:rPr>
                <a:t>JSP</a:t>
              </a:r>
              <a:r>
                <a:rPr lang="en-US" sz="2560" b="1" baseline="-25000">
                  <a:latin typeface="Arial Narrow" pitchFamily="34" charset="0"/>
                </a:rPr>
                <a:t>3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ltGray">
            <a:xfrm>
              <a:off x="7391400" y="5013325"/>
              <a:ext cx="1371600" cy="267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22">
                  <a:latin typeface="Arial Narrow" pitchFamily="34" charset="0"/>
                </a:rPr>
                <a:t>(Extract data from beans and put in output)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40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Implementing MVC with RequestDispatcher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2787" indent="-812787">
              <a:spcBef>
                <a:spcPts val="427"/>
              </a:spcBef>
              <a:spcAft>
                <a:spcPts val="427"/>
              </a:spcAft>
              <a:buFont typeface="Calibri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Define beans to represent the data </a:t>
            </a:r>
          </a:p>
          <a:p>
            <a:pPr marL="812787" indent="-812787">
              <a:spcAft>
                <a:spcPts val="427"/>
              </a:spcAft>
              <a:buFont typeface="Calibri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Use a Servlet to handle requests</a:t>
            </a:r>
          </a:p>
          <a:p>
            <a:pPr marL="1354646" lvl="1" indent="-704416">
              <a:spcBef>
                <a:spcPts val="427"/>
              </a:spcBef>
              <a:spcAft>
                <a:spcPts val="427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Servlet reads request parameters, checks for missing and malformed data, etc.</a:t>
            </a:r>
          </a:p>
          <a:p>
            <a:pPr marL="812787" indent="-812787">
              <a:spcAft>
                <a:spcPts val="427"/>
              </a:spcAft>
              <a:buFont typeface="Calibri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Populate the beans</a:t>
            </a:r>
          </a:p>
          <a:p>
            <a:pPr marL="1354646" lvl="1" indent="-704416">
              <a:spcBef>
                <a:spcPts val="427"/>
              </a:spcBef>
              <a:spcAft>
                <a:spcPts val="427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The Servlet invokes business logic (application-specific code) or data-access code to obtain the results. Results are placed in the beans that were defined in step 1. </a:t>
            </a:r>
          </a:p>
          <a:p>
            <a:pPr marL="812787" indent="-812787">
              <a:spcAft>
                <a:spcPts val="427"/>
              </a:spcAft>
              <a:buFont typeface="Calibri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Store the bean in the request, session, or </a:t>
            </a:r>
            <a:r>
              <a:rPr lang="en-US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servlet</a:t>
            </a:r>
            <a:r>
              <a:rPr lang="en-US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context</a:t>
            </a:r>
          </a:p>
          <a:p>
            <a:pPr marL="1354646" lvl="1" indent="-704416">
              <a:spcBef>
                <a:spcPts val="427"/>
              </a:spcBef>
              <a:spcAft>
                <a:spcPts val="427"/>
              </a:spcAft>
            </a:pPr>
            <a:r>
              <a:rPr lang="en-US" dirty="0">
                <a:latin typeface="Arial" pitchFamily="34" charset="0"/>
                <a:cs typeface="Arial" pitchFamily="34" charset="0"/>
              </a:rPr>
              <a:t>The Servlet calls </a:t>
            </a:r>
            <a:r>
              <a:rPr lang="en-US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setAttribute</a:t>
            </a:r>
            <a:r>
              <a:rPr lang="en-US" dirty="0">
                <a:latin typeface="Arial" pitchFamily="34" charset="0"/>
                <a:cs typeface="Arial" pitchFamily="34" charset="0"/>
              </a:rPr>
              <a:t> on the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request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session</a:t>
            </a:r>
            <a:r>
              <a:rPr lang="en-US" dirty="0">
                <a:latin typeface="Arial" pitchFamily="34" charset="0"/>
                <a:cs typeface="Arial" pitchFamily="34" charset="0"/>
              </a:rPr>
              <a:t>, or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Servlet context </a:t>
            </a:r>
            <a:r>
              <a:rPr lang="en-US" dirty="0">
                <a:latin typeface="Arial" pitchFamily="34" charset="0"/>
                <a:cs typeface="Arial" pitchFamily="34" charset="0"/>
              </a:rPr>
              <a:t>objects to store a reference to the beans that represent the results of the request.</a:t>
            </a:r>
          </a:p>
          <a:p>
            <a:pPr marL="1354646" lvl="1" indent="-704416"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21</a:t>
            </a:fld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89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433494" y="216747"/>
            <a:ext cx="12325210" cy="1083733"/>
          </a:xfrm>
        </p:spPr>
        <p:txBody>
          <a:bodyPr/>
          <a:lstStyle/>
          <a:p>
            <a:pPr eaLnBrk="1" hangingPunct="1">
              <a:defRPr/>
            </a:pPr>
            <a:r>
              <a:rPr lang="en-US" sz="4551" dirty="0"/>
              <a:t>Implementing MVC with RequestDispatcher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2787" indent="-812787">
              <a:spcBef>
                <a:spcPts val="427"/>
              </a:spcBef>
              <a:spcAft>
                <a:spcPts val="427"/>
              </a:spcAft>
              <a:buFontTx/>
              <a:buAutoNum type="arabicPeriod" startAt="5"/>
            </a:pPr>
            <a:r>
              <a:rPr lang="en-US" dirty="0">
                <a:solidFill>
                  <a:srgbClr val="0070C0"/>
                </a:solidFill>
              </a:rPr>
              <a:t>Forward the request to a JSP page. </a:t>
            </a:r>
          </a:p>
          <a:p>
            <a:pPr marL="1354646" lvl="1" indent="-704416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The Servlet determines which JSP page is appropriate to the situation and uses the </a:t>
            </a:r>
            <a:r>
              <a:rPr lang="en-US" dirty="0">
                <a:solidFill>
                  <a:srgbClr val="FF0000"/>
                </a:solidFill>
              </a:rPr>
              <a:t>forward</a:t>
            </a:r>
            <a:r>
              <a:rPr lang="en-US" dirty="0"/>
              <a:t> method of </a:t>
            </a:r>
            <a:r>
              <a:rPr lang="en-US" b="1" dirty="0">
                <a:solidFill>
                  <a:srgbClr val="FF0000"/>
                </a:solidFill>
                <a:hlinkClick r:id="rId3"/>
              </a:rPr>
              <a:t>RequestDispatcher</a:t>
            </a:r>
            <a:r>
              <a:rPr lang="en-US" dirty="0">
                <a:hlinkClick r:id="rId3"/>
              </a:rPr>
              <a:t> </a:t>
            </a:r>
            <a:r>
              <a:rPr lang="en-US" dirty="0"/>
              <a:t>to transfer control to that page.</a:t>
            </a:r>
          </a:p>
          <a:p>
            <a:pPr marL="812787" indent="-812787">
              <a:spcAft>
                <a:spcPts val="427"/>
              </a:spcAft>
              <a:buFontTx/>
              <a:buAutoNum type="arabicPeriod" startAt="6"/>
            </a:pPr>
            <a:r>
              <a:rPr lang="en-US" dirty="0">
                <a:solidFill>
                  <a:srgbClr val="0070C0"/>
                </a:solidFill>
              </a:rPr>
              <a:t>Extract the data from the beans. </a:t>
            </a:r>
          </a:p>
          <a:p>
            <a:pPr marL="1354646" lvl="1" indent="-704416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The JSP page accesses beans with </a:t>
            </a:r>
            <a:r>
              <a:rPr lang="en-US" b="1" dirty="0" err="1">
                <a:solidFill>
                  <a:srgbClr val="FF0000"/>
                </a:solidFill>
              </a:rPr>
              <a:t>jsp:useBean</a:t>
            </a:r>
            <a:r>
              <a:rPr lang="en-US" dirty="0"/>
              <a:t> and a scope matching the location of step 4. The page then uses </a:t>
            </a:r>
            <a:r>
              <a:rPr lang="en-US" b="1" dirty="0" err="1">
                <a:solidFill>
                  <a:srgbClr val="FF0000"/>
                </a:solidFill>
              </a:rPr>
              <a:t>jsp:getProperty</a:t>
            </a:r>
            <a:r>
              <a:rPr lang="en-US" dirty="0"/>
              <a:t> to output the bean properties. </a:t>
            </a:r>
          </a:p>
          <a:p>
            <a:pPr marL="1354646" lvl="1" indent="-704416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The JSP page does not create or modify the bean; it merely extracts and displays data that the Servlet created.</a:t>
            </a:r>
          </a:p>
          <a:p>
            <a:pPr marL="812787" indent="-812787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22</a:t>
            </a:fld>
            <a:endParaRPr lang="en-US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58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Request Forwarding Example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public void doGet(HttpServletRequest request,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            HttpServletResponse response)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throws ServletException, IOException {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String operation = request.getParameter("operation");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if (operation == null) {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operation = "unknown";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String address;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if (operation.equals("order")) {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address = "/WEB-INF/Order.jsp";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} else if (operation.equals("cancel")) {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address = "/WEB-INF/Cancel.jsp";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} else {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address = "/WEB-INF/UnknownOperation.jsp";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RequestDispatcher dispatcher =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   request.getRequestDispatcher(address);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 dispatcher.forward(request, response);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23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7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 err="1"/>
              <a:t>jsp:useBean</a:t>
            </a:r>
            <a:r>
              <a:rPr lang="en-US" dirty="0"/>
              <a:t> in MVC vs. in Standalone JSP Pages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dirty="0"/>
              <a:t>The JSP page should not create the objects </a:t>
            </a:r>
          </a:p>
          <a:p>
            <a:pPr lvl="1" eaLnBrk="1" hangingPunct="1"/>
            <a:r>
              <a:rPr lang="en-US" dirty="0"/>
              <a:t>The Servlet, not the JSP page, should create all the data objects. So, to guarantee that the JSP page will not create objects, you should use </a:t>
            </a:r>
          </a:p>
          <a:p>
            <a:pPr lvl="2" eaLnBrk="1" hangingPunct="1">
              <a:buFontTx/>
              <a:buNone/>
            </a:pP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... </a:t>
            </a:r>
            <a:r>
              <a:rPr lang="en-US" dirty="0">
                <a:solidFill>
                  <a:srgbClr val="FF0000"/>
                </a:solidFill>
              </a:rPr>
              <a:t>type="</a:t>
            </a:r>
            <a:r>
              <a:rPr lang="en-US" dirty="0" err="1">
                <a:solidFill>
                  <a:srgbClr val="FF0000"/>
                </a:solidFill>
              </a:rPr>
              <a:t>package.Class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/>
              <a:t> /&gt; </a:t>
            </a:r>
          </a:p>
          <a:p>
            <a:pPr lvl="1" eaLnBrk="1" hangingPunct="1">
              <a:buFontTx/>
              <a:buNone/>
            </a:pPr>
            <a:r>
              <a:rPr lang="en-US" dirty="0"/>
              <a:t>instead of </a:t>
            </a:r>
          </a:p>
          <a:p>
            <a:pPr lvl="2" eaLnBrk="1" hangingPunct="1">
              <a:buFontTx/>
              <a:buNone/>
            </a:pP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... class="</a:t>
            </a:r>
            <a:r>
              <a:rPr lang="en-US" dirty="0" err="1"/>
              <a:t>package.Class</a:t>
            </a:r>
            <a:r>
              <a:rPr lang="en-US" dirty="0"/>
              <a:t>" /&gt;</a:t>
            </a:r>
            <a:br>
              <a:rPr lang="en-US" dirty="0"/>
            </a:br>
            <a:endParaRPr lang="en-US" dirty="0"/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The JSP page should not modify the objects</a:t>
            </a:r>
          </a:p>
          <a:p>
            <a:pPr lvl="1" eaLnBrk="1" hangingPunct="1"/>
            <a:r>
              <a:rPr lang="en-US" dirty="0"/>
              <a:t>So, you should use </a:t>
            </a:r>
            <a:r>
              <a:rPr lang="en-US" dirty="0" err="1"/>
              <a:t>jsp:getProperty</a:t>
            </a:r>
            <a:r>
              <a:rPr lang="en-US" dirty="0"/>
              <a:t> but not </a:t>
            </a:r>
            <a:r>
              <a:rPr lang="en-US" dirty="0" err="1"/>
              <a:t>jsp:setProperty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24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3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987" y="216747"/>
            <a:ext cx="12137813" cy="1625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Reminder: jsp:useBean </a:t>
            </a:r>
            <a:br>
              <a:rPr lang="en-US"/>
            </a:br>
            <a:r>
              <a:rPr lang="en-US"/>
              <a:t>Scope Alternatives (JSP 1.2 only!)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request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id="..." type="..." </a:t>
            </a:r>
            <a:r>
              <a:rPr lang="en-US" dirty="0">
                <a:solidFill>
                  <a:srgbClr val="FF0000"/>
                </a:solidFill>
              </a:rPr>
              <a:t>scope="request"</a:t>
            </a:r>
            <a:r>
              <a:rPr lang="en-US" dirty="0"/>
              <a:t> /&gt;</a:t>
            </a:r>
          </a:p>
          <a:p>
            <a:pPr>
              <a:spcBef>
                <a:spcPts val="1707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session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id="..." type="..." </a:t>
            </a:r>
            <a:r>
              <a:rPr lang="en-US" dirty="0">
                <a:solidFill>
                  <a:srgbClr val="FF0000"/>
                </a:solidFill>
              </a:rPr>
              <a:t>scope="session"</a:t>
            </a:r>
            <a:r>
              <a:rPr lang="en-US" dirty="0"/>
              <a:t> /&gt;</a:t>
            </a:r>
          </a:p>
          <a:p>
            <a:pPr>
              <a:spcBef>
                <a:spcPts val="1707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application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id="..." type="..." </a:t>
            </a:r>
            <a:r>
              <a:rPr lang="en-US" dirty="0">
                <a:solidFill>
                  <a:srgbClr val="FF0000"/>
                </a:solidFill>
              </a:rPr>
              <a:t>scope="application"</a:t>
            </a:r>
            <a:r>
              <a:rPr lang="en-US" dirty="0"/>
              <a:t> /&gt;</a:t>
            </a:r>
          </a:p>
          <a:p>
            <a:pPr>
              <a:spcBef>
                <a:spcPts val="1707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page</a:t>
            </a:r>
          </a:p>
          <a:p>
            <a:pPr lvl="1" algn="l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id="..." type="..." </a:t>
            </a:r>
            <a:r>
              <a:rPr lang="en-US" dirty="0">
                <a:solidFill>
                  <a:srgbClr val="FF0000"/>
                </a:solidFill>
              </a:rPr>
              <a:t>scope="page"</a:t>
            </a:r>
            <a:r>
              <a:rPr lang="en-US" dirty="0"/>
              <a:t> /&gt;  </a:t>
            </a:r>
            <a:br>
              <a:rPr lang="en-US" dirty="0"/>
            </a:br>
            <a:r>
              <a:rPr lang="en-US" dirty="0"/>
              <a:t>or  just</a:t>
            </a:r>
            <a:br>
              <a:rPr lang="en-US" dirty="0"/>
            </a:br>
            <a:r>
              <a:rPr lang="en-US" dirty="0"/>
              <a:t>&lt;</a:t>
            </a:r>
            <a:r>
              <a:rPr lang="en-US" dirty="0" err="1"/>
              <a:t>jsp:useBean</a:t>
            </a:r>
            <a:r>
              <a:rPr lang="en-US" dirty="0"/>
              <a:t> id="..." type="..." /&gt;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This scope is not used in MVC (Model 2)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25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06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Request-Based Data Sharing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noProof="1"/>
              <a:t>Servlet</a:t>
            </a:r>
          </a:p>
          <a:p>
            <a:pPr lvl="1" algn="l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ValueObject value = new ValueObject(...);</a:t>
            </a:r>
          </a:p>
          <a:p>
            <a:pPr lvl="1" algn="l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request.setAttribute("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key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", value);</a:t>
            </a:r>
          </a:p>
          <a:p>
            <a:pPr lvl="1" algn="l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RequestDispatcher dispatcher =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b="1" noProof="1">
                <a:solidFill>
                  <a:srgbClr val="00B050"/>
                </a:solidFill>
                <a:latin typeface="Courier New" pitchFamily="49" charset="0"/>
              </a:rPr>
              <a:t>      </a:t>
            </a: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request.getRequestDispatcher("/WEB-INF/SomePage.jsp");</a:t>
            </a:r>
          </a:p>
          <a:p>
            <a:pPr lvl="1" algn="l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dispatcher.forward(request, response);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560" noProof="1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noProof="1"/>
              <a:t>JSP 1.2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&lt;jsp:useBean id="</a:t>
            </a:r>
            <a:r>
              <a:rPr lang="en-US" sz="2560" b="1" noProof="1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key</a:t>
            </a: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" type="somePackage.ValueObject"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             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scope="request"</a:t>
            </a:r>
            <a:r>
              <a:rPr lang="en-US" sz="2560" b="1" noProof="1">
                <a:latin typeface="Courier New" pitchFamily="49" charset="0"/>
              </a:rPr>
              <a:t> /&gt;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&lt;jsp:getProperty name="key" property="someProperty" /&gt;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560" noProof="1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noProof="1"/>
              <a:t>JSP 2.0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${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key</a:t>
            </a:r>
            <a:r>
              <a:rPr lang="en-US" sz="2560" b="1" noProof="1">
                <a:latin typeface="Courier New" pitchFamily="49" charset="0"/>
              </a:rPr>
              <a:t>.someProperty} 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26</a:t>
            </a:fld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22533" name="Text Box 6"/>
          <p:cNvSpPr txBox="1">
            <a:spLocks noChangeArrowheads="1"/>
          </p:cNvSpPr>
          <p:nvPr/>
        </p:nvSpPr>
        <p:spPr bwMode="ltGray">
          <a:xfrm>
            <a:off x="4118187" y="7152641"/>
            <a:ext cx="3421129" cy="44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76" b="1" dirty="0">
                <a:solidFill>
                  <a:srgbClr val="0000FF"/>
                </a:solidFill>
                <a:latin typeface="Arial Narrow" pitchFamily="34" charset="0"/>
              </a:rPr>
              <a:t>Name chosen by the </a:t>
            </a:r>
            <a:r>
              <a:rPr lang="en-US" sz="2276" b="1" dirty="0" err="1">
                <a:solidFill>
                  <a:srgbClr val="0000FF"/>
                </a:solidFill>
                <a:latin typeface="Arial Narrow" pitchFamily="34" charset="0"/>
              </a:rPr>
              <a:t>servlet</a:t>
            </a:r>
            <a:r>
              <a:rPr lang="en-US" sz="2276" b="1" dirty="0">
                <a:solidFill>
                  <a:srgbClr val="0000FF"/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ltGray">
          <a:xfrm flipH="1">
            <a:off x="1950720" y="7586133"/>
            <a:ext cx="2275840" cy="21674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sz="2560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ltGray">
          <a:xfrm flipV="1">
            <a:off x="4660054" y="5960533"/>
            <a:ext cx="108373" cy="130048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sz="2560"/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ltGray">
          <a:xfrm>
            <a:off x="8556978" y="7495823"/>
            <a:ext cx="4432624" cy="1143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76" b="1">
                <a:solidFill>
                  <a:srgbClr val="0000FF"/>
                </a:solidFill>
                <a:latin typeface="Arial Narrow" pitchFamily="34" charset="0"/>
              </a:rPr>
              <a:t>Name of accessor method, minus the</a:t>
            </a:r>
          </a:p>
          <a:p>
            <a:r>
              <a:rPr lang="en-US" sz="2276" b="1">
                <a:solidFill>
                  <a:srgbClr val="0000FF"/>
                </a:solidFill>
                <a:latin typeface="Arial Narrow" pitchFamily="34" charset="0"/>
              </a:rPr>
              <a:t>word "get", with next letter changed </a:t>
            </a:r>
          </a:p>
          <a:p>
            <a:r>
              <a:rPr lang="en-US" sz="2276" b="1">
                <a:solidFill>
                  <a:srgbClr val="0000FF"/>
                </a:solidFill>
                <a:latin typeface="Arial Narrow" pitchFamily="34" charset="0"/>
              </a:rPr>
              <a:t>to lower case.</a:t>
            </a:r>
          </a:p>
        </p:txBody>
      </p:sp>
      <p:sp>
        <p:nvSpPr>
          <p:cNvPr id="22537" name="Line 10"/>
          <p:cNvSpPr>
            <a:spLocks noChangeShapeType="1"/>
          </p:cNvSpPr>
          <p:nvPr/>
        </p:nvSpPr>
        <p:spPr bwMode="ltGray">
          <a:xfrm flipV="1">
            <a:off x="10187093" y="6827520"/>
            <a:ext cx="65476" cy="776676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 sz="2560"/>
          </a:p>
        </p:txBody>
      </p:sp>
      <p:sp>
        <p:nvSpPr>
          <p:cNvPr id="22538" name="Line 11"/>
          <p:cNvSpPr>
            <a:spLocks noChangeShapeType="1"/>
          </p:cNvSpPr>
          <p:nvPr/>
        </p:nvSpPr>
        <p:spPr bwMode="ltGray">
          <a:xfrm flipH="1" flipV="1">
            <a:off x="4443307" y="8019627"/>
            <a:ext cx="4118187" cy="10837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 sz="2560"/>
          </a:p>
        </p:txBody>
      </p:sp>
    </p:spTree>
    <p:extLst>
      <p:ext uri="{BB962C8B-B14F-4D97-AF65-F5344CB8AC3E}">
        <p14:creationId xmlns:p14="http://schemas.microsoft.com/office/powerpoint/2010/main" val="525545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4"/>
              <a:t>Request-Based Data Sharing: Example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noProof="1"/>
              <a:t>Servlet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Customer myCustomer = 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new Customer(request.getParameter("customerID"));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request.setAttribute("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customer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", myCustomer);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560" b="1" noProof="1">
              <a:latin typeface="Courier New" pitchFamily="49" charset="0"/>
            </a:endParaRP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RequestDispatcher dispatcher = 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request.getRequestDispatcher("/WEB-INF/SomePage.jsp");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dispatcher.forward(request, response);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560" noProof="1">
              <a:latin typeface="Courier New" pitchFamily="49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noProof="1"/>
              <a:t>JSP 1.2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&lt;jsp:useBean id="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customer</a:t>
            </a: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" type="somePackage.Customer"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             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scope="request"</a:t>
            </a:r>
            <a:r>
              <a:rPr lang="en-US" sz="2560" b="1" noProof="1">
                <a:latin typeface="Courier New" pitchFamily="49" charset="0"/>
              </a:rPr>
              <a:t> /&gt;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&lt;jsp:getProperty name="customer”Property="firstName"/&gt;</a:t>
            </a: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noProof="1">
              <a:latin typeface="Courier New" pitchFamily="49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noProof="1"/>
              <a:t>JSP 2.0</a:t>
            </a:r>
          </a:p>
          <a:p>
            <a:pPr lvl="1" algn="l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noProof="1">
                <a:latin typeface="Courier New" pitchFamily="49" charset="0"/>
              </a:rPr>
              <a:t>${</a:t>
            </a:r>
            <a:r>
              <a:rPr lang="en-US" sz="2560" noProof="1">
                <a:solidFill>
                  <a:schemeClr val="accent1"/>
                </a:solidFill>
                <a:latin typeface="Courier New" pitchFamily="49" charset="0"/>
              </a:rPr>
              <a:t>customer</a:t>
            </a:r>
            <a:r>
              <a:rPr lang="en-US" sz="2560" noProof="1">
                <a:latin typeface="Courier New" pitchFamily="49" charset="0"/>
              </a:rPr>
              <a:t>.firstName} </a:t>
            </a:r>
          </a:p>
        </p:txBody>
      </p:sp>
      <p:sp>
        <p:nvSpPr>
          <p:cNvPr id="23557" name="Text Box 10"/>
          <p:cNvSpPr txBox="1">
            <a:spLocks noChangeArrowheads="1"/>
          </p:cNvSpPr>
          <p:nvPr/>
        </p:nvSpPr>
        <p:spPr bwMode="ltGray">
          <a:xfrm>
            <a:off x="8236374" y="8453121"/>
            <a:ext cx="4501553" cy="792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76" b="1">
                <a:solidFill>
                  <a:srgbClr val="0000FF"/>
                </a:solidFill>
                <a:latin typeface="Arial Narrow" pitchFamily="34" charset="0"/>
              </a:rPr>
              <a:t>Note: the Customer class must</a:t>
            </a:r>
          </a:p>
          <a:p>
            <a:r>
              <a:rPr lang="en-US" sz="2276" b="1">
                <a:solidFill>
                  <a:srgbClr val="0000FF"/>
                </a:solidFill>
                <a:latin typeface="Arial Narrow" pitchFamily="34" charset="0"/>
              </a:rPr>
              <a:t>have a method called "getFirstName".</a:t>
            </a:r>
          </a:p>
        </p:txBody>
      </p:sp>
    </p:spTree>
    <p:extLst>
      <p:ext uri="{BB962C8B-B14F-4D97-AF65-F5344CB8AC3E}">
        <p14:creationId xmlns:p14="http://schemas.microsoft.com/office/powerpoint/2010/main" val="1926195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Session-Based Data Sharing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  <a:spcBef>
                <a:spcPct val="0"/>
              </a:spcBef>
              <a:spcAft>
                <a:spcPts val="853"/>
              </a:spcAft>
              <a:buFont typeface="Arial" charset="0"/>
              <a:buChar char="•"/>
            </a:pPr>
            <a:r>
              <a:rPr lang="en-US" noProof="1"/>
              <a:t>Servlet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ValueObject value = new ValueObject(...);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HttpSession session = request.getSession();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session.setAttribute("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key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", value);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RequestDispatcher dispatcher = 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  request.getRequestDispatcher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                   ("/WEB-INF/SomePage.jsp");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dispatcher.forward(request, response);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560" noProof="1"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ts val="1707"/>
              </a:spcBef>
              <a:spcAft>
                <a:spcPts val="853"/>
              </a:spcAft>
              <a:buFont typeface="Arial" charset="0"/>
              <a:buChar char="•"/>
            </a:pPr>
            <a:r>
              <a:rPr lang="en-US" noProof="1"/>
              <a:t>JSP 1.2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&lt;jsp:useBean id="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key</a:t>
            </a: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" type="somePackage.ValueObject"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             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scope="session"</a:t>
            </a:r>
            <a:r>
              <a:rPr lang="en-US" sz="2560" b="1" noProof="1">
                <a:latin typeface="Courier New" pitchFamily="49" charset="0"/>
              </a:rPr>
              <a:t> /&gt;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&lt;jsp:getProperty name="key" property="someProperty" /&gt;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560" noProof="1">
              <a:latin typeface="Courier New" pitchFamily="49" charset="0"/>
            </a:endParaRPr>
          </a:p>
          <a:p>
            <a:pPr>
              <a:lnSpc>
                <a:spcPct val="75000"/>
              </a:lnSpc>
              <a:spcBef>
                <a:spcPts val="1707"/>
              </a:spcBef>
              <a:spcAft>
                <a:spcPts val="853"/>
              </a:spcAft>
              <a:buFont typeface="Arial" charset="0"/>
              <a:buChar char="•"/>
            </a:pPr>
            <a:r>
              <a:rPr lang="en-US" noProof="1"/>
              <a:t>JSP 2.0</a:t>
            </a:r>
          </a:p>
          <a:p>
            <a:pPr lvl="1"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${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key</a:t>
            </a:r>
            <a:r>
              <a:rPr lang="en-US" sz="2560" b="1" noProof="1">
                <a:latin typeface="Courier New" pitchFamily="49" charset="0"/>
              </a:rPr>
              <a:t>.someProperty}</a:t>
            </a:r>
          </a:p>
        </p:txBody>
      </p:sp>
    </p:spTree>
    <p:extLst>
      <p:ext uri="{BB962C8B-B14F-4D97-AF65-F5344CB8AC3E}">
        <p14:creationId xmlns:p14="http://schemas.microsoft.com/office/powerpoint/2010/main" val="1953543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Session-Based Data Sharing: Variation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Use </a:t>
            </a:r>
            <a:r>
              <a:rPr lang="en-US" dirty="0" err="1">
                <a:solidFill>
                  <a:srgbClr val="FF0000"/>
                </a:solidFill>
              </a:rPr>
              <a:t>response.sendRedirect</a:t>
            </a:r>
            <a:r>
              <a:rPr lang="en-US" dirty="0"/>
              <a:t> instead of </a:t>
            </a:r>
            <a:r>
              <a:rPr lang="en-US" dirty="0" err="1">
                <a:solidFill>
                  <a:srgbClr val="FF0000"/>
                </a:solidFill>
              </a:rPr>
              <a:t>RequestDispatcher.forward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ts val="1707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Distinctions: with </a:t>
            </a:r>
            <a:r>
              <a:rPr lang="en-US" dirty="0" err="1"/>
              <a:t>sendRedirect</a:t>
            </a:r>
            <a:r>
              <a:rPr lang="en-US" dirty="0"/>
              <a:t>: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User sees JSP URL (user sees only Servlet URL with </a:t>
            </a:r>
            <a:r>
              <a:rPr lang="en-US" dirty="0" err="1"/>
              <a:t>RequestDispatcher.forward</a:t>
            </a:r>
            <a:r>
              <a:rPr lang="en-US" dirty="0"/>
              <a:t>)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Two round trips to client (only one with forward)</a:t>
            </a:r>
          </a:p>
          <a:p>
            <a:pPr>
              <a:spcBef>
                <a:spcPts val="1707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Advantage of </a:t>
            </a:r>
            <a:r>
              <a:rPr lang="en-US" dirty="0" err="1"/>
              <a:t>sendRedirect</a:t>
            </a:r>
            <a:endParaRPr lang="en-US" dirty="0"/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User can visit JSP page separately</a:t>
            </a:r>
          </a:p>
          <a:p>
            <a:pPr lvl="2" eaLnBrk="1" hangingPunct="1">
              <a:spcBef>
                <a:spcPct val="0"/>
              </a:spcBef>
            </a:pPr>
            <a:r>
              <a:rPr lang="en-US" dirty="0"/>
              <a:t>User can bookmark JSP page</a:t>
            </a:r>
          </a:p>
          <a:p>
            <a:pPr>
              <a:spcBef>
                <a:spcPts val="1707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Disadvantage of </a:t>
            </a:r>
            <a:r>
              <a:rPr lang="en-US" dirty="0" err="1"/>
              <a:t>sendRedirect</a:t>
            </a:r>
            <a:endParaRPr lang="en-US" dirty="0"/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Since user can visit JSP page without going through Servlet first, JSP data might not be available</a:t>
            </a:r>
          </a:p>
          <a:p>
            <a:pPr lvl="2" eaLnBrk="1" hangingPunct="1">
              <a:spcBef>
                <a:spcPct val="0"/>
              </a:spcBef>
            </a:pPr>
            <a:r>
              <a:rPr lang="en-US" dirty="0"/>
              <a:t>So, JSP page needs code to detect this situation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29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5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Applications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directly accesses page.</a:t>
            </a:r>
          </a:p>
          <a:p>
            <a:pPr lvl="1"/>
            <a:r>
              <a:rPr lang="en-US" dirty="0"/>
              <a:t>Does not centralize control</a:t>
            </a:r>
          </a:p>
          <a:p>
            <a:pPr lvl="1"/>
            <a:r>
              <a:rPr lang="en-US" dirty="0"/>
              <a:t>No content/style separation</a:t>
            </a:r>
          </a:p>
          <a:p>
            <a:pPr lvl="1"/>
            <a:r>
              <a:rPr lang="en-US" dirty="0"/>
              <a:t>Easy and fast to produce</a:t>
            </a:r>
          </a:p>
          <a:p>
            <a:pPr lvl="1"/>
            <a:r>
              <a:rPr lang="en-US" dirty="0"/>
              <a:t>Difficult to maintain</a:t>
            </a:r>
          </a:p>
        </p:txBody>
      </p:sp>
      <p:pic>
        <p:nvPicPr>
          <p:cNvPr id="4100" name="Picture 4" descr="model_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8667" y="5357708"/>
            <a:ext cx="7369387" cy="21900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597341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ServletContext-Based Data Sharing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noProof="1"/>
              <a:t>Servlet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synchronized(this) {</a:t>
            </a:r>
            <a:r>
              <a:rPr lang="en-US" sz="2560" b="1" noProof="1">
                <a:latin typeface="Courier New" pitchFamily="49" charset="0"/>
              </a:rPr>
              <a:t> 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</a:t>
            </a: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ValueObject value = new ValueObject(...);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getServletContext().setAttribute("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key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", value);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</a:t>
            </a: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RequestDispatcher dispatcher = 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    request.getRequestDispatcher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                      ("/WEB-INF/SomePage.jsp");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  dispatcher.forward(request, response);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}</a:t>
            </a:r>
            <a:endParaRPr lang="en-US" sz="2276" b="1" noProof="1">
              <a:latin typeface="Courier New" pitchFamily="49" charset="0"/>
            </a:endParaRPr>
          </a:p>
          <a:p>
            <a:pPr>
              <a:spcBef>
                <a:spcPts val="1707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noProof="1"/>
              <a:t>JSP 1.2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&lt;jsp:useBean id="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key</a:t>
            </a: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" type="somePackage.ValueObject"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             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scope="application"</a:t>
            </a:r>
            <a:r>
              <a:rPr lang="en-US" sz="2560" b="1" noProof="1">
                <a:latin typeface="Courier New" pitchFamily="49" charset="0"/>
              </a:rPr>
              <a:t> /&gt;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00B050"/>
                </a:solidFill>
                <a:latin typeface="Courier New" pitchFamily="49" charset="0"/>
              </a:rPr>
              <a:t>&lt;jsp:getProperty name="key" property="someProperty" /&gt;</a:t>
            </a:r>
          </a:p>
          <a:p>
            <a:pPr>
              <a:spcBef>
                <a:spcPts val="1707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noProof="1"/>
              <a:t>JSP 2.0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${</a:t>
            </a:r>
            <a:r>
              <a:rPr lang="en-US" sz="2560" b="1" noProof="1">
                <a:solidFill>
                  <a:schemeClr val="accent1"/>
                </a:solidFill>
                <a:latin typeface="Courier New" pitchFamily="49" charset="0"/>
              </a:rPr>
              <a:t>key</a:t>
            </a:r>
            <a:r>
              <a:rPr lang="en-US" sz="2560" b="1" noProof="1">
                <a:latin typeface="Courier New" pitchFamily="49" charset="0"/>
              </a:rPr>
              <a:t>.someProperty}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30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64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Relative URLs in JSP Pages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dirty="0"/>
              <a:t>Issue: </a:t>
            </a:r>
          </a:p>
          <a:p>
            <a:pPr lvl="1">
              <a:spcBef>
                <a:spcPts val="0"/>
              </a:spcBef>
            </a:pPr>
            <a:r>
              <a:rPr lang="en-US" dirty="0"/>
              <a:t>Forwarding with a request dispatcher is transparent to the client. </a:t>
            </a:r>
            <a:r>
              <a:rPr lang="en-US" i="1" dirty="0"/>
              <a:t>Original</a:t>
            </a:r>
            <a:r>
              <a:rPr lang="en-US" dirty="0"/>
              <a:t> URL is the only URL browser knows about.</a:t>
            </a:r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Why does this matter?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What will browser do with tags like the following:</a:t>
            </a:r>
            <a:br>
              <a:rPr lang="en-US" dirty="0"/>
            </a:br>
            <a:endParaRPr lang="en-US" sz="1422" dirty="0"/>
          </a:p>
          <a:p>
            <a:pPr lvl="1" eaLnBrk="1" hangingPunct="1">
              <a:buNone/>
            </a:pPr>
            <a:r>
              <a:rPr lang="en-US" sz="2560" dirty="0"/>
              <a:t>    &lt;IMG </a:t>
            </a:r>
            <a:r>
              <a:rPr lang="en-US" sz="2560" dirty="0">
                <a:solidFill>
                  <a:srgbClr val="FF0000"/>
                </a:solidFill>
              </a:rPr>
              <a:t>SRC="foo.gif"</a:t>
            </a:r>
            <a:r>
              <a:rPr lang="en-US" sz="2560" dirty="0"/>
              <a:t> …&gt;</a:t>
            </a:r>
            <a:br>
              <a:rPr lang="en-US" sz="2560" dirty="0"/>
            </a:br>
            <a:r>
              <a:rPr lang="en-US" sz="2560" dirty="0"/>
              <a:t>&lt;LINK REL=STYLESHEET </a:t>
            </a:r>
            <a:r>
              <a:rPr lang="en-US" sz="2560" dirty="0">
                <a:solidFill>
                  <a:srgbClr val="FF0000"/>
                </a:solidFill>
              </a:rPr>
              <a:t>HREF="JSP-Styles.css“</a:t>
            </a:r>
            <a:r>
              <a:rPr lang="en-US" sz="2560" dirty="0"/>
              <a:t> TYPE="text/</a:t>
            </a:r>
            <a:r>
              <a:rPr lang="en-US" sz="2560" dirty="0" err="1"/>
              <a:t>css</a:t>
            </a:r>
            <a:r>
              <a:rPr lang="en-US" sz="2560" dirty="0"/>
              <a:t>"&gt;</a:t>
            </a:r>
            <a:br>
              <a:rPr lang="en-US" sz="2560" dirty="0"/>
            </a:br>
            <a:r>
              <a:rPr lang="en-US" sz="2560" dirty="0"/>
              <a:t>&lt;A </a:t>
            </a:r>
            <a:r>
              <a:rPr lang="en-US" sz="2560" dirty="0">
                <a:solidFill>
                  <a:srgbClr val="FF0000"/>
                </a:solidFill>
              </a:rPr>
              <a:t>HREF="bar.jsp"</a:t>
            </a:r>
            <a:r>
              <a:rPr lang="en-US" sz="2560" dirty="0"/>
              <a:t>&gt;…&lt;/A&gt;</a:t>
            </a:r>
            <a:endParaRPr lang="en-US" dirty="0"/>
          </a:p>
          <a:p>
            <a:pPr lvl="1" eaLnBrk="1" hangingPunct="1"/>
            <a:r>
              <a:rPr lang="en-US" dirty="0"/>
              <a:t>Answer: browser treats them as relative to </a:t>
            </a:r>
            <a:r>
              <a:rPr lang="en-US" i="1" dirty="0"/>
              <a:t>Servlet 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31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18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Applying MVC: Bank Account Balances</a:t>
            </a:r>
          </a:p>
        </p:txBody>
      </p:sp>
      <p:sp>
        <p:nvSpPr>
          <p:cNvPr id="28675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427"/>
              </a:spcBef>
              <a:spcAft>
                <a:spcPts val="427"/>
              </a:spcAft>
              <a:buFont typeface="Arial" charset="0"/>
              <a:buChar char="•"/>
            </a:pPr>
            <a:r>
              <a:rPr lang="en-US" dirty="0"/>
              <a:t>Bean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 err="1"/>
              <a:t>BankCustomer</a:t>
            </a:r>
            <a:endParaRPr lang="en-US" dirty="0"/>
          </a:p>
          <a:p>
            <a:pPr>
              <a:spcBef>
                <a:spcPts val="1707"/>
              </a:spcBef>
              <a:spcAft>
                <a:spcPts val="427"/>
              </a:spcAft>
              <a:buFont typeface="Arial" charset="0"/>
              <a:buChar char="•"/>
            </a:pPr>
            <a:r>
              <a:rPr lang="en-US" dirty="0"/>
              <a:t>Servlet that populates bean and forwards to appropriate JSP page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Reads customer ID, calls data-access code to populate </a:t>
            </a:r>
            <a:r>
              <a:rPr lang="en-US" dirty="0" err="1"/>
              <a:t>BankCustomer</a:t>
            </a:r>
            <a:endParaRPr lang="en-US" dirty="0"/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Uses current balance to decide on appropriate result page</a:t>
            </a:r>
          </a:p>
          <a:p>
            <a:pPr>
              <a:spcBef>
                <a:spcPts val="1707"/>
              </a:spcBef>
              <a:spcAft>
                <a:spcPts val="427"/>
              </a:spcAft>
              <a:buFont typeface="Arial" charset="0"/>
              <a:buChar char="•"/>
            </a:pPr>
            <a:r>
              <a:rPr lang="en-US" dirty="0"/>
              <a:t>JSP pages to display results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Negative balance: warning page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Regular balance: standard page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High balance: page with advertisements added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Unknown customer ID: error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32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3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Bank Account Balances: </a:t>
            </a:r>
            <a:r>
              <a:rPr lang="en-US" dirty="0" err="1"/>
              <a:t>Servlet</a:t>
            </a:r>
            <a:r>
              <a:rPr lang="en-US" dirty="0"/>
              <a:t> Code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public class ShowBalance extends HttpServlet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public void doGet(HttpServletRequest request,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              HttpServletResponse response)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throws ServletException, IOException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BankCustomer customer =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BankCustomer.getCustomer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                  (request.getParameter("id"));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String address;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if (customer == null)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address =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  "/WEB-INF/bank-account/UnknownCustomer.jsp";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} else if (customer.getBalance() &lt; 0)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address =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  "/WEB-INF/bank-account/NegativeBalance.jsp";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  request.setAttribute("badCustomer", customer);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}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chemeClr val="accent4">
                    <a:lumMod val="75000"/>
                  </a:schemeClr>
                </a:solidFill>
                <a:latin typeface="Courier New" pitchFamily="49" charset="0"/>
              </a:rPr>
              <a:t>    …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latin typeface="Courier New" pitchFamily="49" charset="0"/>
              </a:rPr>
              <a:t>    </a:t>
            </a:r>
            <a:r>
              <a:rPr lang="en-US" sz="2702" b="1" noProof="1">
                <a:solidFill>
                  <a:srgbClr val="FF0000"/>
                </a:solidFill>
                <a:latin typeface="Courier New" pitchFamily="49" charset="0"/>
              </a:rPr>
              <a:t>RequestDispatcher dispatcher =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rgbClr val="FF0000"/>
                </a:solidFill>
                <a:latin typeface="Courier New" pitchFamily="49" charset="0"/>
              </a:rPr>
              <a:t>      request.getRequestDispatcher(address);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702" b="1" noProof="1">
                <a:solidFill>
                  <a:srgbClr val="FF0000"/>
                </a:solidFill>
                <a:latin typeface="Courier New" pitchFamily="49" charset="0"/>
              </a:rPr>
              <a:t>    dispatcher.forward(request, response);</a:t>
            </a:r>
          </a:p>
          <a:p>
            <a:pPr eaLnBrk="1" hangingPunct="1">
              <a:lnSpc>
                <a:spcPct val="75000"/>
              </a:lnSpc>
              <a:buFontTx/>
              <a:buNone/>
            </a:pPr>
            <a:endParaRPr lang="en-US" sz="2702" b="1" noProof="1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33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40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6987" y="216747"/>
            <a:ext cx="12137813" cy="1625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Bank Account Balances:</a:t>
            </a:r>
            <a:br>
              <a:rPr lang="en-US"/>
            </a:br>
            <a:r>
              <a:rPr lang="en-US"/>
              <a:t>JSP 1.2 Code (Negative Balance)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…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&lt;BODY&gt;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&lt;TABLE BORDER=5 ALIGN="CENTER"&gt;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  &lt;TR&gt;&lt;TH CLASS="TITLE"&gt;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      We Know Where You Live!&lt;/TABLE&gt;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&lt;P&gt;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&lt;IMG SRC="/bank-support/Club.gif" ALIGN="LEFT"&gt;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&lt;jsp:useBean id="badCustomer"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type="coreservlets.BankCustomer"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scope="request" /&gt;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Watch out,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&lt;jsp:getProperty name="badCustomer"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    property="firstName" /&gt;</a:t>
            </a:r>
            <a:r>
              <a:rPr lang="en-US" b="1" noProof="1">
                <a:latin typeface="Courier New" pitchFamily="49" charset="0"/>
              </a:rPr>
              <a:t>, 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we know where you live.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&lt;P&gt;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Pay us the $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&lt;jsp:getProperty name="badCustomer"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             property="balanceNoSign" /&gt;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you owe us before it is too late!       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34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179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6987" y="216747"/>
            <a:ext cx="12137813" cy="16256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Bank Account Balances:</a:t>
            </a:r>
            <a:br>
              <a:rPr lang="en-US"/>
            </a:br>
            <a:r>
              <a:rPr lang="en-US"/>
              <a:t>JSP 2.0 Code (Negative Balance)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…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&lt;BODY&gt;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&lt;TABLE BORDER=5 ALIGN="CENTER"&gt;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&lt;TR&gt;&lt;TH CLASS="TITLE"&gt;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  We Know Where You Live!&lt;/TABLE&gt;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&lt;P&gt;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&lt;IMG SRC="/bank-support/Club.gif" ALIGN="LEFT"&gt;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Watch out, 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${badCustomer.firstName}</a:t>
            </a:r>
            <a:r>
              <a:rPr lang="en-US" b="1" noProof="1">
                <a:latin typeface="Courier New" pitchFamily="49" charset="0"/>
              </a:rPr>
              <a:t>,  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we know where you live. 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&lt;P&gt;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Pay us the $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${badCustomer.balanceNoSign}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you owe us before it is too late!       </a:t>
            </a:r>
          </a:p>
          <a:p>
            <a:pPr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35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368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Bank Account Balances: Results</a:t>
            </a:r>
          </a:p>
        </p:txBody>
      </p:sp>
      <p:pic>
        <p:nvPicPr>
          <p:cNvPr id="32772" name="Picture 4" descr="ShowBalance-ID1-I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0534" y="1788159"/>
            <a:ext cx="3928533" cy="4985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 descr="ShowBalance-ID2-I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2587" y="5093546"/>
            <a:ext cx="4768427" cy="429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4" name="Picture 6" descr="ShowBalance-ID3-I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86133" y="1842346"/>
            <a:ext cx="5418667" cy="6068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5" name="Picture 7" descr="ShowBalance-ID-Unknown-I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2600960"/>
            <a:ext cx="4226560" cy="239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8120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59272" y="541867"/>
            <a:ext cx="12325210" cy="10837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Comparing Data-Sharing Approaches: Request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 dirty="0"/>
              <a:t>Goal</a:t>
            </a:r>
          </a:p>
          <a:p>
            <a:pPr lvl="1" eaLnBrk="1" hangingPunct="1"/>
            <a:r>
              <a:rPr lang="en-US" dirty="0"/>
              <a:t>Display a random number to the user</a:t>
            </a:r>
          </a:p>
          <a:p>
            <a:pPr lvl="1" eaLnBrk="1" hangingPunct="1"/>
            <a:endParaRPr lang="en-US" dirty="0"/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Type of sharing</a:t>
            </a:r>
          </a:p>
          <a:p>
            <a:pPr lvl="1" eaLnBrk="1" hangingPunct="1"/>
            <a:r>
              <a:rPr lang="en-US" dirty="0"/>
              <a:t>Each request should result in a new number, so request-based sharing is appropriate.</a:t>
            </a:r>
          </a:p>
          <a:p>
            <a:pPr eaLnBrk="1" hangingPunct="1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37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82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Request-Based Sharing: Bean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package coreservlets;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public class NumberBean {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private double num = 0;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public NumberBean(double number) {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setNumber(number);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}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public double getNumber() {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return(num);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}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public void setNumber(double number) {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num = number;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}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38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805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Request-Based Sharing: Servlet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public class RandomNumberServlet extends HttpServlet {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public void doGet(HttpServletRequest request,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                HttpServletResponse response)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  throws ServletException, IOException {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NumberBean bean = 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new NumberBean(Math.random());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request.setAttribute("randomNum", bean);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String address = 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  "/WEB-INF/mvc-sharing/RandomNum.jsp";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RequestDispatcher dispatcher =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  request.getRequestDispatcher(address);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  dispatcher.forward(request, response);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  }</a:t>
            </a:r>
          </a:p>
          <a:p>
            <a:pPr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noProof="1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39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77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odel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2827" y="5960534"/>
            <a:ext cx="7261013" cy="2919306"/>
          </a:xfrm>
          <a:prstGeom prst="rect">
            <a:avLst/>
          </a:prstGeom>
          <a:noFill/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 Applications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Browser accesses a “controller”</a:t>
            </a:r>
          </a:p>
          <a:p>
            <a:pPr lvl="1"/>
            <a:r>
              <a:rPr lang="en-US" dirty="0"/>
              <a:t>Centralizes control</a:t>
            </a:r>
          </a:p>
          <a:p>
            <a:pPr lvl="1"/>
            <a:r>
              <a:rPr lang="en-US" dirty="0"/>
              <a:t>Clean separation of content/style</a:t>
            </a:r>
          </a:p>
          <a:p>
            <a:pPr lvl="1"/>
            <a:r>
              <a:rPr lang="en-US" dirty="0"/>
              <a:t>More involved to produce</a:t>
            </a:r>
          </a:p>
          <a:p>
            <a:pPr lvl="1"/>
            <a:r>
              <a:rPr lang="en-US" dirty="0"/>
              <a:t>Easier to maintain and expand</a:t>
            </a:r>
          </a:p>
        </p:txBody>
      </p:sp>
    </p:spTree>
    <p:extLst>
      <p:ext uri="{BB962C8B-B14F-4D97-AF65-F5344CB8AC3E}">
        <p14:creationId xmlns:p14="http://schemas.microsoft.com/office/powerpoint/2010/main" val="193035801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4"/>
              <a:t>Request-Based Sharing: JSP 1.2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&lt;BODY&gt;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&lt;jsp:useBean id="randomNum" 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type="coreservlets.NumberBean" 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scope="request" /&gt;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&lt;H2&gt;Random Number: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&lt;jsp:getProperty name="randomNum" 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    property="number" /&gt;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&lt;/H2&gt;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40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24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4"/>
              <a:t>Request-Based Sharing: JSP 2.0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&lt;BODY&gt;</a:t>
            </a:r>
            <a:endParaRPr lang="en-US" b="1" noProof="1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&lt;H2&gt;Random Number: 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${randomNum.number}</a:t>
            </a:r>
            <a:r>
              <a:rPr lang="en-US" b="1" noProof="1">
                <a:latin typeface="Courier New" pitchFamily="49" charset="0"/>
              </a:rPr>
              <a:t>&lt;/H2&gt;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41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642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Request-Based Sharing: Results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A643AC-9B7F-4F46-ABC8-FE4E5618A939}" type="slidenum">
              <a:rPr lang="en-US" altLang="en-US"/>
              <a:pPr>
                <a:defRPr/>
              </a:pPr>
              <a:t>42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38916" name="Picture 3" descr="RandomNumberServlet-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2107" y="2384213"/>
            <a:ext cx="11379200" cy="4705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3828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/>
              <a:t>Comparing Data-Sharing Approaches: Session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charset="0"/>
              <a:buChar char="•"/>
            </a:pPr>
            <a:r>
              <a:rPr lang="en-US" dirty="0"/>
              <a:t>Goal</a:t>
            </a:r>
          </a:p>
          <a:p>
            <a:pPr lvl="1" eaLnBrk="1" hangingPunct="1"/>
            <a:r>
              <a:rPr lang="en-US" dirty="0"/>
              <a:t>Display users’ first and last names. </a:t>
            </a:r>
          </a:p>
          <a:p>
            <a:pPr lvl="1" eaLnBrk="1" hangingPunct="1"/>
            <a:r>
              <a:rPr lang="en-US" dirty="0"/>
              <a:t>If the users fail to tell us their name, we want to use whatever name they gave us previously. </a:t>
            </a:r>
          </a:p>
          <a:p>
            <a:pPr lvl="1" eaLnBrk="1" hangingPunct="1"/>
            <a:r>
              <a:rPr lang="en-US" dirty="0"/>
              <a:t>If the users do not explicitly specify a name and no previous name is found, a warning should be displayed.</a:t>
            </a:r>
          </a:p>
          <a:p>
            <a:pPr lvl="1" eaLnBrk="1" hangingPunct="1"/>
            <a:endParaRPr lang="en-US" dirty="0"/>
          </a:p>
          <a:p>
            <a:pPr eaLnBrk="1" hangingPunct="1">
              <a:buFont typeface="Arial" charset="0"/>
              <a:buChar char="•"/>
            </a:pPr>
            <a:r>
              <a:rPr lang="en-US" dirty="0"/>
              <a:t>Type of sharing</a:t>
            </a:r>
          </a:p>
          <a:p>
            <a:pPr lvl="1" eaLnBrk="1" hangingPunct="1"/>
            <a:r>
              <a:rPr lang="en-US" dirty="0"/>
              <a:t>Data is stored for each client, so session-based sharing is appropriate.</a:t>
            </a:r>
          </a:p>
          <a:p>
            <a:pPr eaLnBrk="1" hangingPunct="1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43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474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Session-Based Sharing: Bean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public class NameBean implements Serializable {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private String firstName = "Missing first name";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private String lastName = "Missing last name";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418" b="1" noProof="1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public NameBean(String firstName, String lastName) {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  setFirstName(firstName);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  setLastName(lastName);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418" b="1" noProof="1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public String getFirstName() {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  return(firstName);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418" b="1" noProof="1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public void setFirstName(String firstName) {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  if (!isMissing(firstName)) {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    this.firstName = firstName;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418" b="1" noProof="1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... // getLastName, setLastName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sz="2418" b="1" noProof="1"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private boolean isMissing(String value) {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  return((value == null) || (value.trim().equals("")));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418" b="1" noProof="1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44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36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Session-Based Sharing: Servlet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public class RegistrationServlet extends HttpServlet {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public void doGet(HttpServletRequest request,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                  HttpServletResponse response)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    throws ServletException, IOException {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  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HttpSession session = request.getSession();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 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NameBean nameBean =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     (NameBean)session.getAttribute("nameBean");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   if (nameBean == null) {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     String firstName= request.getParameter("firstName");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     String lastName = request.getParameter("lastName");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     nameBean = new NameBean(firstName, lastName);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     session.setAttribute("nameBean", nameBean);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  String address = "/WEB-INF/mvc-sharing/ShowName.jsp";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  RequestDispatcher dispatcher =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    request.getRequestDispatcher(address);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  dispatcher.forward(request, response);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sz="2560" b="1" noProof="1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45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96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4"/>
              <a:t>Session-Based Sharing: JSP 1.2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…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&lt;BODY&gt;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&lt;H1&gt;Thanks for Registering&lt;/H1&gt;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&lt;jsp:useBean id="nameBean"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type="coreservlets.NameBean"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scope="session" /&gt;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&lt;H2&gt;First Name: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&lt;jsp:getProperty name="nameBean"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    property="firstName" /&gt;</a:t>
            </a:r>
            <a:r>
              <a:rPr lang="en-US" b="1" noProof="1">
                <a:latin typeface="Courier New" pitchFamily="49" charset="0"/>
              </a:rPr>
              <a:t>&lt;/H2&gt;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&lt;H2&gt;Last Name: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&lt;jsp:getProperty name="nameBean" 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    property="lastName" /&gt;</a:t>
            </a:r>
            <a:r>
              <a:rPr lang="en-US" b="1" noProof="1">
                <a:latin typeface="Courier New" pitchFamily="49" charset="0"/>
              </a:rPr>
              <a:t>&lt;/H2&gt;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noProof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46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08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404"/>
              <a:t>Session-Based Sharing: JSP 2.0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&lt;BODY&gt;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&lt;H1&gt;Thanks for Registering&lt;/H1&gt;</a:t>
            </a:r>
            <a:endParaRPr lang="en-US" b="1" noProof="1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&lt;H2&gt;First Name: 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${nameBean.firstName}</a:t>
            </a:r>
            <a:r>
              <a:rPr lang="en-US" b="1" noProof="1">
                <a:latin typeface="Courier New" pitchFamily="49" charset="0"/>
              </a:rPr>
              <a:t>&lt;/H2&gt;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&lt;H2&gt;Last Name: </a:t>
            </a: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${nameBean.lastName}</a:t>
            </a:r>
            <a:r>
              <a:rPr lang="en-US" b="1" noProof="1">
                <a:latin typeface="Courier New" pitchFamily="49" charset="0"/>
              </a:rPr>
              <a:t>&lt;/H2&gt;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47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52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Session-Based Sharing: Results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ADB985-1175-4CD7-98C6-5A9D71D2A3C9}" type="slidenum">
              <a:rPr lang="en-US" altLang="en-US"/>
              <a:pPr>
                <a:defRPr/>
              </a:pPr>
              <a:t>48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45060" name="Picture 3" descr="RegistrationServlet-1-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2587" y="2059093"/>
            <a:ext cx="8128000" cy="354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1" name="Picture 4" descr="RegistrationServlet-2-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2587" y="5770880"/>
            <a:ext cx="8128000" cy="354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8785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Comparing Data-Sharing Approaches: </a:t>
            </a:r>
            <a:r>
              <a:rPr lang="en-US" dirty="0" err="1"/>
              <a:t>ServletContext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</a:pPr>
            <a:r>
              <a:rPr lang="en-US"/>
              <a:t>Goal</a:t>
            </a:r>
          </a:p>
          <a:p>
            <a:pPr lvl="1" eaLnBrk="1" hangingPunct="1"/>
            <a:r>
              <a:rPr lang="en-US"/>
              <a:t>Display a prime number of a specified length. </a:t>
            </a:r>
          </a:p>
          <a:p>
            <a:pPr lvl="1" eaLnBrk="1" hangingPunct="1"/>
            <a:r>
              <a:rPr lang="en-US"/>
              <a:t>If the user fails to tell us the desired length, we want to use whatever prime number we most recently computed for </a:t>
            </a:r>
            <a:r>
              <a:rPr lang="en-US" i="1"/>
              <a:t>any</a:t>
            </a:r>
            <a:r>
              <a:rPr lang="en-US"/>
              <a:t> user.</a:t>
            </a:r>
          </a:p>
          <a:p>
            <a:pPr lvl="1" eaLnBrk="1" hangingPunct="1"/>
            <a:endParaRPr lang="en-US"/>
          </a:p>
          <a:p>
            <a:pPr eaLnBrk="1" hangingPunct="1">
              <a:buFont typeface="Arial" charset="0"/>
              <a:buChar char="•"/>
            </a:pPr>
            <a:r>
              <a:rPr lang="en-US"/>
              <a:t>Type of sharing</a:t>
            </a:r>
          </a:p>
          <a:p>
            <a:pPr lvl="1" eaLnBrk="1" hangingPunct="1"/>
            <a:r>
              <a:rPr lang="en-US"/>
              <a:t>Data is shared among multiple clients, so application-based sharing is appropriate.</a:t>
            </a:r>
          </a:p>
          <a:p>
            <a:pPr eaLnBrk="1" hangingPunct="1">
              <a:buFont typeface="Arial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49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MVC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MVC is an Architectural Design Pattern</a:t>
            </a:r>
          </a:p>
          <a:p>
            <a:r>
              <a:rPr lang="en-US" dirty="0"/>
              <a:t>Separates a web application into three different modules.</a:t>
            </a:r>
          </a:p>
        </p:txBody>
      </p:sp>
    </p:spTree>
    <p:extLst>
      <p:ext uri="{BB962C8B-B14F-4D97-AF65-F5344CB8AC3E}">
        <p14:creationId xmlns:p14="http://schemas.microsoft.com/office/powerpoint/2010/main" val="340483134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ServletContext-Based Sharing: Bean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package </a:t>
            </a:r>
            <a:r>
              <a:rPr lang="en-US" b="1" dirty="0" err="1">
                <a:latin typeface="Courier New" pitchFamily="49" charset="0"/>
              </a:rPr>
              <a:t>coreservlets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import </a:t>
            </a:r>
            <a:r>
              <a:rPr lang="en-US" b="1" dirty="0" err="1">
                <a:latin typeface="Courier New" pitchFamily="49" charset="0"/>
              </a:rPr>
              <a:t>java.math.BigInteger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public class </a:t>
            </a:r>
            <a:r>
              <a:rPr lang="en-US" b="1" dirty="0" err="1">
                <a:latin typeface="Courier New" pitchFamily="49" charset="0"/>
              </a:rPr>
              <a:t>PrimeBean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private </a:t>
            </a:r>
            <a:r>
              <a:rPr lang="en-US" b="1" dirty="0" err="1">
                <a:latin typeface="Courier New" pitchFamily="49" charset="0"/>
              </a:rPr>
              <a:t>BigInteger</a:t>
            </a:r>
            <a:r>
              <a:rPr lang="en-US" b="1" dirty="0">
                <a:latin typeface="Courier New" pitchFamily="49" charset="0"/>
              </a:rPr>
              <a:t> prime;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public </a:t>
            </a:r>
            <a:r>
              <a:rPr lang="en-US" b="1" dirty="0" err="1">
                <a:latin typeface="Courier New" pitchFamily="49" charset="0"/>
              </a:rPr>
              <a:t>PrimeBean</a:t>
            </a:r>
            <a:r>
              <a:rPr lang="en-US" b="1" dirty="0">
                <a:latin typeface="Courier New" pitchFamily="49" charset="0"/>
              </a:rPr>
              <a:t>(String </a:t>
            </a:r>
            <a:r>
              <a:rPr lang="en-US" b="1" dirty="0" err="1">
                <a:latin typeface="Courier New" pitchFamily="49" charset="0"/>
              </a:rPr>
              <a:t>lengthString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length = 150;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  try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    length = </a:t>
            </a:r>
            <a:r>
              <a:rPr lang="en-US" b="1" dirty="0" err="1">
                <a:latin typeface="Courier New" pitchFamily="49" charset="0"/>
              </a:rPr>
              <a:t>Integer.parseInt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lengthString</a:t>
            </a:r>
            <a:r>
              <a:rPr lang="en-US" b="1" dirty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  } catch(</a:t>
            </a:r>
            <a:r>
              <a:rPr lang="en-US" b="1" dirty="0" err="1">
                <a:latin typeface="Courier New" pitchFamily="49" charset="0"/>
              </a:rPr>
              <a:t>NumberFormatException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nfe</a:t>
            </a:r>
            <a:r>
              <a:rPr lang="en-US" b="1" dirty="0">
                <a:latin typeface="Courier New" pitchFamily="49" charset="0"/>
              </a:rPr>
              <a:t>) {}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</a:rPr>
              <a:t>setPrime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Primes.nextPrime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Primes.random</a:t>
            </a:r>
            <a:r>
              <a:rPr lang="en-US" b="1" dirty="0">
                <a:latin typeface="Courier New" pitchFamily="49" charset="0"/>
              </a:rPr>
              <a:t>(length)));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public </a:t>
            </a:r>
            <a:r>
              <a:rPr lang="en-US" b="1" dirty="0" err="1">
                <a:latin typeface="Courier New" pitchFamily="49" charset="0"/>
              </a:rPr>
              <a:t>BigInteger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getPrime</a:t>
            </a:r>
            <a:r>
              <a:rPr lang="en-US" b="1" dirty="0">
                <a:latin typeface="Courier New" pitchFamily="49" charset="0"/>
              </a:rPr>
              <a:t>() {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  return(prime);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  …</a:t>
            </a:r>
          </a:p>
          <a:p>
            <a:pPr eaLnBrk="1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50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765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err="1"/>
              <a:t>ServletContext</a:t>
            </a:r>
            <a:r>
              <a:rPr lang="en-US" dirty="0"/>
              <a:t>-Based Sharing: Servlet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public class PrimeServlet extends HttpServlet {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public void doGet(HttpServletRequest request, HttpServletResponse response)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    throws ServletException, IOException {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	String length = request.getParameter("primeLength");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ServletContext context = getServletContext();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synchronized(this) {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((context.getAttribute("primeBean") == null) ||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(length != null)) {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PrimeBean primeBean = new PrimeBean(length);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context.setAttribute("primeBean", primeBean);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    String address = "/WEB-INF/mvc-sharing/ShowPrime.jsp";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    RequestDispatcher dispatcher = request.getRequestDispatcher(address);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    dispatcher.forward (request, response);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560" b="1" noProof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algn="l">
              <a:lnSpc>
                <a:spcPct val="75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51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07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ServletContext-Based Sharing: JSP 1.2</a:t>
            </a:r>
          </a:p>
        </p:txBody>
      </p:sp>
      <p:sp>
        <p:nvSpPr>
          <p:cNvPr id="49155" name="Rectangle 3075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&lt;BODY&gt;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&lt;H1&gt;A Prime Number&lt;/H1&gt;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&lt;jsp:useBean id="primeBean" 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type="coreservlets.PrimeBean" 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scope="application" /&gt;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&lt;jsp:getProperty name="primeBean" </a:t>
            </a: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                 property="prime" /&gt;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52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0787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ServletContext-Based Sharing: JSP 2.0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&lt;BODY&gt;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&lt;H1&gt;A Prime Number&lt;/H1&gt;</a:t>
            </a:r>
            <a:endParaRPr lang="en-US" b="1" noProof="1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b="1" noProof="1">
                <a:solidFill>
                  <a:srgbClr val="FF0000"/>
                </a:solidFill>
                <a:latin typeface="Courier New" pitchFamily="49" charset="0"/>
              </a:rPr>
              <a:t>${primeBean.prime}</a:t>
            </a:r>
          </a:p>
          <a:p>
            <a:pPr eaLnBrk="1" hangingPunct="1">
              <a:buFontTx/>
              <a:buNone/>
            </a:pPr>
            <a:r>
              <a:rPr lang="en-US" b="1" noProof="1">
                <a:latin typeface="Courier New" pitchFamily="49" charset="0"/>
              </a:rPr>
              <a:t>&lt;/BODY&gt;&lt;/HTML&gt;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53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519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ServletContext-Based Sharing: Results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CCE97C-A353-4942-80A9-3E5D92815C29}" type="slidenum">
              <a:rPr lang="en-US" altLang="en-US"/>
              <a:pPr>
                <a:defRPr/>
              </a:pPr>
              <a:t>54</a:t>
            </a:fld>
            <a:endParaRPr lang="en-US" altLang="en-US">
              <a:solidFill>
                <a:schemeClr val="accent2"/>
              </a:solidFill>
            </a:endParaRPr>
          </a:p>
        </p:txBody>
      </p:sp>
      <p:pic>
        <p:nvPicPr>
          <p:cNvPr id="51204" name="Picture 3" descr="PrimeServlet-1-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5840" y="2167467"/>
            <a:ext cx="8778240" cy="3330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05" name="Picture 4" descr="PrimeServlet-2-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5840" y="5664765"/>
            <a:ext cx="8778240" cy="3330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79609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Forwarding from JSP Pages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dirty="0">
                <a:latin typeface="Courier New" pitchFamily="49" charset="0"/>
              </a:rPr>
              <a:t>&lt;% String destination;</a:t>
            </a:r>
          </a:p>
          <a:p>
            <a:pPr lvl="1"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dirty="0">
                <a:latin typeface="Courier New" pitchFamily="49" charset="0"/>
              </a:rPr>
              <a:t>   if (</a:t>
            </a:r>
            <a:r>
              <a:rPr lang="en-US" b="1" dirty="0" err="1">
                <a:latin typeface="Courier New" pitchFamily="49" charset="0"/>
              </a:rPr>
              <a:t>Math.random</a:t>
            </a:r>
            <a:r>
              <a:rPr lang="en-US" b="1" dirty="0">
                <a:latin typeface="Courier New" pitchFamily="49" charset="0"/>
              </a:rPr>
              <a:t>() &gt; 0.5) {</a:t>
            </a:r>
          </a:p>
          <a:p>
            <a:pPr lvl="1"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dirty="0">
                <a:latin typeface="Courier New" pitchFamily="49" charset="0"/>
              </a:rPr>
              <a:t>     destination = "/examples/page1.jsp";</a:t>
            </a:r>
          </a:p>
          <a:p>
            <a:pPr lvl="1"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dirty="0">
                <a:latin typeface="Courier New" pitchFamily="49" charset="0"/>
              </a:rPr>
              <a:t>   } else {</a:t>
            </a:r>
          </a:p>
          <a:p>
            <a:pPr lvl="1"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dirty="0">
                <a:latin typeface="Courier New" pitchFamily="49" charset="0"/>
              </a:rPr>
              <a:t>     destination = "/examples/page2.jsp";</a:t>
            </a:r>
          </a:p>
          <a:p>
            <a:pPr lvl="1"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dirty="0">
                <a:latin typeface="Courier New" pitchFamily="49" charset="0"/>
              </a:rPr>
              <a:t>   }</a:t>
            </a:r>
          </a:p>
          <a:p>
            <a:pPr lvl="1"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dirty="0">
                <a:latin typeface="Courier New" pitchFamily="49" charset="0"/>
              </a:rPr>
              <a:t>%&gt;</a:t>
            </a:r>
          </a:p>
          <a:p>
            <a:pPr lvl="1">
              <a:spcBef>
                <a:spcPts val="427"/>
              </a:spcBef>
              <a:spcAft>
                <a:spcPts val="427"/>
              </a:spcAft>
              <a:buNone/>
            </a:pP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jsp:forward</a:t>
            </a:r>
            <a:r>
              <a:rPr lang="en-US" b="1" dirty="0">
                <a:latin typeface="Courier New" pitchFamily="49" charset="0"/>
              </a:rPr>
              <a:t> page="&lt;%= destination %&gt;" /&gt;</a:t>
            </a:r>
          </a:p>
          <a:p>
            <a:pPr>
              <a:spcBef>
                <a:spcPts val="427"/>
              </a:spcBef>
              <a:spcAft>
                <a:spcPts val="427"/>
              </a:spcAft>
              <a:buFont typeface="Arial" charset="0"/>
              <a:buChar char="•"/>
            </a:pPr>
            <a:endParaRPr lang="en-US" dirty="0"/>
          </a:p>
          <a:p>
            <a:pPr>
              <a:spcBef>
                <a:spcPts val="427"/>
              </a:spcBef>
              <a:spcAft>
                <a:spcPts val="427"/>
              </a:spcAft>
              <a:buFont typeface="Arial" charset="0"/>
              <a:buChar char="•"/>
            </a:pPr>
            <a:r>
              <a:rPr lang="en-US" dirty="0"/>
              <a:t>Legal, but bad idea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Business and control logic belongs in </a:t>
            </a:r>
            <a:r>
              <a:rPr lang="en-US" dirty="0" err="1"/>
              <a:t>servlets</a:t>
            </a:r>
            <a:endParaRPr lang="en-US" dirty="0"/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Keep JSP focused on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55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6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Including Pages Instead of Forwarding to Them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27"/>
              </a:spcBef>
              <a:spcAft>
                <a:spcPts val="427"/>
              </a:spcAft>
              <a:buFont typeface="Arial" charset="0"/>
              <a:buChar char="•"/>
            </a:pPr>
            <a:r>
              <a:rPr lang="en-US" dirty="0"/>
              <a:t>With the </a:t>
            </a:r>
            <a:r>
              <a:rPr lang="en-US" dirty="0">
                <a:latin typeface="Courier New" pitchFamily="49" charset="0"/>
              </a:rPr>
              <a:t>forward</a:t>
            </a:r>
            <a:r>
              <a:rPr lang="en-US" dirty="0"/>
              <a:t> method of RequestDispatcher: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Control is </a:t>
            </a:r>
            <a:r>
              <a:rPr lang="en-US" i="1" dirty="0"/>
              <a:t>permanently</a:t>
            </a:r>
            <a:r>
              <a:rPr lang="en-US" dirty="0"/>
              <a:t> transferred to new page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Original page </a:t>
            </a:r>
            <a:r>
              <a:rPr lang="en-US" i="1" dirty="0"/>
              <a:t>cannot</a:t>
            </a:r>
            <a:r>
              <a:rPr lang="en-US" dirty="0"/>
              <a:t> generate any output</a:t>
            </a:r>
          </a:p>
          <a:p>
            <a:pPr>
              <a:spcBef>
                <a:spcPts val="1707"/>
              </a:spcBef>
              <a:spcAft>
                <a:spcPts val="427"/>
              </a:spcAft>
              <a:buFont typeface="Arial" charset="0"/>
              <a:buChar char="•"/>
            </a:pPr>
            <a:r>
              <a:rPr lang="en-US" dirty="0"/>
              <a:t>With the </a:t>
            </a:r>
            <a:r>
              <a:rPr lang="en-US" dirty="0">
                <a:latin typeface="Courier New" pitchFamily="49" charset="0"/>
              </a:rPr>
              <a:t>include</a:t>
            </a:r>
            <a:r>
              <a:rPr lang="en-US" dirty="0"/>
              <a:t> method of RequestDispatcher: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Control is </a:t>
            </a:r>
            <a:r>
              <a:rPr lang="en-US" i="1" dirty="0"/>
              <a:t>temporarily</a:t>
            </a:r>
            <a:r>
              <a:rPr lang="en-US" dirty="0"/>
              <a:t> transferred to new page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Original page </a:t>
            </a:r>
            <a:r>
              <a:rPr lang="en-US" i="1" dirty="0"/>
              <a:t>can</a:t>
            </a:r>
            <a:r>
              <a:rPr lang="en-US" dirty="0"/>
              <a:t> generate output before and after the included page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Original </a:t>
            </a:r>
            <a:r>
              <a:rPr lang="en-US" dirty="0" err="1"/>
              <a:t>servlet</a:t>
            </a:r>
            <a:r>
              <a:rPr lang="en-US" dirty="0"/>
              <a:t> does not see the output of the included page (for this, see later topic on </a:t>
            </a:r>
            <a:r>
              <a:rPr lang="en-US" dirty="0" err="1"/>
              <a:t>servlet</a:t>
            </a:r>
            <a:r>
              <a:rPr lang="en-US" dirty="0"/>
              <a:t>/JSP filters)</a:t>
            </a:r>
          </a:p>
          <a:p>
            <a:pPr lvl="1">
              <a:spcBef>
                <a:spcPts val="427"/>
              </a:spcBef>
              <a:spcAft>
                <a:spcPts val="427"/>
              </a:spcAft>
            </a:pPr>
            <a:r>
              <a:rPr lang="en-US" dirty="0"/>
              <a:t>Useful for portals: JSP presents pieces, but pieces arranged in different orders for different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56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3119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Including Pages Instead of Forwarding to Them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</a:rPr>
              <a:t>response.setContentType("text/html");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String firstTable, secondTable, thirdTable;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if (someCondition) {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  firstTable = "/WEB-INF/Sports-Scores.jsp";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  secondTable = "/WEB-INF/Stock-Prices.jsp";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  thirdTable = "/WEB-INF/Weather.jsp";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} else if (...) { ... }</a:t>
            </a:r>
          </a:p>
          <a:p>
            <a:pPr algn="l"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RequestDispatcher dispatcher = request.getRequestDispatcher("/WEB-INF/Header.jsp");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</a:rPr>
              <a:t>dispatcher.include(request, response);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dispatcher =  request.getRequestDispatcher(firstTable);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</a:rPr>
              <a:t>dispatcher.include(request, response);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dispatcher =  request.getRequestDispatcher(secondTable);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</a:rPr>
              <a:t>dispatcher.include(request, response);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dispatcher =  request.getRequestDispatcher(thirdTable);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</a:rPr>
              <a:t>dispatcher.include(request, response);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/>
              <a:t>dispatcher =  request.getRequestDispatcher("/WEB-INF/Footer.jsp");</a:t>
            </a:r>
          </a:p>
          <a:p>
            <a:pPr>
              <a:lnSpc>
                <a:spcPct val="70000"/>
              </a:lnSpc>
              <a:spcBef>
                <a:spcPts val="427"/>
              </a:spcBef>
              <a:spcAft>
                <a:spcPts val="427"/>
              </a:spcAft>
              <a:buNone/>
            </a:pPr>
            <a:r>
              <a:rPr lang="en-US" sz="2560" b="1" noProof="1">
                <a:solidFill>
                  <a:srgbClr val="FF0000"/>
                </a:solidFill>
              </a:rPr>
              <a:t>dispatcher.include(request, response);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57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2717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Summary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Use MVC (Model 2) approach when: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One submission will result in more than one basic look 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Several pages have substantial common processing</a:t>
            </a:r>
          </a:p>
          <a:p>
            <a:pPr>
              <a:spcBef>
                <a:spcPts val="1707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dirty="0"/>
              <a:t>Architecture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 </a:t>
            </a:r>
            <a:r>
              <a:rPr lang="en-US" dirty="0" err="1"/>
              <a:t>servlet</a:t>
            </a:r>
            <a:r>
              <a:rPr lang="en-US" dirty="0"/>
              <a:t> answers the original request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Servlet does the real processing &amp; stores results in beans</a:t>
            </a:r>
          </a:p>
          <a:p>
            <a:pPr lvl="2" eaLnBrk="1" hangingPunct="1">
              <a:spcBef>
                <a:spcPct val="0"/>
              </a:spcBef>
            </a:pPr>
            <a:r>
              <a:rPr lang="en-US" dirty="0"/>
              <a:t>Beans stored in </a:t>
            </a:r>
            <a:r>
              <a:rPr lang="en-US" dirty="0" err="1"/>
              <a:t>HttpServletRequest</a:t>
            </a:r>
            <a:r>
              <a:rPr lang="en-US" dirty="0"/>
              <a:t>, </a:t>
            </a:r>
            <a:r>
              <a:rPr lang="en-US" dirty="0" err="1"/>
              <a:t>HttpSession</a:t>
            </a:r>
            <a:r>
              <a:rPr lang="en-US" dirty="0"/>
              <a:t>, or </a:t>
            </a:r>
            <a:r>
              <a:rPr lang="en-US" dirty="0" err="1"/>
              <a:t>ServletContext</a:t>
            </a:r>
            <a:endParaRPr lang="en-US" dirty="0"/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Servlet forwards to JSP page via forward method of RequestDispatcher</a:t>
            </a: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JSP page reads data from beans by means of </a:t>
            </a:r>
            <a:r>
              <a:rPr lang="en-US" dirty="0" err="1"/>
              <a:t>jsp:useBean</a:t>
            </a:r>
            <a:r>
              <a:rPr lang="en-US" dirty="0"/>
              <a:t> with appropriate scope (request, session, or application)</a:t>
            </a:r>
          </a:p>
          <a:p>
            <a:pPr lvl="2" eaLnBrk="1" hangingPunct="1">
              <a:spcBef>
                <a:spcPct val="0"/>
              </a:spcBef>
            </a:pPr>
            <a:r>
              <a:rPr lang="en-US" dirty="0"/>
              <a:t>Or, in JSP 2, with ${</a:t>
            </a:r>
            <a:r>
              <a:rPr lang="en-US" dirty="0" err="1"/>
              <a:t>beanName.propertyName</a:t>
            </a: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242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5DD6A31D-8883-45C2-BA91-97F42341CA10}" type="slidenum">
              <a:rPr lang="en-US" altLang="en-US" smtClean="0"/>
              <a:pPr>
                <a:defRPr/>
              </a:pPr>
              <a:t>58</a:t>
            </a:fld>
            <a:endParaRPr lang="en-US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59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Pattern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pattern that has been developed to help programmers cope with common problems.</a:t>
            </a:r>
          </a:p>
          <a:p>
            <a:r>
              <a:rPr lang="en-US"/>
              <a:t>Blueprints on how to construct something.</a:t>
            </a:r>
          </a:p>
        </p:txBody>
      </p:sp>
    </p:spTree>
    <p:extLst>
      <p:ext uri="{BB962C8B-B14F-4D97-AF65-F5344CB8AC3E}">
        <p14:creationId xmlns:p14="http://schemas.microsoft.com/office/powerpoint/2010/main" val="4014290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 to Shakespeare and Co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Patisserie in Dubai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6502401" y="7586133"/>
            <a:ext cx="3713517" cy="355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7" dirty="0">
                <a:hlinkClick r:id="rId3"/>
              </a:rPr>
              <a:t>http://www.shakespeareandco.ae/</a:t>
            </a:r>
            <a:r>
              <a:rPr lang="en-US" sz="1707" dirty="0"/>
              <a:t>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ltGray">
          <a:xfrm>
            <a:off x="4180081" y="2600960"/>
            <a:ext cx="7307494" cy="465113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63466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Bakery Interaction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2817707"/>
            <a:ext cx="5093547" cy="4876800"/>
          </a:xfrm>
        </p:spPr>
        <p:txBody>
          <a:bodyPr/>
          <a:lstStyle/>
          <a:p>
            <a:r>
              <a:rPr lang="en-US" dirty="0"/>
              <a:t>Request a tasty treat from the baker</a:t>
            </a:r>
          </a:p>
        </p:txBody>
      </p:sp>
      <p:pic>
        <p:nvPicPr>
          <p:cNvPr id="92162" name="Picture 2" descr="http://www.zvents.com/images/internal/5/4/6/5/img_755645_primary.jpg?resample_method=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69387" y="3684694"/>
            <a:ext cx="4009813" cy="4009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23700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Baker Gathers Ingredients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2817707"/>
            <a:ext cx="4551680" cy="4876800"/>
          </a:xfrm>
        </p:spPr>
        <p:txBody>
          <a:bodyPr/>
          <a:lstStyle/>
          <a:p>
            <a:r>
              <a:rPr lang="en-US" dirty="0"/>
              <a:t>Baker gathers raw ingredients to fulfill the request.</a:t>
            </a:r>
          </a:p>
          <a:p>
            <a:r>
              <a:rPr lang="en-US" dirty="0"/>
              <a:t>Some requests utilize same ingredients.</a:t>
            </a:r>
          </a:p>
        </p:txBody>
      </p:sp>
      <p:pic>
        <p:nvPicPr>
          <p:cNvPr id="90114" name="Picture 2" descr="ingredient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7281" y="2926080"/>
            <a:ext cx="6245013" cy="47142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49648910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{1C9AE75D-4523-2848-A5C3-C7DD1EEF52CE}tf10001070</Template>
  <TotalTime>1383</TotalTime>
  <Words>3993</Words>
  <Application>Microsoft Macintosh PowerPoint</Application>
  <PresentationFormat>Custom</PresentationFormat>
  <Paragraphs>715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Arial Narrow</vt:lpstr>
      <vt:lpstr>Calibri</vt:lpstr>
      <vt:lpstr>Courier New</vt:lpstr>
      <vt:lpstr>Gill Sans</vt:lpstr>
      <vt:lpstr>Rockwell</vt:lpstr>
      <vt:lpstr>Rockwell Extra Bold</vt:lpstr>
      <vt:lpstr>System Font Regular</vt:lpstr>
      <vt:lpstr>Times</vt:lpstr>
      <vt:lpstr>Wingdings</vt:lpstr>
      <vt:lpstr>Wood Type</vt:lpstr>
      <vt:lpstr>CSBP 461 Internet Computing:  Integrating Servlets and JSP: The Model View Controller (MVC) Architecture</vt:lpstr>
      <vt:lpstr>Outline</vt:lpstr>
      <vt:lpstr>Traditional Applications</vt:lpstr>
      <vt:lpstr>MVC Applications</vt:lpstr>
      <vt:lpstr>MVC</vt:lpstr>
      <vt:lpstr>Design Pattern</vt:lpstr>
      <vt:lpstr>Trip to Shakespeare and Co</vt:lpstr>
      <vt:lpstr>Typical Bakery Interaction</vt:lpstr>
      <vt:lpstr>Baker Gathers Ingredients</vt:lpstr>
      <vt:lpstr>Baker Selects Pan</vt:lpstr>
      <vt:lpstr>Baker responds with your treat</vt:lpstr>
      <vt:lpstr>Patisserie Flow</vt:lpstr>
      <vt:lpstr>MVC Diagram</vt:lpstr>
      <vt:lpstr>Controller (Baker)</vt:lpstr>
      <vt:lpstr>Model (Ingredients)</vt:lpstr>
      <vt:lpstr>View (Pan)</vt:lpstr>
      <vt:lpstr>MVC Diagram</vt:lpstr>
      <vt:lpstr>MVC Advantages</vt:lpstr>
      <vt:lpstr>Possibilities for Handling a Single Request</vt:lpstr>
      <vt:lpstr>MVC Flow of Control</vt:lpstr>
      <vt:lpstr>Implementing MVC with RequestDispatcher</vt:lpstr>
      <vt:lpstr>Implementing MVC with RequestDispatcher (Cont.)</vt:lpstr>
      <vt:lpstr>Request Forwarding Example</vt:lpstr>
      <vt:lpstr>jsp:useBean in MVC vs. in Standalone JSP Pages</vt:lpstr>
      <vt:lpstr>Reminder: jsp:useBean  Scope Alternatives (JSP 1.2 only!)</vt:lpstr>
      <vt:lpstr>Request-Based Data Sharing</vt:lpstr>
      <vt:lpstr>Request-Based Data Sharing: Example</vt:lpstr>
      <vt:lpstr>Session-Based Data Sharing</vt:lpstr>
      <vt:lpstr>Session-Based Data Sharing: Variation</vt:lpstr>
      <vt:lpstr>ServletContext-Based Data Sharing</vt:lpstr>
      <vt:lpstr>Relative URLs in JSP Pages</vt:lpstr>
      <vt:lpstr>Applying MVC: Bank Account Balances</vt:lpstr>
      <vt:lpstr>Bank Account Balances: Servlet Code</vt:lpstr>
      <vt:lpstr>Bank Account Balances: JSP 1.2 Code (Negative Balance)</vt:lpstr>
      <vt:lpstr>Bank Account Balances: JSP 2.0 Code (Negative Balance)</vt:lpstr>
      <vt:lpstr>Bank Account Balances: Results</vt:lpstr>
      <vt:lpstr>Comparing Data-Sharing Approaches: Request</vt:lpstr>
      <vt:lpstr>Request-Based Sharing: Bean</vt:lpstr>
      <vt:lpstr>Request-Based Sharing: Servlet</vt:lpstr>
      <vt:lpstr>Request-Based Sharing: JSP 1.2</vt:lpstr>
      <vt:lpstr>Request-Based Sharing: JSP 2.0</vt:lpstr>
      <vt:lpstr>Request-Based Sharing: Results</vt:lpstr>
      <vt:lpstr>Comparing Data-Sharing Approaches: Session</vt:lpstr>
      <vt:lpstr>Session-Based Sharing: Bean</vt:lpstr>
      <vt:lpstr>Session-Based Sharing: Servlet</vt:lpstr>
      <vt:lpstr>Session-Based Sharing: JSP 1.2</vt:lpstr>
      <vt:lpstr>Session-Based Sharing: JSP 2.0</vt:lpstr>
      <vt:lpstr>Session-Based Sharing: Results</vt:lpstr>
      <vt:lpstr>Comparing Data-Sharing Approaches: ServletContext</vt:lpstr>
      <vt:lpstr>ServletContext-Based Sharing: Bean</vt:lpstr>
      <vt:lpstr>ServletContext-Based Sharing: Servlet</vt:lpstr>
      <vt:lpstr>ServletContext-Based Sharing: JSP 1.2</vt:lpstr>
      <vt:lpstr>ServletContext-Based Sharing: JSP 2.0</vt:lpstr>
      <vt:lpstr>ServletContext-Based Sharing: Results</vt:lpstr>
      <vt:lpstr>Forwarding from JSP Pages</vt:lpstr>
      <vt:lpstr>Including Pages Instead of Forwarding to Them</vt:lpstr>
      <vt:lpstr>Including Pages Instead of Forwarding to Them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Nonrecursive Analysis </dc:title>
  <dc:subject/>
  <dc:creator>Elarbi Badidi</dc:creator>
  <cp:keywords/>
  <dc:description/>
  <cp:lastModifiedBy>Elarbi Badidi</cp:lastModifiedBy>
  <cp:revision>101</cp:revision>
  <cp:lastPrinted>2019-01-05T13:42:16Z</cp:lastPrinted>
  <dcterms:created xsi:type="dcterms:W3CDTF">2006-08-16T00:00:00Z</dcterms:created>
  <dcterms:modified xsi:type="dcterms:W3CDTF">2020-08-17T10:36:54Z</dcterms:modified>
  <cp:category/>
</cp:coreProperties>
</file>