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msterdam Four" charset="1" panose="02000500000000000000"/>
      <p:regular r:id="rId10"/>
    </p:embeddedFont>
    <p:embeddedFont>
      <p:font typeface="Amsterdam Four Italics" charset="1" panose="02000500000000000000"/>
      <p:regular r:id="rId11"/>
    </p:embeddedFont>
    <p:embeddedFont>
      <p:font typeface="Raleway" charset="1" panose="020B0503030101060003"/>
      <p:regular r:id="rId12"/>
    </p:embeddedFont>
    <p:embeddedFont>
      <p:font typeface="Raleway Bold" charset="1" panose="020B0803030101060003"/>
      <p:regular r:id="rId13"/>
    </p:embeddedFont>
    <p:embeddedFont>
      <p:font typeface="Raleway Thin" charset="1" panose="020B0203030101060003"/>
      <p:regular r:id="rId14"/>
    </p:embeddedFont>
    <p:embeddedFont>
      <p:font typeface="Raleway Heavy" charset="1" panose="020B000303010106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30" Target="slides/slide15.xml" Type="http://schemas.openxmlformats.org/officeDocument/2006/relationships/slide"/><Relationship Id="rId31" Target="slides/slide16.xml" Type="http://schemas.openxmlformats.org/officeDocument/2006/relationships/slide"/><Relationship Id="rId32" Target="slides/slide17.xml" Type="http://schemas.openxmlformats.org/officeDocument/2006/relationships/slide"/><Relationship Id="rId33" Target="slides/slide18.xml" Type="http://schemas.openxmlformats.org/officeDocument/2006/relationships/slide"/><Relationship Id="rId34" Target="slides/slide19.xml" Type="http://schemas.openxmlformats.org/officeDocument/2006/relationships/slide"/><Relationship Id="rId35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AC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8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77911" y="3264535"/>
            <a:ext cx="11732179" cy="3757930"/>
            <a:chOff x="0" y="0"/>
            <a:chExt cx="3089956" cy="9897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9957" cy="989743"/>
            </a:xfrm>
            <a:custGeom>
              <a:avLst/>
              <a:gdLst/>
              <a:ahLst/>
              <a:cxnLst/>
              <a:rect r="r" b="b" t="t" l="l"/>
              <a:pathLst>
                <a:path h="989743" w="3089957">
                  <a:moveTo>
                    <a:pt x="0" y="0"/>
                  </a:moveTo>
                  <a:lnTo>
                    <a:pt x="3089957" y="0"/>
                  </a:lnTo>
                  <a:lnTo>
                    <a:pt x="3089957" y="989743"/>
                  </a:lnTo>
                  <a:lnTo>
                    <a:pt x="0" y="9897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00025"/>
              <a:ext cx="3089956" cy="1189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9"/>
                </a:lnSpc>
              </a:pPr>
              <a:r>
                <a:rPr lang="en-US" sz="9999">
                  <a:solidFill>
                    <a:srgbClr val="1F1F1F"/>
                  </a:solidFill>
                  <a:latin typeface="Raleway Bold"/>
                </a:rPr>
                <a:t>FLYING WHALE AIRLINE ANALYSIS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268696" y="-1592492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95181" y="7707452"/>
            <a:ext cx="4297638" cy="1030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2"/>
              </a:lnSpc>
            </a:pPr>
            <a:r>
              <a:rPr lang="en-US" sz="2937">
                <a:solidFill>
                  <a:srgbClr val="1F1F1F"/>
                </a:solidFill>
                <a:latin typeface="Raleway"/>
              </a:rPr>
              <a:t>Presented by</a:t>
            </a:r>
          </a:p>
          <a:p>
            <a:pPr algn="ctr">
              <a:lnSpc>
                <a:spcPts val="4112"/>
              </a:lnSpc>
              <a:spcBef>
                <a:spcPct val="0"/>
              </a:spcBef>
            </a:pPr>
            <a:r>
              <a:rPr lang="en-US" sz="2937">
                <a:solidFill>
                  <a:srgbClr val="1F1F1F"/>
                </a:solidFill>
                <a:latin typeface="Raleway"/>
              </a:rPr>
              <a:t>Hussain Murtaza Ali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526724" y="5016574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49372" y="1647380"/>
            <a:ext cx="7592566" cy="5675926"/>
          </a:xfrm>
          <a:custGeom>
            <a:avLst/>
            <a:gdLst/>
            <a:ahLst/>
            <a:cxnLst/>
            <a:rect r="r" b="b" t="t" l="l"/>
            <a:pathLst>
              <a:path h="5675926" w="7592566">
                <a:moveTo>
                  <a:pt x="0" y="0"/>
                </a:moveTo>
                <a:lnTo>
                  <a:pt x="7592566" y="0"/>
                </a:lnTo>
                <a:lnTo>
                  <a:pt x="7592566" y="5675927"/>
                </a:lnTo>
                <a:lnTo>
                  <a:pt x="0" y="5675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1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95557"/>
            <a:ext cx="7193592" cy="612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Flights by Loyalty Tier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Multiple Tiers: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 chart visualizes flight patterns for three loyalty tiers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(e.g., Aurora, Nova, Star).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Shared Seasonality: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All tiers likely follow similar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seasonal trends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seen in overall bookings.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Tier Volume: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Bar heights reveal which tier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flies the most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. Higher bars suggest frequent flights within a tier.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Tier Growth: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Track how flight volume changes over time within each tier to gauge program success or engagement shifts.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7155" y="7447132"/>
            <a:ext cx="15063183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 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Targeted Loyalty Programs: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Understand what drives flight frequency in each tier to create tailored rewards and incentives.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Tier-Specific Promotions: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Tailor promotions to boost engagement in less-active tiers or during offpeak periods.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957" y="230917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Loyalty Segmentation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410363" y="4984889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64390" y="1437830"/>
            <a:ext cx="6727493" cy="5125627"/>
          </a:xfrm>
          <a:custGeom>
            <a:avLst/>
            <a:gdLst/>
            <a:ahLst/>
            <a:cxnLst/>
            <a:rect r="r" b="b" t="t" l="l"/>
            <a:pathLst>
              <a:path h="5125627" w="6727493">
                <a:moveTo>
                  <a:pt x="0" y="0"/>
                </a:moveTo>
                <a:lnTo>
                  <a:pt x="6727493" y="0"/>
                </a:lnTo>
                <a:lnTo>
                  <a:pt x="6727493" y="5125627"/>
                </a:lnTo>
                <a:lnTo>
                  <a:pt x="0" y="5125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54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380680"/>
            <a:ext cx="8115300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Membersh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ip by Tier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Star Dominates: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With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7.64K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members (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45.6%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of the total), Star suggests strong engagement or program longevity.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A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urora's Strength: 5.67K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members (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33.9%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) indicates significant participation in this tier.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N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ova's Niche: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 smallest membership at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3.43K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(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20.5%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) suggests Nova might be a premium tier or a recent addition.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426290"/>
            <a:ext cx="15063183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Unde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rstand Star Appeal: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Why is Star so popular? Replicate its success in other tiers.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Grow Aurora: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Investigate if Aurora's 5.67K member base has reached its potential. Explore growth strategies.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Define Nova's Role: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If premium, ensure benefits align to attract high-value customers. If new, focus on targeted acquisition.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957" y="230917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Loyalty Segmentation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410363" y="4984889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41699" y="1654383"/>
            <a:ext cx="7050184" cy="5324358"/>
          </a:xfrm>
          <a:custGeom>
            <a:avLst/>
            <a:gdLst/>
            <a:ahLst/>
            <a:cxnLst/>
            <a:rect r="r" b="b" t="t" l="l"/>
            <a:pathLst>
              <a:path h="5324358" w="7050184">
                <a:moveTo>
                  <a:pt x="0" y="0"/>
                </a:moveTo>
                <a:lnTo>
                  <a:pt x="7050184" y="0"/>
                </a:lnTo>
                <a:lnTo>
                  <a:pt x="7050184" y="5324357"/>
                </a:lnTo>
                <a:lnTo>
                  <a:pt x="0" y="5324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85455"/>
            <a:ext cx="6812959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Mar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ital Status Insights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Married Majority: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Over half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 (58.2%)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of members are married, highlighting this group's importance.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Signific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ant Singles: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Singles represent a sizable segment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 (26%)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of the loyalty program.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Divorced Minority: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This group comprises the smallest portion of the membership base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(15%).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921590"/>
            <a:ext cx="15063183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Tailor to Married Members: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Offers, rewards, and communications should resonate with this dominant segment.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Don't Neglect Singles: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Consider promotions or benefits attractive to single travelers.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Sensitivity for Divorcees: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Messaging and offers should be inclusive without inadvertently ignoring this demographic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957" y="230917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Loyalty Segmentation Analysis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410363" y="4984889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2282" y="5744388"/>
            <a:ext cx="3690559" cy="4471493"/>
          </a:xfrm>
          <a:custGeom>
            <a:avLst/>
            <a:gdLst/>
            <a:ahLst/>
            <a:cxnLst/>
            <a:rect r="r" b="b" t="t" l="l"/>
            <a:pathLst>
              <a:path h="4471493" w="3690559">
                <a:moveTo>
                  <a:pt x="0" y="0"/>
                </a:moveTo>
                <a:lnTo>
                  <a:pt x="3690559" y="0"/>
                </a:lnTo>
                <a:lnTo>
                  <a:pt x="3690559" y="4471493"/>
                </a:lnTo>
                <a:lnTo>
                  <a:pt x="0" y="4471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91" t="-2772" r="-192946" b="-277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54645" y="5815507"/>
            <a:ext cx="3517918" cy="4400374"/>
          </a:xfrm>
          <a:custGeom>
            <a:avLst/>
            <a:gdLst/>
            <a:ahLst/>
            <a:cxnLst/>
            <a:rect r="r" b="b" t="t" l="l"/>
            <a:pathLst>
              <a:path h="4400374" w="3517918">
                <a:moveTo>
                  <a:pt x="0" y="0"/>
                </a:moveTo>
                <a:lnTo>
                  <a:pt x="3517918" y="0"/>
                </a:lnTo>
                <a:lnTo>
                  <a:pt x="3517918" y="4400374"/>
                </a:lnTo>
                <a:lnTo>
                  <a:pt x="0" y="4400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61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48231" y="5697400"/>
            <a:ext cx="3276525" cy="4471493"/>
          </a:xfrm>
          <a:custGeom>
            <a:avLst/>
            <a:gdLst/>
            <a:ahLst/>
            <a:cxnLst/>
            <a:rect r="r" b="b" t="t" l="l"/>
            <a:pathLst>
              <a:path h="4471493" w="3276525">
                <a:moveTo>
                  <a:pt x="0" y="0"/>
                </a:moveTo>
                <a:lnTo>
                  <a:pt x="3276525" y="0"/>
                </a:lnTo>
                <a:lnTo>
                  <a:pt x="3276525" y="4471493"/>
                </a:lnTo>
                <a:lnTo>
                  <a:pt x="0" y="44714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18201"/>
            <a:ext cx="7295144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Tiers Dr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ive Behavior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Star Leads: Star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members consistently book the most flights and travel the farthest, regardless of gender.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Nova Lags: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Nova members have the fewest flights and shortest distances.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Auror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a's Value: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Despite fewer flights,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Aurora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members have the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highest CLV Average of $10.8K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, suggesting premium spending.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6489" y="1018201"/>
            <a:ext cx="7884904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egic Implications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Boost Nova Engagement: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Target promotions to increase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Nova's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flight frequency and distance traveled.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Maximize Aurora Value: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Focus on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retention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and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upselling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for this high-spending tier.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Tail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or by Marital Status: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Consider offers that resonate with the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large ma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rri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ed segment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Gender-Specific Promotions: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Explore if there's value in gender-targeted offers within each tier.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957" y="230917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Loyalty Segmentation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410363" y="4984889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29367" y="5697668"/>
            <a:ext cx="6685460" cy="4281699"/>
          </a:xfrm>
          <a:custGeom>
            <a:avLst/>
            <a:gdLst/>
            <a:ahLst/>
            <a:cxnLst/>
            <a:rect r="r" b="b" t="t" l="l"/>
            <a:pathLst>
              <a:path h="4281699" w="6685460">
                <a:moveTo>
                  <a:pt x="0" y="0"/>
                </a:moveTo>
                <a:lnTo>
                  <a:pt x="6685460" y="0"/>
                </a:lnTo>
                <a:lnTo>
                  <a:pt x="6685460" y="4281699"/>
                </a:lnTo>
                <a:lnTo>
                  <a:pt x="0" y="4281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29367" y="1352862"/>
            <a:ext cx="6087994" cy="3790638"/>
          </a:xfrm>
          <a:custGeom>
            <a:avLst/>
            <a:gdLst/>
            <a:ahLst/>
            <a:cxnLst/>
            <a:rect r="r" b="b" t="t" l="l"/>
            <a:pathLst>
              <a:path h="3790638" w="6087994">
                <a:moveTo>
                  <a:pt x="0" y="0"/>
                </a:moveTo>
                <a:lnTo>
                  <a:pt x="6087994" y="0"/>
                </a:lnTo>
                <a:lnTo>
                  <a:pt x="6087994" y="3790638"/>
                </a:lnTo>
                <a:lnTo>
                  <a:pt x="0" y="3790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485455"/>
            <a:ext cx="8800667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Insights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Regional Disparity: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Enrollment duration before cancellation varies significantly across provinces.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New Brunswick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boasts the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longest average (19.21 months)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, while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Prince Edward Island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has the s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hortest (12.36 months).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Sh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ort D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u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ration Focus: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Provinces like Prince Edward Island exhibit faster member churn, highlighting a potential issue.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0600" y="5841443"/>
            <a:ext cx="8800667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Implications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Loyalty Isn't Uniform: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Customer loyalty differs between provinces. This could be due to regional preferences, the presence of alternative travel options, or the success of localized marketing efforts.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Retention Needs Improvement: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 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h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ort enrollment d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u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rations in specific provinces suggest the loyalty program could be better optimized for these regions.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56066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Membership Trends Analysis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410363" y="4984889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13899" y="5544068"/>
            <a:ext cx="11134013" cy="4882295"/>
          </a:xfrm>
          <a:custGeom>
            <a:avLst/>
            <a:gdLst/>
            <a:ahLst/>
            <a:cxnLst/>
            <a:rect r="r" b="b" t="t" l="l"/>
            <a:pathLst>
              <a:path h="4882295" w="11134013">
                <a:moveTo>
                  <a:pt x="0" y="0"/>
                </a:moveTo>
                <a:lnTo>
                  <a:pt x="11134013" y="0"/>
                </a:lnTo>
                <a:lnTo>
                  <a:pt x="11134013" y="4882295"/>
                </a:lnTo>
                <a:lnTo>
                  <a:pt x="0" y="4882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06500"/>
            <a:ext cx="7752206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Cancellation Insights: Monthly Trends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Seasonal Pattern: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Loyalty program cancellations exhibit a clear seasonal trend. Cancellations spike significantly in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the fi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n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al quarter (October-December),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with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December having the highest number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. Conversely, cancellations are more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stable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throughout the middle of the year and reach a low point in the early months (e.g.,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February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80906" y="1206500"/>
            <a:ext cx="7337190" cy="39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End-of-Year Evaluation: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 year-end surge in cancellations suggests members might be re-evaluating their memberships around this time and potentially opting not to renew.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Benefit Expiration &amp; Holiday Budgeting: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Expiring benefits or annual fees coinciding with the holiday season could prompt financial re-evaluations and membership cuts.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56066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Membership Trends Analysis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410363" y="4984889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7476" y="5697400"/>
            <a:ext cx="5316597" cy="4152924"/>
          </a:xfrm>
          <a:custGeom>
            <a:avLst/>
            <a:gdLst/>
            <a:ahLst/>
            <a:cxnLst/>
            <a:rect r="r" b="b" t="t" l="l"/>
            <a:pathLst>
              <a:path h="4152924" w="5316597">
                <a:moveTo>
                  <a:pt x="0" y="0"/>
                </a:moveTo>
                <a:lnTo>
                  <a:pt x="5316597" y="0"/>
                </a:lnTo>
                <a:lnTo>
                  <a:pt x="5316597" y="4152924"/>
                </a:lnTo>
                <a:lnTo>
                  <a:pt x="0" y="4152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19549" y="5698151"/>
            <a:ext cx="5882691" cy="3719800"/>
          </a:xfrm>
          <a:custGeom>
            <a:avLst/>
            <a:gdLst/>
            <a:ahLst/>
            <a:cxnLst/>
            <a:rect r="r" b="b" t="t" l="l"/>
            <a:pathLst>
              <a:path h="3719800" w="5882691">
                <a:moveTo>
                  <a:pt x="0" y="0"/>
                </a:moveTo>
                <a:lnTo>
                  <a:pt x="5882691" y="0"/>
                </a:lnTo>
                <a:lnTo>
                  <a:pt x="5882691" y="3719800"/>
                </a:lnTo>
                <a:lnTo>
                  <a:pt x="0" y="3719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07717" y="5698151"/>
            <a:ext cx="4183889" cy="4259567"/>
          </a:xfrm>
          <a:custGeom>
            <a:avLst/>
            <a:gdLst/>
            <a:ahLst/>
            <a:cxnLst/>
            <a:rect r="r" b="b" t="t" l="l"/>
            <a:pathLst>
              <a:path h="4259567" w="4183889">
                <a:moveTo>
                  <a:pt x="0" y="0"/>
                </a:moveTo>
                <a:lnTo>
                  <a:pt x="4183889" y="0"/>
                </a:lnTo>
                <a:lnTo>
                  <a:pt x="4183889" y="4259567"/>
                </a:lnTo>
                <a:lnTo>
                  <a:pt x="0" y="42595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18201"/>
            <a:ext cx="15262906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Cancellation Insights: Demographics &amp; Card Tiers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Educat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ion &amp; Cancellation: Bachelor's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degree holders have the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highest cancellation rate (62.2%).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This could be due to this group being the largest in the program or having unique travel needs that aren't being met.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Marit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al Status &amp; Cancellation: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Married members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exhibit the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highest cancellation rate (58.7%)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. This might indicate that life changes associated with marriage, 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uch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as having children or shifting travel preferences, are influencing loyalty program retention.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Card Tier &amp; Enrollment Duration: Aurora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cardholders have the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shortest average enrollment duration before cancellation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. This suggests potential dissatisfaction with the program or a mismatch between the offered benefits and their expectations.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97917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Membership Trends Analysis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410363" y="4984889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8201"/>
            <a:ext cx="15262906" cy="919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Segment-Specific Needs: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Demographics like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educat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ion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and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marital status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can influence cancellation rates. Understanding these variations allows for targeted program improvement.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Aurora Tier Concerns: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 short enrollment duration for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Aurora members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indicates a need to investigate reasons for their dissatisfaction and potentially improve the tier's rewards or communication.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Actions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Bachelor's Degree Deep Dive: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Conduct research (surveys, focus gro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ups) to understand why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B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achelor's degree holders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cancel frequently. Tailor program offerings to address their specific travel needs and preferences.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Improve Aurora Tier: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Investigate reasons behind high cancellation rates in the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Aurora tier.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Consider enhancing rewards or improving communication to increase loyalty within this segment.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Tailor to Married Couples: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Explore offering incentives or benefits that resonate with married couples, potentially focusing on family travel or couple-oriented rewards.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Further Analysis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Seek Direct Feedback: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Survey canceling members to understand their reasons for leaving.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Track Benefits Usage: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Analyze which rewards are popular with different demographics to identify mismatches between what's offered and what members value.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Monitor Aurora Activity: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Track point redemption and engagement patterns within the Aurora tier to pinpoint areas for improvement and boost loyalty.</a:t>
            </a:r>
          </a:p>
          <a:p>
            <a:pPr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46293"/>
            <a:ext cx="8725255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Membership Trends Analysis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1293" y="1485455"/>
            <a:ext cx="13966806" cy="759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96789" indent="-248395" lvl="1">
              <a:lnSpc>
                <a:spcPts val="3221"/>
              </a:lnSpc>
              <a:buFont typeface="Arial"/>
              <a:buChar char="•"/>
            </a:pPr>
            <a:r>
              <a:rPr lang="en-US" sz="2301">
                <a:solidFill>
                  <a:srgbClr val="1F1F1F"/>
                </a:solidFill>
                <a:latin typeface="Raleway Bold"/>
              </a:rPr>
              <a:t>Address Seasonality: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Boost capacity &amp; marketing during peak seasons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(Spring Break, Summer, Holidays).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Introduce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off-season incentives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 to smooth out demand and counter lulls.</a:t>
            </a:r>
          </a:p>
          <a:p>
            <a:pPr marL="496789" indent="-248395" lvl="1">
              <a:lnSpc>
                <a:spcPts val="3221"/>
              </a:lnSpc>
              <a:buFont typeface="Arial"/>
              <a:buChar char="•"/>
            </a:pPr>
            <a:r>
              <a:rPr lang="en-US" sz="2301">
                <a:solidFill>
                  <a:srgbClr val="1F1F1F"/>
                </a:solidFill>
                <a:latin typeface="Raleway Bold"/>
              </a:rPr>
              <a:t>Target Loyalty Improvements: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Investigate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Aurora tier churn.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 Adjust benefits to better match expectations.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Focus promotions on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small groups 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for higher returns on investment.</a:t>
            </a:r>
          </a:p>
          <a:p>
            <a:pPr marL="496789" indent="-248395" lvl="1">
              <a:lnSpc>
                <a:spcPts val="3221"/>
              </a:lnSpc>
              <a:buFont typeface="Arial"/>
              <a:buChar char="•"/>
            </a:pPr>
            <a:r>
              <a:rPr lang="en-US" sz="2301">
                <a:solidFill>
                  <a:srgbClr val="1F1F1F"/>
                </a:solidFill>
                <a:latin typeface="Raleway Bold"/>
              </a:rPr>
              <a:t>Tailor by Demographics: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Craft rewards &amp; communication for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Bachelor's &amp; Married segments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, the largest groups.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Deep dive into why Bachelor's degree holders cancel frequently.</a:t>
            </a:r>
          </a:p>
          <a:p>
            <a:pPr marL="496789" indent="-248395" lvl="1">
              <a:lnSpc>
                <a:spcPts val="3221"/>
              </a:lnSpc>
              <a:buFont typeface="Arial"/>
              <a:buChar char="•"/>
            </a:pPr>
            <a:r>
              <a:rPr lang="en-US" sz="2301">
                <a:solidFill>
                  <a:srgbClr val="1F1F1F"/>
                </a:solidFill>
                <a:latin typeface="Raleway Bold"/>
              </a:rPr>
              <a:t>Geographic Strategy: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Strengthen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Ontario's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 presence with targeted offers and route expansions.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Explore growth potential in the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East 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and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North 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with new routes or region-specific perks.</a:t>
            </a:r>
          </a:p>
          <a:p>
            <a:pPr marL="496789" indent="-248395" lvl="1">
              <a:lnSpc>
                <a:spcPts val="3221"/>
              </a:lnSpc>
              <a:buFont typeface="Arial"/>
              <a:buChar char="•"/>
            </a:pPr>
            <a:r>
              <a:rPr lang="en-US" sz="2301">
                <a:solidFill>
                  <a:srgbClr val="1F1F1F"/>
                </a:solidFill>
                <a:latin typeface="Raleway Bold"/>
              </a:rPr>
              <a:t>Data-Driven Decisions: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Use </a:t>
            </a:r>
            <a:r>
              <a:rPr lang="en-US" sz="2301">
                <a:solidFill>
                  <a:srgbClr val="1F1F1F"/>
                </a:solidFill>
                <a:latin typeface="Raleway Bold"/>
              </a:rPr>
              <a:t>predictive modeling </a:t>
            </a:r>
            <a:r>
              <a:rPr lang="en-US" sz="2301">
                <a:solidFill>
                  <a:srgbClr val="1F1F1F"/>
                </a:solidFill>
                <a:latin typeface="Raleway"/>
              </a:rPr>
              <a:t>to forecast point liability and target campaigns.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Benchmark your cancellation rates and CLV against industry standards.</a:t>
            </a:r>
          </a:p>
          <a:p>
            <a:pPr marL="496789" indent="-248395" lvl="1">
              <a:lnSpc>
                <a:spcPts val="3221"/>
              </a:lnSpc>
              <a:buFont typeface="Arial"/>
              <a:buChar char="•"/>
            </a:pPr>
            <a:r>
              <a:rPr lang="en-US" sz="2301">
                <a:solidFill>
                  <a:srgbClr val="1F1F1F"/>
                </a:solidFill>
                <a:latin typeface="Raleway Bold"/>
              </a:rPr>
              <a:t>Prioritize Feedback &amp; Analysis: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Survey members, especially those who cancel, to better understand their choices.</a:t>
            </a:r>
          </a:p>
          <a:p>
            <a:pPr marL="993578" indent="-331193" lvl="2">
              <a:lnSpc>
                <a:spcPts val="3221"/>
              </a:lnSpc>
              <a:buFont typeface="Arial"/>
              <a:buChar char="⚬"/>
            </a:pPr>
            <a:r>
              <a:rPr lang="en-US" sz="2301">
                <a:solidFill>
                  <a:srgbClr val="1F1F1F"/>
                </a:solidFill>
                <a:latin typeface="Raleway"/>
              </a:rPr>
              <a:t>Track reward usage and engagement by demographics to tailor your program effectively.</a:t>
            </a:r>
          </a:p>
          <a:p>
            <a:pPr marL="0" indent="0" lvl="0">
              <a:lnSpc>
                <a:spcPts val="3221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53379" y="2036071"/>
            <a:ext cx="3867202" cy="6326712"/>
          </a:xfrm>
          <a:custGeom>
            <a:avLst/>
            <a:gdLst/>
            <a:ahLst/>
            <a:cxnLst/>
            <a:rect r="r" b="b" t="t" l="l"/>
            <a:pathLst>
              <a:path h="6326712" w="3867202">
                <a:moveTo>
                  <a:pt x="0" y="0"/>
                </a:moveTo>
                <a:lnTo>
                  <a:pt x="3867202" y="0"/>
                </a:lnTo>
                <a:lnTo>
                  <a:pt x="3867202" y="6326712"/>
                </a:lnTo>
                <a:lnTo>
                  <a:pt x="0" y="6326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1293" y="352203"/>
            <a:ext cx="705175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1F1F1F"/>
                </a:solidFill>
                <a:latin typeface="Raleway Bold"/>
              </a:rPr>
              <a:t>Recommendations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1293" y="1683397"/>
            <a:ext cx="10433987" cy="683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021"/>
              </a:lnSpc>
              <a:spcBef>
                <a:spcPct val="0"/>
              </a:spcBef>
            </a:pPr>
            <a:r>
              <a:rPr lang="en-US" sz="4300">
                <a:solidFill>
                  <a:srgbClr val="1F1F1F"/>
                </a:solidFill>
                <a:latin typeface="Raleway"/>
              </a:rPr>
              <a:t>By understanding seasonal travel trends, demographic preferences, and regional variations, FlyingWhale Airline has the power to significantly improve its loyalty program. Targeted strategies, informed by data-driven insights, will create a more personalized travel experience, boosting customer satisfaction and strengthening long-term loyalty.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81923" y="2522036"/>
            <a:ext cx="5242927" cy="5242927"/>
          </a:xfrm>
          <a:custGeom>
            <a:avLst/>
            <a:gdLst/>
            <a:ahLst/>
            <a:cxnLst/>
            <a:rect r="r" b="b" t="t" l="l"/>
            <a:pathLst>
              <a:path h="5242927" w="5242927">
                <a:moveTo>
                  <a:pt x="0" y="0"/>
                </a:moveTo>
                <a:lnTo>
                  <a:pt x="5242927" y="0"/>
                </a:lnTo>
                <a:lnTo>
                  <a:pt x="5242927" y="5242928"/>
                </a:lnTo>
                <a:lnTo>
                  <a:pt x="0" y="52429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1293" y="352203"/>
            <a:ext cx="7051756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1F1F1F"/>
                </a:solidFill>
                <a:latin typeface="Raleway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13765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32913" y="2346328"/>
            <a:ext cx="3943524" cy="6489694"/>
          </a:xfrm>
          <a:custGeom>
            <a:avLst/>
            <a:gdLst/>
            <a:ahLst/>
            <a:cxnLst/>
            <a:rect r="r" b="b" t="t" l="l"/>
            <a:pathLst>
              <a:path h="6489694" w="3943524">
                <a:moveTo>
                  <a:pt x="0" y="0"/>
                </a:moveTo>
                <a:lnTo>
                  <a:pt x="3943524" y="0"/>
                </a:lnTo>
                <a:lnTo>
                  <a:pt x="3943524" y="6489694"/>
                </a:lnTo>
                <a:lnTo>
                  <a:pt x="0" y="6489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83643" y="1889128"/>
            <a:ext cx="5467904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80"/>
              </a:lnSpc>
              <a:spcBef>
                <a:spcPct val="0"/>
              </a:spcBef>
            </a:pPr>
            <a:r>
              <a:rPr lang="en-US" sz="5900" u="none">
                <a:solidFill>
                  <a:srgbClr val="1F1F1F"/>
                </a:solidFill>
                <a:latin typeface="Raleway Bold"/>
              </a:rPr>
              <a:t>Content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83643" y="2938348"/>
            <a:ext cx="10435584" cy="60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4276" indent="-397138" lvl="1">
              <a:lnSpc>
                <a:spcPts val="6842"/>
              </a:lnSpc>
              <a:buFont typeface="Arial"/>
              <a:buChar char="•"/>
            </a:pPr>
            <a:r>
              <a:rPr lang="en-US" sz="3678">
                <a:solidFill>
                  <a:srgbClr val="1F1F1F"/>
                </a:solidFill>
                <a:latin typeface="Raleway"/>
              </a:rPr>
              <a:t>Objective</a:t>
            </a:r>
          </a:p>
          <a:p>
            <a:pPr marL="794276" indent="-397138" lvl="1">
              <a:lnSpc>
                <a:spcPts val="6842"/>
              </a:lnSpc>
              <a:buFont typeface="Arial"/>
              <a:buChar char="•"/>
            </a:pPr>
            <a:r>
              <a:rPr lang="en-US" sz="3678">
                <a:solidFill>
                  <a:srgbClr val="1F1F1F"/>
                </a:solidFill>
                <a:latin typeface="Raleway"/>
              </a:rPr>
              <a:t>KPIs and Key Insights</a:t>
            </a:r>
          </a:p>
          <a:p>
            <a:pPr marL="794276" indent="-397138" lvl="1">
              <a:lnSpc>
                <a:spcPts val="6842"/>
              </a:lnSpc>
              <a:buFont typeface="Arial"/>
              <a:buChar char="•"/>
            </a:pPr>
            <a:r>
              <a:rPr lang="en-US" sz="3678">
                <a:solidFill>
                  <a:srgbClr val="1F1F1F"/>
                </a:solidFill>
                <a:latin typeface="Raleway"/>
              </a:rPr>
              <a:t>Flight Activity Analysis</a:t>
            </a:r>
          </a:p>
          <a:p>
            <a:pPr marL="794276" indent="-397138" lvl="1">
              <a:lnSpc>
                <a:spcPts val="6842"/>
              </a:lnSpc>
              <a:buFont typeface="Arial"/>
              <a:buChar char="•"/>
            </a:pPr>
            <a:r>
              <a:rPr lang="en-US" sz="3678">
                <a:solidFill>
                  <a:srgbClr val="1F1F1F"/>
                </a:solidFill>
                <a:latin typeface="Raleway"/>
              </a:rPr>
              <a:t>Customer Loyalty Segmentation Analysis</a:t>
            </a:r>
          </a:p>
          <a:p>
            <a:pPr marL="794276" indent="-397138" lvl="1">
              <a:lnSpc>
                <a:spcPts val="6842"/>
              </a:lnSpc>
              <a:buFont typeface="Arial"/>
              <a:buChar char="•"/>
            </a:pPr>
            <a:r>
              <a:rPr lang="en-US" sz="3678">
                <a:solidFill>
                  <a:srgbClr val="1F1F1F"/>
                </a:solidFill>
                <a:latin typeface="Raleway"/>
              </a:rPr>
              <a:t>Membership Trends</a:t>
            </a:r>
          </a:p>
          <a:p>
            <a:pPr marL="794276" indent="-397138" lvl="1">
              <a:lnSpc>
                <a:spcPts val="6842"/>
              </a:lnSpc>
              <a:buFont typeface="Arial"/>
              <a:buChar char="•"/>
            </a:pPr>
            <a:r>
              <a:rPr lang="en-US" sz="3678">
                <a:solidFill>
                  <a:srgbClr val="1F1F1F"/>
                </a:solidFill>
                <a:latin typeface="Raleway"/>
              </a:rPr>
              <a:t>Recommendation and Strategies</a:t>
            </a:r>
          </a:p>
          <a:p>
            <a:pPr marL="794276" indent="-397138" lvl="1">
              <a:lnSpc>
                <a:spcPts val="6842"/>
              </a:lnSpc>
              <a:buFont typeface="Arial"/>
              <a:buChar char="•"/>
            </a:pPr>
            <a:r>
              <a:rPr lang="en-US" sz="3678">
                <a:solidFill>
                  <a:srgbClr val="1F1F1F"/>
                </a:solidFill>
                <a:latin typeface="Raleway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401" y="4770380"/>
            <a:ext cx="18288000" cy="5326206"/>
            <a:chOff x="0" y="0"/>
            <a:chExt cx="4816593" cy="140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402787"/>
            </a:xfrm>
            <a:custGeom>
              <a:avLst/>
              <a:gdLst/>
              <a:ahLst/>
              <a:cxnLst/>
              <a:rect r="r" b="b" t="t" l="l"/>
              <a:pathLst>
                <a:path h="140278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02787"/>
                  </a:lnTo>
                  <a:lnTo>
                    <a:pt x="0" y="1402787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440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39328" y="3826664"/>
            <a:ext cx="7459961" cy="943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35"/>
              </a:lnSpc>
            </a:pPr>
            <a:r>
              <a:rPr lang="en-US" sz="6347">
                <a:solidFill>
                  <a:srgbClr val="1F1F1F"/>
                </a:solidFill>
                <a:latin typeface="Raleway Bold"/>
              </a:rPr>
              <a:t>Thank You!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2039328" y="5119639"/>
            <a:ext cx="7459961" cy="0"/>
          </a:xfrm>
          <a:prstGeom prst="line">
            <a:avLst/>
          </a:prstGeom>
          <a:ln cap="flat" w="47625">
            <a:solidFill>
              <a:srgbClr val="1F1F1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039328" y="5442364"/>
            <a:ext cx="5443685" cy="52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97"/>
              </a:lnSpc>
              <a:spcBef>
                <a:spcPct val="0"/>
              </a:spcBef>
            </a:pPr>
            <a:r>
              <a:rPr lang="en-US" sz="3069">
                <a:solidFill>
                  <a:srgbClr val="1F1F1F"/>
                </a:solidFill>
                <a:latin typeface="Raleway Bold"/>
              </a:rPr>
              <a:t>For reviewing this report...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305835" cy="10287000"/>
            <a:chOff x="0" y="0"/>
            <a:chExt cx="16607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07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60796">
                  <a:moveTo>
                    <a:pt x="0" y="0"/>
                  </a:moveTo>
                  <a:lnTo>
                    <a:pt x="1660796" y="0"/>
                  </a:lnTo>
                  <a:lnTo>
                    <a:pt x="16607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6079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49207" y="3956356"/>
            <a:ext cx="4913256" cy="2374288"/>
            <a:chOff x="0" y="0"/>
            <a:chExt cx="1294026" cy="6253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4026" cy="625327"/>
            </a:xfrm>
            <a:custGeom>
              <a:avLst/>
              <a:gdLst/>
              <a:ahLst/>
              <a:cxnLst/>
              <a:rect r="r" b="b" t="t" l="l"/>
              <a:pathLst>
                <a:path h="625327" w="1294026">
                  <a:moveTo>
                    <a:pt x="0" y="0"/>
                  </a:moveTo>
                  <a:lnTo>
                    <a:pt x="1294026" y="0"/>
                  </a:lnTo>
                  <a:lnTo>
                    <a:pt x="1294026" y="625327"/>
                  </a:lnTo>
                  <a:lnTo>
                    <a:pt x="0" y="625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294026" cy="634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72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1F1F1F"/>
                  </a:solidFill>
                  <a:latin typeface="Raleway Bold"/>
                </a:rPr>
                <a:t>Objective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2375218"/>
            <a:ext cx="7719179" cy="664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69"/>
              </a:lnSpc>
            </a:pPr>
            <a:r>
              <a:rPr lang="en-US" sz="3399">
                <a:solidFill>
                  <a:srgbClr val="1F1F1F"/>
                </a:solidFill>
                <a:latin typeface="Raleway Bold"/>
              </a:rPr>
              <a:t>FlyingWhale </a:t>
            </a:r>
            <a:r>
              <a:rPr lang="en-US" sz="3399">
                <a:solidFill>
                  <a:srgbClr val="1F1F1F"/>
                </a:solidFill>
                <a:latin typeface="Raleway"/>
              </a:rPr>
              <a:t>Airline, a prominent (fictional) international airline, seeks to enhance its business intelligence capabilities by analyzing </a:t>
            </a:r>
            <a:r>
              <a:rPr lang="en-US" sz="3399">
                <a:solidFill>
                  <a:srgbClr val="1F1F1F"/>
                </a:solidFill>
                <a:latin typeface="Raleway Bold"/>
              </a:rPr>
              <a:t>Customer Flight Activity </a:t>
            </a:r>
            <a:r>
              <a:rPr lang="en-US" sz="3399">
                <a:solidFill>
                  <a:srgbClr val="1F1F1F"/>
                </a:solidFill>
                <a:latin typeface="Raleway"/>
              </a:rPr>
              <a:t>and </a:t>
            </a:r>
            <a:r>
              <a:rPr lang="en-US" sz="3399">
                <a:solidFill>
                  <a:srgbClr val="1F1F1F"/>
                </a:solidFill>
                <a:latin typeface="Raleway Bold"/>
              </a:rPr>
              <a:t>Customer Loyalty History</a:t>
            </a:r>
            <a:r>
              <a:rPr lang="en-US" sz="3399">
                <a:solidFill>
                  <a:srgbClr val="1F1F1F"/>
                </a:solidFill>
                <a:latin typeface="Raleway"/>
              </a:rPr>
              <a:t>. The airline is committed to optimizing the customer experience, understanding travel patterns, and maximizing the effectiveness of its loyalty programs.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526724" y="5016574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6306" y="277983"/>
            <a:ext cx="5656702" cy="1672399"/>
            <a:chOff x="0" y="0"/>
            <a:chExt cx="1489831" cy="440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9831" cy="440467"/>
            </a:xfrm>
            <a:custGeom>
              <a:avLst/>
              <a:gdLst/>
              <a:ahLst/>
              <a:cxnLst/>
              <a:rect r="r" b="b" t="t" l="l"/>
              <a:pathLst>
                <a:path h="440467" w="1489831">
                  <a:moveTo>
                    <a:pt x="0" y="0"/>
                  </a:moveTo>
                  <a:lnTo>
                    <a:pt x="1489831" y="0"/>
                  </a:lnTo>
                  <a:lnTo>
                    <a:pt x="1489831" y="440467"/>
                  </a:lnTo>
                  <a:lnTo>
                    <a:pt x="0" y="440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489831" cy="449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1F1F1F"/>
                  </a:solidFill>
                  <a:latin typeface="Raleway Bold"/>
                </a:rPr>
                <a:t>Key Insights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1950382"/>
            <a:ext cx="14919391" cy="7982759"/>
          </a:xfrm>
          <a:custGeom>
            <a:avLst/>
            <a:gdLst/>
            <a:ahLst/>
            <a:cxnLst/>
            <a:rect r="r" b="b" t="t" l="l"/>
            <a:pathLst>
              <a:path h="7982759" w="14919391">
                <a:moveTo>
                  <a:pt x="0" y="0"/>
                </a:moveTo>
                <a:lnTo>
                  <a:pt x="14919391" y="0"/>
                </a:lnTo>
                <a:lnTo>
                  <a:pt x="14919391" y="7982759"/>
                </a:lnTo>
                <a:lnTo>
                  <a:pt x="0" y="79827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526724" y="5016574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747" y="6211458"/>
            <a:ext cx="14291814" cy="3610885"/>
          </a:xfrm>
          <a:custGeom>
            <a:avLst/>
            <a:gdLst/>
            <a:ahLst/>
            <a:cxnLst/>
            <a:rect r="r" b="b" t="t" l="l"/>
            <a:pathLst>
              <a:path h="3610885" w="14291814">
                <a:moveTo>
                  <a:pt x="0" y="0"/>
                </a:moveTo>
                <a:lnTo>
                  <a:pt x="14291814" y="0"/>
                </a:lnTo>
                <a:lnTo>
                  <a:pt x="14291814" y="3610885"/>
                </a:lnTo>
                <a:lnTo>
                  <a:pt x="0" y="36108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1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15443"/>
            <a:ext cx="5854639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Seasonal Booking Insights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Clear Yearly Rhythm: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Bookings fluctuate with peaks likely driven by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spring break, summer vacations (July), and holiday travel (December)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, with lulls in between.</a:t>
            </a:r>
          </a:p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Consistent Year-to-Year: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2017 and 2018 show similar trends, but 2018 has higher peaks, suggesting growth.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81404" y="1144018"/>
            <a:ext cx="8836157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Maximize Peak Seasons: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Boost capacity and promotions aligned with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spring break, summer, and holidays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to capitalize on high demand. 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Combat Off-Season Dips: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Introduce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incentives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to encourage travel during slower periods. Consider the start of the school year as a potential reason for the post-summer dip.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Forecast &amp; Optimize: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Use this predictability for better capacity management, dynamic pricing, and targeted marketing.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957" y="230917"/>
            <a:ext cx="6740383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Flight Activity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526724" y="5016574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05461" y="1542605"/>
            <a:ext cx="8355737" cy="4272820"/>
          </a:xfrm>
          <a:custGeom>
            <a:avLst/>
            <a:gdLst/>
            <a:ahLst/>
            <a:cxnLst/>
            <a:rect r="r" b="b" t="t" l="l"/>
            <a:pathLst>
              <a:path h="4272820" w="8355737">
                <a:moveTo>
                  <a:pt x="0" y="0"/>
                </a:moveTo>
                <a:lnTo>
                  <a:pt x="8355737" y="0"/>
                </a:lnTo>
                <a:lnTo>
                  <a:pt x="8355737" y="4272820"/>
                </a:lnTo>
                <a:lnTo>
                  <a:pt x="0" y="4272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24968"/>
            <a:ext cx="6655922" cy="525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Flight Distance vs. Loyalty Points</a:t>
            </a:r>
          </a:p>
          <a:p>
            <a:pPr>
              <a:lnSpc>
                <a:spcPts val="3499"/>
              </a:lnSpc>
              <a:spcBef>
                <a:spcPct val="0"/>
              </a:spcBef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Strong Positive Correlation: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Customers earn more loyalty points for longer flights.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Outliers: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Some very long flights yield exceptionally high points, likely representing frequent or long haul flyers.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Potential Points Cap: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 dashed line suggests a maximum accumulation limit, or it could be the highest value in this dataset.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424043"/>
            <a:ext cx="1504144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Business Implications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Target Long-Distance Travelers: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Consider incentives to reward these high-value customers further.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Review Points Formula: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Is there a distance where points don't increase proportionally? This could inform potential adjustments.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Utilize for Prediction: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Model this relationship to forecast points liability and for targeted promotions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957" y="230917"/>
            <a:ext cx="6740383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Flight Activity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526724" y="5016574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63535" y="1633948"/>
            <a:ext cx="8494370" cy="4257856"/>
          </a:xfrm>
          <a:custGeom>
            <a:avLst/>
            <a:gdLst/>
            <a:ahLst/>
            <a:cxnLst/>
            <a:rect r="r" b="b" t="t" l="l"/>
            <a:pathLst>
              <a:path h="4257856" w="8494370">
                <a:moveTo>
                  <a:pt x="0" y="0"/>
                </a:moveTo>
                <a:lnTo>
                  <a:pt x="8494370" y="0"/>
                </a:lnTo>
                <a:lnTo>
                  <a:pt x="8494370" y="4257856"/>
                </a:lnTo>
                <a:lnTo>
                  <a:pt x="0" y="4257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24968"/>
            <a:ext cx="6655922" cy="568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Points Redeemed vs. Flight Companions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Peak with Small Groups: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Customers redeem the most points with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2 or 3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companions, suggesting strong loyalty engagement within these groups. </a:t>
            </a:r>
          </a:p>
          <a:p>
            <a:pPr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Diminishing Returns: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Points redeemed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decrease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as group size grows beyond 3. Larger groups are either less likely to redeem or book less frequently.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Lowest for Solo &amp; Large Groups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Single travelers (0 companions) and very large groups (10 companions) redeem the fewest points.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66993"/>
            <a:ext cx="15041440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Target 2-3 Companion Groups: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Promotions for this group could have a high return on investment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.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Investigate Larger Group Redemption: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Explore why point redemption drops for larger groups – this may reveal loyalty program improvement opportunities.</a:t>
            </a:r>
          </a:p>
          <a:p>
            <a:pPr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2957" y="230917"/>
            <a:ext cx="6740383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Flight Activity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526724" y="5016574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06155" y="2185270"/>
            <a:ext cx="8341164" cy="4407846"/>
          </a:xfrm>
          <a:custGeom>
            <a:avLst/>
            <a:gdLst/>
            <a:ahLst/>
            <a:cxnLst/>
            <a:rect r="r" b="b" t="t" l="l"/>
            <a:pathLst>
              <a:path h="4407846" w="8341164">
                <a:moveTo>
                  <a:pt x="0" y="0"/>
                </a:moveTo>
                <a:lnTo>
                  <a:pt x="8341164" y="0"/>
                </a:lnTo>
                <a:lnTo>
                  <a:pt x="8341164" y="4407847"/>
                </a:lnTo>
                <a:lnTo>
                  <a:pt x="0" y="4407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7155" y="1307830"/>
            <a:ext cx="6655922" cy="700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 Member Distribution Across Canada 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Ontario Dominance: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 highest membership concentration is in 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Ontario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, making it the primary market for the loyalty program.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BC &amp; Quebec as Key Markets: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These provinces follow Ontario, highlighting their importance as well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Alberta's Potential: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Alberta represents a smaller, but still significant market segment.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Opportunity in the East: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Lower membership in Eastern and Northern provinces suggests potential for targeted expansion.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957" y="230917"/>
            <a:ext cx="6740383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Flight Activity 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526724" y="5016574"/>
            <a:ext cx="18288000" cy="6000653"/>
            <a:chOff x="0" y="0"/>
            <a:chExt cx="4816593" cy="1580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80419"/>
            </a:xfrm>
            <a:custGeom>
              <a:avLst/>
              <a:gdLst/>
              <a:ahLst/>
              <a:cxnLst/>
              <a:rect r="r" b="b" t="t" l="l"/>
              <a:pathLst>
                <a:path h="15804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80419"/>
                  </a:lnTo>
                  <a:lnTo>
                    <a:pt x="0" y="1580419"/>
                  </a:lnTo>
                  <a:close/>
                </a:path>
              </a:pathLst>
            </a:custGeom>
            <a:solidFill>
              <a:srgbClr val="7BACD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637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00956" y="0"/>
            <a:ext cx="2924445" cy="1542605"/>
          </a:xfrm>
          <a:custGeom>
            <a:avLst/>
            <a:gdLst/>
            <a:ahLst/>
            <a:cxnLst/>
            <a:rect r="r" b="b" t="t" l="l"/>
            <a:pathLst>
              <a:path h="1542605" w="2924445">
                <a:moveTo>
                  <a:pt x="0" y="0"/>
                </a:moveTo>
                <a:lnTo>
                  <a:pt x="2924445" y="0"/>
                </a:lnTo>
                <a:lnTo>
                  <a:pt x="2924445" y="1542605"/>
                </a:lnTo>
                <a:lnTo>
                  <a:pt x="0" y="1542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980" t="-82274" r="-20191" b="-910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06155" y="2185270"/>
            <a:ext cx="8341164" cy="4407846"/>
          </a:xfrm>
          <a:custGeom>
            <a:avLst/>
            <a:gdLst/>
            <a:ahLst/>
            <a:cxnLst/>
            <a:rect r="r" b="b" t="t" l="l"/>
            <a:pathLst>
              <a:path h="4407846" w="8341164">
                <a:moveTo>
                  <a:pt x="0" y="0"/>
                </a:moveTo>
                <a:lnTo>
                  <a:pt x="8341164" y="0"/>
                </a:lnTo>
                <a:lnTo>
                  <a:pt x="8341164" y="4407847"/>
                </a:lnTo>
                <a:lnTo>
                  <a:pt x="0" y="4407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7155" y="1307830"/>
            <a:ext cx="6655922" cy="788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Strategic Implications</a:t>
            </a:r>
          </a:p>
          <a:p>
            <a:pPr>
              <a:lnSpc>
                <a:spcPts val="3499"/>
              </a:lnSpc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Optimize Ontario Focus: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Tap into Ontario's strong base with tailored promotions, routes, and rewards.</a:t>
            </a:r>
            <a:r>
              <a:rPr lang="en-US" sz="2499">
                <a:solidFill>
                  <a:srgbClr val="1F1F1F"/>
                </a:solidFill>
                <a:latin typeface="Raleway Bold"/>
              </a:rPr>
              <a:t> 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Prioritize BC &amp; Quebec: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Invest in these key markets to strengthen engagement.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Explore Alberta Growth: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 Consider strategies to increase loyalty penetration in this province.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Target Eastern Growth: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Promotions and expanded routes could increase membership in underrepresented regions.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F1F1F"/>
                </a:solidFill>
                <a:latin typeface="Raleway Bold"/>
              </a:rPr>
              <a:t>Investigate Regional Differences: </a:t>
            </a:r>
            <a:r>
              <a:rPr lang="en-US" sz="2499">
                <a:solidFill>
                  <a:srgbClr val="1F1F1F"/>
                </a:solidFill>
                <a:latin typeface="Raleway"/>
              </a:rPr>
              <a:t>Understand what drives membership concentration in certain provinces to inform tailored loyalty strategies.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957" y="230917"/>
            <a:ext cx="6740383" cy="672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  <a:spcBef>
                <a:spcPct val="0"/>
              </a:spcBef>
            </a:pPr>
            <a:r>
              <a:rPr lang="en-US" sz="3983">
                <a:solidFill>
                  <a:srgbClr val="1F1F1F"/>
                </a:solidFill>
                <a:latin typeface="Raleway Bold"/>
              </a:rPr>
              <a:t>Flight Activity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DAF-1auNMdo</dc:identifier>
  <dcterms:modified xsi:type="dcterms:W3CDTF">2011-08-01T06:04:30Z</dcterms:modified>
  <cp:revision>1</cp:revision>
  <dc:title>FlingWhale Airline PPT</dc:title>
</cp:coreProperties>
</file>