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69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92"/>
  </p:normalViewPr>
  <p:slideViewPr>
    <p:cSldViewPr snapToGrid="0" snapToObjects="1">
      <p:cViewPr varScale="1">
        <p:scale>
          <a:sx n="65" d="100"/>
          <a:sy n="65" d="100"/>
        </p:scale>
        <p:origin x="70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ananth\pvt\teaching\CptS411\lectures\Note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olumes\ananth\pvt\teaching\CptS411\lectures\Note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69052161995101"/>
          <c:y val="3.06100805195961E-2"/>
          <c:w val="0.85056203810701103"/>
          <c:h val="0.82047333066417505"/>
        </c:manualLayout>
      </c:layout>
      <c:lineChart>
        <c:grouping val="standard"/>
        <c:varyColors val="0"/>
        <c:ser>
          <c:idx val="1"/>
          <c:order val="0"/>
          <c:tx>
            <c:strRef>
              <c:f>Sheet1!$C$6</c:f>
              <c:strCache>
                <c:ptCount val="1"/>
                <c:pt idx="0">
                  <c:v>Expected Speedup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Sheet1!$B$7:$B$23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</c:numCache>
            </c:numRef>
          </c:cat>
          <c:val>
            <c:numRef>
              <c:f>Sheet1!$C$7:$C$23</c:f>
              <c:numCache>
                <c:formatCode>General</c:formatCode>
                <c:ptCount val="17"/>
                <c:pt idx="1">
                  <c:v>2</c:v>
                </c:pt>
                <c:pt idx="2">
                  <c:v>2</c:v>
                </c:pt>
                <c:pt idx="3">
                  <c:v>2.6666666666666661</c:v>
                </c:pt>
                <c:pt idx="4">
                  <c:v>4</c:v>
                </c:pt>
                <c:pt idx="5">
                  <c:v>6.4</c:v>
                </c:pt>
                <c:pt idx="6">
                  <c:v>10.66666666666667</c:v>
                </c:pt>
                <c:pt idx="7">
                  <c:v>18.285714285714281</c:v>
                </c:pt>
                <c:pt idx="8">
                  <c:v>32</c:v>
                </c:pt>
                <c:pt idx="9">
                  <c:v>56.888888888888893</c:v>
                </c:pt>
                <c:pt idx="10">
                  <c:v>102.4</c:v>
                </c:pt>
                <c:pt idx="11">
                  <c:v>186.18181818181819</c:v>
                </c:pt>
                <c:pt idx="12">
                  <c:v>341.33333333333331</c:v>
                </c:pt>
                <c:pt idx="13">
                  <c:v>630.15384615384608</c:v>
                </c:pt>
                <c:pt idx="14">
                  <c:v>1170.285714285714</c:v>
                </c:pt>
                <c:pt idx="15">
                  <c:v>2184.5333333333328</c:v>
                </c:pt>
                <c:pt idx="16">
                  <c:v>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AB-6A47-8B25-8043BF27F112}"/>
            </c:ext>
          </c:extLst>
        </c:ser>
        <c:ser>
          <c:idx val="0"/>
          <c:order val="1"/>
          <c:tx>
            <c:v>Ideal Speedup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Sheet1!$D$7:$D$23</c:f>
              <c:numCache>
                <c:formatCode>General</c:formatCode>
                <c:ptCount val="17"/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AB-6A47-8B25-8043BF27F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30586624"/>
        <c:axId val="-1630702816"/>
      </c:lineChart>
      <c:catAx>
        <c:axId val="-163058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0702816"/>
        <c:crosses val="autoZero"/>
        <c:auto val="1"/>
        <c:lblAlgn val="ctr"/>
        <c:lblOffset val="100"/>
        <c:noMultiLvlLbl val="0"/>
      </c:catAx>
      <c:valAx>
        <c:axId val="-163070281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058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116137701217399"/>
          <c:y val="7.8248320654833406E-2"/>
          <c:w val="0.32293515358361802"/>
          <c:h val="0.134089594732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Expected Efficiency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Sheet1!$B$7:$B$23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</c:numCache>
            </c:numRef>
          </c:cat>
          <c:val>
            <c:numRef>
              <c:f>Sheet1!$E$7:$E$23</c:f>
              <c:numCache>
                <c:formatCode>0.00%</c:formatCode>
                <c:ptCount val="17"/>
                <c:pt idx="1">
                  <c:v>1</c:v>
                </c:pt>
                <c:pt idx="2">
                  <c:v>0.5</c:v>
                </c:pt>
                <c:pt idx="3">
                  <c:v>0.33333333333333298</c:v>
                </c:pt>
                <c:pt idx="4">
                  <c:v>0.25</c:v>
                </c:pt>
                <c:pt idx="5">
                  <c:v>0.2</c:v>
                </c:pt>
                <c:pt idx="6">
                  <c:v>0.16666666666666699</c:v>
                </c:pt>
                <c:pt idx="7">
                  <c:v>0.14285714285714299</c:v>
                </c:pt>
                <c:pt idx="8">
                  <c:v>0.125</c:v>
                </c:pt>
                <c:pt idx="9">
                  <c:v>0.11111111111111099</c:v>
                </c:pt>
                <c:pt idx="10">
                  <c:v>0.1</c:v>
                </c:pt>
                <c:pt idx="11">
                  <c:v>9.0909090909090898E-2</c:v>
                </c:pt>
                <c:pt idx="12">
                  <c:v>8.3333333333333301E-2</c:v>
                </c:pt>
                <c:pt idx="13">
                  <c:v>7.69230769230769E-2</c:v>
                </c:pt>
                <c:pt idx="14">
                  <c:v>7.1428571428571397E-2</c:v>
                </c:pt>
                <c:pt idx="15">
                  <c:v>6.6666666666666693E-2</c:v>
                </c:pt>
                <c:pt idx="16">
                  <c:v>6.25E-2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0-F14E-8E30-1D07214FDAC5}"/>
            </c:ext>
          </c:extLst>
        </c:ser>
        <c:ser>
          <c:idx val="1"/>
          <c:order val="1"/>
          <c:tx>
            <c:strRef>
              <c:f>Sheet1!$F$6</c:f>
              <c:strCache>
                <c:ptCount val="1"/>
                <c:pt idx="0">
                  <c:v>Ideal Efficiency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Sheet1!$B$7:$B$23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</c:numCache>
            </c:numRef>
          </c:cat>
          <c:val>
            <c:numRef>
              <c:f>Sheet1!$F$7:$F$23</c:f>
              <c:numCache>
                <c:formatCode>0.00%</c:formatCode>
                <c:ptCount val="17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0-F14E-8E30-1D07214FD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99395280"/>
        <c:axId val="-1799489376"/>
      </c:lineChart>
      <c:catAx>
        <c:axId val="-17993952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9489376"/>
        <c:crosses val="autoZero"/>
        <c:auto val="1"/>
        <c:lblAlgn val="ctr"/>
        <c:lblOffset val="100"/>
        <c:noMultiLvlLbl val="0"/>
      </c:catAx>
      <c:valAx>
        <c:axId val="-1799489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939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748170386435701"/>
          <c:y val="0.192051039773874"/>
          <c:w val="0.40604066282759399"/>
          <c:h val="6.3333575610740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0.279</cdr:x>
      <cdr:y>0.92429</cdr:y>
    </cdr:from>
    <cdr:to>
      <cdr:x>0.45836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89200" y="5194300"/>
          <a:ext cx="1600200" cy="425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/>
            <a:t>Numbe</a:t>
          </a:r>
          <a:r>
            <a:rPr lang="en-US" sz="1600" b="1" baseline="0"/>
            <a:t>r of processes (p) </a:t>
          </a:r>
          <a:endParaRPr lang="en-US" sz="1600" b="1"/>
        </a:p>
      </cdr:txBody>
    </cdr:sp>
  </cdr:relSizeAnchor>
  <cdr:relSizeAnchor xmlns:cdr="http://schemas.openxmlformats.org/drawingml/2006/chartDrawing">
    <cdr:from>
      <cdr:x>0.53808</cdr:x>
      <cdr:y>0.95593</cdr:y>
    </cdr:from>
    <cdr:to>
      <cdr:x>0.69893</cdr:x>
      <cdr:y>0.95819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205919CB-09F7-2241-B616-CEAF132EC332}"/>
            </a:ext>
          </a:extLst>
        </cdr:cNvPr>
        <cdr:cNvCxnSpPr/>
      </cdr:nvCxnSpPr>
      <cdr:spPr>
        <a:xfrm xmlns:a="http://schemas.openxmlformats.org/drawingml/2006/main" flipV="1">
          <a:off x="4800600" y="5372100"/>
          <a:ext cx="1435100" cy="127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0.03405</cdr:x>
      <cdr:y>0.28701</cdr:y>
    </cdr:from>
    <cdr:to>
      <cdr:x>0.07978</cdr:x>
      <cdr:y>0.48235</cdr:y>
    </cdr:to>
    <cdr:sp macro="" textlink="">
      <cdr:nvSpPr>
        <cdr:cNvPr id="5" name="TextBox 4"/>
        <cdr:cNvSpPr txBox="1"/>
      </cdr:nvSpPr>
      <cdr:spPr>
        <a:xfrm xmlns:a="http://schemas.openxmlformats.org/drawingml/2006/main" rot="16200000">
          <a:off x="-19430" y="1949072"/>
          <a:ext cx="1097793" cy="425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/>
            <a:t>Speedup</a:t>
          </a:r>
        </a:p>
      </cdr:txBody>
    </cdr:sp>
  </cdr:relSizeAnchor>
  <cdr:relSizeAnchor xmlns:cdr="http://schemas.openxmlformats.org/drawingml/2006/chartDrawing">
    <cdr:from>
      <cdr:x>0.279</cdr:x>
      <cdr:y>0.92429</cdr:y>
    </cdr:from>
    <cdr:to>
      <cdr:x>0.45836</cdr:x>
      <cdr:y>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489200" y="5194300"/>
          <a:ext cx="1600200" cy="425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/>
            <a:t>Numbe</a:t>
          </a:r>
          <a:r>
            <a:rPr lang="en-US" sz="1600" b="1" baseline="0" dirty="0"/>
            <a:t>r of processes (p) 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0.53808</cdr:x>
      <cdr:y>0.95593</cdr:y>
    </cdr:from>
    <cdr:to>
      <cdr:x>0.69893</cdr:x>
      <cdr:y>0.95819</cdr:y>
    </cdr:to>
    <cdr:cxnSp macro="">
      <cdr:nvCxnSpPr>
        <cdr:cNvPr id="7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8E5D3462-EE89-2849-9185-22A5F526C8C2}"/>
            </a:ext>
          </a:extLst>
        </cdr:cNvPr>
        <cdr:cNvCxnSpPr/>
      </cdr:nvCxnSpPr>
      <cdr:spPr>
        <a:xfrm xmlns:a="http://schemas.openxmlformats.org/drawingml/2006/main" flipV="1">
          <a:off x="4800600" y="5372100"/>
          <a:ext cx="1435100" cy="127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0.03405</cdr:x>
      <cdr:y>0.28701</cdr:y>
    </cdr:from>
    <cdr:to>
      <cdr:x>0.07978</cdr:x>
      <cdr:y>0.48235</cdr:y>
    </cdr:to>
    <cdr:sp macro="" textlink="">
      <cdr:nvSpPr>
        <cdr:cNvPr id="8" name="TextBox 4"/>
        <cdr:cNvSpPr txBox="1"/>
      </cdr:nvSpPr>
      <cdr:spPr>
        <a:xfrm xmlns:a="http://schemas.openxmlformats.org/drawingml/2006/main" rot="16200000">
          <a:off x="-19430" y="1949072"/>
          <a:ext cx="1097793" cy="425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/>
            <a:t>Speedup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CED83-9E69-A14A-AA47-C9FB958AD27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617B-D8ED-B844-9E8A-08A9342F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411: Intro to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411: Intro to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E9A0-186E-0347-A930-41F7796CBCB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CptS</a:t>
            </a:r>
            <a:r>
              <a:rPr lang="en-US" dirty="0" smtClean="0"/>
              <a:t> 411: Intro to Parallel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54A4-E67F-FF42-900E-4534B2AC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Parallel </a:t>
            </a:r>
            <a:r>
              <a:rPr lang="en-US" dirty="0" smtClean="0"/>
              <a:t>Performance: 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Plotting Parallel Runtime, Speedup, Efficiency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Runtime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9" y="1924665"/>
            <a:ext cx="8992063" cy="34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Runtime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17" y="1816049"/>
            <a:ext cx="5730491" cy="3382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1" y="1816049"/>
            <a:ext cx="5575284" cy="338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9883" y="5434469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(with log scale on y-axis)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452" y="5685503"/>
            <a:ext cx="38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plot speedup and efficiency plots similarly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p elements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charts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 numbers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parallel algorithm we discussed in class to sum </a:t>
            </a:r>
            <a:r>
              <a:rPr lang="en-US" i="1" dirty="0"/>
              <a:t>p</a:t>
            </a:r>
            <a:r>
              <a:rPr lang="en-US" dirty="0"/>
              <a:t> numbers, using </a:t>
            </a:r>
            <a:r>
              <a:rPr lang="en-US" i="1" dirty="0"/>
              <a:t>p</a:t>
            </a:r>
            <a:r>
              <a:rPr lang="en-US" dirty="0"/>
              <a:t> processing elements, has the following complexity:</a:t>
            </a:r>
          </a:p>
          <a:p>
            <a:pPr lvl="1"/>
            <a:r>
              <a:rPr lang="en-US" dirty="0"/>
              <a:t>Runtime complexity = </a:t>
            </a:r>
            <a:r>
              <a:rPr lang="en-US" i="1" dirty="0"/>
              <a:t>O(</a:t>
            </a:r>
            <a:r>
              <a:rPr lang="en-US" i="1" dirty="0" err="1"/>
              <a:t>lg</a:t>
            </a:r>
            <a:r>
              <a:rPr lang="en-US" i="1" dirty="0"/>
              <a:t> p</a:t>
            </a:r>
            <a:r>
              <a:rPr lang="en-US" i="1" dirty="0" smtClean="0"/>
              <a:t>)  		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T(</a:t>
            </a:r>
            <a:r>
              <a:rPr lang="en-US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n,p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This implies the following:</a:t>
            </a:r>
          </a:p>
          <a:p>
            <a:pPr lvl="1"/>
            <a:r>
              <a:rPr lang="en-US" dirty="0"/>
              <a:t>Speedup = </a:t>
            </a:r>
            <a:r>
              <a:rPr lang="en-US" i="1" dirty="0"/>
              <a:t>O(p/</a:t>
            </a:r>
            <a:r>
              <a:rPr lang="en-US" i="1" dirty="0" err="1"/>
              <a:t>lg</a:t>
            </a:r>
            <a:r>
              <a:rPr lang="en-US" i="1" dirty="0"/>
              <a:t> p</a:t>
            </a:r>
            <a:r>
              <a:rPr lang="en-US" i="1" dirty="0" smtClean="0"/>
              <a:t>)  			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S(</a:t>
            </a:r>
            <a:r>
              <a:rPr lang="en-US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n,p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Efficiency = </a:t>
            </a:r>
            <a:r>
              <a:rPr lang="en-US" i="1" dirty="0"/>
              <a:t>O(1/</a:t>
            </a:r>
            <a:r>
              <a:rPr lang="en-US" i="1" dirty="0" err="1"/>
              <a:t>lg</a:t>
            </a:r>
            <a:r>
              <a:rPr lang="en-US" i="1" dirty="0"/>
              <a:t> p</a:t>
            </a:r>
            <a:r>
              <a:rPr lang="en-US" i="1" dirty="0" smtClean="0"/>
              <a:t>)			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E(</a:t>
            </a:r>
            <a:r>
              <a:rPr lang="en-US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n,p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i="1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What do the curves look like for these measures as a function of </a:t>
            </a:r>
            <a:r>
              <a:rPr lang="en-US" i="1" dirty="0"/>
              <a:t>p</a:t>
            </a:r>
            <a:r>
              <a:rPr lang="en-US" dirty="0"/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Speedup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433618"/>
              </p:ext>
            </p:extLst>
          </p:nvPr>
        </p:nvGraphicFramePr>
        <p:xfrm>
          <a:off x="1444625" y="619125"/>
          <a:ext cx="9302750" cy="561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7090" y="4313903"/>
            <a:ext cx="2684207" cy="2202286"/>
            <a:chOff x="317090" y="4313903"/>
            <a:chExt cx="2684207" cy="2202286"/>
          </a:xfrm>
        </p:grpSpPr>
        <p:sp>
          <p:nvSpPr>
            <p:cNvPr id="2" name="TextBox 1"/>
            <p:cNvSpPr txBox="1"/>
            <p:nvPr/>
          </p:nvSpPr>
          <p:spPr>
            <a:xfrm>
              <a:off x="317090" y="5869858"/>
              <a:ext cx="183617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Note the </a:t>
              </a:r>
              <a:r>
                <a:rPr lang="en-US" dirty="0" err="1" smtClean="0"/>
                <a:t>lg</a:t>
              </a:r>
              <a:r>
                <a:rPr lang="en-US" dirty="0" smtClean="0"/>
                <a:t> scale</a:t>
              </a:r>
              <a:br>
                <a:rPr lang="en-US" dirty="0" smtClean="0"/>
              </a:br>
              <a:r>
                <a:rPr lang="en-US" dirty="0" smtClean="0"/>
                <a:t>along the axes. 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0"/>
            </p:cNvCxnSpPr>
            <p:nvPr/>
          </p:nvCxnSpPr>
          <p:spPr>
            <a:xfrm flipV="1">
              <a:off x="1235178" y="4313903"/>
              <a:ext cx="652616" cy="1555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153265" y="6009968"/>
              <a:ext cx="848032" cy="228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Efficiency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11694"/>
              </p:ext>
            </p:extLst>
          </p:nvPr>
        </p:nvGraphicFramePr>
        <p:xfrm>
          <a:off x="1452626" y="507111"/>
          <a:ext cx="9359900" cy="619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4142748" y="6283932"/>
            <a:ext cx="1668541" cy="42547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Numbe</a:t>
            </a:r>
            <a:r>
              <a:rPr lang="en-US" sz="1600" b="1" baseline="0" dirty="0"/>
              <a:t>r of processes (p) </a:t>
            </a:r>
            <a:endParaRPr lang="en-US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D3462-EE89-2849-9185-22A5F526C8C2}"/>
              </a:ext>
            </a:extLst>
          </p:cNvPr>
          <p:cNvCxnSpPr/>
          <p:nvPr/>
        </p:nvCxnSpPr>
        <p:spPr>
          <a:xfrm flipV="1">
            <a:off x="6552905" y="6461741"/>
            <a:ext cx="1496347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p-Down Arrow 7"/>
          <p:cNvSpPr/>
          <p:nvPr/>
        </p:nvSpPr>
        <p:spPr>
          <a:xfrm>
            <a:off x="8863781" y="899652"/>
            <a:ext cx="663677" cy="4402393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45980" y="2164080"/>
            <a:ext cx="177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does this</a:t>
            </a:r>
            <a:b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difference mean?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720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Runtime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58" y="1769806"/>
            <a:ext cx="19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 (n)</a:t>
            </a:r>
          </a:p>
          <a:p>
            <a:r>
              <a:rPr lang="en-US" dirty="0" smtClean="0"/>
              <a:t>No. processes (p)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4" y="2719533"/>
            <a:ext cx="2978803" cy="2951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31" y="640251"/>
            <a:ext cx="5338932" cy="312971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235111" y="3433520"/>
            <a:ext cx="5705552" cy="3069017"/>
            <a:chOff x="5235111" y="3433520"/>
            <a:chExt cx="5705552" cy="3069017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4849601" y="4671604"/>
              <a:ext cx="1140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 scale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731" y="3433520"/>
              <a:ext cx="5338932" cy="3069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8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58" y="1769806"/>
            <a:ext cx="19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 (n)</a:t>
            </a:r>
          </a:p>
          <a:p>
            <a:r>
              <a:rPr lang="en-US" dirty="0" smtClean="0"/>
              <a:t>No. processes (p)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6" y="2729637"/>
            <a:ext cx="2901920" cy="3085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53" y="95321"/>
            <a:ext cx="3941079" cy="280273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534818" y="3083352"/>
            <a:ext cx="4859905" cy="3088371"/>
            <a:chOff x="4534818" y="3083352"/>
            <a:chExt cx="4859905" cy="30883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037" y="3083352"/>
              <a:ext cx="4424686" cy="308837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4151671" y="4291781"/>
              <a:ext cx="1135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 scale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2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58" y="1769806"/>
            <a:ext cx="19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 (n)</a:t>
            </a:r>
          </a:p>
          <a:p>
            <a:r>
              <a:rPr lang="en-US" dirty="0" smtClean="0"/>
              <a:t>No. processes (p)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0" y="2690190"/>
            <a:ext cx="2864268" cy="3007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54" y="1388807"/>
            <a:ext cx="5654333" cy="33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Given:</a:t>
            </a:r>
            <a:r>
              <a:rPr lang="en-US" dirty="0" smtClean="0"/>
              <a:t> </a:t>
            </a:r>
            <a:r>
              <a:rPr lang="en-US" dirty="0" err="1" smtClean="0"/>
              <a:t>Alg</a:t>
            </a:r>
            <a:r>
              <a:rPr lang="en-US" dirty="0" smtClean="0"/>
              <a:t> A vs. </a:t>
            </a:r>
            <a:r>
              <a:rPr lang="en-US" dirty="0" err="1" smtClean="0"/>
              <a:t>Alg</a:t>
            </a:r>
            <a:r>
              <a:rPr lang="en-US" dirty="0" smtClean="0"/>
              <a:t> 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Fix input size 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Vary no. processes (p)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 T(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Derive speedup and efficiency, and compare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Runtime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58" y="1769806"/>
            <a:ext cx="19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 (n)</a:t>
            </a:r>
          </a:p>
          <a:p>
            <a:r>
              <a:rPr lang="en-US" dirty="0" smtClean="0"/>
              <a:t>No. processes (p)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8" y="2978090"/>
            <a:ext cx="4091602" cy="3009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90" y="1614948"/>
            <a:ext cx="6139810" cy="35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58" y="1769806"/>
            <a:ext cx="19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 (n)</a:t>
            </a:r>
          </a:p>
          <a:p>
            <a:r>
              <a:rPr lang="en-US" dirty="0" smtClean="0"/>
              <a:t>No. processes (p)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45" y="2669910"/>
            <a:ext cx="3662219" cy="3068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34" y="936523"/>
            <a:ext cx="5964742" cy="41568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947" y="6046839"/>
            <a:ext cx="689487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Note: Alg. B’s trend is what we sometimes call an “Ideal Speedup”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58" y="1769806"/>
            <a:ext cx="19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size (n)</a:t>
            </a:r>
          </a:p>
          <a:p>
            <a:r>
              <a:rPr lang="en-US" dirty="0" smtClean="0"/>
              <a:t>No. processes (p)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11" y="2834292"/>
            <a:ext cx="3866753" cy="3116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12" y="1111202"/>
            <a:ext cx="6161965" cy="37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for multiple input sizes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Vary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Vary 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Tabulate T(</a:t>
            </a:r>
            <a:r>
              <a:rPr lang="en-US" dirty="0" err="1" smtClean="0"/>
              <a:t>n,p</a:t>
            </a:r>
            <a:r>
              <a:rPr lang="en-US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Derive Speedup and Efficiency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3977" y="6429887"/>
            <a:ext cx="3657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CptS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411: Intro to Parallel Computing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347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Plotting Parallel Performance:  Examples</vt:lpstr>
      <vt:lpstr>Parallel Runtime</vt:lpstr>
      <vt:lpstr>Speedup</vt:lpstr>
      <vt:lpstr>Efficiency</vt:lpstr>
      <vt:lpstr>Comparing two algorithms</vt:lpstr>
      <vt:lpstr>Parallel Runtime</vt:lpstr>
      <vt:lpstr>Speedup</vt:lpstr>
      <vt:lpstr>Efficiency</vt:lpstr>
      <vt:lpstr>Plotting for multiple input sizes</vt:lpstr>
      <vt:lpstr>Parallel Runtime</vt:lpstr>
      <vt:lpstr>Parallel Runtime</vt:lpstr>
      <vt:lpstr>Sum of p elements</vt:lpstr>
      <vt:lpstr>Sum of p numbers </vt:lpstr>
      <vt:lpstr>Speedup</vt:lpstr>
      <vt:lpstr>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Parallel Performance</dc:title>
  <dc:creator>Microsoft Office User</dc:creator>
  <cp:lastModifiedBy>Ananth Kalyanaraman</cp:lastModifiedBy>
  <cp:revision>25</cp:revision>
  <dcterms:created xsi:type="dcterms:W3CDTF">2017-08-29T18:50:46Z</dcterms:created>
  <dcterms:modified xsi:type="dcterms:W3CDTF">2020-08-27T12:05:10Z</dcterms:modified>
</cp:coreProperties>
</file>