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media/image11.wmf" ContentType="image/x-wmf"/>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4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5"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246"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247"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24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9507D1B-C560-4B58-9F57-E0EC4C22358D}"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6040" cy="3085920"/>
          </a:xfrm>
          <a:prstGeom prst="rect">
            <a:avLst/>
          </a:prstGeom>
        </p:spPr>
      </p:sp>
      <p:sp>
        <p:nvSpPr>
          <p:cNvPr id="29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757186B-A9DD-4B42-B950-647EC3463B4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0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93320" y="2415600"/>
            <a:ext cx="8579520" cy="2602800"/>
          </a:xfrm>
          <a:prstGeom prst="rect">
            <a:avLst/>
          </a:prstGeom>
        </p:spPr>
        <p:txBody>
          <a:bodyPr lIns="137160" tIns="137160" bIns="137160" anchor="b">
            <a:noAutofit/>
          </a:bodyPr>
          <a:p>
            <a:pPr>
              <a:lnSpc>
                <a:spcPct val="80000"/>
              </a:lnSpc>
            </a:pPr>
            <a:r>
              <a:rPr b="0" lang="en-US" sz="4800" spc="-1" strike="noStrike">
                <a:solidFill>
                  <a:srgbClr val="ffffff"/>
                </a:solidFill>
                <a:latin typeface="Segoe UI Light"/>
                <a:ea typeface="Segoe UI Light"/>
              </a:rPr>
              <a:t>Course title style</a:t>
            </a:r>
            <a:endParaRPr b="0" lang="en-US" sz="4800" spc="-1" strike="noStrike">
              <a:solidFill>
                <a:srgbClr val="000000"/>
              </a:solidFill>
              <a:latin typeface="Calibri"/>
            </a:endParaRPr>
          </a:p>
        </p:txBody>
      </p:sp>
      <p:sp>
        <p:nvSpPr>
          <p:cNvPr id="1"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descr=""/>
          <p:cNvPicPr/>
          <p:nvPr/>
        </p:nvPicPr>
        <p:blipFill>
          <a:blip r:embed="rId2"/>
          <a:srcRect l="9721" t="16535" r="7269" b="16693"/>
          <a:stretch/>
        </p:blipFill>
        <p:spPr>
          <a:xfrm>
            <a:off x="10731960" y="4631040"/>
            <a:ext cx="1131480" cy="334440"/>
          </a:xfrm>
          <a:prstGeom prst="rect">
            <a:avLst/>
          </a:prstGeom>
          <a:ln>
            <a:noFill/>
          </a:ln>
        </p:spPr>
      </p:pic>
      <p:pic>
        <p:nvPicPr>
          <p:cNvPr id="3" name="Picture 1" descr=""/>
          <p:cNvPicPr/>
          <p:nvPr/>
        </p:nvPicPr>
        <p:blipFill>
          <a:blip r:embed="rId3"/>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8738640" y="2684880"/>
            <a:ext cx="2241000" cy="2355120"/>
          </a:xfrm>
          <a:prstGeom prst="rect">
            <a:avLst/>
          </a:prstGeom>
          <a:noFill/>
          <a:ln>
            <a:noFill/>
          </a:ln>
        </p:spPr>
        <p:style>
          <a:lnRef idx="0"/>
          <a:fillRef idx="0"/>
          <a:effectRef idx="0"/>
          <a:fontRef idx="minor"/>
        </p:style>
        <p:txBody>
          <a:bodyPr anchor="ctr">
            <a:normAutofit/>
          </a:bodyPr>
          <a:p>
            <a:pPr>
              <a:lnSpc>
                <a:spcPct val="100000"/>
              </a:lnSpc>
            </a:pPr>
            <a:r>
              <a:rPr b="1" lang="en-US" sz="1800" spc="-32" strike="noStrike">
                <a:solidFill>
                  <a:srgbClr val="ffffff"/>
                </a:solidFill>
                <a:latin typeface="Segoe UI"/>
                <a:ea typeface="Segoe UI"/>
              </a:rPr>
              <a:t>Click to edit Master subtitle style</a:t>
            </a:r>
            <a:endParaRPr b="0" lang="en-US" sz="1800" spc="-1" strike="noStrike">
              <a:latin typeface="Arial"/>
            </a:endParaRPr>
          </a:p>
        </p:txBody>
      </p:sp>
      <p:sp>
        <p:nvSpPr>
          <p:cNvPr id="80" name="CustomShape 2"/>
          <p:cNvSpPr/>
          <p:nvPr/>
        </p:nvSpPr>
        <p:spPr>
          <a:xfrm>
            <a:off x="193320" y="3376440"/>
            <a:ext cx="8409600" cy="1692360"/>
          </a:xfrm>
          <a:prstGeom prst="rect">
            <a:avLst/>
          </a:prstGeom>
          <a:solidFill>
            <a:srgbClr val="82bf36"/>
          </a:solidFill>
          <a:ln>
            <a:noFill/>
          </a:ln>
        </p:spPr>
        <p:style>
          <a:lnRef idx="0"/>
          <a:fillRef idx="0"/>
          <a:effectRef idx="0"/>
          <a:fontRef idx="minor"/>
        </p:style>
      </p:sp>
      <p:sp>
        <p:nvSpPr>
          <p:cNvPr id="81"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82" name="Picture 14" descr=""/>
          <p:cNvPicPr/>
          <p:nvPr/>
        </p:nvPicPr>
        <p:blipFill>
          <a:blip r:embed="rId2"/>
          <a:srcRect l="9721" t="16535" r="7269" b="16693"/>
          <a:stretch/>
        </p:blipFill>
        <p:spPr>
          <a:xfrm>
            <a:off x="11181600" y="4821480"/>
            <a:ext cx="740160" cy="218520"/>
          </a:xfrm>
          <a:prstGeom prst="rect">
            <a:avLst/>
          </a:prstGeom>
          <a:ln>
            <a:noFill/>
          </a:ln>
        </p:spPr>
      </p:pic>
      <p:sp>
        <p:nvSpPr>
          <p:cNvPr id="83" name="PlaceHolder 4"/>
          <p:cNvSpPr>
            <a:spLocks noGrp="1"/>
          </p:cNvSpPr>
          <p:nvPr>
            <p:ph type="body"/>
          </p:nvPr>
        </p:nvSpPr>
        <p:spPr>
          <a:xfrm>
            <a:off x="291960" y="3466440"/>
            <a:ext cx="8215560" cy="1485000"/>
          </a:xfrm>
          <a:prstGeom prst="rect">
            <a:avLst/>
          </a:prstGeom>
        </p:spPr>
        <p:txBody>
          <a:bodyPr lIns="90000" rIns="90000" tIns="45000" bIns="45000" anchor="b">
            <a:normAutofit/>
          </a:bodyPr>
          <a:p>
            <a:pPr>
              <a:lnSpc>
                <a:spcPct val="100000"/>
              </a:lnSpc>
              <a:spcBef>
                <a:spcPts val="1199"/>
              </a:spcBef>
            </a:pPr>
            <a:r>
              <a:rPr b="0" lang="en-US" sz="3600" spc="-1" strike="noStrike">
                <a:solidFill>
                  <a:srgbClr val="ffffff"/>
                </a:solidFill>
                <a:latin typeface="Segoe UI Light"/>
                <a:ea typeface="Segoe UI Light"/>
              </a:rPr>
              <a:t>Module or Section transition style</a:t>
            </a:r>
            <a:endParaRPr b="1" lang="en-US" sz="3600" spc="-1" strike="noStrike">
              <a:solidFill>
                <a:srgbClr val="000000"/>
              </a:solidFill>
              <a:latin typeface="Segoe UI Light"/>
            </a:endParaRPr>
          </a:p>
        </p:txBody>
      </p:sp>
      <p:pic>
        <p:nvPicPr>
          <p:cNvPr id="84" name="Picture 11" descr=""/>
          <p:cNvPicPr/>
          <p:nvPr/>
        </p:nvPicPr>
        <p:blipFill>
          <a:blip r:embed="rId3"/>
          <a:stretch/>
        </p:blipFill>
        <p:spPr>
          <a:xfrm>
            <a:off x="193320" y="164160"/>
            <a:ext cx="2084040" cy="833400"/>
          </a:xfrm>
          <a:prstGeom prst="rect">
            <a:avLst/>
          </a:prstGeom>
          <a:ln>
            <a:noFill/>
          </a:ln>
        </p:spPr>
      </p:pic>
      <p:sp>
        <p:nvSpPr>
          <p:cNvPr id="8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123"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124"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125" name="Picture 7" descr=""/>
          <p:cNvPicPr/>
          <p:nvPr/>
        </p:nvPicPr>
        <p:blipFill>
          <a:blip r:embed="rId2"/>
          <a:stretch/>
        </p:blipFill>
        <p:spPr>
          <a:xfrm>
            <a:off x="171360" y="177840"/>
            <a:ext cx="2857320" cy="1142640"/>
          </a:xfrm>
          <a:prstGeom prst="rect">
            <a:avLst/>
          </a:prstGeom>
          <a:ln>
            <a:noFill/>
          </a:ln>
        </p:spPr>
      </p:pic>
      <p:sp>
        <p:nvSpPr>
          <p:cNvPr id="12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64"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65"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203"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204" name="Picture 4" descr=""/>
          <p:cNvPicPr/>
          <p:nvPr/>
        </p:nvPicPr>
        <p:blipFill>
          <a:blip r:embed="rId2"/>
          <a:srcRect l="9721" t="0" r="0" b="0"/>
          <a:stretch/>
        </p:blipFill>
        <p:spPr>
          <a:xfrm>
            <a:off x="529920" y="2940120"/>
            <a:ext cx="5472720" cy="2229120"/>
          </a:xfrm>
          <a:prstGeom prst="rect">
            <a:avLst/>
          </a:prstGeom>
          <a:ln>
            <a:noFill/>
          </a:ln>
        </p:spPr>
      </p:pic>
      <p:sp>
        <p:nvSpPr>
          <p:cNvPr id="205"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20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93320" y="5132520"/>
            <a:ext cx="857952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p:txBody>
      </p:sp>
      <p:sp>
        <p:nvSpPr>
          <p:cNvPr id="250" name="TextShape 2"/>
          <p:cNvSpPr txBox="1"/>
          <p:nvPr/>
        </p:nvSpPr>
        <p:spPr>
          <a:xfrm>
            <a:off x="1188720" y="2415600"/>
            <a:ext cx="8579520" cy="26028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How to read from a file</a:t>
            </a:r>
            <a:br/>
            <a:r>
              <a:rPr b="0" lang="en-US" sz="3600" spc="-1" strike="noStrike">
                <a:solidFill>
                  <a:srgbClr val="ffffff"/>
                </a:solidFill>
                <a:latin typeface="Segoe UI Light"/>
                <a:ea typeface="Segoe UI Light"/>
              </a:rPr>
              <a:t>read, readline, reader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38016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If you are reading a CSV file, </a:t>
            </a:r>
            <a:br/>
            <a:r>
              <a:rPr b="0" lang="en-US" sz="4400" spc="-1" strike="noStrike">
                <a:solidFill>
                  <a:srgbClr val="000000"/>
                </a:solidFill>
                <a:latin typeface="Segoe UI Light"/>
                <a:ea typeface="Segoe UI Light"/>
              </a:rPr>
              <a:t>there is a </a:t>
            </a:r>
            <a:r>
              <a:rPr b="1" lang="en-US" sz="4400" spc="-1" strike="noStrike">
                <a:solidFill>
                  <a:srgbClr val="000000"/>
                </a:solidFill>
                <a:latin typeface="Segoe UI Light"/>
                <a:ea typeface="Segoe UI Light"/>
              </a:rPr>
              <a:t>csv</a:t>
            </a:r>
            <a:r>
              <a:rPr b="0" lang="en-US" sz="4400" spc="-1" strike="noStrike">
                <a:solidFill>
                  <a:srgbClr val="000000"/>
                </a:solidFill>
                <a:latin typeface="Segoe UI Light"/>
                <a:ea typeface="Segoe UI Light"/>
              </a:rPr>
              <a:t> library that will help you!</a:t>
            </a:r>
            <a:endParaRPr b="0" lang="en-US" sz="4400" spc="-1" strike="noStrike">
              <a:solidFill>
                <a:srgbClr val="000000"/>
              </a:solidFill>
              <a:latin typeface="Calibri"/>
            </a:endParaRPr>
          </a:p>
        </p:txBody>
      </p:sp>
      <p:sp>
        <p:nvSpPr>
          <p:cNvPr id="269" name="TextShape 2"/>
          <p:cNvSpPr txBox="1"/>
          <p:nvPr/>
        </p:nvSpPr>
        <p:spPr>
          <a:xfrm>
            <a:off x="379440" y="1388160"/>
            <a:ext cx="11525040" cy="5290200"/>
          </a:xfrm>
          <a:prstGeom prst="rect">
            <a:avLst/>
          </a:prstGeom>
          <a:noFill/>
          <a:ln>
            <a:noFill/>
          </a:ln>
        </p:spPr>
        <p:txBody>
          <a:bodyPr lIns="90000" rIns="90000" tIns="45000" bIns="45000">
            <a:normAutofit/>
          </a:bodyPr>
          <a:p>
            <a:pPr>
              <a:lnSpc>
                <a:spcPct val="100000"/>
              </a:lnSpc>
              <a:spcBef>
                <a:spcPts val="1400"/>
              </a:spcBef>
            </a:pPr>
            <a:r>
              <a:rPr b="0" lang="en-US" sz="3200" spc="-1" strike="noStrike">
                <a:solidFill>
                  <a:srgbClr val="000000"/>
                </a:solidFill>
                <a:latin typeface="Segoe UI Light"/>
                <a:ea typeface="Segoe UI Light"/>
              </a:rPr>
              <a:t>To access the features in the </a:t>
            </a:r>
            <a:r>
              <a:rPr b="1" lang="en-US" sz="3200" spc="-1" strike="noStrike">
                <a:solidFill>
                  <a:srgbClr val="000000"/>
                </a:solidFill>
                <a:latin typeface="Segoe UI Light"/>
                <a:ea typeface="Segoe UI Light"/>
              </a:rPr>
              <a:t>csv</a:t>
            </a:r>
            <a:r>
              <a:rPr b="0" lang="en-US" sz="3200" spc="-1" strike="noStrike">
                <a:solidFill>
                  <a:srgbClr val="000000"/>
                </a:solidFill>
                <a:latin typeface="Segoe UI Light"/>
                <a:ea typeface="Segoe UI Light"/>
              </a:rPr>
              <a:t> library you must import it</a:t>
            </a:r>
            <a:endParaRPr b="1" lang="en-US" sz="3200" spc="-1" strike="noStrike">
              <a:solidFill>
                <a:srgbClr val="000000"/>
              </a:solidFill>
              <a:latin typeface="Segoe UI Light"/>
            </a:endParaRPr>
          </a:p>
          <a:p>
            <a:pPr marL="399960">
              <a:lnSpc>
                <a:spcPct val="100000"/>
              </a:lnSpc>
              <a:spcBef>
                <a:spcPts val="300"/>
              </a:spcBef>
              <a:spcAft>
                <a:spcPts val="300"/>
              </a:spcAft>
            </a:pPr>
            <a:r>
              <a:rPr b="0" lang="en-US" sz="3200" spc="-1" strike="noStrike">
                <a:solidFill>
                  <a:srgbClr val="0000ff"/>
                </a:solidFill>
                <a:latin typeface="Consolas"/>
                <a:ea typeface="Segoe UI Light"/>
              </a:rPr>
              <a:t>import</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69">
                                            <p:txEl>
                                              <p:pRg st="0" end="0"/>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Now you can use the </a:t>
            </a:r>
            <a:r>
              <a:rPr b="1" lang="en-US" sz="4400" spc="-1" strike="noStrike">
                <a:solidFill>
                  <a:srgbClr val="000000"/>
                </a:solidFill>
                <a:latin typeface="Segoe UI Light"/>
                <a:ea typeface="Segoe UI Light"/>
              </a:rPr>
              <a:t>reader</a:t>
            </a:r>
            <a:r>
              <a:rPr b="0" lang="en-US" sz="4400" spc="-1" strike="noStrike">
                <a:solidFill>
                  <a:srgbClr val="000000"/>
                </a:solidFill>
                <a:latin typeface="Segoe UI Light"/>
                <a:ea typeface="Segoe UI Light"/>
              </a:rPr>
              <a:t> function to return all the rows from the file into a list</a:t>
            </a:r>
            <a:endParaRPr b="0" lang="en-US" sz="4400" spc="-1" strike="noStrike">
              <a:solidFill>
                <a:srgbClr val="000000"/>
              </a:solidFill>
              <a:latin typeface="Calibri"/>
            </a:endParaRPr>
          </a:p>
        </p:txBody>
      </p:sp>
      <p:sp>
        <p:nvSpPr>
          <p:cNvPr id="271" name="TextShape 2"/>
          <p:cNvSpPr txBox="1"/>
          <p:nvPr/>
        </p:nvSpPr>
        <p:spPr>
          <a:xfrm>
            <a:off x="379440" y="1388160"/>
            <a:ext cx="11525040" cy="5290200"/>
          </a:xfrm>
          <a:prstGeom prst="rect">
            <a:avLst/>
          </a:prstGeom>
          <a:noFill/>
          <a:ln>
            <a:noFill/>
          </a:ln>
        </p:spPr>
        <p:txBody>
          <a:bodyPr lIns="90000" rIns="90000" tIns="45000" bIns="45000">
            <a:normAutofit/>
          </a:bodyPr>
          <a:p>
            <a:pPr>
              <a:lnSpc>
                <a:spcPct val="100000"/>
              </a:lnSpc>
              <a:spcBef>
                <a:spcPts val="1400"/>
              </a:spcBef>
            </a:pPr>
            <a:r>
              <a:rPr b="0" lang="en-US" sz="3200" spc="-1" strike="noStrike">
                <a:solidFill>
                  <a:srgbClr val="000000"/>
                </a:solidFill>
                <a:latin typeface="Segoe UI Light"/>
                <a:ea typeface="Segoe UI Light"/>
              </a:rPr>
              <a:t>The reader function will take an open csv file and return each row from the file into a list</a:t>
            </a:r>
            <a:endParaRPr b="1" lang="en-US" sz="3200" spc="-1" strike="noStrike">
              <a:solidFill>
                <a:srgbClr val="000000"/>
              </a:solidFill>
              <a:latin typeface="Segoe UI Light"/>
            </a:endParaRPr>
          </a:p>
          <a:p>
            <a:pPr marL="399960">
              <a:lnSpc>
                <a:spcPct val="100000"/>
              </a:lnSpc>
              <a:spcBef>
                <a:spcPts val="300"/>
              </a:spcBef>
              <a:spcAft>
                <a:spcPts val="300"/>
              </a:spcAft>
            </a:pPr>
            <a:r>
              <a:rPr b="0" lang="en-US" sz="2800" spc="-1" strike="noStrike">
                <a:solidFill>
                  <a:srgbClr val="404040"/>
                </a:solidFill>
                <a:latin typeface="Consolas"/>
                <a:ea typeface="Segoe UI Light"/>
              </a:rPr>
              <a:t>dataFromFile = csv.reader(myCSVfile)</a:t>
            </a:r>
            <a:endParaRPr b="1" lang="en-US" sz="2800" spc="-1" strike="noStrike">
              <a:solidFill>
                <a:srgbClr val="000000"/>
              </a:solidFill>
              <a:latin typeface="Segoe UI Light"/>
            </a:endParaRPr>
          </a:p>
          <a:p>
            <a:pPr>
              <a:lnSpc>
                <a:spcPct val="100000"/>
              </a:lnSpc>
              <a:spcBef>
                <a:spcPts val="1400"/>
              </a:spcBef>
            </a:pPr>
            <a:r>
              <a:rPr b="0" lang="en-US" sz="3200" spc="-1" strike="noStrike">
                <a:solidFill>
                  <a:srgbClr val="000000"/>
                </a:solidFill>
                <a:latin typeface="Segoe UI Light"/>
                <a:ea typeface="Segoe UI Light"/>
              </a:rPr>
              <a:t>If your file is not using a comma to separate the values, you can tell the reader function what character is used as a delimiter</a:t>
            </a:r>
            <a:endParaRPr b="1" lang="en-US" sz="3200" spc="-1" strike="noStrike">
              <a:solidFill>
                <a:srgbClr val="000000"/>
              </a:solidFill>
              <a:latin typeface="Segoe UI Light"/>
            </a:endParaRPr>
          </a:p>
          <a:p>
            <a:pPr marL="399960">
              <a:lnSpc>
                <a:spcPct val="100000"/>
              </a:lnSpc>
            </a:pPr>
            <a:r>
              <a:rPr b="0" lang="en-US" sz="2800" spc="-1" strike="noStrike">
                <a:solidFill>
                  <a:srgbClr val="000000"/>
                </a:solidFill>
                <a:latin typeface="Consolas"/>
                <a:ea typeface="Segoe UI Light"/>
              </a:rPr>
              <a:t>dataFromFile = csv.reader(myCSVFile, delimiter=</a:t>
            </a:r>
            <a:r>
              <a:rPr b="0" lang="en-US" sz="2800" spc="-1" strike="noStrike">
                <a:solidFill>
                  <a:srgbClr val="a31515"/>
                </a:solidFill>
                <a:latin typeface="Consolas"/>
                <a:ea typeface="Segoe UI Light"/>
              </a:rPr>
              <a:t>","</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71">
                                            <p:txEl>
                                              <p:pRg st="0" end="0"/>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271">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71">
                                            <p:txEl>
                                              <p:pRg st="2" end="2"/>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7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379440" y="182160"/>
            <a:ext cx="11523960" cy="1063080"/>
          </a:xfrm>
          <a:prstGeom prst="rect">
            <a:avLst/>
          </a:prstGeom>
          <a:noFill/>
          <a:ln>
            <a:noFill/>
          </a:ln>
        </p:spPr>
        <p:txBody>
          <a:bodyPr>
            <a:normAutofit fontScale="73000"/>
          </a:bodyPr>
          <a:p>
            <a:pPr>
              <a:lnSpc>
                <a:spcPct val="80000"/>
              </a:lnSpc>
            </a:pPr>
            <a:r>
              <a:rPr b="0" lang="en-US" sz="4400" spc="-1" strike="noStrike">
                <a:solidFill>
                  <a:srgbClr val="000000"/>
                </a:solidFill>
                <a:latin typeface="Segoe UI Light"/>
                <a:ea typeface="Segoe UI Light"/>
              </a:rPr>
              <a:t>Now we can open and read a csv file</a:t>
            </a:r>
            <a:br/>
            <a:endParaRPr b="0" lang="en-US" sz="4400" spc="-1" strike="noStrike">
              <a:solidFill>
                <a:srgbClr val="000000"/>
              </a:solidFill>
              <a:latin typeface="Calibri"/>
            </a:endParaRPr>
          </a:p>
        </p:txBody>
      </p:sp>
      <p:sp>
        <p:nvSpPr>
          <p:cNvPr id="273" name="TextShape 2"/>
          <p:cNvSpPr txBox="1"/>
          <p:nvPr/>
        </p:nvSpPr>
        <p:spPr>
          <a:xfrm>
            <a:off x="379440" y="1388160"/>
            <a:ext cx="11525040" cy="4717800"/>
          </a:xfrm>
          <a:prstGeom prst="rect">
            <a:avLst/>
          </a:prstGeom>
          <a:noFill/>
          <a:ln>
            <a:noFill/>
          </a:ln>
        </p:spPr>
        <p:txBody>
          <a:bodyPr lIns="90000" rIns="90000" tIns="45000" bIns="45000">
            <a:noAutofit/>
          </a:bodyPr>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r>
              <a:rPr b="0" lang="en-US" sz="3200" spc="-1" strike="noStrike">
                <a:solidFill>
                  <a:srgbClr val="000000"/>
                </a:solidFill>
                <a:latin typeface="Consolas"/>
                <a:ea typeface="Segoe UI Light"/>
              </a:rPr>
              <a:t>fileName = </a:t>
            </a:r>
            <a:r>
              <a:rPr b="0" lang="en-US" sz="3200" spc="-1" strike="noStrike">
                <a:solidFill>
                  <a:srgbClr val="a31515"/>
                </a:solidFill>
                <a:latin typeface="Consolas"/>
                <a:ea typeface="Segoe UI Light"/>
              </a:rPr>
              <a:t>"GuestList.txt“</a:t>
            </a:r>
            <a:endParaRPr b="1" lang="en-US" sz="3200" spc="-1" strike="noStrike">
              <a:solidFill>
                <a:srgbClr val="000000"/>
              </a:solidFill>
              <a:latin typeface="Segoe UI Light"/>
            </a:endParaRPr>
          </a:p>
          <a:p>
            <a:pPr>
              <a:lnSpc>
                <a:spcPct val="100000"/>
              </a:lnSpc>
              <a:spcBef>
                <a:spcPts val="1400"/>
              </a:spcBef>
            </a:pPr>
            <a:r>
              <a:rPr b="0" lang="en-US" sz="3200" spc="-1" strike="noStrike">
                <a:solidFill>
                  <a:srgbClr val="000000"/>
                </a:solidFill>
                <a:latin typeface="Consolas"/>
                <a:ea typeface="Segoe UI Light"/>
              </a:rPr>
              <a:t>accessMode = </a:t>
            </a:r>
            <a:r>
              <a:rPr b="0" lang="en-US" sz="3200" spc="-1" strike="noStrike">
                <a:solidFill>
                  <a:srgbClr val="a31515"/>
                </a:solidFill>
                <a:latin typeface="Consolas"/>
                <a:ea typeface="Segoe UI Light"/>
              </a:rPr>
              <a:t>"r"</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spcBef>
                <a:spcPts val="1400"/>
              </a:spcBef>
            </a:pPr>
            <a:r>
              <a:rPr b="0" lang="en-US" sz="3200" spc="-1" strike="noStrike">
                <a:solidFill>
                  <a:srgbClr val="0000ff"/>
                </a:solidFill>
                <a:latin typeface="Consolas"/>
                <a:ea typeface="Segoe UI Light"/>
              </a:rPr>
              <a:t>with</a:t>
            </a:r>
            <a:r>
              <a:rPr b="0" lang="en-US" sz="3200" spc="-1" strike="noStrike">
                <a:solidFill>
                  <a:srgbClr val="000000"/>
                </a:solidFill>
                <a:latin typeface="Consolas"/>
                <a:ea typeface="Segoe UI Light"/>
              </a:rPr>
              <a:t> open(fileName, accessMode) </a:t>
            </a:r>
            <a:r>
              <a:rPr b="0" lang="en-US" sz="3200" spc="-1" strike="noStrike">
                <a:solidFill>
                  <a:srgbClr val="0000ff"/>
                </a:solidFill>
                <a:latin typeface="Consolas"/>
                <a:ea typeface="Segoe UI Light"/>
              </a:rPr>
              <a:t>as</a:t>
            </a:r>
            <a:r>
              <a:rPr b="0" lang="en-US" sz="3200" spc="-1" strike="noStrike">
                <a:solidFill>
                  <a:srgbClr val="000000"/>
                </a:solidFill>
                <a:latin typeface="Consolas"/>
                <a:ea typeface="Segoe UI Light"/>
              </a:rPr>
              <a:t> myCSVFile:     </a:t>
            </a:r>
            <a:r>
              <a:rPr b="0" lang="en-US" sz="3200" spc="-1" strike="noStrike">
                <a:solidFill>
                  <a:srgbClr val="000000"/>
                </a:solidFill>
                <a:latin typeface="Consolas"/>
                <a:ea typeface="Segoe UI Light"/>
              </a:rPr>
              <a:t>	</a:t>
            </a:r>
            <a:r>
              <a:rPr b="0" lang="en-US" sz="3200" spc="-1" strike="noStrike">
                <a:solidFill>
                  <a:srgbClr val="008000"/>
                </a:solidFill>
                <a:latin typeface="Consolas"/>
                <a:ea typeface="Segoe UI Light"/>
              </a:rPr>
              <a:t>#Read the file contents</a:t>
            </a:r>
            <a:endParaRPr b="1" lang="en-US" sz="3200" spc="-1" strike="noStrike">
              <a:solidFill>
                <a:srgbClr val="000000"/>
              </a:solidFill>
              <a:latin typeface="Segoe UI Light"/>
            </a:endParaRPr>
          </a:p>
          <a:p>
            <a:pPr>
              <a:lnSpc>
                <a:spcPct val="100000"/>
              </a:lnSpc>
              <a:spcBef>
                <a:spcPts val="1400"/>
              </a:spcBef>
            </a:pPr>
            <a:r>
              <a:rPr b="0" lang="en-US" sz="3200" spc="-1" strike="noStrike">
                <a:solidFill>
                  <a:srgbClr val="008000"/>
                </a:solidFill>
                <a:latin typeface="Consolas"/>
                <a:ea typeface="Segoe UI Light"/>
              </a:rPr>
              <a:t>	</a:t>
            </a:r>
            <a:r>
              <a:rPr b="0" lang="en-US" sz="3200" spc="-1" strike="noStrike">
                <a:solidFill>
                  <a:srgbClr val="000000"/>
                </a:solidFill>
                <a:latin typeface="Consolas"/>
                <a:ea typeface="Segoe UI Light"/>
              </a:rPr>
              <a:t>dataFromFile = csv.reader(myCSVFile)</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379440" y="182160"/>
            <a:ext cx="11523960" cy="1063080"/>
          </a:xfrm>
          <a:prstGeom prst="rect">
            <a:avLst/>
          </a:prstGeom>
          <a:noFill/>
          <a:ln>
            <a:noFill/>
          </a:ln>
        </p:spPr>
        <p:txBody>
          <a:bodyPr>
            <a:normAutofit fontScale="73000"/>
          </a:bodyPr>
          <a:p>
            <a:pPr>
              <a:lnSpc>
                <a:spcPct val="80000"/>
              </a:lnSpc>
            </a:pPr>
            <a:r>
              <a:rPr b="0" lang="en-US" sz="4400" spc="-1" strike="noStrike">
                <a:solidFill>
                  <a:srgbClr val="000000"/>
                </a:solidFill>
                <a:latin typeface="Segoe UI Light"/>
                <a:ea typeface="Segoe UI Light"/>
              </a:rPr>
              <a:t>Why do we have a ‘with’ and ‘:’ ?</a:t>
            </a:r>
            <a:br/>
            <a:endParaRPr b="0" lang="en-US" sz="4400" spc="-1" strike="noStrike">
              <a:solidFill>
                <a:srgbClr val="000000"/>
              </a:solidFill>
              <a:latin typeface="Calibri"/>
            </a:endParaRPr>
          </a:p>
        </p:txBody>
      </p:sp>
      <p:sp>
        <p:nvSpPr>
          <p:cNvPr id="275" name="TextShape 2"/>
          <p:cNvSpPr txBox="1"/>
          <p:nvPr/>
        </p:nvSpPr>
        <p:spPr>
          <a:xfrm>
            <a:off x="378720" y="1458720"/>
            <a:ext cx="11525040" cy="1625400"/>
          </a:xfrm>
          <a:prstGeom prst="rect">
            <a:avLst/>
          </a:prstGeom>
          <a:noFill/>
          <a:ln>
            <a:noFill/>
          </a:ln>
        </p:spPr>
        <p:txBody>
          <a:bodyPr lIns="90000" rIns="90000" tIns="45000" bIns="45000">
            <a:normAutofit/>
          </a:bodyPr>
          <a:p>
            <a:pPr>
              <a:lnSpc>
                <a:spcPct val="100000"/>
              </a:lnSpc>
              <a:spcBef>
                <a:spcPts val="1199"/>
              </a:spcBef>
            </a:pPr>
            <a:r>
              <a:rPr b="1" lang="en-US" sz="3200" spc="-1" strike="noStrike">
                <a:solidFill>
                  <a:srgbClr val="0000ff"/>
                </a:solidFill>
                <a:latin typeface="Consolas"/>
                <a:ea typeface="Segoe UI Light"/>
              </a:rPr>
              <a:t>with</a:t>
            </a:r>
            <a:r>
              <a:rPr b="1" lang="en-US" sz="3200" spc="-1" strike="noStrike">
                <a:solidFill>
                  <a:srgbClr val="000000"/>
                </a:solidFill>
                <a:latin typeface="Consolas"/>
                <a:ea typeface="Segoe UI Light"/>
              </a:rPr>
              <a:t> open(fileName, accessMode) </a:t>
            </a:r>
            <a:r>
              <a:rPr b="1" lang="en-US" sz="3200" spc="-1" strike="noStrike">
                <a:solidFill>
                  <a:srgbClr val="0000ff"/>
                </a:solidFill>
                <a:latin typeface="Consolas"/>
                <a:ea typeface="Segoe UI Light"/>
              </a:rPr>
              <a:t>as</a:t>
            </a:r>
            <a:r>
              <a:rPr b="1" lang="en-US" sz="3200" spc="-1" strike="noStrike">
                <a:solidFill>
                  <a:srgbClr val="000000"/>
                </a:solidFill>
                <a:latin typeface="Consolas"/>
                <a:ea typeface="Segoe UI Light"/>
              </a:rPr>
              <a:t> myCSVFile:</a:t>
            </a:r>
            <a:br/>
            <a:endParaRPr b="1" lang="en-US" sz="3200" spc="-1" strike="noStrike">
              <a:solidFill>
                <a:srgbClr val="000000"/>
              </a:solidFill>
              <a:latin typeface="Segoe UI Light"/>
            </a:endParaRPr>
          </a:p>
        </p:txBody>
      </p:sp>
      <p:sp>
        <p:nvSpPr>
          <p:cNvPr id="276" name="TextShape 3"/>
          <p:cNvSpPr txBox="1"/>
          <p:nvPr/>
        </p:nvSpPr>
        <p:spPr>
          <a:xfrm>
            <a:off x="379080" y="2814840"/>
            <a:ext cx="11525040" cy="116352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Programs should always open a file, and close it when they are done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they don’t sometimes the code crashes when you try to re-open a file that wasn’t closed last time you ran your code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a:t>
            </a:r>
            <a:r>
              <a:rPr b="1" lang="en-US" sz="3200" spc="-1" strike="noStrike">
                <a:solidFill>
                  <a:srgbClr val="000000"/>
                </a:solidFill>
                <a:latin typeface="Segoe UI Light"/>
                <a:ea typeface="Segoe UI Light"/>
              </a:rPr>
              <a:t>with</a:t>
            </a:r>
            <a:r>
              <a:rPr b="0" lang="en-US" sz="3200" spc="-1" strike="noStrike">
                <a:solidFill>
                  <a:srgbClr val="000000"/>
                </a:solidFill>
                <a:latin typeface="Segoe UI Light"/>
                <a:ea typeface="Segoe UI Light"/>
              </a:rPr>
              <a:t>’ ‘</a:t>
            </a:r>
            <a:r>
              <a:rPr b="1" lang="en-US" sz="3200" spc="-1" strike="noStrike">
                <a:solidFill>
                  <a:srgbClr val="000000"/>
                </a:solidFill>
                <a:latin typeface="Segoe UI Light"/>
                <a:ea typeface="Segoe UI Light"/>
              </a:rPr>
              <a:t>:</a:t>
            </a:r>
            <a:r>
              <a:rPr b="0" lang="en-US" sz="3200" spc="-1" strike="noStrike">
                <a:solidFill>
                  <a:srgbClr val="000000"/>
                </a:solidFill>
                <a:latin typeface="Segoe UI Light"/>
                <a:ea typeface="Segoe UI Light"/>
              </a:rPr>
              <a:t>’ syntax is used for certain methods to make sure clean up code such as close file runs even if there is an error.</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p:txBody>
      </p:sp>
      <p:sp>
        <p:nvSpPr>
          <p:cNvPr id="277" name="CustomShape 4"/>
          <p:cNvSpPr/>
          <p:nvPr/>
        </p:nvSpPr>
        <p:spPr>
          <a:xfrm>
            <a:off x="378720" y="1497960"/>
            <a:ext cx="1013040" cy="5320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78" name="CustomShape 5"/>
          <p:cNvSpPr/>
          <p:nvPr/>
        </p:nvSpPr>
        <p:spPr>
          <a:xfrm>
            <a:off x="10210320" y="1497960"/>
            <a:ext cx="504720" cy="5320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76">
                                            <p:txEl>
                                              <p:pRg st="1" end="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76">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379440" y="182160"/>
            <a:ext cx="11523960" cy="1063080"/>
          </a:xfrm>
          <a:prstGeom prst="rect">
            <a:avLst/>
          </a:prstGeom>
          <a:noFill/>
          <a:ln>
            <a:noFill/>
          </a:ln>
        </p:spPr>
        <p:txBody>
          <a:bodyPr>
            <a:normAutofit fontScale="28000"/>
          </a:bodyPr>
          <a:p>
            <a:pPr>
              <a:lnSpc>
                <a:spcPct val="80000"/>
              </a:lnSpc>
            </a:pPr>
            <a:r>
              <a:rPr b="0" lang="en-US" sz="4400" spc="-1" strike="noStrike">
                <a:solidFill>
                  <a:srgbClr val="000000"/>
                </a:solidFill>
                <a:latin typeface="Segoe UI Light"/>
                <a:ea typeface="Segoe UI Light"/>
              </a:rPr>
              <a:t>Once we have all the rows from the csv files returned, how do we access the individual rows?</a:t>
            </a:r>
            <a:br/>
            <a:endParaRPr b="0" lang="en-US" sz="4400" spc="-1" strike="noStrike">
              <a:solidFill>
                <a:srgbClr val="000000"/>
              </a:solidFill>
              <a:latin typeface="Calibri"/>
            </a:endParaRPr>
          </a:p>
        </p:txBody>
      </p:sp>
      <p:sp>
        <p:nvSpPr>
          <p:cNvPr id="280" name="TextShape 2"/>
          <p:cNvSpPr txBox="1"/>
          <p:nvPr/>
        </p:nvSpPr>
        <p:spPr>
          <a:xfrm>
            <a:off x="378720" y="1207080"/>
            <a:ext cx="11525040" cy="530172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Use a for loop to loop through the values in the list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Each row will be one value</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00ff"/>
                </a:solidFill>
                <a:latin typeface="Consolas"/>
                <a:ea typeface="Segoe UI Light"/>
              </a:rPr>
              <a:t>with</a:t>
            </a:r>
            <a:r>
              <a:rPr b="0" lang="en-US" sz="3200" spc="-1" strike="noStrike">
                <a:solidFill>
                  <a:srgbClr val="000000"/>
                </a:solidFill>
                <a:latin typeface="Consolas"/>
                <a:ea typeface="Segoe UI Light"/>
              </a:rPr>
              <a:t> open(fileName, accessMode) </a:t>
            </a:r>
            <a:r>
              <a:rPr b="0" lang="en-US" sz="3200" spc="-1" strike="noStrike">
                <a:solidFill>
                  <a:srgbClr val="0000ff"/>
                </a:solidFill>
                <a:latin typeface="Consolas"/>
                <a:ea typeface="Segoe UI Light"/>
              </a:rPr>
              <a:t>as</a:t>
            </a:r>
            <a:r>
              <a:rPr b="0" lang="en-US" sz="3200" spc="-1" strike="noStrike">
                <a:solidFill>
                  <a:srgbClr val="000000"/>
                </a:solidFill>
                <a:latin typeface="Consolas"/>
                <a:ea typeface="Segoe UI Light"/>
              </a:rPr>
              <a:t> myCSVFile:</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8000"/>
                </a:solidFill>
                <a:latin typeface="Consolas"/>
                <a:ea typeface="Segoe UI Light"/>
              </a:rPr>
              <a:t>#Read the file contents</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dataFromFile = csv.reader(myCSVFile)</a:t>
            </a:r>
            <a:endParaRPr b="1" lang="en-US" sz="3200" spc="-1" strike="noStrike">
              <a:solidFill>
                <a:srgbClr val="000000"/>
              </a:solidFill>
              <a:latin typeface="Segoe UI Light"/>
            </a:endParaRPr>
          </a:p>
          <a:p>
            <a:pPr>
              <a:lnSpc>
                <a:spcPct val="100000"/>
              </a:lnSpc>
            </a:pPr>
            <a:r>
              <a:rPr b="0" lang="en-US" sz="3200" spc="-1" strike="noStrike">
                <a:solidFill>
                  <a:srgbClr val="008000"/>
                </a:solidFill>
                <a:latin typeface="Consolas"/>
                <a:ea typeface="Segoe UI Light"/>
              </a:rPr>
              <a:t>	</a:t>
            </a:r>
            <a:r>
              <a:rPr b="0" lang="en-US" sz="3200" spc="-1" strike="noStrike">
                <a:solidFill>
                  <a:srgbClr val="008000"/>
                </a:solidFill>
                <a:latin typeface="Consolas"/>
                <a:ea typeface="Segoe UI Light"/>
              </a:rPr>
              <a:t>#For loop that will run once per row</a:t>
            </a:r>
            <a:endParaRPr b="1" lang="en-US" sz="3200" spc="-1" strike="noStrike">
              <a:solidFill>
                <a:srgbClr val="000000"/>
              </a:solidFill>
              <a:latin typeface="Segoe UI Light"/>
            </a:endParaRPr>
          </a:p>
          <a:p>
            <a:pPr>
              <a:lnSpc>
                <a:spcPct val="100000"/>
              </a:lnSpc>
            </a:pPr>
            <a:r>
              <a:rPr b="0" lang="en-US" sz="3200" spc="-1" strike="noStrike">
                <a:solidFill>
                  <a:srgbClr val="0000ff"/>
                </a:solidFill>
                <a:latin typeface="Consolas"/>
                <a:ea typeface="Segoe UI Light"/>
              </a:rPr>
              <a:t>	</a:t>
            </a:r>
            <a:r>
              <a:rPr b="0" lang="en-US" sz="3200" spc="-1" strike="noStrike">
                <a:solidFill>
                  <a:srgbClr val="0000ff"/>
                </a:solidFill>
                <a:latin typeface="Consolas"/>
                <a:ea typeface="Segoe UI Light"/>
              </a:rPr>
              <a:t>for</a:t>
            </a:r>
            <a:r>
              <a:rPr b="0" lang="en-US" sz="3200" spc="-1" strike="noStrike">
                <a:solidFill>
                  <a:srgbClr val="000000"/>
                </a:solidFill>
                <a:latin typeface="Consolas"/>
                <a:ea typeface="Segoe UI Light"/>
              </a:rPr>
              <a:t> row </a:t>
            </a:r>
            <a:r>
              <a:rPr b="0" lang="en-US" sz="3200" spc="-1" strike="noStrike">
                <a:solidFill>
                  <a:srgbClr val="0000ff"/>
                </a:solidFill>
                <a:latin typeface="Consolas"/>
                <a:ea typeface="Segoe UI Light"/>
              </a:rPr>
              <a:t>in</a:t>
            </a:r>
            <a:r>
              <a:rPr b="0" lang="en-US" sz="3200" spc="-1" strike="noStrike">
                <a:solidFill>
                  <a:srgbClr val="000000"/>
                </a:solidFill>
                <a:latin typeface="Consolas"/>
                <a:ea typeface="Segoe UI Light"/>
              </a:rPr>
              <a:t> dataFromFile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print(row)</a:t>
            </a:r>
            <a:endParaRPr b="1" lang="en-US" sz="3200" spc="-1" strike="noStrike">
              <a:solidFill>
                <a:srgbClr val="000000"/>
              </a:solidFill>
              <a:latin typeface="Segoe UI Light"/>
            </a:endParaRPr>
          </a:p>
          <a:p>
            <a:pPr>
              <a:lnSpc>
                <a:spcPct val="100000"/>
              </a:lnSpc>
              <a:spcBef>
                <a:spcPts val="1400"/>
              </a:spcBef>
            </a:pPr>
            <a:br/>
            <a:b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80">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80">
                                            <p:txEl>
                                              <p:pRg st="7" end="7"/>
                                            </p:txEl>
                                          </p:spTgt>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280">
                                            <p:txEl>
                                              <p:pRg st="8" end="8"/>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280">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379440" y="1371600"/>
            <a:ext cx="8834400" cy="4952520"/>
          </a:xfrm>
          <a:prstGeom prst="rect">
            <a:avLst/>
          </a:prstGeom>
          <a:noFill/>
          <a:ln>
            <a:noFill/>
          </a:ln>
        </p:spPr>
        <p:txBody>
          <a:bodyPr lIns="90000" rIns="90000" tIns="45000" bIns="45000">
            <a:normAutofit fontScale="41000"/>
          </a:bodyPr>
          <a:p>
            <a:pPr>
              <a:lnSpc>
                <a:spcPct val="100000"/>
              </a:lnSpc>
            </a:pPr>
            <a:r>
              <a:rPr b="0" lang="en-US" sz="3200" spc="-1" strike="noStrike">
                <a:solidFill>
                  <a:srgbClr val="000000"/>
                </a:solidFill>
                <a:latin typeface="Consolas"/>
                <a:ea typeface="Segoe UI Light"/>
              </a:rPr>
              <a:t>fileName = </a:t>
            </a:r>
            <a:r>
              <a:rPr b="0" lang="en-US" sz="3200" spc="-1" strike="noStrike">
                <a:solidFill>
                  <a:srgbClr val="a31515"/>
                </a:solidFill>
                <a:latin typeface="Consolas"/>
                <a:ea typeface="Segoe UI Light"/>
              </a:rPr>
              <a:t>"GuestList.txt"</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accessMode = </a:t>
            </a:r>
            <a:r>
              <a:rPr b="0" lang="en-US" sz="3200" spc="-1" strike="noStrike">
                <a:solidFill>
                  <a:srgbClr val="a31515"/>
                </a:solidFill>
                <a:latin typeface="Consolas"/>
                <a:ea typeface="Segoe UI Light"/>
              </a:rPr>
              <a:t>"r"</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00ff"/>
                </a:solidFill>
                <a:latin typeface="Consolas"/>
                <a:ea typeface="Segoe UI Light"/>
              </a:rPr>
              <a:t>with</a:t>
            </a:r>
            <a:r>
              <a:rPr b="0" lang="en-US" sz="3200" spc="-1" strike="noStrike">
                <a:solidFill>
                  <a:srgbClr val="000000"/>
                </a:solidFill>
                <a:latin typeface="Consolas"/>
                <a:ea typeface="Segoe UI Light"/>
              </a:rPr>
              <a:t> open(fileName, accessMode) </a:t>
            </a:r>
            <a:r>
              <a:rPr b="0" lang="en-US" sz="3200" spc="-1" strike="noStrike">
                <a:solidFill>
                  <a:srgbClr val="0000ff"/>
                </a:solidFill>
                <a:latin typeface="Consolas"/>
                <a:ea typeface="Segoe UI Light"/>
              </a:rPr>
              <a:t>as</a:t>
            </a:r>
            <a:r>
              <a:rPr b="0" lang="en-US" sz="3200" spc="-1" strike="noStrike">
                <a:solidFill>
                  <a:srgbClr val="000000"/>
                </a:solidFill>
                <a:latin typeface="Consolas"/>
                <a:ea typeface="Segoe UI Light"/>
              </a:rPr>
              <a:t> myCSVFile:</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8000"/>
                </a:solidFill>
                <a:latin typeface="Consolas"/>
                <a:ea typeface="Segoe UI Light"/>
              </a:rPr>
              <a:t>#Read the file contents</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dataFromFile = csv.reader(myCSVFile)</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8000"/>
                </a:solidFill>
                <a:latin typeface="Consolas"/>
                <a:ea typeface="Segoe UI Light"/>
              </a:rPr>
              <a:t>	</a:t>
            </a:r>
            <a:r>
              <a:rPr b="0" lang="en-US" sz="3200" spc="-1" strike="noStrike">
                <a:solidFill>
                  <a:srgbClr val="008000"/>
                </a:solidFill>
                <a:latin typeface="Consolas"/>
                <a:ea typeface="Segoe UI Light"/>
              </a:rPr>
              <a:t>#For loop that will run</a:t>
            </a:r>
            <a:endParaRPr b="1" lang="en-US" sz="3200" spc="-1" strike="noStrike">
              <a:solidFill>
                <a:srgbClr val="000000"/>
              </a:solidFill>
              <a:latin typeface="Segoe UI Light"/>
            </a:endParaRPr>
          </a:p>
          <a:p>
            <a:pPr>
              <a:lnSpc>
                <a:spcPct val="100000"/>
              </a:lnSpc>
            </a:pPr>
            <a:r>
              <a:rPr b="0" lang="en-US" sz="3200" spc="-1" strike="noStrike">
                <a:solidFill>
                  <a:srgbClr val="008000"/>
                </a:solidFill>
                <a:latin typeface="Consolas"/>
                <a:ea typeface="Segoe UI Light"/>
              </a:rPr>
              <a:t>	</a:t>
            </a:r>
            <a:r>
              <a:rPr b="0" lang="en-US" sz="3200" spc="-1" strike="noStrike">
                <a:solidFill>
                  <a:srgbClr val="008000"/>
                </a:solidFill>
                <a:latin typeface="Consolas"/>
                <a:ea typeface="Segoe UI Light"/>
              </a:rPr>
              <a:t>#once per row</a:t>
            </a:r>
            <a:endParaRPr b="1" lang="en-US" sz="3200" spc="-1" strike="noStrike">
              <a:solidFill>
                <a:srgbClr val="000000"/>
              </a:solidFill>
              <a:latin typeface="Segoe UI Light"/>
            </a:endParaRPr>
          </a:p>
          <a:p>
            <a:pPr>
              <a:lnSpc>
                <a:spcPct val="100000"/>
              </a:lnSpc>
            </a:pPr>
            <a:r>
              <a:rPr b="0" lang="en-US" sz="3200" spc="-1" strike="noStrike">
                <a:solidFill>
                  <a:srgbClr val="0000ff"/>
                </a:solidFill>
                <a:latin typeface="Consolas"/>
                <a:ea typeface="Segoe UI Light"/>
              </a:rPr>
              <a:t>	</a:t>
            </a:r>
            <a:r>
              <a:rPr b="0" lang="en-US" sz="3200" spc="-1" strike="noStrike">
                <a:solidFill>
                  <a:srgbClr val="0000ff"/>
                </a:solidFill>
                <a:latin typeface="Consolas"/>
                <a:ea typeface="Segoe UI Light"/>
              </a:rPr>
              <a:t>for</a:t>
            </a:r>
            <a:r>
              <a:rPr b="0" lang="en-US" sz="3200" spc="-1" strike="noStrike">
                <a:solidFill>
                  <a:srgbClr val="000000"/>
                </a:solidFill>
                <a:latin typeface="Consolas"/>
                <a:ea typeface="Segoe UI Light"/>
              </a:rPr>
              <a:t> row </a:t>
            </a:r>
            <a:r>
              <a:rPr b="0" lang="en-US" sz="3200" spc="-1" strike="noStrike">
                <a:solidFill>
                  <a:srgbClr val="0000ff"/>
                </a:solidFill>
                <a:latin typeface="Consolas"/>
                <a:ea typeface="Segoe UI Light"/>
              </a:rPr>
              <a:t>in</a:t>
            </a:r>
            <a:r>
              <a:rPr b="0" lang="en-US" sz="3200" spc="-1" strike="noStrike">
                <a:solidFill>
                  <a:srgbClr val="000000"/>
                </a:solidFill>
                <a:latin typeface="Consolas"/>
                <a:ea typeface="Segoe UI Light"/>
              </a:rPr>
              <a:t> dataFromFile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print(row)</a:t>
            </a:r>
            <a:endParaRPr b="1" lang="en-US" sz="3200" spc="-1" strike="noStrike">
              <a:solidFill>
                <a:srgbClr val="000000"/>
              </a:solidFill>
              <a:latin typeface="Segoe UI Light"/>
            </a:endParaRPr>
          </a:p>
          <a:p>
            <a:pPr>
              <a:lnSpc>
                <a:spcPct val="100000"/>
              </a:lnSpc>
              <a:spcBef>
                <a:spcPts val="1199"/>
              </a:spcBef>
            </a:pPr>
            <a:br/>
            <a:br/>
            <a:endParaRPr b="1" lang="en-US" sz="3200" spc="-1" strike="noStrike">
              <a:solidFill>
                <a:srgbClr val="000000"/>
              </a:solidFill>
              <a:latin typeface="Segoe UI Light"/>
            </a:endParaRPr>
          </a:p>
          <a:p>
            <a:pPr>
              <a:lnSpc>
                <a:spcPct val="100000"/>
              </a:lnSpc>
              <a:spcBef>
                <a:spcPts val="1199"/>
              </a:spcBef>
            </a:pPr>
            <a:endParaRPr b="1" lang="en-US" sz="3200" spc="-1" strike="noStrike">
              <a:solidFill>
                <a:srgbClr val="000000"/>
              </a:solidFill>
              <a:latin typeface="Segoe UI Light"/>
            </a:endParaRPr>
          </a:p>
        </p:txBody>
      </p:sp>
      <p:sp>
        <p:nvSpPr>
          <p:cNvPr id="282" name="TextShape 2"/>
          <p:cNvSpPr txBox="1"/>
          <p:nvPr/>
        </p:nvSpPr>
        <p:spPr>
          <a:xfrm>
            <a:off x="379440" y="182160"/>
            <a:ext cx="11523960" cy="1063080"/>
          </a:xfrm>
          <a:prstGeom prst="rect">
            <a:avLst/>
          </a:prstGeom>
          <a:noFill/>
          <a:ln>
            <a:noFill/>
          </a:ln>
        </p:spPr>
        <p:txBody>
          <a:bodyPr>
            <a:normAutofit fontScale="42000"/>
          </a:bodyPr>
          <a:p>
            <a:pPr>
              <a:lnSpc>
                <a:spcPct val="80000"/>
              </a:lnSpc>
            </a:pPr>
            <a:r>
              <a:rPr b="0" lang="en-US" sz="4400" spc="-1" strike="noStrike">
                <a:solidFill>
                  <a:srgbClr val="000000"/>
                </a:solidFill>
                <a:latin typeface="Segoe UI Light"/>
                <a:ea typeface="Segoe UI Light"/>
              </a:rPr>
              <a:t>Put it all together and it looks something like this</a:t>
            </a:r>
            <a:br/>
            <a:endParaRPr b="0" lang="en-US" sz="4400" spc="-1" strike="noStrike">
              <a:solidFill>
                <a:srgbClr val="000000"/>
              </a:solidFill>
              <a:latin typeface="Calibri"/>
            </a:endParaRPr>
          </a:p>
        </p:txBody>
      </p:sp>
      <p:pic>
        <p:nvPicPr>
          <p:cNvPr id="283" name="Picture 4" descr=""/>
          <p:cNvPicPr/>
          <p:nvPr/>
        </p:nvPicPr>
        <p:blipFill>
          <a:blip r:embed="rId1"/>
          <a:stretch/>
        </p:blipFill>
        <p:spPr>
          <a:xfrm>
            <a:off x="5871240" y="3848040"/>
            <a:ext cx="6602760" cy="3009600"/>
          </a:xfrm>
          <a:prstGeom prst="rect">
            <a:avLst/>
          </a:prstGeom>
          <a:ln>
            <a:noFill/>
          </a:ln>
        </p:spPr>
      </p:pic>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Read a CSV file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What if I want to access an individual value from a row and not just print the whole row?</a:t>
            </a:r>
            <a:endParaRPr b="0" lang="en-US" sz="4400" spc="-1" strike="noStrike">
              <a:solidFill>
                <a:srgbClr val="000000"/>
              </a:solidFill>
              <a:latin typeface="Calibri"/>
            </a:endParaRPr>
          </a:p>
        </p:txBody>
      </p:sp>
      <p:sp>
        <p:nvSpPr>
          <p:cNvPr id="286"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row returned in the loop is actually a list of the words in that row</a:t>
            </a:r>
            <a:endParaRPr b="1" lang="en-US" sz="3200" spc="-1" strike="noStrike">
              <a:solidFill>
                <a:srgbClr val="000000"/>
              </a:solidFill>
              <a:latin typeface="Segoe UI Light"/>
            </a:endParaRPr>
          </a:p>
          <a:p>
            <a:pPr>
              <a:lnSpc>
                <a:spcPct val="100000"/>
              </a:lnSpc>
            </a:pPr>
            <a:r>
              <a:rPr b="0" lang="en-US" sz="3200" spc="-1" strike="noStrike">
                <a:solidFill>
                  <a:srgbClr val="0000ff"/>
                </a:solidFill>
                <a:latin typeface="Consolas"/>
                <a:ea typeface="Segoe UI Light"/>
              </a:rPr>
              <a:t>	</a:t>
            </a:r>
            <a:r>
              <a:rPr b="0" lang="en-US" sz="3200" spc="-1" strike="noStrike">
                <a:solidFill>
                  <a:srgbClr val="0000ff"/>
                </a:solidFill>
                <a:latin typeface="Consolas"/>
                <a:ea typeface="Segoe UI Light"/>
              </a:rPr>
              <a:t>for</a:t>
            </a:r>
            <a:r>
              <a:rPr b="0" lang="en-US" sz="3200" spc="-1" strike="noStrike">
                <a:solidFill>
                  <a:srgbClr val="000000"/>
                </a:solidFill>
                <a:latin typeface="Consolas"/>
                <a:ea typeface="Segoe UI Light"/>
              </a:rPr>
              <a:t> row </a:t>
            </a:r>
            <a:r>
              <a:rPr b="0" lang="en-US" sz="3200" spc="-1" strike="noStrike">
                <a:solidFill>
                  <a:srgbClr val="0000ff"/>
                </a:solidFill>
                <a:latin typeface="Consolas"/>
                <a:ea typeface="Segoe UI Light"/>
              </a:rPr>
              <a:t>in</a:t>
            </a:r>
            <a:r>
              <a:rPr b="0" lang="en-US" sz="3200" spc="-1" strike="noStrike">
                <a:solidFill>
                  <a:srgbClr val="000000"/>
                </a:solidFill>
                <a:latin typeface="Consolas"/>
                <a:ea typeface="Segoe UI Light"/>
              </a:rPr>
              <a:t> dataFromFile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print(row)</a:t>
            </a:r>
            <a:endParaRPr b="1" lang="en-US" sz="3200" spc="-1" strike="noStrike">
              <a:solidFill>
                <a:srgbClr val="000000"/>
              </a:solidFill>
              <a:latin typeface="Segoe UI Light"/>
            </a:endParaRPr>
          </a:p>
          <a:p>
            <a:pPr>
              <a:lnSpc>
                <a:spcPct val="100000"/>
              </a:lnSpc>
            </a:pPr>
            <a:r>
              <a:rPr b="0" lang="en-US" sz="3200" spc="-1" strike="noStrike">
                <a:solidFill>
                  <a:srgbClr val="0000ff"/>
                </a:solidFill>
                <a:latin typeface="Consolas"/>
                <a:ea typeface="Segoe UI Light"/>
              </a:rPr>
              <a:t>	</a:t>
            </a:r>
            <a:r>
              <a:rPr b="0" lang="en-US" sz="3200" spc="-1" strike="noStrike">
                <a:solidFill>
                  <a:srgbClr val="0000ff"/>
                </a:solidFill>
                <a:latin typeface="Consolas"/>
                <a:ea typeface="Segoe UI Light"/>
              </a:rPr>
              <a:t>	</a:t>
            </a:r>
            <a:r>
              <a:rPr b="0" lang="en-US" sz="3200" spc="-1" strike="noStrike">
                <a:solidFill>
                  <a:srgbClr val="0000ff"/>
                </a:solidFill>
                <a:latin typeface="Consolas"/>
                <a:ea typeface="Segoe UI Light"/>
              </a:rPr>
              <a:t>for</a:t>
            </a:r>
            <a:r>
              <a:rPr b="0" lang="en-US" sz="3200" spc="-1" strike="noStrike">
                <a:solidFill>
                  <a:srgbClr val="000000"/>
                </a:solidFill>
                <a:latin typeface="Consolas"/>
                <a:ea typeface="Segoe UI Light"/>
              </a:rPr>
              <a:t> value </a:t>
            </a:r>
            <a:r>
              <a:rPr b="0" lang="en-US" sz="3200" spc="-1" strike="noStrike">
                <a:solidFill>
                  <a:srgbClr val="0000ff"/>
                </a:solidFill>
                <a:latin typeface="Consolas"/>
                <a:ea typeface="Segoe UI Light"/>
              </a:rPr>
              <a:t>in</a:t>
            </a:r>
            <a:r>
              <a:rPr b="0" lang="en-US" sz="3200" spc="-1" strike="noStrike">
                <a:solidFill>
                  <a:srgbClr val="000000"/>
                </a:solidFill>
                <a:latin typeface="Consolas"/>
                <a:ea typeface="Segoe UI Light"/>
              </a:rPr>
              <a:t> row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print(value + </a:t>
            </a:r>
            <a:r>
              <a:rPr b="0" lang="en-US" sz="3200" spc="-1" strike="noStrike">
                <a:solidFill>
                  <a:srgbClr val="a31515"/>
                </a:solidFill>
                <a:latin typeface="Consolas"/>
                <a:ea typeface="Segoe UI Light"/>
              </a:rPr>
              <a:t>"\n"</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pic>
        <p:nvPicPr>
          <p:cNvPr id="287" name="Picture 4" descr=""/>
          <p:cNvPicPr/>
          <p:nvPr/>
        </p:nvPicPr>
        <p:blipFill>
          <a:blip r:embed="rId1"/>
          <a:stretch/>
        </p:blipFill>
        <p:spPr>
          <a:xfrm>
            <a:off x="6685920" y="5114160"/>
            <a:ext cx="5505840" cy="4318920"/>
          </a:xfrm>
          <a:prstGeom prst="rect">
            <a:avLst/>
          </a:prstGeom>
          <a:ln>
            <a:noFill/>
          </a:ln>
        </p:spPr>
      </p:pic>
    </p:spTree>
  </p:cSld>
  <mc:AlternateContent>
    <mc:Choice Requires="p14">
      <p:transition spd="slow" p14:dur="2000"/>
    </mc:Choice>
    <mc:Fallback>
      <p:transition spd="slow"/>
    </mc:Fallback>
  </mc:AlternateContent>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86">
                                            <p:txEl>
                                              <p:pRg st="0" end="0"/>
                                            </p:txEl>
                                          </p:spTgt>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286">
                                            <p:txEl>
                                              <p:pRg st="1" end="1"/>
                                            </p:txEl>
                                          </p:spTgt>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86">
                                            <p:txEl>
                                              <p:pRg st="3" end="3"/>
                                            </p:txEl>
                                          </p:spTgt>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286">
                                            <p:txEl>
                                              <p:pRg st="4" end="4"/>
                                            </p:txEl>
                                          </p:spTgt>
                                        </p:tgtEl>
                                        <p:attrNameLst>
                                          <p:attrName>style.visibility</p:attrName>
                                        </p:attrNameLst>
                                      </p:cBhvr>
                                      <p:to>
                                        <p:strVal val="visible"/>
                                      </p:to>
                                    </p:set>
                                  </p:childTnLst>
                                </p:cTn>
                              </p:par>
                              <p:par>
                                <p:cTn id="157" nodeType="withEffect" fill="hold" presetClass="exit" presetID="10">
                                  <p:stCondLst>
                                    <p:cond delay="0"/>
                                  </p:stCondLst>
                                  <p:childTnLst>
                                    <p:animEffect filter="fade" transition="out">
                                      <p:cBhvr additive="repl">
                                        <p:cTn id="158" dur="500"/>
                                        <p:tgtEl>
                                          <p:spTgt spid="286">
                                            <p:txEl>
                                              <p:pRg st="2" end="2"/>
                                            </p:txEl>
                                          </p:spTgt>
                                        </p:tgtEl>
                                      </p:cBhvr>
                                    </p:animEffect>
                                    <p:set>
                                      <p:cBhvr>
                                        <p:cTn id="159" dur="1" fill="hold">
                                          <p:stCondLst>
                                            <p:cond delay="499"/>
                                          </p:stCondLst>
                                        </p:cTn>
                                        <p:tgtEl>
                                          <p:spTgt spid="286">
                                            <p:txEl>
                                              <p:pRg st="2" end="2"/>
                                            </p:txEl>
                                          </p:spTgt>
                                        </p:tgtEl>
                                        <p:attrNameLst>
                                          <p:attrName>style.visibility</p:attrName>
                                        </p:attrNameLst>
                                      </p:cBhvr>
                                      <p:to>
                                        <p:strVal val="hidden"/>
                                      </p:to>
                                    </p:set>
                                  </p:childTnLst>
                                </p:cTn>
                              </p:par>
                              <p:par>
                                <p:cTn id="160" nodeType="withEffect" fill="hold" presetClass="entr" presetID="1">
                                  <p:stCondLst>
                                    <p:cond delay="0"/>
                                  </p:stCondLst>
                                  <p:childTnLst>
                                    <p:set>
                                      <p:cBhvr>
                                        <p:cTn id="161"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nodeType="clickEffect" fill="hold" presetClass="entr" presetID="1">
                                  <p:stCondLst>
                                    <p:cond delay="0"/>
                                  </p:stCondLst>
                                  <p:childTnLst>
                                    <p:set>
                                      <p:cBhvr>
                                        <p:cTn id="165"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But I don’t like those square brackets and quotes it added to the rows!</a:t>
            </a:r>
            <a:endParaRPr b="0" lang="en-US" sz="4400" spc="-1" strike="noStrike">
              <a:solidFill>
                <a:srgbClr val="000000"/>
              </a:solidFill>
              <a:latin typeface="Calibri"/>
            </a:endParaRPr>
          </a:p>
        </p:txBody>
      </p:sp>
      <p:sp>
        <p:nvSpPr>
          <p:cNvPr id="289"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can use the join function to format the output </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SeparatorToDisplay.join(myList)</a:t>
            </a:r>
            <a:endParaRPr b="0" lang="en-US" sz="2800" spc="-1" strike="noStrike">
              <a:solidFill>
                <a:srgbClr val="000000"/>
              </a:solidFill>
              <a:latin typeface="Segoe UI Light"/>
            </a:endParaRPr>
          </a:p>
          <a:p>
            <a:pPr>
              <a:lnSpc>
                <a:spcPct val="100000"/>
              </a:lnSpc>
              <a:spcBef>
                <a:spcPts val="1400"/>
              </a:spcBef>
            </a:pPr>
            <a:r>
              <a:rPr b="0" lang="en-US" sz="3200" spc="-1" strike="noStrike">
                <a:solidFill>
                  <a:srgbClr val="0000ff"/>
                </a:solidFill>
                <a:latin typeface="Consolas"/>
                <a:ea typeface="Segoe UI Light"/>
              </a:rPr>
              <a:t>for</a:t>
            </a:r>
            <a:r>
              <a:rPr b="0" lang="en-US" sz="3200" spc="-1" strike="noStrike">
                <a:solidFill>
                  <a:srgbClr val="000000"/>
                </a:solidFill>
                <a:latin typeface="Consolas"/>
                <a:ea typeface="Segoe UI Light"/>
              </a:rPr>
              <a:t> row </a:t>
            </a:r>
            <a:r>
              <a:rPr b="0" lang="en-US" sz="3200" spc="-1" strike="noStrike">
                <a:solidFill>
                  <a:srgbClr val="0000ff"/>
                </a:solidFill>
                <a:latin typeface="Consolas"/>
                <a:ea typeface="Segoe UI Light"/>
              </a:rPr>
              <a:t>in</a:t>
            </a:r>
            <a:r>
              <a:rPr b="0" lang="en-US" sz="3200" spc="-1" strike="noStrike">
                <a:solidFill>
                  <a:srgbClr val="000000"/>
                </a:solidFill>
                <a:latin typeface="Consolas"/>
                <a:ea typeface="Segoe UI Light"/>
              </a:rPr>
              <a:t> dataFromFile :</a:t>
            </a:r>
            <a:endParaRPr b="1" lang="en-US" sz="3200" spc="-1" strike="noStrike">
              <a:solidFill>
                <a:srgbClr val="000000"/>
              </a:solidFill>
              <a:latin typeface="Segoe UI Light"/>
            </a:endParaRPr>
          </a:p>
          <a:p>
            <a:pPr>
              <a:lnSpc>
                <a:spcPct val="100000"/>
              </a:lnSpc>
              <a:spcBef>
                <a:spcPts val="1400"/>
              </a:spcBef>
            </a:pPr>
            <a:r>
              <a:rPr b="0" lang="en-US" sz="3200" spc="-1" strike="noStrike">
                <a:solidFill>
                  <a:srgbClr val="008000"/>
                </a:solidFill>
                <a:latin typeface="Consolas"/>
                <a:ea typeface="Segoe UI Light"/>
              </a:rPr>
              <a:t> </a:t>
            </a: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print (</a:t>
            </a:r>
            <a:r>
              <a:rPr b="0" lang="en-US" sz="3200" spc="-1" strike="noStrike">
                <a:solidFill>
                  <a:srgbClr val="a31515"/>
                </a:solidFill>
                <a:latin typeface="Consolas"/>
                <a:ea typeface="Segoe UI Light"/>
              </a:rPr>
              <a:t>', '</a:t>
            </a:r>
            <a:r>
              <a:rPr b="0" lang="en-US" sz="3200" spc="-1" strike="noStrike">
                <a:solidFill>
                  <a:srgbClr val="000000"/>
                </a:solidFill>
                <a:latin typeface="Consolas"/>
                <a:ea typeface="Segoe UI Light"/>
              </a:rPr>
              <a:t>.join(row))</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p:txBody>
      </p:sp>
      <p:pic>
        <p:nvPicPr>
          <p:cNvPr id="290" name="Picture 8" descr=""/>
          <p:cNvPicPr/>
          <p:nvPr/>
        </p:nvPicPr>
        <p:blipFill>
          <a:blip r:embed="rId1"/>
          <a:stretch/>
        </p:blipFill>
        <p:spPr>
          <a:xfrm>
            <a:off x="5871240" y="3940920"/>
            <a:ext cx="6546240" cy="3139560"/>
          </a:xfrm>
          <a:prstGeom prst="rect">
            <a:avLst/>
          </a:prstGeom>
          <a:ln>
            <a:noFill/>
          </a:ln>
        </p:spPr>
      </p:pic>
    </p:spTree>
  </p:cSld>
  <mc:AlternateContent>
    <mc:Choice Requires="p14">
      <p:transition spd="slow" p14:dur="2000"/>
    </mc:Choice>
    <mc:Fallback>
      <p:transition spd="slow"/>
    </mc:Fallback>
  </mc:AlternateContent>
  <p:timing>
    <p:tnLst>
      <p:par>
        <p:cTn id="166" dur="indefinite" restart="never" nodeType="tmRoot">
          <p:childTnLst>
            <p:seq>
              <p:cTn id="167" dur="indefinite" nodeType="mainSeq">
                <p:childTnLst>
                  <p:par>
                    <p:cTn id="168" fill="hold">
                      <p:stCondLst>
                        <p:cond delay="indefinite"/>
                      </p:stCondLst>
                      <p:childTnLst>
                        <p:par>
                          <p:cTn id="169" fill="hold">
                            <p:stCondLst>
                              <p:cond delay="0"/>
                            </p:stCondLst>
                            <p:childTnLst>
                              <p:par>
                                <p:cTn id="170" nodeType="clickEffect" fill="hold" presetClass="entr" presetID="1">
                                  <p:stCondLst>
                                    <p:cond delay="0"/>
                                  </p:stCondLst>
                                  <p:childTnLst>
                                    <p:set>
                                      <p:cBhvr>
                                        <p:cTn id="171" dur="1" fill="hold">
                                          <p:stCondLst>
                                            <p:cond delay="0"/>
                                          </p:stCondLst>
                                        </p:cTn>
                                        <p:tgtEl>
                                          <p:spTgt spid="289">
                                            <p:txEl>
                                              <p:pRg st="0" end="0"/>
                                            </p:txEl>
                                          </p:spTgt>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nodeType="clickEffect" fill="hold" presetClass="entr" presetID="1">
                                  <p:stCondLst>
                                    <p:cond delay="0"/>
                                  </p:stCondLst>
                                  <p:childTnLst>
                                    <p:set>
                                      <p:cBhvr>
                                        <p:cTn id="175" dur="1" fill="hold">
                                          <p:stCondLst>
                                            <p:cond delay="0"/>
                                          </p:stCondLst>
                                        </p:cTn>
                                        <p:tgtEl>
                                          <p:spTgt spid="289">
                                            <p:txEl>
                                              <p:pRg st="1" end="1"/>
                                            </p:txEl>
                                          </p:spTgt>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1">
                                  <p:stCondLst>
                                    <p:cond delay="0"/>
                                  </p:stCondLst>
                                  <p:childTnLst>
                                    <p:set>
                                      <p:cBhvr>
                                        <p:cTn id="179" dur="1" fill="hold">
                                          <p:stCondLst>
                                            <p:cond delay="0"/>
                                          </p:stCondLst>
                                        </p:cTn>
                                        <p:tgtEl>
                                          <p:spTgt spid="289">
                                            <p:txEl>
                                              <p:pRg st="2" end="2"/>
                                            </p:txEl>
                                          </p:spTgt>
                                        </p:tgtEl>
                                        <p:attrNameLst>
                                          <p:attrName>style.visibility</p:attrName>
                                        </p:attrNameLst>
                                      </p:cBhvr>
                                      <p:to>
                                        <p:strVal val="visible"/>
                                      </p:to>
                                    </p:set>
                                  </p:childTnLst>
                                </p:cTn>
                              </p:par>
                              <p:par>
                                <p:cTn id="180" nodeType="withEffect" fill="hold" presetClass="entr" presetID="1">
                                  <p:stCondLst>
                                    <p:cond delay="0"/>
                                  </p:stCondLst>
                                  <p:childTnLst>
                                    <p:set>
                                      <p:cBhvr>
                                        <p:cTn id="181" dur="1" fill="hold">
                                          <p:stCondLst>
                                            <p:cond delay="0"/>
                                          </p:stCondLst>
                                        </p:cTn>
                                        <p:tgtEl>
                                          <p:spTgt spid="289">
                                            <p:txEl>
                                              <p:pRg st="3" end="3"/>
                                            </p:tx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1">
                                  <p:stCondLst>
                                    <p:cond delay="0"/>
                                  </p:stCondLst>
                                  <p:childTnLst>
                                    <p:set>
                                      <p:cBhvr>
                                        <p:cTn id="185"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Reading individual values from a CSV file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Writing something down to remember it is only helpful if you can read it when you need it later!</a:t>
            </a:r>
            <a:endParaRPr b="0" lang="en-US" sz="4400" spc="-1" strike="noStrike">
              <a:solidFill>
                <a:srgbClr val="000000"/>
              </a:solidFill>
              <a:latin typeface="Calibri"/>
            </a:endParaRPr>
          </a:p>
        </p:txBody>
      </p:sp>
      <p:sp>
        <p:nvSpPr>
          <p:cNvPr id="252"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Reading a shopping list at the grocery store so you know what to buy</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Checking the number of guests on a guest list so you can see if you have enough food</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Looking up a phone number so you can call someone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Your challenge</a:t>
            </a:r>
            <a:endParaRPr b="0" lang="en-US" sz="4400" spc="-1" strike="noStrike">
              <a:solidFill>
                <a:srgbClr val="000000"/>
              </a:solidFill>
              <a:latin typeface="Calibri"/>
            </a:endParaRPr>
          </a:p>
        </p:txBody>
      </p:sp>
      <p:sp>
        <p:nvSpPr>
          <p:cNvPr id="293"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Write a program that will print the names and ages of the guests in the guest list file you created in the last module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you didn’t do the last challenge, you can just create a file to read using Notepad that contains names and ages </a:t>
            </a:r>
            <a:endParaRPr b="1" lang="en-US" sz="3200" spc="-1" strike="noStrike">
              <a:solidFill>
                <a:srgbClr val="000000"/>
              </a:solidFill>
              <a:latin typeface="Segoe UI Light"/>
            </a:endParaRPr>
          </a:p>
        </p:txBody>
      </p:sp>
      <p:pic>
        <p:nvPicPr>
          <p:cNvPr id="294" name="Picture 3" descr=""/>
          <p:cNvPicPr/>
          <p:nvPr/>
        </p:nvPicPr>
        <p:blipFill>
          <a:blip r:embed="rId1"/>
          <a:stretch/>
        </p:blipFill>
        <p:spPr>
          <a:xfrm>
            <a:off x="4392000" y="3727080"/>
            <a:ext cx="4118400" cy="29498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5" name="Content Placeholder 5" descr=""/>
          <p:cNvPicPr/>
          <p:nvPr/>
        </p:nvPicPr>
        <p:blipFill>
          <a:blip r:embed="rId1"/>
          <a:stretch/>
        </p:blipFill>
        <p:spPr>
          <a:xfrm>
            <a:off x="1029960" y="1782000"/>
            <a:ext cx="4479840" cy="3985560"/>
          </a:xfrm>
          <a:prstGeom prst="rect">
            <a:avLst/>
          </a:prstGeom>
          <a:ln>
            <a:noFill/>
          </a:ln>
        </p:spPr>
      </p:pic>
      <p:sp>
        <p:nvSpPr>
          <p:cNvPr id="296" name="TextShape 1"/>
          <p:cNvSpPr txBox="1"/>
          <p:nvPr/>
        </p:nvSpPr>
        <p:spPr>
          <a:xfrm>
            <a:off x="6275880" y="1371600"/>
            <a:ext cx="561888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now write a program that can receive or retrieve information from a file!</a:t>
            </a:r>
            <a:endParaRPr b="1" lang="en-US" sz="3200" spc="-1" strike="noStrike">
              <a:solidFill>
                <a:srgbClr val="000000"/>
              </a:solidFill>
              <a:latin typeface="Segoe UI Light"/>
            </a:endParaRPr>
          </a:p>
        </p:txBody>
      </p:sp>
      <p:sp>
        <p:nvSpPr>
          <p:cNvPr id="297"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In programs we often have to read information that was saved in files</a:t>
            </a:r>
            <a:endParaRPr b="0" lang="en-US" sz="4400" spc="-1" strike="noStrike">
              <a:solidFill>
                <a:srgbClr val="000000"/>
              </a:solidFill>
              <a:latin typeface="Calibri"/>
            </a:endParaRPr>
          </a:p>
        </p:txBody>
      </p:sp>
      <p:sp>
        <p:nvSpPr>
          <p:cNvPr id="254" name="TextShape 2"/>
          <p:cNvSpPr txBox="1"/>
          <p:nvPr/>
        </p:nvSpPr>
        <p:spPr>
          <a:xfrm>
            <a:off x="379440" y="1388160"/>
            <a:ext cx="11525040" cy="5290200"/>
          </a:xfrm>
          <a:prstGeom prst="rect">
            <a:avLst/>
          </a:prstGeom>
          <a:noFill/>
          <a:ln>
            <a:noFill/>
          </a:ln>
        </p:spPr>
        <p:txBody>
          <a:bodyPr lIns="90000" rIns="90000" tIns="45000" bIns="45000">
            <a:normAutofit/>
          </a:bodyPr>
          <a:p>
            <a:pPr marL="342720" indent="-342360">
              <a:lnSpc>
                <a:spcPct val="100000"/>
              </a:lnSpc>
              <a:spcBef>
                <a:spcPts val="1400"/>
              </a:spcBef>
              <a:buClr>
                <a:srgbClr val="000000"/>
              </a:buClr>
              <a:buFont typeface="Arial"/>
              <a:buChar char="•"/>
            </a:pPr>
            <a:r>
              <a:rPr b="0" lang="en-US" sz="2800" spc="-1" strike="noStrike">
                <a:solidFill>
                  <a:srgbClr val="000000"/>
                </a:solidFill>
                <a:latin typeface="Segoe UI Light"/>
                <a:ea typeface="Segoe UI Light"/>
              </a:rPr>
              <a:t>When you start your e-book reader, it looks up what page you were on when you last shut down</a:t>
            </a:r>
            <a:endParaRPr b="1"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2800" spc="-1" strike="noStrike">
                <a:solidFill>
                  <a:srgbClr val="000000"/>
                </a:solidFill>
                <a:latin typeface="Segoe UI Light"/>
                <a:ea typeface="Segoe UI Light"/>
              </a:rPr>
              <a:t>When you start up your game, it looks up what treasures you had already collected so you can pick up where you left off</a:t>
            </a:r>
            <a:endParaRPr b="1"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2800" spc="-1" strike="noStrike">
                <a:solidFill>
                  <a:srgbClr val="000000"/>
                </a:solidFill>
                <a:latin typeface="Segoe UI Light"/>
                <a:ea typeface="Segoe UI Light"/>
              </a:rPr>
              <a:t>There all also thousands of interesting OpenData</a:t>
            </a:r>
            <a:endParaRPr b="1"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Text files</a:t>
            </a:r>
            <a:endParaRPr b="1" lang="en-US" sz="3600" spc="-1" strike="noStrike">
              <a:solidFill>
                <a:srgbClr val="000000"/>
              </a:solidFill>
              <a:latin typeface="Segoe UI Light"/>
            </a:endParaRPr>
          </a:p>
        </p:txBody>
      </p:sp>
      <p:sp>
        <p:nvSpPr>
          <p:cNvPr id="256"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How do we read a file with code?</a:t>
            </a:r>
            <a:endParaRPr b="0" lang="en-US" sz="4400" spc="-1" strike="noStrike">
              <a:solidFill>
                <a:srgbClr val="000000"/>
              </a:solidFill>
              <a:latin typeface="Calibri"/>
            </a:endParaRPr>
          </a:p>
        </p:txBody>
      </p:sp>
      <p:sp>
        <p:nvSpPr>
          <p:cNvPr id="258" name="TextShape 2"/>
          <p:cNvSpPr txBox="1"/>
          <p:nvPr/>
        </p:nvSpPr>
        <p:spPr>
          <a:xfrm>
            <a:off x="379440" y="1388160"/>
            <a:ext cx="11525040" cy="4179600"/>
          </a:xfrm>
          <a:prstGeom prst="rect">
            <a:avLst/>
          </a:prstGeom>
          <a:noFill/>
          <a:ln>
            <a:noFill/>
          </a:ln>
        </p:spPr>
        <p:txBody>
          <a:bodyPr lIns="90000" rIns="90000" tIns="45000" bIns="45000">
            <a:norm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Use the </a:t>
            </a:r>
            <a:r>
              <a:rPr b="1" lang="en-US" sz="3200" spc="-1" strike="noStrike">
                <a:solidFill>
                  <a:srgbClr val="000000"/>
                </a:solidFill>
                <a:latin typeface="Segoe UI Light"/>
                <a:ea typeface="Segoe UI Light"/>
              </a:rPr>
              <a:t>open</a:t>
            </a:r>
            <a:r>
              <a:rPr b="0" lang="en-US" sz="3200" spc="-1" strike="noStrike">
                <a:solidFill>
                  <a:srgbClr val="000000"/>
                </a:solidFill>
                <a:latin typeface="Segoe UI Light"/>
                <a:ea typeface="Segoe UI Light"/>
              </a:rPr>
              <a:t> function</a:t>
            </a:r>
            <a:endParaRPr b="1" lang="en-US" sz="3200" spc="-1" strike="noStrike">
              <a:solidFill>
                <a:srgbClr val="000000"/>
              </a:solidFill>
              <a:latin typeface="Segoe UI Light"/>
            </a:endParaRPr>
          </a:p>
          <a:p>
            <a:pPr>
              <a:lnSpc>
                <a:spcPct val="100000"/>
              </a:lnSpc>
              <a:spcBef>
                <a:spcPts val="1400"/>
              </a:spcBef>
            </a:pPr>
            <a:r>
              <a:rPr b="1" lang="en-US" sz="2000" spc="-1" strike="noStrike">
                <a:solidFill>
                  <a:srgbClr val="000000"/>
                </a:solidFill>
                <a:latin typeface="Consolas"/>
                <a:ea typeface="Segoe UI Light"/>
              </a:rPr>
              <a:t>	</a:t>
            </a:r>
            <a:r>
              <a:rPr b="0" lang="en-US" sz="2400" spc="-1" strike="noStrike">
                <a:solidFill>
                  <a:srgbClr val="000000"/>
                </a:solidFill>
                <a:latin typeface="Consolas"/>
                <a:ea typeface="Segoe UI Light"/>
              </a:rPr>
              <a:t>myFile = open(fileName, accessMode) </a:t>
            </a:r>
            <a:endParaRPr b="1" lang="en-US" sz="24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Look familiar? Yes, it’s the same method we use to write to a file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So how does the program know whether to read or write?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access mode </a:t>
            </a:r>
            <a:endParaRPr b="1" lang="en-US" sz="3200" spc="-1" strike="noStrike">
              <a:solidFill>
                <a:srgbClr val="000000"/>
              </a:solidFill>
              <a:latin typeface="Segoe UI Light"/>
            </a:endParaRPr>
          </a:p>
        </p:txBody>
      </p:sp>
      <p:graphicFrame>
        <p:nvGraphicFramePr>
          <p:cNvPr id="259" name="Table 3"/>
          <p:cNvGraphicFramePr/>
          <p:nvPr/>
        </p:nvGraphicFramePr>
        <p:xfrm>
          <a:off x="2974680" y="4577760"/>
          <a:ext cx="6060600" cy="1854000"/>
        </p:xfrm>
        <a:graphic>
          <a:graphicData uri="http://schemas.openxmlformats.org/drawingml/2006/table">
            <a:tbl>
              <a:tblPr/>
              <a:tblGrid>
                <a:gridCol w="1857600"/>
                <a:gridCol w="4203360"/>
              </a:tblGrid>
              <a:tr h="682920">
                <a:tc>
                  <a:txBody>
                    <a:bodyPr>
                      <a:noAutofit/>
                    </a:bodyPr>
                    <a:p>
                      <a:pPr>
                        <a:lnSpc>
                          <a:spcPct val="100000"/>
                        </a:lnSpc>
                      </a:pPr>
                      <a:r>
                        <a:rPr b="1" lang="en-US" sz="2000" spc="-1" strike="noStrike">
                          <a:solidFill>
                            <a:srgbClr val="ffffff"/>
                          </a:solidFill>
                          <a:latin typeface="Calibri"/>
                        </a:rPr>
                        <a:t>Access mode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1" lang="en-US" sz="2000" spc="-1" strike="noStrike">
                          <a:solidFill>
                            <a:srgbClr val="ffffff"/>
                          </a:solidFill>
                          <a:latin typeface="Calibri"/>
                        </a:rPr>
                        <a:t>Action </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7360">
                <a:tc>
                  <a:txBody>
                    <a:bodyPr>
                      <a:noAutofit/>
                    </a:bodyPr>
                    <a:p>
                      <a:pPr algn="ctr">
                        <a:lnSpc>
                          <a:spcPct val="100000"/>
                        </a:lnSpc>
                      </a:pPr>
                      <a:r>
                        <a:rPr b="0" lang="en-US" sz="2000" spc="-1" strike="noStrike">
                          <a:solidFill>
                            <a:srgbClr val="000000"/>
                          </a:solidFill>
                          <a:latin typeface="Calibri"/>
                        </a:rPr>
                        <a:t>r</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000" spc="-1" strike="noStrike">
                          <a:solidFill>
                            <a:srgbClr val="000000"/>
                          </a:solidFill>
                          <a:latin typeface="Calibri"/>
                        </a:rPr>
                        <a:t>Read the file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noAutofit/>
                    </a:bodyPr>
                    <a:p>
                      <a:pPr algn="ctr">
                        <a:lnSpc>
                          <a:spcPct val="100000"/>
                        </a:lnSpc>
                      </a:pPr>
                      <a:r>
                        <a:rPr b="0" lang="en-US" sz="2000" spc="-1" strike="noStrike">
                          <a:solidFill>
                            <a:srgbClr val="000000"/>
                          </a:solidFill>
                          <a:latin typeface="Calibri"/>
                        </a:rPr>
                        <a:t>w</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000" spc="-1" strike="noStrike">
                          <a:solidFill>
                            <a:srgbClr val="000000"/>
                          </a:solidFill>
                          <a:latin typeface="Calibri"/>
                        </a:rPr>
                        <a:t>Write to the file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82920">
                <a:tc>
                  <a:txBody>
                    <a:bodyPr>
                      <a:noAutofit/>
                    </a:bodyPr>
                    <a:p>
                      <a:pPr algn="ctr">
                        <a:lnSpc>
                          <a:spcPct val="100000"/>
                        </a:lnSpc>
                      </a:pPr>
                      <a:r>
                        <a:rPr b="0" lang="en-US" sz="2000" spc="-1" strike="noStrike">
                          <a:solidFill>
                            <a:srgbClr val="000000"/>
                          </a:solidFill>
                          <a:latin typeface="Calibri"/>
                        </a:rPr>
                        <a:t>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000" spc="-1" strike="noStrike">
                          <a:solidFill>
                            <a:srgbClr val="000000"/>
                          </a:solidFill>
                          <a:latin typeface="Calibri"/>
                        </a:rPr>
                        <a:t>Append to the existing file content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noAutofit/>
                    </a:bodyPr>
                    <a:p>
                      <a:pPr algn="ctr">
                        <a:lnSpc>
                          <a:spcPct val="100000"/>
                        </a:lnSpc>
                      </a:pPr>
                      <a:r>
                        <a:rPr b="0" lang="en-US" sz="2000" spc="-1" strike="noStrike">
                          <a:solidFill>
                            <a:srgbClr val="000000"/>
                          </a:solidFill>
                          <a:latin typeface="Calibri"/>
                        </a:rPr>
                        <a:t>b</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000" spc="-1" strike="noStrike">
                          <a:solidFill>
                            <a:srgbClr val="000000"/>
                          </a:solidFill>
                          <a:latin typeface="Calibri"/>
                        </a:rPr>
                        <a:t>Open a binary file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0"/>
                      </p:stCondLst>
                      <p:childTnLst>
                        <p:par>
                          <p:cTn id="36" fill="hold">
                            <p:stCondLst>
                              <p:cond delay="0"/>
                            </p:stCondLst>
                            <p:childTnLst>
                              <p:par>
                                <p:cTn id="37" nodeType="withEffect" fill="hold" presetClass="entr" presetID="1">
                                  <p:stCondLst>
                                    <p:cond delay="0"/>
                                  </p:stCondLst>
                                  <p:childTnLst>
                                    <p:set>
                                      <p:cBhvr>
                                        <p:cTn id="38" dur="1" fill="hold">
                                          <p:stCondLst>
                                            <p:cond delay="0"/>
                                          </p:stCondLst>
                                        </p:cTn>
                                        <p:tgtEl>
                                          <p:spTgt spid="258">
                                            <p:txEl>
                                              <p:pRg st="0" end="0"/>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58">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58">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58">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58">
                                            <p:txEl>
                                              <p:pRg st="4" end="4"/>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How do you read the file contents?</a:t>
            </a:r>
            <a:endParaRPr b="0" lang="en-US" sz="4400" spc="-1" strike="noStrike">
              <a:solidFill>
                <a:srgbClr val="000000"/>
              </a:solidFill>
              <a:latin typeface="Calibri"/>
            </a:endParaRPr>
          </a:p>
        </p:txBody>
      </p:sp>
      <p:sp>
        <p:nvSpPr>
          <p:cNvPr id="261"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Use the </a:t>
            </a:r>
            <a:r>
              <a:rPr b="1" lang="en-US" sz="3200" spc="-1" strike="noStrike">
                <a:solidFill>
                  <a:srgbClr val="000000"/>
                </a:solidFill>
                <a:latin typeface="Segoe UI Light"/>
                <a:ea typeface="Segoe UI Light"/>
              </a:rPr>
              <a:t>read</a:t>
            </a:r>
            <a:r>
              <a:rPr b="0" lang="en-US" sz="3200" spc="-1" strike="noStrike">
                <a:solidFill>
                  <a:srgbClr val="000000"/>
                </a:solidFill>
                <a:latin typeface="Segoe UI Light"/>
                <a:ea typeface="Segoe UI Light"/>
              </a:rPr>
              <a:t> method</a:t>
            </a:r>
            <a:endParaRPr b="1" lang="en-US" sz="3200" spc="-1" strike="noStrike">
              <a:solidFill>
                <a:srgbClr val="000000"/>
              </a:solidFill>
              <a:latin typeface="Segoe UI Light"/>
            </a:endParaRPr>
          </a:p>
          <a:p>
            <a:pPr marL="799920">
              <a:lnSpc>
                <a:spcPct val="100000"/>
              </a:lnSpc>
              <a:spcBef>
                <a:spcPts val="201"/>
              </a:spcBef>
              <a:spcAft>
                <a:spcPts val="201"/>
              </a:spcAft>
            </a:pPr>
            <a:r>
              <a:rPr b="0" lang="en-US" sz="3200" spc="-1" strike="noStrike">
                <a:solidFill>
                  <a:srgbClr val="000000"/>
                </a:solidFill>
                <a:latin typeface="Consolas"/>
                <a:ea typeface="Segoe UI Light"/>
              </a:rPr>
              <a:t>fileContent= myFile.read() </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read method will return the entire contents of the file into the specified string variable</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61">
                                            <p:txEl>
                                              <p:pRg st="0" end="0"/>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If you prefer you can read one line at a time</a:t>
            </a:r>
            <a:endParaRPr b="0" lang="en-US" sz="4400" spc="-1" strike="noStrike">
              <a:solidFill>
                <a:srgbClr val="000000"/>
              </a:solidFill>
              <a:latin typeface="Calibri"/>
            </a:endParaRPr>
          </a:p>
        </p:txBody>
      </p:sp>
      <p:sp>
        <p:nvSpPr>
          <p:cNvPr id="263"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Use the </a:t>
            </a:r>
            <a:r>
              <a:rPr b="1" lang="en-US" sz="3200" spc="-1" strike="noStrike">
                <a:solidFill>
                  <a:srgbClr val="000000"/>
                </a:solidFill>
                <a:latin typeface="Segoe UI Light"/>
                <a:ea typeface="Segoe UI Light"/>
              </a:rPr>
              <a:t>readline</a:t>
            </a:r>
            <a:r>
              <a:rPr b="0" lang="en-US" sz="3200" spc="-1" strike="noStrike">
                <a:solidFill>
                  <a:srgbClr val="000000"/>
                </a:solidFill>
                <a:latin typeface="Segoe UI Light"/>
                <a:ea typeface="Segoe UI Light"/>
              </a:rPr>
              <a:t> method</a:t>
            </a:r>
            <a:endParaRPr b="1" lang="en-US" sz="3200" spc="-1" strike="noStrike">
              <a:solidFill>
                <a:srgbClr val="000000"/>
              </a:solidFill>
              <a:latin typeface="Segoe UI Light"/>
            </a:endParaRPr>
          </a:p>
          <a:p>
            <a:pPr marL="799920">
              <a:lnSpc>
                <a:spcPct val="100000"/>
              </a:lnSpc>
              <a:spcBef>
                <a:spcPts val="201"/>
              </a:spcBef>
              <a:spcAft>
                <a:spcPts val="201"/>
              </a:spcAft>
            </a:pPr>
            <a:r>
              <a:rPr b="0" lang="en-US" sz="3200" spc="-1" strike="noStrike">
                <a:solidFill>
                  <a:srgbClr val="000000"/>
                </a:solidFill>
                <a:latin typeface="Consolas"/>
                <a:ea typeface="Segoe UI Light"/>
              </a:rPr>
              <a:t>fileContent= myFile.readline() </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readline method will return one line from the file</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p:txBody>
      </p:sp>
      <p:sp>
        <p:nvSpPr>
          <p:cNvPr id="264" name="CustomShape 3"/>
          <p:cNvSpPr/>
          <p:nvPr/>
        </p:nvSpPr>
        <p:spPr>
          <a:xfrm>
            <a:off x="1735920" y="83520"/>
            <a:ext cx="184320" cy="369000"/>
          </a:xfrm>
          <a:prstGeom prst="rect">
            <a:avLst/>
          </a:pr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63">
                                            <p:txEl>
                                              <p:pRg st="0" end="0"/>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Read a file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CSV files</a:t>
            </a:r>
            <a:endParaRPr b="1" lang="en-US" sz="3600" spc="-1" strike="noStrike">
              <a:solidFill>
                <a:srgbClr val="000000"/>
              </a:solidFill>
              <a:latin typeface="Segoe UI Light"/>
            </a:endParaRPr>
          </a:p>
        </p:txBody>
      </p:sp>
      <p:sp>
        <p:nvSpPr>
          <p:cNvPr id="267"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12</Module>
    <Status xmlns="A1016A52-665D-42A0-B05F-CF4EC4F3D513">Final</Status>
  </documentManagement>
</p:properties>
</file>

<file path=customXml/itemProps1.xml><?xml version="1.0" encoding="utf-8"?>
<ds:datastoreItem xmlns:ds="http://schemas.openxmlformats.org/officeDocument/2006/customXml" ds:itemID="{80C2B303-E672-4F44-B913-215936B50961}"/>
</file>

<file path=customXml/itemProps2.xml><?xml version="1.0" encoding="utf-8"?>
<ds:datastoreItem xmlns:ds="http://schemas.openxmlformats.org/officeDocument/2006/customXml" ds:itemID="{80E8FC38-614D-4A44-97A5-B811652D2D6E}"/>
</file>

<file path=customXml/itemProps3.xml><?xml version="1.0" encoding="utf-8"?>
<ds:datastoreItem xmlns:ds="http://schemas.openxmlformats.org/officeDocument/2006/customXml" ds:itemID="{E9639EA1-3005-402E-AFE1-634904FB1C54}"/>
</file>

<file path=docProps/app.xml><?xml version="1.0" encoding="utf-8"?>
<Properties xmlns="http://schemas.openxmlformats.org/officeDocument/2006/extended-properties" xmlns:vt="http://schemas.openxmlformats.org/officeDocument/2006/docPropsVTypes">
  <Template>MVA</Template>
  <TotalTime>3520</TotalTime>
  <Application>LibreOffice/6.1.6.3$Linux_X86_64 LibreOffice_project/10$Build-3</Application>
  <Words>637</Words>
  <Paragraphs>104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2014-06-25T21:51:24Z</dcterms:created>
  <dc:creator>Keshav Sonal Kharangate</dc:creator>
  <dc:description/>
  <dc:language>en-US</dc:language>
  <cp:lastModifiedBy/>
  <dcterms:modified xsi:type="dcterms:W3CDTF">2019-10-08T00:41:56Z</dcterms:modified>
  <cp:revision>51</cp:revision>
  <dc:subject/>
  <dc:title>How to read CSV files in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