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4.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media/image2.png" ContentType="image/png"/>
  <Override PartName="/ppt/media/image1.png" ContentType="image/png"/>
  <Override PartName="/ppt/media/image3.png" ContentType="image/png"/>
  <Override PartName="/ppt/media/image4.png" ContentType="image/png"/>
  <Override PartName="/ppt/media/image7.wmf" ContentType="image/x-wmf"/>
  <Override PartName="/ppt/media/image5.png" ContentType="image/png"/>
  <Override PartName="/ppt/media/image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1.xml" ContentType="application/xml"/>
  <Override PartName="/customXml/itemProps1.xml" ContentType="application/vnd.openxmlformats-officedocument.customXmlProperties+xml"/>
  <Override PartName="/customXml/item2.xml" ContentType="application/xml"/>
  <Override PartName="/customXml/itemProps3.xml" ContentType="application/vnd.openxmlformats-officedocument.customXml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2.xml" ContentType="application/vnd.openxmlformats-officedocument.customXmlProperties+xml"/>
  <Override PartName="/customXml/item3.xml" ContentType="application/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0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0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0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0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0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741552E4-C21E-47D0-ABE3-DD8FB79F40F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685800" y="1143000"/>
            <a:ext cx="5486040" cy="3085920"/>
          </a:xfrm>
          <a:prstGeom prst="rect">
            <a:avLst/>
          </a:prstGeom>
        </p:spPr>
      </p:sp>
      <p:sp>
        <p:nvSpPr>
          <p:cNvPr id="29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9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712571A-5E4F-437A-80B3-ED31951B724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sldImg"/>
          </p:nvPr>
        </p:nvSpPr>
        <p:spPr>
          <a:xfrm>
            <a:off x="685800" y="1143000"/>
            <a:ext cx="5486040" cy="3085920"/>
          </a:xfrm>
          <a:prstGeom prst="rect">
            <a:avLst/>
          </a:prstGeom>
        </p:spPr>
      </p:sp>
      <p:sp>
        <p:nvSpPr>
          <p:cNvPr id="30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B72035C-75B4-4074-BCC0-9F88C915AB0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685800" y="1143000"/>
            <a:ext cx="5486040" cy="3085920"/>
          </a:xfrm>
          <a:prstGeom prst="rect">
            <a:avLst/>
          </a:prstGeom>
        </p:spPr>
      </p:sp>
      <p:sp>
        <p:nvSpPr>
          <p:cNvPr id="30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6B64CD8-5D87-4E5B-9F05-02A45102ABA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685800" y="1143000"/>
            <a:ext cx="5486040" cy="3085920"/>
          </a:xfrm>
          <a:prstGeom prst="rect">
            <a:avLst/>
          </a:prstGeom>
        </p:spPr>
      </p:sp>
      <p:sp>
        <p:nvSpPr>
          <p:cNvPr id="30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CA7EE1D-827B-44DD-A67F-915CD9E9F82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685800" y="1143000"/>
            <a:ext cx="5486040" cy="3085920"/>
          </a:xfrm>
          <a:prstGeom prst="rect">
            <a:avLst/>
          </a:prstGeom>
        </p:spPr>
      </p:sp>
      <p:sp>
        <p:nvSpPr>
          <p:cNvPr id="30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2EBA6F3-6092-4EE4-BDB3-2B270E039A4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9"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8"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2"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6"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9"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3"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4"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7"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8"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9"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0"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1"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9"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2"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8"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2"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6"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8"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9"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3"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4"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6"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7"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8"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9"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0"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1"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738640" y="2684880"/>
            <a:ext cx="2241000" cy="2355120"/>
          </a:xfrm>
          <a:prstGeom prst="rect">
            <a:avLst/>
          </a:prstGeom>
          <a:noFill/>
          <a:ln>
            <a:noFill/>
          </a:ln>
        </p:spPr>
        <p:style>
          <a:lnRef idx="0"/>
          <a:fillRef idx="0"/>
          <a:effectRef idx="0"/>
          <a:fontRef idx="minor"/>
        </p:style>
        <p:txBody>
          <a:bodyPr anchor="ctr">
            <a:normAutofit/>
          </a:bodyPr>
          <a:p>
            <a:pPr>
              <a:lnSpc>
                <a:spcPct val="100000"/>
              </a:lnSpc>
            </a:pPr>
            <a:r>
              <a:rPr b="1" lang="en-US" sz="1800" spc="-32" strike="noStrike">
                <a:solidFill>
                  <a:srgbClr val="ffffff"/>
                </a:solidFill>
                <a:latin typeface="Segoe UI"/>
                <a:ea typeface="Segoe UI"/>
              </a:rPr>
              <a:t>Click to edit Master subtitle style</a:t>
            </a:r>
            <a:endParaRPr b="0" lang="en-US" sz="1800" spc="-1" strike="noStrike">
              <a:latin typeface="Arial"/>
            </a:endParaRPr>
          </a:p>
        </p:txBody>
      </p:sp>
      <p:sp>
        <p:nvSpPr>
          <p:cNvPr id="1" name="CustomShape 2"/>
          <p:cNvSpPr/>
          <p:nvPr/>
        </p:nvSpPr>
        <p:spPr>
          <a:xfrm>
            <a:off x="193320" y="3376440"/>
            <a:ext cx="8409600" cy="1692360"/>
          </a:xfrm>
          <a:prstGeom prst="rect">
            <a:avLst/>
          </a:prstGeom>
          <a:solidFill>
            <a:srgbClr val="82bf36"/>
          </a:solidFill>
          <a:ln>
            <a:noFill/>
          </a:ln>
        </p:spPr>
        <p:style>
          <a:lnRef idx="0"/>
          <a:fillRef idx="0"/>
          <a:effectRef idx="0"/>
          <a:fontRef idx="minor"/>
        </p:style>
      </p:sp>
      <p:sp>
        <p:nvSpPr>
          <p:cNvPr id="2" name="CustomShape 3"/>
          <p:cNvSpPr/>
          <p:nvPr/>
        </p:nvSpPr>
        <p:spPr>
          <a:xfrm>
            <a:off x="8682840" y="3375000"/>
            <a:ext cx="3256920" cy="169380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3" name="Picture 14" descr=""/>
          <p:cNvPicPr/>
          <p:nvPr/>
        </p:nvPicPr>
        <p:blipFill>
          <a:blip r:embed="rId2"/>
          <a:srcRect l="9721" t="16535" r="7269" b="16693"/>
          <a:stretch/>
        </p:blipFill>
        <p:spPr>
          <a:xfrm>
            <a:off x="11181600" y="4821480"/>
            <a:ext cx="740160" cy="218520"/>
          </a:xfrm>
          <a:prstGeom prst="rect">
            <a:avLst/>
          </a:prstGeom>
          <a:ln>
            <a:noFill/>
          </a:ln>
        </p:spPr>
      </p:pic>
      <p:sp>
        <p:nvSpPr>
          <p:cNvPr id="4" name="PlaceHolder 4"/>
          <p:cNvSpPr>
            <a:spLocks noGrp="1"/>
          </p:cNvSpPr>
          <p:nvPr>
            <p:ph type="body"/>
          </p:nvPr>
        </p:nvSpPr>
        <p:spPr>
          <a:xfrm>
            <a:off x="291960" y="3466440"/>
            <a:ext cx="8215560" cy="1485000"/>
          </a:xfrm>
          <a:prstGeom prst="rect">
            <a:avLst/>
          </a:prstGeom>
        </p:spPr>
        <p:txBody>
          <a:bodyPr lIns="90000" rIns="90000" tIns="45000" bIns="45000" anchor="b">
            <a:normAutofit/>
          </a:bodyPr>
          <a:p>
            <a:pPr>
              <a:lnSpc>
                <a:spcPct val="100000"/>
              </a:lnSpc>
              <a:spcBef>
                <a:spcPts val="1199"/>
              </a:spcBef>
            </a:pPr>
            <a:r>
              <a:rPr b="0" lang="en-US" sz="3600" spc="-1" strike="noStrike">
                <a:solidFill>
                  <a:srgbClr val="ffffff"/>
                </a:solidFill>
                <a:latin typeface="Segoe UI Light"/>
                <a:ea typeface="Segoe UI Light"/>
              </a:rPr>
              <a:t>Module or Section </a:t>
            </a:r>
            <a:r>
              <a:rPr b="0" lang="en-US" sz="3600" spc="-1" strike="noStrike">
                <a:solidFill>
                  <a:srgbClr val="ffffff"/>
                </a:solidFill>
                <a:latin typeface="Segoe UI Light"/>
                <a:ea typeface="Segoe UI Light"/>
              </a:rPr>
              <a:t>transition style</a:t>
            </a:r>
            <a:endParaRPr b="1" lang="en-US" sz="3600" spc="-1" strike="noStrike">
              <a:solidFill>
                <a:srgbClr val="000000"/>
              </a:solidFill>
              <a:latin typeface="Segoe UI Light"/>
            </a:endParaRPr>
          </a:p>
        </p:txBody>
      </p:sp>
      <p:pic>
        <p:nvPicPr>
          <p:cNvPr id="5" name="Picture 11" descr=""/>
          <p:cNvPicPr/>
          <p:nvPr/>
        </p:nvPicPr>
        <p:blipFill>
          <a:blip r:embed="rId3"/>
          <a:stretch/>
        </p:blipFill>
        <p:spPr>
          <a:xfrm>
            <a:off x="193320" y="164160"/>
            <a:ext cx="2084040" cy="833400"/>
          </a:xfrm>
          <a:prstGeom prst="rect">
            <a:avLst/>
          </a:prstGeom>
          <a:ln>
            <a:noFill/>
          </a:ln>
        </p:spPr>
      </p:pic>
      <p:sp>
        <p:nvSpPr>
          <p:cNvPr id="6"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
        <p:nvSpPr>
          <p:cNvPr id="44" name="PlaceHolder 2"/>
          <p:cNvSpPr>
            <a:spLocks noGrp="1"/>
          </p:cNvSpPr>
          <p:nvPr>
            <p:ph type="body"/>
          </p:nvPr>
        </p:nvSpPr>
        <p:spPr>
          <a:xfrm>
            <a:off x="379440" y="1388160"/>
            <a:ext cx="11525040" cy="5290200"/>
          </a:xfrm>
          <a:prstGeom prst="rect">
            <a:avLst/>
          </a:prstGeom>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608040" y="4468680"/>
            <a:ext cx="11432520" cy="1676160"/>
          </a:xfrm>
          <a:prstGeom prst="rect">
            <a:avLst/>
          </a:prstGeom>
        </p:spPr>
        <p:txBody>
          <a:bodyPr>
            <a:normAutofit/>
          </a:bodyPr>
          <a:p>
            <a:pPr>
              <a:lnSpc>
                <a:spcPct val="80000"/>
              </a:lnSpc>
            </a:pPr>
            <a:r>
              <a:rPr b="0" lang="en-US" sz="3600" spc="-1" strike="noStrike">
                <a:solidFill>
                  <a:srgbClr val="000000"/>
                </a:solidFill>
                <a:latin typeface="Segoe UI Light"/>
                <a:ea typeface="Segoe UI Light"/>
              </a:rPr>
              <a:t>Click to edit Master title style</a:t>
            </a:r>
            <a:endParaRPr b="0" lang="en-US" sz="3600" spc="-1" strike="noStrike">
              <a:solidFill>
                <a:srgbClr val="000000"/>
              </a:solidFill>
              <a:latin typeface="Calibri"/>
            </a:endParaRPr>
          </a:p>
        </p:txBody>
      </p:sp>
      <p:sp>
        <p:nvSpPr>
          <p:cNvPr id="82" name="CustomShape 2"/>
          <p:cNvSpPr/>
          <p:nvPr/>
        </p:nvSpPr>
        <p:spPr>
          <a:xfrm>
            <a:off x="608040" y="3087360"/>
            <a:ext cx="11356560" cy="1095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600" spc="-1" strike="noStrike">
                <a:solidFill>
                  <a:srgbClr val="000000"/>
                </a:solidFill>
                <a:latin typeface="Segoe UI Light"/>
                <a:ea typeface="Segoe UI"/>
              </a:rPr>
              <a:t>DEMO</a:t>
            </a:r>
            <a:endParaRPr b="0" lang="en-US" sz="6600" spc="-1" strike="noStrike">
              <a:latin typeface="Arial"/>
            </a:endParaRPr>
          </a:p>
        </p:txBody>
      </p:sp>
      <p:sp>
        <p:nvSpPr>
          <p:cNvPr id="83" name="Line 3"/>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84" name="Picture 7" descr=""/>
          <p:cNvPicPr/>
          <p:nvPr/>
        </p:nvPicPr>
        <p:blipFill>
          <a:blip r:embed="rId2"/>
          <a:stretch/>
        </p:blipFill>
        <p:spPr>
          <a:xfrm>
            <a:off x="171360" y="177840"/>
            <a:ext cx="2857320" cy="1142640"/>
          </a:xfrm>
          <a:prstGeom prst="rect">
            <a:avLst/>
          </a:prstGeom>
          <a:ln>
            <a:noFill/>
          </a:ln>
        </p:spPr>
      </p:pic>
      <p:sp>
        <p:nvSpPr>
          <p:cNvPr id="8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PlaceHolder 1"/>
          <p:cNvSpPr>
            <a:spLocks noGrp="1"/>
          </p:cNvSpPr>
          <p:nvPr>
            <p:ph type="body"/>
          </p:nvPr>
        </p:nvSpPr>
        <p:spPr>
          <a:xfrm>
            <a:off x="379440" y="1371600"/>
            <a:ext cx="561672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123" name="PlaceHolder 2"/>
          <p:cNvSpPr>
            <a:spLocks noGrp="1"/>
          </p:cNvSpPr>
          <p:nvPr>
            <p:ph type="body"/>
          </p:nvPr>
        </p:nvSpPr>
        <p:spPr>
          <a:xfrm>
            <a:off x="6275880" y="1371600"/>
            <a:ext cx="561888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124" name="PlaceHolder 3"/>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0" y="0"/>
            <a:ext cx="12191760" cy="685764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sp>
        <p:nvSpPr>
          <p:cNvPr id="162" name="CustomShape 2"/>
          <p:cNvSpPr/>
          <p:nvPr/>
        </p:nvSpPr>
        <p:spPr>
          <a:xfrm>
            <a:off x="529920" y="5960880"/>
            <a:ext cx="11078280" cy="88884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d9d9d9"/>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en-US" sz="1050" spc="-1" strike="noStrike">
              <a:latin typeface="Arial"/>
            </a:endParaRPr>
          </a:p>
        </p:txBody>
      </p:sp>
      <p:pic>
        <p:nvPicPr>
          <p:cNvPr id="163" name="Picture 4" descr=""/>
          <p:cNvPicPr/>
          <p:nvPr/>
        </p:nvPicPr>
        <p:blipFill>
          <a:blip r:embed="rId2"/>
          <a:srcRect l="9721" t="0" r="0" b="0"/>
          <a:stretch/>
        </p:blipFill>
        <p:spPr>
          <a:xfrm>
            <a:off x="529920" y="2940120"/>
            <a:ext cx="5472720" cy="2229120"/>
          </a:xfrm>
          <a:prstGeom prst="rect">
            <a:avLst/>
          </a:prstGeom>
          <a:ln>
            <a:noFill/>
          </a:ln>
        </p:spPr>
      </p:pic>
      <p:sp>
        <p:nvSpPr>
          <p:cNvPr id="164"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6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Making decisions with code</a:t>
            </a:r>
            <a:endParaRPr b="1" lang="en-US" sz="3600" spc="-1" strike="noStrike">
              <a:solidFill>
                <a:srgbClr val="000000"/>
              </a:solidFill>
              <a:latin typeface="Segoe UI Light"/>
            </a:endParaRPr>
          </a:p>
          <a:p>
            <a:pPr>
              <a:lnSpc>
                <a:spcPct val="100000"/>
              </a:lnSpc>
              <a:spcBef>
                <a:spcPts val="1199"/>
              </a:spcBef>
            </a:pPr>
            <a:r>
              <a:rPr b="0" lang="en-US" sz="2400" spc="-1" strike="noStrike">
                <a:solidFill>
                  <a:srgbClr val="ffffff"/>
                </a:solidFill>
                <a:latin typeface="Segoe UI Light"/>
                <a:ea typeface="Segoe UI Light"/>
              </a:rPr>
              <a:t>if statements</a:t>
            </a:r>
            <a:endParaRPr b="1" lang="en-US" sz="2400" spc="-1" strike="noStrike">
              <a:solidFill>
                <a:srgbClr val="000000"/>
              </a:solidFill>
              <a:latin typeface="Segoe UI Light"/>
            </a:endParaRPr>
          </a:p>
        </p:txBody>
      </p:sp>
      <p:sp>
        <p:nvSpPr>
          <p:cNvPr id="209" name="TextShape 2"/>
          <p:cNvSpPr txBox="1"/>
          <p:nvPr/>
        </p:nvSpPr>
        <p:spPr>
          <a:xfrm>
            <a:off x="193320" y="5132520"/>
            <a:ext cx="8409600" cy="1460520"/>
          </a:xfrm>
          <a:prstGeom prst="rect">
            <a:avLst/>
          </a:prstGeom>
          <a:noFill/>
          <a:ln>
            <a:noFill/>
          </a:ln>
        </p:spPr>
        <p:txBody>
          <a:bodyPr lIns="137160" rIns="137160" tIns="137160" bIns="137160" anchor="b">
            <a:noAutofit/>
          </a:bodyPr>
          <a:p>
            <a:pPr>
              <a:lnSpc>
                <a:spcPct val="100000"/>
              </a:lnSpc>
            </a:pPr>
            <a:r>
              <a:rPr b="0" lang="en-US" sz="2400" spc="-1" strike="noStrike">
                <a:solidFill>
                  <a:srgbClr val="000000"/>
                </a:solidFill>
                <a:latin typeface="Segoe UI Light"/>
                <a:ea typeface="Segoe UI Light"/>
              </a:rPr>
              <a:t>Susan Ibach | Technical Evangelist</a:t>
            </a:r>
            <a:endParaRPr b="0" lang="en-US" sz="2400" spc="-1" strike="noStrike">
              <a:latin typeface="Arial"/>
            </a:endParaRPr>
          </a:p>
          <a:p>
            <a:pPr>
              <a:lnSpc>
                <a:spcPct val="100000"/>
              </a:lnSpc>
            </a:pPr>
            <a:r>
              <a:rPr b="0" lang="en-US" sz="2400" spc="-1" strike="noStrike">
                <a:solidFill>
                  <a:srgbClr val="000000"/>
                </a:solidFill>
                <a:latin typeface="Segoe UI Light"/>
                <a:ea typeface="Segoe UI Light"/>
              </a:rPr>
              <a:t>Christopher Harrison | Content Developer</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838080" y="1477080"/>
            <a:ext cx="9767160" cy="265176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answer == </a:t>
            </a:r>
            <a:r>
              <a:rPr b="0" lang="en-US" sz="2800" spc="-1" strike="noStrike">
                <a:solidFill>
                  <a:srgbClr val="a31515"/>
                </a:solidFill>
                <a:latin typeface="Consolas"/>
              </a:rPr>
              <a:t>"yes"</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not answer == </a:t>
            </a:r>
            <a:r>
              <a:rPr b="0" lang="en-US" sz="2800" spc="-1" strike="noStrike">
                <a:solidFill>
                  <a:srgbClr val="a31515"/>
                </a:solidFill>
                <a:latin typeface="Consolas"/>
              </a:rPr>
              <a:t>"no"</a:t>
            </a:r>
            <a:r>
              <a:rPr b="0" lang="en-US" sz="2800" spc="-1" strike="noStrike">
                <a:solidFill>
                  <a:srgbClr val="000000"/>
                </a:solidFill>
                <a:latin typeface="Consolas"/>
              </a:rPr>
              <a:t>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total &lt; 100 :</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not total &gt;= 100 :</a:t>
            </a:r>
            <a:endParaRPr b="0" lang="en-US" sz="2800" spc="-1" strike="noStrike">
              <a:latin typeface="Arial"/>
            </a:endParaRPr>
          </a:p>
          <a:p>
            <a:pPr>
              <a:lnSpc>
                <a:spcPct val="100000"/>
              </a:lnSpc>
            </a:pPr>
            <a:endParaRPr b="0" lang="en-US" sz="2800" spc="-1" strike="noStrike">
              <a:latin typeface="Arial"/>
            </a:endParaRPr>
          </a:p>
        </p:txBody>
      </p:sp>
      <p:sp>
        <p:nvSpPr>
          <p:cNvPr id="232" name="TextShape 2"/>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Almost every if statement can be written two ways</a:t>
            </a:r>
            <a:endParaRPr b="0" lang="en-US" sz="4400" spc="-1" strike="noStrike">
              <a:solidFill>
                <a:srgbClr val="000000"/>
              </a:solidFill>
              <a:latin typeface="Calibri"/>
            </a:endParaRPr>
          </a:p>
        </p:txBody>
      </p:sp>
      <p:sp>
        <p:nvSpPr>
          <p:cNvPr id="233" name="CustomShape 3"/>
          <p:cNvSpPr/>
          <p:nvPr/>
        </p:nvSpPr>
        <p:spPr>
          <a:xfrm>
            <a:off x="483840" y="4361040"/>
            <a:ext cx="5058000" cy="1187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000000"/>
                </a:solidFill>
                <a:latin typeface="Segoe UI Light"/>
              </a:rPr>
              <a:t>Which do you prefer?</a:t>
            </a:r>
            <a:endParaRPr b="0" lang="en-US" sz="3600" spc="-1" strike="noStrike">
              <a:latin typeface="Arial"/>
            </a:endParaRPr>
          </a:p>
          <a:p>
            <a:pPr>
              <a:lnSpc>
                <a:spcPct val="100000"/>
              </a:lnSpc>
            </a:pP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Write it the way you would say it</a:t>
            </a:r>
            <a:endParaRPr b="0" lang="en-US" sz="4400" spc="-1" strike="noStrike">
              <a:solidFill>
                <a:srgbClr val="000000"/>
              </a:solidFill>
              <a:latin typeface="Calibri"/>
            </a:endParaRPr>
          </a:p>
        </p:txBody>
      </p:sp>
      <p:sp>
        <p:nvSpPr>
          <p:cNvPr id="235"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If course is completed – send certificate to student</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ff"/>
              </a:buClr>
              <a:buFont typeface="Arial"/>
              <a:buChar char="–"/>
            </a:pPr>
            <a:r>
              <a:rPr b="0" lang="en-US" sz="2800" spc="-1" strike="noStrike">
                <a:solidFill>
                  <a:srgbClr val="0000ff"/>
                </a:solidFill>
                <a:latin typeface="Consolas"/>
                <a:ea typeface="Segoe UI Light"/>
              </a:rPr>
              <a:t>if</a:t>
            </a:r>
            <a:r>
              <a:rPr b="0" lang="en-US" sz="2800" spc="-1" strike="noStrike">
                <a:solidFill>
                  <a:srgbClr val="000000"/>
                </a:solidFill>
                <a:latin typeface="Consolas"/>
                <a:ea typeface="Segoe UI Light"/>
              </a:rPr>
              <a:t> courseCompleted == </a:t>
            </a:r>
            <a:r>
              <a:rPr b="0" lang="en-US" sz="2800" spc="-1" strike="noStrike">
                <a:solidFill>
                  <a:srgbClr val="a31515"/>
                </a:solidFill>
                <a:latin typeface="Consolas"/>
                <a:ea typeface="Segoe UI Light"/>
              </a:rPr>
              <a:t>"yes"</a:t>
            </a:r>
            <a:r>
              <a:rPr b="0" lang="en-US" sz="2800" spc="-1" strike="noStrike">
                <a:solidFill>
                  <a:srgbClr val="000000"/>
                </a:solidFill>
                <a:latin typeface="Consolas"/>
                <a:ea typeface="Segoe UI Light"/>
              </a:rPr>
              <a:t> </a:t>
            </a:r>
            <a:r>
              <a:rPr b="1" lang="en-US" sz="2800" spc="-1" strike="noStrike">
                <a:solidFill>
                  <a:srgbClr val="000000"/>
                </a:solidFill>
                <a:latin typeface="Consolas"/>
                <a:ea typeface="Segoe UI Light"/>
              </a:rPr>
              <a:t>:</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If order total under $50 – add shipping</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ff"/>
              </a:buClr>
              <a:buFont typeface="Arial"/>
              <a:buChar char="–"/>
            </a:pPr>
            <a:r>
              <a:rPr b="0" lang="en-US" sz="2800" spc="-1" strike="noStrike">
                <a:solidFill>
                  <a:srgbClr val="0000ff"/>
                </a:solidFill>
                <a:latin typeface="Consolas"/>
                <a:ea typeface="Segoe UI Light"/>
              </a:rPr>
              <a:t>if</a:t>
            </a:r>
            <a:r>
              <a:rPr b="0" lang="en-US" sz="2800" spc="-1" strike="noStrike">
                <a:solidFill>
                  <a:srgbClr val="000000"/>
                </a:solidFill>
                <a:latin typeface="Consolas"/>
                <a:ea typeface="Segoe UI Light"/>
              </a:rPr>
              <a:t> total &lt; 50 :</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If cat has not been vaccinated – call owner to set appointment</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ff"/>
              </a:buClr>
              <a:buFont typeface="Arial"/>
              <a:buChar char="–"/>
            </a:pPr>
            <a:r>
              <a:rPr b="0" lang="en-US" sz="2800" spc="-1" strike="noStrike">
                <a:solidFill>
                  <a:srgbClr val="0000ff"/>
                </a:solidFill>
                <a:latin typeface="Consolas"/>
                <a:ea typeface="Segoe UI Light"/>
              </a:rPr>
              <a:t>if</a:t>
            </a:r>
            <a:r>
              <a:rPr b="0" lang="en-US" sz="2800" spc="-1" strike="noStrike">
                <a:solidFill>
                  <a:srgbClr val="000000"/>
                </a:solidFill>
                <a:latin typeface="Consolas"/>
                <a:ea typeface="Segoe UI Light"/>
              </a:rPr>
              <a:t> not vaccinated == </a:t>
            </a:r>
            <a:r>
              <a:rPr b="0" lang="en-US" sz="2800" spc="-1" strike="noStrike">
                <a:solidFill>
                  <a:srgbClr val="a31515"/>
                </a:solidFill>
                <a:latin typeface="Consolas"/>
                <a:ea typeface="Segoe UI Light"/>
              </a:rPr>
              <a:t> "yes"</a:t>
            </a:r>
            <a:r>
              <a:rPr b="0" lang="en-US" sz="2800" spc="-1" strike="noStrike">
                <a:solidFill>
                  <a:srgbClr val="000000"/>
                </a:solidFill>
                <a:latin typeface="Consolas"/>
                <a:ea typeface="Segoe UI Light"/>
              </a:rPr>
              <a:t> </a:t>
            </a:r>
            <a:r>
              <a:rPr b="1" lang="en-US" sz="2800" spc="-1" strike="noStrike">
                <a:solidFill>
                  <a:srgbClr val="000000"/>
                </a:solidFill>
                <a:latin typeface="Consolas"/>
                <a:ea typeface="Segoe UI Light"/>
              </a:rPr>
              <a:t>:</a:t>
            </a:r>
            <a:endParaRPr b="0" lang="en-US" sz="2800" spc="-1" strike="noStrike">
              <a:solidFill>
                <a:srgbClr val="000000"/>
              </a:solidFill>
              <a:latin typeface="Segoe UI Light"/>
            </a:endParaRPr>
          </a:p>
          <a:p>
            <a:pPr>
              <a:lnSpc>
                <a:spcPct val="100000"/>
              </a:lnSpc>
              <a:spcBef>
                <a:spcPts val="1400"/>
              </a:spcBef>
            </a:pPr>
            <a:endParaRPr b="1"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89" dur="indefinite" restart="never" nodeType="tmRoot">
          <p:childTnLst>
            <p:seq>
              <p:cTn id="90" dur="indefinite" nodeType="mainSeq">
                <p:childTnLst>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838080" y="1486440"/>
            <a:ext cx="9767160" cy="222372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answer=input(</a:t>
            </a:r>
            <a:r>
              <a:rPr b="0" lang="en-US" sz="2800" spc="-1" strike="noStrike">
                <a:solidFill>
                  <a:srgbClr val="a31515"/>
                </a:solidFill>
                <a:latin typeface="Consolas"/>
              </a:rPr>
              <a:t>"Would you like express shipping? "</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answer == </a:t>
            </a:r>
            <a:r>
              <a:rPr b="0" lang="en-US" sz="2800" spc="-1" strike="noStrike">
                <a:solidFill>
                  <a:srgbClr val="a31515"/>
                </a:solidFill>
                <a:latin typeface="Consolas"/>
              </a:rPr>
              <a:t>"yes"</a:t>
            </a:r>
            <a:r>
              <a:rPr b="0" lang="en-US" sz="2800" spc="-1" strike="noStrike">
                <a:solidFill>
                  <a:srgbClr val="000000"/>
                </a:solidFill>
                <a:latin typeface="Consolas"/>
              </a:rPr>
              <a:t> </a:t>
            </a:r>
            <a:r>
              <a:rPr b="1"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"That will be an extra $10"</a:t>
            </a:r>
            <a:r>
              <a:rPr b="0" lang="en-US" sz="2800" spc="-1" strike="noStrike">
                <a:solidFill>
                  <a:srgbClr val="000000"/>
                </a:solidFill>
                <a:latin typeface="Consolas"/>
              </a:rPr>
              <a:t>) </a:t>
            </a: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"Have a nice day"</a:t>
            </a:r>
            <a:r>
              <a:rPr b="0" lang="en-US" sz="2800" spc="-1" strike="noStrike">
                <a:solidFill>
                  <a:srgbClr val="000000"/>
                </a:solidFill>
                <a:latin typeface="Consolas"/>
              </a:rPr>
              <a:t>)</a:t>
            </a:r>
            <a:endParaRPr b="0" lang="en-US" sz="2800" spc="-1" strike="noStrike">
              <a:latin typeface="Arial"/>
            </a:endParaRPr>
          </a:p>
        </p:txBody>
      </p:sp>
      <p:sp>
        <p:nvSpPr>
          <p:cNvPr id="237" name="TextShape 2"/>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What do you think will happen if we type “YES” instead of “yes”</a:t>
            </a:r>
            <a:endParaRPr b="0" lang="en-US" sz="4400" spc="-1" strike="noStrike">
              <a:solidFill>
                <a:srgbClr val="000000"/>
              </a:solidFill>
              <a:latin typeface="Calibri"/>
            </a:endParaRPr>
          </a:p>
        </p:txBody>
      </p:sp>
      <p:sp>
        <p:nvSpPr>
          <p:cNvPr id="238" name="CustomShape 3"/>
          <p:cNvSpPr/>
          <p:nvPr/>
        </p:nvSpPr>
        <p:spPr>
          <a:xfrm>
            <a:off x="838080" y="4233960"/>
            <a:ext cx="10134360" cy="2284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Segoe UI Light"/>
              </a:rPr>
              <a:t>One of the challenges of working with strings of characters, is that the computer considers “y” and “Y” to be two different letters. </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115" dur="indefinite" restart="never" nodeType="tmRoot">
          <p:childTnLst>
            <p:seq>
              <p:cTn id="116" dur="indefinite" nodeType="mainSeq">
                <p:childTnLst>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838080" y="1486440"/>
            <a:ext cx="9767160" cy="222372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answer=input(</a:t>
            </a:r>
            <a:r>
              <a:rPr b="0" lang="en-US" sz="2800" spc="-1" strike="noStrike">
                <a:solidFill>
                  <a:srgbClr val="a31515"/>
                </a:solidFill>
                <a:latin typeface="Consolas"/>
              </a:rPr>
              <a:t>"Would you like express shipping?"</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answer.lower() == </a:t>
            </a:r>
            <a:r>
              <a:rPr b="0" lang="en-US" sz="2800" spc="-1" strike="noStrike">
                <a:solidFill>
                  <a:srgbClr val="a31515"/>
                </a:solidFill>
                <a:latin typeface="Consolas"/>
              </a:rPr>
              <a:t>"yes"</a:t>
            </a:r>
            <a:r>
              <a:rPr b="0" lang="en-US" sz="2800" spc="-1" strike="noStrike">
                <a:solidFill>
                  <a:srgbClr val="000000"/>
                </a:solidFill>
                <a:latin typeface="Consolas"/>
              </a:rPr>
              <a:t> </a:t>
            </a:r>
            <a:r>
              <a:rPr b="1"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"That will be an extra $10"</a:t>
            </a:r>
            <a:r>
              <a:rPr b="0" lang="en-US" sz="2800" spc="-1" strike="noStrike">
                <a:solidFill>
                  <a:srgbClr val="000000"/>
                </a:solidFill>
                <a:latin typeface="Consolas"/>
              </a:rPr>
              <a:t>) </a:t>
            </a: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"Have a nice day"</a:t>
            </a:r>
            <a:r>
              <a:rPr b="0" lang="en-US" sz="2800" spc="-1" strike="noStrike">
                <a:solidFill>
                  <a:srgbClr val="000000"/>
                </a:solidFill>
                <a:latin typeface="Consolas"/>
              </a:rPr>
              <a:t>)</a:t>
            </a:r>
            <a:endParaRPr b="0" lang="en-US" sz="2800" spc="-1" strike="noStrike">
              <a:latin typeface="Arial"/>
            </a:endParaRPr>
          </a:p>
        </p:txBody>
      </p:sp>
      <p:sp>
        <p:nvSpPr>
          <p:cNvPr id="240" name="TextShape 2"/>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Is there a way we could change a string from  uppercase to lowercase?</a:t>
            </a:r>
            <a:endParaRPr b="0" lang="en-US" sz="4400" spc="-1" strike="noStrike">
              <a:solidFill>
                <a:srgbClr val="000000"/>
              </a:solidFill>
              <a:latin typeface="Calibri"/>
            </a:endParaRPr>
          </a:p>
        </p:txBody>
      </p:sp>
      <p:sp>
        <p:nvSpPr>
          <p:cNvPr id="241" name="CustomShape 3"/>
          <p:cNvSpPr/>
          <p:nvPr/>
        </p:nvSpPr>
        <p:spPr>
          <a:xfrm>
            <a:off x="838080" y="4233960"/>
            <a:ext cx="1040364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Segoe UI Light"/>
              </a:rPr>
              <a:t>Hint: There were functions we could call for string variables</a:t>
            </a:r>
            <a:endParaRPr b="0" lang="en-US" sz="3600" spc="-1" strike="noStrike">
              <a:latin typeface="Arial"/>
            </a:endParaRPr>
          </a:p>
        </p:txBody>
      </p:sp>
      <p:sp>
        <p:nvSpPr>
          <p:cNvPr id="242" name="CustomShape 4"/>
          <p:cNvSpPr/>
          <p:nvPr/>
        </p:nvSpPr>
        <p:spPr>
          <a:xfrm>
            <a:off x="838080" y="5365800"/>
            <a:ext cx="101343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Segoe UI Light"/>
              </a:rPr>
              <a:t>Hint: </a:t>
            </a:r>
            <a:r>
              <a:rPr b="1" lang="en-US" sz="3600" spc="-1" strike="noStrike">
                <a:solidFill>
                  <a:srgbClr val="000000"/>
                </a:solidFill>
                <a:latin typeface="Segoe UI Light"/>
              </a:rPr>
              <a:t>lower()</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24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24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What if we try an if statement with numbers instead of strings</a:t>
            </a:r>
            <a:endParaRPr b="0" lang="en-US" sz="4400" spc="-1" strike="noStrike">
              <a:solidFill>
                <a:srgbClr val="000000"/>
              </a:solidFill>
              <a:latin typeface="Calibri"/>
            </a:endParaRPr>
          </a:p>
        </p:txBody>
      </p:sp>
      <p:sp>
        <p:nvSpPr>
          <p:cNvPr id="244" name="CustomShape 2"/>
          <p:cNvSpPr/>
          <p:nvPr/>
        </p:nvSpPr>
        <p:spPr>
          <a:xfrm>
            <a:off x="838080" y="4233960"/>
            <a:ext cx="999504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Segoe UI Light"/>
              </a:rPr>
              <a:t>What will appear on the screen if deposit is 150?</a:t>
            </a:r>
            <a:endParaRPr b="0" lang="en-US" sz="3600" spc="-1" strike="noStrike">
              <a:latin typeface="Arial"/>
            </a:endParaRPr>
          </a:p>
          <a:p>
            <a:pPr>
              <a:lnSpc>
                <a:spcPct val="100000"/>
              </a:lnSpc>
            </a:pPr>
            <a:endParaRPr b="0" lang="en-US" sz="3600" spc="-1" strike="noStrike">
              <a:latin typeface="Arial"/>
            </a:endParaRPr>
          </a:p>
        </p:txBody>
      </p:sp>
      <p:sp>
        <p:nvSpPr>
          <p:cNvPr id="245" name="CustomShape 3"/>
          <p:cNvSpPr/>
          <p:nvPr/>
        </p:nvSpPr>
        <p:spPr>
          <a:xfrm>
            <a:off x="838080" y="1698840"/>
            <a:ext cx="9700200" cy="179856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deposit = 150</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deposit &gt; 100 :</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"You get a free toaster!"</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"Have a nice day"</a:t>
            </a:r>
            <a:r>
              <a:rPr b="0" lang="en-US" sz="2800" spc="-1" strike="noStrike">
                <a:solidFill>
                  <a:srgbClr val="000000"/>
                </a:solidFill>
                <a:latin typeface="Consolas"/>
              </a:rPr>
              <a:t>)</a:t>
            </a:r>
            <a:endParaRPr b="0" lang="en-US" sz="2800" spc="-1" strike="noStrike">
              <a:latin typeface="Arial"/>
            </a:endParaRPr>
          </a:p>
        </p:txBody>
      </p:sp>
      <p:sp>
        <p:nvSpPr>
          <p:cNvPr id="246" name="CustomShape 4"/>
          <p:cNvSpPr/>
          <p:nvPr/>
        </p:nvSpPr>
        <p:spPr>
          <a:xfrm>
            <a:off x="838080" y="4832280"/>
            <a:ext cx="999504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Segoe UI Light"/>
              </a:rPr>
              <a:t>What will appear on the screen if deposit is 50?</a:t>
            </a:r>
            <a:endParaRPr b="0" lang="en-US" sz="3600" spc="-1" strike="noStrike">
              <a:latin typeface="Arial"/>
            </a:endParaRPr>
          </a:p>
          <a:p>
            <a:pPr>
              <a:lnSpc>
                <a:spcPct val="100000"/>
              </a:lnSpc>
            </a:pPr>
            <a:endParaRPr b="0" lang="en-US" sz="3600" spc="-1" strike="noStrike">
              <a:latin typeface="Arial"/>
            </a:endParaRPr>
          </a:p>
        </p:txBody>
      </p:sp>
      <p:sp>
        <p:nvSpPr>
          <p:cNvPr id="247" name="CustomShape 5"/>
          <p:cNvSpPr/>
          <p:nvPr/>
        </p:nvSpPr>
        <p:spPr>
          <a:xfrm>
            <a:off x="838080" y="5430240"/>
            <a:ext cx="1076004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Segoe UI Light"/>
              </a:rPr>
              <a:t>What will appear on the screen if deposit is exactly 100? </a:t>
            </a:r>
            <a:endParaRPr b="0" lang="en-US" sz="3600" spc="-1" strike="noStrike">
              <a:latin typeface="Arial"/>
            </a:endParaRPr>
          </a:p>
          <a:p>
            <a:pPr>
              <a:lnSpc>
                <a:spcPct val="100000"/>
              </a:lnSpc>
            </a:pP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135" dur="indefinite" restart="never" nodeType="tmRoot">
          <p:childTnLst>
            <p:seq>
              <p:cTn id="136" dur="indefinite" nodeType="mainSeq">
                <p:childTnLst>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24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24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Working with numeric values and if statements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Always test &gt;,&lt; and boundary conditions</a:t>
            </a:r>
            <a:endParaRPr b="0" lang="en-US" sz="4400" spc="-1" strike="noStrike">
              <a:solidFill>
                <a:srgbClr val="000000"/>
              </a:solidFill>
              <a:latin typeface="Calibri"/>
            </a:endParaRPr>
          </a:p>
        </p:txBody>
      </p:sp>
      <p:sp>
        <p:nvSpPr>
          <p:cNvPr id="250" name="CustomShape 2"/>
          <p:cNvSpPr/>
          <p:nvPr/>
        </p:nvSpPr>
        <p:spPr>
          <a:xfrm>
            <a:off x="838080" y="1698840"/>
            <a:ext cx="9700200" cy="179856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deposit = 150</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deposit &gt; 100 :</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"You get a free toaster!"</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"Have a nice day"</a:t>
            </a:r>
            <a:r>
              <a:rPr b="0" lang="en-US" sz="2800" spc="-1" strike="noStrike">
                <a:solidFill>
                  <a:srgbClr val="000000"/>
                </a:solidFill>
                <a:latin typeface="Consolas"/>
              </a:rPr>
              <a:t>)</a:t>
            </a:r>
            <a:endParaRPr b="0" lang="en-US" sz="2800" spc="-1" strike="noStrike">
              <a:latin typeface="Arial"/>
            </a:endParaRPr>
          </a:p>
        </p:txBody>
      </p:sp>
      <p:sp>
        <p:nvSpPr>
          <p:cNvPr id="251" name="CustomShape 3"/>
          <p:cNvSpPr/>
          <p:nvPr/>
        </p:nvSpPr>
        <p:spPr>
          <a:xfrm>
            <a:off x="838080" y="3951720"/>
            <a:ext cx="9995040" cy="2833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Segoe UI Light"/>
              </a:rPr>
              <a:t>So when you test this code, try:</a:t>
            </a:r>
            <a:endParaRPr b="0" lang="en-US" sz="3600" spc="-1" strike="noStrike">
              <a:latin typeface="Arial"/>
            </a:endParaRPr>
          </a:p>
          <a:p>
            <a:pPr marL="457200">
              <a:lnSpc>
                <a:spcPct val="100000"/>
              </a:lnSpc>
            </a:pPr>
            <a:r>
              <a:rPr b="0" lang="en-US" sz="3600" spc="-1" strike="noStrike">
                <a:solidFill>
                  <a:srgbClr val="000000"/>
                </a:solidFill>
                <a:latin typeface="Segoe UI Light"/>
              </a:rPr>
              <a:t>a value less than 100</a:t>
            </a:r>
            <a:endParaRPr b="0" lang="en-US" sz="3600" spc="-1" strike="noStrike">
              <a:latin typeface="Arial"/>
            </a:endParaRPr>
          </a:p>
          <a:p>
            <a:pPr marL="457200">
              <a:lnSpc>
                <a:spcPct val="100000"/>
              </a:lnSpc>
            </a:pPr>
            <a:r>
              <a:rPr b="0" lang="en-US" sz="3600" spc="-1" strike="noStrike">
                <a:solidFill>
                  <a:srgbClr val="000000"/>
                </a:solidFill>
                <a:latin typeface="Segoe UI Light"/>
              </a:rPr>
              <a:t>a value greater than 100</a:t>
            </a:r>
            <a:endParaRPr b="0" lang="en-US" sz="3600" spc="-1" strike="noStrike">
              <a:latin typeface="Arial"/>
            </a:endParaRPr>
          </a:p>
          <a:p>
            <a:pPr marL="457200">
              <a:lnSpc>
                <a:spcPct val="100000"/>
              </a:lnSpc>
            </a:pPr>
            <a:r>
              <a:rPr b="0" lang="en-US" sz="3600" spc="-1" strike="noStrike">
                <a:solidFill>
                  <a:srgbClr val="000000"/>
                </a:solidFill>
                <a:latin typeface="Segoe UI Light"/>
              </a:rPr>
              <a:t>exactly 100</a:t>
            </a:r>
            <a:endParaRPr b="0" lang="en-US" sz="3600" spc="-1" strike="noStrike">
              <a:latin typeface="Arial"/>
            </a:endParaRPr>
          </a:p>
          <a:p>
            <a:pPr>
              <a:lnSpc>
                <a:spcPct val="100000"/>
              </a:lnSpc>
            </a:pP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Handling user input</a:t>
            </a:r>
            <a:endParaRPr b="1" lang="en-US" sz="3600" spc="-1" strike="noStrike">
              <a:solidFill>
                <a:srgbClr val="000000"/>
              </a:solidFill>
              <a:latin typeface="Segoe UI Light"/>
            </a:endParaRPr>
          </a:p>
        </p:txBody>
      </p:sp>
      <p:sp>
        <p:nvSpPr>
          <p:cNvPr id="253"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57" dur="indefinite" restart="never" nodeType="tmRoot">
          <p:childTnLst>
            <p:seq>
              <p:cTn id="158"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Asking the user for a numeric value to use in an if statement</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How could we let the user enter the amount to deposit?</a:t>
            </a:r>
            <a:endParaRPr b="0" lang="en-US" sz="4400" spc="-1" strike="noStrike">
              <a:solidFill>
                <a:srgbClr val="000000"/>
              </a:solidFill>
              <a:latin typeface="Calibri"/>
            </a:endParaRPr>
          </a:p>
        </p:txBody>
      </p:sp>
      <p:sp>
        <p:nvSpPr>
          <p:cNvPr id="256" name="CustomShape 2"/>
          <p:cNvSpPr/>
          <p:nvPr/>
        </p:nvSpPr>
        <p:spPr>
          <a:xfrm>
            <a:off x="838080" y="4233960"/>
            <a:ext cx="999504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Segoe UI Light"/>
              </a:rPr>
              <a:t>Why did our code crash?</a:t>
            </a:r>
            <a:endParaRPr b="0" lang="en-US" sz="3600" spc="-1" strike="noStrike">
              <a:latin typeface="Arial"/>
            </a:endParaRPr>
          </a:p>
          <a:p>
            <a:pPr>
              <a:lnSpc>
                <a:spcPct val="100000"/>
              </a:lnSpc>
            </a:pPr>
            <a:endParaRPr b="0" lang="en-US" sz="3600" spc="-1" strike="noStrike">
              <a:latin typeface="Arial"/>
            </a:endParaRPr>
          </a:p>
        </p:txBody>
      </p:sp>
      <p:sp>
        <p:nvSpPr>
          <p:cNvPr id="257" name="CustomShape 3"/>
          <p:cNvSpPr/>
          <p:nvPr/>
        </p:nvSpPr>
        <p:spPr>
          <a:xfrm>
            <a:off x="838080" y="1486440"/>
            <a:ext cx="10710720" cy="222372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deposit=input(</a:t>
            </a:r>
            <a:r>
              <a:rPr b="0" lang="en-US" sz="2800" spc="-1" strike="noStrike">
                <a:solidFill>
                  <a:srgbClr val="a31515"/>
                </a:solidFill>
                <a:latin typeface="Consolas"/>
              </a:rPr>
              <a:t>"How much would you like to deposit? "</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deposit &gt; 100 :</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"You get a free toaster!"</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"Have a nice day"</a:t>
            </a:r>
            <a:r>
              <a:rPr b="0" lang="en-US" sz="2800" spc="-1" strike="noStrike">
                <a:solidFill>
                  <a:srgbClr val="000000"/>
                </a:solidFill>
                <a:latin typeface="Consolas"/>
              </a:rPr>
              <a:t>)</a:t>
            </a:r>
            <a:endParaRPr b="0" lang="en-US" sz="2800" spc="-1" strike="noStrike">
              <a:latin typeface="Arial"/>
            </a:endParaRPr>
          </a:p>
        </p:txBody>
      </p:sp>
      <p:sp>
        <p:nvSpPr>
          <p:cNvPr id="258" name="CustomShape 4"/>
          <p:cNvSpPr/>
          <p:nvPr/>
        </p:nvSpPr>
        <p:spPr>
          <a:xfrm>
            <a:off x="838080" y="4961520"/>
            <a:ext cx="999504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Segoe UI Light"/>
              </a:rPr>
              <a:t>How can we fix it?</a:t>
            </a:r>
            <a:endParaRPr b="0" lang="en-US" sz="3600" spc="-1" strike="noStrike">
              <a:latin typeface="Arial"/>
            </a:endParaRPr>
          </a:p>
          <a:p>
            <a:pPr>
              <a:lnSpc>
                <a:spcPct val="100000"/>
              </a:lnSpc>
            </a:pPr>
            <a:endParaRPr b="0" lang="en-US" sz="3600" spc="-1" strike="noStrike">
              <a:latin typeface="Arial"/>
            </a:endParaRPr>
          </a:p>
        </p:txBody>
      </p:sp>
      <p:pic>
        <p:nvPicPr>
          <p:cNvPr id="259" name="Picture 5" descr=""/>
          <p:cNvPicPr/>
          <p:nvPr/>
        </p:nvPicPr>
        <p:blipFill>
          <a:blip r:embed="rId1"/>
          <a:stretch/>
        </p:blipFill>
        <p:spPr>
          <a:xfrm>
            <a:off x="5905800" y="3565440"/>
            <a:ext cx="6693120" cy="2536920"/>
          </a:xfrm>
          <a:prstGeom prst="rect">
            <a:avLst/>
          </a:prstGeom>
          <a:ln>
            <a:noFill/>
          </a:ln>
        </p:spPr>
      </p:pic>
    </p:spTree>
  </p:cSld>
  <mc:AlternateContent>
    <mc:Choice Requires="p14">
      <p:transition spd="slow" p14:dur="2000"/>
    </mc:Choice>
    <mc:Fallback>
      <p:transition spd="slow"/>
    </mc:Fallback>
  </mc:AlternateContent>
  <p:timing>
    <p:tnLst>
      <p:par>
        <p:cTn id="161" dur="indefinite" restart="never" nodeType="tmRoot">
          <p:childTnLst>
            <p:seq>
              <p:cTn id="162" dur="indefinite" nodeType="mainSeq">
                <p:childTnLst>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257"/>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256"/>
                                        </p:tgtEl>
                                        <p:attrNameLst>
                                          <p:attrName>style.visibility</p:attrName>
                                        </p:attrNameLst>
                                      </p:cBhvr>
                                      <p:to>
                                        <p:strVal val="visible"/>
                                      </p:to>
                                    </p:set>
                                  </p:childTnLst>
                                </p:cTn>
                              </p:par>
                              <p:par>
                                <p:cTn id="171" nodeType="withEffect" fill="hold" presetClass="entr" presetID="1">
                                  <p:stCondLst>
                                    <p:cond delay="0"/>
                                  </p:stCondLst>
                                  <p:childTnLst>
                                    <p:set>
                                      <p:cBhvr>
                                        <p:cTn id="172" dur="1" fill="hold">
                                          <p:stCondLst>
                                            <p:cond delay="0"/>
                                          </p:stCondLst>
                                        </p:cTn>
                                        <p:tgtEl>
                                          <p:spTgt spid="259"/>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Every day we are faced with decisions</a:t>
            </a:r>
            <a:endParaRPr b="0" lang="en-US" sz="4400" spc="-1" strike="noStrike">
              <a:solidFill>
                <a:srgbClr val="000000"/>
              </a:solidFill>
              <a:latin typeface="Calibri"/>
            </a:endParaRPr>
          </a:p>
        </p:txBody>
      </p:sp>
      <p:sp>
        <p:nvSpPr>
          <p:cNvPr id="211"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Should I drive or take the bus?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Should I cook at home or go out for dinner?</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rPr>
              <a:t> </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11">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We have to convert the string value returned by the input function to a number</a:t>
            </a:r>
            <a:endParaRPr b="0" lang="en-US" sz="4400" spc="-1" strike="noStrike">
              <a:solidFill>
                <a:srgbClr val="000000"/>
              </a:solidFill>
              <a:latin typeface="Calibri"/>
            </a:endParaRPr>
          </a:p>
        </p:txBody>
      </p:sp>
      <p:sp>
        <p:nvSpPr>
          <p:cNvPr id="261" name="CustomShape 2"/>
          <p:cNvSpPr/>
          <p:nvPr/>
        </p:nvSpPr>
        <p:spPr>
          <a:xfrm>
            <a:off x="86760" y="1600920"/>
            <a:ext cx="11954160" cy="520992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deposit=input(</a:t>
            </a:r>
            <a:r>
              <a:rPr b="0" lang="en-US" sz="2800" spc="-1" strike="noStrike">
                <a:solidFill>
                  <a:srgbClr val="a31515"/>
                </a:solidFill>
                <a:latin typeface="Consolas"/>
              </a:rPr>
              <a:t>"How much would you like to deposit? "</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int(deposit) &gt; 100 :</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"You get a free toaster!"</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"Have a nice day"</a:t>
            </a:r>
            <a:r>
              <a:rPr b="0" lang="en-US" sz="2800" spc="-1" strike="noStrike">
                <a:solidFill>
                  <a:srgbClr val="000000"/>
                </a:solidFill>
                <a:latin typeface="Consolas"/>
              </a:rPr>
              <a:t>)</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Segoe UI Light"/>
              </a:rPr>
              <a:t>Here is another way to do the same thing</a:t>
            </a:r>
            <a:endParaRPr b="0" lang="en-US" sz="2800" spc="-1" strike="noStrike">
              <a:latin typeface="Arial"/>
            </a:endParaRPr>
          </a:p>
          <a:p>
            <a:pPr>
              <a:lnSpc>
                <a:spcPct val="100000"/>
              </a:lnSpc>
            </a:pPr>
            <a:r>
              <a:rPr b="0" lang="en-US" sz="2800" spc="-1" strike="noStrike">
                <a:solidFill>
                  <a:srgbClr val="000000"/>
                </a:solidFill>
                <a:latin typeface="Consolas"/>
              </a:rPr>
              <a:t>deposit=int(input(</a:t>
            </a:r>
            <a:r>
              <a:rPr b="0" lang="en-US" sz="2800" spc="-1" strike="noStrike">
                <a:solidFill>
                  <a:srgbClr val="a31515"/>
                </a:solidFill>
                <a:latin typeface="Consolas"/>
              </a:rPr>
              <a:t>"How much would you like to deposit? "</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deposit &gt; 100 :</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"You get a free toaster!"</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"Have a nice day"</a:t>
            </a:r>
            <a:r>
              <a:rPr b="0" lang="en-US" sz="2800" spc="-1" strike="noStrike">
                <a:solidFill>
                  <a:srgbClr val="000000"/>
                </a:solidFill>
                <a:latin typeface="Consolas"/>
              </a:rPr>
              <a:t>)</a:t>
            </a:r>
            <a:endParaRPr b="0" lang="en-US" sz="2800" spc="-1" strike="noStrike">
              <a:latin typeface="Arial"/>
            </a:endParaRPr>
          </a:p>
          <a:p>
            <a:pPr>
              <a:lnSpc>
                <a:spcPct val="100000"/>
              </a:lnSpc>
            </a:pP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77" dur="indefinite" restart="never" nodeType="tmRoot">
          <p:childTnLst>
            <p:seq>
              <p:cTn id="178" dur="indefinite" nodeType="mainSeq">
                <p:childTnLst>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261">
                                            <p:txEl>
                                              <p:pRg st="5" end="5"/>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261">
                                            <p:txEl>
                                              <p:pRg st="6" end="6"/>
                                            </p:txEl>
                                          </p:spTgt>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261">
                                            <p:txEl>
                                              <p:pRg st="7" end="7"/>
                                            </p:txEl>
                                          </p:spTgt>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261">
                                            <p:txEl>
                                              <p:pRg st="8" end="8"/>
                                            </p:txEl>
                                          </p:spTgt>
                                        </p:tgtEl>
                                        <p:attrNameLst>
                                          <p:attrName>style.visibility</p:attrName>
                                        </p:attrNameLst>
                                      </p:cBhvr>
                                      <p:to>
                                        <p:strVal val="visible"/>
                                      </p:to>
                                    </p:set>
                                  </p:childTnLst>
                                </p:cTn>
                              </p:par>
                              <p:par>
                                <p:cTn id="191" nodeType="withEffect" fill="hold" presetClass="entr" presetID="1">
                                  <p:stCondLst>
                                    <p:cond delay="0"/>
                                  </p:stCondLst>
                                  <p:childTnLst>
                                    <p:set>
                                      <p:cBhvr>
                                        <p:cTn id="192" dur="1" fill="hold">
                                          <p:stCondLst>
                                            <p:cond delay="0"/>
                                          </p:stCondLst>
                                        </p:cTn>
                                        <p:tgtEl>
                                          <p:spTgt spid="261">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Branching</a:t>
            </a:r>
            <a:endParaRPr b="1" lang="en-US" sz="3600" spc="-1" strike="noStrike">
              <a:solidFill>
                <a:srgbClr val="000000"/>
              </a:solidFill>
              <a:latin typeface="Segoe UI Light"/>
            </a:endParaRPr>
          </a:p>
        </p:txBody>
      </p:sp>
      <p:sp>
        <p:nvSpPr>
          <p:cNvPr id="263"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93" dur="indefinite" restart="never" nodeType="tmRoot">
          <p:childTnLst>
            <p:seq>
              <p:cTn id="194"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What if you get a free toaster for over $100 and a free mug for under $100</a:t>
            </a:r>
            <a:endParaRPr b="0" lang="en-US" sz="4400" spc="-1" strike="noStrike">
              <a:solidFill>
                <a:srgbClr val="000000"/>
              </a:solidFill>
              <a:latin typeface="Calibri"/>
            </a:endParaRPr>
          </a:p>
        </p:txBody>
      </p:sp>
      <p:sp>
        <p:nvSpPr>
          <p:cNvPr id="265" name="CustomShape 2"/>
          <p:cNvSpPr/>
          <p:nvPr/>
        </p:nvSpPr>
        <p:spPr>
          <a:xfrm>
            <a:off x="838080" y="1492920"/>
            <a:ext cx="10770480" cy="350352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deposit=input(</a:t>
            </a:r>
            <a:r>
              <a:rPr b="0" lang="en-US" sz="2800" spc="-1" strike="noStrike">
                <a:solidFill>
                  <a:srgbClr val="a31515"/>
                </a:solidFill>
                <a:latin typeface="Consolas"/>
              </a:rPr>
              <a:t>"How much would you like to deposit? "</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float(deposit) &gt; 100 :</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"You get a free toaster!"</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00"/>
                </a:solidFill>
                <a:latin typeface="Consolas"/>
              </a:rPr>
              <a:t>else:</a:t>
            </a:r>
            <a:endParaRPr b="0" lang="en-US" sz="2800" spc="-1" strike="noStrike">
              <a:latin typeface="Arial"/>
            </a:endParaRPr>
          </a:p>
          <a:p>
            <a:pPr>
              <a:lnSpc>
                <a:spcPct val="100000"/>
              </a:lnSpc>
            </a:pPr>
            <a:r>
              <a:rPr b="0" lang="en-US" sz="2800" spc="-1" strike="noStrike">
                <a:solidFill>
                  <a:srgbClr val="0000ff"/>
                </a:solidFill>
                <a:latin typeface="Consolas"/>
              </a:rPr>
              <a:t>	</a:t>
            </a: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"Enjoy your mug!"</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"Have a nice day"</a:t>
            </a:r>
            <a:r>
              <a:rPr b="0" lang="en-US" sz="2800" spc="-1" strike="noStrike">
                <a:solidFill>
                  <a:srgbClr val="000000"/>
                </a:solidFill>
                <a:latin typeface="Consolas"/>
              </a:rPr>
              <a:t>)</a:t>
            </a:r>
            <a:endParaRPr b="0" lang="en-US" sz="2800" spc="-1" strike="noStrike">
              <a:latin typeface="Arial"/>
            </a:endParaRPr>
          </a:p>
          <a:p>
            <a:pPr>
              <a:lnSpc>
                <a:spcPct val="100000"/>
              </a:lnSpc>
            </a:pPr>
            <a:endParaRPr b="0" lang="en-US" sz="2800" spc="-1" strike="noStrike">
              <a:latin typeface="Arial"/>
            </a:endParaRPr>
          </a:p>
        </p:txBody>
      </p:sp>
      <p:sp>
        <p:nvSpPr>
          <p:cNvPr id="266" name="CustomShape 3"/>
          <p:cNvSpPr/>
          <p:nvPr/>
        </p:nvSpPr>
        <p:spPr>
          <a:xfrm>
            <a:off x="838080" y="5573880"/>
            <a:ext cx="1098900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Segoe UI Light"/>
              </a:rPr>
              <a:t>What will appear on the screen if we enter 50? 150? 100?</a:t>
            </a:r>
            <a:endParaRPr b="0" lang="en-US" sz="3600" spc="-1" strike="noStrike">
              <a:latin typeface="Arial"/>
            </a:endParaRPr>
          </a:p>
        </p:txBody>
      </p:sp>
      <p:sp>
        <p:nvSpPr>
          <p:cNvPr id="267" name="CustomShape 4"/>
          <p:cNvSpPr/>
          <p:nvPr/>
        </p:nvSpPr>
        <p:spPr>
          <a:xfrm>
            <a:off x="838080" y="4373640"/>
            <a:ext cx="1098900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Segoe UI Light"/>
              </a:rPr>
              <a:t>The code in the</a:t>
            </a:r>
            <a:r>
              <a:rPr b="0" i="1" lang="en-US" sz="3600" spc="-1" strike="noStrike">
                <a:solidFill>
                  <a:srgbClr val="000000"/>
                </a:solidFill>
                <a:latin typeface="Segoe UI Light"/>
              </a:rPr>
              <a:t> </a:t>
            </a:r>
            <a:r>
              <a:rPr b="1" i="1" lang="en-US" sz="3600" spc="-1" strike="noStrike">
                <a:solidFill>
                  <a:srgbClr val="000000"/>
                </a:solidFill>
                <a:latin typeface="Segoe UI Light"/>
              </a:rPr>
              <a:t>else</a:t>
            </a:r>
            <a:r>
              <a:rPr b="0" i="1" lang="en-US" sz="3600" spc="-1" strike="noStrike">
                <a:solidFill>
                  <a:srgbClr val="000000"/>
                </a:solidFill>
                <a:latin typeface="Segoe UI Light"/>
              </a:rPr>
              <a:t> </a:t>
            </a:r>
            <a:r>
              <a:rPr b="0" lang="en-US" sz="3600" spc="-1" strike="noStrike">
                <a:solidFill>
                  <a:srgbClr val="000000"/>
                </a:solidFill>
                <a:latin typeface="Segoe UI Light"/>
              </a:rPr>
              <a:t>statement is only executed if the condition is NOT true</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195" dur="indefinite" restart="never" nodeType="tmRoot">
          <p:childTnLst>
            <p:seq>
              <p:cTn id="196" dur="indefinite" nodeType="mainSeq">
                <p:childTnLst>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267"/>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Adding an else clause</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05" dur="indefinite" restart="never" nodeType="tmRoot">
          <p:childTnLst>
            <p:seq>
              <p:cTn id="20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You can use boolean variables to remember if a condition is true or false</a:t>
            </a:r>
            <a:endParaRPr b="0" lang="en-US" sz="4400" spc="-1" strike="noStrike">
              <a:solidFill>
                <a:srgbClr val="000000"/>
              </a:solidFill>
              <a:latin typeface="Calibri"/>
            </a:endParaRPr>
          </a:p>
        </p:txBody>
      </p:sp>
      <p:sp>
        <p:nvSpPr>
          <p:cNvPr id="270" name="CustomShape 2"/>
          <p:cNvSpPr/>
          <p:nvPr/>
        </p:nvSpPr>
        <p:spPr>
          <a:xfrm>
            <a:off x="59040" y="1424880"/>
            <a:ext cx="11703960" cy="39315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deposit= input(</a:t>
            </a:r>
            <a:r>
              <a:rPr b="0" lang="en-US" sz="2800" spc="-1" strike="noStrike">
                <a:solidFill>
                  <a:srgbClr val="a31515"/>
                </a:solidFill>
                <a:latin typeface="Consolas"/>
              </a:rPr>
              <a:t>"how much would you like to deposit? "</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float(deposit) &gt; 100 :</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8000"/>
                </a:solidFill>
                <a:latin typeface="Consolas"/>
              </a:rPr>
              <a:t>#Set the boolean variable freeToaster to True</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freeToaster=</a:t>
            </a:r>
            <a:r>
              <a:rPr b="0" lang="en-US" sz="2800" spc="-1" strike="noStrike">
                <a:solidFill>
                  <a:srgbClr val="0000ff"/>
                </a:solidFill>
                <a:latin typeface="Consolas"/>
              </a:rPr>
              <a:t>True</a:t>
            </a:r>
            <a:r>
              <a:rPr b="0" lang="en-US" sz="2800" spc="-1" strike="noStrike">
                <a:solidFill>
                  <a:srgbClr val="000000"/>
                </a:solidFill>
                <a:latin typeface="Consolas"/>
              </a:rPr>
              <a:t>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8000"/>
                </a:solidFill>
                <a:latin typeface="Consolas"/>
              </a:rPr>
              <a:t>#if the variable freeToaster is True </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8000"/>
                </a:solidFill>
                <a:latin typeface="Consolas"/>
              </a:rPr>
              <a:t>#the print statement will execute</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freeToaster :</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print(</a:t>
            </a:r>
            <a:r>
              <a:rPr b="0" lang="en-US" sz="2800" spc="-1" strike="noStrike">
                <a:solidFill>
                  <a:srgbClr val="a31515"/>
                </a:solidFill>
                <a:latin typeface="Consolas"/>
              </a:rPr>
              <a:t>"enjoy your toaster"</a:t>
            </a:r>
            <a:r>
              <a:rPr b="0" lang="en-US" sz="2800" spc="-1" strike="noStrike">
                <a:solidFill>
                  <a:srgbClr val="000000"/>
                </a:solidFill>
                <a:latin typeface="Consolas"/>
              </a:rPr>
              <a:t>)</a:t>
            </a:r>
            <a:endParaRPr b="0" lang="en-US" sz="2800" spc="-1" strike="noStrike">
              <a:latin typeface="Arial"/>
            </a:endParaRPr>
          </a:p>
        </p:txBody>
      </p:sp>
      <p:sp>
        <p:nvSpPr>
          <p:cNvPr id="271" name="CustomShape 3"/>
          <p:cNvSpPr/>
          <p:nvPr/>
        </p:nvSpPr>
        <p:spPr>
          <a:xfrm>
            <a:off x="495360" y="5536080"/>
            <a:ext cx="8965080" cy="1369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Segoe UI Light"/>
              </a:rPr>
              <a:t>Make sure you test what happens when your if statement is true and what happens when your if statement is false.</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07" dur="indefinite" restart="never" nodeType="tmRoot">
          <p:childTnLst>
            <p:seq>
              <p:cTn id="208" dur="indefinite" nodeType="mainSeq">
                <p:childTnLst>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270"/>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1">
                                  <p:stCondLst>
                                    <p:cond delay="0"/>
                                  </p:stCondLst>
                                  <p:childTnLst>
                                    <p:set>
                                      <p:cBhvr>
                                        <p:cTn id="216"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Using a Boolean variable and testing all paths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17" dur="indefinite" restart="never" nodeType="tmRoot">
          <p:childTnLst>
            <p:seq>
              <p:cTn id="218"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Why does our code crash when we enter a value of 50 for a deposit?</a:t>
            </a:r>
            <a:endParaRPr b="0" lang="en-US" sz="4400" spc="-1" strike="noStrike">
              <a:solidFill>
                <a:srgbClr val="000000"/>
              </a:solidFill>
              <a:latin typeface="Calibri"/>
            </a:endParaRPr>
          </a:p>
        </p:txBody>
      </p:sp>
      <p:sp>
        <p:nvSpPr>
          <p:cNvPr id="274" name="CustomShape 2"/>
          <p:cNvSpPr/>
          <p:nvPr/>
        </p:nvSpPr>
        <p:spPr>
          <a:xfrm>
            <a:off x="59040" y="1424880"/>
            <a:ext cx="11703960" cy="39315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deposit= input(</a:t>
            </a:r>
            <a:r>
              <a:rPr b="0" lang="en-US" sz="2800" spc="-1" strike="noStrike">
                <a:solidFill>
                  <a:srgbClr val="a31515"/>
                </a:solidFill>
                <a:latin typeface="Consolas"/>
              </a:rPr>
              <a:t>"how much would you like to deposit? "</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float(deposit) &gt; 100 :</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8000"/>
                </a:solidFill>
                <a:latin typeface="Consolas"/>
              </a:rPr>
              <a:t>#Set the boolean variable freeToaster to True</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freeToaster=</a:t>
            </a:r>
            <a:r>
              <a:rPr b="0" lang="en-US" sz="2800" spc="-1" strike="noStrike">
                <a:solidFill>
                  <a:srgbClr val="0000ff"/>
                </a:solidFill>
                <a:latin typeface="Consolas"/>
              </a:rPr>
              <a:t>True</a:t>
            </a:r>
            <a:r>
              <a:rPr b="0" lang="en-US" sz="2800" spc="-1" strike="noStrike">
                <a:solidFill>
                  <a:srgbClr val="000000"/>
                </a:solidFill>
                <a:latin typeface="Consolas"/>
              </a:rPr>
              <a:t>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8000"/>
                </a:solidFill>
                <a:latin typeface="Consolas"/>
              </a:rPr>
              <a:t>#if the variable freeToaster is True </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8000"/>
                </a:solidFill>
                <a:latin typeface="Consolas"/>
              </a:rPr>
              <a:t>#the print statement will execute</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freeToaster :</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print(</a:t>
            </a:r>
            <a:r>
              <a:rPr b="0" lang="en-US" sz="2800" spc="-1" strike="noStrike">
                <a:solidFill>
                  <a:srgbClr val="a31515"/>
                </a:solidFill>
                <a:latin typeface="Consolas"/>
              </a:rPr>
              <a:t>"enjoy your toaster"</a:t>
            </a:r>
            <a:r>
              <a:rPr b="0" lang="en-US" sz="2800" spc="-1" strike="noStrike">
                <a:solidFill>
                  <a:srgbClr val="000000"/>
                </a:solidFill>
                <a:latin typeface="Consolas"/>
              </a:rPr>
              <a:t>)</a:t>
            </a:r>
            <a:endParaRPr b="0" lang="en-US" sz="2800" spc="-1" strike="noStrike">
              <a:latin typeface="Arial"/>
            </a:endParaRPr>
          </a:p>
        </p:txBody>
      </p:sp>
      <p:sp>
        <p:nvSpPr>
          <p:cNvPr id="275" name="CustomShape 3"/>
          <p:cNvSpPr/>
          <p:nvPr/>
        </p:nvSpPr>
        <p:spPr>
          <a:xfrm>
            <a:off x="495360" y="5536080"/>
            <a:ext cx="1011132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Segoe UI Light"/>
              </a:rPr>
              <a:t>Look at the error message: </a:t>
            </a:r>
            <a:r>
              <a:rPr b="1" lang="en-US" sz="2800" spc="-1" strike="noStrike">
                <a:solidFill>
                  <a:srgbClr val="000000"/>
                </a:solidFill>
                <a:latin typeface="Segoe UI Light"/>
              </a:rPr>
              <a:t>Name ‘freeToaster’ is not defined</a:t>
            </a:r>
            <a:r>
              <a:rPr b="1" lang="en-US" sz="2800" spc="-1" strike="noStrike">
                <a:solidFill>
                  <a:srgbClr val="000000"/>
                </a:solidFill>
                <a:latin typeface="Calibri"/>
              </a:rPr>
              <a:t>.</a:t>
            </a:r>
            <a:endParaRPr b="0" lang="en-US" sz="2800" spc="-1" strike="noStrike">
              <a:latin typeface="Arial"/>
            </a:endParaRPr>
          </a:p>
        </p:txBody>
      </p:sp>
      <p:pic>
        <p:nvPicPr>
          <p:cNvPr id="276" name="Picture 2" descr=""/>
          <p:cNvPicPr/>
          <p:nvPr/>
        </p:nvPicPr>
        <p:blipFill>
          <a:blip r:embed="rId1"/>
          <a:stretch/>
        </p:blipFill>
        <p:spPr>
          <a:xfrm>
            <a:off x="7808040" y="3537720"/>
            <a:ext cx="4095360" cy="1837800"/>
          </a:xfrm>
          <a:prstGeom prst="rect">
            <a:avLst/>
          </a:prstGeom>
          <a:ln>
            <a:noFill/>
          </a:ln>
        </p:spPr>
      </p:pic>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275"/>
                                        </p:tgtEl>
                                        <p:attrNameLst>
                                          <p:attrName>style.visibility</p:attrName>
                                        </p:attrNameLst>
                                      </p:cBhvr>
                                      <p:to>
                                        <p:strVal val="visible"/>
                                      </p:to>
                                    </p:set>
                                  </p:childTnLst>
                                </p:cTn>
                              </p:par>
                              <p:par>
                                <p:cTn id="225" nodeType="withEffect" fill="hold" presetClass="entr" presetID="1">
                                  <p:stCondLst>
                                    <p:cond delay="0"/>
                                  </p:stCondLst>
                                  <p:childTnLst>
                                    <p:set>
                                      <p:cBhvr>
                                        <p:cTn id="22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It’s always a good idea to initialize your variables!</a:t>
            </a:r>
            <a:endParaRPr b="0" lang="en-US" sz="4400" spc="-1" strike="noStrike">
              <a:solidFill>
                <a:srgbClr val="000000"/>
              </a:solidFill>
              <a:latin typeface="Calibri"/>
            </a:endParaRPr>
          </a:p>
        </p:txBody>
      </p:sp>
      <p:sp>
        <p:nvSpPr>
          <p:cNvPr id="278" name="CustomShape 2"/>
          <p:cNvSpPr/>
          <p:nvPr/>
        </p:nvSpPr>
        <p:spPr>
          <a:xfrm>
            <a:off x="59040" y="784800"/>
            <a:ext cx="11703960" cy="52113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8000"/>
                </a:solidFill>
                <a:latin typeface="Consolas"/>
              </a:rPr>
              <a:t>#Initialize the variable to fix the error</a:t>
            </a:r>
            <a:endParaRPr b="0" lang="en-US" sz="2800" spc="-1" strike="noStrike">
              <a:latin typeface="Arial"/>
            </a:endParaRPr>
          </a:p>
          <a:p>
            <a:pPr>
              <a:lnSpc>
                <a:spcPct val="100000"/>
              </a:lnSpc>
            </a:pPr>
            <a:r>
              <a:rPr b="0" lang="en-US" sz="2800" spc="-1" strike="noStrike">
                <a:solidFill>
                  <a:srgbClr val="000000"/>
                </a:solidFill>
                <a:latin typeface="Consolas"/>
              </a:rPr>
              <a:t>freeToaster=</a:t>
            </a:r>
            <a:r>
              <a:rPr b="0" lang="en-US" sz="2800" spc="-1" strike="noStrike">
                <a:solidFill>
                  <a:srgbClr val="0000ff"/>
                </a:solidFill>
                <a:latin typeface="Consolas"/>
              </a:rPr>
              <a:t>False</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Consolas"/>
              </a:rPr>
              <a:t>deposit= input(</a:t>
            </a:r>
            <a:r>
              <a:rPr b="0" lang="en-US" sz="2800" spc="-1" strike="noStrike">
                <a:solidFill>
                  <a:srgbClr val="a31515"/>
                </a:solidFill>
                <a:latin typeface="Consolas"/>
              </a:rPr>
              <a:t>"how much would you like to deposit? "</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float(deposit) &gt; 100 :</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8000"/>
                </a:solidFill>
                <a:latin typeface="Consolas"/>
              </a:rPr>
              <a:t>#Set the boolean variable freeToaster to True</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freeToaster=</a:t>
            </a:r>
            <a:r>
              <a:rPr b="0" lang="en-US" sz="2800" spc="-1" strike="noStrike">
                <a:solidFill>
                  <a:srgbClr val="0000ff"/>
                </a:solidFill>
                <a:latin typeface="Consolas"/>
              </a:rPr>
              <a:t>True</a:t>
            </a:r>
            <a:r>
              <a:rPr b="0" lang="en-US" sz="2800" spc="-1" strike="noStrike">
                <a:solidFill>
                  <a:srgbClr val="000000"/>
                </a:solidFill>
                <a:latin typeface="Consolas"/>
              </a:rPr>
              <a:t>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8000"/>
                </a:solidFill>
                <a:latin typeface="Consolas"/>
              </a:rPr>
              <a:t>#if the variable freeToaster is True </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8000"/>
                </a:solidFill>
                <a:latin typeface="Consolas"/>
              </a:rPr>
              <a:t>#the print statement will execute</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freeToaster :</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print(</a:t>
            </a:r>
            <a:r>
              <a:rPr b="0" lang="en-US" sz="2800" spc="-1" strike="noStrike">
                <a:solidFill>
                  <a:srgbClr val="a31515"/>
                </a:solidFill>
                <a:latin typeface="Consolas"/>
              </a:rPr>
              <a:t>"enjoy your toaster"</a:t>
            </a:r>
            <a:r>
              <a:rPr b="0" lang="en-US" sz="2800" spc="-1" strike="noStrike">
                <a:solidFill>
                  <a:srgbClr val="000000"/>
                </a:solidFill>
                <a:latin typeface="Consolas"/>
              </a:rPr>
              <a:t>)</a:t>
            </a:r>
            <a:endParaRPr b="0" lang="en-US" sz="2800" spc="-1" strike="noStrike">
              <a:latin typeface="Arial"/>
            </a:endParaRPr>
          </a:p>
        </p:txBody>
      </p:sp>
      <p:sp>
        <p:nvSpPr>
          <p:cNvPr id="279" name="CustomShape 3"/>
          <p:cNvSpPr/>
          <p:nvPr/>
        </p:nvSpPr>
        <p:spPr>
          <a:xfrm>
            <a:off x="379440" y="759240"/>
            <a:ext cx="9284040" cy="1063080"/>
          </a:xfrm>
          <a:prstGeom prst="rect">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227" dur="indefinite" restart="never" nodeType="tmRoot">
          <p:childTnLst>
            <p:seq>
              <p:cTn id="228"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Aren’t you just making the code more complicated by using the Boolean variable?</a:t>
            </a:r>
            <a:endParaRPr b="0" lang="en-US" sz="4400" spc="-1" strike="noStrike">
              <a:solidFill>
                <a:srgbClr val="000000"/>
              </a:solidFill>
              <a:latin typeface="Calibri"/>
            </a:endParaRPr>
          </a:p>
        </p:txBody>
      </p:sp>
      <p:sp>
        <p:nvSpPr>
          <p:cNvPr id="281"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That depends…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What if you are writing a program, and there is more than one place you have to check that condition? You could check the condition once and remember the result in the Boolean variable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rPr>
              <a:t> </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229" dur="indefinite" restart="never" nodeType="tmRoot">
          <p:childTnLst>
            <p:seq>
              <p:cTn id="230" dur="indefinite" nodeType="mainSeq">
                <p:childTnLst>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nodeType="clickEffect" fill="hold" presetClass="entr" presetID="1">
                                  <p:stCondLst>
                                    <p:cond delay="0"/>
                                  </p:stCondLst>
                                  <p:childTnLst>
                                    <p:set>
                                      <p:cBhvr>
                                        <p:cTn id="242"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And now we have more ways to make typing mistakes! Can you find three?</a:t>
            </a:r>
            <a:endParaRPr b="0" lang="en-US" sz="4400" spc="-1" strike="noStrike">
              <a:solidFill>
                <a:srgbClr val="000000"/>
              </a:solidFill>
              <a:latin typeface="Calibri"/>
            </a:endParaRPr>
          </a:p>
        </p:txBody>
      </p:sp>
      <p:sp>
        <p:nvSpPr>
          <p:cNvPr id="283" name="CustomShape 2"/>
          <p:cNvSpPr/>
          <p:nvPr/>
        </p:nvSpPr>
        <p:spPr>
          <a:xfrm>
            <a:off x="379440" y="1359720"/>
            <a:ext cx="10770480" cy="265320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000" spc="-1" strike="noStrike">
                <a:solidFill>
                  <a:srgbClr val="000000"/>
                </a:solidFill>
                <a:latin typeface="Consolas"/>
              </a:rPr>
              <a:t>deposit=input(</a:t>
            </a:r>
            <a:r>
              <a:rPr b="0" lang="en-US" sz="2000" spc="-1" strike="noStrike">
                <a:solidFill>
                  <a:srgbClr val="a31515"/>
                </a:solidFill>
                <a:latin typeface="Consolas"/>
              </a:rPr>
              <a:t>"How much would you like to deposit? "</a:t>
            </a:r>
            <a:r>
              <a:rPr b="0" lang="en-US" sz="2000" spc="-1" strike="noStrike">
                <a:solidFill>
                  <a:srgbClr val="000000"/>
                </a:solidFill>
                <a:latin typeface="Consolas"/>
              </a:rPr>
              <a:t>)</a:t>
            </a:r>
            <a:endParaRPr b="0" lang="en-US" sz="2000" spc="-1" strike="noStrike">
              <a:latin typeface="Arial"/>
            </a:endParaRPr>
          </a:p>
          <a:p>
            <a:pPr>
              <a:lnSpc>
                <a:spcPct val="100000"/>
              </a:lnSpc>
            </a:pPr>
            <a:r>
              <a:rPr b="0" lang="en-US" sz="2000" spc="-1" strike="noStrike">
                <a:solidFill>
                  <a:srgbClr val="0000ff"/>
                </a:solidFill>
                <a:latin typeface="Consolas"/>
              </a:rPr>
              <a:t>if</a:t>
            </a:r>
            <a:r>
              <a:rPr b="0" lang="en-US" sz="2000" spc="-1" strike="noStrike">
                <a:solidFill>
                  <a:srgbClr val="000000"/>
                </a:solidFill>
                <a:latin typeface="Consolas"/>
              </a:rPr>
              <a:t> float(deposit) &gt; 100 </a:t>
            </a: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0000ff"/>
                </a:solidFill>
                <a:latin typeface="Consolas"/>
              </a:rPr>
              <a:t>print</a:t>
            </a:r>
            <a:r>
              <a:rPr b="0" lang="en-US" sz="2000" spc="-1" strike="noStrike">
                <a:solidFill>
                  <a:srgbClr val="000000"/>
                </a:solidFill>
                <a:latin typeface="Consolas"/>
              </a:rPr>
              <a:t>(</a:t>
            </a:r>
            <a:r>
              <a:rPr b="0" lang="en-US" sz="2000" spc="-1" strike="noStrike">
                <a:solidFill>
                  <a:srgbClr val="a31515"/>
                </a:solidFill>
                <a:latin typeface="Consolas"/>
              </a:rPr>
              <a:t>"You get a free toaster!"</a:t>
            </a:r>
            <a:r>
              <a:rPr b="0" lang="en-US" sz="2000" spc="-1" strike="noStrike">
                <a:solidFill>
                  <a:srgbClr val="000000"/>
                </a:solidFill>
                <a:latin typeface="Consolas"/>
              </a:rPr>
              <a:t>)</a:t>
            </a:r>
            <a:endParaRPr b="0" lang="en-US" sz="2000" spc="-1" strike="noStrike">
              <a:latin typeface="Arial"/>
            </a:endParaRPr>
          </a:p>
          <a:p>
            <a:pPr>
              <a:lnSpc>
                <a:spcPct val="100000"/>
              </a:lnSpc>
            </a:pPr>
            <a:r>
              <a:rPr b="0" lang="en-US" sz="2000" spc="-1" strike="noStrike">
                <a:solidFill>
                  <a:srgbClr val="000000"/>
                </a:solidFill>
                <a:latin typeface="Consolas"/>
              </a:rPr>
              <a:t>freeToaster=</a:t>
            </a:r>
            <a:r>
              <a:rPr b="0" lang="en-US" sz="2000" spc="-1" strike="noStrike">
                <a:solidFill>
                  <a:srgbClr val="0000ff"/>
                </a:solidFill>
                <a:latin typeface="Consolas"/>
              </a:rPr>
              <a:t>true</a:t>
            </a:r>
            <a:endParaRPr b="0" lang="en-US" sz="2000" spc="-1" strike="noStrike">
              <a:latin typeface="Arial"/>
            </a:endParaRPr>
          </a:p>
          <a:p>
            <a:pPr>
              <a:lnSpc>
                <a:spcPct val="100000"/>
              </a:lnSpc>
            </a:pPr>
            <a:r>
              <a:rPr b="0" lang="en-US" sz="2000" spc="-1" strike="noStrike">
                <a:solidFill>
                  <a:srgbClr val="000000"/>
                </a:solidFill>
                <a:latin typeface="Consolas"/>
              </a:rPr>
              <a:t>else:</a:t>
            </a:r>
            <a:endParaRPr b="0" lang="en-US" sz="2000" spc="-1" strike="noStrike">
              <a:latin typeface="Arial"/>
            </a:endParaRPr>
          </a:p>
          <a:p>
            <a:pPr>
              <a:lnSpc>
                <a:spcPct val="100000"/>
              </a:lnSpc>
            </a:pPr>
            <a:r>
              <a:rPr b="0" lang="en-US" sz="2000" spc="-1" strike="noStrike">
                <a:solidFill>
                  <a:srgbClr val="0000ff"/>
                </a:solidFill>
                <a:latin typeface="Consolas"/>
              </a:rPr>
              <a:t>	</a:t>
            </a:r>
            <a:r>
              <a:rPr b="0" lang="en-US" sz="2000" spc="-1" strike="noStrike">
                <a:solidFill>
                  <a:srgbClr val="0000ff"/>
                </a:solidFill>
                <a:latin typeface="Consolas"/>
              </a:rPr>
              <a:t>print</a:t>
            </a:r>
            <a:r>
              <a:rPr b="0" lang="en-US" sz="2000" spc="-1" strike="noStrike">
                <a:solidFill>
                  <a:srgbClr val="000000"/>
                </a:solidFill>
                <a:latin typeface="Consolas"/>
              </a:rPr>
              <a:t>(</a:t>
            </a:r>
            <a:r>
              <a:rPr b="0" lang="en-US" sz="2000" spc="-1" strike="noStrike">
                <a:solidFill>
                  <a:srgbClr val="a31515"/>
                </a:solidFill>
                <a:latin typeface="Consolas"/>
              </a:rPr>
              <a:t>"Enjoy your mug!"</a:t>
            </a:r>
            <a:r>
              <a:rPr b="0" lang="en-US" sz="2000" spc="-1" strike="noStrike">
                <a:solidFill>
                  <a:srgbClr val="000000"/>
                </a:solidFill>
                <a:latin typeface="Consolas"/>
              </a:rPr>
              <a:t>)</a:t>
            </a:r>
            <a:endParaRPr b="0" lang="en-US" sz="2000" spc="-1" strike="noStrike">
              <a:latin typeface="Arial"/>
            </a:endParaRPr>
          </a:p>
          <a:p>
            <a:pPr>
              <a:lnSpc>
                <a:spcPct val="100000"/>
              </a:lnSpc>
            </a:pPr>
            <a:r>
              <a:rPr b="0" lang="en-US" sz="2000" spc="-1" strike="noStrike">
                <a:solidFill>
                  <a:srgbClr val="0000ff"/>
                </a:solidFill>
                <a:latin typeface="Consolas"/>
              </a:rPr>
              <a:t>print</a:t>
            </a:r>
            <a:r>
              <a:rPr b="0" lang="en-US" sz="2000" spc="-1" strike="noStrike">
                <a:solidFill>
                  <a:srgbClr val="000000"/>
                </a:solidFill>
                <a:latin typeface="Consolas"/>
              </a:rPr>
              <a:t>(</a:t>
            </a:r>
            <a:r>
              <a:rPr b="0" lang="en-US" sz="2000" spc="-1" strike="noStrike">
                <a:solidFill>
                  <a:srgbClr val="a31515"/>
                </a:solidFill>
                <a:latin typeface="Consolas"/>
              </a:rPr>
              <a:t>"Have a nice day"</a:t>
            </a:r>
            <a:r>
              <a:rPr b="0" lang="en-US" sz="2000" spc="-1" strike="noStrike">
                <a:solidFill>
                  <a:srgbClr val="000000"/>
                </a:solidFill>
                <a:latin typeface="Consolas"/>
              </a:rPr>
              <a:t>)</a:t>
            </a:r>
            <a:endParaRPr b="0" lang="en-US" sz="2000" spc="-1" strike="noStrike">
              <a:latin typeface="Arial"/>
            </a:endParaRPr>
          </a:p>
          <a:p>
            <a:pPr>
              <a:lnSpc>
                <a:spcPct val="100000"/>
              </a:lnSpc>
            </a:pPr>
            <a:endParaRPr b="0" lang="en-US" sz="2000" spc="-1" strike="noStrike">
              <a:latin typeface="Arial"/>
            </a:endParaRPr>
          </a:p>
        </p:txBody>
      </p:sp>
      <p:sp>
        <p:nvSpPr>
          <p:cNvPr id="284" name="CustomShape 3"/>
          <p:cNvSpPr/>
          <p:nvPr/>
        </p:nvSpPr>
        <p:spPr>
          <a:xfrm>
            <a:off x="379440" y="4037400"/>
            <a:ext cx="10770480" cy="265320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000" spc="-1" strike="noStrike">
                <a:solidFill>
                  <a:srgbClr val="000000"/>
                </a:solidFill>
                <a:latin typeface="Consolas"/>
              </a:rPr>
              <a:t>deposit=input(</a:t>
            </a:r>
            <a:r>
              <a:rPr b="0" lang="en-US" sz="2000" spc="-1" strike="noStrike">
                <a:solidFill>
                  <a:srgbClr val="a31515"/>
                </a:solidFill>
                <a:latin typeface="Consolas"/>
              </a:rPr>
              <a:t>"How much would you like to deposit? "</a:t>
            </a:r>
            <a:r>
              <a:rPr b="0" lang="en-US" sz="2000" spc="-1" strike="noStrike">
                <a:solidFill>
                  <a:srgbClr val="000000"/>
                </a:solidFill>
                <a:latin typeface="Consolas"/>
              </a:rPr>
              <a:t>)</a:t>
            </a:r>
            <a:endParaRPr b="0" lang="en-US" sz="2000" spc="-1" strike="noStrike">
              <a:latin typeface="Arial"/>
            </a:endParaRPr>
          </a:p>
          <a:p>
            <a:pPr>
              <a:lnSpc>
                <a:spcPct val="100000"/>
              </a:lnSpc>
            </a:pPr>
            <a:r>
              <a:rPr b="0" lang="en-US" sz="2000" spc="-1" strike="noStrike">
                <a:solidFill>
                  <a:srgbClr val="0000ff"/>
                </a:solidFill>
                <a:latin typeface="Consolas"/>
              </a:rPr>
              <a:t>if</a:t>
            </a:r>
            <a:r>
              <a:rPr b="0" lang="en-US" sz="2000" spc="-1" strike="noStrike">
                <a:solidFill>
                  <a:srgbClr val="000000"/>
                </a:solidFill>
                <a:latin typeface="Consolas"/>
              </a:rPr>
              <a:t> float(deposit) &gt; 100 :</a:t>
            </a: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0000ff"/>
                </a:solidFill>
                <a:latin typeface="Consolas"/>
              </a:rPr>
              <a:t>print</a:t>
            </a:r>
            <a:r>
              <a:rPr b="0" lang="en-US" sz="2000" spc="-1" strike="noStrike">
                <a:solidFill>
                  <a:srgbClr val="000000"/>
                </a:solidFill>
                <a:latin typeface="Consolas"/>
              </a:rPr>
              <a:t>(</a:t>
            </a:r>
            <a:r>
              <a:rPr b="0" lang="en-US" sz="2000" spc="-1" strike="noStrike">
                <a:solidFill>
                  <a:srgbClr val="a31515"/>
                </a:solidFill>
                <a:latin typeface="Consolas"/>
              </a:rPr>
              <a:t>"You get a free toaster!"</a:t>
            </a:r>
            <a:r>
              <a:rPr b="0" lang="en-US" sz="2000" spc="-1" strike="noStrike">
                <a:solidFill>
                  <a:srgbClr val="000000"/>
                </a:solidFill>
                <a:latin typeface="Consolas"/>
              </a:rPr>
              <a:t>)</a:t>
            </a:r>
            <a:endParaRPr b="0" lang="en-US" sz="2000" spc="-1" strike="noStrike">
              <a:latin typeface="Arial"/>
            </a:endParaRPr>
          </a:p>
          <a:p>
            <a:pPr>
              <a:lnSpc>
                <a:spcPct val="100000"/>
              </a:lnSpc>
            </a:pPr>
            <a:r>
              <a:rPr b="0" lang="en-US" sz="2000" spc="-1" strike="noStrike">
                <a:solidFill>
                  <a:srgbClr val="000000"/>
                </a:solidFill>
                <a:latin typeface="Consolas"/>
              </a:rPr>
              <a:t>     </a:t>
            </a:r>
            <a:r>
              <a:rPr b="0" lang="en-US" sz="2000" spc="-1" strike="noStrike">
                <a:solidFill>
                  <a:srgbClr val="000000"/>
                </a:solidFill>
                <a:latin typeface="Consolas"/>
              </a:rPr>
              <a:t>freeToaster=</a:t>
            </a:r>
            <a:r>
              <a:rPr b="0" lang="en-US" sz="2000" spc="-1" strike="noStrike">
                <a:solidFill>
                  <a:srgbClr val="0000ff"/>
                </a:solidFill>
                <a:latin typeface="Consolas"/>
              </a:rPr>
              <a:t>True</a:t>
            </a:r>
            <a:endParaRPr b="0" lang="en-US" sz="2000" spc="-1" strike="noStrike">
              <a:latin typeface="Arial"/>
            </a:endParaRPr>
          </a:p>
          <a:p>
            <a:pPr>
              <a:lnSpc>
                <a:spcPct val="100000"/>
              </a:lnSpc>
            </a:pPr>
            <a:r>
              <a:rPr b="0" lang="en-US" sz="2000" spc="-1" strike="noStrike">
                <a:solidFill>
                  <a:srgbClr val="000000"/>
                </a:solidFill>
                <a:latin typeface="Consolas"/>
              </a:rPr>
              <a:t>else:</a:t>
            </a:r>
            <a:endParaRPr b="0" lang="en-US" sz="2000" spc="-1" strike="noStrike">
              <a:latin typeface="Arial"/>
            </a:endParaRPr>
          </a:p>
          <a:p>
            <a:pPr>
              <a:lnSpc>
                <a:spcPct val="100000"/>
              </a:lnSpc>
            </a:pPr>
            <a:r>
              <a:rPr b="0" lang="en-US" sz="2000" spc="-1" strike="noStrike">
                <a:solidFill>
                  <a:srgbClr val="0000ff"/>
                </a:solidFill>
                <a:latin typeface="Consolas"/>
              </a:rPr>
              <a:t>	</a:t>
            </a:r>
            <a:r>
              <a:rPr b="0" lang="en-US" sz="2000" spc="-1" strike="noStrike">
                <a:solidFill>
                  <a:srgbClr val="0000ff"/>
                </a:solidFill>
                <a:latin typeface="Consolas"/>
              </a:rPr>
              <a:t>print</a:t>
            </a:r>
            <a:r>
              <a:rPr b="0" lang="en-US" sz="2000" spc="-1" strike="noStrike">
                <a:solidFill>
                  <a:srgbClr val="000000"/>
                </a:solidFill>
                <a:latin typeface="Consolas"/>
              </a:rPr>
              <a:t>(</a:t>
            </a:r>
            <a:r>
              <a:rPr b="0" lang="en-US" sz="2000" spc="-1" strike="noStrike">
                <a:solidFill>
                  <a:srgbClr val="a31515"/>
                </a:solidFill>
                <a:latin typeface="Consolas"/>
              </a:rPr>
              <a:t>"Enjoy your mug!"</a:t>
            </a:r>
            <a:r>
              <a:rPr b="0" lang="en-US" sz="2000" spc="-1" strike="noStrike">
                <a:solidFill>
                  <a:srgbClr val="000000"/>
                </a:solidFill>
                <a:latin typeface="Consolas"/>
              </a:rPr>
              <a:t>)</a:t>
            </a:r>
            <a:endParaRPr b="0" lang="en-US" sz="2000" spc="-1" strike="noStrike">
              <a:latin typeface="Arial"/>
            </a:endParaRPr>
          </a:p>
          <a:p>
            <a:pPr>
              <a:lnSpc>
                <a:spcPct val="100000"/>
              </a:lnSpc>
            </a:pPr>
            <a:r>
              <a:rPr b="0" lang="en-US" sz="2000" spc="-1" strike="noStrike">
                <a:solidFill>
                  <a:srgbClr val="0000ff"/>
                </a:solidFill>
                <a:latin typeface="Consolas"/>
              </a:rPr>
              <a:t>print</a:t>
            </a:r>
            <a:r>
              <a:rPr b="0" lang="en-US" sz="2000" spc="-1" strike="noStrike">
                <a:solidFill>
                  <a:srgbClr val="000000"/>
                </a:solidFill>
                <a:latin typeface="Consolas"/>
              </a:rPr>
              <a:t>(</a:t>
            </a:r>
            <a:r>
              <a:rPr b="0" lang="en-US" sz="2000" spc="-1" strike="noStrike">
                <a:solidFill>
                  <a:srgbClr val="a31515"/>
                </a:solidFill>
                <a:latin typeface="Consolas"/>
              </a:rPr>
              <a:t>"Have a nice day"</a:t>
            </a:r>
            <a:r>
              <a:rPr b="0" lang="en-US" sz="2000" spc="-1" strike="noStrike">
                <a:solidFill>
                  <a:srgbClr val="000000"/>
                </a:solidFill>
                <a:latin typeface="Consolas"/>
              </a:rPr>
              <a:t>)</a:t>
            </a:r>
            <a:endParaRPr b="0" lang="en-US" sz="2000" spc="-1" strike="noStrike">
              <a:latin typeface="Arial"/>
            </a:endParaRPr>
          </a:p>
          <a:p>
            <a:pPr>
              <a:lnSpc>
                <a:spcPct val="100000"/>
              </a:lnSpc>
            </a:pPr>
            <a:endParaRPr b="0" lang="en-US" sz="2000" spc="-1" strike="noStrike">
              <a:latin typeface="Arial"/>
            </a:endParaRPr>
          </a:p>
        </p:txBody>
      </p:sp>
      <p:sp>
        <p:nvSpPr>
          <p:cNvPr id="285" name="CustomShape 4"/>
          <p:cNvSpPr/>
          <p:nvPr/>
        </p:nvSpPr>
        <p:spPr>
          <a:xfrm>
            <a:off x="3696120" y="1655640"/>
            <a:ext cx="480960" cy="451080"/>
          </a:xfrm>
          <a:prstGeom prst="ellipse">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86" name="CustomShape 5"/>
          <p:cNvSpPr/>
          <p:nvPr/>
        </p:nvSpPr>
        <p:spPr>
          <a:xfrm>
            <a:off x="267840" y="2235240"/>
            <a:ext cx="480960" cy="451080"/>
          </a:xfrm>
          <a:prstGeom prst="ellipse">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87" name="CustomShape 6"/>
          <p:cNvSpPr/>
          <p:nvPr/>
        </p:nvSpPr>
        <p:spPr>
          <a:xfrm>
            <a:off x="1990800" y="2235240"/>
            <a:ext cx="480960" cy="451080"/>
          </a:xfrm>
          <a:prstGeom prst="ellipse">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88" name="CustomShape 7"/>
          <p:cNvSpPr/>
          <p:nvPr/>
        </p:nvSpPr>
        <p:spPr>
          <a:xfrm>
            <a:off x="3696120" y="4314960"/>
            <a:ext cx="480960" cy="451080"/>
          </a:xfrm>
          <a:prstGeom prst="ellipse">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89" name="CustomShape 8"/>
          <p:cNvSpPr/>
          <p:nvPr/>
        </p:nvSpPr>
        <p:spPr>
          <a:xfrm>
            <a:off x="2674080" y="4946760"/>
            <a:ext cx="480960" cy="451080"/>
          </a:xfrm>
          <a:prstGeom prst="ellipse">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90" name="CustomShape 9"/>
          <p:cNvSpPr/>
          <p:nvPr/>
        </p:nvSpPr>
        <p:spPr>
          <a:xfrm>
            <a:off x="614520" y="4946760"/>
            <a:ext cx="480960" cy="451080"/>
          </a:xfrm>
          <a:prstGeom prst="ellipse">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243" dur="indefinite" restart="never" nodeType="tmRoot">
          <p:childTnLst>
            <p:seq>
              <p:cTn id="244" dur="indefinite" nodeType="mainSeq">
                <p:childTnLst>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286"/>
                                        </p:tgtEl>
                                        <p:attrNameLst>
                                          <p:attrName>style.visibility</p:attrName>
                                        </p:attrNameLst>
                                      </p:cBhvr>
                                      <p:to>
                                        <p:strVal val="visible"/>
                                      </p:to>
                                    </p:set>
                                  </p:childTnLst>
                                </p:cTn>
                              </p:par>
                              <p:par>
                                <p:cTn id="249" nodeType="withEffect" fill="hold" presetClass="entr" presetID="1">
                                  <p:stCondLst>
                                    <p:cond delay="0"/>
                                  </p:stCondLst>
                                  <p:childTnLst>
                                    <p:set>
                                      <p:cBhvr>
                                        <p:cTn id="250" dur="1" fill="hold">
                                          <p:stCondLst>
                                            <p:cond delay="0"/>
                                          </p:stCondLst>
                                        </p:cTn>
                                        <p:tgtEl>
                                          <p:spTgt spid="287"/>
                                        </p:tgtEl>
                                        <p:attrNameLst>
                                          <p:attrName>style.visibility</p:attrName>
                                        </p:attrNameLst>
                                      </p:cBhvr>
                                      <p:to>
                                        <p:strVal val="visible"/>
                                      </p:to>
                                    </p:set>
                                  </p:childTnLst>
                                </p:cTn>
                              </p:par>
                              <p:par>
                                <p:cTn id="251" nodeType="withEffect" fill="hold" presetClass="entr" presetID="1">
                                  <p:stCondLst>
                                    <p:cond delay="0"/>
                                  </p:stCondLst>
                                  <p:childTnLst>
                                    <p:set>
                                      <p:cBhvr>
                                        <p:cTn id="252" dur="1" fill="hold">
                                          <p:stCondLst>
                                            <p:cond delay="0"/>
                                          </p:stCondLst>
                                        </p:cTn>
                                        <p:tgtEl>
                                          <p:spTgt spid="285"/>
                                        </p:tgtEl>
                                        <p:attrNameLst>
                                          <p:attrName>style.visibility</p:attrName>
                                        </p:attrNameLst>
                                      </p:cBhvr>
                                      <p:to>
                                        <p:strVal val="visible"/>
                                      </p:to>
                                    </p:set>
                                  </p:childTnLst>
                                </p:cTn>
                              </p:par>
                              <p:par>
                                <p:cTn id="253" nodeType="withEffect" fill="hold" presetClass="entr" presetID="1">
                                  <p:stCondLst>
                                    <p:cond delay="0"/>
                                  </p:stCondLst>
                                  <p:childTnLst>
                                    <p:set>
                                      <p:cBhvr>
                                        <p:cTn id="254" dur="1" fill="hold">
                                          <p:stCondLst>
                                            <p:cond delay="0"/>
                                          </p:stCondLst>
                                        </p:cTn>
                                        <p:tgtEl>
                                          <p:spTgt spid="288"/>
                                        </p:tgtEl>
                                        <p:attrNameLst>
                                          <p:attrName>style.visibility</p:attrName>
                                        </p:attrNameLst>
                                      </p:cBhvr>
                                      <p:to>
                                        <p:strVal val="visible"/>
                                      </p:to>
                                    </p:set>
                                  </p:childTnLst>
                                </p:cTn>
                              </p:par>
                              <p:par>
                                <p:cTn id="255" nodeType="withEffect" fill="hold" presetClass="entr" presetID="1">
                                  <p:stCondLst>
                                    <p:cond delay="0"/>
                                  </p:stCondLst>
                                  <p:childTnLst>
                                    <p:set>
                                      <p:cBhvr>
                                        <p:cTn id="256" dur="1" fill="hold">
                                          <p:stCondLst>
                                            <p:cond delay="0"/>
                                          </p:stCondLst>
                                        </p:cTn>
                                        <p:tgtEl>
                                          <p:spTgt spid="289"/>
                                        </p:tgtEl>
                                        <p:attrNameLst>
                                          <p:attrName>style.visibility</p:attrName>
                                        </p:attrNameLst>
                                      </p:cBhvr>
                                      <p:to>
                                        <p:strVal val="visible"/>
                                      </p:to>
                                    </p:set>
                                  </p:childTnLst>
                                </p:cTn>
                              </p:par>
                              <p:par>
                                <p:cTn id="257" nodeType="withEffect" fill="hold" presetClass="entr" presetID="1">
                                  <p:stCondLst>
                                    <p:cond delay="0"/>
                                  </p:stCondLst>
                                  <p:childTnLst>
                                    <p:set>
                                      <p:cBhvr>
                                        <p:cTn id="258" dur="1" fill="hold">
                                          <p:stCondLst>
                                            <p:cond delay="0"/>
                                          </p:stCondLst>
                                        </p:cTn>
                                        <p:tgtEl>
                                          <p:spTgt spid="290"/>
                                        </p:tgtEl>
                                        <p:attrNameLst>
                                          <p:attrName>style.visibility</p:attrName>
                                        </p:attrNameLst>
                                      </p:cBhvr>
                                      <p:to>
                                        <p:strVal val="visible"/>
                                      </p:to>
                                    </p:set>
                                  </p:childTnLst>
                                </p:cTn>
                              </p:par>
                              <p:par>
                                <p:cTn id="259" nodeType="withEffect" fill="hold" presetClass="entr" presetID="1">
                                  <p:stCondLst>
                                    <p:cond delay="0"/>
                                  </p:stCondLst>
                                  <p:childTnLst>
                                    <p:set>
                                      <p:cBhvr>
                                        <p:cTn id="260"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The choice we make depends on different conditions</a:t>
            </a:r>
            <a:endParaRPr b="0" lang="en-US" sz="4400" spc="-1" strike="noStrike">
              <a:solidFill>
                <a:srgbClr val="000000"/>
              </a:solidFill>
              <a:latin typeface="Calibri"/>
            </a:endParaRPr>
          </a:p>
        </p:txBody>
      </p:sp>
      <p:sp>
        <p:nvSpPr>
          <p:cNvPr id="213"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Should I drive or take the bus?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Am I late? What’s the price of gas?</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Should I cook at home or go out for dinner?</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Do I have any food at home? Do I have enough money to go out?</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Which laptop should I buy?</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rPr>
              <a:t> </a:t>
            </a:r>
            <a:endParaRPr b="0"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1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1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21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Your challenge</a:t>
            </a:r>
            <a:endParaRPr b="0" lang="en-US" sz="4400" spc="-1" strike="noStrike">
              <a:solidFill>
                <a:srgbClr val="000000"/>
              </a:solidFill>
              <a:latin typeface="Calibri"/>
            </a:endParaRPr>
          </a:p>
        </p:txBody>
      </p:sp>
      <p:sp>
        <p:nvSpPr>
          <p:cNvPr id="292"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Calculate shipping charges for a shopper</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Ask the user to enter the amount for their total purchase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If their total is under $50 add $10, otherwise shipping is free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Tell the user their final total including shipping costs and format the number so it looks like a monetary value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Don’t forget to test your solution with </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a value &gt; 50</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a value &lt; 50</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rPr>
              <a:t> </a:t>
            </a:r>
            <a:endParaRPr b="0"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261" dur="indefinite" restart="never" nodeType="tmRoot">
          <p:childTnLst>
            <p:seq>
              <p:cTn id="262" dur="indefinite" nodeType="mainSeq">
                <p:childTnLst>
                  <p:par>
                    <p:cTn id="263" fill="hold">
                      <p:stCondLst>
                        <p:cond delay="indefinite"/>
                      </p:stCondLst>
                      <p:childTnLst>
                        <p:par>
                          <p:cTn id="264" fill="hold">
                            <p:stCondLst>
                              <p:cond delay="0"/>
                            </p:stCondLst>
                            <p:childTnLst>
                              <p:par>
                                <p:cTn id="265" nodeType="clickEffect" fill="hold" presetClass="entr" presetID="1">
                                  <p:stCondLst>
                                    <p:cond delay="0"/>
                                  </p:stCondLst>
                                  <p:childTnLst>
                                    <p:set>
                                      <p:cBhvr>
                                        <p:cTn id="266" dur="1" fill="hold">
                                          <p:stCondLst>
                                            <p:cond delay="0"/>
                                          </p:stCondLst>
                                        </p:cTn>
                                        <p:tgtEl>
                                          <p:spTgt spid="292">
                                            <p:txEl>
                                              <p:pRg st="0" end="0"/>
                                            </p:txEl>
                                          </p:spTgt>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nodeType="clickEffect" fill="hold" presetClass="entr" presetID="1">
                                  <p:stCondLst>
                                    <p:cond delay="0"/>
                                  </p:stCondLst>
                                  <p:childTnLst>
                                    <p:set>
                                      <p:cBhvr>
                                        <p:cTn id="270"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292">
                                            <p:txEl>
                                              <p:pRg st="4" end="4"/>
                                            </p:txEl>
                                          </p:spTgt>
                                        </p:tgtEl>
                                        <p:attrNameLst>
                                          <p:attrName>style.visibility</p:attrName>
                                        </p:attrNameLst>
                                      </p:cBhvr>
                                      <p:to>
                                        <p:strVal val="visible"/>
                                      </p:to>
                                    </p:set>
                                  </p:childTnLst>
                                </p:cTn>
                              </p:par>
                              <p:par>
                                <p:cTn id="283" nodeType="withEffect" fill="hold" presetClass="entr" presetID="1">
                                  <p:stCondLst>
                                    <p:cond delay="0"/>
                                  </p:stCondLst>
                                  <p:childTnLst>
                                    <p:set>
                                      <p:cBhvr>
                                        <p:cTn id="284" dur="1" fill="hold">
                                          <p:stCondLst>
                                            <p:cond delay="0"/>
                                          </p:stCondLst>
                                        </p:cTn>
                                        <p:tgtEl>
                                          <p:spTgt spid="292">
                                            <p:txEl>
                                              <p:pRg st="5" end="5"/>
                                            </p:txEl>
                                          </p:spTgt>
                                        </p:tgtEl>
                                        <p:attrNameLst>
                                          <p:attrName>style.visibility</p:attrName>
                                        </p:attrNameLst>
                                      </p:cBhvr>
                                      <p:to>
                                        <p:strVal val="visible"/>
                                      </p:to>
                                    </p:set>
                                  </p:childTnLst>
                                </p:cTn>
                              </p:par>
                              <p:par>
                                <p:cTn id="285" nodeType="withEffect" fill="hold" presetClass="entr" presetID="1">
                                  <p:stCondLst>
                                    <p:cond delay="0"/>
                                  </p:stCondLst>
                                  <p:childTnLst>
                                    <p:set>
                                      <p:cBhvr>
                                        <p:cTn id="286" dur="1" fill="hold">
                                          <p:stCondLst>
                                            <p:cond delay="0"/>
                                          </p:stCondLst>
                                        </p:cTn>
                                        <p:tgtEl>
                                          <p:spTgt spid="292">
                                            <p:txEl>
                                              <p:pRg st="6" end="6"/>
                                            </p:txEl>
                                          </p:spTgt>
                                        </p:tgtEl>
                                        <p:attrNameLst>
                                          <p:attrName>style.visibility</p:attrName>
                                        </p:attrNameLst>
                                      </p:cBhvr>
                                      <p:to>
                                        <p:strVal val="visible"/>
                                      </p:to>
                                    </p:set>
                                  </p:childTnLst>
                                </p:cTn>
                              </p:par>
                              <p:par>
                                <p:cTn id="287" nodeType="withEffect" fill="hold" presetClass="entr" presetID="1">
                                  <p:stCondLst>
                                    <p:cond delay="0"/>
                                  </p:stCondLst>
                                  <p:childTnLst>
                                    <p:set>
                                      <p:cBhvr>
                                        <p:cTn id="288" dur="1" fill="hold">
                                          <p:stCondLst>
                                            <p:cond delay="0"/>
                                          </p:stCondLst>
                                        </p:cTn>
                                        <p:tgtEl>
                                          <p:spTgt spid="292">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379440" y="1371600"/>
            <a:ext cx="5616720" cy="4952520"/>
          </a:xfrm>
          <a:prstGeom prst="rect">
            <a:avLst/>
          </a:prstGeom>
          <a:noFill/>
          <a:ln>
            <a:noFill/>
          </a:ln>
        </p:spPr>
        <p:txBody>
          <a:bodyPr lIns="90000" rIns="90000" tIns="45000" bIns="45000">
            <a:no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Your code can now react to different conditions!</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You can now solve problems that require decision making</a:t>
            </a:r>
            <a:endParaRPr b="1" lang="en-US" sz="3200" spc="-1" strike="noStrike">
              <a:solidFill>
                <a:srgbClr val="000000"/>
              </a:solidFill>
              <a:latin typeface="Segoe UI Light"/>
            </a:endParaRPr>
          </a:p>
        </p:txBody>
      </p:sp>
      <p:pic>
        <p:nvPicPr>
          <p:cNvPr id="294" name="Content Placeholder 5" descr=""/>
          <p:cNvPicPr/>
          <p:nvPr/>
        </p:nvPicPr>
        <p:blipFill>
          <a:blip r:embed="rId1"/>
          <a:stretch/>
        </p:blipFill>
        <p:spPr>
          <a:xfrm>
            <a:off x="6872400" y="2019240"/>
            <a:ext cx="4268160" cy="3796920"/>
          </a:xfrm>
          <a:prstGeom prst="rect">
            <a:avLst/>
          </a:prstGeom>
          <a:ln>
            <a:noFill/>
          </a:ln>
        </p:spPr>
      </p:pic>
      <p:sp>
        <p:nvSpPr>
          <p:cNvPr id="295" name="TextShape 2"/>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Congratulations!</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89" dur="indefinite" restart="never" nodeType="tmRoot">
          <p:childTnLst>
            <p:seq>
              <p:cTn id="290"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timing>
    <p:tnLst>
      <p:par>
        <p:cTn id="291" dur="indefinite" restart="never" nodeType="tmRoot">
          <p:childTnLst>
            <p:seq>
              <p:cTn id="29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If your code is going to solve problems, it has to make decisions as well</a:t>
            </a:r>
            <a:endParaRPr b="0" lang="en-US" sz="4400" spc="-1" strike="noStrike">
              <a:solidFill>
                <a:srgbClr val="000000"/>
              </a:solidFill>
              <a:latin typeface="Calibri"/>
            </a:endParaRPr>
          </a:p>
        </p:txBody>
      </p:sp>
      <p:sp>
        <p:nvSpPr>
          <p:cNvPr id="215"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If the user maintained a bank account balance over $1000 waive the transaction fees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If a user cancels their appointment less than 24 hours before the appointment time, charge a cancellation fee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If the hockey player gets the puck in the net, add one to the score</a:t>
            </a: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15">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15">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838080" y="1699920"/>
            <a:ext cx="9767160" cy="179712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answer=input(</a:t>
            </a:r>
            <a:r>
              <a:rPr b="0" lang="en-US" sz="2800" spc="-1" strike="noStrike">
                <a:solidFill>
                  <a:srgbClr val="a31515"/>
                </a:solidFill>
                <a:latin typeface="Consolas"/>
              </a:rPr>
              <a:t>"Would you like express shipping?"</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answer == </a:t>
            </a:r>
            <a:r>
              <a:rPr b="0" lang="en-US" sz="2800" spc="-1" strike="noStrike">
                <a:solidFill>
                  <a:srgbClr val="a31515"/>
                </a:solidFill>
                <a:latin typeface="Consolas"/>
              </a:rPr>
              <a:t>"yes"</a:t>
            </a:r>
            <a:r>
              <a:rPr b="0" lang="en-US" sz="2800" spc="-1" strike="noStrike">
                <a:solidFill>
                  <a:srgbClr val="000000"/>
                </a:solidFill>
                <a:latin typeface="Consolas"/>
              </a:rPr>
              <a:t> </a:t>
            </a:r>
            <a:r>
              <a:rPr b="1"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"That will be an extra $10"</a:t>
            </a:r>
            <a:r>
              <a:rPr b="0" lang="en-US" sz="2800" spc="-1" strike="noStrike">
                <a:solidFill>
                  <a:srgbClr val="000000"/>
                </a:solidFill>
                <a:latin typeface="Consolas"/>
              </a:rPr>
              <a:t>)</a:t>
            </a:r>
            <a:endParaRPr b="0" lang="en-US" sz="2800" spc="-1" strike="noStrike">
              <a:latin typeface="Arial"/>
            </a:endParaRPr>
          </a:p>
        </p:txBody>
      </p:sp>
      <p:sp>
        <p:nvSpPr>
          <p:cNvPr id="217" name="TextShape 2"/>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If statements allow you to specify code that only executes if a specific condition is true</a:t>
            </a:r>
            <a:endParaRPr b="0" lang="en-US" sz="4400" spc="-1" strike="noStrike">
              <a:solidFill>
                <a:srgbClr val="000000"/>
              </a:solidFill>
              <a:latin typeface="Calibri"/>
            </a:endParaRPr>
          </a:p>
        </p:txBody>
      </p:sp>
      <p:sp>
        <p:nvSpPr>
          <p:cNvPr id="218" name="CustomShape 3"/>
          <p:cNvSpPr/>
          <p:nvPr/>
        </p:nvSpPr>
        <p:spPr>
          <a:xfrm>
            <a:off x="2765520" y="2290680"/>
            <a:ext cx="635760" cy="615960"/>
          </a:xfrm>
          <a:prstGeom prst="ellipse">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19" name="CustomShape 4"/>
          <p:cNvSpPr/>
          <p:nvPr/>
        </p:nvSpPr>
        <p:spPr>
          <a:xfrm>
            <a:off x="50760" y="4233960"/>
            <a:ext cx="990108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000000"/>
                </a:solidFill>
                <a:latin typeface="Segoe UI Light"/>
              </a:rPr>
              <a:t>What do you think the == symbol means?</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218"/>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337680" y="1703160"/>
            <a:ext cx="9767160" cy="265176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	</a:t>
            </a:r>
            <a:r>
              <a:rPr b="0" lang="en-US" sz="2800" spc="-1" strike="noStrike">
                <a:solidFill>
                  <a:srgbClr val="000000"/>
                </a:solidFill>
                <a:latin typeface="Consolas"/>
              </a:rPr>
              <a:t>is equal to</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	</a:t>
            </a:r>
            <a:r>
              <a:rPr b="0" lang="en-US" sz="2800" spc="-1" strike="noStrike">
                <a:solidFill>
                  <a:srgbClr val="000000"/>
                </a:solidFill>
                <a:latin typeface="Consolas"/>
              </a:rPr>
              <a:t>is not equal to</a:t>
            </a:r>
            <a:endParaRPr b="0" lang="en-US" sz="2800" spc="-1" strike="noStrike">
              <a:latin typeface="Arial"/>
            </a:endParaRPr>
          </a:p>
          <a:p>
            <a:pPr>
              <a:lnSpc>
                <a:spcPct val="100000"/>
              </a:lnSpc>
            </a:pPr>
            <a:r>
              <a:rPr b="0" lang="en-US" sz="2800" spc="-1" strike="noStrike">
                <a:solidFill>
                  <a:srgbClr val="000000"/>
                </a:solidFill>
                <a:latin typeface="Consolas"/>
              </a:rPr>
              <a:t>&lt; </a:t>
            </a:r>
            <a:r>
              <a:rPr b="0" lang="en-US" sz="2800" spc="-1" strike="noStrike">
                <a:solidFill>
                  <a:srgbClr val="000000"/>
                </a:solidFill>
                <a:latin typeface="Consolas"/>
              </a:rPr>
              <a:t>	</a:t>
            </a:r>
            <a:r>
              <a:rPr b="0" lang="en-US" sz="2800" spc="-1" strike="noStrike">
                <a:solidFill>
                  <a:srgbClr val="000000"/>
                </a:solidFill>
                <a:latin typeface="Consolas"/>
              </a:rPr>
              <a:t>is less than</a:t>
            </a:r>
            <a:endParaRPr b="0" lang="en-US" sz="2800" spc="-1" strike="noStrike">
              <a:latin typeface="Arial"/>
            </a:endParaRPr>
          </a:p>
          <a:p>
            <a:pPr>
              <a:lnSpc>
                <a:spcPct val="100000"/>
              </a:lnSpc>
            </a:pPr>
            <a:r>
              <a:rPr b="0" lang="en-US" sz="2800" spc="-1" strike="noStrike">
                <a:solidFill>
                  <a:srgbClr val="000000"/>
                </a:solidFill>
                <a:latin typeface="Consolas"/>
              </a:rPr>
              <a:t>&gt; </a:t>
            </a:r>
            <a:r>
              <a:rPr b="0" lang="en-US" sz="2800" spc="-1" strike="noStrike">
                <a:solidFill>
                  <a:srgbClr val="000000"/>
                </a:solidFill>
                <a:latin typeface="Consolas"/>
              </a:rPr>
              <a:t>	</a:t>
            </a:r>
            <a:r>
              <a:rPr b="0" lang="en-US" sz="2800" spc="-1" strike="noStrike">
                <a:solidFill>
                  <a:srgbClr val="000000"/>
                </a:solidFill>
                <a:latin typeface="Consolas"/>
              </a:rPr>
              <a:t>is greater than</a:t>
            </a:r>
            <a:endParaRPr b="0" lang="en-US" sz="2800" spc="-1" strike="noStrike">
              <a:latin typeface="Arial"/>
            </a:endParaRPr>
          </a:p>
          <a:p>
            <a:pPr>
              <a:lnSpc>
                <a:spcPct val="100000"/>
              </a:lnSpc>
            </a:pPr>
            <a:r>
              <a:rPr b="0" lang="en-US" sz="2800" spc="-1" strike="noStrike">
                <a:solidFill>
                  <a:srgbClr val="000000"/>
                </a:solidFill>
                <a:latin typeface="Consolas"/>
              </a:rPr>
              <a:t>&lt;= </a:t>
            </a:r>
            <a:r>
              <a:rPr b="0" lang="en-US" sz="2800" spc="-1" strike="noStrike">
                <a:solidFill>
                  <a:srgbClr val="000000"/>
                </a:solidFill>
                <a:latin typeface="Consolas"/>
              </a:rPr>
              <a:t>	</a:t>
            </a:r>
            <a:r>
              <a:rPr b="0" lang="en-US" sz="2800" spc="-1" strike="noStrike">
                <a:solidFill>
                  <a:srgbClr val="000000"/>
                </a:solidFill>
                <a:latin typeface="Consolas"/>
              </a:rPr>
              <a:t>is less than or equal to</a:t>
            </a:r>
            <a:endParaRPr b="0" lang="en-US" sz="2800" spc="-1" strike="noStrike">
              <a:latin typeface="Arial"/>
            </a:endParaRPr>
          </a:p>
          <a:p>
            <a:pPr>
              <a:lnSpc>
                <a:spcPct val="100000"/>
              </a:lnSpc>
            </a:pPr>
            <a:r>
              <a:rPr b="0" lang="en-US" sz="2800" spc="-1" strike="noStrike">
                <a:solidFill>
                  <a:srgbClr val="000000"/>
                </a:solidFill>
                <a:latin typeface="Consolas"/>
              </a:rPr>
              <a:t>&gt;= </a:t>
            </a:r>
            <a:r>
              <a:rPr b="0" lang="en-US" sz="2800" spc="-1" strike="noStrike">
                <a:solidFill>
                  <a:srgbClr val="000000"/>
                </a:solidFill>
                <a:latin typeface="Consolas"/>
              </a:rPr>
              <a:t>	</a:t>
            </a:r>
            <a:r>
              <a:rPr b="0" lang="en-US" sz="2800" spc="-1" strike="noStrike">
                <a:solidFill>
                  <a:srgbClr val="000000"/>
                </a:solidFill>
                <a:latin typeface="Consolas"/>
              </a:rPr>
              <a:t>is greater than or equal to</a:t>
            </a:r>
            <a:endParaRPr b="0" lang="en-US" sz="2800" spc="-1" strike="noStrike">
              <a:latin typeface="Arial"/>
            </a:endParaRPr>
          </a:p>
        </p:txBody>
      </p:sp>
      <p:sp>
        <p:nvSpPr>
          <p:cNvPr id="221" name="TextShape 2"/>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You can use different symbols to check for different conditions</a:t>
            </a:r>
            <a:endParaRPr b="0" lang="en-US" sz="4400" spc="-1" strike="noStrike">
              <a:solidFill>
                <a:srgbClr val="000000"/>
              </a:solidFill>
              <a:latin typeface="Calibri"/>
            </a:endParaRPr>
          </a:p>
        </p:txBody>
      </p:sp>
      <p:sp>
        <p:nvSpPr>
          <p:cNvPr id="222" name="CustomShape 3"/>
          <p:cNvSpPr/>
          <p:nvPr/>
        </p:nvSpPr>
        <p:spPr>
          <a:xfrm>
            <a:off x="6960600" y="1703160"/>
            <a:ext cx="4906080" cy="265176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answer == </a:t>
            </a:r>
            <a:r>
              <a:rPr b="0" lang="en-US" sz="2800" spc="-1" strike="noStrike">
                <a:solidFill>
                  <a:srgbClr val="a31515"/>
                </a:solidFill>
                <a:latin typeface="Consolas"/>
              </a:rPr>
              <a:t>"yes"</a:t>
            </a:r>
            <a:r>
              <a:rPr b="0" lang="en-US" sz="2800" spc="-1" strike="noStrike">
                <a:solidFill>
                  <a:srgbClr val="000000"/>
                </a:solidFill>
                <a:latin typeface="Consolas"/>
              </a:rPr>
              <a:t> </a:t>
            </a:r>
            <a:r>
              <a:rPr b="1"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answer != </a:t>
            </a:r>
            <a:r>
              <a:rPr b="0" lang="en-US" sz="2800" spc="-1" strike="noStrike">
                <a:solidFill>
                  <a:srgbClr val="a31515"/>
                </a:solidFill>
                <a:latin typeface="Consolas"/>
              </a:rPr>
              <a:t> "no"</a:t>
            </a:r>
            <a:r>
              <a:rPr b="0" lang="en-US" sz="2800" spc="-1" strike="noStrike">
                <a:solidFill>
                  <a:srgbClr val="000000"/>
                </a:solidFill>
                <a:latin typeface="Consolas"/>
              </a:rPr>
              <a:t> </a:t>
            </a:r>
            <a:r>
              <a:rPr b="1"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total &lt; 100 : </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total &gt; 100 :</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total &lt;= 100 :</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total &gt;= 100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838080" y="1486440"/>
            <a:ext cx="9767160" cy="222372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answer=input(</a:t>
            </a:r>
            <a:r>
              <a:rPr b="0" lang="en-US" sz="2800" spc="-1" strike="noStrike">
                <a:solidFill>
                  <a:srgbClr val="a31515"/>
                </a:solidFill>
                <a:latin typeface="Consolas"/>
              </a:rPr>
              <a:t>"Would you like express shipping? "</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ff"/>
                </a:solidFill>
                <a:latin typeface="Consolas"/>
              </a:rPr>
              <a:t>if</a:t>
            </a:r>
            <a:r>
              <a:rPr b="0" lang="en-US" sz="2800" spc="-1" strike="noStrike">
                <a:solidFill>
                  <a:srgbClr val="000000"/>
                </a:solidFill>
                <a:latin typeface="Consolas"/>
              </a:rPr>
              <a:t> answer == </a:t>
            </a:r>
            <a:r>
              <a:rPr b="0" lang="en-US" sz="2800" spc="-1" strike="noStrike">
                <a:solidFill>
                  <a:srgbClr val="a31515"/>
                </a:solidFill>
                <a:latin typeface="Consolas"/>
              </a:rPr>
              <a:t>"yes"</a:t>
            </a:r>
            <a:r>
              <a:rPr b="0" lang="en-US" sz="2800" spc="-1" strike="noStrike">
                <a:solidFill>
                  <a:srgbClr val="000000"/>
                </a:solidFill>
                <a:latin typeface="Consolas"/>
              </a:rPr>
              <a:t> </a:t>
            </a:r>
            <a:r>
              <a:rPr b="1"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"That will be an extra $10"</a:t>
            </a:r>
            <a:r>
              <a:rPr b="0" lang="en-US" sz="2800" spc="-1" strike="noStrike">
                <a:solidFill>
                  <a:srgbClr val="000000"/>
                </a:solidFill>
                <a:latin typeface="Consolas"/>
              </a:rPr>
              <a:t>) </a:t>
            </a:r>
            <a:r>
              <a:rPr b="0" lang="en-US" sz="2800" spc="-1" strike="noStrike">
                <a:solidFill>
                  <a:srgbClr val="0000ff"/>
                </a:solidFill>
                <a:latin typeface="Consolas"/>
              </a:rPr>
              <a:t>print</a:t>
            </a:r>
            <a:r>
              <a:rPr b="0" lang="en-US" sz="2800" spc="-1" strike="noStrike">
                <a:solidFill>
                  <a:srgbClr val="000000"/>
                </a:solidFill>
                <a:latin typeface="Consolas"/>
              </a:rPr>
              <a:t>(</a:t>
            </a:r>
            <a:r>
              <a:rPr b="0" lang="en-US" sz="2800" spc="-1" strike="noStrike">
                <a:solidFill>
                  <a:srgbClr val="a31515"/>
                </a:solidFill>
                <a:latin typeface="Consolas"/>
              </a:rPr>
              <a:t>"Have a nice day"</a:t>
            </a:r>
            <a:r>
              <a:rPr b="0" lang="en-US" sz="2800" spc="-1" strike="noStrike">
                <a:solidFill>
                  <a:srgbClr val="000000"/>
                </a:solidFill>
                <a:latin typeface="Consolas"/>
              </a:rPr>
              <a:t>)</a:t>
            </a:r>
            <a:endParaRPr b="0" lang="en-US" sz="2800" spc="-1" strike="noStrike">
              <a:latin typeface="Arial"/>
            </a:endParaRPr>
          </a:p>
        </p:txBody>
      </p:sp>
      <p:sp>
        <p:nvSpPr>
          <p:cNvPr id="224" name="TextShape 2"/>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If statements allow you to specify code that only executes if a specific condition is true</a:t>
            </a:r>
            <a:endParaRPr b="0" lang="en-US" sz="4400" spc="-1" strike="noStrike">
              <a:solidFill>
                <a:srgbClr val="000000"/>
              </a:solidFill>
              <a:latin typeface="Calibri"/>
            </a:endParaRPr>
          </a:p>
        </p:txBody>
      </p:sp>
      <p:sp>
        <p:nvSpPr>
          <p:cNvPr id="225" name="CustomShape 3"/>
          <p:cNvSpPr/>
          <p:nvPr/>
        </p:nvSpPr>
        <p:spPr>
          <a:xfrm>
            <a:off x="838080" y="2536920"/>
            <a:ext cx="1029960" cy="615960"/>
          </a:xfrm>
          <a:prstGeom prst="ellipse">
            <a:avLst/>
          </a:prstGeom>
          <a:noFill/>
          <a:ln w="19080">
            <a:solidFill>
              <a:srgbClr val="ff0000"/>
            </a:solidFill>
            <a:round/>
          </a:ln>
        </p:spPr>
        <p:style>
          <a:lnRef idx="2">
            <a:schemeClr val="accent1">
              <a:shade val="50000"/>
            </a:schemeClr>
          </a:lnRef>
          <a:fillRef idx="1">
            <a:schemeClr val="accent1"/>
          </a:fillRef>
          <a:effectRef idx="0">
            <a:schemeClr val="accent1"/>
          </a:effectRef>
          <a:fontRef idx="minor"/>
        </p:style>
      </p:sp>
      <p:sp>
        <p:nvSpPr>
          <p:cNvPr id="226" name="CustomShape 4"/>
          <p:cNvSpPr/>
          <p:nvPr/>
        </p:nvSpPr>
        <p:spPr>
          <a:xfrm>
            <a:off x="-161280" y="4233960"/>
            <a:ext cx="1163268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000000"/>
                </a:solidFill>
                <a:latin typeface="Segoe UI Light"/>
              </a:rPr>
              <a:t>Does it matter if that print statement is indented?</a:t>
            </a:r>
            <a:endParaRPr b="0" lang="en-US" sz="3600" spc="-1" strike="noStrike">
              <a:latin typeface="Arial"/>
            </a:endParaRPr>
          </a:p>
        </p:txBody>
      </p:sp>
      <p:sp>
        <p:nvSpPr>
          <p:cNvPr id="227" name="CustomShape 5"/>
          <p:cNvSpPr/>
          <p:nvPr/>
        </p:nvSpPr>
        <p:spPr>
          <a:xfrm>
            <a:off x="838080" y="4961520"/>
            <a:ext cx="918000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Segoe UI Light"/>
              </a:rPr>
              <a:t>YES – the indented code is only executed if the condition is true</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26"/>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2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if statements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Real world if statements</a:t>
            </a:r>
            <a:endParaRPr b="1" lang="en-US" sz="3600" spc="-1" strike="noStrike">
              <a:solidFill>
                <a:srgbClr val="000000"/>
              </a:solidFill>
              <a:latin typeface="Segoe UI Light"/>
            </a:endParaRPr>
          </a:p>
        </p:txBody>
      </p:sp>
      <p:sp>
        <p:nvSpPr>
          <p:cNvPr id="230"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6</Module>
    <Status xmlns="A1016A52-665D-42A0-B05F-CF4EC4F3D513">Final</Status>
  </documentManagement>
</p:properties>
</file>

<file path=customXml/itemProps1.xml><?xml version="1.0" encoding="utf-8"?>
<ds:datastoreItem xmlns:ds="http://schemas.openxmlformats.org/officeDocument/2006/customXml" ds:itemID="{1D615E10-2915-42C8-B71D-D26C166251BC}"/>
</file>

<file path=customXml/itemProps2.xml><?xml version="1.0" encoding="utf-8"?>
<ds:datastoreItem xmlns:ds="http://schemas.openxmlformats.org/officeDocument/2006/customXml" ds:itemID="{47100FB1-92E7-465B-8C33-793104BF43A1}"/>
</file>

<file path=customXml/itemProps3.xml><?xml version="1.0" encoding="utf-8"?>
<ds:datastoreItem xmlns:ds="http://schemas.openxmlformats.org/officeDocument/2006/customXml" ds:itemID="{91E451D9-47AA-410D-935C-7C613E411C62}"/>
</file>

<file path=docProps/app.xml><?xml version="1.0" encoding="utf-8"?>
<Properties xmlns="http://schemas.openxmlformats.org/officeDocument/2006/extended-properties" xmlns:vt="http://schemas.openxmlformats.org/officeDocument/2006/docPropsVTypes">
  <Template>MVA</Template>
  <TotalTime>5804</TotalTime>
  <Application>LibreOffice/6.1.6.3$Linux_X86_64 LibreOffice_project/10$Build-3</Application>
  <Words>944</Words>
  <Paragraphs>192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2014-06-11T19:38:55Z</dcterms:created>
  <dc:creator>Susan Ibach</dc:creator>
  <dc:description/>
  <dc:language>en-US</dc:language>
  <cp:lastModifiedBy>Christopher Harrison</cp:lastModifiedBy>
  <dcterms:modified xsi:type="dcterms:W3CDTF">2014-09-23T22:25:53Z</dcterms:modified>
  <cp:revision>132</cp:revision>
  <dc:subject/>
  <dc:title>Learning to code with Python!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0x01010072D32709B34FE84EB38A9C96356AE1CE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5</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32</vt:i4>
  </property>
</Properties>
</file>