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3" r:id="rId20"/>
    <p:sldId id="287" r:id="rId21"/>
    <p:sldId id="288" r:id="rId22"/>
    <p:sldId id="289" r:id="rId23"/>
    <p:sldId id="293" r:id="rId24"/>
    <p:sldId id="290" r:id="rId25"/>
    <p:sldId id="294" r:id="rId26"/>
    <p:sldId id="291" r:id="rId27"/>
    <p:sldId id="309" r:id="rId28"/>
  </p:sldIdLst>
  <p:sldSz cx="9144000" cy="5143500" type="screen16x9"/>
  <p:notesSz cx="6858000" cy="9144000"/>
  <p:embeddedFontLst>
    <p:embeddedFont>
      <p:font typeface="Oswald" panose="00000500000000000000" pitchFamily="2" charset="0"/>
      <p:regular r:id="rId30"/>
      <p:bold r:id="rId31"/>
    </p:embeddedFont>
    <p:embeddedFont>
      <p:font typeface="Quicksand"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7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4b3e3e4076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4b3e3e407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3928d9424_0_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3928d942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3928d9424_0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3928d942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53928d9424_0_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53928d942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53928d9424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53928d942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53928d9424_0_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53928d942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3960fba75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3960fba75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53960fba75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53960fba75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3960fba75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3960fba75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53960fba75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53960fba75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53960fba75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53960fba75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53960fba75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53960fba75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53960fba75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53960fba75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Artificial intelligence refers to any human like behaviour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53928d9424_0_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53928d942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3928d9424_0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3928d942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53928d9424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53928d942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rPr lang="en-US"/>
              <a:t>Click to edit Master title style</a:t>
            </a:r>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a:t>Click to edit Master title style</a:t>
            </a:r>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subtitle style</a:t>
            </a:r>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pPr lvl="0"/>
            <a:r>
              <a:rPr lang="en-US"/>
              <a:t>Click to edit Master text styles</a:t>
            </a: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r>
              <a:rPr lang="en-US"/>
              <a:t>Click to edit Master title style</a:t>
            </a:r>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pPr lvl="0"/>
            <a:r>
              <a:rPr lang="en-US"/>
              <a:t>Click to edit Master text styles</a:t>
            </a: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51" name="Google Shape;51;p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4331317"/>
            <a:ext cx="7521300" cy="4341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pPr lvl="0"/>
            <a:r>
              <a:rPr lang="en-US"/>
              <a:t>Click to edit Master text styles</a:t>
            </a:r>
          </a:p>
        </p:txBody>
      </p:sp>
      <p:sp>
        <p:nvSpPr>
          <p:cNvPr id="56" name="Google Shape;56;p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45051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ARTIFICIAL INTELLIGENCE</a:t>
            </a:r>
            <a:endParaRPr/>
          </a:p>
          <a:p>
            <a:pPr marL="0" lvl="0" indent="0" algn="l" rtl="0">
              <a:spcBef>
                <a:spcPts val="0"/>
              </a:spcBef>
              <a:spcAft>
                <a:spcPts val="0"/>
              </a:spcAft>
              <a:buNone/>
            </a:pPr>
            <a:endParaRPr/>
          </a:p>
        </p:txBody>
      </p:sp>
      <p:sp>
        <p:nvSpPr>
          <p:cNvPr id="72" name="Google Shape;72;p12"/>
          <p:cNvSpPr txBox="1"/>
          <p:nvPr/>
        </p:nvSpPr>
        <p:spPr>
          <a:xfrm>
            <a:off x="1517525" y="3934850"/>
            <a:ext cx="370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Quicksand"/>
                <a:ea typeface="Quicksand"/>
                <a:cs typeface="Quicksand"/>
                <a:sym typeface="Quicksand"/>
              </a:rPr>
              <a:t>Explained with a human touch </a:t>
            </a:r>
            <a:endParaRPr>
              <a:solidFill>
                <a:schemeClr val="accent2"/>
              </a:solidFill>
              <a:latin typeface="Quicksand"/>
              <a:ea typeface="Quicksand"/>
              <a:cs typeface="Quicksand"/>
              <a:sym typeface="Quicksand"/>
            </a:endParaRPr>
          </a:p>
        </p:txBody>
      </p:sp>
      <p:grpSp>
        <p:nvGrpSpPr>
          <p:cNvPr id="73" name="Google Shape;73;p12"/>
          <p:cNvGrpSpPr/>
          <p:nvPr/>
        </p:nvGrpSpPr>
        <p:grpSpPr>
          <a:xfrm>
            <a:off x="5858460" y="2927589"/>
            <a:ext cx="950331" cy="778784"/>
            <a:chOff x="2583100" y="2973775"/>
            <a:chExt cx="461550" cy="437200"/>
          </a:xfrm>
        </p:grpSpPr>
        <p:sp>
          <p:nvSpPr>
            <p:cNvPr id="74" name="Google Shape;74;p12"/>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SL, UL and RL ?</a:t>
            </a:r>
            <a:endParaRPr/>
          </a:p>
        </p:txBody>
      </p:sp>
      <p:sp>
        <p:nvSpPr>
          <p:cNvPr id="144" name="Google Shape;144;p21"/>
          <p:cNvSpPr txBox="1"/>
          <p:nvPr/>
        </p:nvSpPr>
        <p:spPr>
          <a:xfrm>
            <a:off x="553183" y="2279000"/>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2</a:t>
            </a:r>
            <a:endParaRPr sz="3000">
              <a:solidFill>
                <a:srgbClr val="2E3037"/>
              </a:solidFill>
              <a:latin typeface="Quicksand"/>
              <a:ea typeface="Quicksand"/>
              <a:cs typeface="Quicksand"/>
              <a:sym typeface="Quicksand"/>
            </a:endParaRPr>
          </a:p>
        </p:txBody>
      </p:sp>
      <p:sp>
        <p:nvSpPr>
          <p:cNvPr id="145" name="Google Shape;145;p2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Difference between SL, UL and RL</a:t>
            </a:r>
            <a:endParaRPr/>
          </a:p>
        </p:txBody>
      </p:sp>
      <p:sp>
        <p:nvSpPr>
          <p:cNvPr id="151" name="Google Shape;151;p22"/>
          <p:cNvSpPr txBox="1">
            <a:spLocks noGrp="1"/>
          </p:cNvSpPr>
          <p:nvPr>
            <p:ph type="body" idx="1"/>
          </p:nvPr>
        </p:nvSpPr>
        <p:spPr>
          <a:xfrm>
            <a:off x="1165475" y="894648"/>
            <a:ext cx="2403600" cy="367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Supervised Learning</a:t>
            </a:r>
            <a:endParaRPr b="1"/>
          </a:p>
          <a:p>
            <a:pPr marL="457200" lvl="0" indent="-342900" algn="l" rtl="0">
              <a:spcBef>
                <a:spcPts val="600"/>
              </a:spcBef>
              <a:spcAft>
                <a:spcPts val="0"/>
              </a:spcAft>
              <a:buSzPts val="1800"/>
              <a:buChar char="◦"/>
            </a:pPr>
            <a:r>
              <a:rPr lang="en"/>
              <a:t>Input data is labelled.</a:t>
            </a:r>
            <a:endParaRPr/>
          </a:p>
          <a:p>
            <a:pPr marL="457200" lvl="0" indent="-342900" algn="l" rtl="0">
              <a:spcBef>
                <a:spcPts val="0"/>
              </a:spcBef>
              <a:spcAft>
                <a:spcPts val="0"/>
              </a:spcAft>
              <a:buSzPts val="1800"/>
              <a:buChar char="◦"/>
            </a:pPr>
            <a:r>
              <a:rPr lang="en"/>
              <a:t>Learn patterns of input and their labels.</a:t>
            </a:r>
            <a:endParaRPr/>
          </a:p>
          <a:p>
            <a:pPr marL="457200" lvl="0" indent="-342900" algn="l" rtl="0">
              <a:spcBef>
                <a:spcPts val="0"/>
              </a:spcBef>
              <a:spcAft>
                <a:spcPts val="0"/>
              </a:spcAft>
              <a:buSzPts val="1800"/>
              <a:buChar char="◦"/>
            </a:pPr>
            <a:r>
              <a:rPr lang="en"/>
              <a:t>Model is built and trained prior to testing.</a:t>
            </a:r>
            <a:endParaRPr/>
          </a:p>
          <a:p>
            <a:pPr marL="457200" lvl="0" indent="-342900" algn="l" rtl="0">
              <a:spcBef>
                <a:spcPts val="0"/>
              </a:spcBef>
              <a:spcAft>
                <a:spcPts val="0"/>
              </a:spcAft>
              <a:buSzPts val="1800"/>
              <a:buChar char="◦"/>
            </a:pPr>
            <a:r>
              <a:rPr lang="en"/>
              <a:t>Decision tree, linear regression</a:t>
            </a:r>
            <a:endParaRPr/>
          </a:p>
        </p:txBody>
      </p:sp>
      <p:sp>
        <p:nvSpPr>
          <p:cNvPr id="152" name="Google Shape;152;p22"/>
          <p:cNvSpPr txBox="1">
            <a:spLocks noGrp="1"/>
          </p:cNvSpPr>
          <p:nvPr>
            <p:ph type="body" idx="2"/>
          </p:nvPr>
        </p:nvSpPr>
        <p:spPr>
          <a:xfrm>
            <a:off x="3692249" y="894648"/>
            <a:ext cx="2403600" cy="367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Unsupervised Learning</a:t>
            </a:r>
            <a:endParaRPr b="1"/>
          </a:p>
          <a:p>
            <a:pPr marL="457200" lvl="0" indent="-342900" algn="l" rtl="0">
              <a:spcBef>
                <a:spcPts val="600"/>
              </a:spcBef>
              <a:spcAft>
                <a:spcPts val="0"/>
              </a:spcAft>
              <a:buSzPts val="1800"/>
              <a:buChar char="◦"/>
            </a:pPr>
            <a:r>
              <a:rPr lang="en"/>
              <a:t>Input data is not labelled.</a:t>
            </a:r>
            <a:endParaRPr/>
          </a:p>
          <a:p>
            <a:pPr marL="457200" lvl="0" indent="-342900" algn="l" rtl="0">
              <a:spcBef>
                <a:spcPts val="0"/>
              </a:spcBef>
              <a:spcAft>
                <a:spcPts val="0"/>
              </a:spcAft>
              <a:buSzPts val="1800"/>
              <a:buChar char="◦"/>
            </a:pPr>
            <a:r>
              <a:rPr lang="en"/>
              <a:t>Divides data into classes.</a:t>
            </a:r>
            <a:endParaRPr/>
          </a:p>
          <a:p>
            <a:pPr marL="457200" lvl="0" indent="-342900" algn="l" rtl="0">
              <a:spcBef>
                <a:spcPts val="0"/>
              </a:spcBef>
              <a:spcAft>
                <a:spcPts val="0"/>
              </a:spcAft>
              <a:buSzPts val="1800"/>
              <a:buChar char="◦"/>
            </a:pPr>
            <a:r>
              <a:rPr lang="en"/>
              <a:t>Model is built and trained prior to testing.</a:t>
            </a:r>
            <a:endParaRPr/>
          </a:p>
          <a:p>
            <a:pPr marL="457200" lvl="0" indent="-342900" algn="l" rtl="0">
              <a:spcBef>
                <a:spcPts val="0"/>
              </a:spcBef>
              <a:spcAft>
                <a:spcPts val="0"/>
              </a:spcAft>
              <a:buSzPts val="1800"/>
              <a:buChar char="◦"/>
            </a:pPr>
            <a:r>
              <a:rPr lang="en"/>
              <a:t>K-means clustering, agglomerative clustering.</a:t>
            </a:r>
            <a:endParaRPr/>
          </a:p>
        </p:txBody>
      </p:sp>
      <p:sp>
        <p:nvSpPr>
          <p:cNvPr id="153" name="Google Shape;153;p22"/>
          <p:cNvSpPr txBox="1">
            <a:spLocks noGrp="1"/>
          </p:cNvSpPr>
          <p:nvPr>
            <p:ph type="body" idx="3"/>
          </p:nvPr>
        </p:nvSpPr>
        <p:spPr>
          <a:xfrm>
            <a:off x="6219025" y="894650"/>
            <a:ext cx="2550600" cy="367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Reinforcement Learning</a:t>
            </a:r>
            <a:endParaRPr b="1"/>
          </a:p>
          <a:p>
            <a:pPr marL="457200" lvl="0" indent="-342900" algn="l" rtl="0">
              <a:spcBef>
                <a:spcPts val="600"/>
              </a:spcBef>
              <a:spcAft>
                <a:spcPts val="0"/>
              </a:spcAft>
              <a:buSzPts val="1800"/>
              <a:buChar char="◦"/>
            </a:pPr>
            <a:r>
              <a:rPr lang="en"/>
              <a:t>Input data is not predefined. </a:t>
            </a:r>
            <a:endParaRPr/>
          </a:p>
          <a:p>
            <a:pPr marL="457200" lvl="0" indent="-342900" algn="l" rtl="0">
              <a:spcBef>
                <a:spcPts val="0"/>
              </a:spcBef>
              <a:spcAft>
                <a:spcPts val="0"/>
              </a:spcAft>
              <a:buSzPts val="1800"/>
              <a:buChar char="◦"/>
            </a:pPr>
            <a:r>
              <a:rPr lang="en"/>
              <a:t>Finds the best reward between a start and an end state.</a:t>
            </a:r>
            <a:endParaRPr/>
          </a:p>
          <a:p>
            <a:pPr marL="457200" lvl="0" indent="-342900" algn="l" rtl="0">
              <a:spcBef>
                <a:spcPts val="0"/>
              </a:spcBef>
              <a:spcAft>
                <a:spcPts val="0"/>
              </a:spcAft>
              <a:buSzPts val="1800"/>
              <a:buChar char="◦"/>
            </a:pPr>
            <a:r>
              <a:rPr lang="en"/>
              <a:t>The model is trained and tested simultaneously.</a:t>
            </a:r>
            <a:endParaRPr/>
          </a:p>
          <a:p>
            <a:pPr marL="457200" lvl="0" indent="-342900" algn="l" rtl="0">
              <a:spcBef>
                <a:spcPts val="0"/>
              </a:spcBef>
              <a:spcAft>
                <a:spcPts val="0"/>
              </a:spcAft>
              <a:buSzPts val="1800"/>
              <a:buChar char="◦"/>
            </a:pPr>
            <a:r>
              <a:rPr lang="en"/>
              <a:t>Q-learning, Deep Q Network.</a:t>
            </a:r>
            <a:endParaRPr/>
          </a:p>
          <a:p>
            <a:pPr marL="0" lvl="0" indent="0" algn="l" rtl="0">
              <a:spcBef>
                <a:spcPts val="600"/>
              </a:spcBef>
              <a:spcAft>
                <a:spcPts val="0"/>
              </a:spcAft>
              <a:buNone/>
            </a:pPr>
            <a:endParaRPr/>
          </a:p>
        </p:txBody>
      </p:sp>
      <p:sp>
        <p:nvSpPr>
          <p:cNvPr id="154" name="Google Shape;154;p2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0" name="Google Shape;160;p23"/>
          <p:cNvPicPr preferRelativeResize="0"/>
          <p:nvPr/>
        </p:nvPicPr>
        <p:blipFill>
          <a:blip r:embed="rId3">
            <a:alphaModFix/>
          </a:blip>
          <a:stretch>
            <a:fillRect/>
          </a:stretch>
        </p:blipFill>
        <p:spPr>
          <a:xfrm>
            <a:off x="1683375" y="122300"/>
            <a:ext cx="6486074" cy="4833176"/>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166" name="Google Shape;166;p24"/>
          <p:cNvPicPr preferRelativeResize="0"/>
          <p:nvPr/>
        </p:nvPicPr>
        <p:blipFill>
          <a:blip r:embed="rId3">
            <a:alphaModFix/>
          </a:blip>
          <a:stretch>
            <a:fillRect/>
          </a:stretch>
        </p:blipFill>
        <p:spPr>
          <a:xfrm>
            <a:off x="780000" y="333550"/>
            <a:ext cx="7743149" cy="44764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72" name="Google Shape;172;p25"/>
          <p:cNvPicPr preferRelativeResize="0"/>
          <p:nvPr/>
        </p:nvPicPr>
        <p:blipFill>
          <a:blip r:embed="rId3">
            <a:alphaModFix/>
          </a:blip>
          <a:stretch>
            <a:fillRect/>
          </a:stretch>
        </p:blipFill>
        <p:spPr>
          <a:xfrm>
            <a:off x="664325" y="508400"/>
            <a:ext cx="7858824" cy="4243726"/>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Regression and Classification in ML ?</a:t>
            </a:r>
            <a:endParaRPr/>
          </a:p>
        </p:txBody>
      </p:sp>
      <p:sp>
        <p:nvSpPr>
          <p:cNvPr id="178" name="Google Shape;178;p26"/>
          <p:cNvSpPr txBox="1"/>
          <p:nvPr/>
        </p:nvSpPr>
        <p:spPr>
          <a:xfrm>
            <a:off x="553183" y="2279000"/>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3</a:t>
            </a:r>
            <a:endParaRPr sz="3000">
              <a:solidFill>
                <a:srgbClr val="2E3037"/>
              </a:solidFill>
              <a:latin typeface="Quicksand"/>
              <a:ea typeface="Quicksand"/>
              <a:cs typeface="Quicksand"/>
              <a:sym typeface="Quicksand"/>
            </a:endParaRPr>
          </a:p>
        </p:txBody>
      </p:sp>
      <p:sp>
        <p:nvSpPr>
          <p:cNvPr id="179" name="Google Shape;179;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Regression</a:t>
            </a:r>
            <a:endParaRPr b="1"/>
          </a:p>
          <a:p>
            <a:pPr marL="457200" lvl="0" indent="-355600" algn="l" rtl="0">
              <a:spcBef>
                <a:spcPts val="600"/>
              </a:spcBef>
              <a:spcAft>
                <a:spcPts val="0"/>
              </a:spcAft>
              <a:buSzPts val="2000"/>
              <a:buChar char="◦"/>
            </a:pPr>
            <a:r>
              <a:rPr lang="en"/>
              <a:t>A regression algorithm can predict a </a:t>
            </a:r>
            <a:r>
              <a:rPr lang="en" i="1"/>
              <a:t>discrete value</a:t>
            </a:r>
            <a:r>
              <a:rPr lang="en"/>
              <a:t> which is in the form of an integer quantity.</a:t>
            </a:r>
            <a:endParaRPr/>
          </a:p>
          <a:p>
            <a:pPr marL="457200" lvl="0" indent="-355600" algn="l" rtl="0">
              <a:spcBef>
                <a:spcPts val="0"/>
              </a:spcBef>
              <a:spcAft>
                <a:spcPts val="0"/>
              </a:spcAft>
              <a:buSzPts val="2000"/>
              <a:buChar char="◦"/>
            </a:pPr>
            <a:r>
              <a:rPr lang="en"/>
              <a:t>Example : Predicting the price of a house given house features.</a:t>
            </a:r>
            <a:endParaRPr/>
          </a:p>
        </p:txBody>
      </p:sp>
      <p:sp>
        <p:nvSpPr>
          <p:cNvPr id="185" name="Google Shape;185;p27"/>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Classification</a:t>
            </a:r>
            <a:endParaRPr b="1"/>
          </a:p>
          <a:p>
            <a:pPr marL="457200" lvl="0" indent="-355600" algn="l" rtl="0">
              <a:spcBef>
                <a:spcPts val="600"/>
              </a:spcBef>
              <a:spcAft>
                <a:spcPts val="0"/>
              </a:spcAft>
              <a:buSzPts val="2000"/>
              <a:buChar char="◦"/>
            </a:pPr>
            <a:r>
              <a:rPr lang="en"/>
              <a:t>A classification algorithm can predict a </a:t>
            </a:r>
            <a:r>
              <a:rPr lang="en" i="1"/>
              <a:t>continuous value</a:t>
            </a:r>
            <a:r>
              <a:rPr lang="en"/>
              <a:t> if it is in the form of a class label probability.</a:t>
            </a:r>
            <a:endParaRPr/>
          </a:p>
          <a:p>
            <a:pPr marL="457200" lvl="0" indent="-355600" algn="l" rtl="0">
              <a:spcBef>
                <a:spcPts val="0"/>
              </a:spcBef>
              <a:spcAft>
                <a:spcPts val="0"/>
              </a:spcAft>
              <a:buSzPts val="2000"/>
              <a:buChar char="◦"/>
            </a:pPr>
            <a:r>
              <a:rPr lang="en"/>
              <a:t>Example : Email spam detector.</a:t>
            </a:r>
            <a:endParaRPr/>
          </a:p>
        </p:txBody>
      </p:sp>
      <p:sp>
        <p:nvSpPr>
          <p:cNvPr id="186" name="Google Shape;186;p2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87" name="Google Shape;187;p27"/>
          <p:cNvSpPr txBox="1"/>
          <p:nvPr/>
        </p:nvSpPr>
        <p:spPr>
          <a:xfrm>
            <a:off x="1060925" y="429725"/>
            <a:ext cx="5492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1"/>
                </a:solidFill>
                <a:latin typeface="Quicksand"/>
                <a:ea typeface="Quicksand"/>
                <a:cs typeface="Quicksand"/>
                <a:sym typeface="Quicksand"/>
              </a:rPr>
              <a:t>Difference between Regression and Classification</a:t>
            </a:r>
            <a:endParaRPr sz="1800">
              <a:solidFill>
                <a:schemeClr val="accent1"/>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193" name="Google Shape;193;p28"/>
          <p:cNvPicPr preferRelativeResize="0"/>
          <p:nvPr/>
        </p:nvPicPr>
        <p:blipFill>
          <a:blip r:embed="rId3">
            <a:alphaModFix/>
          </a:blip>
          <a:stretch>
            <a:fillRect/>
          </a:stretch>
        </p:blipFill>
        <p:spPr>
          <a:xfrm>
            <a:off x="1683375" y="114238"/>
            <a:ext cx="6094643" cy="49150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199" name="Google Shape;199;p29"/>
          <p:cNvPicPr preferRelativeResize="0"/>
          <p:nvPr/>
        </p:nvPicPr>
        <p:blipFill>
          <a:blip r:embed="rId3">
            <a:alphaModFix/>
          </a:blip>
          <a:stretch>
            <a:fillRect/>
          </a:stretch>
        </p:blipFill>
        <p:spPr>
          <a:xfrm>
            <a:off x="0" y="0"/>
            <a:ext cx="9143982" cy="5143501"/>
          </a:xfrm>
          <a:prstGeom prst="rect">
            <a:avLst/>
          </a:prstGeom>
          <a:noFill/>
          <a:ln>
            <a:noFill/>
          </a:ln>
        </p:spPr>
      </p:pic>
      <p:sp>
        <p:nvSpPr>
          <p:cNvPr id="200" name="Google Shape;200;p29"/>
          <p:cNvSpPr txBox="1"/>
          <p:nvPr/>
        </p:nvSpPr>
        <p:spPr>
          <a:xfrm>
            <a:off x="161150" y="241725"/>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800" b="1">
                <a:solidFill>
                  <a:schemeClr val="dk1"/>
                </a:solidFill>
                <a:latin typeface="Quicksand"/>
                <a:ea typeface="Quicksand"/>
                <a:cs typeface="Quicksand"/>
                <a:sym typeface="Quicksand"/>
              </a:rPr>
              <a:t>WANT BIG IMPACT?</a:t>
            </a:r>
            <a:endParaRPr sz="1800" b="1">
              <a:solidFill>
                <a:schemeClr val="dk1"/>
              </a:solidFill>
              <a:latin typeface="Quicksand"/>
              <a:ea typeface="Quicksand"/>
              <a:cs typeface="Quicksand"/>
              <a:sym typeface="Quicksand"/>
            </a:endParaRPr>
          </a:p>
          <a:p>
            <a:pPr marL="0" lvl="0" indent="0" algn="l" rtl="0">
              <a:spcBef>
                <a:spcPts val="600"/>
              </a:spcBef>
              <a:spcAft>
                <a:spcPts val="0"/>
              </a:spcAft>
              <a:buNone/>
            </a:pPr>
            <a:r>
              <a:rPr lang="en" sz="1800">
                <a:solidFill>
                  <a:schemeClr val="dk1"/>
                </a:solidFill>
                <a:latin typeface="Quicksand"/>
                <a:ea typeface="Quicksand"/>
                <a:cs typeface="Quicksand"/>
                <a:sym typeface="Quicksand"/>
              </a:rPr>
              <a:t>            use </a:t>
            </a:r>
            <a:r>
              <a:rPr lang="en" sz="1800" b="1">
                <a:solidFill>
                  <a:schemeClr val="dk1"/>
                </a:solidFill>
                <a:latin typeface="Quicksand"/>
                <a:ea typeface="Quicksand"/>
                <a:cs typeface="Quicksand"/>
                <a:sym typeface="Quicksand"/>
              </a:rPr>
              <a:t>AI</a:t>
            </a:r>
            <a:endParaRPr sz="1800" b="1">
              <a:solidFill>
                <a:schemeClr val="dk1"/>
              </a:solidFill>
              <a:latin typeface="Quicksand"/>
              <a:ea typeface="Quicksand"/>
              <a:cs typeface="Quicksand"/>
              <a:sym typeface="Quicksand"/>
            </a:endParaRPr>
          </a:p>
          <a:p>
            <a:pPr marL="0" lvl="0" indent="0" algn="l" rtl="0">
              <a:spcBef>
                <a:spcPts val="600"/>
              </a:spcBef>
              <a:spcAft>
                <a:spcPts val="0"/>
              </a:spcAft>
              <a:buNone/>
            </a:pPr>
            <a:endParaRPr b="1">
              <a:solidFill>
                <a:schemeClr val="dk1"/>
              </a:solidFill>
            </a:endParaRPr>
          </a:p>
        </p:txBody>
      </p:sp>
      <p:sp>
        <p:nvSpPr>
          <p:cNvPr id="201" name="Google Shape;201;p29"/>
          <p:cNvSpPr txBox="1"/>
          <p:nvPr/>
        </p:nvSpPr>
        <p:spPr>
          <a:xfrm>
            <a:off x="6674475" y="3236500"/>
            <a:ext cx="2397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Courier New"/>
                <a:ea typeface="Courier New"/>
                <a:cs typeface="Courier New"/>
                <a:sym typeface="Courier New"/>
              </a:rPr>
              <a:t>“Predicting the future is’nt</a:t>
            </a:r>
            <a:r>
              <a:rPr lang="en" sz="1500" b="1">
                <a:solidFill>
                  <a:schemeClr val="dk1"/>
                </a:solidFill>
                <a:latin typeface="Courier New"/>
                <a:ea typeface="Courier New"/>
                <a:cs typeface="Courier New"/>
                <a:sym typeface="Courier New"/>
              </a:rPr>
              <a:t> Magic</a:t>
            </a:r>
            <a:r>
              <a:rPr lang="en" sz="1500">
                <a:solidFill>
                  <a:schemeClr val="dk1"/>
                </a:solidFill>
                <a:latin typeface="Courier New"/>
                <a:ea typeface="Courier New"/>
                <a:cs typeface="Courier New"/>
                <a:sym typeface="Courier New"/>
              </a:rPr>
              <a:t>, It’s </a:t>
            </a:r>
            <a:r>
              <a:rPr lang="en" sz="1500" b="1">
                <a:solidFill>
                  <a:schemeClr val="dk1"/>
                </a:solidFill>
                <a:latin typeface="Courier New"/>
                <a:ea typeface="Courier New"/>
                <a:cs typeface="Courier New"/>
                <a:sym typeface="Courier New"/>
              </a:rPr>
              <a:t>Artificial</a:t>
            </a:r>
            <a:r>
              <a:rPr lang="en" sz="1500">
                <a:solidFill>
                  <a:schemeClr val="dk1"/>
                </a:solidFill>
                <a:latin typeface="Courier New"/>
                <a:ea typeface="Courier New"/>
                <a:cs typeface="Courier New"/>
                <a:sym typeface="Courier New"/>
              </a:rPr>
              <a:t> </a:t>
            </a:r>
            <a:r>
              <a:rPr lang="en" sz="1500" b="1">
                <a:solidFill>
                  <a:schemeClr val="dk1"/>
                </a:solidFill>
                <a:latin typeface="Courier New"/>
                <a:ea typeface="Courier New"/>
                <a:cs typeface="Courier New"/>
                <a:sym typeface="Courier New"/>
              </a:rPr>
              <a:t>Intelligence</a:t>
            </a: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p:nvPr/>
        </p:nvSpPr>
        <p:spPr>
          <a:xfrm>
            <a:off x="1260501" y="1069249"/>
            <a:ext cx="7425928" cy="353754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 10 countries leading in AI race :</a:t>
            </a:r>
            <a:endParaRPr/>
          </a:p>
        </p:txBody>
      </p:sp>
      <p:sp>
        <p:nvSpPr>
          <p:cNvPr id="273" name="Google Shape;273;p3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74" name="Google Shape;274;p39"/>
          <p:cNvSpPr/>
          <p:nvPr/>
        </p:nvSpPr>
        <p:spPr>
          <a:xfrm>
            <a:off x="6592425" y="2072050"/>
            <a:ext cx="7020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chemeClr val="dk1"/>
                </a:solidFill>
                <a:latin typeface="Oswald"/>
                <a:ea typeface="Oswald"/>
                <a:cs typeface="Oswald"/>
                <a:sym typeface="Oswald"/>
              </a:rPr>
              <a:t>1.</a:t>
            </a:r>
            <a:r>
              <a:rPr lang="en" sz="1000" b="1">
                <a:solidFill>
                  <a:schemeClr val="dk1"/>
                </a:solidFill>
                <a:latin typeface="Oswald"/>
                <a:ea typeface="Oswald"/>
                <a:cs typeface="Oswald"/>
                <a:sym typeface="Oswald"/>
              </a:rPr>
              <a:t> CHINA</a:t>
            </a:r>
            <a:endParaRPr sz="1000" b="1">
              <a:solidFill>
                <a:schemeClr val="dk1"/>
              </a:solidFill>
              <a:latin typeface="Oswald"/>
              <a:ea typeface="Oswald"/>
              <a:cs typeface="Oswald"/>
              <a:sym typeface="Oswald"/>
            </a:endParaRPr>
          </a:p>
        </p:txBody>
      </p:sp>
      <p:sp>
        <p:nvSpPr>
          <p:cNvPr id="275" name="Google Shape;275;p39"/>
          <p:cNvSpPr/>
          <p:nvPr/>
        </p:nvSpPr>
        <p:spPr>
          <a:xfrm>
            <a:off x="1990800" y="1889550"/>
            <a:ext cx="7020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Oswald"/>
                <a:ea typeface="Oswald"/>
                <a:cs typeface="Oswald"/>
                <a:sym typeface="Oswald"/>
              </a:rPr>
              <a:t>2.USA</a:t>
            </a:r>
            <a:endParaRPr sz="1200" b="1">
              <a:solidFill>
                <a:schemeClr val="dk1"/>
              </a:solidFill>
              <a:latin typeface="Oswald"/>
              <a:ea typeface="Oswald"/>
              <a:cs typeface="Oswald"/>
              <a:sym typeface="Oswald"/>
            </a:endParaRPr>
          </a:p>
        </p:txBody>
      </p:sp>
      <p:sp>
        <p:nvSpPr>
          <p:cNvPr id="276" name="Google Shape;276;p39"/>
          <p:cNvSpPr/>
          <p:nvPr/>
        </p:nvSpPr>
        <p:spPr>
          <a:xfrm>
            <a:off x="4118325" y="1350550"/>
            <a:ext cx="7020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Oswald"/>
                <a:ea typeface="Oswald"/>
                <a:cs typeface="Oswald"/>
                <a:sym typeface="Oswald"/>
              </a:rPr>
              <a:t>3. UK</a:t>
            </a:r>
            <a:endParaRPr sz="1200" b="1">
              <a:solidFill>
                <a:schemeClr val="dk1"/>
              </a:solidFill>
              <a:latin typeface="Oswald"/>
              <a:ea typeface="Oswald"/>
              <a:cs typeface="Oswald"/>
              <a:sym typeface="Oswald"/>
            </a:endParaRPr>
          </a:p>
        </p:txBody>
      </p:sp>
      <p:sp>
        <p:nvSpPr>
          <p:cNvPr id="277" name="Google Shape;277;p39"/>
          <p:cNvSpPr/>
          <p:nvPr/>
        </p:nvSpPr>
        <p:spPr>
          <a:xfrm>
            <a:off x="1990800" y="1218875"/>
            <a:ext cx="8397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Oswald"/>
                <a:ea typeface="Oswald"/>
                <a:cs typeface="Oswald"/>
                <a:sym typeface="Oswald"/>
              </a:rPr>
              <a:t>4. CANADA</a:t>
            </a:r>
            <a:endParaRPr sz="1100" b="1">
              <a:solidFill>
                <a:schemeClr val="dk1"/>
              </a:solidFill>
              <a:latin typeface="Oswald"/>
              <a:ea typeface="Oswald"/>
              <a:cs typeface="Oswald"/>
              <a:sym typeface="Oswald"/>
            </a:endParaRPr>
          </a:p>
        </p:txBody>
      </p:sp>
      <p:sp>
        <p:nvSpPr>
          <p:cNvPr id="278" name="Google Shape;278;p39"/>
          <p:cNvSpPr/>
          <p:nvPr/>
        </p:nvSpPr>
        <p:spPr>
          <a:xfrm>
            <a:off x="6341913" y="1218875"/>
            <a:ext cx="7020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Oswald"/>
                <a:ea typeface="Oswald"/>
                <a:cs typeface="Oswald"/>
                <a:sym typeface="Oswald"/>
              </a:rPr>
              <a:t>5.RUSSIA</a:t>
            </a:r>
            <a:endParaRPr sz="1100" b="1">
              <a:solidFill>
                <a:schemeClr val="dk1"/>
              </a:solidFill>
              <a:latin typeface="Oswald"/>
              <a:ea typeface="Oswald"/>
              <a:cs typeface="Oswald"/>
              <a:sym typeface="Oswald"/>
            </a:endParaRPr>
          </a:p>
        </p:txBody>
      </p:sp>
      <p:sp>
        <p:nvSpPr>
          <p:cNvPr id="279" name="Google Shape;279;p39"/>
          <p:cNvSpPr/>
          <p:nvPr/>
        </p:nvSpPr>
        <p:spPr>
          <a:xfrm>
            <a:off x="4820325" y="1745600"/>
            <a:ext cx="8397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Oswald"/>
                <a:ea typeface="Oswald"/>
                <a:cs typeface="Oswald"/>
                <a:sym typeface="Oswald"/>
              </a:rPr>
              <a:t>6.GERMAN</a:t>
            </a:r>
            <a:r>
              <a:rPr lang="en" sz="900" b="1">
                <a:solidFill>
                  <a:schemeClr val="dk1"/>
                </a:solidFill>
                <a:latin typeface="Oswald"/>
                <a:ea typeface="Oswald"/>
                <a:cs typeface="Oswald"/>
                <a:sym typeface="Oswald"/>
              </a:rPr>
              <a:t>Y</a:t>
            </a:r>
            <a:endParaRPr sz="1000" b="1">
              <a:solidFill>
                <a:schemeClr val="dk1"/>
              </a:solidFill>
              <a:latin typeface="Oswald"/>
              <a:ea typeface="Oswald"/>
              <a:cs typeface="Oswald"/>
              <a:sym typeface="Oswald"/>
            </a:endParaRPr>
          </a:p>
        </p:txBody>
      </p:sp>
      <p:sp>
        <p:nvSpPr>
          <p:cNvPr id="280" name="Google Shape;280;p39"/>
          <p:cNvSpPr/>
          <p:nvPr/>
        </p:nvSpPr>
        <p:spPr>
          <a:xfrm>
            <a:off x="4583913" y="1021338"/>
            <a:ext cx="7791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Oswald"/>
                <a:ea typeface="Oswald"/>
                <a:cs typeface="Oswald"/>
                <a:sym typeface="Oswald"/>
              </a:rPr>
              <a:t>7.NORWAY</a:t>
            </a:r>
            <a:endParaRPr sz="1100" b="1">
              <a:solidFill>
                <a:schemeClr val="dk1"/>
              </a:solidFill>
              <a:latin typeface="Oswald"/>
              <a:ea typeface="Oswald"/>
              <a:cs typeface="Oswald"/>
              <a:sym typeface="Oswald"/>
            </a:endParaRPr>
          </a:p>
        </p:txBody>
      </p:sp>
      <p:sp>
        <p:nvSpPr>
          <p:cNvPr id="281" name="Google Shape;281;p39"/>
          <p:cNvSpPr/>
          <p:nvPr/>
        </p:nvSpPr>
        <p:spPr>
          <a:xfrm>
            <a:off x="5076075" y="1218875"/>
            <a:ext cx="7020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Oswald"/>
                <a:ea typeface="Oswald"/>
                <a:cs typeface="Oswald"/>
                <a:sym typeface="Oswald"/>
              </a:rPr>
              <a:t>8.SWEDEN</a:t>
            </a:r>
            <a:endParaRPr sz="1100" b="1">
              <a:solidFill>
                <a:schemeClr val="dk1"/>
              </a:solidFill>
              <a:latin typeface="Oswald"/>
              <a:ea typeface="Oswald"/>
              <a:cs typeface="Oswald"/>
              <a:sym typeface="Oswald"/>
            </a:endParaRPr>
          </a:p>
        </p:txBody>
      </p:sp>
      <p:sp>
        <p:nvSpPr>
          <p:cNvPr id="282" name="Google Shape;282;p39"/>
          <p:cNvSpPr/>
          <p:nvPr/>
        </p:nvSpPr>
        <p:spPr>
          <a:xfrm>
            <a:off x="4622463" y="1482238"/>
            <a:ext cx="7020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Oswald"/>
                <a:ea typeface="Oswald"/>
                <a:cs typeface="Oswald"/>
                <a:sym typeface="Oswald"/>
              </a:rPr>
              <a:t>9.FRANCE</a:t>
            </a:r>
            <a:endParaRPr sz="1100" b="1">
              <a:solidFill>
                <a:schemeClr val="dk1"/>
              </a:solidFill>
              <a:latin typeface="Oswald"/>
              <a:ea typeface="Oswald"/>
              <a:cs typeface="Oswald"/>
              <a:sym typeface="Oswald"/>
            </a:endParaRPr>
          </a:p>
        </p:txBody>
      </p:sp>
      <p:sp>
        <p:nvSpPr>
          <p:cNvPr id="283" name="Google Shape;283;p39"/>
          <p:cNvSpPr/>
          <p:nvPr/>
        </p:nvSpPr>
        <p:spPr>
          <a:xfrm>
            <a:off x="6124200" y="2395075"/>
            <a:ext cx="7020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Oswald"/>
                <a:ea typeface="Oswald"/>
                <a:cs typeface="Oswald"/>
                <a:sym typeface="Oswald"/>
              </a:rPr>
              <a:t>10.INDIA</a:t>
            </a:r>
            <a:endParaRPr sz="1100" b="1">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rPr>
              <a:t>Hello!</a:t>
            </a:r>
            <a:endParaRPr sz="2200" b="1">
              <a:solidFill>
                <a:schemeClr val="dk1"/>
              </a:solidFill>
            </a:endParaRPr>
          </a:p>
        </p:txBody>
      </p:sp>
      <p:sp>
        <p:nvSpPr>
          <p:cNvPr id="81" name="Google Shape;81;p13"/>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chemeClr val="lt2"/>
                </a:solidFill>
              </a:rPr>
              <a:t>I AM HUSSAINA MUSTAFA</a:t>
            </a:r>
            <a:endParaRPr sz="3600" b="1">
              <a:solidFill>
                <a:schemeClr val="lt2"/>
              </a:solidFill>
            </a:endParaRPr>
          </a:p>
        </p:txBody>
      </p:sp>
      <p:sp>
        <p:nvSpPr>
          <p:cNvPr id="82" name="Google Shape;82;p13"/>
          <p:cNvSpPr txBox="1">
            <a:spLocks noGrp="1"/>
          </p:cNvSpPr>
          <p:nvPr>
            <p:ph type="body" idx="4294967295"/>
          </p:nvPr>
        </p:nvSpPr>
        <p:spPr>
          <a:xfrm>
            <a:off x="2002275" y="2847775"/>
            <a:ext cx="64179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chemeClr val="lt2"/>
                </a:solidFill>
              </a:rPr>
              <a:t>I am here to give an overview on Artificial Intelligence. </a:t>
            </a:r>
            <a:endParaRPr sz="2200">
              <a:solidFill>
                <a:schemeClr val="lt2"/>
              </a:solidFill>
            </a:endParaRPr>
          </a:p>
          <a:p>
            <a:pPr marL="0" lvl="0" indent="0" algn="l" rtl="0">
              <a:spcBef>
                <a:spcPts val="600"/>
              </a:spcBef>
              <a:spcAft>
                <a:spcPts val="0"/>
              </a:spcAft>
              <a:buNone/>
            </a:pPr>
            <a:endParaRPr sz="2200">
              <a:solidFill>
                <a:schemeClr val="lt2"/>
              </a:solidFill>
            </a:endParaRPr>
          </a:p>
        </p:txBody>
      </p:sp>
      <p:sp>
        <p:nvSpPr>
          <p:cNvPr id="83" name="Google Shape;83;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84" name="Google Shape;84;p13"/>
          <p:cNvPicPr preferRelativeResize="0"/>
          <p:nvPr/>
        </p:nvPicPr>
        <p:blipFill>
          <a:blip r:embed="rId3">
            <a:alphaModFix/>
          </a:blip>
          <a:stretch>
            <a:fillRect/>
          </a:stretch>
        </p:blipFill>
        <p:spPr>
          <a:xfrm>
            <a:off x="192700" y="1745825"/>
            <a:ext cx="1608000" cy="16080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Explain different Machine Learning algorithms.</a:t>
            </a:r>
            <a:endParaRPr/>
          </a:p>
        </p:txBody>
      </p:sp>
      <p:sp>
        <p:nvSpPr>
          <p:cNvPr id="311" name="Google Shape;311;p43"/>
          <p:cNvSpPr txBox="1"/>
          <p:nvPr/>
        </p:nvSpPr>
        <p:spPr>
          <a:xfrm>
            <a:off x="553183" y="2279000"/>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7</a:t>
            </a:r>
            <a:endParaRPr sz="3000">
              <a:solidFill>
                <a:srgbClr val="2E3037"/>
              </a:solidFill>
              <a:latin typeface="Quicksand"/>
              <a:ea typeface="Quicksand"/>
              <a:cs typeface="Quicksand"/>
              <a:sym typeface="Quicksand"/>
            </a:endParaRPr>
          </a:p>
        </p:txBody>
      </p:sp>
      <p:sp>
        <p:nvSpPr>
          <p:cNvPr id="312" name="Google Shape;312;p4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4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19" name="Google Shape;319;p44"/>
          <p:cNvSpPr txBox="1"/>
          <p:nvPr/>
        </p:nvSpPr>
        <p:spPr>
          <a:xfrm>
            <a:off x="1060925" y="429725"/>
            <a:ext cx="5492700" cy="477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accent1"/>
              </a:buClr>
              <a:buSzPts val="1900"/>
              <a:buFont typeface="Quicksand"/>
              <a:buAutoNum type="arabicPeriod"/>
            </a:pPr>
            <a:r>
              <a:rPr lang="en" sz="1900" dirty="0">
                <a:solidFill>
                  <a:schemeClr val="accent1"/>
                </a:solidFill>
                <a:latin typeface="Quicksand"/>
                <a:ea typeface="Quicksand"/>
                <a:cs typeface="Quicksand"/>
                <a:sym typeface="Quicksand"/>
              </a:rPr>
              <a:t>Linear Regression </a:t>
            </a:r>
            <a:endParaRPr sz="1900" dirty="0">
              <a:solidFill>
                <a:schemeClr val="accent1"/>
              </a:solidFill>
              <a:latin typeface="Quicksand"/>
              <a:ea typeface="Quicksand"/>
              <a:cs typeface="Quicksand"/>
              <a:sym typeface="Quicksand"/>
            </a:endParaRPr>
          </a:p>
        </p:txBody>
      </p:sp>
      <p:pic>
        <p:nvPicPr>
          <p:cNvPr id="8" name="Picture 7">
            <a:extLst>
              <a:ext uri="{FF2B5EF4-FFF2-40B4-BE49-F238E27FC236}">
                <a16:creationId xmlns:a16="http://schemas.microsoft.com/office/drawing/2014/main" id="{69AC343B-6BFB-4DA8-9771-3359F4E0B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641" y="1025508"/>
            <a:ext cx="6799909" cy="372662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4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27" name="Google Shape;327;p45"/>
          <p:cNvSpPr txBox="1"/>
          <p:nvPr/>
        </p:nvSpPr>
        <p:spPr>
          <a:xfrm>
            <a:off x="1020625" y="402875"/>
            <a:ext cx="5492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chemeClr val="accent1"/>
                </a:solidFill>
                <a:latin typeface="Quicksand"/>
                <a:ea typeface="Quicksand"/>
                <a:cs typeface="Quicksand"/>
                <a:sym typeface="Quicksand"/>
              </a:rPr>
              <a:t> 2.   Non Linear</a:t>
            </a:r>
            <a:endParaRPr sz="1900" dirty="0">
              <a:solidFill>
                <a:schemeClr val="accent1"/>
              </a:solidFill>
              <a:latin typeface="Quicksand"/>
              <a:ea typeface="Quicksand"/>
              <a:cs typeface="Quicksand"/>
              <a:sym typeface="Quicksand"/>
            </a:endParaRPr>
          </a:p>
        </p:txBody>
      </p:sp>
      <p:pic>
        <p:nvPicPr>
          <p:cNvPr id="8" name="Picture 7">
            <a:extLst>
              <a:ext uri="{FF2B5EF4-FFF2-40B4-BE49-F238E27FC236}">
                <a16:creationId xmlns:a16="http://schemas.microsoft.com/office/drawing/2014/main" id="{1A5F83A9-0D45-4991-BA50-157A8977E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886" y="879875"/>
            <a:ext cx="6684227" cy="371417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4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59" name="Google Shape;359;p49"/>
          <p:cNvSpPr txBox="1"/>
          <p:nvPr/>
        </p:nvSpPr>
        <p:spPr>
          <a:xfrm>
            <a:off x="1068240" y="429725"/>
            <a:ext cx="5492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chemeClr val="accent1"/>
                </a:solidFill>
                <a:latin typeface="Quicksand"/>
                <a:ea typeface="Quicksand"/>
                <a:cs typeface="Quicksand"/>
                <a:sym typeface="Quicksand"/>
              </a:rPr>
              <a:t> 3.  Random Forest </a:t>
            </a:r>
            <a:endParaRPr sz="1900" dirty="0">
              <a:solidFill>
                <a:schemeClr val="accent1"/>
              </a:solidFill>
              <a:latin typeface="Quicksand"/>
              <a:ea typeface="Quicksand"/>
              <a:cs typeface="Quicksand"/>
              <a:sym typeface="Quicksand"/>
            </a:endParaRPr>
          </a:p>
        </p:txBody>
      </p:sp>
      <p:pic>
        <p:nvPicPr>
          <p:cNvPr id="8" name="Picture 7">
            <a:extLst>
              <a:ext uri="{FF2B5EF4-FFF2-40B4-BE49-F238E27FC236}">
                <a16:creationId xmlns:a16="http://schemas.microsoft.com/office/drawing/2014/main" id="{545D87C3-D790-4350-BFA5-8D7FC0BD6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203" y="1106447"/>
            <a:ext cx="6456643" cy="36073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4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35" name="Google Shape;335;p46"/>
          <p:cNvSpPr txBox="1"/>
          <p:nvPr/>
        </p:nvSpPr>
        <p:spPr>
          <a:xfrm>
            <a:off x="1060925" y="429725"/>
            <a:ext cx="5492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chemeClr val="accent1"/>
                </a:solidFill>
                <a:latin typeface="Quicksand"/>
                <a:ea typeface="Quicksand"/>
                <a:cs typeface="Quicksand"/>
                <a:sym typeface="Quicksand"/>
              </a:rPr>
              <a:t> 4.  Decision Tree </a:t>
            </a:r>
            <a:endParaRPr sz="1900" dirty="0">
              <a:solidFill>
                <a:schemeClr val="accent1"/>
              </a:solidFill>
              <a:latin typeface="Quicksand"/>
              <a:ea typeface="Quicksand"/>
              <a:cs typeface="Quicksand"/>
              <a:sym typeface="Quicksand"/>
            </a:endParaRPr>
          </a:p>
        </p:txBody>
      </p:sp>
      <p:pic>
        <p:nvPicPr>
          <p:cNvPr id="8" name="Picture 7">
            <a:extLst>
              <a:ext uri="{FF2B5EF4-FFF2-40B4-BE49-F238E27FC236}">
                <a16:creationId xmlns:a16="http://schemas.microsoft.com/office/drawing/2014/main" id="{326EC1EB-15BD-4815-8574-2F032382E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627" y="1094202"/>
            <a:ext cx="6624804" cy="347833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Google Shape;366;p5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367" name="Google Shape;367;p50"/>
          <p:cNvSpPr txBox="1"/>
          <p:nvPr/>
        </p:nvSpPr>
        <p:spPr>
          <a:xfrm>
            <a:off x="1060925" y="429725"/>
            <a:ext cx="5492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chemeClr val="accent1"/>
                </a:solidFill>
                <a:latin typeface="Quicksand"/>
                <a:ea typeface="Quicksand"/>
                <a:cs typeface="Quicksand"/>
                <a:sym typeface="Quicksand"/>
              </a:rPr>
              <a:t> 5.  Support Vector Machine </a:t>
            </a:r>
            <a:endParaRPr sz="1900" dirty="0">
              <a:solidFill>
                <a:schemeClr val="accent1"/>
              </a:solidFill>
              <a:latin typeface="Quicksand"/>
              <a:ea typeface="Quicksand"/>
              <a:cs typeface="Quicksand"/>
              <a:sym typeface="Quicksand"/>
            </a:endParaRPr>
          </a:p>
        </p:txBody>
      </p:sp>
      <p:pic>
        <p:nvPicPr>
          <p:cNvPr id="8" name="Picture 7">
            <a:extLst>
              <a:ext uri="{FF2B5EF4-FFF2-40B4-BE49-F238E27FC236}">
                <a16:creationId xmlns:a16="http://schemas.microsoft.com/office/drawing/2014/main" id="{CC8A78C7-DF13-43FE-A131-CFCD89640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519" y="1243584"/>
            <a:ext cx="6666646" cy="32157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4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343" name="Google Shape;343;p47"/>
          <p:cNvSpPr txBox="1"/>
          <p:nvPr/>
        </p:nvSpPr>
        <p:spPr>
          <a:xfrm>
            <a:off x="1060925" y="429725"/>
            <a:ext cx="5492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1"/>
                </a:solidFill>
                <a:latin typeface="Quicksand"/>
                <a:ea typeface="Quicksand"/>
                <a:cs typeface="Quicksand"/>
                <a:sym typeface="Quicksand"/>
              </a:rPr>
              <a:t> 4.  Naive Bayes Algorithm</a:t>
            </a:r>
            <a:endParaRPr sz="1900">
              <a:solidFill>
                <a:schemeClr val="accent1"/>
              </a:solidFill>
              <a:latin typeface="Quicksand"/>
              <a:ea typeface="Quicksand"/>
              <a:cs typeface="Quicksand"/>
              <a:sym typeface="Quicksand"/>
            </a:endParaRPr>
          </a:p>
        </p:txBody>
      </p:sp>
      <p:pic>
        <p:nvPicPr>
          <p:cNvPr id="8" name="Picture 7">
            <a:extLst>
              <a:ext uri="{FF2B5EF4-FFF2-40B4-BE49-F238E27FC236}">
                <a16:creationId xmlns:a16="http://schemas.microsoft.com/office/drawing/2014/main" id="{A73E66CD-B85F-49B0-A394-DAAB3A3D3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31" y="913668"/>
            <a:ext cx="6266137" cy="39961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5"/>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rPr>
              <a:t>Thanks!</a:t>
            </a:r>
            <a:endParaRPr sz="2200" b="1">
              <a:solidFill>
                <a:schemeClr val="dk1"/>
              </a:solidFill>
            </a:endParaRPr>
          </a:p>
        </p:txBody>
      </p:sp>
      <p:sp>
        <p:nvSpPr>
          <p:cNvPr id="497" name="Google Shape;497;p65"/>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498" name="Google Shape;498;p65"/>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find me at</a:t>
            </a:r>
            <a:endParaRPr sz="2200" dirty="0">
              <a:solidFill>
                <a:srgbClr val="F3F3F3"/>
              </a:solidFill>
            </a:endParaRPr>
          </a:p>
          <a:p>
            <a:pPr marL="0" lvl="0" indent="0" algn="l" rtl="0">
              <a:spcBef>
                <a:spcPts val="600"/>
              </a:spcBef>
              <a:spcAft>
                <a:spcPts val="0"/>
              </a:spcAft>
              <a:buNone/>
            </a:pPr>
            <a:r>
              <a:rPr lang="en-US" sz="2200" dirty="0">
                <a:solidFill>
                  <a:srgbClr val="F3F3F3"/>
                </a:solidFill>
              </a:rPr>
              <a:t>M</a:t>
            </a:r>
            <a:r>
              <a:rPr lang="en" sz="2200" dirty="0">
                <a:solidFill>
                  <a:srgbClr val="F3F3F3"/>
                </a:solidFill>
              </a:rPr>
              <a:t>ustafah.bsc22@rvu.edu.in</a:t>
            </a:r>
            <a:endParaRPr sz="2200" dirty="0">
              <a:solidFill>
                <a:srgbClr val="F3F3F3"/>
              </a:solidFill>
            </a:endParaRPr>
          </a:p>
        </p:txBody>
      </p:sp>
      <p:sp>
        <p:nvSpPr>
          <p:cNvPr id="499" name="Google Shape;499;p6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“A year spent in artificial intelligence is enough to make one believe in God.”</a:t>
            </a:r>
            <a:endParaRPr>
              <a:solidFill>
                <a:schemeClr val="accent1"/>
              </a:solidFill>
            </a:endParaRPr>
          </a:p>
        </p:txBody>
      </p:sp>
      <p:sp>
        <p:nvSpPr>
          <p:cNvPr id="90" name="Google Shape;90;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1" name="Google Shape;91;p14"/>
          <p:cNvSpPr txBox="1"/>
          <p:nvPr/>
        </p:nvSpPr>
        <p:spPr>
          <a:xfrm>
            <a:off x="6405875" y="3169375"/>
            <a:ext cx="1463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accent2"/>
                </a:solidFill>
              </a:rPr>
              <a:t>– Alan Perlis</a:t>
            </a:r>
            <a:endParaRPr sz="17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AI and ML ?</a:t>
            </a:r>
            <a:endParaRPr/>
          </a:p>
        </p:txBody>
      </p:sp>
      <p:sp>
        <p:nvSpPr>
          <p:cNvPr id="97" name="Google Shape;97;p15"/>
          <p:cNvSpPr txBox="1"/>
          <p:nvPr/>
        </p:nvSpPr>
        <p:spPr>
          <a:xfrm>
            <a:off x="553183" y="2279000"/>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8" name="Google Shape;98;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solidFill>
                  <a:srgbClr val="39C0BA"/>
                </a:solidFill>
              </a:rPr>
              <a:t>Definition of Artificial Intelligence</a:t>
            </a:r>
            <a:endParaRPr sz="1900">
              <a:solidFill>
                <a:srgbClr val="39C0BA"/>
              </a:solidFill>
            </a:endParaRPr>
          </a:p>
        </p:txBody>
      </p:sp>
      <p:sp>
        <p:nvSpPr>
          <p:cNvPr id="104" name="Google Shape;104;p16"/>
          <p:cNvSpPr txBox="1">
            <a:spLocks noGrp="1"/>
          </p:cNvSpPr>
          <p:nvPr>
            <p:ph type="body" idx="1"/>
          </p:nvPr>
        </p:nvSpPr>
        <p:spPr>
          <a:xfrm>
            <a:off x="1142998" y="951222"/>
            <a:ext cx="6858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t>Artificial intelligence </a:t>
            </a:r>
            <a:r>
              <a:rPr lang="en" sz="2200" b="1"/>
              <a:t>(AI)</a:t>
            </a:r>
            <a:r>
              <a:rPr lang="en" sz="2200"/>
              <a:t> broadly refers to any </a:t>
            </a:r>
            <a:r>
              <a:rPr lang="en" sz="2200" i="1"/>
              <a:t>human-like</a:t>
            </a:r>
            <a:r>
              <a:rPr lang="en" sz="2200"/>
              <a:t> behavior displayed by a machine or a system.</a:t>
            </a:r>
            <a:r>
              <a:rPr lang="en" sz="2400"/>
              <a:t> </a:t>
            </a:r>
            <a:endParaRPr sz="2400"/>
          </a:p>
        </p:txBody>
      </p:sp>
      <p:sp>
        <p:nvSpPr>
          <p:cNvPr id="105" name="Google Shape;105;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6" name="Google Shape;106;p16"/>
          <p:cNvSpPr txBox="1"/>
          <p:nvPr/>
        </p:nvSpPr>
        <p:spPr>
          <a:xfrm>
            <a:off x="1143000" y="2356300"/>
            <a:ext cx="4302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1"/>
                </a:solidFill>
                <a:latin typeface="Quicksand"/>
                <a:ea typeface="Quicksand"/>
                <a:cs typeface="Quicksand"/>
                <a:sym typeface="Quicksand"/>
              </a:rPr>
              <a:t>Definition of Machine Learning</a:t>
            </a:r>
            <a:endParaRPr sz="1900">
              <a:solidFill>
                <a:schemeClr val="accent1"/>
              </a:solidFill>
              <a:latin typeface="Quicksand"/>
              <a:ea typeface="Quicksand"/>
              <a:cs typeface="Quicksand"/>
              <a:sym typeface="Quicksand"/>
            </a:endParaRPr>
          </a:p>
          <a:p>
            <a:pPr marL="0" lvl="0" indent="0" algn="l" rtl="0">
              <a:spcBef>
                <a:spcPts val="0"/>
              </a:spcBef>
              <a:spcAft>
                <a:spcPts val="0"/>
              </a:spcAft>
              <a:buNone/>
            </a:pPr>
            <a:endParaRPr>
              <a:latin typeface="Quicksand"/>
              <a:ea typeface="Quicksand"/>
              <a:cs typeface="Quicksand"/>
              <a:sym typeface="Quicksand"/>
            </a:endParaRPr>
          </a:p>
        </p:txBody>
      </p:sp>
      <p:sp>
        <p:nvSpPr>
          <p:cNvPr id="107" name="Google Shape;107;p16"/>
          <p:cNvSpPr txBox="1"/>
          <p:nvPr/>
        </p:nvSpPr>
        <p:spPr>
          <a:xfrm>
            <a:off x="1406525" y="3433600"/>
            <a:ext cx="7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Quicksand"/>
              <a:ea typeface="Quicksand"/>
              <a:cs typeface="Quicksand"/>
              <a:sym typeface="Quicksand"/>
            </a:endParaRPr>
          </a:p>
        </p:txBody>
      </p:sp>
      <p:sp>
        <p:nvSpPr>
          <p:cNvPr id="108" name="Google Shape;108;p16"/>
          <p:cNvSpPr txBox="1"/>
          <p:nvPr/>
        </p:nvSpPr>
        <p:spPr>
          <a:xfrm>
            <a:off x="1143000" y="2909300"/>
            <a:ext cx="7604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rgbClr val="F3F3F3"/>
                </a:solidFill>
                <a:latin typeface="Quicksand"/>
                <a:ea typeface="Quicksand"/>
                <a:cs typeface="Quicksand"/>
                <a:sym typeface="Quicksand"/>
              </a:rPr>
              <a:t>Machine learning refers to the process by which computers develop pattern recognition, or the ability to continuously learn from and make predictions based on data, and can make adjustments without being specifically programmed to do so.</a:t>
            </a:r>
            <a:r>
              <a:rPr lang="en" sz="2400">
                <a:solidFill>
                  <a:srgbClr val="F3F3F3"/>
                </a:solidFill>
                <a:latin typeface="Quicksand"/>
                <a:ea typeface="Quicksand"/>
                <a:cs typeface="Quicksand"/>
                <a:sym typeface="Quicksand"/>
              </a:rPr>
              <a:t> </a:t>
            </a:r>
            <a:endParaRPr sz="2400">
              <a:solidFill>
                <a:srgbClr val="F3F3F3"/>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p:nvPr/>
        </p:nvSpPr>
        <p:spPr>
          <a:xfrm>
            <a:off x="-132298" y="1489426"/>
            <a:ext cx="2155500" cy="2164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txBox="1">
            <a:spLocks noGrp="1"/>
          </p:cNvSpPr>
          <p:nvPr>
            <p:ph type="ctrTitle" idx="4294967295"/>
          </p:nvPr>
        </p:nvSpPr>
        <p:spPr>
          <a:xfrm>
            <a:off x="2430050" y="1991825"/>
            <a:ext cx="6271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600"/>
              <a:t>HISTORY,BRANCH AND APPLICATIONS</a:t>
            </a:r>
            <a:endParaRPr sz="5600"/>
          </a:p>
        </p:txBody>
      </p:sp>
      <p:grpSp>
        <p:nvGrpSpPr>
          <p:cNvPr id="115" name="Google Shape;115;p17"/>
          <p:cNvGrpSpPr/>
          <p:nvPr/>
        </p:nvGrpSpPr>
        <p:grpSpPr>
          <a:xfrm>
            <a:off x="454014" y="2078188"/>
            <a:ext cx="982958" cy="987178"/>
            <a:chOff x="2594050" y="1631825"/>
            <a:chExt cx="439625" cy="439625"/>
          </a:xfrm>
        </p:grpSpPr>
        <p:sp>
          <p:nvSpPr>
            <p:cNvPr id="116" name="Google Shape;11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26" name="Google Shape;126;p18"/>
          <p:cNvPicPr preferRelativeResize="0"/>
          <p:nvPr/>
        </p:nvPicPr>
        <p:blipFill>
          <a:blip r:embed="rId3">
            <a:alphaModFix/>
          </a:blip>
          <a:stretch>
            <a:fillRect/>
          </a:stretch>
        </p:blipFill>
        <p:spPr>
          <a:xfrm>
            <a:off x="2247375" y="152400"/>
            <a:ext cx="5085126" cy="4838700"/>
          </a:xfrm>
          <a:prstGeom prst="rect">
            <a:avLst/>
          </a:prstGeom>
          <a:noFill/>
          <a:ln w="19050" cap="flat" cmpd="sng">
            <a:solidFill>
              <a:srgbClr val="FFFFFF"/>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32" name="Google Shape;132;p19"/>
          <p:cNvPicPr preferRelativeResize="0"/>
          <p:nvPr/>
        </p:nvPicPr>
        <p:blipFill>
          <a:blip r:embed="rId3">
            <a:alphaModFix/>
          </a:blip>
          <a:stretch>
            <a:fillRect/>
          </a:stretch>
        </p:blipFill>
        <p:spPr>
          <a:xfrm>
            <a:off x="1158325" y="152400"/>
            <a:ext cx="7804877" cy="48387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38" name="Google Shape;138;p20"/>
          <p:cNvPicPr preferRelativeResize="0"/>
          <p:nvPr/>
        </p:nvPicPr>
        <p:blipFill>
          <a:blip r:embed="rId3">
            <a:alphaModFix/>
          </a:blip>
          <a:stretch>
            <a:fillRect/>
          </a:stretch>
        </p:blipFill>
        <p:spPr>
          <a:xfrm>
            <a:off x="2139225" y="76200"/>
            <a:ext cx="4991100" cy="4991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 assignment1</Template>
  <TotalTime>11</TotalTime>
  <Words>446</Words>
  <Application>Microsoft Office PowerPoint</Application>
  <PresentationFormat>On-screen Show (16:9)</PresentationFormat>
  <Paragraphs>94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Quicksand</vt:lpstr>
      <vt:lpstr>Arial</vt:lpstr>
      <vt:lpstr>Courier New</vt:lpstr>
      <vt:lpstr>Oswald</vt:lpstr>
      <vt:lpstr>Eleanor template</vt:lpstr>
      <vt:lpstr>ARTIFICIAL INTELLIGENCE </vt:lpstr>
      <vt:lpstr>Hello!</vt:lpstr>
      <vt:lpstr>PowerPoint Presentation</vt:lpstr>
      <vt:lpstr>What is AI and ML ?</vt:lpstr>
      <vt:lpstr>Definition of Artificial Intelligence</vt:lpstr>
      <vt:lpstr>HISTORY,BRANCH AND APPLICATIONS</vt:lpstr>
      <vt:lpstr>PowerPoint Presentation</vt:lpstr>
      <vt:lpstr>PowerPoint Presentation</vt:lpstr>
      <vt:lpstr>PowerPoint Presentation</vt:lpstr>
      <vt:lpstr>What is SL, UL and RL ?</vt:lpstr>
      <vt:lpstr>Difference between SL, UL and RL</vt:lpstr>
      <vt:lpstr>PowerPoint Presentation</vt:lpstr>
      <vt:lpstr>PowerPoint Presentation</vt:lpstr>
      <vt:lpstr>PowerPoint Presentation</vt:lpstr>
      <vt:lpstr>What is Regression and Classification in ML ?</vt:lpstr>
      <vt:lpstr>PowerPoint Presentation</vt:lpstr>
      <vt:lpstr>PowerPoint Presentation</vt:lpstr>
      <vt:lpstr>PowerPoint Presentation</vt:lpstr>
      <vt:lpstr>Top 10 countries leading in AI race :</vt:lpstr>
      <vt:lpstr>Explain different Machine Learning algorithms.</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c:title>
  <dc:creator>Hussaina</dc:creator>
  <cp:lastModifiedBy>Hussaina Mustafa</cp:lastModifiedBy>
  <cp:revision>2</cp:revision>
  <dcterms:created xsi:type="dcterms:W3CDTF">2023-06-05T15:05:38Z</dcterms:created>
  <dcterms:modified xsi:type="dcterms:W3CDTF">2023-06-08T07:13:47Z</dcterms:modified>
</cp:coreProperties>
</file>