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57" r:id="rId5"/>
    <p:sldId id="258" r:id="rId6"/>
    <p:sldId id="260" r:id="rId7"/>
    <p:sldId id="259" r:id="rId8"/>
    <p:sldId id="261" r:id="rId9"/>
    <p:sldId id="267" r:id="rId10"/>
    <p:sldId id="268" r:id="rId11"/>
    <p:sldId id="262" r:id="rId12"/>
    <p:sldId id="269" r:id="rId13"/>
    <p:sldId id="263" r:id="rId14"/>
    <p:sldId id="270" r:id="rId15"/>
    <p:sldId id="271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80" d="100"/>
          <a:sy n="80" d="100"/>
        </p:scale>
        <p:origin x="61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820B-0699-4BD0-9AB4-892BD4555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6A39C-079F-4C36-BA43-E59BB2DA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06B4-DA6A-48AA-8FB0-E044EB7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3D02-93D0-4629-BE89-F7B6F85C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254E-B1BB-4A70-A2C4-A6D19E03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7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DE5-CFC7-4DF5-9DD2-EFFEFA25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8309-CE8D-4465-BD37-15133193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532C-2298-4F07-9162-E35AD567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FB58-C4AB-4D75-B9AD-A7F1B1B7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1661-97AD-4D87-AD24-A054DA45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6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FAD1C-A060-4B5B-BC4D-A1B88B888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B41E-0846-4763-8E49-2355D4C07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077-003F-48A2-AC34-A9773E6E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E68A-7547-462F-B507-38DD791D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169-8BEE-4144-9CC0-7E6B55F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51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DF11-0DD7-4A27-9BA6-ACB71090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9BE5-6A71-429C-9AE2-B141A64F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8190-D323-4372-BC12-980F655F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A54C-8249-435A-A08D-F7BEE926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E557-3E1A-4F4D-9B8D-549B0B73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30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B9FE-DE91-44B9-B725-23EE2FFD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F3A9-26AB-4A4C-BA84-947145B6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6DE0-EBF5-481C-A2B3-4A62B912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1F29-7962-4455-AABF-A69C2409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3567-721D-4362-94C1-D6776D36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34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9D60-3EAA-468F-A77F-A0023C0E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009B-70CD-47CE-AF55-9A6F536E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CE202-79FE-450B-9E99-C4828ABF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4C5BF-7B63-4299-814A-000F0134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C0E8-8891-4069-BF42-0CE25AB0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5DF72-85D2-4CBB-955F-D2E614DD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E206-407D-4B31-8FD5-42D47AA2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F47E-FE22-46CA-9A85-5C28940D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F5986-C319-4A04-9E64-173BE4A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93617-FCDF-4037-BEBC-A612D27CC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FF744-E2F2-40FB-9028-60515D7A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00681-EFA5-45F6-B3C6-A7C31401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0A113-73C3-4C5C-A1B3-481C97EF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E2916-03CB-4570-8CB9-87AE3F35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9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0378-E1BF-415D-8A1F-B969F162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CBDCC-397B-43B0-A37F-73EC24E0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4A53B-67A6-436F-B4B2-D568A615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6702-2DE7-4CA8-AABA-D13EDEE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1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BC6FE-8470-46AE-AA7F-F61F1A77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70CF8-1D69-497D-A12C-97EE4A5A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E2A9-9DE3-4F5E-99D7-4CD2448A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5C72-FD83-45B7-AE7C-916B6D23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DA7-63B1-489E-98F4-DB468A7E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6B921-DFCE-4A52-99C2-B53BE5AF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8D15-FD53-4539-A93F-7395A5E8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121A0-6439-430E-BD5E-A689F05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8861-0705-4BD9-9844-1D56B98F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28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1181-0EDA-43BC-BE6B-D920D16B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3B561-EA54-4652-8C76-1B481C7CC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BEA4A-8286-4DE5-A287-F3B49510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8FA4-6A77-40E7-9685-2B2F265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9EC4-209F-4A50-9578-DCE5D105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59D32-248F-4378-9C3A-4FBD42C8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4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BFE1C-B079-4162-88DD-8E61F896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BE3F-853F-4C0C-A137-D2E432D4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1F1-1655-41BF-A56E-A44CC4BC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5582-D897-4D10-AE0D-C0F041A21D20}" type="datetimeFigureOut">
              <a:rPr lang="en-CA" smtClean="0"/>
              <a:t>2022-05-02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673F-EABB-4278-AA35-76DA8E9FF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A0C3-8AED-4538-A08F-CFECF080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9D7E-BC89-4F95-9436-25904C5C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57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9460-83C8-4137-93FD-24F435937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Car2Go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BEC8-F6AE-4C0B-AA1C-67CBC3E53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Mubeen Khan, Hussain Amin, </a:t>
            </a:r>
            <a:r>
              <a:rPr lang="en-CA" dirty="0" err="1"/>
              <a:t>Sayem</a:t>
            </a:r>
            <a:r>
              <a:rPr lang="en-CA" dirty="0"/>
              <a:t> Shah, </a:t>
            </a:r>
            <a:r>
              <a:rPr lang="en-CA" dirty="0" err="1"/>
              <a:t>Maxym</a:t>
            </a:r>
            <a:r>
              <a:rPr lang="en-CA" dirty="0"/>
              <a:t> </a:t>
            </a:r>
            <a:r>
              <a:rPr lang="en-CA" dirty="0" err="1"/>
              <a:t>Galenko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40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87-386B-4D05-A341-40C46CA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Statements (continued)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CE204-579F-4270-A843-D4E92B72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83" y="4293219"/>
            <a:ext cx="8573696" cy="1819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5900D-C428-435D-9CFC-AD7C1765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5270"/>
            <a:ext cx="5582904" cy="1446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23C13-D8C7-408E-A2F5-63CBD397E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2073"/>
            <a:ext cx="5070231" cy="1774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96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EFE0-0E4A-4028-8B29-31EE77C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64EA-B9D7-40CA-860E-031943FD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v_listOfCarsRentedInPast6Months</a:t>
            </a:r>
          </a:p>
          <a:p>
            <a:pPr lvl="1"/>
            <a:r>
              <a:rPr lang="en-US" dirty="0"/>
              <a:t>Displays all license plates for cars rented in the past 6 months along with the driver license, first name, last name and phone number of the customer</a:t>
            </a:r>
          </a:p>
          <a:p>
            <a:pPr lvl="1"/>
            <a:endParaRPr lang="en-US" dirty="0"/>
          </a:p>
          <a:p>
            <a:r>
              <a:rPr lang="en-US" dirty="0" err="1"/>
              <a:t>v_listOfCustomersThatLiveInUSA</a:t>
            </a:r>
            <a:endParaRPr lang="en-US" dirty="0"/>
          </a:p>
          <a:p>
            <a:pPr lvl="1"/>
            <a:r>
              <a:rPr lang="en-US" dirty="0"/>
              <a:t>Display DRIVER_LISCENSE_NO, FIRST_NAME, LAST_NAME and EMAIL_ADDRESS of </a:t>
            </a:r>
            <a:r>
              <a:rPr lang="en-US" dirty="0" err="1"/>
              <a:t>cutomers</a:t>
            </a:r>
            <a:r>
              <a:rPr lang="en-US" dirty="0"/>
              <a:t> that live in USA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99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4F4BE1-2C35-45CA-86DB-AFB79BC7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4" y="3166531"/>
            <a:ext cx="5940425" cy="304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B15E9C-3D66-46D1-B8E9-E6AB47427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4023" y="643469"/>
            <a:ext cx="5940425" cy="24558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5347B-12A2-42BF-BB64-43B94DEE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07374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A813-172C-456C-B738-B11D46BD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9576-C48B-4731-AD3A-A83F13C9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dbo.uspAddPromotion</a:t>
            </a:r>
            <a:endParaRPr lang="en-CA" dirty="0"/>
          </a:p>
          <a:p>
            <a:pPr lvl="1"/>
            <a:r>
              <a:rPr lang="en-US" dirty="0"/>
              <a:t>This procedure adds an additional 50$ promotion for all vehicles belonging to a given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dbo.CustomerInformation</a:t>
            </a:r>
            <a:endParaRPr lang="en-US" dirty="0"/>
          </a:p>
          <a:p>
            <a:pPr lvl="1"/>
            <a:r>
              <a:rPr lang="en-US" dirty="0"/>
              <a:t>Displays the most important information of a customer, just by giving the Driver license number. So it displays the driver license number, first name, last name, email, country code, area code, local number, city, province, postal code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customer</a:t>
            </a:r>
            <a:r>
              <a:rPr lang="en-US" dirty="0"/>
              <a:t> has 2 </a:t>
            </a:r>
            <a:r>
              <a:rPr lang="en-US" b="1" dirty="0"/>
              <a:t>email</a:t>
            </a:r>
            <a:r>
              <a:rPr lang="en-US" dirty="0"/>
              <a:t>, it will print 2 rows with same customer but different emails. </a:t>
            </a:r>
          </a:p>
          <a:p>
            <a:pPr lvl="1"/>
            <a:r>
              <a:rPr lang="en-US" dirty="0"/>
              <a:t>Same thing will occur if the customer has 2 </a:t>
            </a:r>
            <a:r>
              <a:rPr lang="en-US" b="1" dirty="0"/>
              <a:t>phone numbers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CB96C-FE95-4766-997A-94E3591B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Stored Procedures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5B2BCBC2-8A30-46FA-A581-6269ADE3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174" y="675457"/>
            <a:ext cx="5195722" cy="2258605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4230BD-95A3-4326-BC1F-2FD21084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97" y="3923938"/>
            <a:ext cx="6643497" cy="18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8152-74F2-4958-AEB9-B6F70B3C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Improve the Database (approach)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9F0F-FD6B-4714-81B8-C23573F4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Organize the source code better to make it more clean and clear (easier to understand)</a:t>
            </a:r>
          </a:p>
          <a:p>
            <a:r>
              <a:rPr lang="en-CA" dirty="0"/>
              <a:t>Write the code in a way that you just need to hit execute without selecting different parts of the code to run it</a:t>
            </a:r>
          </a:p>
          <a:p>
            <a:r>
              <a:rPr lang="en-CA" dirty="0"/>
              <a:t>Make sure the ER diagram is well done and complete before coding to make it easier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34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1FCE-9E47-43D0-AB88-DDBFA47F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5C40-F861-4322-A324-63CCF796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ER Diagram</a:t>
            </a:r>
          </a:p>
          <a:p>
            <a:pPr lvl="1"/>
            <a:r>
              <a:rPr lang="en-CA" dirty="0"/>
              <a:t>Connecting the tables </a:t>
            </a:r>
          </a:p>
          <a:p>
            <a:pPr lvl="1"/>
            <a:r>
              <a:rPr lang="en-CA" dirty="0"/>
              <a:t>Finding the primary keys</a:t>
            </a:r>
          </a:p>
          <a:p>
            <a:pPr lvl="1"/>
            <a:r>
              <a:rPr lang="en-CA" dirty="0"/>
              <a:t>Creating functions</a:t>
            </a:r>
          </a:p>
          <a:p>
            <a:pPr lvl="1"/>
            <a:r>
              <a:rPr lang="en-CA" dirty="0"/>
              <a:t>Creating attributes (constraint errors) </a:t>
            </a:r>
          </a:p>
          <a:p>
            <a:pPr lvl="1"/>
            <a:r>
              <a:rPr lang="en-CA" dirty="0"/>
              <a:t>Having a good number of tables</a:t>
            </a:r>
          </a:p>
          <a:p>
            <a:pPr lvl="1"/>
            <a:r>
              <a:rPr lang="en-CA" dirty="0"/>
              <a:t>Normalization (2NF)</a:t>
            </a:r>
          </a:p>
          <a:p>
            <a:pPr lvl="1"/>
            <a:r>
              <a:rPr lang="en-CA" dirty="0"/>
              <a:t>Variable datatype</a:t>
            </a:r>
          </a:p>
          <a:p>
            <a:pPr lvl="1"/>
            <a:r>
              <a:rPr lang="en-CA" dirty="0"/>
              <a:t>Query Number 10:</a:t>
            </a:r>
          </a:p>
          <a:p>
            <a:pPr lvl="2"/>
            <a:r>
              <a:rPr lang="en-CA" dirty="0"/>
              <a:t>Calculating the price with and without promotion</a:t>
            </a:r>
          </a:p>
          <a:p>
            <a:pPr lvl="3"/>
            <a:r>
              <a:rPr lang="en-CA" dirty="0"/>
              <a:t>Solution: </a:t>
            </a:r>
            <a:r>
              <a:rPr lang="en-US" dirty="0"/>
              <a:t>Cartesian Product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212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B6CC-696D-4FAE-A72B-82440030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027C-97AB-48F1-92EF-9C215D02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conclusion, this project helped us learn a lot of important things such as creating a database, using SQL and managing our time and work as a team.</a:t>
            </a:r>
          </a:p>
        </p:txBody>
      </p:sp>
    </p:spTree>
    <p:extLst>
      <p:ext uri="{BB962C8B-B14F-4D97-AF65-F5344CB8AC3E}">
        <p14:creationId xmlns:p14="http://schemas.microsoft.com/office/powerpoint/2010/main" val="13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AEED-E2ED-41DF-9CA6-A1E11844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A9E7-D684-4355-9871-98A8ADB5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scenario we have selected consist of a company called Car2Go which is a car rental company.</a:t>
            </a:r>
          </a:p>
          <a:p>
            <a:r>
              <a:rPr lang="en-US" dirty="0"/>
              <a:t>It offers different car models, colors and “year made” to customers in different company locations.</a:t>
            </a:r>
          </a:p>
        </p:txBody>
      </p:sp>
    </p:spTree>
    <p:extLst>
      <p:ext uri="{BB962C8B-B14F-4D97-AF65-F5344CB8AC3E}">
        <p14:creationId xmlns:p14="http://schemas.microsoft.com/office/powerpoint/2010/main" val="147693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241D-4006-4F0F-B790-7BC3DC68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Did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7B66-7FA5-4CD7-A635-E8D69788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We haven’t really given a role or a big task to anyone in particular. We all worked equally at each step of the project and helped each other out.</a:t>
            </a:r>
          </a:p>
        </p:txBody>
      </p:sp>
    </p:spTree>
    <p:extLst>
      <p:ext uri="{BB962C8B-B14F-4D97-AF65-F5344CB8AC3E}">
        <p14:creationId xmlns:p14="http://schemas.microsoft.com/office/powerpoint/2010/main" val="76195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57CC-4D57-47C7-BDD8-A427EF37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096E-6A19-49F7-BE82-AD835ECE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Each car has a unique license plate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can only rent one car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car requested by the customer is not available, they can get a car of higher class at the same price as the car requested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Company keeps track of the rented cars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Company keeps record of the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cars in the same class have the same 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Drop-off charge can be found with the price of the car, duration in days, and promotion, if there are 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For every car rented, the company keeps the odometer reading before it is rented and after it is returned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cars rented in a particular location may be returned to a different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a car is being returned the company records the tank Volume and indicate whether the tank is empty, quarter full, half full, three quarters full, or full.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company also keeps track of the day a car was rented and returned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64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39F46-0FC8-4B68-8CDD-6464B5AC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ERD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AC28-0C00-4355-A941-E8C21DCA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The attribute </a:t>
            </a:r>
            <a:r>
              <a:rPr lang="en-US" sz="2000" dirty="0" err="1">
                <a:solidFill>
                  <a:schemeClr val="bg1"/>
                </a:solidFill>
              </a:rPr>
              <a:t>driver_license_number</a:t>
            </a:r>
            <a:r>
              <a:rPr lang="en-US" sz="2000" dirty="0">
                <a:solidFill>
                  <a:schemeClr val="bg1"/>
                </a:solidFill>
              </a:rPr>
              <a:t> was removed from the Car Table(moved to </a:t>
            </a:r>
            <a:r>
              <a:rPr lang="en-US" sz="2000" dirty="0" err="1">
                <a:solidFill>
                  <a:schemeClr val="bg1"/>
                </a:solidFill>
              </a:rPr>
              <a:t>Renting_detail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The attribute </a:t>
            </a:r>
            <a:r>
              <a:rPr lang="en-US" sz="2000" dirty="0" err="1">
                <a:solidFill>
                  <a:schemeClr val="bg1"/>
                </a:solidFill>
              </a:rPr>
              <a:t>car_class_id</a:t>
            </a:r>
            <a:r>
              <a:rPr lang="en-US" sz="2000" dirty="0">
                <a:solidFill>
                  <a:schemeClr val="bg1"/>
                </a:solidFill>
              </a:rPr>
              <a:t> was replaced by </a:t>
            </a:r>
            <a:r>
              <a:rPr lang="en-US" sz="2000" dirty="0" err="1">
                <a:solidFill>
                  <a:schemeClr val="bg1"/>
                </a:solidFill>
              </a:rPr>
              <a:t>class_description</a:t>
            </a:r>
            <a:r>
              <a:rPr lang="en-US" sz="2000" dirty="0">
                <a:solidFill>
                  <a:schemeClr val="bg1"/>
                </a:solidFill>
              </a:rPr>
              <a:t> in the table </a:t>
            </a:r>
            <a:r>
              <a:rPr lang="en-US" sz="2000" dirty="0" err="1">
                <a:solidFill>
                  <a:schemeClr val="bg1"/>
                </a:solidFill>
              </a:rPr>
              <a:t>Car_class</a:t>
            </a:r>
            <a:r>
              <a:rPr lang="en-US" sz="2000" dirty="0">
                <a:solidFill>
                  <a:schemeClr val="bg1"/>
                </a:solidFill>
              </a:rPr>
              <a:t> (changes were made in every table that had </a:t>
            </a:r>
            <a:r>
              <a:rPr lang="en-US" sz="2000" dirty="0" err="1">
                <a:solidFill>
                  <a:schemeClr val="bg1"/>
                </a:solidFill>
              </a:rPr>
              <a:t>car_class_id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It was recommended that we add </a:t>
            </a:r>
            <a:r>
              <a:rPr lang="en-US" sz="2000" dirty="0" err="1">
                <a:solidFill>
                  <a:schemeClr val="bg1"/>
                </a:solidFill>
              </a:rPr>
              <a:t>car_id</a:t>
            </a:r>
            <a:r>
              <a:rPr lang="en-US" sz="2000" dirty="0">
                <a:solidFill>
                  <a:schemeClr val="bg1"/>
                </a:solidFill>
              </a:rPr>
              <a:t> (PK), however, we turned </a:t>
            </a:r>
            <a:r>
              <a:rPr lang="en-US" sz="2000" dirty="0" err="1">
                <a:solidFill>
                  <a:schemeClr val="bg1"/>
                </a:solidFill>
              </a:rPr>
              <a:t>license_plate</a:t>
            </a:r>
            <a:r>
              <a:rPr lang="en-US" sz="2000" dirty="0">
                <a:solidFill>
                  <a:schemeClr val="bg1"/>
                </a:solidFill>
              </a:rPr>
              <a:t> into a PK instead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The attributes </a:t>
            </a:r>
            <a:r>
              <a:rPr lang="en-US" sz="2000" dirty="0" err="1">
                <a:solidFill>
                  <a:schemeClr val="bg1"/>
                </a:solidFill>
              </a:rPr>
              <a:t>driver_license_no</a:t>
            </a:r>
            <a:r>
              <a:rPr lang="en-US" sz="2000" dirty="0">
                <a:solidFill>
                  <a:schemeClr val="bg1"/>
                </a:solidFill>
              </a:rPr>
              <a:t> , </a:t>
            </a:r>
            <a:r>
              <a:rPr lang="en-US" sz="2000" dirty="0" err="1">
                <a:solidFill>
                  <a:schemeClr val="bg1"/>
                </a:solidFill>
              </a:rPr>
              <a:t>pickup_company_location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dropoff_company_location</a:t>
            </a:r>
            <a:r>
              <a:rPr lang="en-US" sz="2000" dirty="0">
                <a:solidFill>
                  <a:schemeClr val="bg1"/>
                </a:solidFill>
              </a:rPr>
              <a:t> were included in the table </a:t>
            </a:r>
            <a:r>
              <a:rPr lang="en-US" sz="2000" dirty="0" err="1">
                <a:solidFill>
                  <a:schemeClr val="bg1"/>
                </a:solidFill>
              </a:rPr>
              <a:t>Renting_Detail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Removed the connection between </a:t>
            </a:r>
            <a:r>
              <a:rPr lang="en-US" sz="2000" dirty="0" err="1">
                <a:solidFill>
                  <a:schemeClr val="bg1"/>
                </a:solidFill>
              </a:rPr>
              <a:t>Car_class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Renting_Detail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class_description</a:t>
            </a:r>
            <a:r>
              <a:rPr lang="en-US" sz="2000" dirty="0">
                <a:solidFill>
                  <a:schemeClr val="bg1"/>
                </a:solidFill>
              </a:rPr>
              <a:t> was a PK in Car table + no more </a:t>
            </a:r>
            <a:r>
              <a:rPr lang="en-US" sz="2000" dirty="0" err="1">
                <a:solidFill>
                  <a:schemeClr val="bg1"/>
                </a:solidFill>
              </a:rPr>
              <a:t>car_class_id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6504D2A-198F-4FA9-890C-6658A28C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91" y="484632"/>
            <a:ext cx="6571102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533D2-16B8-46EA-8309-1B5537DF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CA" sz="3000">
                <a:solidFill>
                  <a:schemeClr val="bg1"/>
                </a:solidFill>
              </a:rPr>
              <a:t>Normalization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2F25-87DF-4911-855C-A96CFEA0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table Address was added to the ERD in order to identify the addresses for each record in the tables Customer and </a:t>
            </a:r>
            <a:r>
              <a:rPr lang="en-US" sz="2200" dirty="0" err="1">
                <a:solidFill>
                  <a:schemeClr val="bg1"/>
                </a:solidFill>
              </a:rPr>
              <a:t>Company_Location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This change allowed us to the 2NF from deliverable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C7CB4-F415-42A0-BF6E-11B552C0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307387"/>
            <a:ext cx="5559480" cy="218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A7A0C-F400-4F36-8E78-BAE9E66B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807767"/>
            <a:ext cx="5546955" cy="31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DA0A-543F-434A-AEE0-63AB2EF5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1859-F1EE-46ED-8BC7-749DB66E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/>
              <a:t>Email</a:t>
            </a:r>
            <a:r>
              <a:rPr lang="en-US" sz="2200" dirty="0"/>
              <a:t> </a:t>
            </a:r>
            <a:r>
              <a:rPr lang="en-US" sz="2200" b="1" dirty="0"/>
              <a:t>( </a:t>
            </a:r>
            <a:r>
              <a:rPr lang="en-US" sz="2200" u="sng" dirty="0"/>
              <a:t>driver_license_no</a:t>
            </a:r>
            <a:r>
              <a:rPr lang="en-US" sz="2200" dirty="0"/>
              <a:t>, </a:t>
            </a:r>
            <a:r>
              <a:rPr lang="en-US" sz="2200" u="sng" dirty="0"/>
              <a:t>email_address</a:t>
            </a:r>
            <a:r>
              <a:rPr lang="en-US" sz="2200" dirty="0"/>
              <a:t>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Phone_Number ( </a:t>
            </a:r>
            <a:r>
              <a:rPr lang="en-US" sz="2200" u="sng" dirty="0"/>
              <a:t>driver_license_no</a:t>
            </a:r>
            <a:r>
              <a:rPr lang="en-US" sz="2200" dirty="0"/>
              <a:t>, </a:t>
            </a:r>
            <a:r>
              <a:rPr lang="en-US" sz="2200" u="sng" dirty="0"/>
              <a:t>country_code</a:t>
            </a:r>
            <a:r>
              <a:rPr lang="en-US" sz="2200" dirty="0"/>
              <a:t>, </a:t>
            </a:r>
            <a:r>
              <a:rPr lang="en-US" sz="2200" u="sng" dirty="0"/>
              <a:t>area_code</a:t>
            </a:r>
            <a:r>
              <a:rPr lang="en-US" sz="2200" dirty="0"/>
              <a:t>, </a:t>
            </a:r>
            <a:r>
              <a:rPr lang="en-US" sz="2200" u="sng" dirty="0"/>
              <a:t>local_number</a:t>
            </a:r>
            <a:r>
              <a:rPr lang="en-US" sz="2200" dirty="0"/>
              <a:t>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Address ( </a:t>
            </a:r>
            <a:r>
              <a:rPr lang="en-US" sz="2200" u="sng" dirty="0"/>
              <a:t>address_ID</a:t>
            </a:r>
            <a:r>
              <a:rPr lang="en-US" sz="2200" dirty="0"/>
              <a:t>, city, province, postal_code, building_number, street_name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Customer</a:t>
            </a:r>
            <a:r>
              <a:rPr lang="en-US" sz="2200" dirty="0"/>
              <a:t> </a:t>
            </a:r>
            <a:r>
              <a:rPr lang="en-US" sz="2200" b="1" dirty="0"/>
              <a:t>( </a:t>
            </a:r>
            <a:r>
              <a:rPr lang="en-US" sz="2200" u="sng" dirty="0"/>
              <a:t>driver_license_no</a:t>
            </a:r>
            <a:r>
              <a:rPr lang="en-US" sz="2200" dirty="0"/>
              <a:t>, address_ID, first_name, last_name, apartment_number, country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Company_Location (</a:t>
            </a:r>
            <a:r>
              <a:rPr lang="en-US" sz="2200" dirty="0"/>
              <a:t> </a:t>
            </a:r>
            <a:r>
              <a:rPr lang="en-US" sz="2200" u="sng" dirty="0"/>
              <a:t>location_ID</a:t>
            </a:r>
            <a:r>
              <a:rPr lang="en-US" sz="2200" dirty="0"/>
              <a:t>, address_ID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Car</a:t>
            </a:r>
            <a:r>
              <a:rPr lang="en-US" sz="2200" dirty="0"/>
              <a:t> </a:t>
            </a:r>
            <a:r>
              <a:rPr lang="en-US" sz="2200" b="1" dirty="0"/>
              <a:t>( </a:t>
            </a:r>
            <a:r>
              <a:rPr lang="en-US" sz="2200" u="sng" dirty="0"/>
              <a:t>license_plate</a:t>
            </a:r>
            <a:r>
              <a:rPr lang="en-US" sz="2200" dirty="0"/>
              <a:t>, class_description, location_ID, make, model, year_made, color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Car_Class (</a:t>
            </a:r>
            <a:r>
              <a:rPr lang="en-US" sz="2200" dirty="0"/>
              <a:t> </a:t>
            </a:r>
            <a:r>
              <a:rPr lang="en-US" sz="2200" u="sng" dirty="0"/>
              <a:t>class_description</a:t>
            </a:r>
            <a:r>
              <a:rPr lang="en-US" sz="2200" dirty="0"/>
              <a:t>, car_class_price </a:t>
            </a:r>
            <a:r>
              <a:rPr lang="en-US" sz="22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/>
              <a:t>Renting_Detail (</a:t>
            </a:r>
            <a:r>
              <a:rPr lang="en-US" sz="2200" dirty="0"/>
              <a:t> </a:t>
            </a:r>
            <a:r>
              <a:rPr lang="en-US" sz="2200" u="sng" dirty="0"/>
              <a:t>return_ID</a:t>
            </a:r>
            <a:r>
              <a:rPr lang="en-US" sz="2200" dirty="0"/>
              <a:t>, </a:t>
            </a:r>
            <a:r>
              <a:rPr lang="en-US" sz="2200" u="sng" dirty="0"/>
              <a:t>day_rented</a:t>
            </a:r>
            <a:r>
              <a:rPr lang="en-US" sz="2200" dirty="0"/>
              <a:t>, </a:t>
            </a:r>
            <a:r>
              <a:rPr lang="en-US" sz="2200" u="sng" dirty="0"/>
              <a:t>day_returned</a:t>
            </a:r>
            <a:r>
              <a:rPr lang="en-US" sz="2200" dirty="0"/>
              <a:t>, license_plate, driver_license_no,  odometer_before, odometer_after, tank_volume, num_days_rented, pickup_company_location, dropoff_company_location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Promotion ( </a:t>
            </a:r>
            <a:r>
              <a:rPr lang="en-US" sz="2200" u="sng" dirty="0"/>
              <a:t>class_description </a:t>
            </a:r>
            <a:r>
              <a:rPr lang="en-US" sz="2200" dirty="0"/>
              <a:t>, </a:t>
            </a:r>
            <a:r>
              <a:rPr lang="en-US" sz="2200" u="sng" dirty="0"/>
              <a:t>promotion_ID</a:t>
            </a:r>
            <a:r>
              <a:rPr lang="en-US" sz="2200" dirty="0"/>
              <a:t>, discount, start_date, end_date 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Payment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dirty="0"/>
              <a:t> </a:t>
            </a:r>
            <a:r>
              <a:rPr lang="en-US" sz="2200" u="sng" dirty="0"/>
              <a:t>billing_ID</a:t>
            </a:r>
            <a:r>
              <a:rPr lang="en-US" sz="2200" dirty="0"/>
              <a:t>, class_description, return_ID, promotion_ID, total_amount </a:t>
            </a:r>
            <a:r>
              <a:rPr lang="en-US" sz="2200" b="1" dirty="0"/>
              <a:t>)</a:t>
            </a:r>
            <a:r>
              <a:rPr lang="en-US" sz="2200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351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A261-606C-4F5A-B291-3568D050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7CCD-53B3-4E50-9E77-3EA0936C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queries allow us to find simple data from one table or many tables joint together that satisfy our needs.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1600" dirty="0"/>
              <a:t>Display the cars that where made before 2018.</a:t>
            </a:r>
          </a:p>
          <a:p>
            <a:pPr lvl="1"/>
            <a:r>
              <a:rPr lang="en-US" sz="1600" dirty="0"/>
              <a:t>Display all values of customers that have an email address that start with "mat“.</a:t>
            </a:r>
          </a:p>
          <a:p>
            <a:pPr lvl="1"/>
            <a:r>
              <a:rPr lang="en-US" sz="1600" dirty="0"/>
              <a:t>Display the license plate, make, color, and year made of all cars that have a promotion that starts after '2020-09-01’, while using subqueries.</a:t>
            </a:r>
          </a:p>
          <a:p>
            <a:pPr marL="0" indent="0">
              <a:buNone/>
            </a:pPr>
            <a:r>
              <a:rPr lang="en-US" sz="2000" dirty="0"/>
              <a:t>Most complex query:</a:t>
            </a:r>
          </a:p>
          <a:p>
            <a:r>
              <a:rPr lang="en-US" sz="2000" dirty="0"/>
              <a:t>CREATE FUNCTION </a:t>
            </a:r>
            <a:r>
              <a:rPr lang="en-US" sz="2000" dirty="0" err="1"/>
              <a:t>dbo.ufnGetcalculatePayment</a:t>
            </a:r>
            <a:r>
              <a:rPr lang="en-US" sz="2000" dirty="0"/>
              <a:t>(@BillingID VARCHAR(10) )</a:t>
            </a:r>
          </a:p>
          <a:p>
            <a:pPr lvl="1"/>
            <a:r>
              <a:rPr lang="en-US" sz="1600" dirty="0"/>
              <a:t>It’s the most complex and the most useful query we have.</a:t>
            </a:r>
          </a:p>
          <a:p>
            <a:pPr lvl="1"/>
            <a:r>
              <a:rPr lang="en-US" sz="1600" dirty="0"/>
              <a:t>Allows us to calculate the total amount in a Payment, whether they have a promotion or not.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913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C20F-D20D-40F9-B921-E5B9A6A8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Statements (continued)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6334A-3D7D-4AF7-93C1-26A857FBE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78183"/>
            <a:ext cx="5678978" cy="1789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4740C-8C53-4869-AFDA-1D15F570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6" y="1512720"/>
            <a:ext cx="5013960" cy="1520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04D6EC-C668-4029-A84F-7F2B3FEB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6" y="3690673"/>
            <a:ext cx="6704626" cy="2263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9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1102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Car2Go</vt:lpstr>
      <vt:lpstr>Scenario</vt:lpstr>
      <vt:lpstr>Who Did What</vt:lpstr>
      <vt:lpstr>Business Rules</vt:lpstr>
      <vt:lpstr>ERD</vt:lpstr>
      <vt:lpstr>Normalization</vt:lpstr>
      <vt:lpstr>Relation Schema</vt:lpstr>
      <vt:lpstr>Query Statements</vt:lpstr>
      <vt:lpstr>Query Statements (continued)</vt:lpstr>
      <vt:lpstr>Query Statements (continued)</vt:lpstr>
      <vt:lpstr>Views</vt:lpstr>
      <vt:lpstr>Views</vt:lpstr>
      <vt:lpstr>Stored Procedures</vt:lpstr>
      <vt:lpstr>Stored Procedures</vt:lpstr>
      <vt:lpstr>How to Improve the Database (approach)</vt:lpstr>
      <vt:lpstr>Challenges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Mubeen Khan</dc:creator>
  <cp:lastModifiedBy>Maxym Galenko</cp:lastModifiedBy>
  <cp:revision>50</cp:revision>
  <dcterms:created xsi:type="dcterms:W3CDTF">2022-04-29T21:14:22Z</dcterms:created>
  <dcterms:modified xsi:type="dcterms:W3CDTF">2022-05-03T00:18:45Z</dcterms:modified>
</cp:coreProperties>
</file>