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8" r:id="rId3"/>
    <p:sldId id="258" r:id="rId4"/>
    <p:sldId id="289" r:id="rId5"/>
    <p:sldId id="259" r:id="rId6"/>
    <p:sldId id="260" r:id="rId7"/>
    <p:sldId id="261" r:id="rId8"/>
    <p:sldId id="262" r:id="rId9"/>
    <p:sldId id="263" r:id="rId10"/>
    <p:sldId id="264" r:id="rId11"/>
    <p:sldId id="265" r:id="rId12"/>
    <p:sldId id="266" r:id="rId13"/>
    <p:sldId id="267" r:id="rId14"/>
    <p:sldId id="291" r:id="rId15"/>
    <p:sldId id="290" r:id="rId16"/>
    <p:sldId id="269" r:id="rId17"/>
    <p:sldId id="270" r:id="rId18"/>
    <p:sldId id="271" r:id="rId19"/>
    <p:sldId id="273" r:id="rId20"/>
    <p:sldId id="286" r:id="rId21"/>
    <p:sldId id="287" r:id="rId22"/>
    <p:sldId id="28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CB3739E3-EC3D-4A2C-A558-9396B8F37FB5}" type="datetimeFigureOut">
              <a:rPr lang="en-US" smtClean="0"/>
              <a:pPr>
                <a:defRPr/>
              </a:pPr>
              <a:t>7/6/2022</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fld id="{D43CAEBF-B5C9-4C9E-BF93-99FF564BAC0C}"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696678A-1914-4B1C-8CCF-6B70109A7E39}" type="datetimeFigureOut">
              <a:rPr lang="en-US" smtClean="0"/>
              <a:pPr>
                <a:defRPr/>
              </a:pPr>
              <a:t>7/6/2022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B46BF6-4DBC-487D-8F2E-6A066DDE9060}"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6189F1A5-1E6C-4A36-BFFA-7B2E1C10D3C3}" type="datetimeFigureOut">
              <a:rPr lang="en-US" smtClean="0"/>
              <a:pPr>
                <a:defRPr/>
              </a:pPr>
              <a:t>7/6/2022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AE51D36-3C91-4898-9FF5-2333DBF2AD8B}"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E16D599-092D-4D54-9773-9047E7B08BA5}" type="datetimeFigureOut">
              <a:rPr lang="en-US" smtClean="0"/>
              <a:pPr>
                <a:defRPr/>
              </a:pPr>
              <a:t>7/6/2022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C6760E2-1101-433A-BD43-ECE73C31410F}"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0A83915-F966-4FFB-9DC2-24D5CC01625D}" type="datetimeFigureOut">
              <a:rPr lang="en-US" smtClean="0"/>
              <a:pPr>
                <a:defRPr/>
              </a:pPr>
              <a:t>7/6/2022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4E87714-B445-4853-9602-A844E7F25342}"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D7E6AE1C-3F58-4F71-AE72-7E833C501D40}" type="datetimeFigureOut">
              <a:rPr lang="en-US" smtClean="0"/>
              <a:pPr>
                <a:defRPr/>
              </a:pPr>
              <a:t>7/6/2022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979CF3CC-09F8-4063-9F1D-BCC25013C0A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BD7E3CD4-066E-4900-9C96-E632374643F6}" type="datetimeFigureOut">
              <a:rPr lang="en-US" smtClean="0"/>
              <a:pPr>
                <a:defRPr/>
              </a:pPr>
              <a:t>7/6/2022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193186FA-86C0-4B2D-BDF2-C2C5214126F6}"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973A093-0B7F-49AE-920E-C9E46CEDA664}" type="datetimeFigureOut">
              <a:rPr lang="en-US" smtClean="0"/>
              <a:pPr>
                <a:defRPr/>
              </a:pPr>
              <a:t>7/6/2022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BC780FE1-9327-428C-9D6B-59EA90457C4D}"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62A8C82-CDE8-47B3-B841-7BB1611C382C}" type="datetimeFigureOut">
              <a:rPr lang="en-US" smtClean="0"/>
              <a:pPr>
                <a:defRPr/>
              </a:pPr>
              <a:t>7/6/2022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B8421DD2-36AD-4A3A-8A11-176B701A9EFC}"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C20B0082-8378-4581-A8DF-1A474AB6A89E}" type="datetimeFigureOut">
              <a:rPr lang="en-US" smtClean="0"/>
              <a:pPr>
                <a:defRPr/>
              </a:pPr>
              <a:t>7/6/2022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5AAB150B-523F-4835-82AB-AD5F1CD731E6}"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B54C5EA1-669F-4D8F-9176-B108E8F49D0B}" type="datetimeFigureOut">
              <a:rPr lang="en-US" smtClean="0"/>
              <a:pPr>
                <a:defRPr/>
              </a:pPr>
              <a:t>7/6/2022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046F0ED-F18C-49E4-9C2E-4685291BDB02}"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FAAA9629-4D89-4FFE-8D5B-991399ABB5CD}" type="datetimeFigureOut">
              <a:rPr lang="en-US" smtClean="0"/>
              <a:pPr>
                <a:defRPr/>
              </a:pPr>
              <a:t>7/6/2022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797AAA-BA90-4C22-AA32-349E17F3594B}"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Box 2">
            <a:extLst>
              <a:ext uri="{FF2B5EF4-FFF2-40B4-BE49-F238E27FC236}">
                <a16:creationId xmlns:a16="http://schemas.microsoft.com/office/drawing/2014/main" id="{DE503FAE-2E59-E2F3-28F5-175BA0742F32}"/>
              </a:ext>
            </a:extLst>
          </p:cNvPr>
          <p:cNvSpPr txBox="1">
            <a:spLocks noChangeArrowheads="1"/>
          </p:cNvSpPr>
          <p:nvPr/>
        </p:nvSpPr>
        <p:spPr bwMode="auto">
          <a:xfrm>
            <a:off x="1295400" y="3276600"/>
            <a:ext cx="667372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800" b="1" dirty="0">
                <a:solidFill>
                  <a:srgbClr val="FF0000"/>
                </a:solidFill>
                <a:latin typeface="Calibri" panose="020F0502020204030204" pitchFamily="34" charset="0"/>
              </a:rPr>
              <a:t> </a:t>
            </a:r>
            <a:r>
              <a:rPr lang="en-US" altLang="en-US" sz="3800" b="1" dirty="0">
                <a:solidFill>
                  <a:srgbClr val="FF0000"/>
                </a:solidFill>
                <a:latin typeface="Baskerville Old Face" pitchFamily="18" charset="0"/>
              </a:rPr>
              <a:t>Multiplexer and De-Multiplexer</a:t>
            </a:r>
            <a:endParaRPr lang="en-IN" altLang="en-US" sz="3800" b="1" dirty="0">
              <a:solidFill>
                <a:srgbClr val="FF0000"/>
              </a:solidFill>
              <a:latin typeface="Baskerville Old Face"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mage2.slideserve.com/4294729/slide9-n.jpg">
            <a:extLst>
              <a:ext uri="{FF2B5EF4-FFF2-40B4-BE49-F238E27FC236}">
                <a16:creationId xmlns:a16="http://schemas.microsoft.com/office/drawing/2014/main" id="{D309BE64-8110-0C05-7D54-B624B149C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image2.slideserve.com/4294729/slide10-n.jpg">
            <a:extLst>
              <a:ext uri="{FF2B5EF4-FFF2-40B4-BE49-F238E27FC236}">
                <a16:creationId xmlns:a16="http://schemas.microsoft.com/office/drawing/2014/main" id="{31D9D22D-9432-1E6A-387E-958BC4C05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image2.slideserve.com/4294729/slide11-n.jpg">
            <a:extLst>
              <a:ext uri="{FF2B5EF4-FFF2-40B4-BE49-F238E27FC236}">
                <a16:creationId xmlns:a16="http://schemas.microsoft.com/office/drawing/2014/main" id="{7087E875-39D1-613C-0BFE-46BEF6F59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s://image2.slideserve.com/4294729/truth-table-of-4-to-1-multiplexer-n.jpg">
            <a:extLst>
              <a:ext uri="{FF2B5EF4-FFF2-40B4-BE49-F238E27FC236}">
                <a16:creationId xmlns:a16="http://schemas.microsoft.com/office/drawing/2014/main" id="{417DE45A-FB02-4B1F-C831-1414D35E9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924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8-1 Multiplexer Circuit">
            <a:extLst>
              <a:ext uri="{FF2B5EF4-FFF2-40B4-BE49-F238E27FC236}">
                <a16:creationId xmlns:a16="http://schemas.microsoft.com/office/drawing/2014/main" id="{B0E1F000-6102-5F73-EB52-99814C932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11200"/>
            <a:ext cx="5486400" cy="58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a:extLst>
              <a:ext uri="{FF2B5EF4-FFF2-40B4-BE49-F238E27FC236}">
                <a16:creationId xmlns:a16="http://schemas.microsoft.com/office/drawing/2014/main" id="{F5527F92-DB52-9821-265A-5944FA4B3CB8}"/>
              </a:ext>
            </a:extLst>
          </p:cNvPr>
          <p:cNvSpPr>
            <a:spLocks noChangeArrowheads="1"/>
          </p:cNvSpPr>
          <p:nvPr/>
        </p:nvSpPr>
        <p:spPr bwMode="auto">
          <a:xfrm>
            <a:off x="2209800" y="0"/>
            <a:ext cx="4759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3600" b="1">
                <a:solidFill>
                  <a:srgbClr val="FF0000"/>
                </a:solidFill>
                <a:latin typeface="Times New Roman" panose="02020603050405020304" pitchFamily="18" charset="0"/>
                <a:cs typeface="Times New Roman" panose="02020603050405020304" pitchFamily="18" charset="0"/>
              </a:rPr>
              <a:t>8-1 Multiplexer Circuit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458BD151-5D65-A9C2-863E-B31A58123A01}"/>
              </a:ext>
            </a:extLst>
          </p:cNvPr>
          <p:cNvSpPr>
            <a:spLocks noChangeArrowheads="1"/>
          </p:cNvSpPr>
          <p:nvPr/>
        </p:nvSpPr>
        <p:spPr bwMode="auto">
          <a:xfrm>
            <a:off x="381000" y="152400"/>
            <a:ext cx="85344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FF0000"/>
                </a:solidFill>
                <a:latin typeface="Times New Roman" panose="02020603050405020304" pitchFamily="18" charset="0"/>
                <a:cs typeface="Times New Roman" panose="02020603050405020304" pitchFamily="18" charset="0"/>
              </a:rPr>
              <a:t>De-Multiplexer</a:t>
            </a:r>
          </a:p>
          <a:p>
            <a:pPr eaLnBrk="1" hangingPunct="1"/>
            <a:endParaRPr lang="en-IN" altLang="en-US" sz="4000" b="1">
              <a:solidFill>
                <a:srgbClr val="FF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pPr>
            <a:r>
              <a:rPr lang="en-IN" altLang="en-US" sz="2800">
                <a:latin typeface="Times New Roman" panose="02020603050405020304" pitchFamily="18" charset="0"/>
                <a:cs typeface="Times New Roman" panose="02020603050405020304" pitchFamily="18" charset="0"/>
              </a:rPr>
              <a:t>The De-Multiplexer is a combinational logic circuit that performs the reverse operation of multiplexer (Several output lines, one input line). </a:t>
            </a:r>
          </a:p>
          <a:p>
            <a:pPr eaLnBrk="1" hangingPunct="1">
              <a:buFont typeface="Wingdings" panose="05000000000000000000" pitchFamily="2" charset="2"/>
              <a:buChar char="Ø"/>
            </a:pPr>
            <a:r>
              <a:rPr lang="en-IN" altLang="en-US" sz="2800">
                <a:latin typeface="Times New Roman" panose="02020603050405020304" pitchFamily="18" charset="0"/>
                <a:cs typeface="Times New Roman" panose="02020603050405020304" pitchFamily="18" charset="0"/>
              </a:rPr>
              <a:t>De -Multiplexer means one to many. A De-Multiplexer is a circuit with one input and many output. By applying control signal, we can steer any input to the output. Few types of De -Multiplexer are 1-to 2, 1-to-4, 1-to-8 and 1-to 16 De -Multiplexer .</a:t>
            </a:r>
          </a:p>
          <a:p>
            <a:pPr eaLnBrk="1" hangingPunct="1">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De-Multiplexer is the process of taking information from one input and transmitting the same over one of several outputs.</a:t>
            </a:r>
            <a:endParaRPr lang="en-IN"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s://image2.slideserve.com/4294729/block-diagram-of-demultiplexer-n.jpg">
            <a:extLst>
              <a:ext uri="{FF2B5EF4-FFF2-40B4-BE49-F238E27FC236}">
                <a16:creationId xmlns:a16="http://schemas.microsoft.com/office/drawing/2014/main" id="{7AC7ECB2-DA30-3F82-2093-94160EC3A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s://image2.slideserve.com/4294729/1-to-4-demultiplexer-logic-symbol-n.jpg">
            <a:extLst>
              <a:ext uri="{FF2B5EF4-FFF2-40B4-BE49-F238E27FC236}">
                <a16:creationId xmlns:a16="http://schemas.microsoft.com/office/drawing/2014/main" id="{AEB69D1D-442C-5E89-31C5-6F917AA69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78486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https://image2.slideserve.com/4294729/1-to-4-demultiplexer-logic-diagram-n.jpg">
            <a:extLst>
              <a:ext uri="{FF2B5EF4-FFF2-40B4-BE49-F238E27FC236}">
                <a16:creationId xmlns:a16="http://schemas.microsoft.com/office/drawing/2014/main" id="{214223CC-1B4C-D0F8-9F45-BD781D811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71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https://image2.slideserve.com/4294729/truth-table-of-1-to-4-demultiplexer-n.jpg">
            <a:extLst>
              <a:ext uri="{FF2B5EF4-FFF2-40B4-BE49-F238E27FC236}">
                <a16:creationId xmlns:a16="http://schemas.microsoft.com/office/drawing/2014/main" id="{64978E06-3CA2-104A-DED1-9B1B62DE6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a:extLst>
              <a:ext uri="{FF2B5EF4-FFF2-40B4-BE49-F238E27FC236}">
                <a16:creationId xmlns:a16="http://schemas.microsoft.com/office/drawing/2014/main" id="{97E29EE2-4200-1B39-5107-761E09C46633}"/>
              </a:ext>
            </a:extLst>
          </p:cNvPr>
          <p:cNvSpPr txBox="1">
            <a:spLocks noChangeArrowheads="1"/>
          </p:cNvSpPr>
          <p:nvPr/>
        </p:nvSpPr>
        <p:spPr bwMode="auto">
          <a:xfrm>
            <a:off x="990600" y="228600"/>
            <a:ext cx="69342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rgbClr val="00B0F0"/>
                </a:solidFill>
                <a:latin typeface="Calibri" panose="020F0502020204030204" pitchFamily="34" charset="0"/>
              </a:rPr>
              <a:t>Out Line</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Introduction</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 Digital Logic Gate Symbols</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Block Diagram of 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Logic Symbol of 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Logic Diagram of 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Truth Table</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De-Multiplexer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Block Diagram of De-Multiplexer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Logic Symbol of De-Multiplexer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Logic Diagram of De-Multiplexer</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Truth Table</a:t>
            </a:r>
          </a:p>
          <a:p>
            <a:pPr eaLnBrk="1" hangingPunct="1">
              <a:buFont typeface="Wingdings" panose="05000000000000000000" pitchFamily="2" charset="2"/>
              <a:buChar char="Ø"/>
            </a:pPr>
            <a:r>
              <a:rPr lang="en-US" altLang="en-US" sz="2800" b="1">
                <a:solidFill>
                  <a:srgbClr val="FF0000"/>
                </a:solidFill>
                <a:latin typeface="Calibri" panose="020F0502020204030204" pitchFamily="34" charset="0"/>
              </a:rPr>
              <a:t>Applications</a:t>
            </a:r>
            <a:endParaRPr lang="en-IN" altLang="en-US" sz="4000" b="1">
              <a:solidFill>
                <a:srgbClr val="FF0000"/>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BFF3983D-A6A8-61B4-A69E-411C25046D99}"/>
              </a:ext>
            </a:extLst>
          </p:cNvPr>
          <p:cNvSpPr txBox="1">
            <a:spLocks noChangeArrowheads="1"/>
          </p:cNvSpPr>
          <p:nvPr/>
        </p:nvSpPr>
        <p:spPr bwMode="auto">
          <a:xfrm>
            <a:off x="1295400" y="3048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Applications of Multiplexer</a:t>
            </a:r>
            <a:endParaRPr lang="en-IN" altLang="en-US" sz="3200" b="1">
              <a:solidFill>
                <a:srgbClr val="FF0000"/>
              </a:solidFill>
              <a:latin typeface="Times New Roman" panose="02020603050405020304" pitchFamily="18" charset="0"/>
              <a:cs typeface="Times New Roman" panose="02020603050405020304" pitchFamily="18" charset="0"/>
            </a:endParaRPr>
          </a:p>
        </p:txBody>
      </p:sp>
      <p:sp>
        <p:nvSpPr>
          <p:cNvPr id="22531" name="Rectangle 2">
            <a:extLst>
              <a:ext uri="{FF2B5EF4-FFF2-40B4-BE49-F238E27FC236}">
                <a16:creationId xmlns:a16="http://schemas.microsoft.com/office/drawing/2014/main" id="{3C689791-B3ED-C244-2EE0-C71C9260D81C}"/>
              </a:ext>
            </a:extLst>
          </p:cNvPr>
          <p:cNvSpPr>
            <a:spLocks noChangeArrowheads="1"/>
          </p:cNvSpPr>
          <p:nvPr/>
        </p:nvSpPr>
        <p:spPr bwMode="auto">
          <a:xfrm>
            <a:off x="457200" y="1447800"/>
            <a:ext cx="84582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a:p>
            <a:pPr algn="just" eaLnBrk="1" hangingPunct="1"/>
            <a:r>
              <a:rPr lang="en-IN" altLang="en-US" sz="3600">
                <a:solidFill>
                  <a:srgbClr val="FF0000"/>
                </a:solidFill>
                <a:latin typeface="Times New Roman" panose="02020603050405020304" pitchFamily="18" charset="0"/>
                <a:cs typeface="Times New Roman" panose="02020603050405020304" pitchFamily="18" charset="0"/>
              </a:rPr>
              <a:t>Communication system </a:t>
            </a:r>
            <a:r>
              <a:rPr lang="en-IN" altLang="en-US" sz="2400">
                <a:latin typeface="Times New Roman" panose="02020603050405020304" pitchFamily="18" charset="0"/>
                <a:cs typeface="Times New Roman" panose="02020603050405020304" pitchFamily="18" charset="0"/>
              </a:rPr>
              <a:t>– Communication system is a set of system that enable communication like transmission system, relay and tributary station, and communication network. The efficiency of communication system can be increased considerably using multiplexer. Multiplexer allow the process of transmitting different type of data such as audio, video at the same time using a single transmission line. </a:t>
            </a:r>
          </a:p>
          <a:p>
            <a:pPr algn="just" eaLnBrk="1" hangingPunct="1"/>
            <a:r>
              <a:rPr lang="en-IN" altLang="en-US" sz="2800" b="1">
                <a:solidFill>
                  <a:srgbClr val="FF0000"/>
                </a:solidFill>
                <a:latin typeface="Times New Roman" panose="02020603050405020304" pitchFamily="18" charset="0"/>
                <a:cs typeface="Times New Roman" panose="02020603050405020304" pitchFamily="18" charset="0"/>
              </a:rPr>
              <a:t>Computer Memory </a:t>
            </a:r>
            <a:r>
              <a:rPr lang="en-IN" altLang="en-US" sz="2400" b="1">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A Multiplexer is used in computer memory to keep up a vast amount of memory in the computers, and also to decrease the number of copper lines necessary to connect the memory to other parts of the computer.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1">
            <a:extLst>
              <a:ext uri="{FF2B5EF4-FFF2-40B4-BE49-F238E27FC236}">
                <a16:creationId xmlns:a16="http://schemas.microsoft.com/office/drawing/2014/main" id="{8A60FE4A-3C16-94A9-150D-2863D3D06435}"/>
              </a:ext>
            </a:extLst>
          </p:cNvPr>
          <p:cNvSpPr txBox="1">
            <a:spLocks noChangeArrowheads="1"/>
          </p:cNvSpPr>
          <p:nvPr/>
        </p:nvSpPr>
        <p:spPr bwMode="auto">
          <a:xfrm>
            <a:off x="1295400" y="152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b="1">
                <a:solidFill>
                  <a:srgbClr val="FF0000"/>
                </a:solidFill>
                <a:latin typeface="Times New Roman" panose="02020603050405020304" pitchFamily="18" charset="0"/>
                <a:cs typeface="Times New Roman" panose="02020603050405020304" pitchFamily="18" charset="0"/>
              </a:rPr>
              <a:t>Applications of De-Multiplexer</a:t>
            </a:r>
            <a:endParaRPr lang="en-IN" altLang="en-US" sz="3200" b="1">
              <a:solidFill>
                <a:srgbClr val="FF0000"/>
              </a:solidFill>
              <a:latin typeface="Times New Roman" panose="02020603050405020304" pitchFamily="18" charset="0"/>
              <a:cs typeface="Times New Roman" panose="02020603050405020304" pitchFamily="18" charset="0"/>
            </a:endParaRPr>
          </a:p>
        </p:txBody>
      </p:sp>
      <p:sp>
        <p:nvSpPr>
          <p:cNvPr id="23555" name="Rectangle 2">
            <a:extLst>
              <a:ext uri="{FF2B5EF4-FFF2-40B4-BE49-F238E27FC236}">
                <a16:creationId xmlns:a16="http://schemas.microsoft.com/office/drawing/2014/main" id="{95851912-CEB7-CA34-C3A1-49630750047A}"/>
              </a:ext>
            </a:extLst>
          </p:cNvPr>
          <p:cNvSpPr>
            <a:spLocks noChangeArrowheads="1"/>
          </p:cNvSpPr>
          <p:nvPr/>
        </p:nvSpPr>
        <p:spPr bwMode="auto">
          <a:xfrm>
            <a:off x="381000" y="1295400"/>
            <a:ext cx="85344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a:p>
            <a:pPr algn="just" eaLnBrk="1" hangingPunct="1"/>
            <a:r>
              <a:rPr lang="en-IN" altLang="en-US" sz="3200" b="1">
                <a:solidFill>
                  <a:srgbClr val="FF0000"/>
                </a:solidFill>
                <a:latin typeface="Times New Roman" panose="02020603050405020304" pitchFamily="18" charset="0"/>
                <a:cs typeface="Times New Roman" panose="02020603050405020304" pitchFamily="18" charset="0"/>
              </a:rPr>
              <a:t>Communication System </a:t>
            </a:r>
            <a:r>
              <a:rPr lang="en-IN" altLang="en-US" sz="2400">
                <a:latin typeface="Times New Roman" panose="02020603050405020304" pitchFamily="18" charset="0"/>
                <a:cs typeface="Times New Roman" panose="02020603050405020304" pitchFamily="18" charset="0"/>
              </a:rPr>
              <a:t>- Communication system use multiplexer to carry multiple data like audio, video and other form of data using a single line for transmission. This process make the transmission easier. The demultiplexer receive the output signals of the multiplexer and converts them back to the original form of the data at the receiving end. The multiplexer and demultiplexer work together to carry out the process of transmission and reception of data in communication system.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a:extLst>
              <a:ext uri="{FF2B5EF4-FFF2-40B4-BE49-F238E27FC236}">
                <a16:creationId xmlns:a16="http://schemas.microsoft.com/office/drawing/2014/main" id="{DE503FAE-2E59-E2F3-28F5-175BA0742F32}"/>
              </a:ext>
            </a:extLst>
          </p:cNvPr>
          <p:cNvSpPr txBox="1">
            <a:spLocks noChangeArrowheads="1"/>
          </p:cNvSpPr>
          <p:nvPr/>
        </p:nvSpPr>
        <p:spPr bwMode="auto">
          <a:xfrm>
            <a:off x="2209800" y="26670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800" b="1" dirty="0">
                <a:solidFill>
                  <a:srgbClr val="FF0000"/>
                </a:solidFill>
                <a:latin typeface="Calibri" panose="020F0502020204030204" pitchFamily="34" charset="0"/>
              </a:rPr>
              <a:t> </a:t>
            </a:r>
            <a:r>
              <a:rPr lang="en-US" altLang="en-US" sz="8000" b="1" dirty="0">
                <a:solidFill>
                  <a:srgbClr val="FF0000"/>
                </a:solidFill>
                <a:latin typeface="Arabic Typesetting" pitchFamily="66" charset="-78"/>
                <a:cs typeface="Arabic Typesetting" pitchFamily="66" charset="-78"/>
              </a:rPr>
              <a:t>Thank You</a:t>
            </a:r>
            <a:endParaRPr lang="en-IN" altLang="en-US" sz="3800" b="1" dirty="0">
              <a:solidFill>
                <a:srgbClr val="FF0000"/>
              </a:solidFill>
              <a:latin typeface="Arabic Typesetting" pitchFamily="66" charset="-78"/>
              <a:cs typeface="Arabic Typesetting" pitchFamily="66"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mputer Logic Gates Pdf - Quantum Computing">
            <a:extLst>
              <a:ext uri="{FF2B5EF4-FFF2-40B4-BE49-F238E27FC236}">
                <a16:creationId xmlns:a16="http://schemas.microsoft.com/office/drawing/2014/main" id="{9B2D7B4A-5C6F-9AE0-0217-183714AB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a:extLst>
              <a:ext uri="{FF2B5EF4-FFF2-40B4-BE49-F238E27FC236}">
                <a16:creationId xmlns:a16="http://schemas.microsoft.com/office/drawing/2014/main" id="{3E43392C-5E95-A52D-E3A8-645E0FDA200C}"/>
              </a:ext>
            </a:extLst>
          </p:cNvPr>
          <p:cNvSpPr txBox="1">
            <a:spLocks noChangeArrowheads="1"/>
          </p:cNvSpPr>
          <p:nvPr/>
        </p:nvSpPr>
        <p:spPr bwMode="auto">
          <a:xfrm>
            <a:off x="762000" y="214313"/>
            <a:ext cx="80010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rgbClr val="FF0000"/>
                </a:solidFill>
                <a:latin typeface="Calibri" panose="020F0502020204030204" pitchFamily="34" charset="0"/>
              </a:rPr>
              <a:t>Multiplexer (Data Selectors)</a:t>
            </a:r>
          </a:p>
          <a:p>
            <a:pPr algn="ctr" eaLnBrk="1" hangingPunct="1"/>
            <a:endParaRPr lang="en-US" altLang="en-US" sz="3600" b="1">
              <a:solidFill>
                <a:srgbClr val="FF0000"/>
              </a:solidFill>
              <a:latin typeface="Calibri" panose="020F0502020204030204" pitchFamily="34" charset="0"/>
            </a:endParaRPr>
          </a:p>
          <a:p>
            <a:pPr algn="just" eaLnBrk="1" hangingPunct="1">
              <a:lnSpc>
                <a:spcPct val="150000"/>
              </a:lnSpc>
              <a:buFont typeface="Wingdings" panose="05000000000000000000" pitchFamily="2" charset="2"/>
              <a:buChar char="Ø"/>
            </a:pPr>
            <a:r>
              <a:rPr lang="en-US" altLang="en-US" sz="2400">
                <a:latin typeface="Calibri" panose="020F0502020204030204" pitchFamily="34" charset="0"/>
              </a:rPr>
              <a:t>The term Multiplexer means many into one.</a:t>
            </a:r>
          </a:p>
          <a:p>
            <a:pPr algn="just" eaLnBrk="1" hangingPunct="1">
              <a:lnSpc>
                <a:spcPct val="150000"/>
              </a:lnSpc>
              <a:buFont typeface="Wingdings" panose="05000000000000000000" pitchFamily="2" charset="2"/>
              <a:buChar char="Ø"/>
            </a:pPr>
            <a:r>
              <a:rPr lang="en-US" altLang="en-US" sz="2400">
                <a:latin typeface="Calibri" panose="020F0502020204030204" pitchFamily="34" charset="0"/>
              </a:rPr>
              <a:t>Multiplexing is the process of transmitting a large number of information over a single line.</a:t>
            </a:r>
          </a:p>
          <a:p>
            <a:pPr algn="just" eaLnBrk="1" hangingPunct="1">
              <a:lnSpc>
                <a:spcPct val="150000"/>
              </a:lnSpc>
              <a:buFont typeface="Wingdings" panose="05000000000000000000" pitchFamily="2" charset="2"/>
              <a:buChar char="Ø"/>
            </a:pPr>
            <a:r>
              <a:rPr lang="en-US" altLang="en-US" sz="2400">
                <a:latin typeface="Calibri" panose="020F0502020204030204" pitchFamily="34" charset="0"/>
              </a:rPr>
              <a:t>A Digital Multiplexer (MUX) is a combinational Circuit that select one digital information from several sources and transmits the selected information on a single output line.</a:t>
            </a:r>
          </a:p>
          <a:p>
            <a:pPr algn="just" eaLnBrk="1" hangingPunct="1">
              <a:lnSpc>
                <a:spcPct val="150000"/>
              </a:lnSpc>
              <a:buFont typeface="Wingdings" panose="05000000000000000000" pitchFamily="2" charset="2"/>
              <a:buChar char="Ø"/>
            </a:pPr>
            <a:r>
              <a:rPr lang="en-US" altLang="en-US" sz="2400">
                <a:latin typeface="Calibri" panose="020F0502020204030204" pitchFamily="34" charset="0"/>
              </a:rPr>
              <a:t>A Multiplexer is also called a Data Selector.</a:t>
            </a:r>
          </a:p>
          <a:p>
            <a:pPr algn="just" eaLnBrk="1" hangingPunct="1">
              <a:lnSpc>
                <a:spcPct val="150000"/>
              </a:lnSpc>
              <a:buFont typeface="Wingdings" panose="05000000000000000000" pitchFamily="2" charset="2"/>
              <a:buChar char="Ø"/>
            </a:pPr>
            <a:r>
              <a:rPr lang="en-US" altLang="en-US" sz="2400">
                <a:latin typeface="Calibri" panose="020F0502020204030204" pitchFamily="34" charset="0"/>
              </a:rPr>
              <a:t>The Multiplexer has several data input line and a single output line.</a:t>
            </a:r>
            <a:endParaRPr lang="en-IN" altLang="en-US">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E4873E2-8E9D-4A72-B449-9329B5D59D7A}"/>
              </a:ext>
            </a:extLst>
          </p:cNvPr>
          <p:cNvSpPr>
            <a:spLocks noChangeArrowheads="1"/>
          </p:cNvSpPr>
          <p:nvPr/>
        </p:nvSpPr>
        <p:spPr bwMode="auto">
          <a:xfrm>
            <a:off x="685800" y="152400"/>
            <a:ext cx="80772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a:p>
            <a:pPr eaLnBrk="1" hangingPunct="1"/>
            <a:r>
              <a:rPr lang="en-IN" altLang="en-US" sz="3600" b="1">
                <a:solidFill>
                  <a:srgbClr val="FF0000"/>
                </a:solidFill>
                <a:latin typeface="Calibri" panose="020F0502020204030204" pitchFamily="34" charset="0"/>
              </a:rPr>
              <a:t>Cont.</a:t>
            </a:r>
          </a:p>
          <a:p>
            <a:pPr eaLnBrk="1" hangingPunct="1">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MUX directs one of the inputs to its output line by using a control bit word (</a:t>
            </a:r>
            <a:r>
              <a:rPr lang="en-IN" altLang="en-US" sz="2400" i="1">
                <a:latin typeface="Times New Roman" panose="02020603050405020304" pitchFamily="18" charset="0"/>
                <a:cs typeface="Times New Roman" panose="02020603050405020304" pitchFamily="18" charset="0"/>
              </a:rPr>
              <a:t>selection line) to its select lines. </a:t>
            </a:r>
            <a:endParaRPr lang="en-IN" altLang="en-US" sz="2400">
              <a:latin typeface="Times New Roman" panose="02020603050405020304" pitchFamily="18" charset="0"/>
              <a:cs typeface="Times New Roman" panose="02020603050405020304" pitchFamily="18" charset="0"/>
            </a:endParaRPr>
          </a:p>
          <a:p>
            <a:pPr eaLnBrk="1" hangingPunct="1">
              <a:lnSpc>
                <a:spcPct val="150000"/>
              </a:lnSpc>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 Multiplexer contains the followings: </a:t>
            </a:r>
          </a:p>
          <a:p>
            <a:pPr eaLnBrk="1" hangingPunct="1">
              <a:lnSpc>
                <a:spcPct val="150000"/>
              </a:lnSpc>
              <a:buFont typeface="Wingdings" panose="05000000000000000000" pitchFamily="2" charset="2"/>
              <a:buChar char="v"/>
            </a:pPr>
            <a:r>
              <a:rPr lang="en-IN" altLang="en-US" sz="2400">
                <a:latin typeface="Times New Roman" panose="02020603050405020304" pitchFamily="18" charset="0"/>
                <a:cs typeface="Times New Roman" panose="02020603050405020304" pitchFamily="18" charset="0"/>
              </a:rPr>
              <a:t> data inputs </a:t>
            </a:r>
          </a:p>
          <a:p>
            <a:pPr eaLnBrk="1" hangingPunct="1">
              <a:lnSpc>
                <a:spcPct val="150000"/>
              </a:lnSpc>
              <a:buFont typeface="Wingdings" panose="05000000000000000000" pitchFamily="2" charset="2"/>
              <a:buChar char="v"/>
            </a:pPr>
            <a:r>
              <a:rPr lang="en-IN" altLang="en-US" sz="2400">
                <a:latin typeface="Times New Roman" panose="02020603050405020304" pitchFamily="18" charset="0"/>
                <a:cs typeface="Times New Roman" panose="02020603050405020304" pitchFamily="18" charset="0"/>
              </a:rPr>
              <a:t> selection inputs </a:t>
            </a:r>
          </a:p>
          <a:p>
            <a:pPr eaLnBrk="1" hangingPunct="1">
              <a:lnSpc>
                <a:spcPct val="150000"/>
              </a:lnSpc>
              <a:buFont typeface="Wingdings" panose="05000000000000000000" pitchFamily="2" charset="2"/>
              <a:buChar char="v"/>
            </a:pPr>
            <a:r>
              <a:rPr lang="en-IN" altLang="en-US" sz="2400">
                <a:latin typeface="Times New Roman" panose="02020603050405020304" pitchFamily="18" charset="0"/>
                <a:cs typeface="Times New Roman" panose="02020603050405020304" pitchFamily="18" charset="0"/>
              </a:rPr>
              <a:t> a </a:t>
            </a:r>
            <a:r>
              <a:rPr lang="en-IN" altLang="en-US" sz="2400" i="1">
                <a:latin typeface="Times New Roman" panose="02020603050405020304" pitchFamily="18" charset="0"/>
                <a:cs typeface="Times New Roman" panose="02020603050405020304" pitchFamily="18" charset="0"/>
              </a:rPr>
              <a:t>single output </a:t>
            </a:r>
          </a:p>
          <a:p>
            <a:pPr eaLnBrk="1" hangingPunct="1">
              <a:lnSpc>
                <a:spcPct val="150000"/>
              </a:lnSpc>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 Selection input determines the input that should be connected to the output. </a:t>
            </a:r>
          </a:p>
          <a:p>
            <a:pPr eaLnBrk="1" hangingPunct="1">
              <a:lnSpc>
                <a:spcPct val="150000"/>
              </a:lnSpc>
              <a:buFont typeface="Wingdings" panose="05000000000000000000" pitchFamily="2" charset="2"/>
              <a:buChar char="Ø"/>
            </a:pPr>
            <a:r>
              <a:rPr lang="en-IN" altLang="en-US" sz="2400">
                <a:latin typeface="Times New Roman" panose="02020603050405020304" pitchFamily="18" charset="0"/>
                <a:cs typeface="Times New Roman" panose="02020603050405020304" pitchFamily="18" charset="0"/>
              </a:rPr>
              <a:t>The multiplexer acts like an electronic switch that selects one from different. </a:t>
            </a:r>
          </a:p>
          <a:p>
            <a:pPr eaLnBrk="1" hangingPunct="1"/>
            <a:endParaRPr lang="en-IN" altLang="en-US" b="1" i="1">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image2.slideserve.com/4294729/block-diagram-of-multiplexer-n.jpg">
            <a:extLst>
              <a:ext uri="{FF2B5EF4-FFF2-40B4-BE49-F238E27FC236}">
                <a16:creationId xmlns:a16="http://schemas.microsoft.com/office/drawing/2014/main" id="{264794DB-53FB-D4E7-93AE-7CFAEC024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mage2.slideserve.com/4294729/4-to-1-multiplexer-logic-symbol-n.jpg">
            <a:extLst>
              <a:ext uri="{FF2B5EF4-FFF2-40B4-BE49-F238E27FC236}">
                <a16:creationId xmlns:a16="http://schemas.microsoft.com/office/drawing/2014/main" id="{2E502254-7B91-E895-82D9-BD333F7A4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s://image2.slideserve.com/4294729/4-to-1-multiplexer-logic-diagram-n.jpg">
            <a:extLst>
              <a:ext uri="{FF2B5EF4-FFF2-40B4-BE49-F238E27FC236}">
                <a16:creationId xmlns:a16="http://schemas.microsoft.com/office/drawing/2014/main" id="{767EC681-9D17-A9B0-45B2-BBEB4378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2.slideserve.com/4294729/slide8-n.jpg">
            <a:extLst>
              <a:ext uri="{FF2B5EF4-FFF2-40B4-BE49-F238E27FC236}">
                <a16:creationId xmlns:a16="http://schemas.microsoft.com/office/drawing/2014/main" id="{B9E7BBC8-0445-AB8C-5949-5EF55D160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810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607</TotalTime>
  <Words>449</Words>
  <Application>Microsoft Office PowerPoint</Application>
  <PresentationFormat>On-screen Show (4:3)</PresentationFormat>
  <Paragraphs>45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Arvind</dc:creator>
  <cp:lastModifiedBy>saquib9451@gmail.com</cp:lastModifiedBy>
  <cp:revision>60</cp:revision>
  <dcterms:created xsi:type="dcterms:W3CDTF">2006-08-16T00:00:00Z</dcterms:created>
  <dcterms:modified xsi:type="dcterms:W3CDTF">2022-07-06T13:45:59Z</dcterms:modified>
</cp:coreProperties>
</file>