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0" r:id="rId3"/>
    <p:sldId id="282" r:id="rId4"/>
    <p:sldId id="288" r:id="rId5"/>
    <p:sldId id="283" r:id="rId6"/>
    <p:sldId id="285" r:id="rId7"/>
    <p:sldId id="286" r:id="rId8"/>
    <p:sldId id="287" r:id="rId9"/>
    <p:sldId id="280" r:id="rId10"/>
    <p:sldId id="281" r:id="rId11"/>
    <p:sldId id="273" r:id="rId12"/>
    <p:sldId id="265" r:id="rId13"/>
    <p:sldId id="267" r:id="rId14"/>
    <p:sldId id="268" r:id="rId15"/>
    <p:sldId id="269" r:id="rId16"/>
    <p:sldId id="270" r:id="rId17"/>
    <p:sldId id="271" r:id="rId18"/>
    <p:sldId id="274" r:id="rId19"/>
    <p:sldId id="275" r:id="rId20"/>
    <p:sldId id="276" r:id="rId21"/>
    <p:sldId id="277"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0" d="100"/>
          <a:sy n="70" d="100"/>
        </p:scale>
        <p:origin x="-1156"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2674ED1-6BD8-49AE-B81A-37D8C727D23E}" type="datetimeFigureOut">
              <a:rPr lang="en-US" smtClean="0"/>
              <a:pPr/>
              <a:t>2/4/2022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0C43D9C-D4C5-4390-A69A-CD67D1DF28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2674ED1-6BD8-49AE-B81A-37D8C727D23E}" type="datetimeFigureOut">
              <a:rPr lang="en-US" smtClean="0"/>
              <a:pPr/>
              <a:t>2/4/2022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0C43D9C-D4C5-4390-A69A-CD67D1DF28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2674ED1-6BD8-49AE-B81A-37D8C727D23E}" type="datetimeFigureOut">
              <a:rPr lang="en-US" smtClean="0"/>
              <a:pPr/>
              <a:t>2/4/2022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0C43D9C-D4C5-4390-A69A-CD67D1DF28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2674ED1-6BD8-49AE-B81A-37D8C727D23E}" type="datetimeFigureOut">
              <a:rPr lang="en-US" smtClean="0"/>
              <a:pPr/>
              <a:t>2/4/2022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0C43D9C-D4C5-4390-A69A-CD67D1DF2834}"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2674ED1-6BD8-49AE-B81A-37D8C727D23E}" type="datetimeFigureOut">
              <a:rPr lang="en-US" smtClean="0"/>
              <a:pPr/>
              <a:t>2/4/2022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0C43D9C-D4C5-4390-A69A-CD67D1DF2834}"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2674ED1-6BD8-49AE-B81A-37D8C727D23E}" type="datetimeFigureOut">
              <a:rPr lang="en-US" smtClean="0"/>
              <a:pPr/>
              <a:t>2/4/2022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0C43D9C-D4C5-4390-A69A-CD67D1DF2834}"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2674ED1-6BD8-49AE-B81A-37D8C727D23E}" type="datetimeFigureOut">
              <a:rPr lang="en-US" smtClean="0"/>
              <a:pPr/>
              <a:t>2/4/2022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0C43D9C-D4C5-4390-A69A-CD67D1DF28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2674ED1-6BD8-49AE-B81A-37D8C727D23E}" type="datetimeFigureOut">
              <a:rPr lang="en-US" smtClean="0"/>
              <a:pPr/>
              <a:t>2/4/2022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0C43D9C-D4C5-4390-A69A-CD67D1DF2834}"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2674ED1-6BD8-49AE-B81A-37D8C727D23E}" type="datetimeFigureOut">
              <a:rPr lang="en-US" smtClean="0"/>
              <a:pPr/>
              <a:t>2/4/2022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0C43D9C-D4C5-4390-A69A-CD67D1DF28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2674ED1-6BD8-49AE-B81A-37D8C727D23E}" type="datetimeFigureOut">
              <a:rPr lang="en-US" smtClean="0"/>
              <a:pPr/>
              <a:t>2/4/2022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0C43D9C-D4C5-4390-A69A-CD67D1DF28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2674ED1-6BD8-49AE-B81A-37D8C727D23E}" type="datetimeFigureOut">
              <a:rPr lang="en-US" smtClean="0"/>
              <a:pPr/>
              <a:t>2/4/2022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0C43D9C-D4C5-4390-A69A-CD67D1DF2834}"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2674ED1-6BD8-49AE-B81A-37D8C727D23E}" type="datetimeFigureOut">
              <a:rPr lang="en-US" smtClean="0"/>
              <a:pPr/>
              <a:t>2/4/2022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0C43D9C-D4C5-4390-A69A-CD67D1DF283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happierhuman.com/difference-religion-spirituality/"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www.happierhuman.com/how-to-meditat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indeed.com/career-advice/finding-a-job/customer-service-job-titl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indeed.com/career-advice/finding-a-job/types-of-finance-jobs" TargetMode="External"/><Relationship Id="rId2" Type="http://schemas.openxmlformats.org/officeDocument/2006/relationships/hyperlink" Target="https://www.indeed.com/career-advice/career-development/why-work-in-healthcar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indeed.com/career-advice/career-development/how-to-become-a-marketing-manag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642918"/>
            <a:ext cx="7772400" cy="1470025"/>
          </a:xfrm>
          <a:ln>
            <a:solidFill>
              <a:schemeClr val="accent4">
                <a:lumMod val="60000"/>
                <a:lumOff val="40000"/>
              </a:schemeClr>
            </a:solidFill>
          </a:ln>
          <a:effectLst>
            <a:glow rad="101600">
              <a:schemeClr val="accent3">
                <a:satMod val="175000"/>
                <a:alpha val="40000"/>
              </a:schemeClr>
            </a:glow>
          </a:effectLst>
        </p:spPr>
        <p:txBody>
          <a:bodyPr>
            <a:normAutofit fontScale="90000"/>
          </a:bodyPr>
          <a:lstStyle/>
          <a:p>
            <a:r>
              <a:rPr lang="en-US" dirty="0" smtClean="0">
                <a:solidFill>
                  <a:schemeClr val="bg2">
                    <a:lumMod val="50000"/>
                  </a:schemeClr>
                </a:solidFill>
              </a:rPr>
              <a:t>PROFESSIONAL ETHICS</a:t>
            </a:r>
            <a:br>
              <a:rPr lang="en-US" dirty="0" smtClean="0">
                <a:solidFill>
                  <a:schemeClr val="bg2">
                    <a:lumMod val="50000"/>
                  </a:schemeClr>
                </a:solidFill>
              </a:rPr>
            </a:br>
            <a:r>
              <a:rPr lang="en-US" dirty="0" smtClean="0">
                <a:solidFill>
                  <a:schemeClr val="bg2">
                    <a:lumMod val="50000"/>
                  </a:schemeClr>
                </a:solidFill>
              </a:rPr>
              <a:t>PRESENTATION</a:t>
            </a:r>
            <a:endParaRPr lang="en-US" dirty="0">
              <a:solidFill>
                <a:schemeClr val="bg2">
                  <a:lumMod val="50000"/>
                </a:schemeClr>
              </a:solidFill>
            </a:endParaRPr>
          </a:p>
        </p:txBody>
      </p:sp>
      <p:sp>
        <p:nvSpPr>
          <p:cNvPr id="3" name="Subtitle 2"/>
          <p:cNvSpPr>
            <a:spLocks noGrp="1"/>
          </p:cNvSpPr>
          <p:nvPr>
            <p:ph type="subTitle" idx="1"/>
          </p:nvPr>
        </p:nvSpPr>
        <p:spPr>
          <a:xfrm>
            <a:off x="1371600" y="2643182"/>
            <a:ext cx="7772400" cy="1428760"/>
          </a:xfrm>
        </p:spPr>
        <p:txBody>
          <a:bodyPr>
            <a:noAutofit/>
          </a:bodyPr>
          <a:lstStyle/>
          <a:p>
            <a:r>
              <a:rPr lang="en-US" sz="4400" dirty="0" smtClean="0">
                <a:solidFill>
                  <a:schemeClr val="accent6">
                    <a:lumMod val="75000"/>
                  </a:schemeClr>
                </a:solidFill>
              </a:rPr>
              <a:t>TOPIC:CHARACTER AND SPIRITUALITY</a:t>
            </a:r>
          </a:p>
          <a:p>
            <a:endParaRPr lang="en-US" sz="4400" dirty="0">
              <a:solidFill>
                <a:schemeClr val="accent6">
                  <a:lumMod val="75000"/>
                </a:schemeClr>
              </a:solidFill>
            </a:endParaRPr>
          </a:p>
          <a:p>
            <a:r>
              <a:rPr lang="en-US" dirty="0" smtClean="0">
                <a:solidFill>
                  <a:schemeClr val="accent6">
                    <a:lumMod val="75000"/>
                  </a:schemeClr>
                </a:solidFill>
              </a:rPr>
              <a:t>                    </a:t>
            </a:r>
          </a:p>
          <a:p>
            <a:endParaRPr lang="en-US" dirty="0" smtClean="0">
              <a:solidFill>
                <a:schemeClr val="accent6">
                  <a:lumMod val="75000"/>
                </a:schemeClr>
              </a:solidFill>
            </a:endParaRPr>
          </a:p>
        </p:txBody>
      </p:sp>
      <p:sp>
        <p:nvSpPr>
          <p:cNvPr id="4" name="Rectangle 3"/>
          <p:cNvSpPr/>
          <p:nvPr/>
        </p:nvSpPr>
        <p:spPr>
          <a:xfrm>
            <a:off x="357158" y="5357826"/>
            <a:ext cx="4429156" cy="1212640"/>
          </a:xfrm>
          <a:prstGeom prst="rect">
            <a:avLst/>
          </a:prstGeom>
        </p:spPr>
        <p:txBody>
          <a:bodyPr wrap="square">
            <a:spAutoFit/>
          </a:bodyPr>
          <a:lstStyle/>
          <a:p>
            <a:r>
              <a:rPr lang="en-US" sz="1820" dirty="0" smtClean="0">
                <a:solidFill>
                  <a:schemeClr val="accent6">
                    <a:lumMod val="75000"/>
                  </a:schemeClr>
                </a:solidFill>
              </a:rPr>
              <a:t>PRESENTED BY: </a:t>
            </a:r>
          </a:p>
          <a:p>
            <a:r>
              <a:rPr lang="en-US" sz="1820" dirty="0" smtClean="0">
                <a:solidFill>
                  <a:schemeClr val="bg2"/>
                </a:solidFill>
                <a:latin typeface="Bahnschrift SemiBold" pitchFamily="34" charset="0"/>
              </a:rPr>
              <a:t>NAME : P.GURU VISHNU SAI</a:t>
            </a:r>
          </a:p>
          <a:p>
            <a:r>
              <a:rPr lang="en-US" sz="1820" dirty="0" smtClean="0">
                <a:solidFill>
                  <a:schemeClr val="bg2"/>
                </a:solidFill>
                <a:latin typeface="Bahnschrift SemiBold" pitchFamily="34" charset="0"/>
              </a:rPr>
              <a:t>ROLL NO : 33</a:t>
            </a:r>
          </a:p>
          <a:p>
            <a:r>
              <a:rPr lang="en-US" sz="1820" dirty="0" smtClean="0">
                <a:solidFill>
                  <a:schemeClr val="bg2"/>
                </a:solidFill>
                <a:latin typeface="Bahnschrift SemiBold" pitchFamily="34" charset="0"/>
              </a:rPr>
              <a:t>BRANCH : CSE (DS)</a:t>
            </a:r>
            <a:endParaRPr lang="en-US" sz="1820" dirty="0">
              <a:solidFill>
                <a:schemeClr val="bg2"/>
              </a:solidFill>
              <a:latin typeface="Bahnschrift SemiBold"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  </a:t>
            </a:r>
            <a:br>
              <a:rPr lang="en-US" dirty="0" smtClean="0"/>
            </a:br>
            <a:endParaRPr lang="en-US" dirty="0"/>
          </a:p>
        </p:txBody>
      </p:sp>
      <p:pic>
        <p:nvPicPr>
          <p:cNvPr id="10241" name="Picture 1"/>
          <p:cNvPicPr>
            <a:picLocks noGrp="1" noChangeAspect="1" noChangeArrowheads="1"/>
          </p:cNvPicPr>
          <p:nvPr>
            <p:ph idx="1"/>
          </p:nvPr>
        </p:nvPicPr>
        <p:blipFill>
          <a:blip r:embed="rId2"/>
          <a:srcRect/>
          <a:stretch>
            <a:fillRect/>
          </a:stretch>
        </p:blipFill>
        <p:spPr bwMode="auto">
          <a:xfrm>
            <a:off x="642910" y="1000108"/>
            <a:ext cx="8001056" cy="4429156"/>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flipH="1">
            <a:off x="142844" y="1571612"/>
            <a:ext cx="4714908" cy="4520022"/>
          </a:xfrm>
        </p:spPr>
        <p:txBody>
          <a:bodyPr>
            <a:normAutofit/>
          </a:bodyPr>
          <a:lstStyle/>
          <a:p>
            <a:r>
              <a:rPr lang="en-US" sz="2800" b="1" dirty="0" smtClean="0"/>
              <a:t>What Is Spirituality?</a:t>
            </a:r>
          </a:p>
          <a:p>
            <a:r>
              <a:rPr lang="en-US" sz="2800" dirty="0" smtClean="0"/>
              <a:t>Spirituality is the place within yourselves where your soul can find a sense of peace. It’s a concept completely liberated from any rules, institutions or hierarchy and it’s dedicated to the human soul.</a:t>
            </a:r>
          </a:p>
          <a:p>
            <a:endParaRPr lang="en-US" sz="2800" dirty="0"/>
          </a:p>
        </p:txBody>
      </p:sp>
      <p:pic>
        <p:nvPicPr>
          <p:cNvPr id="5" name="Picture Placeholder 4" descr="2nd pic spirituality.jpeg"/>
          <p:cNvPicPr>
            <a:picLocks noGrp="1" noChangeAspect="1"/>
          </p:cNvPicPr>
          <p:nvPr>
            <p:ph type="pic" idx="1"/>
          </p:nvPr>
        </p:nvPicPr>
        <p:blipFill>
          <a:blip r:embed="rId2"/>
          <a:srcRect l="5943" r="5943"/>
          <a:stretch>
            <a:fillRect/>
          </a:stretch>
        </p:blipFill>
        <p:spPr>
          <a:xfrm>
            <a:off x="5000625" y="1643063"/>
            <a:ext cx="3929063" cy="3071812"/>
          </a:xfrm>
        </p:spPr>
      </p:pic>
      <p:sp>
        <p:nvSpPr>
          <p:cNvPr id="4" name="Title 3"/>
          <p:cNvSpPr>
            <a:spLocks noGrp="1"/>
          </p:cNvSpPr>
          <p:nvPr>
            <p:ph type="title"/>
          </p:nvPr>
        </p:nvSpPr>
        <p:spPr>
          <a:xfrm>
            <a:off x="-428660" y="142852"/>
            <a:ext cx="5072098" cy="857256"/>
          </a:xfrm>
        </p:spPr>
        <p:txBody>
          <a:bodyPr>
            <a:noAutofit/>
          </a:bodyPr>
          <a:lstStyle/>
          <a:p>
            <a:r>
              <a:rPr lang="en-US" sz="6000" dirty="0" smtClean="0">
                <a:solidFill>
                  <a:schemeClr val="accent6"/>
                </a:solidFill>
              </a:rPr>
              <a:t>Spirituality:</a:t>
            </a:r>
            <a:endParaRPr lang="en-US" sz="6000" dirty="0">
              <a:solidFill>
                <a:schemeClr val="accent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85728"/>
            <a:ext cx="9144000" cy="6572272"/>
          </a:xfrm>
        </p:spPr>
        <p:txBody>
          <a:bodyPr>
            <a:normAutofit/>
          </a:bodyPr>
          <a:lstStyle/>
          <a:p>
            <a:r>
              <a:rPr lang="en-US" b="1" i="1" dirty="0" smtClean="0"/>
              <a:t>Spirituality is a personal experience that creates a system of personal beliefs when searching for the meaning of life</a:t>
            </a:r>
            <a:r>
              <a:rPr lang="en-US" dirty="0" smtClean="0"/>
              <a:t>. It stands for something greater in life than the physical or material world.</a:t>
            </a:r>
          </a:p>
          <a:p>
            <a:r>
              <a:rPr lang="en-US" dirty="0" smtClean="0"/>
              <a:t>Spirituality is also a way of dealing with everyday challenges in life and connecting with something bigger than yourselves.</a:t>
            </a:r>
          </a:p>
          <a:p>
            <a:r>
              <a:rPr lang="en-US" b="1" i="1" dirty="0" smtClean="0"/>
              <a:t>Being spiritual can mean different things to different people. </a:t>
            </a:r>
          </a:p>
          <a:p>
            <a:r>
              <a:rPr lang="en-US" b="1" i="1" dirty="0" smtClean="0"/>
              <a:t> </a:t>
            </a:r>
            <a:r>
              <a:rPr lang="en-US" dirty="0" smtClean="0"/>
              <a:t>For some, spirituality can be related to religion and even higher power. For others, it can be a non-religious experience such as connecting with nature, art, yoga, meditation, etc.</a:t>
            </a:r>
            <a:endParaRPr lang="en-US" dirty="0"/>
          </a:p>
        </p:txBody>
      </p:sp>
      <p:sp>
        <p:nvSpPr>
          <p:cNvPr id="3" name="Title 2"/>
          <p:cNvSpPr>
            <a:spLocks noGrp="1"/>
          </p:cNvSpPr>
          <p:nvPr>
            <p:ph type="title"/>
          </p:nvPr>
        </p:nvSpPr>
        <p:spPr>
          <a:xfrm flipH="1">
            <a:off x="-1357354" y="-1214470"/>
            <a:ext cx="1357354" cy="71438"/>
          </a:xfrm>
        </p:spPr>
        <p:txBody>
          <a:bodyPr>
            <a:normAutofit fontScale="90000"/>
          </a:bodyPr>
          <a:lstStyle/>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28670"/>
            <a:ext cx="9144000" cy="5357850"/>
          </a:xfrm>
        </p:spPr>
        <p:txBody>
          <a:bodyPr>
            <a:normAutofit fontScale="92500"/>
          </a:bodyPr>
          <a:lstStyle/>
          <a:p>
            <a:r>
              <a:rPr lang="en-US" dirty="0" smtClean="0"/>
              <a:t>Here are some of the most common ones:</a:t>
            </a:r>
          </a:p>
          <a:p>
            <a:r>
              <a:rPr lang="en-US" b="1" dirty="0" smtClean="0">
                <a:solidFill>
                  <a:schemeClr val="accent4"/>
                </a:solidFill>
              </a:rPr>
              <a:t>#1. Mystical Spirituality</a:t>
            </a:r>
          </a:p>
          <a:p>
            <a:r>
              <a:rPr lang="en-US" dirty="0" smtClean="0"/>
              <a:t>This type of spirituality is </a:t>
            </a:r>
            <a:r>
              <a:rPr lang="en-US" b="1" i="1" dirty="0" smtClean="0"/>
              <a:t>focused on the intuitional part of the soul</a:t>
            </a:r>
            <a:r>
              <a:rPr lang="en-US" dirty="0" smtClean="0"/>
              <a:t>. People who have mystical spirituality believe that there’s a greater unity to every experience in life.</a:t>
            </a:r>
          </a:p>
          <a:p>
            <a:r>
              <a:rPr lang="en-US" dirty="0" smtClean="0"/>
              <a:t>Every experience goes beyond the material or physical world, and </a:t>
            </a:r>
            <a:r>
              <a:rPr lang="en-US" b="1" i="1" dirty="0" smtClean="0"/>
              <a:t>everything can be brought into one greater unity. </a:t>
            </a:r>
            <a:r>
              <a:rPr lang="en-US" dirty="0" smtClean="0"/>
              <a:t>For example, people with this type of spirituality may support the idea that everything happens for a reason. There’s a greater explanation behind everything and that would be what unites all the different experiences.</a:t>
            </a:r>
          </a:p>
          <a:p>
            <a:endParaRPr lang="en-US" dirty="0"/>
          </a:p>
        </p:txBody>
      </p:sp>
      <p:sp>
        <p:nvSpPr>
          <p:cNvPr id="3" name="Title 2"/>
          <p:cNvSpPr>
            <a:spLocks noGrp="1"/>
          </p:cNvSpPr>
          <p:nvPr>
            <p:ph type="title"/>
          </p:nvPr>
        </p:nvSpPr>
        <p:spPr>
          <a:xfrm>
            <a:off x="428596" y="214290"/>
            <a:ext cx="8229600" cy="928710"/>
          </a:xfrm>
        </p:spPr>
        <p:txBody>
          <a:bodyPr>
            <a:normAutofit fontScale="90000"/>
          </a:bodyPr>
          <a:lstStyle/>
          <a:p>
            <a:r>
              <a:rPr lang="en-US" dirty="0" smtClean="0">
                <a:solidFill>
                  <a:schemeClr val="accent2"/>
                </a:solidFill>
              </a:rPr>
              <a:t>Types of Spirituality</a:t>
            </a:r>
            <a:r>
              <a:rPr lang="en-US" dirty="0" smtClean="0"/>
              <a:t/>
            </a:r>
            <a:br>
              <a:rPr lang="en-US" dirty="0" smtClean="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This type of spirituality is believing in a hierarchical structure of things or in authority.</a:t>
            </a:r>
          </a:p>
          <a:p>
            <a:r>
              <a:rPr lang="en-US" dirty="0" smtClean="0"/>
              <a:t>Often, this type of spirituality is </a:t>
            </a:r>
            <a:r>
              <a:rPr lang="en-US" b="1" i="1" dirty="0" smtClean="0"/>
              <a:t>associated with religious beliefs</a:t>
            </a:r>
            <a:r>
              <a:rPr lang="en-US" dirty="0" smtClean="0"/>
              <a:t>. There are cases when not following the spiritual rules of religion may cause conflicts.</a:t>
            </a:r>
          </a:p>
          <a:p>
            <a:r>
              <a:rPr lang="en-US" dirty="0" smtClean="0"/>
              <a:t>People with authoritarian spirituality can develop a form of fundamentalist religion.</a:t>
            </a:r>
          </a:p>
          <a:p>
            <a:r>
              <a:rPr lang="en-US" dirty="0" smtClean="0"/>
              <a:t>Fundamentalists believe that their religion is the most truthful one. They tend to exclude every other religion which, unfortunately, can be the cause for radical religious terrorism.</a:t>
            </a:r>
          </a:p>
          <a:p>
            <a:endParaRPr lang="en-US" dirty="0"/>
          </a:p>
        </p:txBody>
      </p:sp>
      <p:sp>
        <p:nvSpPr>
          <p:cNvPr id="3" name="Title 2"/>
          <p:cNvSpPr>
            <a:spLocks noGrp="1"/>
          </p:cNvSpPr>
          <p:nvPr>
            <p:ph type="title"/>
          </p:nvPr>
        </p:nvSpPr>
        <p:spPr/>
        <p:txBody>
          <a:bodyPr>
            <a:normAutofit fontScale="90000"/>
          </a:bodyPr>
          <a:lstStyle/>
          <a:p>
            <a:r>
              <a:rPr lang="en-US" dirty="0" smtClean="0">
                <a:solidFill>
                  <a:schemeClr val="accent6"/>
                </a:solidFill>
              </a:rPr>
              <a:t>#2. Authoritarian Spirituality</a:t>
            </a:r>
            <a:r>
              <a:rPr lang="en-US" dirty="0" smtClean="0"/>
              <a:t/>
            </a:r>
            <a:br>
              <a:rPr lang="en-US" dirty="0" smtClean="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b="1" i="1" dirty="0" smtClean="0"/>
              <a:t>The core belief behind this type of spirituality is knowledge. </a:t>
            </a:r>
            <a:r>
              <a:rPr lang="en-US" dirty="0" smtClean="0"/>
              <a:t>Intellectually spiritual people are prone to gaining knowledge of spiritual theories and analyzing the information they get their hands on.</a:t>
            </a:r>
          </a:p>
          <a:p>
            <a:r>
              <a:rPr lang="en-US" dirty="0" smtClean="0"/>
              <a:t>One form of this spiritual journey is studying theology, for example. However, this type of spirituality is not solely related to studying religion. Any knowledge that helps people</a:t>
            </a:r>
            <a:r>
              <a:rPr lang="en-US" b="1" i="1" dirty="0" smtClean="0"/>
              <a:t> improve their spirituality</a:t>
            </a:r>
            <a:r>
              <a:rPr lang="en-US" dirty="0" smtClean="0"/>
              <a:t> is a form of intellectual spirituality.</a:t>
            </a:r>
            <a:endParaRPr lang="en-US" dirty="0"/>
          </a:p>
        </p:txBody>
      </p:sp>
      <p:sp>
        <p:nvSpPr>
          <p:cNvPr id="3" name="Title 2"/>
          <p:cNvSpPr>
            <a:spLocks noGrp="1"/>
          </p:cNvSpPr>
          <p:nvPr>
            <p:ph type="title"/>
          </p:nvPr>
        </p:nvSpPr>
        <p:spPr/>
        <p:txBody>
          <a:bodyPr>
            <a:normAutofit fontScale="90000"/>
          </a:bodyPr>
          <a:lstStyle/>
          <a:p>
            <a:r>
              <a:rPr lang="en-US" dirty="0" smtClean="0">
                <a:solidFill>
                  <a:schemeClr val="bg2">
                    <a:lumMod val="50000"/>
                  </a:schemeClr>
                </a:solidFill>
              </a:rPr>
              <a:t>#3. Intellectual Spirituality</a:t>
            </a:r>
            <a:r>
              <a:rPr lang="en-US" dirty="0" smtClean="0"/>
              <a:t/>
            </a:r>
            <a:br>
              <a:rPr lang="en-US" dirty="0" smtClean="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This is one of the most common types of spirituality. It’s because </a:t>
            </a:r>
            <a:r>
              <a:rPr lang="en-US" b="1" i="1" dirty="0" smtClean="0"/>
              <a:t>people experience spiritual peace when they serve others.</a:t>
            </a:r>
            <a:endParaRPr lang="en-US" dirty="0" smtClean="0"/>
          </a:p>
          <a:p>
            <a:r>
              <a:rPr lang="en-US" dirty="0" smtClean="0"/>
              <a:t>There are many ways to achieve this spirituality, but the core of it is helping others without expecting nothing in return. Doing something that will benefit someone without getting something back is a common way for people to get in touch with their spiritual selves.</a:t>
            </a:r>
          </a:p>
          <a:p>
            <a:endParaRPr lang="en-US" dirty="0"/>
          </a:p>
        </p:txBody>
      </p:sp>
      <p:sp>
        <p:nvSpPr>
          <p:cNvPr id="3" name="Title 2"/>
          <p:cNvSpPr>
            <a:spLocks noGrp="1"/>
          </p:cNvSpPr>
          <p:nvPr>
            <p:ph type="title"/>
          </p:nvPr>
        </p:nvSpPr>
        <p:spPr>
          <a:xfrm>
            <a:off x="428596" y="357166"/>
            <a:ext cx="8229600" cy="1143000"/>
          </a:xfrm>
        </p:spPr>
        <p:txBody>
          <a:bodyPr>
            <a:normAutofit fontScale="90000"/>
          </a:bodyPr>
          <a:lstStyle/>
          <a:p>
            <a:r>
              <a:rPr lang="en-US" dirty="0" smtClean="0">
                <a:solidFill>
                  <a:schemeClr val="accent2">
                    <a:lumMod val="75000"/>
                  </a:schemeClr>
                </a:solidFill>
              </a:rPr>
              <a:t>#4. Service Spirituality</a:t>
            </a:r>
            <a:r>
              <a:rPr lang="en-US" dirty="0" smtClean="0"/>
              <a:t/>
            </a:r>
            <a:br>
              <a:rPr lang="en-US" dirty="0" smtClean="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Experiencing spiritual awakening when you are surrounded by other people explains this type of spirituality.</a:t>
            </a:r>
          </a:p>
          <a:p>
            <a:r>
              <a:rPr lang="en-US" b="1" i="1" dirty="0" smtClean="0"/>
              <a:t>Being in religious groups is one way to experience this spirituality. </a:t>
            </a:r>
          </a:p>
          <a:p>
            <a:r>
              <a:rPr lang="en-US" b="1" i="1" dirty="0" smtClean="0"/>
              <a:t> </a:t>
            </a:r>
            <a:r>
              <a:rPr lang="en-US" dirty="0" smtClean="0"/>
              <a:t>However, this can also be achieved with any other form of a group – exercising, nature-related activities, meditation, etc.</a:t>
            </a:r>
          </a:p>
          <a:p>
            <a:r>
              <a:rPr lang="en-US" dirty="0" smtClean="0"/>
              <a:t>Since there are multiple types of spirituality, there are also various ways of spiritual practices too.</a:t>
            </a:r>
          </a:p>
          <a:p>
            <a:endParaRPr lang="en-US" dirty="0"/>
          </a:p>
        </p:txBody>
      </p:sp>
      <p:sp>
        <p:nvSpPr>
          <p:cNvPr id="3" name="Title 2"/>
          <p:cNvSpPr>
            <a:spLocks noGrp="1"/>
          </p:cNvSpPr>
          <p:nvPr>
            <p:ph type="title"/>
          </p:nvPr>
        </p:nvSpPr>
        <p:spPr/>
        <p:txBody>
          <a:bodyPr>
            <a:normAutofit fontScale="90000"/>
          </a:bodyPr>
          <a:lstStyle/>
          <a:p>
            <a:r>
              <a:rPr lang="en-US" dirty="0" smtClean="0">
                <a:solidFill>
                  <a:schemeClr val="accent3"/>
                </a:solidFill>
              </a:rPr>
              <a:t>#5. Social Spirituality</a:t>
            </a:r>
            <a:r>
              <a:rPr lang="en-US" dirty="0" smtClean="0"/>
              <a:t/>
            </a:r>
            <a:br>
              <a:rPr lang="en-US" dirty="0" smtClean="0"/>
            </a:b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Experiencing spiritual awakening when you are surrounded by other people explains this type of spirituality.</a:t>
            </a:r>
          </a:p>
          <a:p>
            <a:r>
              <a:rPr lang="en-US" b="1" i="1" dirty="0" smtClean="0"/>
              <a:t>Being in religious groups is one way to experience this spirituality. </a:t>
            </a:r>
          </a:p>
          <a:p>
            <a:r>
              <a:rPr lang="en-US" b="1" i="1" dirty="0" smtClean="0"/>
              <a:t> </a:t>
            </a:r>
            <a:r>
              <a:rPr lang="en-US" dirty="0" smtClean="0"/>
              <a:t>However, this can also be achieved with any other form of a group – exercising, nature-related activities, meditation, etc.</a:t>
            </a:r>
          </a:p>
          <a:p>
            <a:r>
              <a:rPr lang="en-US" dirty="0" smtClean="0"/>
              <a:t>Since there are multiple types of spirituality, there are also various ways of spiritual practices too.</a:t>
            </a:r>
          </a:p>
          <a:p>
            <a:endParaRPr lang="en-US" dirty="0"/>
          </a:p>
        </p:txBody>
      </p:sp>
      <p:sp>
        <p:nvSpPr>
          <p:cNvPr id="3" name="Title 2"/>
          <p:cNvSpPr>
            <a:spLocks noGrp="1"/>
          </p:cNvSpPr>
          <p:nvPr>
            <p:ph type="title"/>
          </p:nvPr>
        </p:nvSpPr>
        <p:spPr/>
        <p:txBody>
          <a:bodyPr>
            <a:normAutofit fontScale="90000"/>
          </a:bodyPr>
          <a:lstStyle/>
          <a:p>
            <a:r>
              <a:rPr lang="en-US" dirty="0" smtClean="0">
                <a:solidFill>
                  <a:schemeClr val="accent6">
                    <a:lumMod val="50000"/>
                  </a:schemeClr>
                </a:solidFill>
              </a:rPr>
              <a:t>#5. Social Spirituality</a:t>
            </a:r>
            <a:r>
              <a:rPr lang="en-US" dirty="0" smtClean="0"/>
              <a:t/>
            </a:r>
            <a:br>
              <a:rPr lang="en-US" dirty="0" smtClean="0"/>
            </a:b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071546"/>
            <a:ext cx="6143636" cy="5643602"/>
          </a:xfrm>
        </p:spPr>
        <p:txBody>
          <a:bodyPr/>
          <a:lstStyle/>
          <a:p>
            <a:r>
              <a:rPr lang="en-US" dirty="0" smtClean="0"/>
              <a:t>There are also 5 spiritual practices and with them, anyone can achieve a true spiritual self:</a:t>
            </a:r>
          </a:p>
          <a:p>
            <a:r>
              <a:rPr lang="en-US" b="1" dirty="0" smtClean="0">
                <a:solidFill>
                  <a:schemeClr val="accent3">
                    <a:lumMod val="75000"/>
                  </a:schemeClr>
                </a:solidFill>
              </a:rPr>
              <a:t>(1)Path </a:t>
            </a:r>
            <a:r>
              <a:rPr lang="en-US" b="1" dirty="0" smtClean="0">
                <a:solidFill>
                  <a:schemeClr val="accent3">
                    <a:lumMod val="75000"/>
                  </a:schemeClr>
                </a:solidFill>
              </a:rPr>
              <a:t>of Knowledge</a:t>
            </a:r>
          </a:p>
          <a:p>
            <a:r>
              <a:rPr lang="en-US" dirty="0" smtClean="0"/>
              <a:t>The main idea behind this practice is the power knowledge gives to people. This practice revolves around the idea that ultimate liberation can happen with acquiring knowledge.</a:t>
            </a:r>
          </a:p>
          <a:p>
            <a:endParaRPr lang="en-US" dirty="0"/>
          </a:p>
        </p:txBody>
      </p:sp>
      <p:sp>
        <p:nvSpPr>
          <p:cNvPr id="3" name="Title 2"/>
          <p:cNvSpPr>
            <a:spLocks noGrp="1"/>
          </p:cNvSpPr>
          <p:nvPr>
            <p:ph type="title"/>
          </p:nvPr>
        </p:nvSpPr>
        <p:spPr/>
        <p:txBody>
          <a:bodyPr>
            <a:normAutofit fontScale="90000"/>
          </a:bodyPr>
          <a:lstStyle/>
          <a:p>
            <a:r>
              <a:rPr lang="en-US" dirty="0" smtClean="0">
                <a:solidFill>
                  <a:schemeClr val="bg2">
                    <a:lumMod val="50000"/>
                  </a:schemeClr>
                </a:solidFill>
              </a:rPr>
              <a:t>Ways of Spiritual </a:t>
            </a:r>
            <a:r>
              <a:rPr lang="en-US" dirty="0" smtClean="0">
                <a:solidFill>
                  <a:schemeClr val="bg2">
                    <a:lumMod val="50000"/>
                  </a:schemeClr>
                </a:solidFill>
              </a:rPr>
              <a:t>Practices:</a:t>
            </a:r>
            <a:r>
              <a:rPr lang="en-US" dirty="0" smtClean="0"/>
              <a:t/>
            </a:r>
            <a:br>
              <a:rPr lang="en-US" dirty="0" smtClean="0"/>
            </a:br>
            <a:endParaRPr lang="en-US" dirty="0"/>
          </a:p>
        </p:txBody>
      </p:sp>
      <p:pic>
        <p:nvPicPr>
          <p:cNvPr id="4" name="Picture 3" descr="KNOWLEDGE.jpeg"/>
          <p:cNvPicPr>
            <a:picLocks noChangeAspect="1"/>
          </p:cNvPicPr>
          <p:nvPr/>
        </p:nvPicPr>
        <p:blipFill>
          <a:blip r:embed="rId2"/>
          <a:stretch>
            <a:fillRect/>
          </a:stretch>
        </p:blipFill>
        <p:spPr>
          <a:xfrm>
            <a:off x="5715008" y="1142985"/>
            <a:ext cx="3428992" cy="257176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2908" y="1500174"/>
            <a:ext cx="5857916" cy="4525963"/>
          </a:xfrm>
        </p:spPr>
        <p:txBody>
          <a:bodyPr/>
          <a:lstStyle/>
          <a:p>
            <a:r>
              <a:rPr lang="en-US" dirty="0" smtClean="0"/>
              <a:t>A</a:t>
            </a:r>
            <a:r>
              <a:rPr lang="en-US" dirty="0" smtClean="0"/>
              <a:t> </a:t>
            </a:r>
            <a:r>
              <a:rPr lang="en-US" dirty="0" smtClean="0"/>
              <a:t>characteristic property that defines the apparent individual nature of something</a:t>
            </a:r>
          </a:p>
          <a:p>
            <a:r>
              <a:rPr lang="en-US" dirty="0" smtClean="0"/>
              <a:t>the inherent complex of attributes that determines a person's moral and ethical actions and reactions is known as character.</a:t>
            </a:r>
            <a:endParaRPr lang="en-US" dirty="0"/>
          </a:p>
        </p:txBody>
      </p:sp>
      <p:sp>
        <p:nvSpPr>
          <p:cNvPr id="3" name="Title 2"/>
          <p:cNvSpPr>
            <a:spLocks noGrp="1"/>
          </p:cNvSpPr>
          <p:nvPr>
            <p:ph type="title"/>
          </p:nvPr>
        </p:nvSpPr>
        <p:spPr>
          <a:xfrm>
            <a:off x="285720" y="214290"/>
            <a:ext cx="8229600" cy="1143000"/>
          </a:xfrm>
          <a:ln>
            <a:solidFill>
              <a:schemeClr val="tx1"/>
            </a:solidFill>
            <a:prstDash val="solid"/>
          </a:ln>
        </p:spPr>
        <p:txBody>
          <a:bodyPr/>
          <a:lstStyle/>
          <a:p>
            <a:r>
              <a:rPr lang="en-US" dirty="0" smtClean="0">
                <a:solidFill>
                  <a:srgbClr val="00B050"/>
                </a:solidFill>
              </a:rPr>
              <a:t>Character</a:t>
            </a:r>
            <a:r>
              <a:rPr lang="en-US" dirty="0" smtClean="0">
                <a:solidFill>
                  <a:srgbClr val="00B050"/>
                </a:solidFill>
              </a:rPr>
              <a:t>:</a:t>
            </a:r>
            <a:endParaRPr lang="en-US" dirty="0">
              <a:solidFill>
                <a:srgbClr val="00B050"/>
              </a:solidFill>
            </a:endParaRPr>
          </a:p>
        </p:txBody>
      </p:sp>
      <p:pic>
        <p:nvPicPr>
          <p:cNvPr id="2050" name="Picture 2"/>
          <p:cNvPicPr>
            <a:picLocks noChangeAspect="1" noChangeArrowheads="1"/>
          </p:cNvPicPr>
          <p:nvPr/>
        </p:nvPicPr>
        <p:blipFill>
          <a:blip r:embed="rId2"/>
          <a:srcRect/>
          <a:stretch>
            <a:fillRect/>
          </a:stretch>
        </p:blipFill>
        <p:spPr bwMode="auto">
          <a:xfrm>
            <a:off x="5643571" y="1643050"/>
            <a:ext cx="3500430" cy="3000396"/>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714620"/>
            <a:ext cx="6643702" cy="4000528"/>
          </a:xfrm>
        </p:spPr>
        <p:txBody>
          <a:bodyPr>
            <a:normAutofit fontScale="77500" lnSpcReduction="20000"/>
          </a:bodyPr>
          <a:lstStyle/>
          <a:p>
            <a:r>
              <a:rPr lang="en-US" dirty="0" smtClean="0"/>
              <a:t>This </a:t>
            </a:r>
            <a:r>
              <a:rPr lang="en-US" dirty="0" smtClean="0"/>
              <a:t>spiritual practice has</a:t>
            </a:r>
            <a:r>
              <a:rPr lang="en-US" b="1" i="1" dirty="0" smtClean="0"/>
              <a:t> liberation from your ego as its core element.  </a:t>
            </a:r>
            <a:r>
              <a:rPr lang="en-US" dirty="0" smtClean="0"/>
              <a:t>This is partly because many people who consider themselves religious will use some of these methods to express their spirituality.</a:t>
            </a:r>
          </a:p>
          <a:p>
            <a:r>
              <a:rPr lang="en-US" dirty="0" smtClean="0"/>
              <a:t>However, </a:t>
            </a:r>
            <a:r>
              <a:rPr lang="en-US" u="sng" dirty="0" smtClean="0">
                <a:hlinkClick r:id="rId2"/>
              </a:rPr>
              <a:t>it’s not always connected with religion</a:t>
            </a:r>
            <a:r>
              <a:rPr lang="en-US" dirty="0" smtClean="0"/>
              <a:t>. People also devote themselves to a higher power source or their consciousness to experience spiritual freedom.</a:t>
            </a:r>
          </a:p>
          <a:p>
            <a:r>
              <a:rPr lang="en-US" dirty="0" smtClean="0"/>
              <a:t>Some of those methods are </a:t>
            </a:r>
            <a:r>
              <a:rPr lang="en-US" b="1" i="1" dirty="0" smtClean="0"/>
              <a:t>chanting, praying, mantras, and belief</a:t>
            </a:r>
            <a:r>
              <a:rPr lang="en-US" dirty="0" smtClean="0"/>
              <a:t> to become more spiritually aware.</a:t>
            </a:r>
          </a:p>
          <a:p>
            <a:r>
              <a:rPr lang="en-US" dirty="0" smtClean="0"/>
              <a:t/>
            </a:r>
            <a:br>
              <a:rPr lang="en-US" dirty="0" smtClean="0"/>
            </a:br>
            <a:endParaRPr lang="en-US" dirty="0"/>
          </a:p>
        </p:txBody>
      </p:sp>
      <p:sp>
        <p:nvSpPr>
          <p:cNvPr id="3" name="Title 2"/>
          <p:cNvSpPr>
            <a:spLocks noGrp="1"/>
          </p:cNvSpPr>
          <p:nvPr>
            <p:ph type="title"/>
          </p:nvPr>
        </p:nvSpPr>
        <p:spPr>
          <a:xfrm>
            <a:off x="214282" y="274638"/>
            <a:ext cx="8472518" cy="654032"/>
          </a:xfrm>
          <a:ln>
            <a:solidFill>
              <a:schemeClr val="accent1">
                <a:lumMod val="20000"/>
                <a:lumOff val="80000"/>
              </a:schemeClr>
            </a:solidFill>
          </a:ln>
        </p:spPr>
        <p:txBody>
          <a:bodyPr>
            <a:normAutofit fontScale="90000"/>
          </a:bodyPr>
          <a:lstStyle/>
          <a:p>
            <a:r>
              <a:rPr lang="en-US" dirty="0" smtClean="0">
                <a:solidFill>
                  <a:schemeClr val="bg2">
                    <a:lumMod val="50000"/>
                  </a:schemeClr>
                </a:solidFill>
              </a:rPr>
              <a:t>(2)Path </a:t>
            </a:r>
            <a:r>
              <a:rPr lang="en-US" dirty="0" smtClean="0">
                <a:solidFill>
                  <a:schemeClr val="bg2">
                    <a:lumMod val="50000"/>
                  </a:schemeClr>
                </a:solidFill>
              </a:rPr>
              <a:t>of Devotion</a:t>
            </a:r>
            <a:r>
              <a:rPr lang="en-US" dirty="0" smtClean="0"/>
              <a:t/>
            </a:r>
            <a:br>
              <a:rPr lang="en-US" dirty="0" smtClean="0"/>
            </a:br>
            <a:endParaRPr lang="en-US" dirty="0"/>
          </a:p>
        </p:txBody>
      </p:sp>
      <p:pic>
        <p:nvPicPr>
          <p:cNvPr id="4" name="Picture 3" descr="DEVOTION.jpeg"/>
          <p:cNvPicPr>
            <a:picLocks noChangeAspect="1"/>
          </p:cNvPicPr>
          <p:nvPr/>
        </p:nvPicPr>
        <p:blipFill>
          <a:blip r:embed="rId3"/>
          <a:stretch>
            <a:fillRect/>
          </a:stretch>
        </p:blipFill>
        <p:spPr>
          <a:xfrm>
            <a:off x="1142976" y="928670"/>
            <a:ext cx="6000768" cy="18127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2908" y="714356"/>
            <a:ext cx="7358114" cy="6143644"/>
          </a:xfrm>
        </p:spPr>
        <p:txBody>
          <a:bodyPr>
            <a:normAutofit fontScale="92500" lnSpcReduction="10000"/>
          </a:bodyPr>
          <a:lstStyle/>
          <a:p>
            <a:r>
              <a:rPr lang="en-US" u="sng" dirty="0" smtClean="0">
                <a:hlinkClick r:id="rId2"/>
              </a:rPr>
              <a:t>Meditation</a:t>
            </a:r>
            <a:r>
              <a:rPr lang="en-US" dirty="0" smtClean="0"/>
              <a:t> is one of the most common methods people are using to get better in touch with their true spirit. </a:t>
            </a:r>
            <a:r>
              <a:rPr lang="en-US" b="1" i="1" dirty="0" smtClean="0"/>
              <a:t>Alongside meditation are breathing techniques, asceticism, and teacher relationship</a:t>
            </a:r>
            <a:r>
              <a:rPr lang="en-US" dirty="0" smtClean="0"/>
              <a:t>.</a:t>
            </a:r>
          </a:p>
          <a:p>
            <a:r>
              <a:rPr lang="en-US" dirty="0" smtClean="0"/>
              <a:t>The basis of this spiritual practice is calmness. People believe that whatever they accumulate through their life can be channeled through these methods. This way, dealing with everyday life challenges becomes easier because there’s a way to let go of all the negative thoughts.</a:t>
            </a:r>
          </a:p>
          <a:p>
            <a:r>
              <a:rPr lang="en-US" b="1" i="1" dirty="0" smtClean="0"/>
              <a:t>Raja Yoga, Nada Yoga, and Buddhism</a:t>
            </a:r>
            <a:r>
              <a:rPr lang="en-US" dirty="0" smtClean="0"/>
              <a:t> are some examples of this spiritual practice.</a:t>
            </a:r>
            <a:br>
              <a:rPr lang="en-US" dirty="0" smtClean="0"/>
            </a:br>
            <a:endParaRPr lang="en-US" dirty="0"/>
          </a:p>
        </p:txBody>
      </p:sp>
      <p:sp>
        <p:nvSpPr>
          <p:cNvPr id="3" name="Title 2"/>
          <p:cNvSpPr>
            <a:spLocks noGrp="1"/>
          </p:cNvSpPr>
          <p:nvPr>
            <p:ph type="title"/>
          </p:nvPr>
        </p:nvSpPr>
        <p:spPr>
          <a:xfrm>
            <a:off x="457200" y="274638"/>
            <a:ext cx="8229600" cy="796908"/>
          </a:xfrm>
        </p:spPr>
        <p:txBody>
          <a:bodyPr>
            <a:normAutofit fontScale="90000"/>
          </a:bodyPr>
          <a:lstStyle/>
          <a:p>
            <a:r>
              <a:rPr lang="en-US" dirty="0" smtClean="0">
                <a:solidFill>
                  <a:schemeClr val="accent4">
                    <a:lumMod val="75000"/>
                  </a:schemeClr>
                </a:solidFill>
              </a:rPr>
              <a:t>(3)Path </a:t>
            </a:r>
            <a:r>
              <a:rPr lang="en-US" dirty="0" smtClean="0">
                <a:solidFill>
                  <a:schemeClr val="accent4">
                    <a:lumMod val="75000"/>
                  </a:schemeClr>
                </a:solidFill>
              </a:rPr>
              <a:t>of </a:t>
            </a:r>
            <a:r>
              <a:rPr lang="en-US" dirty="0" smtClean="0">
                <a:solidFill>
                  <a:schemeClr val="accent4">
                    <a:lumMod val="75000"/>
                  </a:schemeClr>
                </a:solidFill>
              </a:rPr>
              <a:t>Meditation:</a:t>
            </a:r>
            <a:r>
              <a:rPr lang="en-US" dirty="0" smtClean="0"/>
              <a:t/>
            </a:r>
            <a:br>
              <a:rPr lang="en-US" dirty="0" smtClean="0"/>
            </a:br>
            <a:endParaRPr lang="en-US" dirty="0"/>
          </a:p>
        </p:txBody>
      </p:sp>
      <p:pic>
        <p:nvPicPr>
          <p:cNvPr id="4" name="Picture 3" descr="MEDITATION.jpeg"/>
          <p:cNvPicPr>
            <a:picLocks noChangeAspect="1"/>
          </p:cNvPicPr>
          <p:nvPr/>
        </p:nvPicPr>
        <p:blipFill>
          <a:blip r:embed="rId3"/>
          <a:stretch>
            <a:fillRect/>
          </a:stretch>
        </p:blipFill>
        <p:spPr>
          <a:xfrm>
            <a:off x="7000892" y="714356"/>
            <a:ext cx="2143108" cy="271464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57232"/>
            <a:ext cx="6715140" cy="5150059"/>
          </a:xfrm>
        </p:spPr>
        <p:txBody>
          <a:bodyPr>
            <a:normAutofit fontScale="92500" lnSpcReduction="10000"/>
          </a:bodyPr>
          <a:lstStyle/>
          <a:p>
            <a:r>
              <a:rPr lang="en-US" dirty="0" smtClean="0"/>
              <a:t>Similar </a:t>
            </a:r>
            <a:r>
              <a:rPr lang="en-US" dirty="0" smtClean="0"/>
              <a:t>to the service type of spirituality, this spiritual practice is about active selflessness.</a:t>
            </a:r>
          </a:p>
          <a:p>
            <a:r>
              <a:rPr lang="en-US" dirty="0" smtClean="0"/>
              <a:t>These people are liberated from any rules and rely only on giving rather than receiving</a:t>
            </a:r>
            <a:r>
              <a:rPr lang="en-US" dirty="0" smtClean="0"/>
              <a:t>.</a:t>
            </a:r>
          </a:p>
          <a:p>
            <a:r>
              <a:rPr lang="en-US" dirty="0" smtClean="0"/>
              <a:t>For them, this is the only way to redeem themselves from any challenge or negative situation in life.</a:t>
            </a:r>
          </a:p>
          <a:p>
            <a:r>
              <a:rPr lang="en-US" b="1" i="1" dirty="0" smtClean="0"/>
              <a:t>Volunteering, helping in Red Cross, helping those in need, working with people or children with disabilities</a:t>
            </a:r>
            <a:r>
              <a:rPr lang="en-US" dirty="0" smtClean="0"/>
              <a:t> – any type of selfless act falls under this category.</a:t>
            </a:r>
          </a:p>
          <a:p>
            <a:endParaRPr lang="en-US" dirty="0"/>
          </a:p>
        </p:txBody>
      </p:sp>
      <p:sp>
        <p:nvSpPr>
          <p:cNvPr id="3" name="Title 2"/>
          <p:cNvSpPr>
            <a:spLocks noGrp="1"/>
          </p:cNvSpPr>
          <p:nvPr>
            <p:ph type="title"/>
          </p:nvPr>
        </p:nvSpPr>
        <p:spPr>
          <a:xfrm>
            <a:off x="457200" y="274638"/>
            <a:ext cx="8229600" cy="868346"/>
          </a:xfrm>
        </p:spPr>
        <p:txBody>
          <a:bodyPr>
            <a:normAutofit fontScale="90000"/>
          </a:bodyPr>
          <a:lstStyle/>
          <a:p>
            <a:r>
              <a:rPr lang="en-US" dirty="0" smtClean="0">
                <a:solidFill>
                  <a:srgbClr val="7030A0"/>
                </a:solidFill>
              </a:rPr>
              <a:t>(4)Path </a:t>
            </a:r>
            <a:r>
              <a:rPr lang="en-US" dirty="0" smtClean="0">
                <a:solidFill>
                  <a:srgbClr val="7030A0"/>
                </a:solidFill>
              </a:rPr>
              <a:t>of </a:t>
            </a:r>
            <a:r>
              <a:rPr lang="en-US" dirty="0" smtClean="0">
                <a:solidFill>
                  <a:srgbClr val="7030A0"/>
                </a:solidFill>
              </a:rPr>
              <a:t>Service:</a:t>
            </a:r>
            <a:r>
              <a:rPr lang="en-US" dirty="0" smtClean="0"/>
              <a:t/>
            </a:r>
            <a:br>
              <a:rPr lang="en-US" dirty="0" smtClean="0"/>
            </a:br>
            <a:endParaRPr lang="en-US" dirty="0"/>
          </a:p>
        </p:txBody>
      </p:sp>
      <p:pic>
        <p:nvPicPr>
          <p:cNvPr id="1026" name="Picture 2"/>
          <p:cNvPicPr>
            <a:picLocks noChangeAspect="1" noChangeArrowheads="1"/>
          </p:cNvPicPr>
          <p:nvPr/>
        </p:nvPicPr>
        <p:blipFill>
          <a:blip r:embed="rId2"/>
          <a:srcRect/>
          <a:stretch>
            <a:fillRect/>
          </a:stretch>
        </p:blipFill>
        <p:spPr bwMode="auto">
          <a:xfrm>
            <a:off x="5857884" y="1214422"/>
            <a:ext cx="3286116" cy="3890966"/>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2908" y="785794"/>
            <a:ext cx="9001188" cy="5221497"/>
          </a:xfrm>
        </p:spPr>
        <p:txBody>
          <a:bodyPr>
            <a:normAutofit fontScale="92500" lnSpcReduction="10000"/>
          </a:bodyPr>
          <a:lstStyle/>
          <a:p>
            <a:r>
              <a:rPr lang="en-US" dirty="0" smtClean="0"/>
              <a:t>More </a:t>
            </a:r>
            <a:r>
              <a:rPr lang="en-US" dirty="0" smtClean="0"/>
              <a:t>than a combination of different methods and core elements, this practice revolves around the idea of purification of your body and mind.</a:t>
            </a:r>
          </a:p>
          <a:p>
            <a:r>
              <a:rPr lang="en-US" dirty="0" smtClean="0"/>
              <a:t>There are all kinds of methods, such as </a:t>
            </a:r>
            <a:r>
              <a:rPr lang="en-US" b="1" i="1" dirty="0" smtClean="0"/>
              <a:t>meditation, breathing, somatic techniques, and teacher relationship.</a:t>
            </a:r>
            <a:endParaRPr lang="en-US" dirty="0" smtClean="0"/>
          </a:p>
          <a:p>
            <a:r>
              <a:rPr lang="en-US" dirty="0" smtClean="0"/>
              <a:t>A person can achieve spiritual guidance in this practice in many ways. Some people use ritual behavior or activity to achieve this, others may concentrate solely on improving their physical health.</a:t>
            </a:r>
          </a:p>
          <a:p>
            <a:r>
              <a:rPr lang="en-US" dirty="0" smtClean="0"/>
              <a:t>Whatever the action, the goal is to achieve purified both body and mind, liberated from the toxic elements you encounter in everyday lives.</a:t>
            </a:r>
            <a:endParaRPr lang="en-US" dirty="0"/>
          </a:p>
        </p:txBody>
      </p:sp>
      <p:sp>
        <p:nvSpPr>
          <p:cNvPr id="3" name="Title 2"/>
          <p:cNvSpPr>
            <a:spLocks noGrp="1"/>
          </p:cNvSpPr>
          <p:nvPr>
            <p:ph type="title"/>
          </p:nvPr>
        </p:nvSpPr>
        <p:spPr>
          <a:xfrm>
            <a:off x="457200" y="274638"/>
            <a:ext cx="7115196" cy="868346"/>
          </a:xfrm>
        </p:spPr>
        <p:txBody>
          <a:bodyPr>
            <a:normAutofit fontScale="90000"/>
          </a:bodyPr>
          <a:lstStyle/>
          <a:p>
            <a:r>
              <a:rPr lang="en-US" dirty="0" smtClean="0">
                <a:solidFill>
                  <a:srgbClr val="7030A0"/>
                </a:solidFill>
              </a:rPr>
              <a:t>(5)Path </a:t>
            </a:r>
            <a:r>
              <a:rPr lang="en-US" dirty="0" smtClean="0">
                <a:solidFill>
                  <a:srgbClr val="7030A0"/>
                </a:solidFill>
              </a:rPr>
              <a:t>of </a:t>
            </a:r>
            <a:r>
              <a:rPr lang="en-US" dirty="0" smtClean="0">
                <a:solidFill>
                  <a:srgbClr val="7030A0"/>
                </a:solidFill>
              </a:rPr>
              <a:t>Energy:</a:t>
            </a:r>
            <a:r>
              <a:rPr lang="en-US" dirty="0" smtClean="0"/>
              <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282" y="928670"/>
            <a:ext cx="6072230" cy="5715040"/>
          </a:xfrm>
        </p:spPr>
        <p:txBody>
          <a:bodyPr>
            <a:normAutofit fontScale="92500" lnSpcReduction="10000"/>
          </a:bodyPr>
          <a:lstStyle/>
          <a:p>
            <a:r>
              <a:rPr lang="en-US" dirty="0" smtClean="0"/>
              <a:t>Originally </a:t>
            </a:r>
            <a:r>
              <a:rPr lang="en-US" dirty="0" smtClean="0"/>
              <a:t>from the Greek, </a:t>
            </a:r>
            <a:r>
              <a:rPr lang="en-US" i="1" dirty="0" err="1" smtClean="0"/>
              <a:t>kharakter</a:t>
            </a:r>
            <a:r>
              <a:rPr lang="en-US" dirty="0" smtClean="0"/>
              <a:t>, meaning a mark that could be distinguished from other marks, </a:t>
            </a:r>
            <a:r>
              <a:rPr lang="en-US" b="1" dirty="0" smtClean="0"/>
              <a:t>character</a:t>
            </a:r>
            <a:r>
              <a:rPr lang="en-US" dirty="0" smtClean="0"/>
              <a:t> in the context of real life refers to the sum of attributes or qualities that describe a person. For example, a person could be described as tall, sensitive, intelligent, and kind, and might be referred to as having "strong character." This term is also used to refer to roles that an actor plays or fictional people in a story or novel.</a:t>
            </a:r>
          </a:p>
          <a:p>
            <a:endParaRPr lang="en-US" dirty="0"/>
          </a:p>
        </p:txBody>
      </p:sp>
      <p:sp>
        <p:nvSpPr>
          <p:cNvPr id="3" name="Title 2"/>
          <p:cNvSpPr>
            <a:spLocks noGrp="1"/>
          </p:cNvSpPr>
          <p:nvPr>
            <p:ph type="title"/>
          </p:nvPr>
        </p:nvSpPr>
        <p:spPr/>
        <p:txBody>
          <a:bodyPr>
            <a:normAutofit fontScale="90000"/>
          </a:bodyPr>
          <a:lstStyle/>
          <a:p>
            <a:r>
              <a:rPr lang="en-US" dirty="0" smtClean="0">
                <a:solidFill>
                  <a:srgbClr val="FFC000"/>
                </a:solidFill>
              </a:rPr>
              <a:t>What is Character?</a:t>
            </a:r>
            <a:r>
              <a:rPr lang="en-US" dirty="0" smtClean="0"/>
              <a:t/>
            </a:r>
            <a:br>
              <a:rPr lang="en-US" dirty="0" smtClean="0"/>
            </a:br>
            <a:endParaRPr lang="en-US" dirty="0"/>
          </a:p>
        </p:txBody>
      </p:sp>
      <p:pic>
        <p:nvPicPr>
          <p:cNvPr id="4098" name="Picture 2"/>
          <p:cNvPicPr>
            <a:picLocks noChangeAspect="1" noChangeArrowheads="1"/>
          </p:cNvPicPr>
          <p:nvPr/>
        </p:nvPicPr>
        <p:blipFill>
          <a:blip r:embed="rId2"/>
          <a:srcRect/>
          <a:stretch>
            <a:fillRect/>
          </a:stretch>
        </p:blipFill>
        <p:spPr bwMode="auto">
          <a:xfrm>
            <a:off x="6143636" y="785794"/>
            <a:ext cx="3000364" cy="4600604"/>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Font typeface="Wingdings" pitchFamily="2" charset="2"/>
              <a:buChar char="§"/>
            </a:pPr>
            <a:r>
              <a:rPr lang="en-US" sz="3000" dirty="0" smtClean="0">
                <a:solidFill>
                  <a:schemeClr val="accent1"/>
                </a:solidFill>
              </a:rPr>
              <a:t>Honesty        trustworthiness     fairness</a:t>
            </a:r>
          </a:p>
          <a:p>
            <a:pPr>
              <a:buFont typeface="Wingdings" pitchFamily="2" charset="2"/>
              <a:buChar char="§"/>
            </a:pPr>
            <a:endParaRPr lang="en-US" sz="3000" dirty="0" smtClean="0">
              <a:solidFill>
                <a:schemeClr val="accent1"/>
              </a:solidFill>
            </a:endParaRPr>
          </a:p>
          <a:p>
            <a:pPr>
              <a:buFont typeface="Wingdings" pitchFamily="2" charset="2"/>
              <a:buChar char="§"/>
            </a:pPr>
            <a:r>
              <a:rPr lang="en-US" sz="3000" dirty="0" smtClean="0">
                <a:solidFill>
                  <a:schemeClr val="accent1"/>
                </a:solidFill>
              </a:rPr>
              <a:t>Respect        caring                  inspiring    </a:t>
            </a:r>
          </a:p>
          <a:p>
            <a:pPr>
              <a:buFont typeface="Wingdings" pitchFamily="2" charset="2"/>
              <a:buChar char="§"/>
            </a:pPr>
            <a:endParaRPr lang="en-US" sz="3000" dirty="0" smtClean="0">
              <a:solidFill>
                <a:schemeClr val="accent1"/>
              </a:solidFill>
            </a:endParaRPr>
          </a:p>
          <a:p>
            <a:pPr>
              <a:buFont typeface="Wingdings" pitchFamily="2" charset="2"/>
              <a:buChar char="§"/>
            </a:pPr>
            <a:r>
              <a:rPr lang="en-US" sz="3000" dirty="0" smtClean="0">
                <a:solidFill>
                  <a:schemeClr val="accent1"/>
                </a:solidFill>
              </a:rPr>
              <a:t>Integrity       confidence           Courageous  </a:t>
            </a:r>
          </a:p>
          <a:p>
            <a:pPr>
              <a:buFont typeface="Wingdings" pitchFamily="2" charset="2"/>
              <a:buChar char="§"/>
            </a:pPr>
            <a:endParaRPr lang="en-US" sz="3000" dirty="0" smtClean="0">
              <a:solidFill>
                <a:schemeClr val="accent1"/>
              </a:solidFill>
            </a:endParaRPr>
          </a:p>
          <a:p>
            <a:pPr>
              <a:buFont typeface="Wingdings" pitchFamily="2" charset="2"/>
              <a:buChar char="§"/>
            </a:pPr>
            <a:r>
              <a:rPr lang="en-US" sz="3000" dirty="0" smtClean="0">
                <a:solidFill>
                  <a:schemeClr val="accent1"/>
                </a:solidFill>
              </a:rPr>
              <a:t>Loyal            unselfish              citizenship </a:t>
            </a:r>
          </a:p>
          <a:p>
            <a:pPr>
              <a:buFont typeface="Wingdings" pitchFamily="2" charset="2"/>
              <a:buChar char="§"/>
            </a:pPr>
            <a:endParaRPr lang="en-US" sz="3000" dirty="0" smtClean="0">
              <a:solidFill>
                <a:schemeClr val="accent1"/>
              </a:solidFill>
            </a:endParaRPr>
          </a:p>
          <a:p>
            <a:pPr>
              <a:buFont typeface="Wingdings" pitchFamily="2" charset="2"/>
              <a:buChar char="§"/>
            </a:pPr>
            <a:r>
              <a:rPr lang="en-US" sz="3000" dirty="0" smtClean="0">
                <a:solidFill>
                  <a:schemeClr val="accent1"/>
                </a:solidFill>
              </a:rPr>
              <a:t>Tact              competent</a:t>
            </a:r>
          </a:p>
          <a:p>
            <a:pPr>
              <a:buNone/>
            </a:pPr>
            <a:endParaRPr lang="en-US" dirty="0">
              <a:solidFill>
                <a:schemeClr val="accent1"/>
              </a:solidFill>
            </a:endParaRPr>
          </a:p>
        </p:txBody>
      </p:sp>
      <p:sp>
        <p:nvSpPr>
          <p:cNvPr id="3" name="Title 2"/>
          <p:cNvSpPr>
            <a:spLocks noGrp="1"/>
          </p:cNvSpPr>
          <p:nvPr>
            <p:ph type="title"/>
          </p:nvPr>
        </p:nvSpPr>
        <p:spPr>
          <a:noFill/>
          <a:ln>
            <a:solidFill>
              <a:schemeClr val="accent2"/>
            </a:solidFill>
          </a:ln>
        </p:spPr>
        <p:txBody>
          <a:bodyPr>
            <a:normAutofit fontScale="90000"/>
          </a:bodyPr>
          <a:lstStyle/>
          <a:p>
            <a:r>
              <a:rPr lang="en-US" dirty="0" smtClean="0">
                <a:solidFill>
                  <a:schemeClr val="accent2"/>
                </a:solidFill>
              </a:rPr>
              <a:t>What is the characteristics of character?</a:t>
            </a:r>
            <a:endParaRPr lang="en-US" dirty="0">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346" y="785794"/>
            <a:ext cx="6572264" cy="6072206"/>
          </a:xfrm>
        </p:spPr>
        <p:txBody>
          <a:bodyPr>
            <a:normAutofit/>
          </a:bodyPr>
          <a:lstStyle/>
          <a:p>
            <a:r>
              <a:rPr lang="en-US" b="1" dirty="0" smtClean="0"/>
              <a:t>Character </a:t>
            </a:r>
            <a:r>
              <a:rPr lang="en-US" b="1" dirty="0" smtClean="0"/>
              <a:t>traits</a:t>
            </a:r>
            <a:r>
              <a:rPr lang="en-US" dirty="0" smtClean="0"/>
              <a:t> are defined as the individual qualities or attributes that make up a person's overall character. These descriptions can be physical, emotional, mental, or moral. Every person is made up of many different traits or qualities, and these can also change over the course of someone's life. In literature, the traits of a character can change over the course of the plot.</a:t>
            </a:r>
          </a:p>
          <a:p>
            <a:endParaRPr lang="en-US" dirty="0"/>
          </a:p>
        </p:txBody>
      </p:sp>
      <p:sp>
        <p:nvSpPr>
          <p:cNvPr id="3" name="Title 2"/>
          <p:cNvSpPr>
            <a:spLocks noGrp="1"/>
          </p:cNvSpPr>
          <p:nvPr>
            <p:ph type="title"/>
          </p:nvPr>
        </p:nvSpPr>
        <p:spPr>
          <a:xfrm>
            <a:off x="457200" y="274638"/>
            <a:ext cx="8229600" cy="796908"/>
          </a:xfrm>
        </p:spPr>
        <p:txBody>
          <a:bodyPr>
            <a:normAutofit fontScale="90000"/>
          </a:bodyPr>
          <a:lstStyle/>
          <a:p>
            <a:r>
              <a:rPr lang="en-US" dirty="0" smtClean="0">
                <a:solidFill>
                  <a:schemeClr val="bg2">
                    <a:lumMod val="50000"/>
                  </a:schemeClr>
                </a:solidFill>
              </a:rPr>
              <a:t>What are Character </a:t>
            </a:r>
            <a:r>
              <a:rPr lang="en-US" dirty="0" smtClean="0">
                <a:solidFill>
                  <a:schemeClr val="bg2">
                    <a:lumMod val="50000"/>
                  </a:schemeClr>
                </a:solidFill>
              </a:rPr>
              <a:t>Traits</a:t>
            </a:r>
            <a:r>
              <a:rPr lang="en-US" dirty="0" smtClean="0">
                <a:solidFill>
                  <a:schemeClr val="bg2">
                    <a:lumMod val="50000"/>
                  </a:schemeClr>
                </a:solidFill>
              </a:rPr>
              <a:t>?</a:t>
            </a:r>
            <a:r>
              <a:rPr lang="en-US" dirty="0" smtClean="0"/>
              <a:t/>
            </a:r>
            <a:br>
              <a:rPr lang="en-US" dirty="0" smtClean="0"/>
            </a:br>
            <a:endParaRPr lang="en-US" dirty="0"/>
          </a:p>
        </p:txBody>
      </p:sp>
      <p:pic>
        <p:nvPicPr>
          <p:cNvPr id="9221" name="Picture 5"/>
          <p:cNvPicPr>
            <a:picLocks noChangeAspect="1" noChangeArrowheads="1"/>
          </p:cNvPicPr>
          <p:nvPr/>
        </p:nvPicPr>
        <p:blipFill>
          <a:blip r:embed="rId2"/>
          <a:srcRect/>
          <a:stretch>
            <a:fillRect/>
          </a:stretch>
        </p:blipFill>
        <p:spPr bwMode="auto">
          <a:xfrm>
            <a:off x="6215074" y="1071546"/>
            <a:ext cx="2928926" cy="4143404"/>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142984"/>
            <a:ext cx="9144000" cy="5715016"/>
          </a:xfrm>
        </p:spPr>
        <p:txBody>
          <a:bodyPr>
            <a:normAutofit fontScale="70000" lnSpcReduction="20000"/>
          </a:bodyPr>
          <a:lstStyle/>
          <a:p>
            <a:r>
              <a:rPr lang="en-US" dirty="0" smtClean="0"/>
              <a:t>While </a:t>
            </a:r>
            <a:r>
              <a:rPr lang="en-US" dirty="0" smtClean="0"/>
              <a:t>there are many character traits that can contribute to career success, here are some of the top characteristics that can help you advance in the workplace:</a:t>
            </a:r>
          </a:p>
          <a:p>
            <a:r>
              <a:rPr lang="en-US" b="1" dirty="0" smtClean="0"/>
              <a:t>1. Ambitious</a:t>
            </a:r>
          </a:p>
          <a:p>
            <a:r>
              <a:rPr lang="en-US" dirty="0" smtClean="0"/>
              <a:t>An ambitious person is someone who has a strong desire to achieve success by meeting their goals. You might have demonstrated ambition when you applied hard work and dedication to overcome a challenge or exceed company objectives</a:t>
            </a:r>
            <a:r>
              <a:rPr lang="en-US" dirty="0" smtClean="0"/>
              <a:t>. </a:t>
            </a:r>
          </a:p>
          <a:p>
            <a:r>
              <a:rPr lang="en-US" b="1" dirty="0" smtClean="0"/>
              <a:t>2. Creative</a:t>
            </a:r>
          </a:p>
          <a:p>
            <a:r>
              <a:rPr lang="en-US" dirty="0" smtClean="0"/>
              <a:t>Someone who is creative can use their imagination to make or invent something. Creativity doesn’t only apply to artistic roles. It requires creativity to solve a difficult problem, present information in a clear, interesting way or find better ways to complete tasks</a:t>
            </a:r>
            <a:r>
              <a:rPr lang="en-US" dirty="0" smtClean="0"/>
              <a:t>. </a:t>
            </a:r>
          </a:p>
          <a:p>
            <a:r>
              <a:rPr lang="en-US" b="1" dirty="0" smtClean="0"/>
              <a:t>3. Compassionate</a:t>
            </a:r>
          </a:p>
          <a:p>
            <a:r>
              <a:rPr lang="en-US" dirty="0" smtClean="0"/>
              <a:t>A compassionate person is someone who can both feel and express sympathy for others. You might display compassion when you help a colleague overcome a difficult challenge. Compassion is a helpful trait in any position but could be especially helpful in </a:t>
            </a:r>
            <a:r>
              <a:rPr lang="en-US" dirty="0" smtClean="0">
                <a:hlinkClick r:id="rId2"/>
              </a:rPr>
              <a:t>customer service roles</a:t>
            </a:r>
            <a:r>
              <a:rPr lang="en-US" dirty="0" smtClean="0"/>
              <a:t>.</a:t>
            </a:r>
          </a:p>
          <a:p>
            <a:endParaRPr lang="en-US" dirty="0" smtClean="0"/>
          </a:p>
          <a:p>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smtClean="0">
                <a:solidFill>
                  <a:schemeClr val="accent3">
                    <a:lumMod val="75000"/>
                  </a:schemeClr>
                </a:solidFill>
              </a:rPr>
              <a:t>E</a:t>
            </a:r>
            <a:r>
              <a:rPr lang="en-US" dirty="0" smtClean="0">
                <a:solidFill>
                  <a:schemeClr val="accent3">
                    <a:lumMod val="75000"/>
                  </a:schemeClr>
                </a:solidFill>
              </a:rPr>
              <a:t>xamples </a:t>
            </a:r>
            <a:r>
              <a:rPr lang="en-US" dirty="0" smtClean="0">
                <a:solidFill>
                  <a:schemeClr val="accent3">
                    <a:lumMod val="75000"/>
                  </a:schemeClr>
                </a:solidFill>
              </a:rPr>
              <a:t>of best work character </a:t>
            </a:r>
            <a:r>
              <a:rPr lang="en-US" dirty="0" smtClean="0">
                <a:solidFill>
                  <a:schemeClr val="accent3">
                    <a:lumMod val="75000"/>
                  </a:schemeClr>
                </a:solidFill>
              </a:rPr>
              <a:t>traits:</a:t>
            </a:r>
            <a:r>
              <a:rPr lang="en-US" dirty="0" smtClean="0"/>
              <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14290"/>
            <a:ext cx="9144000" cy="6357982"/>
          </a:xfrm>
        </p:spPr>
        <p:txBody>
          <a:bodyPr>
            <a:normAutofit fontScale="92500" lnSpcReduction="20000"/>
          </a:bodyPr>
          <a:lstStyle/>
          <a:p>
            <a:r>
              <a:rPr lang="en-US" b="1" dirty="0" smtClean="0"/>
              <a:t>4. </a:t>
            </a:r>
            <a:r>
              <a:rPr lang="en-US" b="1" dirty="0" smtClean="0"/>
              <a:t>Courageous</a:t>
            </a:r>
          </a:p>
          <a:p>
            <a:r>
              <a:rPr lang="en-US" dirty="0" smtClean="0"/>
              <a:t>A courageous employee is someone who is not deterred by challenges and difficulties. They’re likely to take on projects others fear may be too hard or require too much work. They might also take more calculated risks in the workplace, which can lead to gains for a company.</a:t>
            </a:r>
          </a:p>
          <a:p>
            <a:r>
              <a:rPr lang="en-US" b="1" dirty="0" smtClean="0"/>
              <a:t>5. </a:t>
            </a:r>
            <a:r>
              <a:rPr lang="en-US" b="1" dirty="0" smtClean="0"/>
              <a:t>Flexible</a:t>
            </a:r>
          </a:p>
          <a:p>
            <a:r>
              <a:rPr lang="en-US" dirty="0" smtClean="0"/>
              <a:t>Flexible people can quickly adapt to changes in plans, such as shortened project timelines or new client needs. The ability to modify your behaviors based on changes in the work environment is critical to succeeding in fast-paced roles and companies.</a:t>
            </a:r>
          </a:p>
          <a:p>
            <a:r>
              <a:rPr lang="en-US" b="1" dirty="0" smtClean="0"/>
              <a:t>6. </a:t>
            </a:r>
            <a:r>
              <a:rPr lang="en-US" b="1" dirty="0" smtClean="0"/>
              <a:t>Honest</a:t>
            </a:r>
          </a:p>
          <a:p>
            <a:r>
              <a:rPr lang="en-US" dirty="0" smtClean="0"/>
              <a:t>An honest person is always sincere and truthful and generally does not feel comfortable participating in deceptive practices. While honesty is essential in all positions, it’s especially important in heavily regulated industries such as </a:t>
            </a:r>
            <a:r>
              <a:rPr lang="en-US" dirty="0" smtClean="0">
                <a:hlinkClick r:id="rId2"/>
              </a:rPr>
              <a:t>healthcare</a:t>
            </a:r>
            <a:r>
              <a:rPr lang="en-US" dirty="0" smtClean="0"/>
              <a:t> and </a:t>
            </a:r>
            <a:r>
              <a:rPr lang="en-US" dirty="0" smtClean="0">
                <a:hlinkClick r:id="rId3"/>
              </a:rPr>
              <a:t>finance</a:t>
            </a:r>
            <a:r>
              <a:rPr lang="en-US" dirty="0" smtClean="0"/>
              <a:t>.</a:t>
            </a:r>
          </a:p>
          <a:p>
            <a:endParaRPr lang="en-US" dirty="0"/>
          </a:p>
        </p:txBody>
      </p:sp>
      <p:sp>
        <p:nvSpPr>
          <p:cNvPr id="3" name="Title 2"/>
          <p:cNvSpPr>
            <a:spLocks noGrp="1"/>
          </p:cNvSpPr>
          <p:nvPr>
            <p:ph type="title"/>
          </p:nvPr>
        </p:nvSpPr>
        <p:spPr/>
        <p:txBody>
          <a:bodyPr/>
          <a:lstStyle/>
          <a:p>
            <a:r>
              <a:rPr lang="en-US" dirty="0" smtClean="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85728"/>
            <a:ext cx="8929654" cy="6572272"/>
          </a:xfrm>
        </p:spPr>
        <p:txBody>
          <a:bodyPr>
            <a:normAutofit fontScale="77500" lnSpcReduction="20000"/>
          </a:bodyPr>
          <a:lstStyle/>
          <a:p>
            <a:r>
              <a:rPr lang="en-US" b="1" dirty="0" smtClean="0"/>
              <a:t>7. </a:t>
            </a:r>
            <a:r>
              <a:rPr lang="en-US" b="1" dirty="0" smtClean="0"/>
              <a:t>Humble</a:t>
            </a:r>
          </a:p>
          <a:p>
            <a:r>
              <a:rPr lang="en-US" dirty="0" smtClean="0"/>
              <a:t>Humble people are able to exercise humility. They avoid boasting about their accomplishments and are respectful when earning praise or recognition. You may display this trait if you’re a leader who ensures your entire team is given credit for achieving a goal.</a:t>
            </a:r>
          </a:p>
          <a:p>
            <a:r>
              <a:rPr lang="en-US" b="1" dirty="0" smtClean="0"/>
              <a:t>8. </a:t>
            </a:r>
            <a:r>
              <a:rPr lang="en-US" b="1" dirty="0" smtClean="0"/>
              <a:t>Honorable (Integrity)</a:t>
            </a:r>
          </a:p>
          <a:p>
            <a:r>
              <a:rPr lang="en-US" dirty="0" smtClean="0"/>
              <a:t>Someone who is honorable has integrity and acts according to their principles and ethics. An honorable employee is someone who will ensure they always behave in ways that reflect positively on the company where they work.</a:t>
            </a:r>
          </a:p>
          <a:p>
            <a:r>
              <a:rPr lang="en-US" b="1" dirty="0" smtClean="0"/>
              <a:t>9</a:t>
            </a:r>
            <a:r>
              <a:rPr lang="en-US" b="1" dirty="0" smtClean="0"/>
              <a:t>. </a:t>
            </a:r>
            <a:r>
              <a:rPr lang="en-US" b="1" dirty="0" smtClean="0"/>
              <a:t>Loyal</a:t>
            </a:r>
          </a:p>
          <a:p>
            <a:r>
              <a:rPr lang="en-US" dirty="0" smtClean="0"/>
              <a:t>A loyal employee is supportive of an organization and its mission. Someone who is loyal can be trusted with sensitive information and is more likely to stay at a company long-term.</a:t>
            </a:r>
          </a:p>
          <a:p>
            <a:r>
              <a:rPr lang="en-US" b="1" dirty="0" smtClean="0"/>
              <a:t>10. </a:t>
            </a:r>
            <a:r>
              <a:rPr lang="en-US" b="1" dirty="0" smtClean="0"/>
              <a:t>Patient</a:t>
            </a:r>
          </a:p>
          <a:p>
            <a:r>
              <a:rPr lang="en-US" dirty="0" smtClean="0"/>
              <a:t>Patient people are able to tolerate setbacks, delays or unexpected challenges without becoming anxious or angry. Having patience is essential for jobs where it can take a long time to see the results of your efforts, such as when </a:t>
            </a:r>
            <a:r>
              <a:rPr lang="en-US" dirty="0" smtClean="0">
                <a:hlinkClick r:id="rId2"/>
              </a:rPr>
              <a:t>leading a marketing team or campaign</a:t>
            </a:r>
            <a:r>
              <a:rPr lang="en-US" dirty="0" smtClean="0"/>
              <a:t>.</a:t>
            </a:r>
          </a:p>
          <a:p>
            <a:endParaRPr lang="en-US" dirty="0"/>
          </a:p>
        </p:txBody>
      </p:sp>
      <p:sp>
        <p:nvSpPr>
          <p:cNvPr id="3" name="Title 2"/>
          <p:cNvSpPr>
            <a:spLocks noGrp="1"/>
          </p:cNvSpPr>
          <p:nvPr>
            <p:ph type="title"/>
          </p:nvPr>
        </p:nvSpPr>
        <p:spPr>
          <a:xfrm>
            <a:off x="914400" y="-285776"/>
            <a:ext cx="8229600" cy="1571628"/>
          </a:xfrm>
        </p:spPr>
        <p:txBody>
          <a:bodyPr/>
          <a:lstStyle/>
          <a:p>
            <a:r>
              <a:rPr lang="en-US" dirty="0" smtClean="0"/>
              <a: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000100" y="928670"/>
            <a:ext cx="7215238" cy="4974942"/>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304</TotalTime>
  <Words>1026</Words>
  <Application>Microsoft Office PowerPoint</Application>
  <PresentationFormat>On-screen Show (4:3)</PresentationFormat>
  <Paragraphs>108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Concourse</vt:lpstr>
      <vt:lpstr>PROFESSIONAL ETHICS PRESENTATION</vt:lpstr>
      <vt:lpstr>Character:</vt:lpstr>
      <vt:lpstr>What is Character? </vt:lpstr>
      <vt:lpstr>What is the characteristics of character?</vt:lpstr>
      <vt:lpstr>What are Character Traits? </vt:lpstr>
      <vt:lpstr>Examples of best work character traits: </vt:lpstr>
      <vt:lpstr> </vt:lpstr>
      <vt:lpstr>  </vt:lpstr>
      <vt:lpstr>  </vt:lpstr>
      <vt:lpstr>   </vt:lpstr>
      <vt:lpstr>Spirituality:</vt:lpstr>
      <vt:lpstr>Slide 12</vt:lpstr>
      <vt:lpstr>Types of Spirituality </vt:lpstr>
      <vt:lpstr>#2. Authoritarian Spirituality </vt:lpstr>
      <vt:lpstr>#3. Intellectual Spirituality </vt:lpstr>
      <vt:lpstr>#4. Service Spirituality </vt:lpstr>
      <vt:lpstr>#5. Social Spirituality </vt:lpstr>
      <vt:lpstr>#5. Social Spirituality </vt:lpstr>
      <vt:lpstr>Ways of Spiritual Practices: </vt:lpstr>
      <vt:lpstr>(2)Path of Devotion </vt:lpstr>
      <vt:lpstr>(3)Path of Meditation: </vt:lpstr>
      <vt:lpstr>(4)Path of Service: </vt:lpstr>
      <vt:lpstr>(5)Path of Energy: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ETHICS PRESENTATION</dc:title>
  <dc:creator>LENOVO</dc:creator>
  <cp:lastModifiedBy>LENOVO</cp:lastModifiedBy>
  <cp:revision>5</cp:revision>
  <dcterms:created xsi:type="dcterms:W3CDTF">2022-02-03T13:46:24Z</dcterms:created>
  <dcterms:modified xsi:type="dcterms:W3CDTF">2022-02-04T04:12:18Z</dcterms:modified>
</cp:coreProperties>
</file>