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62" r:id="rId4"/>
    <p:sldId id="259" r:id="rId5"/>
    <p:sldId id="261" r:id="rId6"/>
    <p:sldId id="260" r:id="rId7"/>
    <p:sldId id="263" r:id="rId8"/>
    <p:sldId id="264" r:id="rId9"/>
    <p:sldId id="266" r:id="rId10"/>
    <p:sldId id="267" r:id="rId11"/>
    <p:sldId id="268" r:id="rId12"/>
    <p:sldId id="269" r:id="rId13"/>
    <p:sldId id="270" r:id="rId14"/>
    <p:sldId id="271" r:id="rId15"/>
    <p:sldId id="272" r:id="rId16"/>
    <p:sldId id="280" r:id="rId17"/>
    <p:sldId id="281" r:id="rId18"/>
    <p:sldId id="295" r:id="rId19"/>
    <p:sldId id="273" r:id="rId20"/>
    <p:sldId id="297" r:id="rId21"/>
    <p:sldId id="276" r:id="rId22"/>
    <p:sldId id="299" r:id="rId23"/>
    <p:sldId id="279" r:id="rId24"/>
    <p:sldId id="277" r:id="rId25"/>
    <p:sldId id="283" r:id="rId26"/>
    <p:sldId id="278" r:id="rId27"/>
    <p:sldId id="300" r:id="rId28"/>
    <p:sldId id="284" r:id="rId29"/>
    <p:sldId id="285" r:id="rId30"/>
    <p:sldId id="286" r:id="rId31"/>
    <p:sldId id="291" r:id="rId32"/>
    <p:sldId id="294" r:id="rId33"/>
    <p:sldId id="298" r:id="rId34"/>
    <p:sldId id="289" r:id="rId35"/>
    <p:sldId id="301" r:id="rId36"/>
    <p:sldId id="303" r:id="rId37"/>
    <p:sldId id="302" r:id="rId38"/>
    <p:sldId id="307" r:id="rId39"/>
    <p:sldId id="304" r:id="rId40"/>
    <p:sldId id="30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p:cViewPr varScale="1">
        <p:scale>
          <a:sx n="64" d="100"/>
          <a:sy n="64" d="100"/>
        </p:scale>
        <p:origin x="-14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9/2/2022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Logic Families and Semiconductor Memories</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Dissipation</a:t>
            </a:r>
          </a:p>
        </p:txBody>
      </p:sp>
      <p:sp>
        <p:nvSpPr>
          <p:cNvPr id="3" name="Content Placeholder 2"/>
          <p:cNvSpPr>
            <a:spLocks noGrp="1"/>
          </p:cNvSpPr>
          <p:nvPr>
            <p:ph idx="1"/>
          </p:nvPr>
        </p:nvSpPr>
        <p:spPr/>
        <p:txBody>
          <a:bodyPr>
            <a:normAutofit fontScale="70000" lnSpcReduction="20000"/>
          </a:bodyPr>
          <a:lstStyle/>
          <a:p>
            <a:r>
              <a:rPr lang="en-US" dirty="0"/>
              <a:t>It is the amount of power dissipated in an IC in the form of heat.</a:t>
            </a:r>
          </a:p>
          <a:p>
            <a:r>
              <a:rPr lang="en-US" dirty="0"/>
              <a:t>Excessive temp. could damage the IC. So power dissipation must be less.</a:t>
            </a:r>
          </a:p>
          <a:p>
            <a:r>
              <a:rPr lang="en-US" dirty="0"/>
              <a:t>It is calculated as the product of the voltage </a:t>
            </a:r>
            <a:r>
              <a:rPr lang="en-US" dirty="0" err="1"/>
              <a:t>Vcc</a:t>
            </a:r>
            <a:r>
              <a:rPr lang="en-US" dirty="0"/>
              <a:t> and the  current </a:t>
            </a:r>
            <a:r>
              <a:rPr lang="en-US" dirty="0" err="1"/>
              <a:t>Icc</a:t>
            </a:r>
            <a:r>
              <a:rPr lang="en-US" dirty="0"/>
              <a:t> that is drawn from the voltage </a:t>
            </a:r>
            <a:r>
              <a:rPr lang="en-US" dirty="0" err="1"/>
              <a:t>Vcc</a:t>
            </a:r>
            <a:r>
              <a:rPr lang="en-US" dirty="0"/>
              <a:t> ,applied to an IC .</a:t>
            </a:r>
          </a:p>
          <a:p>
            <a:endParaRPr lang="en-US" dirty="0"/>
          </a:p>
          <a:p>
            <a:r>
              <a:rPr lang="en-US" dirty="0">
                <a:solidFill>
                  <a:schemeClr val="accent3">
                    <a:lumMod val="75000"/>
                  </a:schemeClr>
                </a:solidFill>
              </a:rPr>
              <a:t>Power dissipation  Pd = </a:t>
            </a:r>
            <a:r>
              <a:rPr lang="en-US" dirty="0" err="1">
                <a:solidFill>
                  <a:schemeClr val="accent3">
                    <a:lumMod val="75000"/>
                  </a:schemeClr>
                </a:solidFill>
              </a:rPr>
              <a:t>Vcc</a:t>
            </a:r>
            <a:r>
              <a:rPr lang="en-US" dirty="0">
                <a:solidFill>
                  <a:schemeClr val="accent3">
                    <a:lumMod val="75000"/>
                  </a:schemeClr>
                </a:solidFill>
              </a:rPr>
              <a:t> * </a:t>
            </a:r>
            <a:r>
              <a:rPr lang="en-US" dirty="0" err="1">
                <a:solidFill>
                  <a:schemeClr val="accent3">
                    <a:lumMod val="75000"/>
                  </a:schemeClr>
                </a:solidFill>
              </a:rPr>
              <a:t>Icc</a:t>
            </a:r>
            <a:endParaRPr lang="en-US" dirty="0">
              <a:solidFill>
                <a:schemeClr val="accent3">
                  <a:lumMod val="75000"/>
                </a:schemeClr>
              </a:solidFill>
            </a:endParaRPr>
          </a:p>
          <a:p>
            <a:endParaRPr lang="en-US" dirty="0">
              <a:solidFill>
                <a:schemeClr val="accent3">
                  <a:lumMod val="75000"/>
                </a:schemeClr>
              </a:solidFill>
            </a:endParaRPr>
          </a:p>
          <a:p>
            <a:r>
              <a:rPr lang="en-US" dirty="0">
                <a:solidFill>
                  <a:schemeClr val="accent3">
                    <a:lumMod val="75000"/>
                  </a:schemeClr>
                </a:solidFill>
              </a:rPr>
              <a:t>Average power dissipation Pd(</a:t>
            </a:r>
            <a:r>
              <a:rPr lang="en-US" dirty="0" err="1">
                <a:solidFill>
                  <a:schemeClr val="accent3">
                    <a:lumMod val="75000"/>
                  </a:schemeClr>
                </a:solidFill>
              </a:rPr>
              <a:t>Avg</a:t>
            </a:r>
            <a:r>
              <a:rPr lang="en-US" dirty="0">
                <a:solidFill>
                  <a:schemeClr val="accent3">
                    <a:lumMod val="75000"/>
                  </a:schemeClr>
                </a:solidFill>
              </a:rPr>
              <a:t>)= </a:t>
            </a:r>
            <a:r>
              <a:rPr lang="en-US" dirty="0" err="1">
                <a:solidFill>
                  <a:schemeClr val="accent3">
                    <a:lumMod val="75000"/>
                  </a:schemeClr>
                </a:solidFill>
              </a:rPr>
              <a:t>Vcc</a:t>
            </a:r>
            <a:r>
              <a:rPr lang="en-US" dirty="0">
                <a:solidFill>
                  <a:schemeClr val="accent3">
                    <a:lumMod val="75000"/>
                  </a:schemeClr>
                </a:solidFill>
              </a:rPr>
              <a:t> *  </a:t>
            </a:r>
            <a:r>
              <a:rPr lang="en-US" dirty="0" err="1">
                <a:solidFill>
                  <a:schemeClr val="accent3">
                    <a:lumMod val="75000"/>
                  </a:schemeClr>
                </a:solidFill>
              </a:rPr>
              <a:t>Icc</a:t>
            </a:r>
            <a:r>
              <a:rPr lang="en-US" dirty="0">
                <a:solidFill>
                  <a:schemeClr val="accent3">
                    <a:lumMod val="75000"/>
                  </a:schemeClr>
                </a:solidFill>
              </a:rPr>
              <a:t>(</a:t>
            </a:r>
            <a:r>
              <a:rPr lang="en-US" dirty="0" err="1">
                <a:solidFill>
                  <a:schemeClr val="accent3">
                    <a:lumMod val="75000"/>
                  </a:schemeClr>
                </a:solidFill>
              </a:rPr>
              <a:t>Avg</a:t>
            </a:r>
            <a:r>
              <a:rPr lang="en-US" dirty="0">
                <a:solidFill>
                  <a:schemeClr val="accent3">
                    <a:lumMod val="75000"/>
                  </a:schemeClr>
                </a:solidFill>
              </a:rPr>
              <a:t>)</a:t>
            </a:r>
          </a:p>
          <a:p>
            <a:endParaRPr lang="en-US" dirty="0">
              <a:solidFill>
                <a:schemeClr val="accent3">
                  <a:lumMod val="75000"/>
                </a:schemeClr>
              </a:solidFill>
            </a:endParaRPr>
          </a:p>
          <a:p>
            <a:r>
              <a:rPr lang="en-US" dirty="0">
                <a:solidFill>
                  <a:schemeClr val="accent3">
                    <a:lumMod val="75000"/>
                  </a:schemeClr>
                </a:solidFill>
              </a:rPr>
              <a:t>Where , </a:t>
            </a:r>
            <a:r>
              <a:rPr lang="en-US" dirty="0" err="1">
                <a:solidFill>
                  <a:schemeClr val="accent3">
                    <a:lumMod val="75000"/>
                  </a:schemeClr>
                </a:solidFill>
              </a:rPr>
              <a:t>Icc</a:t>
            </a:r>
            <a:r>
              <a:rPr lang="en-US" dirty="0">
                <a:solidFill>
                  <a:schemeClr val="accent3">
                    <a:lumMod val="75000"/>
                  </a:schemeClr>
                </a:solidFill>
              </a:rPr>
              <a:t>(</a:t>
            </a:r>
            <a:r>
              <a:rPr lang="en-US" dirty="0" err="1">
                <a:solidFill>
                  <a:schemeClr val="accent3">
                    <a:lumMod val="75000"/>
                  </a:schemeClr>
                </a:solidFill>
              </a:rPr>
              <a:t>Avg</a:t>
            </a:r>
            <a:r>
              <a:rPr lang="en-US" dirty="0">
                <a:solidFill>
                  <a:schemeClr val="accent3">
                    <a:lumMod val="75000"/>
                  </a:schemeClr>
                </a:solidFill>
              </a:rPr>
              <a:t>)=( </a:t>
            </a:r>
            <a:r>
              <a:rPr lang="en-US" dirty="0" err="1">
                <a:solidFill>
                  <a:schemeClr val="accent3">
                    <a:lumMod val="75000"/>
                  </a:schemeClr>
                </a:solidFill>
              </a:rPr>
              <a:t>Icch+Iccl</a:t>
            </a:r>
            <a:r>
              <a:rPr lang="en-US" dirty="0">
                <a:solidFill>
                  <a:schemeClr val="accent3">
                    <a:lumMod val="75000"/>
                  </a:schemeClr>
                </a:solidFill>
              </a:rPr>
              <a:t>)/2</a:t>
            </a:r>
          </a:p>
          <a:p>
            <a:endParaRPr lang="en-US" dirty="0"/>
          </a:p>
          <a:p>
            <a:r>
              <a:rPr lang="en-US" dirty="0"/>
              <a:t>Measured in few </a:t>
            </a:r>
            <a:r>
              <a:rPr lang="en-US" dirty="0" err="1"/>
              <a:t>milli</a:t>
            </a:r>
            <a:r>
              <a:rPr lang="en-US" dirty="0"/>
              <a:t>-watts. </a:t>
            </a:r>
          </a:p>
          <a:p>
            <a:pPr>
              <a:buNone/>
            </a:pPr>
            <a:endParaRPr lang="en-US" dirty="0"/>
          </a:p>
          <a:p>
            <a:r>
              <a:rPr lang="en-US" dirty="0"/>
              <a:t>A low value of this product is desirable.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Figure of merit</a:t>
            </a:r>
          </a:p>
        </p:txBody>
      </p:sp>
      <p:sp>
        <p:nvSpPr>
          <p:cNvPr id="3" name="Content Placeholder 2"/>
          <p:cNvSpPr>
            <a:spLocks noGrp="1"/>
          </p:cNvSpPr>
          <p:nvPr>
            <p:ph idx="1"/>
          </p:nvPr>
        </p:nvSpPr>
        <p:spPr/>
        <p:txBody>
          <a:bodyPr/>
          <a:lstStyle/>
          <a:p>
            <a:r>
              <a:rPr lang="en-US" sz="2800" dirty="0"/>
              <a:t>The product of speed and power dissipation per gate is known as the figure of merit of the logic family. </a:t>
            </a:r>
          </a:p>
          <a:p>
            <a:r>
              <a:rPr lang="en-US" sz="2800" dirty="0"/>
              <a:t>It is desirable that figure of merit should be low.</a:t>
            </a:r>
          </a:p>
          <a:p>
            <a:r>
              <a:rPr lang="en-US" dirty="0"/>
              <a:t>Measured in </a:t>
            </a:r>
            <a:r>
              <a:rPr lang="en-US" sz="2800" dirty="0" err="1"/>
              <a:t>picojouls</a:t>
            </a:r>
            <a:r>
              <a:rPr lang="en-US" dirty="0"/>
              <a:t>.</a:t>
            </a:r>
          </a:p>
          <a:p>
            <a:pPr>
              <a:buNone/>
            </a:pPr>
            <a:endParaRPr lang="en-US" sz="2400" dirty="0">
              <a:solidFill>
                <a:schemeClr val="tx2">
                  <a:lumMod val="60000"/>
                  <a:lumOff val="40000"/>
                </a:schemeClr>
              </a:solidFill>
            </a:endParaRPr>
          </a:p>
          <a:p>
            <a:pPr>
              <a:buNone/>
            </a:pPr>
            <a:r>
              <a:rPr lang="en-US" sz="2400" dirty="0">
                <a:solidFill>
                  <a:schemeClr val="tx2">
                    <a:lumMod val="60000"/>
                    <a:lumOff val="40000"/>
                  </a:schemeClr>
                </a:solidFill>
              </a:rPr>
              <a:t>Figure of merit= Propagation delay * Power dissipation</a:t>
            </a:r>
          </a:p>
          <a:p>
            <a:pPr>
              <a:buNone/>
            </a:pPr>
            <a:endParaRPr lang="en-US" sz="2400" dirty="0">
              <a:solidFill>
                <a:schemeClr val="tx2">
                  <a:lumMod val="60000"/>
                  <a:lumOff val="4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315200" cy="1143000"/>
          </a:xfrm>
        </p:spPr>
        <p:txBody>
          <a:bodyPr/>
          <a:lstStyle/>
          <a:p>
            <a:r>
              <a:rPr lang="en-US" dirty="0"/>
              <a:t>Fan in</a:t>
            </a:r>
          </a:p>
        </p:txBody>
      </p:sp>
      <p:sp>
        <p:nvSpPr>
          <p:cNvPr id="3" name="Content Placeholder 2"/>
          <p:cNvSpPr>
            <a:spLocks noGrp="1"/>
          </p:cNvSpPr>
          <p:nvPr>
            <p:ph idx="1"/>
          </p:nvPr>
        </p:nvSpPr>
        <p:spPr>
          <a:xfrm>
            <a:off x="1143000" y="1447800"/>
            <a:ext cx="7315200" cy="4800600"/>
          </a:xfrm>
        </p:spPr>
        <p:txBody>
          <a:bodyPr/>
          <a:lstStyle/>
          <a:p>
            <a:r>
              <a:rPr lang="en-US" dirty="0"/>
              <a:t>The maximum number of inputs that can be applied to a logic gate is known as Fan – in. </a:t>
            </a:r>
          </a:p>
          <a:p>
            <a:r>
              <a:rPr lang="en-US" dirty="0"/>
              <a:t>Thus a three input AND has fan – in as three.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85800"/>
          </a:xfrm>
        </p:spPr>
        <p:txBody>
          <a:bodyPr>
            <a:normAutofit fontScale="90000"/>
          </a:bodyPr>
          <a:lstStyle/>
          <a:p>
            <a:r>
              <a:rPr lang="en-US" dirty="0"/>
              <a:t>Fan out</a:t>
            </a:r>
          </a:p>
        </p:txBody>
      </p:sp>
      <p:sp>
        <p:nvSpPr>
          <p:cNvPr id="3" name="Content Placeholder 2"/>
          <p:cNvSpPr>
            <a:spLocks noGrp="1"/>
          </p:cNvSpPr>
          <p:nvPr>
            <p:ph idx="1"/>
          </p:nvPr>
        </p:nvSpPr>
        <p:spPr>
          <a:xfrm>
            <a:off x="1435608" y="1447800"/>
            <a:ext cx="7498080" cy="3276600"/>
          </a:xfrm>
        </p:spPr>
        <p:txBody>
          <a:bodyPr/>
          <a:lstStyle/>
          <a:p>
            <a:r>
              <a:rPr lang="en-US" dirty="0"/>
              <a:t>The fan –out of logic gate is the number of gates that can be driven by it. </a:t>
            </a:r>
          </a:p>
          <a:p>
            <a:r>
              <a:rPr lang="en-US" dirty="0"/>
              <a:t>Thus, if a fan-out of a typical gate is 10, then it implies that this gate can drive 10 such gates. </a:t>
            </a:r>
          </a:p>
        </p:txBody>
      </p:sp>
      <p:pic>
        <p:nvPicPr>
          <p:cNvPr id="4" name="Picture 2"/>
          <p:cNvPicPr>
            <a:picLocks noChangeAspect="1" noChangeArrowheads="1"/>
          </p:cNvPicPr>
          <p:nvPr/>
        </p:nvPicPr>
        <p:blipFill>
          <a:blip r:embed="rId2"/>
          <a:srcRect/>
          <a:stretch>
            <a:fillRect/>
          </a:stretch>
        </p:blipFill>
        <p:spPr bwMode="auto">
          <a:xfrm>
            <a:off x="2743200" y="3886200"/>
            <a:ext cx="4254708" cy="20574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t>Operating Temperature</a:t>
            </a:r>
            <a:endParaRPr lang="en-US" dirty="0"/>
          </a:p>
        </p:txBody>
      </p:sp>
      <p:sp>
        <p:nvSpPr>
          <p:cNvPr id="3" name="Content Placeholder 2"/>
          <p:cNvSpPr>
            <a:spLocks noGrp="1"/>
          </p:cNvSpPr>
          <p:nvPr>
            <p:ph idx="1"/>
          </p:nvPr>
        </p:nvSpPr>
        <p:spPr>
          <a:xfrm>
            <a:off x="762000" y="1676400"/>
            <a:ext cx="7866888" cy="4800600"/>
          </a:xfrm>
        </p:spPr>
        <p:txBody>
          <a:bodyPr>
            <a:normAutofit/>
          </a:bodyPr>
          <a:lstStyle/>
          <a:p>
            <a:r>
              <a:rPr lang="en-US" sz="2800" dirty="0"/>
              <a:t>The temperature range in which an IC functions properly is known as the operating temperature of the gate.</a:t>
            </a:r>
          </a:p>
          <a:p>
            <a:r>
              <a:rPr lang="en-US" sz="2800" dirty="0"/>
              <a:t>It is specified by the manufacturer. </a:t>
            </a:r>
          </a:p>
          <a:p>
            <a:r>
              <a:rPr lang="en-US" sz="2800" dirty="0"/>
              <a:t>The acceptable temperature range of the ICs is from 0 </a:t>
            </a:r>
            <a:r>
              <a:rPr lang="en-US" sz="2800" b="1" dirty="0"/>
              <a:t>⁰C </a:t>
            </a:r>
            <a:r>
              <a:rPr lang="en-US" sz="2800" dirty="0"/>
              <a:t>to 70 </a:t>
            </a:r>
            <a:r>
              <a:rPr lang="en-US" sz="2800" b="1" dirty="0"/>
              <a:t>⁰C</a:t>
            </a:r>
            <a:r>
              <a:rPr lang="en-US" sz="2800" dirty="0"/>
              <a:t> for commercial applications and this range is from – 55 </a:t>
            </a:r>
            <a:r>
              <a:rPr lang="en-US" sz="2800" b="1" dirty="0"/>
              <a:t>⁰C </a:t>
            </a:r>
            <a:r>
              <a:rPr lang="en-US" sz="2800" dirty="0"/>
              <a:t>to 125 </a:t>
            </a:r>
            <a:r>
              <a:rPr lang="en-US" sz="2800" b="1" dirty="0"/>
              <a:t>⁰C </a:t>
            </a:r>
            <a:r>
              <a:rPr lang="en-US" sz="2800" dirty="0"/>
              <a:t>for military purposes.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Noise Margin </a:t>
            </a:r>
            <a:endParaRPr lang="en-US" dirty="0"/>
          </a:p>
        </p:txBody>
      </p:sp>
      <p:sp>
        <p:nvSpPr>
          <p:cNvPr id="3" name="Content Placeholder 2"/>
          <p:cNvSpPr>
            <a:spLocks noGrp="1"/>
          </p:cNvSpPr>
          <p:nvPr>
            <p:ph idx="1"/>
          </p:nvPr>
        </p:nvSpPr>
        <p:spPr>
          <a:xfrm>
            <a:off x="990600" y="1447800"/>
            <a:ext cx="7943088" cy="4800600"/>
          </a:xfrm>
        </p:spPr>
        <p:txBody>
          <a:bodyPr>
            <a:normAutofit/>
          </a:bodyPr>
          <a:lstStyle/>
          <a:p>
            <a:r>
              <a:rPr lang="en-US" sz="2400" dirty="0"/>
              <a:t>Spurious signals called </a:t>
            </a:r>
            <a:r>
              <a:rPr lang="en-US" sz="2400" dirty="0">
                <a:solidFill>
                  <a:schemeClr val="tx2">
                    <a:lumMod val="60000"/>
                    <a:lumOff val="40000"/>
                  </a:schemeClr>
                </a:solidFill>
              </a:rPr>
              <a:t>noise</a:t>
            </a:r>
            <a:r>
              <a:rPr lang="en-US" sz="2400" dirty="0"/>
              <a:t> are sometimes generated in the connecting leads of the logic circuits due to the stray electric and magnetic fields in the surroundings. </a:t>
            </a:r>
          </a:p>
          <a:p>
            <a:r>
              <a:rPr lang="en-US" sz="2400" dirty="0"/>
              <a:t>This results the unpredictable operation of the logic circuit.</a:t>
            </a:r>
          </a:p>
          <a:p>
            <a:r>
              <a:rPr lang="en-US" sz="2400" dirty="0"/>
              <a:t>Therefore, this parameter(Noise margin) allows us to determine the allowable noise voltage on the input of a gate so that the output will not be affected.</a:t>
            </a:r>
          </a:p>
          <a:p>
            <a:r>
              <a:rPr lang="en-US" sz="2400" dirty="0"/>
              <a:t>The noise margin is sometimes called Noise- immunity. </a:t>
            </a:r>
          </a:p>
          <a:p>
            <a:r>
              <a:rPr lang="en-US" sz="2400"/>
              <a:t>The large noise margin is always desirable </a:t>
            </a:r>
            <a:endParaRPr lang="en-US" sz="2400" dirty="0"/>
          </a:p>
          <a:p>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dirty="0"/>
              <a:t>Cont.</a:t>
            </a:r>
          </a:p>
        </p:txBody>
      </p:sp>
      <p:pic>
        <p:nvPicPr>
          <p:cNvPr id="1029" name="Picture 5"/>
          <p:cNvPicPr>
            <a:picLocks noGrp="1" noChangeAspect="1" noChangeArrowheads="1"/>
          </p:cNvPicPr>
          <p:nvPr>
            <p:ph idx="1"/>
          </p:nvPr>
        </p:nvPicPr>
        <p:blipFill>
          <a:blip r:embed="rId2"/>
          <a:srcRect/>
          <a:stretch>
            <a:fillRect/>
          </a:stretch>
        </p:blipFill>
        <p:spPr bwMode="auto">
          <a:xfrm>
            <a:off x="1295400" y="1219200"/>
            <a:ext cx="6477000" cy="3076575"/>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2286000" y="4191000"/>
            <a:ext cx="3933825" cy="12763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lstStyle/>
          <a:p>
            <a:r>
              <a:rPr lang="en-US" dirty="0"/>
              <a:t>Question </a:t>
            </a:r>
          </a:p>
        </p:txBody>
      </p:sp>
      <p:pic>
        <p:nvPicPr>
          <p:cNvPr id="2050" name="Picture 2"/>
          <p:cNvPicPr>
            <a:picLocks noGrp="1" noChangeAspect="1" noChangeArrowheads="1"/>
          </p:cNvPicPr>
          <p:nvPr>
            <p:ph idx="1"/>
          </p:nvPr>
        </p:nvPicPr>
        <p:blipFill>
          <a:blip r:embed="rId2"/>
          <a:srcRect/>
          <a:stretch>
            <a:fillRect/>
          </a:stretch>
        </p:blipFill>
        <p:spPr bwMode="auto">
          <a:xfrm>
            <a:off x="1066800" y="1524000"/>
            <a:ext cx="7696200" cy="24384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a:t>Solution</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533400" y="1295400"/>
            <a:ext cx="8458200" cy="48006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lstStyle/>
          <a:p>
            <a:r>
              <a:rPr lang="en-US" dirty="0"/>
              <a:t>Register Transistor Logic(RTL)</a:t>
            </a:r>
          </a:p>
        </p:txBody>
      </p:sp>
      <p:sp>
        <p:nvSpPr>
          <p:cNvPr id="3" name="Content Placeholder 2"/>
          <p:cNvSpPr>
            <a:spLocks noGrp="1"/>
          </p:cNvSpPr>
          <p:nvPr>
            <p:ph idx="1"/>
          </p:nvPr>
        </p:nvSpPr>
        <p:spPr>
          <a:xfrm>
            <a:off x="457200" y="1524000"/>
            <a:ext cx="8229600" cy="4800600"/>
          </a:xfrm>
        </p:spPr>
        <p:txBody>
          <a:bodyPr>
            <a:normAutofit/>
          </a:bodyPr>
          <a:lstStyle/>
          <a:p>
            <a:r>
              <a:rPr lang="en-US" sz="2000" dirty="0"/>
              <a:t>The resistor–transistor logic is the most common family of logic circuits. It consists of resistors and transistors hence known as resistor transistor logic. </a:t>
            </a:r>
          </a:p>
          <a:p>
            <a:r>
              <a:rPr lang="en-US" sz="2000" dirty="0"/>
              <a:t>Let us assume-</a:t>
            </a:r>
          </a:p>
          <a:p>
            <a:endParaRPr lang="en-US" sz="1600" dirty="0"/>
          </a:p>
          <a:p>
            <a:endParaRPr lang="en-US" sz="1600" dirty="0"/>
          </a:p>
        </p:txBody>
      </p:sp>
      <p:sp>
        <p:nvSpPr>
          <p:cNvPr id="4" name="Content Placeholder 2"/>
          <p:cNvSpPr txBox="1">
            <a:spLocks/>
          </p:cNvSpPr>
          <p:nvPr/>
        </p:nvSpPr>
        <p:spPr>
          <a:xfrm>
            <a:off x="1295400" y="2895600"/>
            <a:ext cx="2438400" cy="1524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Low</a:t>
            </a:r>
            <a:r>
              <a:rPr kumimoji="0" lang="en-US" sz="2000" b="0" i="0" u="none" strike="noStrike" kern="1200" cap="none" spc="0" normalizeH="0" noProof="0" dirty="0">
                <a:ln>
                  <a:noFill/>
                </a:ln>
                <a:solidFill>
                  <a:schemeClr val="tx1"/>
                </a:solidFill>
                <a:effectLst/>
                <a:uLnTx/>
                <a:uFillTx/>
                <a:latin typeface="+mn-lt"/>
                <a:ea typeface="+mn-ea"/>
                <a:cs typeface="+mn-cs"/>
              </a:rPr>
              <a:t> 0 v</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baseline="0" dirty="0"/>
              <a:t>High 5v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600" dirty="0"/>
              <a:t>Digital logic Families</a:t>
            </a:r>
          </a:p>
        </p:txBody>
      </p:sp>
      <p:sp>
        <p:nvSpPr>
          <p:cNvPr id="3" name="Content Placeholder 2"/>
          <p:cNvSpPr>
            <a:spLocks noGrp="1"/>
          </p:cNvSpPr>
          <p:nvPr>
            <p:ph idx="1"/>
          </p:nvPr>
        </p:nvSpPr>
        <p:spPr>
          <a:xfrm>
            <a:off x="1143000" y="1447800"/>
            <a:ext cx="7790688" cy="4800600"/>
          </a:xfrm>
        </p:spPr>
        <p:txBody>
          <a:bodyPr/>
          <a:lstStyle/>
          <a:p>
            <a:r>
              <a:rPr lang="en-US" dirty="0"/>
              <a:t>A group of compatible ICs with same logic levels and supply voltage fabricated for performing various logic functions referred to as a logic family</a:t>
            </a:r>
          </a:p>
        </p:txBody>
      </p:sp>
      <p:pic>
        <p:nvPicPr>
          <p:cNvPr id="3074" name="Picture 2"/>
          <p:cNvPicPr>
            <a:picLocks noChangeAspect="1" noChangeArrowheads="1"/>
          </p:cNvPicPr>
          <p:nvPr/>
        </p:nvPicPr>
        <p:blipFill>
          <a:blip r:embed="rId2"/>
          <a:srcRect/>
          <a:stretch>
            <a:fillRect/>
          </a:stretch>
        </p:blipFill>
        <p:spPr bwMode="auto">
          <a:xfrm>
            <a:off x="1295400" y="3810000"/>
            <a:ext cx="7239000" cy="23622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RTL Inverter </a:t>
            </a:r>
          </a:p>
        </p:txBody>
      </p:sp>
      <p:graphicFrame>
        <p:nvGraphicFramePr>
          <p:cNvPr id="5" name="Table 4"/>
          <p:cNvGraphicFramePr>
            <a:graphicFrameLocks noGrp="1"/>
          </p:cNvGraphicFramePr>
          <p:nvPr/>
        </p:nvGraphicFramePr>
        <p:xfrm>
          <a:off x="304800" y="1524000"/>
          <a:ext cx="4953000" cy="4100232"/>
        </p:xfrm>
        <a:graphic>
          <a:graphicData uri="http://schemas.openxmlformats.org/drawingml/2006/table">
            <a:tbl>
              <a:tblPr firstRow="1" bandRow="1">
                <a:tableStyleId>{5C22544A-7EE6-4342-B048-85BDC9FD1C3A}</a:tableStyleId>
              </a:tblPr>
              <a:tblGrid>
                <a:gridCol w="759121">
                  <a:extLst>
                    <a:ext uri="{9D8B030D-6E8A-4147-A177-3AD203B41FA5}">
                      <a16:colId xmlns:a16="http://schemas.microsoft.com/office/drawing/2014/main" val="20000"/>
                    </a:ext>
                  </a:extLst>
                </a:gridCol>
                <a:gridCol w="1132024">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2071255">
                  <a:extLst>
                    <a:ext uri="{9D8B030D-6E8A-4147-A177-3AD203B41FA5}">
                      <a16:colId xmlns:a16="http://schemas.microsoft.com/office/drawing/2014/main" val="20003"/>
                    </a:ext>
                  </a:extLst>
                </a:gridCol>
              </a:tblGrid>
              <a:tr h="899832">
                <a:tc>
                  <a:txBody>
                    <a:bodyPr/>
                    <a:lstStyle/>
                    <a:p>
                      <a:r>
                        <a:rPr lang="en-US" dirty="0"/>
                        <a:t>A (In)</a:t>
                      </a:r>
                    </a:p>
                  </a:txBody>
                  <a:tcPr/>
                </a:tc>
                <a:tc>
                  <a:txBody>
                    <a:bodyPr/>
                    <a:lstStyle/>
                    <a:p>
                      <a:r>
                        <a:rPr lang="en-US" dirty="0"/>
                        <a:t>Y (Out)</a:t>
                      </a:r>
                    </a:p>
                  </a:txBody>
                  <a:tcPr/>
                </a:tc>
                <a:tc>
                  <a:txBody>
                    <a:bodyPr/>
                    <a:lstStyle/>
                    <a:p>
                      <a:r>
                        <a:rPr lang="en-US" dirty="0"/>
                        <a:t>Q</a:t>
                      </a:r>
                      <a:r>
                        <a:rPr lang="en-US" baseline="0" dirty="0"/>
                        <a:t> 1</a:t>
                      </a:r>
                      <a:endParaRPr lang="en-US" dirty="0"/>
                    </a:p>
                  </a:txBody>
                  <a:tcPr/>
                </a:tc>
                <a:tc>
                  <a:txBody>
                    <a:bodyPr/>
                    <a:lstStyle/>
                    <a:p>
                      <a:r>
                        <a:rPr lang="en-US" dirty="0" err="1"/>
                        <a:t>Discription</a:t>
                      </a:r>
                      <a:endParaRPr lang="en-US" dirty="0"/>
                    </a:p>
                  </a:txBody>
                  <a:tcPr/>
                </a:tc>
                <a:extLst>
                  <a:ext uri="{0D108BD9-81ED-4DB2-BD59-A6C34878D82A}">
                    <a16:rowId xmlns:a16="http://schemas.microsoft.com/office/drawing/2014/main" val="10000"/>
                  </a:ext>
                </a:extLst>
              </a:tr>
              <a:tr h="1553135">
                <a:tc>
                  <a:txBody>
                    <a:bodyPr/>
                    <a:lstStyle/>
                    <a:p>
                      <a:r>
                        <a:rPr lang="en-US" dirty="0"/>
                        <a:t>0</a:t>
                      </a:r>
                    </a:p>
                  </a:txBody>
                  <a:tcPr/>
                </a:tc>
                <a:tc>
                  <a:txBody>
                    <a:bodyPr/>
                    <a:lstStyle/>
                    <a:p>
                      <a:r>
                        <a:rPr lang="en-US" dirty="0"/>
                        <a:t>1</a:t>
                      </a:r>
                    </a:p>
                  </a:txBody>
                  <a:tcPr/>
                </a:tc>
                <a:tc>
                  <a:txBody>
                    <a:bodyPr/>
                    <a:lstStyle/>
                    <a:p>
                      <a:r>
                        <a:rPr lang="en-US" dirty="0"/>
                        <a:t>OFF</a:t>
                      </a:r>
                    </a:p>
                  </a:txBody>
                  <a:tcPr/>
                </a:tc>
                <a:tc>
                  <a:txBody>
                    <a:bodyPr/>
                    <a:lstStyle/>
                    <a:p>
                      <a:r>
                        <a:rPr lang="en-US" dirty="0"/>
                        <a:t>Q 1 act as open circuit therefore  Direct connection</a:t>
                      </a:r>
                      <a:r>
                        <a:rPr lang="en-US" baseline="0" dirty="0"/>
                        <a:t> of  output Y </a:t>
                      </a:r>
                      <a:r>
                        <a:rPr lang="en-US" dirty="0"/>
                        <a:t>to </a:t>
                      </a:r>
                      <a:r>
                        <a:rPr lang="en-US" dirty="0" err="1"/>
                        <a:t>Vdd</a:t>
                      </a:r>
                      <a:r>
                        <a:rPr lang="en-US" dirty="0"/>
                        <a:t> which is very high voltage</a:t>
                      </a:r>
                    </a:p>
                  </a:txBody>
                  <a:tcPr/>
                </a:tc>
                <a:extLst>
                  <a:ext uri="{0D108BD9-81ED-4DB2-BD59-A6C34878D82A}">
                    <a16:rowId xmlns:a16="http://schemas.microsoft.com/office/drawing/2014/main" val="10001"/>
                  </a:ext>
                </a:extLst>
              </a:tr>
              <a:tr h="899832">
                <a:tc>
                  <a:txBody>
                    <a:bodyPr/>
                    <a:lstStyle/>
                    <a:p>
                      <a:r>
                        <a:rPr lang="en-US" dirty="0"/>
                        <a:t>1</a:t>
                      </a:r>
                    </a:p>
                  </a:txBody>
                  <a:tcPr/>
                </a:tc>
                <a:tc>
                  <a:txBody>
                    <a:bodyPr/>
                    <a:lstStyle/>
                    <a:p>
                      <a:r>
                        <a:rPr lang="en-US" dirty="0"/>
                        <a:t>0</a:t>
                      </a:r>
                    </a:p>
                  </a:txBody>
                  <a:tcPr/>
                </a:tc>
                <a:tc>
                  <a:txBody>
                    <a:bodyPr/>
                    <a:lstStyle/>
                    <a:p>
                      <a:r>
                        <a:rPr lang="en-US" dirty="0"/>
                        <a:t>ON</a:t>
                      </a:r>
                    </a:p>
                  </a:txBody>
                  <a:tcPr/>
                </a:tc>
                <a:tc>
                  <a:txBody>
                    <a:bodyPr/>
                    <a:lstStyle/>
                    <a:p>
                      <a:r>
                        <a:rPr lang="en-US" dirty="0"/>
                        <a:t>Q1 acts as short circuits</a:t>
                      </a:r>
                      <a:r>
                        <a:rPr lang="en-US" baseline="0" dirty="0"/>
                        <a:t> therefore direct </a:t>
                      </a:r>
                      <a:r>
                        <a:rPr lang="en-US" dirty="0"/>
                        <a:t>Connection to ground which</a:t>
                      </a:r>
                      <a:r>
                        <a:rPr lang="en-US" baseline="0" dirty="0"/>
                        <a:t> is very low voltage</a:t>
                      </a:r>
                      <a:endParaRPr lang="en-US" dirty="0"/>
                    </a:p>
                  </a:txBody>
                  <a:tcP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2"/>
          <a:srcRect/>
          <a:stretch>
            <a:fillRect/>
          </a:stretch>
        </p:blipFill>
        <p:spPr bwMode="auto">
          <a:xfrm>
            <a:off x="5638800" y="381000"/>
            <a:ext cx="3209925" cy="40671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Register Transistor Logic(RTL)</a:t>
            </a:r>
          </a:p>
        </p:txBody>
      </p:sp>
      <p:pic>
        <p:nvPicPr>
          <p:cNvPr id="1026" name="Picture 2"/>
          <p:cNvPicPr>
            <a:picLocks noGrp="1" noChangeAspect="1" noChangeArrowheads="1"/>
          </p:cNvPicPr>
          <p:nvPr>
            <p:ph idx="1"/>
          </p:nvPr>
        </p:nvPicPr>
        <p:blipFill>
          <a:blip r:embed="rId2"/>
          <a:srcRect/>
          <a:stretch>
            <a:fillRect/>
          </a:stretch>
        </p:blipFill>
        <p:spPr bwMode="auto">
          <a:xfrm>
            <a:off x="990600" y="1981200"/>
            <a:ext cx="5334000" cy="3733800"/>
          </a:xfrm>
          <a:prstGeom prst="rect">
            <a:avLst/>
          </a:prstGeom>
          <a:noFill/>
          <a:ln w="9525">
            <a:noFill/>
            <a:miter lim="800000"/>
            <a:headEnd/>
            <a:tailEnd/>
          </a:ln>
          <a:effectLst/>
        </p:spPr>
      </p:pic>
      <p:pic>
        <p:nvPicPr>
          <p:cNvPr id="5" name="Picture 2" descr="C:\Users\admin\Desktop\download.png"/>
          <p:cNvPicPr>
            <a:picLocks noChangeAspect="1" noChangeArrowheads="1"/>
          </p:cNvPicPr>
          <p:nvPr/>
        </p:nvPicPr>
        <p:blipFill>
          <a:blip r:embed="rId3"/>
          <a:srcRect/>
          <a:stretch>
            <a:fillRect/>
          </a:stretch>
        </p:blipFill>
        <p:spPr bwMode="auto">
          <a:xfrm>
            <a:off x="6019800" y="2362200"/>
            <a:ext cx="2590800" cy="2743200"/>
          </a:xfrm>
          <a:prstGeom prst="rect">
            <a:avLst/>
          </a:prstGeom>
          <a:noFill/>
        </p:spPr>
      </p:pic>
      <p:sp>
        <p:nvSpPr>
          <p:cNvPr id="7" name="Content Placeholder 2"/>
          <p:cNvSpPr txBox="1">
            <a:spLocks/>
          </p:cNvSpPr>
          <p:nvPr/>
        </p:nvSpPr>
        <p:spPr>
          <a:xfrm>
            <a:off x="304800" y="1371600"/>
            <a:ext cx="2438400" cy="1524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Low</a:t>
            </a:r>
            <a:r>
              <a:rPr kumimoji="0" lang="en-US" sz="2000" b="0" i="0" u="none" strike="noStrike" kern="1200" cap="none" spc="0" normalizeH="0" noProof="0" dirty="0">
                <a:ln>
                  <a:noFill/>
                </a:ln>
                <a:solidFill>
                  <a:schemeClr val="tx1"/>
                </a:solidFill>
                <a:effectLst/>
                <a:uLnTx/>
                <a:uFillTx/>
                <a:latin typeface="+mn-lt"/>
                <a:ea typeface="+mn-ea"/>
                <a:cs typeface="+mn-cs"/>
              </a:rPr>
              <a:t> 0 v</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baseline="0" dirty="0"/>
              <a:t>High 5v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lstStyle/>
          <a:p>
            <a:r>
              <a:rPr lang="en-US" dirty="0"/>
              <a:t>Cont. </a:t>
            </a:r>
          </a:p>
        </p:txBody>
      </p:sp>
      <p:sp>
        <p:nvSpPr>
          <p:cNvPr id="4" name="Content Placeholder 3"/>
          <p:cNvSpPr>
            <a:spLocks noGrp="1"/>
          </p:cNvSpPr>
          <p:nvPr>
            <p:ph idx="1"/>
          </p:nvPr>
        </p:nvSpPr>
        <p:spPr>
          <a:xfrm>
            <a:off x="457200" y="1676400"/>
            <a:ext cx="8229600" cy="4173450"/>
          </a:xfrm>
          <a:prstGeom prst="rect">
            <a:avLst/>
          </a:prstGeom>
        </p:spPr>
        <p:txBody>
          <a:bodyPr>
            <a:spAutoFit/>
          </a:bodyPr>
          <a:lstStyle/>
          <a:p>
            <a:r>
              <a:rPr lang="en-US" sz="1800" dirty="0"/>
              <a:t>When both the inputs A and B are at 0 V or logic 0, it is not enough to turn on the gates of both the transistor. So the transistors will not conduct. Due to this, the voltage +</a:t>
            </a:r>
            <a:r>
              <a:rPr lang="en-US" sz="1800" dirty="0" err="1"/>
              <a:t>Vcc</a:t>
            </a:r>
            <a:r>
              <a:rPr lang="en-US" sz="1800" dirty="0"/>
              <a:t> will appear at the output Y. Hence the output is logic 1 or logic HIGH at terminal Y.</a:t>
            </a:r>
          </a:p>
          <a:p>
            <a:endParaRPr lang="en-US" sz="1800" dirty="0"/>
          </a:p>
          <a:p>
            <a:r>
              <a:rPr lang="en-US" sz="1800" dirty="0"/>
              <a:t>When any one of the inputs, either A or B is given HIGH voltage or logic 1, then the transistor with HIGH gate input will be turned on. This will make a path for the supply voltage to go to the ground through the resistor R</a:t>
            </a:r>
            <a:r>
              <a:rPr lang="en-US" sz="1800" baseline="-25000" dirty="0"/>
              <a:t> </a:t>
            </a:r>
            <a:r>
              <a:rPr lang="en-US" sz="1800" dirty="0"/>
              <a:t>and transistor. Thus there will be 0 v at the output terminal Y.</a:t>
            </a:r>
          </a:p>
          <a:p>
            <a:endParaRPr lang="en-US" sz="3200" dirty="0"/>
          </a:p>
          <a:p>
            <a:r>
              <a:rPr lang="en-US" sz="1800" dirty="0"/>
              <a:t>When both the inputs are HIGH, it will drive both the transistor to turn on. It will make a path for the supply voltage to flow to the ground through resistor R and transistor. Therefore, there will be 0 v at the output terminal 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It is concluded that it performs the operation of the NOR gate </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1828800" y="3200400"/>
            <a:ext cx="4191000" cy="2743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p>
        </p:txBody>
      </p:sp>
      <p:sp>
        <p:nvSpPr>
          <p:cNvPr id="5" name="Content Placeholder 4"/>
          <p:cNvSpPr>
            <a:spLocks noGrp="1"/>
          </p:cNvSpPr>
          <p:nvPr>
            <p:ph idx="1"/>
          </p:nvPr>
        </p:nvSpPr>
        <p:spPr/>
        <p:txBody>
          <a:bodyPr/>
          <a:lstStyle/>
          <a:p>
            <a:r>
              <a:rPr lang="en-US" dirty="0"/>
              <a:t>Power dissipation is high. </a:t>
            </a:r>
          </a:p>
          <a:p>
            <a:r>
              <a:rPr lang="en-US" dirty="0"/>
              <a:t> low noise margin and </a:t>
            </a:r>
          </a:p>
          <a:p>
            <a:r>
              <a:rPr lang="en-US" dirty="0"/>
              <a:t>its propagation delay is relatively larger.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Diode Transistor Logic (DTL)</a:t>
            </a:r>
          </a:p>
        </p:txBody>
      </p:sp>
      <p:sp>
        <p:nvSpPr>
          <p:cNvPr id="3" name="Content Placeholder 2"/>
          <p:cNvSpPr>
            <a:spLocks noGrp="1"/>
          </p:cNvSpPr>
          <p:nvPr>
            <p:ph idx="1"/>
          </p:nvPr>
        </p:nvSpPr>
        <p:spPr/>
        <p:txBody>
          <a:bodyPr/>
          <a:lstStyle/>
          <a:p>
            <a:r>
              <a:rPr lang="en-US" dirty="0"/>
              <a:t>In DTL diodes and transistor are used hence the name diode transistor logic.</a:t>
            </a:r>
          </a:p>
          <a:p>
            <a:r>
              <a:rPr lang="en-US" dirty="0"/>
              <a:t>Improved version of RTL</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Diode Transistor Logic (DTL)</a:t>
            </a:r>
          </a:p>
        </p:txBody>
      </p:sp>
      <p:pic>
        <p:nvPicPr>
          <p:cNvPr id="3074" name="Picture 2"/>
          <p:cNvPicPr>
            <a:picLocks noGrp="1" noChangeAspect="1" noChangeArrowheads="1"/>
          </p:cNvPicPr>
          <p:nvPr>
            <p:ph idx="1"/>
          </p:nvPr>
        </p:nvPicPr>
        <p:blipFill>
          <a:blip r:embed="rId2"/>
          <a:srcRect/>
          <a:stretch>
            <a:fillRect/>
          </a:stretch>
        </p:blipFill>
        <p:spPr bwMode="auto">
          <a:xfrm>
            <a:off x="457200" y="2286000"/>
            <a:ext cx="4419600" cy="3810000"/>
          </a:xfrm>
          <a:prstGeom prst="rect">
            <a:avLst/>
          </a:prstGeom>
          <a:noFill/>
          <a:ln w="9525">
            <a:noFill/>
            <a:miter lim="800000"/>
            <a:headEnd/>
            <a:tailEnd/>
          </a:ln>
          <a:effectLst/>
        </p:spPr>
      </p:pic>
      <p:sp>
        <p:nvSpPr>
          <p:cNvPr id="8" name="Content Placeholder 2"/>
          <p:cNvSpPr txBox="1">
            <a:spLocks/>
          </p:cNvSpPr>
          <p:nvPr/>
        </p:nvSpPr>
        <p:spPr>
          <a:xfrm>
            <a:off x="304800" y="1371600"/>
            <a:ext cx="2438400" cy="1524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Low</a:t>
            </a:r>
            <a:r>
              <a:rPr kumimoji="0" lang="en-US" sz="2000" b="0" i="0" u="none" strike="noStrike" kern="1200" cap="none" spc="0" normalizeH="0" noProof="0" dirty="0">
                <a:ln>
                  <a:noFill/>
                </a:ln>
                <a:solidFill>
                  <a:schemeClr val="tx1"/>
                </a:solidFill>
                <a:effectLst/>
                <a:uLnTx/>
                <a:uFillTx/>
                <a:latin typeface="+mn-lt"/>
                <a:ea typeface="+mn-ea"/>
                <a:cs typeface="+mn-cs"/>
              </a:rPr>
              <a:t> 0 v</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baseline="0" dirty="0"/>
              <a:t>High 5v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3"/>
          <a:srcRect/>
          <a:stretch>
            <a:fillRect/>
          </a:stretch>
        </p:blipFill>
        <p:spPr bwMode="auto">
          <a:xfrm>
            <a:off x="4114800" y="1295400"/>
            <a:ext cx="4419600" cy="28194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fontScale="90000"/>
          </a:bodyPr>
          <a:lstStyle/>
          <a:p>
            <a:r>
              <a:rPr lang="en-US" sz="4400" dirty="0"/>
              <a:t>Description</a:t>
            </a:r>
          </a:p>
        </p:txBody>
      </p:sp>
      <p:sp>
        <p:nvSpPr>
          <p:cNvPr id="4" name="Content Placeholder 3"/>
          <p:cNvSpPr>
            <a:spLocks noGrp="1"/>
          </p:cNvSpPr>
          <p:nvPr>
            <p:ph idx="1"/>
          </p:nvPr>
        </p:nvSpPr>
        <p:spPr>
          <a:xfrm>
            <a:off x="457200" y="1143000"/>
            <a:ext cx="8229600" cy="4745915"/>
          </a:xfrm>
          <a:prstGeom prst="rect">
            <a:avLst/>
          </a:prstGeom>
        </p:spPr>
        <p:txBody>
          <a:bodyPr wrap="square">
            <a:spAutoFit/>
          </a:bodyPr>
          <a:lstStyle/>
          <a:p>
            <a:r>
              <a:rPr lang="en-US" sz="1800" dirty="0"/>
              <a:t>When both the inputs A and B are at 0 V or logic 0, Both Diode D1 &amp; D2 will conduct but this voltage is not sufficient to turn on Diode D3 at point P, therefore transistor T1 also will not conduct. . Due to this, the voltage +</a:t>
            </a:r>
            <a:r>
              <a:rPr lang="en-US" sz="1800" dirty="0" err="1"/>
              <a:t>Vcc</a:t>
            </a:r>
            <a:r>
              <a:rPr lang="en-US" sz="1800" dirty="0"/>
              <a:t> will appear at the output Y. Hence the output is logic 1 or logic HIGH at terminal Y. </a:t>
            </a:r>
          </a:p>
          <a:p>
            <a:endParaRPr lang="en-US" sz="1800" dirty="0"/>
          </a:p>
          <a:p>
            <a:r>
              <a:rPr lang="en-US" sz="1800" dirty="0"/>
              <a:t>When any one of the inputs A or B is at 0 V or logic 0, any one Diode D1 or D2 will conduct respectively, but again this voltage is not sufficient to turn on Diode D3 at point P, therefore transistor T1 also will not conduct. . Due to this, the voltage +</a:t>
            </a:r>
            <a:r>
              <a:rPr lang="en-US" sz="1800" dirty="0" err="1"/>
              <a:t>Vcc</a:t>
            </a:r>
            <a:r>
              <a:rPr lang="en-US" sz="1800" dirty="0"/>
              <a:t> will appear at the output Y. Hence the output is logic 1 or logic HIGH at terminal Y. </a:t>
            </a:r>
          </a:p>
          <a:p>
            <a:endParaRPr lang="en-US" sz="1800" dirty="0"/>
          </a:p>
          <a:p>
            <a:r>
              <a:rPr lang="en-US" sz="1800" dirty="0"/>
              <a:t>When both the inputs A and B are at HIGH  or logic 1, Both Diode D1 &amp; D2 will not conduct therefore high voltage +</a:t>
            </a:r>
            <a:r>
              <a:rPr lang="en-US" sz="1800" dirty="0" err="1"/>
              <a:t>Vcc</a:t>
            </a:r>
            <a:r>
              <a:rPr lang="en-US" sz="1800" dirty="0"/>
              <a:t> will appear to turn on Diode D3 at point P, thus transistor T1 also will conduct. It will make a path for the supply voltage to flow to the ground. Therefore, there will be 0 v at the output terminal 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Conclusion</a:t>
            </a:r>
          </a:p>
        </p:txBody>
      </p:sp>
      <p:sp>
        <p:nvSpPr>
          <p:cNvPr id="3" name="Content Placeholder 2"/>
          <p:cNvSpPr>
            <a:spLocks noGrp="1"/>
          </p:cNvSpPr>
          <p:nvPr>
            <p:ph idx="1"/>
          </p:nvPr>
        </p:nvSpPr>
        <p:spPr/>
        <p:txBody>
          <a:bodyPr/>
          <a:lstStyle/>
          <a:p>
            <a:pPr>
              <a:buNone/>
            </a:pPr>
            <a:r>
              <a:rPr lang="en-US" dirty="0"/>
              <a:t>It is concluded that it performs the operation of the NAND gate .</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752600" y="2971800"/>
            <a:ext cx="5638800" cy="25908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7498080" cy="1143000"/>
          </a:xfrm>
        </p:spPr>
        <p:txBody>
          <a:bodyPr/>
          <a:lstStyle/>
          <a:p>
            <a:r>
              <a:rPr lang="en-US" dirty="0"/>
              <a:t>Advantage</a:t>
            </a:r>
          </a:p>
        </p:txBody>
      </p:sp>
      <p:sp>
        <p:nvSpPr>
          <p:cNvPr id="3" name="Content Placeholder 2"/>
          <p:cNvSpPr>
            <a:spLocks noGrp="1"/>
          </p:cNvSpPr>
          <p:nvPr>
            <p:ph idx="1"/>
          </p:nvPr>
        </p:nvSpPr>
        <p:spPr>
          <a:xfrm>
            <a:off x="1435608" y="1447800"/>
            <a:ext cx="7498080" cy="1524000"/>
          </a:xfrm>
        </p:spPr>
        <p:txBody>
          <a:bodyPr/>
          <a:lstStyle/>
          <a:p>
            <a:r>
              <a:rPr lang="en-US" dirty="0"/>
              <a:t>Greater  fan out</a:t>
            </a:r>
          </a:p>
          <a:p>
            <a:r>
              <a:rPr lang="en-US" dirty="0"/>
              <a:t>Improved noise margin</a:t>
            </a:r>
          </a:p>
        </p:txBody>
      </p:sp>
      <p:sp>
        <p:nvSpPr>
          <p:cNvPr id="5" name="Title 1"/>
          <p:cNvSpPr txBox="1">
            <a:spLocks/>
          </p:cNvSpPr>
          <p:nvPr/>
        </p:nvSpPr>
        <p:spPr>
          <a:xfrm>
            <a:off x="1143000" y="2895600"/>
            <a:ext cx="7498080" cy="1143000"/>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300" b="0"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Disadvantage</a:t>
            </a:r>
          </a:p>
        </p:txBody>
      </p:sp>
      <p:sp>
        <p:nvSpPr>
          <p:cNvPr id="6" name="Content Placeholder 2"/>
          <p:cNvSpPr txBox="1">
            <a:spLocks/>
          </p:cNvSpPr>
          <p:nvPr/>
        </p:nvSpPr>
        <p:spPr>
          <a:xfrm>
            <a:off x="1295400" y="4114800"/>
            <a:ext cx="7498080" cy="1524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3200" dirty="0"/>
              <a:t>Slow speed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600" dirty="0"/>
              <a:t>Logic Families</a:t>
            </a:r>
          </a:p>
        </p:txBody>
      </p:sp>
      <p:pic>
        <p:nvPicPr>
          <p:cNvPr id="5122" name="Picture 2"/>
          <p:cNvPicPr>
            <a:picLocks noGrp="1" noChangeAspect="1" noChangeArrowheads="1"/>
          </p:cNvPicPr>
          <p:nvPr>
            <p:ph idx="1"/>
          </p:nvPr>
        </p:nvPicPr>
        <p:blipFill>
          <a:blip r:embed="rId2"/>
          <a:stretch>
            <a:fillRect/>
          </a:stretch>
        </p:blipFill>
        <p:spPr bwMode="auto">
          <a:xfrm>
            <a:off x="1219200" y="1219200"/>
            <a:ext cx="7620000" cy="49530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714488" cy="1143000"/>
          </a:xfrm>
        </p:spPr>
        <p:txBody>
          <a:bodyPr>
            <a:normAutofit fontScale="90000"/>
          </a:bodyPr>
          <a:lstStyle/>
          <a:p>
            <a:r>
              <a:rPr lang="en-US" dirty="0"/>
              <a:t>Transistor </a:t>
            </a:r>
            <a:r>
              <a:rPr lang="en-US" dirty="0" err="1"/>
              <a:t>Transistor</a:t>
            </a:r>
            <a:r>
              <a:rPr lang="en-US" dirty="0"/>
              <a:t> Logic (TTL)</a:t>
            </a:r>
          </a:p>
        </p:txBody>
      </p:sp>
      <p:sp>
        <p:nvSpPr>
          <p:cNvPr id="3" name="Content Placeholder 2"/>
          <p:cNvSpPr>
            <a:spLocks noGrp="1"/>
          </p:cNvSpPr>
          <p:nvPr>
            <p:ph idx="1"/>
          </p:nvPr>
        </p:nvSpPr>
        <p:spPr>
          <a:xfrm>
            <a:off x="1143000" y="1447800"/>
            <a:ext cx="7790688" cy="4800600"/>
          </a:xfrm>
        </p:spPr>
        <p:txBody>
          <a:bodyPr>
            <a:noAutofit/>
          </a:bodyPr>
          <a:lstStyle/>
          <a:p>
            <a:r>
              <a:rPr lang="en-US" sz="2400" dirty="0"/>
              <a:t>The TTL or Transistor-Transistor Logic </a:t>
            </a:r>
            <a:r>
              <a:rPr lang="en-US" sz="2400" dirty="0" err="1"/>
              <a:t>logic</a:t>
            </a:r>
            <a:r>
              <a:rPr lang="en-US" sz="2400" dirty="0"/>
              <a:t> was invented in the year 1961 by “James L. </a:t>
            </a:r>
            <a:r>
              <a:rPr lang="en-US" sz="2400" dirty="0" err="1"/>
              <a:t>Buie</a:t>
            </a:r>
            <a:r>
              <a:rPr lang="en-US" sz="2400" dirty="0"/>
              <a:t> ”</a:t>
            </a:r>
          </a:p>
          <a:p>
            <a:endParaRPr lang="en-US" sz="2400" dirty="0"/>
          </a:p>
          <a:p>
            <a:r>
              <a:rPr lang="en-US" sz="2400" dirty="0"/>
              <a:t>In 1963, the manufacturing first commercial TTL devices were designed by “Sylvania” known as SUHL or ‘Sylvania Universal High-Level Logic family’.</a:t>
            </a:r>
          </a:p>
          <a:p>
            <a:endParaRPr lang="en-US" sz="2400" dirty="0"/>
          </a:p>
          <a:p>
            <a:r>
              <a:rPr lang="en-US" sz="2400" dirty="0"/>
              <a:t>After the Texas instruments engineers launched the 5400 series ICs in the year 1964 with the range of military temperature, then the Transistor-Transistor Logic became very popular.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543800" cy="1143000"/>
          </a:xfrm>
        </p:spPr>
        <p:txBody>
          <a:bodyPr>
            <a:normAutofit/>
          </a:bodyPr>
          <a:lstStyle/>
          <a:p>
            <a:r>
              <a:rPr lang="en-US" b="1" dirty="0">
                <a:latin typeface="Agency FB" pitchFamily="34" charset="0"/>
              </a:rPr>
              <a:t>Transistor-Transistor Logic (TTL)</a:t>
            </a:r>
            <a:endParaRPr lang="en-US" dirty="0">
              <a:latin typeface="Agency FB" pitchFamily="34" charset="0"/>
            </a:endParaRPr>
          </a:p>
        </p:txBody>
      </p:sp>
      <p:sp>
        <p:nvSpPr>
          <p:cNvPr id="3" name="Content Placeholder 2"/>
          <p:cNvSpPr>
            <a:spLocks noGrp="1"/>
          </p:cNvSpPr>
          <p:nvPr>
            <p:ph idx="1"/>
          </p:nvPr>
        </p:nvSpPr>
        <p:spPr/>
        <p:txBody>
          <a:bodyPr>
            <a:normAutofit fontScale="70000" lnSpcReduction="20000"/>
          </a:bodyPr>
          <a:lstStyle/>
          <a:p>
            <a:r>
              <a:rPr lang="en-US" dirty="0">
                <a:latin typeface="Agency FB" pitchFamily="34" charset="0"/>
              </a:rPr>
              <a:t>The Transistor-Transistor Logic (TTL) is a logic family made up of BJTs (bipolar junction transistors). </a:t>
            </a:r>
          </a:p>
          <a:p>
            <a:r>
              <a:rPr lang="en-US" dirty="0">
                <a:latin typeface="Agency FB" pitchFamily="34" charset="0"/>
              </a:rPr>
              <a:t>Improved version of DTL</a:t>
            </a:r>
          </a:p>
          <a:p>
            <a:endParaRPr lang="en-US" dirty="0">
              <a:latin typeface="Agency FB" pitchFamily="34" charset="0"/>
            </a:endParaRPr>
          </a:p>
          <a:p>
            <a:r>
              <a:rPr lang="en-US" dirty="0">
                <a:latin typeface="Agency FB" pitchFamily="34" charset="0"/>
              </a:rPr>
              <a:t>As the name suggests, the transistor performs two functions like logic as well as amplifying. </a:t>
            </a:r>
          </a:p>
          <a:p>
            <a:endParaRPr lang="en-US" dirty="0">
              <a:latin typeface="Agency FB" pitchFamily="34" charset="0"/>
            </a:endParaRPr>
          </a:p>
          <a:p>
            <a:r>
              <a:rPr lang="en-US" dirty="0">
                <a:latin typeface="Agency FB" pitchFamily="34" charset="0"/>
              </a:rPr>
              <a:t>The best examples of TTL are logic gates namely the 7402 NOR Gate &amp; the 7400 NAND gate.</a:t>
            </a:r>
          </a:p>
          <a:p>
            <a:endParaRPr lang="en-US" dirty="0">
              <a:latin typeface="Agency FB" pitchFamily="34" charset="0"/>
            </a:endParaRPr>
          </a:p>
          <a:p>
            <a:r>
              <a:rPr lang="en-US" dirty="0">
                <a:latin typeface="Agency FB" pitchFamily="34" charset="0"/>
              </a:rPr>
              <a:t>TTL logic includes several transistors that have several emitters as well as several inputs. </a:t>
            </a:r>
          </a:p>
          <a:p>
            <a:r>
              <a:rPr lang="en-US" sz="3100" dirty="0">
                <a:latin typeface="Agency FB" pitchFamily="34" charset="0"/>
              </a:rPr>
              <a:t>The designing of TTL logic gates can be done with resistors and BJTs.</a:t>
            </a:r>
          </a:p>
          <a:p>
            <a:endParaRPr lang="en-US" sz="3100" dirty="0">
              <a:latin typeface="Agency FB" pitchFamily="34" charset="0"/>
            </a:endParaRPr>
          </a:p>
          <a:p>
            <a:r>
              <a:rPr lang="en-US" sz="3100" dirty="0">
                <a:latin typeface="Agency FB" pitchFamily="34" charset="0"/>
              </a:rPr>
              <a:t> There are several variants of TTL which are developed for different purposes such as the radiation-hardened TTL packages for space applications and Low power </a:t>
            </a:r>
            <a:r>
              <a:rPr lang="en-US" sz="3100" dirty="0" err="1">
                <a:latin typeface="Agency FB" pitchFamily="34" charset="0"/>
              </a:rPr>
              <a:t>Schottky</a:t>
            </a:r>
            <a:r>
              <a:rPr lang="en-US" sz="3100" dirty="0">
                <a:latin typeface="Agency FB" pitchFamily="34" charset="0"/>
              </a:rPr>
              <a:t> diodes that can provide an excellent combination of speed and lesser power consumption</a:t>
            </a:r>
            <a:r>
              <a:rPr lang="en-US" dirty="0"/>
              <a:t>.</a:t>
            </a:r>
            <a:endParaRPr lang="en-US" dirty="0">
              <a:latin typeface="Agency FB" pitchFamily="34" charset="0"/>
            </a:endParaRP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5029200" cy="1143000"/>
          </a:xfrm>
        </p:spPr>
        <p:txBody>
          <a:bodyPr/>
          <a:lstStyle/>
          <a:p>
            <a:r>
              <a:rPr lang="en-US" dirty="0"/>
              <a:t>TTL NAND Gate</a:t>
            </a:r>
          </a:p>
        </p:txBody>
      </p:sp>
      <p:pic>
        <p:nvPicPr>
          <p:cNvPr id="6" name="Picture 2"/>
          <p:cNvPicPr>
            <a:picLocks noGrp="1" noChangeAspect="1" noChangeArrowheads="1"/>
          </p:cNvPicPr>
          <p:nvPr>
            <p:ph idx="1"/>
          </p:nvPr>
        </p:nvPicPr>
        <p:blipFill>
          <a:blip r:embed="rId2"/>
          <a:srcRect/>
          <a:stretch>
            <a:fillRect/>
          </a:stretch>
        </p:blipFill>
        <p:spPr bwMode="auto">
          <a:xfrm>
            <a:off x="457200" y="1969142"/>
            <a:ext cx="8229600" cy="4321479"/>
          </a:xfrm>
          <a:prstGeom prst="rect">
            <a:avLst/>
          </a:prstGeom>
          <a:noFill/>
          <a:ln w="9525">
            <a:noFill/>
            <a:miter lim="800000"/>
            <a:headEnd/>
            <a:tailEnd/>
          </a:ln>
          <a:effectLst/>
        </p:spPr>
      </p:pic>
      <p:graphicFrame>
        <p:nvGraphicFramePr>
          <p:cNvPr id="7" name="Content Placeholder 3"/>
          <p:cNvGraphicFramePr>
            <a:graphicFrameLocks/>
          </p:cNvGraphicFramePr>
          <p:nvPr/>
        </p:nvGraphicFramePr>
        <p:xfrm>
          <a:off x="6858000" y="304800"/>
          <a:ext cx="2286000" cy="1828800"/>
        </p:xfrm>
        <a:graphic>
          <a:graphicData uri="http://schemas.openxmlformats.org/drawingml/2006/table">
            <a:tbl>
              <a:tblPr firstRow="1" bandRow="1">
                <a:tableStyleId>{ED083AE6-46FA-4A59-8FB0-9F97EB10719F}</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07298">
                <a:tc>
                  <a:txBody>
                    <a:bodyPr/>
                    <a:lstStyle/>
                    <a:p>
                      <a:r>
                        <a:rPr lang="en-US" dirty="0"/>
                        <a:t>A</a:t>
                      </a:r>
                    </a:p>
                  </a:txBody>
                  <a:tcPr/>
                </a:tc>
                <a:tc>
                  <a:txBody>
                    <a:bodyPr/>
                    <a:lstStyle/>
                    <a:p>
                      <a:r>
                        <a:rPr lang="en-US" dirty="0"/>
                        <a:t>B</a:t>
                      </a:r>
                    </a:p>
                  </a:txBody>
                  <a:tcPr/>
                </a:tc>
                <a:tc>
                  <a:txBody>
                    <a:bodyPr/>
                    <a:lstStyle/>
                    <a:p>
                      <a:r>
                        <a:rPr lang="en-US" dirty="0"/>
                        <a:t>Y</a:t>
                      </a:r>
                    </a:p>
                  </a:txBody>
                  <a:tcPr/>
                </a:tc>
                <a:extLst>
                  <a:ext uri="{0D108BD9-81ED-4DB2-BD59-A6C34878D82A}">
                    <a16:rowId xmlns:a16="http://schemas.microsoft.com/office/drawing/2014/main" val="10000"/>
                  </a:ext>
                </a:extLst>
              </a:tr>
              <a:tr h="307298">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07298">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07298">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3"/>
                  </a:ext>
                </a:extLst>
              </a:tr>
              <a:tr h="307298">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pic>
        <p:nvPicPr>
          <p:cNvPr id="4" name="Content Placeholder 3"/>
          <p:cNvPicPr>
            <a:picLocks noGrp="1" noChangeAspect="1" noChangeArrowheads="1"/>
          </p:cNvPicPr>
          <p:nvPr>
            <p:ph idx="1"/>
          </p:nvPr>
        </p:nvPicPr>
        <p:blipFill>
          <a:blip r:embed="rId2"/>
          <a:srcRect/>
          <a:stretch>
            <a:fillRect/>
          </a:stretch>
        </p:blipFill>
        <p:spPr bwMode="auto">
          <a:xfrm>
            <a:off x="762000" y="2286000"/>
            <a:ext cx="5943600" cy="31242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Power dissipation is low. </a:t>
            </a:r>
          </a:p>
          <a:p>
            <a:r>
              <a:rPr lang="en-US" dirty="0"/>
              <a:t>High noise margin and </a:t>
            </a:r>
          </a:p>
          <a:p>
            <a:r>
              <a:rPr lang="en-US" dirty="0"/>
              <a:t>its propagation delay is relatively larger. </a:t>
            </a:r>
          </a:p>
          <a:p>
            <a:r>
              <a:rPr lang="en-US" dirty="0"/>
              <a:t>Greater  fan out</a:t>
            </a:r>
          </a:p>
          <a:p>
            <a:r>
              <a:rPr lang="en-US" dirty="0"/>
              <a:t>Improved noise margin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a:t>Tristate TTL </a:t>
            </a:r>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a:t>The tri-state devices allow three possible output states namely, High, Low and High impedance. </a:t>
            </a:r>
          </a:p>
          <a:p>
            <a:endParaRPr lang="en-US" sz="2400" dirty="0"/>
          </a:p>
          <a:p>
            <a:r>
              <a:rPr lang="en-US" sz="2400" dirty="0"/>
              <a:t>The high impedance state offers high impedance between the output terminal and ground or positive supply. Output in this case is floating. </a:t>
            </a:r>
          </a:p>
          <a:p>
            <a:endParaRPr lang="en-US" sz="2400" dirty="0"/>
          </a:p>
          <a:p>
            <a:r>
              <a:rPr lang="en-US" sz="2400" dirty="0"/>
              <a:t>In this circuit input A is the normal logic input while the ENABLE E terminal is an enable input that can produce high impedance output/Tristate output/High Z.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Tristate TTL </a:t>
            </a:r>
          </a:p>
        </p:txBody>
      </p:sp>
      <p:pic>
        <p:nvPicPr>
          <p:cNvPr id="2050" name="Picture 2"/>
          <p:cNvPicPr>
            <a:picLocks noGrp="1" noChangeAspect="1" noChangeArrowheads="1"/>
          </p:cNvPicPr>
          <p:nvPr>
            <p:ph idx="1"/>
          </p:nvPr>
        </p:nvPicPr>
        <p:blipFill>
          <a:blip r:embed="rId2"/>
          <a:srcRect/>
          <a:stretch>
            <a:fillRect/>
          </a:stretch>
        </p:blipFill>
        <p:spPr bwMode="auto">
          <a:xfrm>
            <a:off x="0" y="1981200"/>
            <a:ext cx="5257800" cy="3886200"/>
          </a:xfrm>
          <a:prstGeom prst="rect">
            <a:avLst/>
          </a:prstGeom>
          <a:noFill/>
          <a:ln w="9525">
            <a:noFill/>
            <a:miter lim="800000"/>
            <a:headEnd/>
            <a:tailEnd/>
          </a:ln>
          <a:effectLst/>
        </p:spPr>
      </p:pic>
      <p:sp>
        <p:nvSpPr>
          <p:cNvPr id="10" name="Content Placeholder 2"/>
          <p:cNvSpPr txBox="1">
            <a:spLocks/>
          </p:cNvSpPr>
          <p:nvPr/>
        </p:nvSpPr>
        <p:spPr>
          <a:xfrm>
            <a:off x="228600" y="1143000"/>
            <a:ext cx="2438400" cy="1524000"/>
          </a:xfrm>
          <a:prstGeom prst="rect">
            <a:avLst/>
          </a:prstGeom>
        </p:spPr>
        <p:txBody>
          <a:bodyPr>
            <a:norm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Low</a:t>
            </a:r>
            <a:r>
              <a:rPr kumimoji="0" lang="en-US" sz="2000" b="0" i="0" u="none" strike="noStrike" kern="1200" cap="none" spc="0" normalizeH="0" noProof="0" dirty="0">
                <a:ln>
                  <a:noFill/>
                </a:ln>
                <a:solidFill>
                  <a:schemeClr val="tx1"/>
                </a:solidFill>
                <a:effectLst/>
                <a:uLnTx/>
                <a:uFillTx/>
                <a:latin typeface="+mn-lt"/>
                <a:ea typeface="+mn-ea"/>
                <a:cs typeface="+mn-cs"/>
              </a:rPr>
              <a:t> 0 v</a:t>
            </a:r>
          </a:p>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n-US" sz="2000" baseline="0" dirty="0"/>
              <a:t>High 5v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2" name="Table 11"/>
          <p:cNvGraphicFramePr>
            <a:graphicFrameLocks noGrp="1"/>
          </p:cNvGraphicFramePr>
          <p:nvPr/>
        </p:nvGraphicFramePr>
        <p:xfrm>
          <a:off x="4800600" y="3429000"/>
          <a:ext cx="4343401" cy="3453646"/>
        </p:xfrm>
        <a:graphic>
          <a:graphicData uri="http://schemas.openxmlformats.org/drawingml/2006/table">
            <a:tbl>
              <a:tblPr firstRow="1" bandRow="1">
                <a:tableStyleId>{5C22544A-7EE6-4342-B048-85BDC9FD1C3A}</a:tableStyleId>
              </a:tblPr>
              <a:tblGrid>
                <a:gridCol w="482600">
                  <a:extLst>
                    <a:ext uri="{9D8B030D-6E8A-4147-A177-3AD203B41FA5}">
                      <a16:colId xmlns:a16="http://schemas.microsoft.com/office/drawing/2014/main" val="20000"/>
                    </a:ext>
                  </a:extLst>
                </a:gridCol>
                <a:gridCol w="772160">
                  <a:extLst>
                    <a:ext uri="{9D8B030D-6E8A-4147-A177-3AD203B41FA5}">
                      <a16:colId xmlns:a16="http://schemas.microsoft.com/office/drawing/2014/main" val="20001"/>
                    </a:ext>
                  </a:extLst>
                </a:gridCol>
                <a:gridCol w="606697">
                  <a:extLst>
                    <a:ext uri="{9D8B030D-6E8A-4147-A177-3AD203B41FA5}">
                      <a16:colId xmlns:a16="http://schemas.microsoft.com/office/drawing/2014/main" val="20002"/>
                    </a:ext>
                  </a:extLst>
                </a:gridCol>
                <a:gridCol w="620486">
                  <a:extLst>
                    <a:ext uri="{9D8B030D-6E8A-4147-A177-3AD203B41FA5}">
                      <a16:colId xmlns:a16="http://schemas.microsoft.com/office/drawing/2014/main" val="20003"/>
                    </a:ext>
                  </a:extLst>
                </a:gridCol>
                <a:gridCol w="620486">
                  <a:extLst>
                    <a:ext uri="{9D8B030D-6E8A-4147-A177-3AD203B41FA5}">
                      <a16:colId xmlns:a16="http://schemas.microsoft.com/office/drawing/2014/main" val="20004"/>
                    </a:ext>
                  </a:extLst>
                </a:gridCol>
                <a:gridCol w="620486">
                  <a:extLst>
                    <a:ext uri="{9D8B030D-6E8A-4147-A177-3AD203B41FA5}">
                      <a16:colId xmlns:a16="http://schemas.microsoft.com/office/drawing/2014/main" val="20005"/>
                    </a:ext>
                  </a:extLst>
                </a:gridCol>
                <a:gridCol w="620486">
                  <a:extLst>
                    <a:ext uri="{9D8B030D-6E8A-4147-A177-3AD203B41FA5}">
                      <a16:colId xmlns:a16="http://schemas.microsoft.com/office/drawing/2014/main" val="20006"/>
                    </a:ext>
                  </a:extLst>
                </a:gridCol>
              </a:tblGrid>
              <a:tr h="849867">
                <a:tc>
                  <a:txBody>
                    <a:bodyPr/>
                    <a:lstStyle/>
                    <a:p>
                      <a:r>
                        <a:rPr lang="en-US" dirty="0"/>
                        <a:t>E</a:t>
                      </a:r>
                    </a:p>
                  </a:txBody>
                  <a:tcPr/>
                </a:tc>
                <a:tc>
                  <a:txBody>
                    <a:bodyPr/>
                    <a:lstStyle/>
                    <a:p>
                      <a:r>
                        <a:rPr lang="en-US" dirty="0"/>
                        <a:t>I/P</a:t>
                      </a:r>
                    </a:p>
                  </a:txBody>
                  <a:tcPr/>
                </a:tc>
                <a:tc>
                  <a:txBody>
                    <a:bodyPr/>
                    <a:lstStyle/>
                    <a:p>
                      <a:r>
                        <a:rPr lang="en-US" dirty="0"/>
                        <a:t>D1</a:t>
                      </a:r>
                    </a:p>
                  </a:txBody>
                  <a:tcPr/>
                </a:tc>
                <a:tc>
                  <a:txBody>
                    <a:bodyPr/>
                    <a:lstStyle/>
                    <a:p>
                      <a:r>
                        <a:rPr lang="en-US" dirty="0"/>
                        <a:t>Q2</a:t>
                      </a:r>
                    </a:p>
                  </a:txBody>
                  <a:tcPr/>
                </a:tc>
                <a:tc>
                  <a:txBody>
                    <a:bodyPr/>
                    <a:lstStyle/>
                    <a:p>
                      <a:r>
                        <a:rPr lang="en-US" dirty="0"/>
                        <a:t>Q3 &amp; D2</a:t>
                      </a:r>
                    </a:p>
                  </a:txBody>
                  <a:tcPr/>
                </a:tc>
                <a:tc>
                  <a:txBody>
                    <a:bodyPr/>
                    <a:lstStyle/>
                    <a:p>
                      <a:r>
                        <a:rPr lang="en-US" dirty="0"/>
                        <a:t>Q4</a:t>
                      </a:r>
                    </a:p>
                  </a:txBody>
                  <a:tcPr/>
                </a:tc>
                <a:tc>
                  <a:txBody>
                    <a:bodyPr/>
                    <a:lstStyle/>
                    <a:p>
                      <a:r>
                        <a:rPr lang="en-US" dirty="0"/>
                        <a:t>Y</a:t>
                      </a:r>
                    </a:p>
                  </a:txBody>
                  <a:tcPr/>
                </a:tc>
                <a:extLst>
                  <a:ext uri="{0D108BD9-81ED-4DB2-BD59-A6C34878D82A}">
                    <a16:rowId xmlns:a16="http://schemas.microsoft.com/office/drawing/2014/main" val="10000"/>
                  </a:ext>
                </a:extLst>
              </a:tr>
              <a:tr h="492383">
                <a:tc>
                  <a:txBody>
                    <a:bodyPr/>
                    <a:lstStyle/>
                    <a:p>
                      <a:r>
                        <a:rPr lang="en-US" dirty="0"/>
                        <a:t>1</a:t>
                      </a:r>
                    </a:p>
                  </a:txBody>
                  <a:tcPr/>
                </a:tc>
                <a:tc>
                  <a:txBody>
                    <a:bodyPr/>
                    <a:lstStyle/>
                    <a:p>
                      <a:r>
                        <a:rPr lang="en-US" dirty="0"/>
                        <a:t>0</a:t>
                      </a:r>
                    </a:p>
                  </a:txBody>
                  <a:tcPr/>
                </a:tc>
                <a:tc>
                  <a:txBody>
                    <a:bodyPr/>
                    <a:lstStyle/>
                    <a:p>
                      <a:r>
                        <a:rPr lang="en-US" dirty="0"/>
                        <a:t>off</a:t>
                      </a:r>
                    </a:p>
                  </a:txBody>
                  <a:tcPr/>
                </a:tc>
                <a:tc>
                  <a:txBody>
                    <a:bodyPr/>
                    <a:lstStyle/>
                    <a:p>
                      <a:r>
                        <a:rPr lang="en-US" dirty="0"/>
                        <a:t>off</a:t>
                      </a:r>
                    </a:p>
                  </a:txBody>
                  <a:tcPr/>
                </a:tc>
                <a:tc>
                  <a:txBody>
                    <a:bodyPr/>
                    <a:lstStyle/>
                    <a:p>
                      <a:r>
                        <a:rPr lang="en-US" dirty="0"/>
                        <a:t>on</a:t>
                      </a:r>
                    </a:p>
                  </a:txBody>
                  <a:tcPr/>
                </a:tc>
                <a:tc>
                  <a:txBody>
                    <a:bodyPr/>
                    <a:lstStyle/>
                    <a:p>
                      <a:r>
                        <a:rPr lang="en-US" dirty="0"/>
                        <a:t>off</a:t>
                      </a:r>
                    </a:p>
                  </a:txBody>
                  <a:tcPr/>
                </a:tc>
                <a:tc>
                  <a:txBody>
                    <a:bodyPr/>
                    <a:lstStyle/>
                    <a:p>
                      <a:r>
                        <a:rPr lang="en-US" dirty="0"/>
                        <a:t>1</a:t>
                      </a:r>
                    </a:p>
                  </a:txBody>
                  <a:tcPr/>
                </a:tc>
                <a:extLst>
                  <a:ext uri="{0D108BD9-81ED-4DB2-BD59-A6C34878D82A}">
                    <a16:rowId xmlns:a16="http://schemas.microsoft.com/office/drawing/2014/main" val="10001"/>
                  </a:ext>
                </a:extLst>
              </a:tr>
              <a:tr h="492383">
                <a:tc>
                  <a:txBody>
                    <a:bodyPr/>
                    <a:lstStyle/>
                    <a:p>
                      <a:r>
                        <a:rPr lang="en-US" dirty="0"/>
                        <a:t>1</a:t>
                      </a:r>
                    </a:p>
                  </a:txBody>
                  <a:tcPr/>
                </a:tc>
                <a:tc>
                  <a:txBody>
                    <a:bodyPr/>
                    <a:lstStyle/>
                    <a:p>
                      <a:r>
                        <a:rPr lang="en-US" dirty="0"/>
                        <a:t>1</a:t>
                      </a:r>
                    </a:p>
                  </a:txBody>
                  <a:tcPr/>
                </a:tc>
                <a:tc>
                  <a:txBody>
                    <a:bodyPr/>
                    <a:lstStyle/>
                    <a:p>
                      <a:r>
                        <a:rPr lang="en-US" dirty="0"/>
                        <a:t>off</a:t>
                      </a:r>
                    </a:p>
                  </a:txBody>
                  <a:tcPr/>
                </a:tc>
                <a:tc>
                  <a:txBody>
                    <a:bodyPr/>
                    <a:lstStyle/>
                    <a:p>
                      <a:r>
                        <a:rPr lang="en-US" dirty="0"/>
                        <a:t>on</a:t>
                      </a:r>
                    </a:p>
                  </a:txBody>
                  <a:tcPr/>
                </a:tc>
                <a:tc>
                  <a:txBody>
                    <a:bodyPr/>
                    <a:lstStyle/>
                    <a:p>
                      <a:r>
                        <a:rPr lang="en-US" dirty="0"/>
                        <a:t>off</a:t>
                      </a:r>
                    </a:p>
                  </a:txBody>
                  <a:tcPr/>
                </a:tc>
                <a:tc>
                  <a:txBody>
                    <a:bodyPr/>
                    <a:lstStyle/>
                    <a:p>
                      <a:r>
                        <a:rPr lang="en-US" dirty="0"/>
                        <a:t>on</a:t>
                      </a:r>
                    </a:p>
                  </a:txBody>
                  <a:tcPr/>
                </a:tc>
                <a:tc>
                  <a:txBody>
                    <a:bodyPr/>
                    <a:lstStyle/>
                    <a:p>
                      <a:r>
                        <a:rPr lang="en-US" dirty="0"/>
                        <a:t>0</a:t>
                      </a:r>
                    </a:p>
                  </a:txBody>
                  <a:tcPr/>
                </a:tc>
                <a:extLst>
                  <a:ext uri="{0D108BD9-81ED-4DB2-BD59-A6C34878D82A}">
                    <a16:rowId xmlns:a16="http://schemas.microsoft.com/office/drawing/2014/main" val="10002"/>
                  </a:ext>
                </a:extLst>
              </a:tr>
              <a:tr h="492383">
                <a:tc>
                  <a:txBody>
                    <a:bodyPr/>
                    <a:lstStyle/>
                    <a:p>
                      <a:r>
                        <a:rPr lang="en-US" dirty="0"/>
                        <a:t>0</a:t>
                      </a:r>
                    </a:p>
                  </a:txBody>
                  <a:tcPr/>
                </a:tc>
                <a:tc>
                  <a:txBody>
                    <a:bodyPr/>
                    <a:lstStyle/>
                    <a:p>
                      <a:r>
                        <a:rPr lang="en-US" dirty="0"/>
                        <a:t>0</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off</a:t>
                      </a:r>
                    </a:p>
                  </a:txBody>
                  <a:tcPr/>
                </a:tc>
                <a:tc>
                  <a:txBody>
                    <a:bodyPr/>
                    <a:lstStyle/>
                    <a:p>
                      <a:r>
                        <a:rPr lang="en-US" dirty="0"/>
                        <a:t>High- Z</a:t>
                      </a:r>
                    </a:p>
                  </a:txBody>
                  <a:tcPr/>
                </a:tc>
                <a:extLst>
                  <a:ext uri="{0D108BD9-81ED-4DB2-BD59-A6C34878D82A}">
                    <a16:rowId xmlns:a16="http://schemas.microsoft.com/office/drawing/2014/main" val="10003"/>
                  </a:ext>
                </a:extLst>
              </a:tr>
              <a:tr h="492383">
                <a:tc>
                  <a:txBody>
                    <a:bodyPr/>
                    <a:lstStyle/>
                    <a:p>
                      <a:r>
                        <a:rPr lang="en-US" dirty="0"/>
                        <a:t>0</a:t>
                      </a:r>
                    </a:p>
                  </a:txBody>
                  <a:tcPr/>
                </a:tc>
                <a:tc>
                  <a:txBody>
                    <a:bodyPr/>
                    <a:lstStyle/>
                    <a:p>
                      <a:r>
                        <a:rPr lang="en-US" dirty="0"/>
                        <a:t>1</a:t>
                      </a:r>
                    </a:p>
                  </a:txBody>
                  <a:tcPr/>
                </a:tc>
                <a:tc>
                  <a:txBody>
                    <a:bodyPr/>
                    <a:lstStyle/>
                    <a:p>
                      <a:r>
                        <a:rPr lang="en-US" dirty="0"/>
                        <a:t>on</a:t>
                      </a:r>
                    </a:p>
                  </a:txBody>
                  <a:tcPr/>
                </a:tc>
                <a:tc>
                  <a:txBody>
                    <a:bodyPr/>
                    <a:lstStyle/>
                    <a:p>
                      <a:r>
                        <a:rPr lang="en-US" dirty="0"/>
                        <a:t>off</a:t>
                      </a:r>
                    </a:p>
                  </a:txBody>
                  <a:tcPr/>
                </a:tc>
                <a:tc>
                  <a:txBody>
                    <a:bodyPr/>
                    <a:lstStyle/>
                    <a:p>
                      <a:r>
                        <a:rPr lang="en-US" dirty="0"/>
                        <a:t>off</a:t>
                      </a:r>
                    </a:p>
                  </a:txBody>
                  <a:tcPr/>
                </a:tc>
                <a:tc>
                  <a:txBody>
                    <a:bodyPr/>
                    <a:lstStyle/>
                    <a:p>
                      <a:r>
                        <a:rPr lang="en-US" dirty="0"/>
                        <a:t>off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High- Z</a:t>
                      </a:r>
                    </a:p>
                    <a:p>
                      <a:endParaRPr lang="en-US" dirty="0"/>
                    </a:p>
                  </a:txBody>
                  <a:tcPr/>
                </a:tc>
                <a:extLst>
                  <a:ext uri="{0D108BD9-81ED-4DB2-BD59-A6C34878D82A}">
                    <a16:rowId xmlns:a16="http://schemas.microsoft.com/office/drawing/2014/main" val="10004"/>
                  </a:ext>
                </a:extLst>
              </a:tr>
            </a:tbl>
          </a:graphicData>
        </a:graphic>
      </p:graphicFrame>
      <p:pic>
        <p:nvPicPr>
          <p:cNvPr id="2053" name="Picture 5"/>
          <p:cNvPicPr>
            <a:picLocks noChangeAspect="1" noChangeArrowheads="1"/>
          </p:cNvPicPr>
          <p:nvPr/>
        </p:nvPicPr>
        <p:blipFill>
          <a:blip r:embed="rId3"/>
          <a:srcRect/>
          <a:stretch>
            <a:fillRect/>
          </a:stretch>
        </p:blipFill>
        <p:spPr bwMode="auto">
          <a:xfrm>
            <a:off x="5715000" y="685800"/>
            <a:ext cx="2352675" cy="26955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Cont.</a:t>
            </a:r>
          </a:p>
        </p:txBody>
      </p:sp>
      <p:sp>
        <p:nvSpPr>
          <p:cNvPr id="5" name="Content Placeholder 4"/>
          <p:cNvSpPr>
            <a:spLocks noGrp="1"/>
          </p:cNvSpPr>
          <p:nvPr>
            <p:ph idx="1"/>
          </p:nvPr>
        </p:nvSpPr>
        <p:spPr>
          <a:xfrm>
            <a:off x="457200" y="1676400"/>
            <a:ext cx="8229600" cy="4389120"/>
          </a:xfrm>
        </p:spPr>
        <p:txBody>
          <a:bodyPr>
            <a:normAutofit lnSpcReduction="10000"/>
          </a:bodyPr>
          <a:lstStyle/>
          <a:p>
            <a:r>
              <a:rPr lang="en-US" sz="1800" dirty="0"/>
              <a:t>When ENABLE E terminal is high (logic 1), the diode D1 remains in reverse bias/Off  so it has no effect on the working of transistors Q3 and Q4 and therefore circuit operates as normal inverter. </a:t>
            </a:r>
          </a:p>
          <a:p>
            <a:endParaRPr lang="en-US" sz="1800" dirty="0"/>
          </a:p>
          <a:p>
            <a:r>
              <a:rPr lang="en-US" sz="1800" dirty="0"/>
              <a:t>When ENABLE E terminal is low (logic 0), the diode D1 will be in forward bias and it takes away the base current of transistor Q3. So this transistor will be turned off.</a:t>
            </a:r>
          </a:p>
          <a:p>
            <a:endParaRPr lang="en-US" sz="1800" dirty="0"/>
          </a:p>
          <a:p>
            <a:r>
              <a:rPr lang="en-US" sz="1800" dirty="0"/>
              <a:t>The forward bias/on diode D1 also forward biases the emitter base junction of the transistor Q1, transistor Q2 will therefore be turned off, which  turns off the transistor Q4. So by applying logic 0 to the ENABLE E terminal both the transistors Q3 and Q4 of  output go in cutoff state and hence output comes as High impedance state.</a:t>
            </a:r>
          </a:p>
          <a:p>
            <a:endParaRPr lang="en-US" sz="1800" dirty="0"/>
          </a:p>
          <a:p>
            <a:r>
              <a:rPr lang="en-US" sz="1800" dirty="0"/>
              <a:t>The high impedance state offers high impedance between the output terminal and ground . Output in this case is floating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r>
              <a:rPr lang="en-US" dirty="0"/>
              <a:t>Conclusion</a:t>
            </a:r>
          </a:p>
        </p:txBody>
      </p:sp>
      <p:sp>
        <p:nvSpPr>
          <p:cNvPr id="3" name="Content Placeholder 2"/>
          <p:cNvSpPr>
            <a:spLocks noGrp="1"/>
          </p:cNvSpPr>
          <p:nvPr>
            <p:ph idx="1"/>
          </p:nvPr>
        </p:nvSpPr>
        <p:spPr>
          <a:xfrm>
            <a:off x="533400" y="1143000"/>
            <a:ext cx="8229600" cy="1524000"/>
          </a:xfrm>
        </p:spPr>
        <p:txBody>
          <a:bodyPr/>
          <a:lstStyle/>
          <a:p>
            <a:r>
              <a:rPr lang="en-US" dirty="0"/>
              <a:t>It is concluded that Tristate TTL works as  Tristate TTL inverter  .</a:t>
            </a:r>
          </a:p>
          <a:p>
            <a:r>
              <a:rPr lang="en-US" b="1" dirty="0"/>
              <a:t>NOTE</a:t>
            </a:r>
            <a:r>
              <a:rPr lang="en-US" dirty="0"/>
              <a:t>- It is  available in others gate also</a:t>
            </a:r>
          </a:p>
        </p:txBody>
      </p:sp>
      <p:pic>
        <p:nvPicPr>
          <p:cNvPr id="4" name="Picture 2" descr="C:\Users\admin\Desktop\download (1).png"/>
          <p:cNvPicPr>
            <a:picLocks noChangeAspect="1" noChangeArrowheads="1"/>
          </p:cNvPicPr>
          <p:nvPr/>
        </p:nvPicPr>
        <p:blipFill>
          <a:blip r:embed="rId2"/>
          <a:srcRect/>
          <a:stretch>
            <a:fillRect/>
          </a:stretch>
        </p:blipFill>
        <p:spPr bwMode="auto">
          <a:xfrm>
            <a:off x="1066800" y="2743200"/>
            <a:ext cx="6172200" cy="33528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Advantages</a:t>
            </a:r>
          </a:p>
        </p:txBody>
      </p:sp>
      <p:sp>
        <p:nvSpPr>
          <p:cNvPr id="3" name="Content Placeholder 2"/>
          <p:cNvSpPr>
            <a:spLocks noGrp="1"/>
          </p:cNvSpPr>
          <p:nvPr>
            <p:ph idx="1"/>
          </p:nvPr>
        </p:nvSpPr>
        <p:spPr/>
        <p:txBody>
          <a:bodyPr/>
          <a:lstStyle/>
          <a:p>
            <a:r>
              <a:rPr lang="en-US" dirty="0"/>
              <a:t>The tri-state configuration is possible with other gates also with the similar circuits. </a:t>
            </a:r>
          </a:p>
          <a:p>
            <a:r>
              <a:rPr lang="en-US" dirty="0"/>
              <a:t>its speed is also fast.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Digital ICs is fabricated by two </a:t>
            </a:r>
            <a:r>
              <a:rPr lang="en-US" sz="4900" dirty="0"/>
              <a:t>types</a:t>
            </a:r>
            <a:r>
              <a:rPr lang="en-US" dirty="0"/>
              <a:t> </a:t>
            </a:r>
          </a:p>
        </p:txBody>
      </p:sp>
      <p:sp>
        <p:nvSpPr>
          <p:cNvPr id="3" name="Content Placeholder 2"/>
          <p:cNvSpPr>
            <a:spLocks noGrp="1"/>
          </p:cNvSpPr>
          <p:nvPr>
            <p:ph idx="1"/>
          </p:nvPr>
        </p:nvSpPr>
        <p:spPr/>
        <p:txBody>
          <a:bodyPr>
            <a:normAutofit/>
          </a:bodyPr>
          <a:lstStyle/>
          <a:p>
            <a:pPr>
              <a:buNone/>
            </a:pPr>
            <a:endParaRPr lang="en-US" dirty="0"/>
          </a:p>
          <a:p>
            <a:pPr>
              <a:buNone/>
            </a:pPr>
            <a:r>
              <a:rPr lang="en-US" dirty="0"/>
              <a:t> 1.  </a:t>
            </a:r>
            <a:r>
              <a:rPr lang="en-US" u="sng" dirty="0"/>
              <a:t>Bipolar Logic Families </a:t>
            </a:r>
            <a:r>
              <a:rPr lang="en-US" dirty="0"/>
              <a:t>: Used both electrons and holes as charge carrier</a:t>
            </a:r>
          </a:p>
          <a:p>
            <a:pPr>
              <a:buNone/>
            </a:pPr>
            <a:endParaRPr lang="en-US" dirty="0"/>
          </a:p>
          <a:p>
            <a:pPr>
              <a:buNone/>
            </a:pPr>
            <a:r>
              <a:rPr lang="en-US" dirty="0"/>
              <a:t>2.  </a:t>
            </a:r>
            <a:r>
              <a:rPr lang="en-US" u="sng" dirty="0" err="1"/>
              <a:t>Uni</a:t>
            </a:r>
            <a:r>
              <a:rPr lang="en-US" u="sng" dirty="0"/>
              <a:t>-polar Logic Families </a:t>
            </a:r>
            <a:r>
              <a:rPr lang="en-US" dirty="0"/>
              <a:t>: Used only one type of charge carrier ,either electron or holes</a:t>
            </a:r>
          </a:p>
          <a:p>
            <a:endParaRPr lang="en-US" dirty="0"/>
          </a:p>
          <a:p>
            <a:r>
              <a:rPr lang="en-US" dirty="0"/>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2514600"/>
            <a:ext cx="31242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lgerian" pitchFamily="82" charset="0"/>
              </a:rPr>
              <a:t>Thanks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normAutofit/>
          </a:bodyPr>
          <a:lstStyle/>
          <a:p>
            <a:r>
              <a:rPr lang="en-US" sz="4000" dirty="0"/>
              <a:t>Bipolar logic families</a:t>
            </a:r>
          </a:p>
        </p:txBody>
      </p:sp>
      <p:sp>
        <p:nvSpPr>
          <p:cNvPr id="3" name="Content Placeholder 2"/>
          <p:cNvSpPr>
            <a:spLocks noGrp="1"/>
          </p:cNvSpPr>
          <p:nvPr>
            <p:ph idx="1"/>
          </p:nvPr>
        </p:nvSpPr>
        <p:spPr>
          <a:xfrm>
            <a:off x="1219200" y="1371600"/>
            <a:ext cx="7498080" cy="3962400"/>
          </a:xfrm>
        </p:spPr>
        <p:txBody>
          <a:bodyPr>
            <a:normAutofit lnSpcReduction="10000"/>
          </a:bodyPr>
          <a:lstStyle/>
          <a:p>
            <a:pPr>
              <a:buNone/>
            </a:pPr>
            <a:endParaRPr lang="en-US" dirty="0"/>
          </a:p>
          <a:p>
            <a:pPr marL="514350" indent="-514350">
              <a:buFont typeface="+mj-lt"/>
              <a:buAutoNum type="arabicPeriod"/>
            </a:pPr>
            <a:r>
              <a:rPr lang="en-US" sz="2800" b="1" dirty="0"/>
              <a:t>Saturated Logic Circuits :  </a:t>
            </a:r>
            <a:r>
              <a:rPr lang="en-US" sz="2800" dirty="0"/>
              <a:t>In which the transistors are driven into saturation. </a:t>
            </a:r>
          </a:p>
          <a:p>
            <a:pPr marL="514350" indent="-514350">
              <a:buNone/>
            </a:pPr>
            <a:r>
              <a:rPr lang="en-US" sz="2400" dirty="0"/>
              <a:t>Ex. TTL, RTL, DTL </a:t>
            </a:r>
          </a:p>
          <a:p>
            <a:pPr marL="514350" indent="-514350">
              <a:buNone/>
            </a:pPr>
            <a:r>
              <a:rPr lang="en-US" sz="2800" dirty="0"/>
              <a:t>  </a:t>
            </a:r>
          </a:p>
          <a:p>
            <a:pPr marL="514350" indent="-514350">
              <a:buFont typeface="+mj-lt"/>
              <a:buAutoNum type="arabicPeriod"/>
            </a:pPr>
            <a:r>
              <a:rPr lang="en-US" sz="2800" b="1" dirty="0"/>
              <a:t>Non-Saturated Logic :  </a:t>
            </a:r>
            <a:r>
              <a:rPr lang="en-US" sz="2800" dirty="0"/>
              <a:t>In non-saturated transistor logic circuits, the transistors are avoided to go into saturation.</a:t>
            </a:r>
          </a:p>
          <a:p>
            <a:pPr marL="514350" indent="-514350">
              <a:buNone/>
            </a:pPr>
            <a:r>
              <a:rPr lang="en-US" sz="2800" dirty="0"/>
              <a:t>Ex. ECL, </a:t>
            </a:r>
            <a:r>
              <a:rPr lang="en-US" sz="2800" dirty="0" err="1"/>
              <a:t>Schottky</a:t>
            </a:r>
            <a:r>
              <a:rPr lang="en-US" sz="2800" dirty="0"/>
              <a:t> TTL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Digital ICs</a:t>
            </a:r>
            <a:br>
              <a:rPr lang="en-US" b="1"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Propagation delay</a:t>
            </a:r>
          </a:p>
          <a:p>
            <a:pPr marL="514350" indent="-514350">
              <a:buFont typeface="+mj-lt"/>
              <a:buAutoNum type="arabicPeriod"/>
            </a:pPr>
            <a:r>
              <a:rPr lang="en-US" dirty="0"/>
              <a:t>Power dissipation</a:t>
            </a:r>
          </a:p>
          <a:p>
            <a:pPr marL="514350" indent="-514350">
              <a:buFont typeface="+mj-lt"/>
              <a:buAutoNum type="arabicPeriod"/>
            </a:pPr>
            <a:r>
              <a:rPr lang="en-US" dirty="0"/>
              <a:t>Figure of merits</a:t>
            </a:r>
          </a:p>
          <a:p>
            <a:pPr marL="514350" indent="-514350">
              <a:buFont typeface="+mj-lt"/>
              <a:buAutoNum type="arabicPeriod"/>
            </a:pPr>
            <a:r>
              <a:rPr lang="en-US" dirty="0"/>
              <a:t>Fan-in</a:t>
            </a:r>
          </a:p>
          <a:p>
            <a:pPr marL="514350" indent="-514350">
              <a:buFont typeface="+mj-lt"/>
              <a:buAutoNum type="arabicPeriod"/>
            </a:pPr>
            <a:r>
              <a:rPr lang="en-US" dirty="0"/>
              <a:t>Fan-out</a:t>
            </a:r>
          </a:p>
          <a:p>
            <a:pPr marL="514350" indent="-514350">
              <a:buFont typeface="+mj-lt"/>
              <a:buAutoNum type="arabicPeriod"/>
            </a:pPr>
            <a:r>
              <a:rPr lang="en-US" dirty="0"/>
              <a:t>Noise margin</a:t>
            </a:r>
          </a:p>
          <a:p>
            <a:pPr marL="514350" indent="-514350">
              <a:buFont typeface="+mj-lt"/>
              <a:buAutoNum type="arabicPeriod"/>
            </a:pPr>
            <a:r>
              <a:rPr lang="en-US" dirty="0"/>
              <a:t>Operating temperature</a:t>
            </a:r>
          </a:p>
          <a:p>
            <a:pPr marL="514350" indent="-514350">
              <a:buNone/>
            </a:pPr>
            <a:endParaRPr lang="en-US" dirty="0"/>
          </a:p>
          <a:p>
            <a:pPr marL="514350" indent="-514350">
              <a:buNone/>
            </a:pPr>
            <a:endParaRPr lang="en-US" dirty="0"/>
          </a:p>
          <a:p>
            <a:pPr marL="514350" indent="-514350">
              <a:buNone/>
            </a:pPr>
            <a:endParaRPr lang="en-US" dirty="0"/>
          </a:p>
          <a:p>
            <a:pPr marL="514350" indent="-514350">
              <a:buNone/>
            </a:pPr>
            <a:endParaRPr lang="en-US" dirty="0"/>
          </a:p>
          <a:p>
            <a:pPr marL="514350" indent="-51435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315200" cy="1295400"/>
          </a:xfrm>
        </p:spPr>
        <p:txBody>
          <a:bodyPr>
            <a:normAutofit/>
          </a:bodyPr>
          <a:lstStyle/>
          <a:p>
            <a:r>
              <a:rPr lang="en-US" b="1" dirty="0"/>
              <a:t>Propagation Delay </a:t>
            </a:r>
          </a:p>
        </p:txBody>
      </p:sp>
      <p:sp>
        <p:nvSpPr>
          <p:cNvPr id="3" name="Content Placeholder 2"/>
          <p:cNvSpPr>
            <a:spLocks noGrp="1"/>
          </p:cNvSpPr>
          <p:nvPr>
            <p:ph idx="1"/>
          </p:nvPr>
        </p:nvSpPr>
        <p:spPr>
          <a:xfrm>
            <a:off x="1143000" y="1828800"/>
            <a:ext cx="7543800" cy="3962400"/>
          </a:xfrm>
        </p:spPr>
        <p:txBody>
          <a:bodyPr/>
          <a:lstStyle/>
          <a:p>
            <a:r>
              <a:rPr lang="en-US" sz="2400" dirty="0"/>
              <a:t>The propagation delay of a Gate is a average transition time that the signal takes to propagate from input to the output .</a:t>
            </a:r>
          </a:p>
          <a:p>
            <a:r>
              <a:rPr lang="en-US" sz="2400" dirty="0"/>
              <a:t>In other words it is defined as the time interval between a change in input state and the resulting change in output state of the gate.</a:t>
            </a:r>
            <a:r>
              <a:rPr lang="en-US" dirty="0"/>
              <a:t> </a:t>
            </a:r>
          </a:p>
          <a:p>
            <a:r>
              <a:rPr lang="en-US" sz="2400" dirty="0"/>
              <a:t>This delay is a very small quantity; it is of the order of few </a:t>
            </a:r>
            <a:r>
              <a:rPr lang="en-US" sz="2400" dirty="0" err="1"/>
              <a:t>nano</a:t>
            </a:r>
            <a:r>
              <a:rPr lang="en-US" sz="2400" dirty="0"/>
              <a:t> second say 20 </a:t>
            </a:r>
            <a:r>
              <a:rPr lang="en-US" sz="2400" dirty="0" err="1"/>
              <a:t>nsec</a:t>
            </a:r>
            <a:r>
              <a:rPr lang="en-US" sz="2400" dirty="0"/>
              <a:t> (20x10-9 sec) or 50 </a:t>
            </a:r>
            <a:r>
              <a:rPr lang="en-US" sz="2400" dirty="0" err="1"/>
              <a:t>nsec</a:t>
            </a:r>
            <a:r>
              <a:rPr lang="en-US" sz="2400" dirty="0"/>
              <a:t> (50x10-9 sec). </a:t>
            </a:r>
          </a:p>
          <a:p>
            <a:endParaRPr lang="en-US" dirty="0"/>
          </a:p>
          <a:p>
            <a:pPr>
              <a:buNone/>
            </a:pPr>
            <a:endParaRPr lang="en-US" dirty="0"/>
          </a:p>
          <a:p>
            <a:endParaRPr lang="en-US" dirty="0"/>
          </a:p>
        </p:txBody>
      </p:sp>
      <p:pic>
        <p:nvPicPr>
          <p:cNvPr id="6" name="Content Placeholder 3" descr="images.png"/>
          <p:cNvPicPr>
            <a:picLocks noChangeAspect="1"/>
          </p:cNvPicPr>
          <p:nvPr/>
        </p:nvPicPr>
        <p:blipFill>
          <a:blip r:embed="rId2"/>
          <a:stretch>
            <a:fillRect/>
          </a:stretch>
        </p:blipFill>
        <p:spPr>
          <a:xfrm>
            <a:off x="2438400" y="4648200"/>
            <a:ext cx="4724400" cy="1600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33400"/>
            <a:ext cx="7239000" cy="381000"/>
          </a:xfrm>
        </p:spPr>
        <p:txBody>
          <a:bodyPr>
            <a:normAutofit fontScale="90000"/>
          </a:bodyPr>
          <a:lstStyle/>
          <a:p>
            <a:r>
              <a:rPr lang="en-US" dirty="0"/>
              <a:t>Cont.</a:t>
            </a:r>
          </a:p>
        </p:txBody>
      </p:sp>
      <p:sp>
        <p:nvSpPr>
          <p:cNvPr id="5" name="Content Placeholder 4"/>
          <p:cNvSpPr>
            <a:spLocks noGrp="1"/>
          </p:cNvSpPr>
          <p:nvPr>
            <p:ph idx="1"/>
          </p:nvPr>
        </p:nvSpPr>
        <p:spPr>
          <a:xfrm>
            <a:off x="1295400" y="1295400"/>
            <a:ext cx="7239000" cy="3429000"/>
          </a:xfrm>
        </p:spPr>
        <p:txBody>
          <a:bodyPr>
            <a:normAutofit/>
          </a:bodyPr>
          <a:lstStyle/>
          <a:p>
            <a:r>
              <a:rPr lang="en-US" sz="2000" dirty="0"/>
              <a:t>The propagation delay time is measured between 50% voltage levels of input and output waveforms.</a:t>
            </a:r>
          </a:p>
          <a:p>
            <a:r>
              <a:rPr lang="en-US" sz="2000" dirty="0"/>
              <a:t>Figure shows the input and output waveforms of an inverter or NOT gate.</a:t>
            </a:r>
          </a:p>
          <a:p>
            <a:r>
              <a:rPr lang="en-US" sz="2000" dirty="0"/>
              <a:t> If </a:t>
            </a:r>
            <a:r>
              <a:rPr lang="en-US" sz="2000" dirty="0" err="1"/>
              <a:t>t</a:t>
            </a:r>
            <a:r>
              <a:rPr lang="en-US" sz="2000" baseline="-25000" dirty="0" err="1"/>
              <a:t>PHL</a:t>
            </a:r>
            <a:r>
              <a:rPr lang="en-US" sz="2000" dirty="0"/>
              <a:t> is the delay time when the output goes from high state (logic 1) to low state (logic 0) and </a:t>
            </a:r>
            <a:r>
              <a:rPr lang="en-US" sz="2000" dirty="0" err="1"/>
              <a:t>t</a:t>
            </a:r>
            <a:r>
              <a:rPr lang="en-US" sz="2000" baseline="-25000" dirty="0" err="1"/>
              <a:t>PLH</a:t>
            </a:r>
            <a:r>
              <a:rPr lang="en-US" sz="2000" baseline="-25000" dirty="0"/>
              <a:t> </a:t>
            </a:r>
            <a:r>
              <a:rPr lang="en-US" sz="2000" dirty="0"/>
              <a:t>is the delay time when the output goes from low state (logic 0) to high state (logic 1), the propagation delay time of the gate </a:t>
            </a:r>
            <a:r>
              <a:rPr lang="en-US" sz="2000" dirty="0" err="1"/>
              <a:t>t</a:t>
            </a:r>
            <a:r>
              <a:rPr lang="en-US" sz="2000" baseline="-25000" dirty="0" err="1"/>
              <a:t>PD</a:t>
            </a:r>
            <a:r>
              <a:rPr lang="en-US" sz="2000" dirty="0"/>
              <a:t> expressed as the average of the two delays as</a:t>
            </a:r>
          </a:p>
        </p:txBody>
      </p:sp>
      <p:pic>
        <p:nvPicPr>
          <p:cNvPr id="7" name="Picture 2"/>
          <p:cNvPicPr>
            <a:picLocks noChangeAspect="1" noChangeArrowheads="1"/>
          </p:cNvPicPr>
          <p:nvPr/>
        </p:nvPicPr>
        <p:blipFill>
          <a:blip r:embed="rId2"/>
          <a:srcRect/>
          <a:stretch>
            <a:fillRect/>
          </a:stretch>
        </p:blipFill>
        <p:spPr bwMode="auto">
          <a:xfrm>
            <a:off x="990600" y="3733800"/>
            <a:ext cx="7086600" cy="29337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Cont.</a:t>
            </a:r>
          </a:p>
        </p:txBody>
      </p:sp>
      <p:sp>
        <p:nvSpPr>
          <p:cNvPr id="3" name="Content Placeholder 2"/>
          <p:cNvSpPr>
            <a:spLocks noGrp="1"/>
          </p:cNvSpPr>
          <p:nvPr>
            <p:ph idx="1"/>
          </p:nvPr>
        </p:nvSpPr>
        <p:spPr>
          <a:xfrm>
            <a:off x="1143000" y="1447800"/>
            <a:ext cx="7790688" cy="4800600"/>
          </a:xfrm>
        </p:spPr>
        <p:txBody>
          <a:bodyPr/>
          <a:lstStyle/>
          <a:p>
            <a:r>
              <a:rPr lang="en-US" dirty="0"/>
              <a:t>The  speed of operation of gate is specified in terms of propagation delay.</a:t>
            </a:r>
          </a:p>
          <a:p>
            <a:pPr>
              <a:buNone/>
            </a:pPr>
            <a:endParaRPr lang="en-US" dirty="0"/>
          </a:p>
          <a:p>
            <a:r>
              <a:rPr lang="en-US" dirty="0"/>
              <a:t>It is always advantageous to be the smaller propagation delay, so that speed of operation should be high.</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2105</TotalTime>
  <Words>1891</Words>
  <Application>Microsoft Office PowerPoint</Application>
  <PresentationFormat>On-screen Show (4:3)</PresentationFormat>
  <Paragraphs>233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Flow</vt:lpstr>
      <vt:lpstr>Logic Families and Semiconductor Memories</vt:lpstr>
      <vt:lpstr>Digital logic Families</vt:lpstr>
      <vt:lpstr>Logic Families</vt:lpstr>
      <vt:lpstr>Digital ICs is fabricated by two types </vt:lpstr>
      <vt:lpstr>Bipolar logic families</vt:lpstr>
      <vt:lpstr>Characteristics of  Digital ICs </vt:lpstr>
      <vt:lpstr>Propagation Delay </vt:lpstr>
      <vt:lpstr>Cont.</vt:lpstr>
      <vt:lpstr>Cont.</vt:lpstr>
      <vt:lpstr>Power Dissipation</vt:lpstr>
      <vt:lpstr>Figure of merit</vt:lpstr>
      <vt:lpstr>Fan in</vt:lpstr>
      <vt:lpstr>Fan out</vt:lpstr>
      <vt:lpstr>Operating Temperature</vt:lpstr>
      <vt:lpstr>Noise Margin </vt:lpstr>
      <vt:lpstr>Cont.</vt:lpstr>
      <vt:lpstr>Question </vt:lpstr>
      <vt:lpstr>Solution</vt:lpstr>
      <vt:lpstr>Register Transistor Logic(RTL)</vt:lpstr>
      <vt:lpstr>RTL Inverter </vt:lpstr>
      <vt:lpstr>Register Transistor Logic(RTL)</vt:lpstr>
      <vt:lpstr>Cont. </vt:lpstr>
      <vt:lpstr>Conclusion</vt:lpstr>
      <vt:lpstr>Disadvantage</vt:lpstr>
      <vt:lpstr>Diode Transistor Logic (DTL)</vt:lpstr>
      <vt:lpstr>Diode Transistor Logic (DTL)</vt:lpstr>
      <vt:lpstr>Description</vt:lpstr>
      <vt:lpstr>Conclusion</vt:lpstr>
      <vt:lpstr>Advantage</vt:lpstr>
      <vt:lpstr>Transistor Transistor Logic (TTL)</vt:lpstr>
      <vt:lpstr>Transistor-Transistor Logic (TTL)</vt:lpstr>
      <vt:lpstr>TTL NAND Gate</vt:lpstr>
      <vt:lpstr>Cont.</vt:lpstr>
      <vt:lpstr>Advantages</vt:lpstr>
      <vt:lpstr>Tristate TTL </vt:lpstr>
      <vt:lpstr>Tristate TTL </vt:lpstr>
      <vt:lpstr>Cont.</vt:lpstr>
      <vt:lpstr>Conclusion</vt:lpstr>
      <vt:lpstr>Advantages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 Families and Semiconductor devices</dc:title>
  <dc:creator>admin</dc:creator>
  <cp:lastModifiedBy>saquib9451@gmail.com</cp:lastModifiedBy>
  <cp:revision>182</cp:revision>
  <dcterms:created xsi:type="dcterms:W3CDTF">2006-08-16T00:00:00Z</dcterms:created>
  <dcterms:modified xsi:type="dcterms:W3CDTF">2022-09-02T14:28:23Z</dcterms:modified>
</cp:coreProperties>
</file>