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7"/>
  </p:notesMasterIdLst>
  <p:sldIdLst>
    <p:sldId id="278" r:id="rId5"/>
    <p:sldId id="279" r:id="rId6"/>
    <p:sldId id="280" r:id="rId7"/>
    <p:sldId id="281" r:id="rId8"/>
    <p:sldId id="282" r:id="rId9"/>
    <p:sldId id="283" r:id="rId10"/>
    <p:sldId id="284" r:id="rId11"/>
    <p:sldId id="285" r:id="rId12"/>
    <p:sldId id="286" r:id="rId13"/>
    <p:sldId id="287" r:id="rId14"/>
    <p:sldId id="288" r:id="rId15"/>
    <p:sldId id="28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033EDCD-8BFE-4E4C-956C-1EAE3D16A543}">
          <p14:sldIdLst>
            <p14:sldId id="278"/>
            <p14:sldId id="279"/>
            <p14:sldId id="280"/>
            <p14:sldId id="281"/>
            <p14:sldId id="282"/>
            <p14:sldId id="283"/>
            <p14:sldId id="284"/>
            <p14:sldId id="285"/>
            <p14:sldId id="286"/>
            <p14:sldId id="287"/>
            <p14:sldId id="288"/>
            <p14:sldId id="28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19" autoAdjust="0"/>
  </p:normalViewPr>
  <p:slideViewPr>
    <p:cSldViewPr snapToGrid="0">
      <p:cViewPr varScale="1">
        <p:scale>
          <a:sx n="106" d="100"/>
          <a:sy n="106" d="100"/>
        </p:scale>
        <p:origin x="79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D01546-198A-4195-BCF8-F0FF54C90E5E}" type="datetimeFigureOut">
              <a:rPr lang="en-US" smtClean="0"/>
              <a:t>4/17/2025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6DE88F-1F85-4A27-9D34-D74A50E7B0DA}" type="slidenum">
              <a:rPr lang="en-US" smtClean="0"/>
              <a:t>‹#›</a:t>
            </a:fld>
            <a:endParaRPr lang="en-US" dirty="0"/>
          </a:p>
        </p:txBody>
      </p:sp>
    </p:spTree>
    <p:extLst>
      <p:ext uri="{BB962C8B-B14F-4D97-AF65-F5344CB8AC3E}">
        <p14:creationId xmlns:p14="http://schemas.microsoft.com/office/powerpoint/2010/main" val="3730091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578475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4/17/2025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150746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4/17/2025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09502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4/17/2025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53850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4/17/2025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752911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4/17/2025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50925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4/17/2025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326478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4/17/2025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93254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4/17/2025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4865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4/17/2025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4640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4/17/2025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88205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4/17/2025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35120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4/17/2025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9094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4/17/2025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55130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4/17/2025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793556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4/17/2025</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3056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4/17/2025</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85897835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 Id="rId5" Type="http://schemas.openxmlformats.org/officeDocument/2006/relationships/hyperlink" Target="https://pxhere.com/es/photo/1403154" TargetMode="External"/><Relationship Id="rId4" Type="http://schemas.openxmlformats.org/officeDocument/2006/relationships/image" Target="../media/image6.jpg"/></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7" Type="http://schemas.openxmlformats.org/officeDocument/2006/relationships/image" Target="../media/image8.png"/><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hyperlink" Target="https://pixabay.com/en/edsel-ranger-taxi-cab-classic-car-392745/" TargetMode="External"/><Relationship Id="rId5" Type="http://schemas.openxmlformats.org/officeDocument/2006/relationships/image" Target="../media/image7.jpg"/><Relationship Id="rId4" Type="http://schemas.openxmlformats.org/officeDocument/2006/relationships/image" Target="../media/image1.jpeg"/></Relationships>
</file>

<file path=ppt/slides/_rels/slide3.xml.rels><?xml version="1.0" encoding="UTF-8" standalone="yes"?>
<Relationships xmlns="http://schemas.openxmlformats.org/package/2006/relationships"><Relationship Id="rId3" Type="http://schemas.openxmlformats.org/officeDocument/2006/relationships/hyperlink" Target="https://pixabay.com/en/taxi-cab-new-york-yellow-retro-682082/" TargetMode="External"/><Relationship Id="rId2" Type="http://schemas.openxmlformats.org/officeDocument/2006/relationships/image" Target="../media/image9.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hyperlink" Target="https://en.wikipedia.org/wiki/Taxicabs_of_New_York_City" TargetMode="External"/><Relationship Id="rId2" Type="http://schemas.openxmlformats.org/officeDocument/2006/relationships/image" Target="../media/image10.jp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A1C807-B9AD-4C9B-BF9F-60F03428998E}"/>
              </a:ext>
              <a:ext uri="{C183D7F6-B498-43B3-948B-1728B52AA6E4}">
                <adec:decorative xmlns:adec="http://schemas.microsoft.com/office/drawing/2017/decorative" val="1"/>
              </a:ext>
            </a:extLst>
          </p:cNvPr>
          <p:cNvPicPr>
            <a:picLocks noChangeAspect="1"/>
          </p:cNvPicPr>
          <p:nvPr/>
        </p:nvPicPr>
        <p:blipFill>
          <a:blip r:embed="rId4">
            <a:extLst>
              <a:ext uri="{837473B0-CC2E-450A-ABE3-18F120FF3D39}">
                <a1611:picAttrSrcUrl xmlns:a1611="http://schemas.microsoft.com/office/drawing/2016/11/main" r:id="rId5"/>
              </a:ext>
            </a:extLst>
          </a:blip>
          <a:srcRect/>
          <a:stretch/>
        </p:blipFill>
        <p:spPr>
          <a:xfrm>
            <a:off x="-181068" y="-374281"/>
            <a:ext cx="11963770" cy="7975847"/>
          </a:xfrm>
          <a:prstGeom prst="rect">
            <a:avLst/>
          </a:prstGeom>
        </p:spPr>
      </p:pic>
      <p:sp useBgFill="1">
        <p:nvSpPr>
          <p:cNvPr id="103" name="Freeform 5">
            <a:extLst>
              <a:ext uri="{FF2B5EF4-FFF2-40B4-BE49-F238E27FC236}">
                <a16:creationId xmlns:a16="http://schemas.microsoft.com/office/drawing/2014/main" id="{FE469E50-3893-4ED6-92BA-2985C32B0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7131809"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7389962" y="1673524"/>
            <a:ext cx="3485073" cy="1938809"/>
          </a:xfrm>
        </p:spPr>
        <p:txBody>
          <a:bodyPr>
            <a:normAutofit fontScale="90000"/>
          </a:bodyPr>
          <a:lstStyle/>
          <a:p>
            <a:pPr algn="l"/>
            <a:r>
              <a:rPr lang="en-US" sz="4000" dirty="0"/>
              <a:t>CAB OPERATION ANALYSIS REPORT</a:t>
            </a: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7389965" y="4157933"/>
            <a:ext cx="3485072" cy="1026544"/>
          </a:xfrm>
        </p:spPr>
        <p:txBody>
          <a:bodyPr>
            <a:normAutofit/>
          </a:bodyPr>
          <a:lstStyle/>
          <a:p>
            <a:pPr algn="l"/>
            <a:r>
              <a:rPr lang="en-US" dirty="0"/>
              <a:t> USING MYSQL AND POWER BI</a:t>
            </a:r>
          </a:p>
          <a:p>
            <a:pPr algn="l"/>
            <a:endParaRPr lang="en-US" sz="2300" dirty="0"/>
          </a:p>
        </p:txBody>
      </p:sp>
    </p:spTree>
    <p:extLst>
      <p:ext uri="{BB962C8B-B14F-4D97-AF65-F5344CB8AC3E}">
        <p14:creationId xmlns:p14="http://schemas.microsoft.com/office/powerpoint/2010/main" val="41678842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94A726-AE0A-E6FE-55A3-BCE3CA359F7D}"/>
              </a:ext>
            </a:extLst>
          </p:cNvPr>
          <p:cNvSpPr>
            <a:spLocks noGrp="1"/>
          </p:cNvSpPr>
          <p:nvPr>
            <p:ph type="title"/>
          </p:nvPr>
        </p:nvSpPr>
        <p:spPr/>
        <p:txBody>
          <a:bodyPr>
            <a:normAutofit fontScale="90000"/>
          </a:bodyPr>
          <a:lstStyle/>
          <a:p>
            <a:pPr algn="l"/>
            <a:r>
              <a:rPr lang="en-US" sz="2700" b="1" dirty="0">
                <a:latin typeface="-apple-system"/>
              </a:rPr>
              <a:t># business request -6: repeat passenger rate analysis:-</a:t>
            </a:r>
            <a:br>
              <a:rPr lang="en-US" sz="2000" dirty="0">
                <a:latin typeface="-apple-system"/>
              </a:rPr>
            </a:br>
            <a:br>
              <a:rPr lang="en-US" sz="2000" dirty="0">
                <a:latin typeface="-apple-system"/>
              </a:rPr>
            </a:br>
            <a:r>
              <a:rPr lang="en-US" sz="2000" dirty="0">
                <a:latin typeface="-apple-system"/>
              </a:rPr>
              <a:t>generate a report that calculate two metrics :</a:t>
            </a:r>
            <a:br>
              <a:rPr lang="en-US" sz="2000" dirty="0">
                <a:latin typeface="-apple-system"/>
              </a:rPr>
            </a:br>
            <a:r>
              <a:rPr lang="en-US" sz="2000" dirty="0">
                <a:latin typeface="-apple-system"/>
              </a:rPr>
              <a:t>1.monthly report passenger rate: calculate the repeat passenger rate for each city and monthly by comparing the number of repeated passengers to the total passengers . these metrics will provide insights into monthly trends as well as the overall repeats </a:t>
            </a:r>
            <a:r>
              <a:rPr lang="en-US" sz="2000" dirty="0" err="1">
                <a:latin typeface="-apple-system"/>
              </a:rPr>
              <a:t>behaviour</a:t>
            </a:r>
            <a:r>
              <a:rPr lang="en-US" sz="2000" dirty="0">
                <a:latin typeface="-apple-system"/>
              </a:rPr>
              <a:t> for each city.</a:t>
            </a:r>
            <a:endParaRPr lang="en-IN" sz="2000" dirty="0">
              <a:latin typeface="-apple-system"/>
            </a:endParaRPr>
          </a:p>
        </p:txBody>
      </p:sp>
      <p:pic>
        <p:nvPicPr>
          <p:cNvPr id="6" name="Content Placeholder 5">
            <a:extLst>
              <a:ext uri="{FF2B5EF4-FFF2-40B4-BE49-F238E27FC236}">
                <a16:creationId xmlns:a16="http://schemas.microsoft.com/office/drawing/2014/main" id="{CCCCDFED-45C5-E814-1F77-C93C29EACF56}"/>
              </a:ext>
            </a:extLst>
          </p:cNvPr>
          <p:cNvPicPr>
            <a:picLocks noGrp="1" noChangeAspect="1"/>
          </p:cNvPicPr>
          <p:nvPr>
            <p:ph sz="half" idx="1"/>
          </p:nvPr>
        </p:nvPicPr>
        <p:blipFill>
          <a:blip r:embed="rId2"/>
          <a:stretch>
            <a:fillRect/>
          </a:stretch>
        </p:blipFill>
        <p:spPr>
          <a:xfrm>
            <a:off x="7849169" y="2004022"/>
            <a:ext cx="3971705" cy="4668382"/>
          </a:xfrm>
        </p:spPr>
      </p:pic>
      <p:pic>
        <p:nvPicPr>
          <p:cNvPr id="8" name="Content Placeholder 7">
            <a:extLst>
              <a:ext uri="{FF2B5EF4-FFF2-40B4-BE49-F238E27FC236}">
                <a16:creationId xmlns:a16="http://schemas.microsoft.com/office/drawing/2014/main" id="{6CC0A661-A6DD-CAE6-C84E-2D7D3619E57E}"/>
              </a:ext>
            </a:extLst>
          </p:cNvPr>
          <p:cNvPicPr>
            <a:picLocks noGrp="1" noChangeAspect="1"/>
          </p:cNvPicPr>
          <p:nvPr>
            <p:ph sz="half" idx="2"/>
          </p:nvPr>
        </p:nvPicPr>
        <p:blipFill>
          <a:blip r:embed="rId3"/>
          <a:stretch>
            <a:fillRect/>
          </a:stretch>
        </p:blipFill>
        <p:spPr>
          <a:xfrm>
            <a:off x="381139" y="2362954"/>
            <a:ext cx="6852579" cy="4298311"/>
          </a:xfrm>
        </p:spPr>
      </p:pic>
    </p:spTree>
    <p:extLst>
      <p:ext uri="{BB962C8B-B14F-4D97-AF65-F5344CB8AC3E}">
        <p14:creationId xmlns:p14="http://schemas.microsoft.com/office/powerpoint/2010/main" val="16100704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06D2D5-9C11-7F88-D3EB-48DD4CAF6CC1}"/>
              </a:ext>
            </a:extLst>
          </p:cNvPr>
          <p:cNvSpPr>
            <a:spLocks noGrp="1"/>
          </p:cNvSpPr>
          <p:nvPr>
            <p:ph type="title"/>
          </p:nvPr>
        </p:nvSpPr>
        <p:spPr/>
        <p:txBody>
          <a:bodyPr>
            <a:normAutofit fontScale="90000"/>
          </a:bodyPr>
          <a:lstStyle/>
          <a:p>
            <a:pPr algn="l"/>
            <a:r>
              <a:rPr lang="en-US" sz="2200" b="1" dirty="0">
                <a:latin typeface="-apple-system"/>
              </a:rPr>
              <a:t># business request 7 : repeat passengers rate analysis:-</a:t>
            </a:r>
            <a:br>
              <a:rPr lang="en-US" sz="2200" b="1" dirty="0">
                <a:latin typeface="-apple-system"/>
              </a:rPr>
            </a:br>
            <a:br>
              <a:rPr lang="en-US" sz="2000" dirty="0">
                <a:latin typeface="-apple-system"/>
              </a:rPr>
            </a:br>
            <a:r>
              <a:rPr lang="en-US" sz="2000" dirty="0">
                <a:latin typeface="-apple-system"/>
              </a:rPr>
              <a:t>city wide repeat passenger rate: </a:t>
            </a:r>
            <a:r>
              <a:rPr lang="en-US" sz="2000" dirty="0" err="1">
                <a:latin typeface="-apple-system"/>
              </a:rPr>
              <a:t>calculted</a:t>
            </a:r>
            <a:r>
              <a:rPr lang="en-US" sz="2000" dirty="0">
                <a:latin typeface="-apple-system"/>
              </a:rPr>
              <a:t> the overall repeat passenger rate for each city, considering all passengers rate for each city, considering all passengers across months.          </a:t>
            </a:r>
            <a:br>
              <a:rPr lang="en-US" sz="2000" dirty="0">
                <a:latin typeface="-apple-system"/>
              </a:rPr>
            </a:br>
            <a:br>
              <a:rPr lang="en-US" sz="2000" dirty="0">
                <a:latin typeface="-apple-system"/>
              </a:rPr>
            </a:br>
            <a:r>
              <a:rPr lang="en-US" sz="2000" dirty="0">
                <a:latin typeface="-apple-system"/>
              </a:rPr>
              <a:t>these metrics will provide insights into monthly repeat trends as well as the overall repeats </a:t>
            </a:r>
            <a:r>
              <a:rPr lang="en-US" sz="2000" dirty="0" err="1">
                <a:latin typeface="-apple-system"/>
              </a:rPr>
              <a:t>behaviour</a:t>
            </a:r>
            <a:r>
              <a:rPr lang="en-US" sz="2000" dirty="0">
                <a:latin typeface="-apple-system"/>
              </a:rPr>
              <a:t> for each city</a:t>
            </a:r>
            <a:endParaRPr lang="en-IN" sz="2000" dirty="0">
              <a:latin typeface="-apple-system"/>
            </a:endParaRPr>
          </a:p>
        </p:txBody>
      </p:sp>
      <p:pic>
        <p:nvPicPr>
          <p:cNvPr id="6" name="Content Placeholder 5">
            <a:extLst>
              <a:ext uri="{FF2B5EF4-FFF2-40B4-BE49-F238E27FC236}">
                <a16:creationId xmlns:a16="http://schemas.microsoft.com/office/drawing/2014/main" id="{9A6FE711-2173-FBB9-CBB7-593F8EB2BAA1}"/>
              </a:ext>
            </a:extLst>
          </p:cNvPr>
          <p:cNvPicPr>
            <a:picLocks noGrp="1" noChangeAspect="1"/>
          </p:cNvPicPr>
          <p:nvPr>
            <p:ph sz="half" idx="1"/>
          </p:nvPr>
        </p:nvPicPr>
        <p:blipFill>
          <a:blip r:embed="rId2"/>
          <a:stretch>
            <a:fillRect/>
          </a:stretch>
        </p:blipFill>
        <p:spPr>
          <a:xfrm>
            <a:off x="362140" y="2263366"/>
            <a:ext cx="5733860" cy="3622673"/>
          </a:xfrm>
        </p:spPr>
      </p:pic>
      <p:pic>
        <p:nvPicPr>
          <p:cNvPr id="8" name="Content Placeholder 7">
            <a:extLst>
              <a:ext uri="{FF2B5EF4-FFF2-40B4-BE49-F238E27FC236}">
                <a16:creationId xmlns:a16="http://schemas.microsoft.com/office/drawing/2014/main" id="{9718942E-2BD3-96D2-A396-6996D3F233DB}"/>
              </a:ext>
            </a:extLst>
          </p:cNvPr>
          <p:cNvPicPr>
            <a:picLocks noGrp="1" noChangeAspect="1"/>
          </p:cNvPicPr>
          <p:nvPr>
            <p:ph sz="half" idx="2"/>
          </p:nvPr>
        </p:nvPicPr>
        <p:blipFill>
          <a:blip r:embed="rId3"/>
          <a:stretch>
            <a:fillRect/>
          </a:stretch>
        </p:blipFill>
        <p:spPr>
          <a:xfrm>
            <a:off x="6271035" y="2163778"/>
            <a:ext cx="5733860" cy="4084621"/>
          </a:xfrm>
        </p:spPr>
      </p:pic>
    </p:spTree>
    <p:extLst>
      <p:ext uri="{BB962C8B-B14F-4D97-AF65-F5344CB8AC3E}">
        <p14:creationId xmlns:p14="http://schemas.microsoft.com/office/powerpoint/2010/main" val="32613652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3BDF7-A99D-A00B-A242-DAB8FC0050AF}"/>
              </a:ext>
            </a:extLst>
          </p:cNvPr>
          <p:cNvSpPr>
            <a:spLocks noGrp="1"/>
          </p:cNvSpPr>
          <p:nvPr>
            <p:ph type="title"/>
          </p:nvPr>
        </p:nvSpPr>
        <p:spPr>
          <a:xfrm>
            <a:off x="126749" y="199176"/>
            <a:ext cx="11950574" cy="5930020"/>
          </a:xfrm>
        </p:spPr>
        <p:txBody>
          <a:bodyPr>
            <a:noAutofit/>
          </a:bodyPr>
          <a:lstStyle/>
          <a:p>
            <a:pPr marL="342900" indent="-342900" algn="l">
              <a:spcBef>
                <a:spcPts val="1800"/>
              </a:spcBef>
              <a:spcAft>
                <a:spcPts val="1200"/>
              </a:spcAft>
              <a:buFont typeface="Arial" panose="020B0604020202020204" pitchFamily="34" charset="0"/>
              <a:buChar char="•"/>
            </a:pPr>
            <a:r>
              <a:rPr lang="en-US" sz="2000" b="1" i="0" dirty="0">
                <a:solidFill>
                  <a:schemeClr val="tx1"/>
                </a:solidFill>
                <a:effectLst/>
                <a:latin typeface="-apple-system"/>
              </a:rPr>
              <a:t>💡 Key Insights</a:t>
            </a:r>
            <a:br>
              <a:rPr lang="en-US" sz="2000" b="1" i="0" dirty="0">
                <a:solidFill>
                  <a:schemeClr val="tx1"/>
                </a:solidFill>
                <a:effectLst/>
                <a:latin typeface="-apple-system"/>
              </a:rPr>
            </a:br>
            <a:br>
              <a:rPr lang="en-US" sz="2000" b="1" i="0" dirty="0">
                <a:solidFill>
                  <a:schemeClr val="tx1"/>
                </a:solidFill>
                <a:effectLst/>
                <a:latin typeface="-apple-system"/>
              </a:rPr>
            </a:br>
            <a:br>
              <a:rPr lang="en-US" sz="2000" b="1" i="0" dirty="0">
                <a:solidFill>
                  <a:schemeClr val="tx1"/>
                </a:solidFill>
                <a:effectLst/>
                <a:latin typeface="-apple-system"/>
              </a:rPr>
            </a:br>
            <a:br>
              <a:rPr lang="en-US" sz="2000" b="1" i="0" dirty="0">
                <a:solidFill>
                  <a:schemeClr val="tx1"/>
                </a:solidFill>
                <a:effectLst/>
                <a:latin typeface="-apple-system"/>
              </a:rPr>
            </a:br>
            <a:r>
              <a:rPr lang="en-US" sz="2000" b="1" i="0" dirty="0">
                <a:solidFill>
                  <a:schemeClr val="tx1"/>
                </a:solidFill>
                <a:effectLst/>
                <a:latin typeface="-apple-system"/>
              </a:rPr>
              <a:t>Jaipur:</a:t>
            </a:r>
            <a:r>
              <a:rPr lang="en-US" sz="2000" b="0" i="0" dirty="0">
                <a:solidFill>
                  <a:schemeClr val="tx1"/>
                </a:solidFill>
                <a:effectLst/>
                <a:latin typeface="-apple-system"/>
              </a:rPr>
              <a:t> Contributes the highest to Trips (18%) and Revenue (₹37.2M, 34%) but relies heavily on New Passengers (80%).</a:t>
            </a:r>
            <a:br>
              <a:rPr lang="en-US" sz="2000" b="0" i="0" dirty="0">
                <a:solidFill>
                  <a:schemeClr val="tx1"/>
                </a:solidFill>
                <a:effectLst/>
                <a:latin typeface="-apple-system"/>
              </a:rPr>
            </a:br>
            <a:br>
              <a:rPr lang="en-US" sz="2000" b="0" i="0" dirty="0">
                <a:solidFill>
                  <a:schemeClr val="tx1"/>
                </a:solidFill>
                <a:effectLst/>
                <a:latin typeface="-apple-system"/>
              </a:rPr>
            </a:br>
            <a:r>
              <a:rPr lang="en-US" sz="2000" b="1" i="0" dirty="0">
                <a:solidFill>
                  <a:schemeClr val="tx1"/>
                </a:solidFill>
                <a:effectLst/>
                <a:latin typeface="-apple-system"/>
              </a:rPr>
              <a:t>Lucknow:</a:t>
            </a:r>
            <a:r>
              <a:rPr lang="en-US" sz="2000" b="0" i="0" dirty="0">
                <a:solidFill>
                  <a:schemeClr val="tx1"/>
                </a:solidFill>
                <a:effectLst/>
                <a:latin typeface="-apple-system"/>
              </a:rPr>
              <a:t> Ranks second in Trips (15%) but has low Revenue due to poor Ratings and lower Average Fare Per Trip.</a:t>
            </a:r>
            <a:br>
              <a:rPr lang="en-US" sz="2000" b="0" i="0" dirty="0">
                <a:solidFill>
                  <a:schemeClr val="tx1"/>
                </a:solidFill>
                <a:effectLst/>
                <a:latin typeface="-apple-system"/>
              </a:rPr>
            </a:br>
            <a:br>
              <a:rPr lang="en-US" sz="2000" b="0" i="0" dirty="0">
                <a:solidFill>
                  <a:schemeClr val="tx1"/>
                </a:solidFill>
                <a:effectLst/>
                <a:latin typeface="-apple-system"/>
              </a:rPr>
            </a:br>
            <a:r>
              <a:rPr lang="en-US" sz="2000" b="1" i="0" dirty="0">
                <a:solidFill>
                  <a:schemeClr val="tx1"/>
                </a:solidFill>
                <a:effectLst/>
                <a:latin typeface="-apple-system"/>
              </a:rPr>
              <a:t>Mysore:</a:t>
            </a:r>
            <a:r>
              <a:rPr lang="en-US" sz="2000" b="0" i="0" dirty="0">
                <a:solidFill>
                  <a:schemeClr val="tx1"/>
                </a:solidFill>
                <a:effectLst/>
                <a:latin typeface="-apple-system"/>
              </a:rPr>
              <a:t> Small contributor (4% of Trips) but exceeds Trip Targets by 20%, demonstrating high efficiency and satisfaction (Ratings above 8.0).</a:t>
            </a:r>
            <a:br>
              <a:rPr lang="en-US" sz="2000" b="0" i="0" dirty="0">
                <a:solidFill>
                  <a:schemeClr val="tx1"/>
                </a:solidFill>
                <a:effectLst/>
                <a:latin typeface="-apple-system"/>
              </a:rPr>
            </a:br>
            <a:br>
              <a:rPr lang="en-US" sz="2000" b="0" i="0" dirty="0">
                <a:solidFill>
                  <a:schemeClr val="tx1"/>
                </a:solidFill>
                <a:effectLst/>
                <a:latin typeface="-apple-system"/>
              </a:rPr>
            </a:br>
            <a:r>
              <a:rPr lang="en-US" sz="2000" b="1" i="0" dirty="0">
                <a:solidFill>
                  <a:schemeClr val="tx1"/>
                </a:solidFill>
                <a:effectLst/>
                <a:latin typeface="-apple-system"/>
              </a:rPr>
              <a:t>Surat:</a:t>
            </a:r>
            <a:r>
              <a:rPr lang="en-US" sz="2000" b="0" i="0" dirty="0">
                <a:solidFill>
                  <a:schemeClr val="tx1"/>
                </a:solidFill>
                <a:effectLst/>
                <a:latin typeface="-apple-system"/>
              </a:rPr>
              <a:t> Leads in Repeat Passenger Rate (42%) but struggles with Low Ratings due to lower fares.</a:t>
            </a:r>
            <a:br>
              <a:rPr lang="en-US" sz="2000" b="0" i="0" dirty="0">
                <a:solidFill>
                  <a:schemeClr val="tx1"/>
                </a:solidFill>
                <a:effectLst/>
                <a:latin typeface="-apple-system"/>
              </a:rPr>
            </a:br>
            <a:br>
              <a:rPr lang="en-US" sz="2000" b="0" i="0" dirty="0">
                <a:solidFill>
                  <a:schemeClr val="tx1"/>
                </a:solidFill>
                <a:effectLst/>
                <a:latin typeface="-apple-system"/>
              </a:rPr>
            </a:br>
            <a:r>
              <a:rPr lang="en-US" sz="2000" b="1" i="0" dirty="0">
                <a:solidFill>
                  <a:schemeClr val="tx1"/>
                </a:solidFill>
                <a:effectLst/>
                <a:latin typeface="-apple-system"/>
              </a:rPr>
              <a:t>Seasonal Trends:</a:t>
            </a:r>
            <a:r>
              <a:rPr lang="en-US" sz="2000" b="0" i="0" dirty="0">
                <a:solidFill>
                  <a:schemeClr val="tx1"/>
                </a:solidFill>
                <a:effectLst/>
                <a:latin typeface="-apple-system"/>
              </a:rPr>
              <a:t> Trips peaked in February and March, declining steadily afterwards, but Repeat Passenger loyalty increased during off-peak months.</a:t>
            </a:r>
            <a:br>
              <a:rPr lang="en-US" sz="2000" b="0" i="0" dirty="0">
                <a:solidFill>
                  <a:schemeClr val="tx1"/>
                </a:solidFill>
                <a:effectLst/>
                <a:latin typeface="-apple-system"/>
              </a:rPr>
            </a:br>
            <a:endParaRPr lang="en-IN" sz="2000" dirty="0">
              <a:solidFill>
                <a:schemeClr val="tx1"/>
              </a:solidFill>
              <a:latin typeface="-apple-system"/>
            </a:endParaRPr>
          </a:p>
        </p:txBody>
      </p:sp>
    </p:spTree>
    <p:extLst>
      <p:ext uri="{BB962C8B-B14F-4D97-AF65-F5344CB8AC3E}">
        <p14:creationId xmlns:p14="http://schemas.microsoft.com/office/powerpoint/2010/main" val="39600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0EF2A0DA-AE81-4A45-972E-646AC2870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a:blip r:embed="rId5">
            <a:extLst>
              <a:ext uri="{837473B0-CC2E-450A-ABE3-18F120FF3D39}">
                <a1611:picAttrSrcUrl xmlns:a1611="http://schemas.microsoft.com/office/drawing/2016/11/main" r:id="rId6"/>
              </a:ext>
            </a:extLst>
          </a:blip>
          <a:srcRect l="20370" r="20370"/>
          <a:stretch/>
        </p:blipFill>
        <p:spPr>
          <a:xfrm>
            <a:off x="-8622" y="10"/>
            <a:ext cx="6096000" cy="6857990"/>
          </a:xfrm>
          <a:prstGeom prst="rect">
            <a:avLst/>
          </a:prstGeom>
        </p:spPr>
      </p:pic>
      <p:pic>
        <p:nvPicPr>
          <p:cNvPr id="57" name="Picture 56">
            <a:extLst>
              <a:ext uri="{FF2B5EF4-FFF2-40B4-BE49-F238E27FC236}">
                <a16:creationId xmlns:a16="http://schemas.microsoft.com/office/drawing/2014/main" id="{B536FA4E-0152-4E27-91DA-0FC22D1846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7">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6900493" y="609600"/>
            <a:ext cx="4538124" cy="970450"/>
          </a:xfrm>
        </p:spPr>
        <p:txBody>
          <a:bodyPr anchor="b">
            <a:normAutofit/>
          </a:bodyPr>
          <a:lstStyle/>
          <a:p>
            <a:pPr algn="l"/>
            <a:r>
              <a:rPr lang="en-IN" sz="3200" b="0" i="0" dirty="0">
                <a:effectLst/>
                <a:latin typeface="-apple-system"/>
              </a:rPr>
              <a:t>📊 𝗣𝗿𝗼𝗷𝗲𝗰𝘁 𝗢𝘃𝗲𝗿𝘃𝗶𝗲𝘄: </a:t>
            </a:r>
            <a:endParaRPr lang="en-US" sz="3200" dirty="0"/>
          </a:p>
        </p:txBody>
      </p:sp>
      <p:sp>
        <p:nvSpPr>
          <p:cNvPr id="24" name="Content Placeholder 2">
            <a:extLst>
              <a:ext uri="{FF2B5EF4-FFF2-40B4-BE49-F238E27FC236}">
                <a16:creationId xmlns:a16="http://schemas.microsoft.com/office/drawing/2014/main" id="{F260476B-CCA6-412B-A9C5-399C34AE6F05}"/>
              </a:ext>
            </a:extLst>
          </p:cNvPr>
          <p:cNvSpPr>
            <a:spLocks noGrp="1"/>
          </p:cNvSpPr>
          <p:nvPr>
            <p:ph idx="1"/>
          </p:nvPr>
        </p:nvSpPr>
        <p:spPr>
          <a:xfrm>
            <a:off x="6900493" y="1732449"/>
            <a:ext cx="4403596" cy="4058751"/>
          </a:xfrm>
        </p:spPr>
        <p:txBody>
          <a:bodyPr anchor="t">
            <a:normAutofit/>
          </a:bodyPr>
          <a:lstStyle/>
          <a:p>
            <a:pPr marL="36900" lvl="0" indent="0" algn="ctr">
              <a:buNone/>
            </a:pPr>
            <a:r>
              <a:rPr lang="en-IN" sz="2000" b="0" i="0" dirty="0">
                <a:effectLst/>
                <a:latin typeface="-apple-system"/>
              </a:rPr>
              <a:t>• 𝗚𝗼𝗼𝗱𝗰𝗮𝗯𝘀 is a two-year-old cab service company thriving in tier-2 cities across India. </a:t>
            </a:r>
            <a:br>
              <a:rPr lang="en-IN" sz="2000" b="0" i="0" dirty="0">
                <a:effectLst/>
                <a:latin typeface="-apple-system"/>
              </a:rPr>
            </a:br>
            <a:r>
              <a:rPr lang="en-IN" sz="2000" b="0" i="0" dirty="0">
                <a:effectLst/>
                <a:latin typeface="-apple-system"/>
              </a:rPr>
              <a:t>• Operating in 10 cities, it focuses on supporting local drivers, delivering excellent passenger experiences,</a:t>
            </a:r>
            <a:r>
              <a:rPr lang="en-IN" sz="2000" dirty="0">
                <a:effectLst/>
                <a:latin typeface="-apple-system"/>
              </a:rPr>
              <a:t> and </a:t>
            </a:r>
            <a:r>
              <a:rPr lang="en-IN" sz="2000" b="0" i="0" dirty="0">
                <a:effectLst/>
                <a:latin typeface="-apple-system"/>
              </a:rPr>
              <a:t>fostering sustainable growth. </a:t>
            </a:r>
            <a:r>
              <a:rPr lang="en-US" sz="6000" dirty="0"/>
              <a:t>	</a:t>
            </a:r>
            <a:endParaRPr lang="en-US" sz="2400" dirty="0"/>
          </a:p>
          <a:p>
            <a:endParaRPr lang="en-US" sz="2400" dirty="0"/>
          </a:p>
        </p:txBody>
      </p:sp>
    </p:spTree>
    <p:extLst>
      <p:ext uri="{BB962C8B-B14F-4D97-AF65-F5344CB8AC3E}">
        <p14:creationId xmlns:p14="http://schemas.microsoft.com/office/powerpoint/2010/main" val="32202356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AAAE4B-2B65-C631-9DD1-2B0C0D8155D0}"/>
              </a:ext>
            </a:extLst>
          </p:cNvPr>
          <p:cNvSpPr>
            <a:spLocks noGrp="1"/>
          </p:cNvSpPr>
          <p:nvPr>
            <p:ph type="ctrTitle"/>
          </p:nvPr>
        </p:nvSpPr>
        <p:spPr>
          <a:xfrm>
            <a:off x="102319" y="99588"/>
            <a:ext cx="9440033" cy="3498753"/>
          </a:xfrm>
        </p:spPr>
        <p:txBody>
          <a:bodyPr>
            <a:noAutofit/>
          </a:bodyPr>
          <a:lstStyle/>
          <a:p>
            <a:pPr algn="l"/>
            <a:r>
              <a:rPr lang="en-IN" sz="2000" b="0" i="0" dirty="0">
                <a:effectLst>
                  <a:outerShdw blurRad="38100" dist="38100" dir="2700000" algn="tl">
                    <a:srgbClr val="000000">
                      <a:alpha val="43137"/>
                    </a:srgbClr>
                  </a:outerShdw>
                </a:effectLst>
                <a:latin typeface="-apple-system"/>
              </a:rPr>
              <a:t>🚩 𝐏𝐫𝐨𝐛𝐥𝐞𝐦 𝐒𝐭𝐚𝐭𝐞𝐦𝐞𝐧𝐭</a:t>
            </a:r>
            <a:br>
              <a:rPr lang="en-IN" sz="2000" b="0" i="0" dirty="0">
                <a:effectLst>
                  <a:outerShdw blurRad="38100" dist="38100" dir="2700000" algn="tl">
                    <a:srgbClr val="000000">
                      <a:alpha val="43137"/>
                    </a:srgbClr>
                  </a:outerShdw>
                </a:effectLst>
                <a:latin typeface="-apple-system"/>
              </a:rPr>
            </a:br>
            <a:r>
              <a:rPr lang="en-IN" sz="2000" b="0" i="0" dirty="0">
                <a:effectLst>
                  <a:outerShdw blurRad="38100" dist="38100" dir="2700000" algn="tl">
                    <a:srgbClr val="000000">
                      <a:alpha val="43137"/>
                    </a:srgbClr>
                  </a:outerShdw>
                </a:effectLst>
                <a:latin typeface="-apple-system"/>
              </a:rPr>
              <a:t>• To achieve its ambitious 2024 performance targets, </a:t>
            </a:r>
            <a:r>
              <a:rPr lang="en-IN" sz="2000" b="0" i="0" dirty="0" err="1">
                <a:effectLst>
                  <a:outerShdw blurRad="38100" dist="38100" dir="2700000" algn="tl">
                    <a:srgbClr val="000000">
                      <a:alpha val="43137"/>
                    </a:srgbClr>
                  </a:outerShdw>
                </a:effectLst>
                <a:latin typeface="-apple-system"/>
              </a:rPr>
              <a:t>GoodCabs</a:t>
            </a:r>
            <a:r>
              <a:rPr lang="en-IN" sz="2000" b="0" i="0" dirty="0">
                <a:effectLst>
                  <a:outerShdw blurRad="38100" dist="38100" dir="2700000" algn="tl">
                    <a:srgbClr val="000000">
                      <a:alpha val="43137"/>
                    </a:srgbClr>
                  </a:outerShdw>
                </a:effectLst>
                <a:latin typeface="-apple-system"/>
              </a:rPr>
              <a:t> tasked </a:t>
            </a:r>
            <a:br>
              <a:rPr lang="en-IN" sz="2000" b="0" i="0" dirty="0">
                <a:effectLst>
                  <a:outerShdw blurRad="38100" dist="38100" dir="2700000" algn="tl">
                    <a:srgbClr val="000000">
                      <a:alpha val="43137"/>
                    </a:srgbClr>
                  </a:outerShdw>
                </a:effectLst>
                <a:latin typeface="-apple-system"/>
              </a:rPr>
            </a:br>
            <a:r>
              <a:rPr lang="en-IN" sz="2000" b="0" i="0" dirty="0">
                <a:effectLst>
                  <a:outerShdw blurRad="38100" dist="38100" dir="2700000" algn="tl">
                    <a:srgbClr val="000000">
                      <a:alpha val="43137"/>
                    </a:srgbClr>
                  </a:outerShdw>
                </a:effectLst>
                <a:latin typeface="-apple-system"/>
              </a:rPr>
              <a:t>the data analytics team with assessing:</a:t>
            </a:r>
            <a:br>
              <a:rPr lang="en-IN" sz="2000" b="0" i="0" dirty="0">
                <a:effectLst>
                  <a:outerShdw blurRad="38100" dist="38100" dir="2700000" algn="tl">
                    <a:srgbClr val="000000">
                      <a:alpha val="43137"/>
                    </a:srgbClr>
                  </a:outerShdw>
                </a:effectLst>
                <a:latin typeface="-apple-system"/>
              </a:rPr>
            </a:br>
            <a:r>
              <a:rPr lang="en-IN" sz="2000" b="0" i="0" dirty="0">
                <a:effectLst>
                  <a:outerShdw blurRad="38100" dist="38100" dir="2700000" algn="tl">
                    <a:srgbClr val="000000">
                      <a:alpha val="43137"/>
                    </a:srgbClr>
                  </a:outerShdw>
                </a:effectLst>
                <a:latin typeface="-apple-system"/>
              </a:rPr>
              <a:t>➡️ Trip volume</a:t>
            </a:r>
            <a:br>
              <a:rPr lang="en-IN" sz="2000" b="0" i="0" dirty="0">
                <a:effectLst>
                  <a:outerShdw blurRad="38100" dist="38100" dir="2700000" algn="tl">
                    <a:srgbClr val="000000">
                      <a:alpha val="43137"/>
                    </a:srgbClr>
                  </a:outerShdw>
                </a:effectLst>
                <a:latin typeface="-apple-system"/>
              </a:rPr>
            </a:br>
            <a:r>
              <a:rPr lang="en-IN" sz="2000" b="0" i="0" dirty="0">
                <a:effectLst>
                  <a:outerShdw blurRad="38100" dist="38100" dir="2700000" algn="tl">
                    <a:srgbClr val="000000">
                      <a:alpha val="43137"/>
                    </a:srgbClr>
                  </a:outerShdw>
                </a:effectLst>
                <a:latin typeface="-apple-system"/>
              </a:rPr>
              <a:t>➡️ Repeat passenger rate</a:t>
            </a:r>
            <a:br>
              <a:rPr lang="en-IN" sz="2000" b="0" i="0" dirty="0">
                <a:effectLst>
                  <a:outerShdw blurRad="38100" dist="38100" dir="2700000" algn="tl">
                    <a:srgbClr val="000000">
                      <a:alpha val="43137"/>
                    </a:srgbClr>
                  </a:outerShdw>
                </a:effectLst>
                <a:latin typeface="-apple-system"/>
              </a:rPr>
            </a:br>
            <a:r>
              <a:rPr lang="en-IN" sz="2000" b="0" i="0" dirty="0">
                <a:effectLst>
                  <a:outerShdw blurRad="38100" dist="38100" dir="2700000" algn="tl">
                    <a:srgbClr val="000000">
                      <a:alpha val="43137"/>
                    </a:srgbClr>
                  </a:outerShdw>
                </a:effectLst>
                <a:latin typeface="-apple-system"/>
              </a:rPr>
              <a:t>➡️ Passenger satisfaction</a:t>
            </a:r>
            <a:br>
              <a:rPr lang="en-IN" sz="2000" b="0" i="0" dirty="0">
                <a:effectLst>
                  <a:outerShdw blurRad="38100" dist="38100" dir="2700000" algn="tl">
                    <a:srgbClr val="000000">
                      <a:alpha val="43137"/>
                    </a:srgbClr>
                  </a:outerShdw>
                </a:effectLst>
                <a:latin typeface="-apple-system"/>
              </a:rPr>
            </a:br>
            <a:r>
              <a:rPr lang="en-IN" sz="2000" b="0" i="0" dirty="0">
                <a:effectLst>
                  <a:outerShdw blurRad="38100" dist="38100" dir="2700000" algn="tl">
                    <a:srgbClr val="000000">
                      <a:alpha val="43137"/>
                    </a:srgbClr>
                  </a:outerShdw>
                </a:effectLst>
                <a:latin typeface="-apple-system"/>
              </a:rPr>
              <a:t>➡️ Balance between new and repeat passengers</a:t>
            </a:r>
            <a:r>
              <a:rPr lang="en-IN" sz="2000" b="0" i="0" dirty="0">
                <a:effectLst/>
                <a:latin typeface="-apple-system"/>
              </a:rPr>
              <a:t>.</a:t>
            </a:r>
            <a:endParaRPr lang="en-IN" sz="2000" dirty="0">
              <a:effectLst/>
            </a:endParaRPr>
          </a:p>
        </p:txBody>
      </p:sp>
      <p:sp>
        <p:nvSpPr>
          <p:cNvPr id="3" name="Subtitle 2">
            <a:extLst>
              <a:ext uri="{FF2B5EF4-FFF2-40B4-BE49-F238E27FC236}">
                <a16:creationId xmlns:a16="http://schemas.microsoft.com/office/drawing/2014/main" id="{4227B7DB-956E-117A-9E95-DFE059481146}"/>
              </a:ext>
            </a:extLst>
          </p:cNvPr>
          <p:cNvSpPr>
            <a:spLocks noGrp="1"/>
          </p:cNvSpPr>
          <p:nvPr>
            <p:ph type="subTitle" idx="1"/>
          </p:nvPr>
        </p:nvSpPr>
        <p:spPr>
          <a:xfrm>
            <a:off x="235391" y="3900238"/>
            <a:ext cx="10203255" cy="2485176"/>
          </a:xfrm>
        </p:spPr>
        <p:txBody>
          <a:bodyPr>
            <a:noAutofit/>
          </a:bodyPr>
          <a:lstStyle/>
          <a:p>
            <a:pPr algn="l"/>
            <a:r>
              <a:rPr lang="en-IN" sz="2000" b="0" i="0" dirty="0">
                <a:effectLst>
                  <a:outerShdw blurRad="38100" dist="38100" dir="2700000" algn="tl">
                    <a:srgbClr val="000000">
                      <a:alpha val="43137"/>
                    </a:srgbClr>
                  </a:outerShdw>
                </a:effectLst>
                <a:latin typeface="-apple-system"/>
              </a:rPr>
              <a:t>🎯 𝐏𝐫𝐨𝐣𝐞𝐜𝐭 𝐎𝐛𝐣𝐞𝐜𝐭𝐢𝐯𝐞: </a:t>
            </a:r>
            <a:br>
              <a:rPr lang="en-IN" sz="2000" b="0" i="0" dirty="0">
                <a:effectLst>
                  <a:outerShdw blurRad="38100" dist="38100" dir="2700000" algn="tl">
                    <a:srgbClr val="000000">
                      <a:alpha val="43137"/>
                    </a:srgbClr>
                  </a:outerShdw>
                </a:effectLst>
                <a:latin typeface="-apple-system"/>
              </a:rPr>
            </a:br>
            <a:r>
              <a:rPr lang="en-IN" sz="2000" b="0" i="0" dirty="0">
                <a:effectLst>
                  <a:outerShdw blurRad="38100" dist="38100" dir="2700000" algn="tl">
                    <a:srgbClr val="000000">
                      <a:alpha val="43137"/>
                    </a:srgbClr>
                  </a:outerShdw>
                </a:effectLst>
                <a:latin typeface="-apple-system"/>
              </a:rPr>
              <a:t>• </a:t>
            </a:r>
            <a:r>
              <a:rPr lang="en-IN" sz="2000" b="0" i="0" dirty="0" err="1">
                <a:effectLst>
                  <a:outerShdw blurRad="38100" dist="38100" dir="2700000" algn="tl">
                    <a:srgbClr val="000000">
                      <a:alpha val="43137"/>
                    </a:srgbClr>
                  </a:outerShdw>
                </a:effectLst>
                <a:latin typeface="-apple-system"/>
              </a:rPr>
              <a:t>Analyze</a:t>
            </a:r>
            <a:r>
              <a:rPr lang="en-IN" sz="2000" b="0" i="0" dirty="0">
                <a:effectLst>
                  <a:outerShdw blurRad="38100" dist="38100" dir="2700000" algn="tl">
                    <a:srgbClr val="000000">
                      <a:alpha val="43137"/>
                    </a:srgbClr>
                  </a:outerShdw>
                </a:effectLst>
                <a:latin typeface="-apple-system"/>
              </a:rPr>
              <a:t> dataset to address key Business Questions on City - Level Trip Performance, Passenger Trends, Revenue Patterns, and Target Achievement.</a:t>
            </a:r>
            <a:br>
              <a:rPr lang="en-IN" sz="2000" b="0" i="0" dirty="0">
                <a:effectLst>
                  <a:outerShdw blurRad="38100" dist="38100" dir="2700000" algn="tl">
                    <a:srgbClr val="000000">
                      <a:alpha val="43137"/>
                    </a:srgbClr>
                  </a:outerShdw>
                </a:effectLst>
                <a:latin typeface="-apple-system"/>
              </a:rPr>
            </a:br>
            <a:r>
              <a:rPr lang="en-IN" sz="2000" b="0" i="0" dirty="0">
                <a:effectLst>
                  <a:outerShdw blurRad="38100" dist="38100" dir="2700000" algn="tl">
                    <a:srgbClr val="000000">
                      <a:alpha val="43137"/>
                    </a:srgbClr>
                  </a:outerShdw>
                </a:effectLst>
                <a:latin typeface="-apple-system"/>
              </a:rPr>
              <a:t>• Present findings in a clear and visually engaging manner to assist the Chief of Operations in making informed strategic decisions.</a:t>
            </a:r>
            <a:endParaRPr lang="en-IN" sz="2000" dirty="0">
              <a:effectLst>
                <a:outerShdw blurRad="38100" dist="38100" dir="2700000" algn="tl">
                  <a:srgbClr val="000000">
                    <a:alpha val="43137"/>
                  </a:srgbClr>
                </a:outerShdw>
              </a:effectLst>
            </a:endParaRPr>
          </a:p>
        </p:txBody>
      </p:sp>
      <p:pic>
        <p:nvPicPr>
          <p:cNvPr id="5" name="Picture 4">
            <a:extLst>
              <a:ext uri="{FF2B5EF4-FFF2-40B4-BE49-F238E27FC236}">
                <a16:creationId xmlns:a16="http://schemas.microsoft.com/office/drawing/2014/main" id="{3B70E53B-889A-C8A7-F417-2076DB91C773}"/>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7885568" y="1415062"/>
            <a:ext cx="3313568" cy="2485176"/>
          </a:xfrm>
          <a:prstGeom prst="rect">
            <a:avLst/>
          </a:prstGeom>
        </p:spPr>
      </p:pic>
    </p:spTree>
    <p:extLst>
      <p:ext uri="{BB962C8B-B14F-4D97-AF65-F5344CB8AC3E}">
        <p14:creationId xmlns:p14="http://schemas.microsoft.com/office/powerpoint/2010/main" val="29589061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E7696-DA08-8D9F-4F40-9CA7FA5A02CF}"/>
              </a:ext>
            </a:extLst>
          </p:cNvPr>
          <p:cNvSpPr>
            <a:spLocks noGrp="1"/>
          </p:cNvSpPr>
          <p:nvPr>
            <p:ph type="title"/>
          </p:nvPr>
        </p:nvSpPr>
        <p:spPr/>
        <p:txBody>
          <a:bodyPr/>
          <a:lstStyle/>
          <a:p>
            <a:pPr>
              <a:spcBef>
                <a:spcPts val="1800"/>
              </a:spcBef>
              <a:spcAft>
                <a:spcPts val="1200"/>
              </a:spcAft>
            </a:pPr>
            <a:r>
              <a:rPr lang="en-US" sz="2000" b="1" i="0" dirty="0">
                <a:solidFill>
                  <a:schemeClr val="tx1"/>
                </a:solidFill>
                <a:effectLst/>
                <a:latin typeface="-apple-system"/>
              </a:rPr>
              <a:t>🎯 Objective</a:t>
            </a:r>
            <a:br>
              <a:rPr lang="en-US" sz="2000" b="1" i="0" dirty="0">
                <a:solidFill>
                  <a:schemeClr val="tx1"/>
                </a:solidFill>
                <a:effectLst/>
                <a:latin typeface="-apple-system"/>
              </a:rPr>
            </a:br>
            <a:r>
              <a:rPr lang="en-US" sz="2000" b="0" i="0" dirty="0">
                <a:solidFill>
                  <a:schemeClr val="tx1"/>
                </a:solidFill>
                <a:effectLst/>
                <a:latin typeface="-apple-system"/>
              </a:rPr>
              <a:t>Analyze dataset to address key Business Questions on City - Level Trip Performance, Passenger Trends, Revenue Patterns, and Target Achievement.</a:t>
            </a:r>
            <a:br>
              <a:rPr lang="en-US" sz="2000" b="0" i="0" dirty="0">
                <a:solidFill>
                  <a:schemeClr val="tx1"/>
                </a:solidFill>
                <a:effectLst/>
                <a:latin typeface="-apple-system"/>
              </a:rPr>
            </a:br>
            <a:r>
              <a:rPr lang="en-US" sz="2000" b="0" i="0" dirty="0">
                <a:solidFill>
                  <a:schemeClr val="tx1"/>
                </a:solidFill>
                <a:effectLst/>
                <a:latin typeface="-apple-system"/>
              </a:rPr>
              <a:t>Present findings in a clear and visually engaging manner to assist the Chief of Operations in making informed strategic decisions</a:t>
            </a:r>
            <a:r>
              <a:rPr lang="en-US" b="0" i="0" dirty="0">
                <a:solidFill>
                  <a:srgbClr val="1F2328"/>
                </a:solidFill>
                <a:effectLst/>
                <a:latin typeface="-apple-system"/>
              </a:rPr>
              <a:t>.</a:t>
            </a:r>
            <a:endParaRPr lang="en-IN" dirty="0"/>
          </a:p>
        </p:txBody>
      </p:sp>
      <p:pic>
        <p:nvPicPr>
          <p:cNvPr id="6" name="Picture Placeholder 5">
            <a:extLst>
              <a:ext uri="{FF2B5EF4-FFF2-40B4-BE49-F238E27FC236}">
                <a16:creationId xmlns:a16="http://schemas.microsoft.com/office/drawing/2014/main" id="{63FD9DA2-7EFE-78A7-1C6B-3F74787A0D85}"/>
              </a:ext>
            </a:extLst>
          </p:cNvPr>
          <p:cNvPicPr>
            <a:picLocks noGrp="1" noChangeAspect="1"/>
          </p:cNvPicPr>
          <p:nvPr>
            <p:ph type="pic" idx="1"/>
          </p:nvPr>
        </p:nvPicPr>
        <p:blipFill>
          <a:blip r:embed="rId2">
            <a:extLst>
              <a:ext uri="{837473B0-CC2E-450A-ABE3-18F120FF3D39}">
                <a1611:picAttrSrcUrl xmlns:a1611="http://schemas.microsoft.com/office/drawing/2016/11/main" r:id="rId3"/>
              </a:ext>
            </a:extLst>
          </a:blip>
          <a:srcRect l="24992" r="24992"/>
          <a:stretch>
            <a:fillRect/>
          </a:stretch>
        </p:blipFill>
        <p:spPr>
          <a:xfrm>
            <a:off x="6621694" y="0"/>
            <a:ext cx="5570306" cy="6983623"/>
          </a:xfrm>
        </p:spPr>
      </p:pic>
      <p:sp>
        <p:nvSpPr>
          <p:cNvPr id="4" name="Text Placeholder 3">
            <a:extLst>
              <a:ext uri="{FF2B5EF4-FFF2-40B4-BE49-F238E27FC236}">
                <a16:creationId xmlns:a16="http://schemas.microsoft.com/office/drawing/2014/main" id="{08974F3F-0C3C-2CB9-8B18-0F5A542F4B3D}"/>
              </a:ext>
            </a:extLst>
          </p:cNvPr>
          <p:cNvSpPr>
            <a:spLocks noGrp="1"/>
          </p:cNvSpPr>
          <p:nvPr>
            <p:ph type="body" sz="half" idx="2"/>
          </p:nvPr>
        </p:nvSpPr>
        <p:spPr>
          <a:xfrm>
            <a:off x="706170" y="2879002"/>
            <a:ext cx="5269117" cy="3087232"/>
          </a:xfrm>
        </p:spPr>
        <p:txBody>
          <a:bodyPr>
            <a:normAutofit/>
          </a:bodyPr>
          <a:lstStyle/>
          <a:p>
            <a:pPr algn="l">
              <a:spcAft>
                <a:spcPts val="1200"/>
              </a:spcAft>
            </a:pPr>
            <a:r>
              <a:rPr lang="en-IN" sz="2000" b="0" i="0" dirty="0">
                <a:effectLst/>
                <a:latin typeface="-apple-system"/>
              </a:rPr>
              <a:t>⚒️ 𝗧𝗼𝗼𝗹𝘀 𝗨𝘀𝗲𝗱:</a:t>
            </a:r>
            <a:endParaRPr lang="en-IN" sz="2000" b="1" i="0" dirty="0">
              <a:solidFill>
                <a:schemeClr val="tx1"/>
              </a:solidFill>
              <a:effectLst/>
              <a:latin typeface="-apple-system"/>
            </a:endParaRPr>
          </a:p>
          <a:p>
            <a:pPr algn="l">
              <a:spcAft>
                <a:spcPts val="1200"/>
              </a:spcAft>
              <a:buFont typeface="Arial" panose="020B0604020202020204" pitchFamily="34" charset="0"/>
              <a:buChar char="•"/>
            </a:pPr>
            <a:r>
              <a:rPr lang="en-IN" sz="2000" b="1" i="0" dirty="0">
                <a:solidFill>
                  <a:schemeClr val="tx1"/>
                </a:solidFill>
                <a:effectLst/>
                <a:latin typeface="-apple-system"/>
              </a:rPr>
              <a:t>Data Visualization</a:t>
            </a:r>
            <a:r>
              <a:rPr lang="en-IN" sz="2000" b="0" i="0" dirty="0">
                <a:solidFill>
                  <a:schemeClr val="tx1"/>
                </a:solidFill>
                <a:effectLst/>
                <a:latin typeface="-apple-system"/>
              </a:rPr>
              <a:t>: Power BI</a:t>
            </a:r>
          </a:p>
          <a:p>
            <a:pPr algn="l">
              <a:spcAft>
                <a:spcPts val="1200"/>
              </a:spcAft>
              <a:buFont typeface="Arial" panose="020B0604020202020204" pitchFamily="34" charset="0"/>
              <a:buChar char="•"/>
            </a:pPr>
            <a:r>
              <a:rPr lang="en-IN" sz="2000" b="1" i="0" dirty="0">
                <a:solidFill>
                  <a:schemeClr val="tx1"/>
                </a:solidFill>
                <a:effectLst/>
                <a:latin typeface="-apple-system"/>
              </a:rPr>
              <a:t>Data Analysis</a:t>
            </a:r>
            <a:r>
              <a:rPr lang="en-IN" sz="2000" b="0" i="0" dirty="0">
                <a:solidFill>
                  <a:schemeClr val="tx1"/>
                </a:solidFill>
                <a:effectLst/>
                <a:latin typeface="-apple-system"/>
              </a:rPr>
              <a:t>: SQL</a:t>
            </a:r>
          </a:p>
          <a:p>
            <a:pPr algn="l">
              <a:spcAft>
                <a:spcPts val="1200"/>
              </a:spcAft>
              <a:buFont typeface="Arial" panose="020B0604020202020204" pitchFamily="34" charset="0"/>
              <a:buChar char="•"/>
            </a:pPr>
            <a:r>
              <a:rPr lang="en-IN" sz="2000" b="1" i="0" dirty="0">
                <a:solidFill>
                  <a:schemeClr val="tx1"/>
                </a:solidFill>
                <a:effectLst/>
                <a:latin typeface="-apple-system"/>
              </a:rPr>
              <a:t>Data </a:t>
            </a:r>
            <a:r>
              <a:rPr lang="en-IN" sz="2000" b="1" i="0" dirty="0" err="1">
                <a:solidFill>
                  <a:schemeClr val="tx1"/>
                </a:solidFill>
                <a:effectLst/>
                <a:latin typeface="-apple-system"/>
              </a:rPr>
              <a:t>Modeling</a:t>
            </a:r>
            <a:r>
              <a:rPr lang="en-IN" sz="2000" b="0" i="0" dirty="0">
                <a:solidFill>
                  <a:schemeClr val="tx1"/>
                </a:solidFill>
                <a:effectLst/>
                <a:latin typeface="-apple-system"/>
              </a:rPr>
              <a:t>: Snowflake schema</a:t>
            </a:r>
          </a:p>
          <a:p>
            <a:pPr algn="l">
              <a:spcAft>
                <a:spcPts val="1200"/>
              </a:spcAft>
              <a:buFont typeface="Arial" panose="020B0604020202020204" pitchFamily="34" charset="0"/>
              <a:buChar char="•"/>
            </a:pPr>
            <a:r>
              <a:rPr lang="en-IN" sz="2000" b="1" i="0" dirty="0">
                <a:solidFill>
                  <a:schemeClr val="tx1"/>
                </a:solidFill>
                <a:effectLst/>
                <a:latin typeface="-apple-system"/>
              </a:rPr>
              <a:t>Tools</a:t>
            </a:r>
            <a:r>
              <a:rPr lang="en-IN" sz="2000" b="0" i="0" dirty="0">
                <a:solidFill>
                  <a:schemeClr val="tx1"/>
                </a:solidFill>
                <a:effectLst/>
                <a:latin typeface="-apple-system"/>
              </a:rPr>
              <a:t>: Excel, SQL, Power BI Desktop, Power BI Service and </a:t>
            </a:r>
            <a:r>
              <a:rPr lang="en-IN" sz="2000" b="0" i="0" dirty="0" err="1">
                <a:solidFill>
                  <a:schemeClr val="tx1"/>
                </a:solidFill>
                <a:effectLst/>
                <a:latin typeface="-apple-system"/>
              </a:rPr>
              <a:t>Powerpoint</a:t>
            </a:r>
            <a:r>
              <a:rPr lang="en-IN" sz="2000" b="0" i="0" dirty="0">
                <a:solidFill>
                  <a:schemeClr val="tx1"/>
                </a:solidFill>
                <a:effectLst/>
                <a:latin typeface="-apple-system"/>
              </a:rPr>
              <a:t>.</a:t>
            </a:r>
          </a:p>
        </p:txBody>
      </p:sp>
    </p:spTree>
    <p:extLst>
      <p:ext uri="{BB962C8B-B14F-4D97-AF65-F5344CB8AC3E}">
        <p14:creationId xmlns:p14="http://schemas.microsoft.com/office/powerpoint/2010/main" val="28701542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12E7DF-ACE1-FBDB-1DA4-3F4D8C8CEE72}"/>
              </a:ext>
            </a:extLst>
          </p:cNvPr>
          <p:cNvSpPr>
            <a:spLocks noGrp="1"/>
          </p:cNvSpPr>
          <p:nvPr>
            <p:ph type="title"/>
          </p:nvPr>
        </p:nvSpPr>
        <p:spPr>
          <a:xfrm>
            <a:off x="443620" y="0"/>
            <a:ext cx="11258503" cy="2221306"/>
          </a:xfrm>
        </p:spPr>
        <p:txBody>
          <a:bodyPr>
            <a:noAutofit/>
          </a:bodyPr>
          <a:lstStyle/>
          <a:p>
            <a:pPr algn="l"/>
            <a:r>
              <a:rPr lang="en-US" sz="2000" b="1" dirty="0">
                <a:solidFill>
                  <a:schemeClr val="tx1"/>
                </a:solidFill>
                <a:latin typeface="-apple-system"/>
              </a:rPr>
              <a:t># BUSINESS REQUEST _1 :- CITY-LEVEL FARE AND TRIP SUMMARY REPORT</a:t>
            </a:r>
            <a:br>
              <a:rPr lang="en-US" sz="2000" b="1" dirty="0">
                <a:solidFill>
                  <a:schemeClr val="tx1"/>
                </a:solidFill>
                <a:latin typeface="-apple-system"/>
              </a:rPr>
            </a:br>
            <a:br>
              <a:rPr lang="en-US" sz="1400" dirty="0">
                <a:solidFill>
                  <a:schemeClr val="tx1"/>
                </a:solidFill>
                <a:latin typeface="-apple-system"/>
              </a:rPr>
            </a:br>
            <a:r>
              <a:rPr lang="en-US" sz="1400" dirty="0">
                <a:solidFill>
                  <a:schemeClr val="tx1"/>
                </a:solidFill>
                <a:latin typeface="-apple-system"/>
              </a:rPr>
              <a:t> </a:t>
            </a:r>
            <a:r>
              <a:rPr lang="en-US" sz="1800" dirty="0">
                <a:solidFill>
                  <a:schemeClr val="tx1"/>
                </a:solidFill>
                <a:latin typeface="-apple-system"/>
              </a:rPr>
              <a:t>*  GENERATE A REPORT THAT DISPLAY THE TOTAL TRIPS, AVERAGE FARE PER KM, AVERAGE FARE PER TRIP, AND THE PERCENTAGE CONTRIBUTION OF EACH CITY'S TRIPS TO THE OVERALL TRIPS. THIS REPRT WILL HELP IN ASSESSING TRIP VOLUME, PRICING EFFICIENCY, AND EACH CITY'S CONTRIBUTION TO THE OVERALL TRIPS COUNT.</a:t>
            </a:r>
            <a:br>
              <a:rPr lang="en-US" sz="1800" dirty="0">
                <a:solidFill>
                  <a:schemeClr val="tx1"/>
                </a:solidFill>
                <a:latin typeface="-apple-system"/>
              </a:rPr>
            </a:br>
            <a:br>
              <a:rPr lang="en-US" sz="1800" dirty="0">
                <a:solidFill>
                  <a:schemeClr val="tx1"/>
                </a:solidFill>
                <a:latin typeface="-apple-system"/>
              </a:rPr>
            </a:br>
            <a:r>
              <a:rPr lang="en-US" sz="1800" dirty="0">
                <a:solidFill>
                  <a:schemeClr val="tx1"/>
                </a:solidFill>
                <a:latin typeface="-apple-system"/>
              </a:rPr>
              <a:t> -- * CITY_NAME-- * TOTAL_TRIPS-- * AVG_FARE_PER_TRIP</a:t>
            </a:r>
            <a:endParaRPr lang="en-IN" sz="1800" dirty="0">
              <a:solidFill>
                <a:schemeClr val="tx1"/>
              </a:solidFill>
              <a:latin typeface="-apple-system"/>
            </a:endParaRPr>
          </a:p>
        </p:txBody>
      </p:sp>
      <p:pic>
        <p:nvPicPr>
          <p:cNvPr id="6" name="Content Placeholder 5">
            <a:extLst>
              <a:ext uri="{FF2B5EF4-FFF2-40B4-BE49-F238E27FC236}">
                <a16:creationId xmlns:a16="http://schemas.microsoft.com/office/drawing/2014/main" id="{E11862B0-231C-F092-2C42-908B5D408C71}"/>
              </a:ext>
            </a:extLst>
          </p:cNvPr>
          <p:cNvPicPr>
            <a:picLocks noGrp="1" noChangeAspect="1"/>
          </p:cNvPicPr>
          <p:nvPr>
            <p:ph sz="half" idx="1"/>
          </p:nvPr>
        </p:nvPicPr>
        <p:blipFill>
          <a:blip r:embed="rId2"/>
          <a:stretch>
            <a:fillRect/>
          </a:stretch>
        </p:blipFill>
        <p:spPr>
          <a:xfrm>
            <a:off x="172016" y="2076450"/>
            <a:ext cx="5923984" cy="3708713"/>
          </a:xfrm>
        </p:spPr>
      </p:pic>
      <p:pic>
        <p:nvPicPr>
          <p:cNvPr id="7" name="Content Placeholder 6">
            <a:extLst>
              <a:ext uri="{FF2B5EF4-FFF2-40B4-BE49-F238E27FC236}">
                <a16:creationId xmlns:a16="http://schemas.microsoft.com/office/drawing/2014/main" id="{A18B869F-230B-54E8-F82E-7C4127F455BD}"/>
              </a:ext>
            </a:extLst>
          </p:cNvPr>
          <p:cNvPicPr>
            <a:picLocks noGrp="1" noChangeAspect="1"/>
          </p:cNvPicPr>
          <p:nvPr>
            <p:ph sz="half" idx="2"/>
          </p:nvPr>
        </p:nvPicPr>
        <p:blipFill>
          <a:blip r:embed="rId3">
            <a:biLevel thresh="75000"/>
          </a:blip>
          <a:stretch>
            <a:fillRect/>
          </a:stretch>
        </p:blipFill>
        <p:spPr>
          <a:xfrm>
            <a:off x="6367603" y="2221306"/>
            <a:ext cx="5334519" cy="4079906"/>
          </a:xfrm>
          <a:prstGeom prst="rect">
            <a:avLst/>
          </a:prstGeom>
        </p:spPr>
      </p:pic>
    </p:spTree>
    <p:extLst>
      <p:ext uri="{BB962C8B-B14F-4D97-AF65-F5344CB8AC3E}">
        <p14:creationId xmlns:p14="http://schemas.microsoft.com/office/powerpoint/2010/main" val="11289687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A2D46-6DA4-E0D4-E1E9-EB9FB18CC545}"/>
              </a:ext>
            </a:extLst>
          </p:cNvPr>
          <p:cNvSpPr>
            <a:spLocks noGrp="1"/>
          </p:cNvSpPr>
          <p:nvPr>
            <p:ph type="title"/>
          </p:nvPr>
        </p:nvSpPr>
        <p:spPr>
          <a:xfrm>
            <a:off x="723672" y="627707"/>
            <a:ext cx="10353762" cy="1261872"/>
          </a:xfrm>
        </p:spPr>
        <p:txBody>
          <a:bodyPr>
            <a:noAutofit/>
          </a:bodyPr>
          <a:lstStyle/>
          <a:p>
            <a:pPr algn="l"/>
            <a:r>
              <a:rPr lang="en-US" sz="2000" b="1" dirty="0">
                <a:latin typeface="-apple-system"/>
              </a:rPr>
              <a:t># BUSINESS REQUEST:-</a:t>
            </a:r>
            <a:br>
              <a:rPr lang="en-US" sz="1800" dirty="0">
                <a:latin typeface="-apple-system"/>
              </a:rPr>
            </a:br>
            <a:r>
              <a:rPr lang="en-US" sz="1600" dirty="0">
                <a:latin typeface="-apple-system"/>
              </a:rPr>
              <a:t>GENERATE A REPORT THAT EVALUTES THE TARGET PEFORMANCE FOR TRIPS AT THE MONTHLY AND CITY LEVEL FOR EACH CITY AND MONTH COMPARE THE ACTUAL TOTAL TRIPS WITH THE TARGET TRIPS AND CATEGORIES THE PERFORMANCE AS FOLLOWS :--</a:t>
            </a:r>
            <a:br>
              <a:rPr lang="en-US" sz="1600" dirty="0">
                <a:latin typeface="-apple-system"/>
              </a:rPr>
            </a:br>
            <a:br>
              <a:rPr lang="en-US" sz="1600" dirty="0">
                <a:latin typeface="-apple-system"/>
              </a:rPr>
            </a:br>
            <a:r>
              <a:rPr lang="en-US" sz="1600" dirty="0">
                <a:latin typeface="-apple-system"/>
              </a:rPr>
              <a:t> 1, IF ACTUAL TRIPS ARE GREATER THAN TARGET TRIPS, MARK IT AS 'ABOVE TARGET’.</a:t>
            </a:r>
            <a:br>
              <a:rPr lang="en-US" sz="1600" dirty="0">
                <a:latin typeface="-apple-system"/>
              </a:rPr>
            </a:br>
            <a:r>
              <a:rPr lang="en-US" sz="1600" dirty="0">
                <a:latin typeface="-apple-system"/>
              </a:rPr>
              <a:t> 2, IF ACTUAL TRIPS ARE LESS THAN OR EQUAL TO TARGET TRIPS,</a:t>
            </a:r>
            <a:br>
              <a:rPr lang="en-US" sz="1600" dirty="0">
                <a:latin typeface="-apple-system"/>
              </a:rPr>
            </a:br>
            <a:r>
              <a:rPr lang="en-US" sz="1600" dirty="0">
                <a:latin typeface="-apple-system"/>
              </a:rPr>
              <a:t>MARK IT AS 'BELOW TARGET'. -- ADITIONALLY ,CALCULATE THE % DIFFERENCE BETWEEN ACTUAL AND TARGET TRIPS TO QUANTIFY THE PERFORMANCE GAP.– </a:t>
            </a:r>
            <a:br>
              <a:rPr lang="en-US" sz="1600" dirty="0">
                <a:latin typeface="-apple-system"/>
              </a:rPr>
            </a:br>
            <a:br>
              <a:rPr lang="en-US" sz="1600" dirty="0">
                <a:latin typeface="-apple-system"/>
              </a:rPr>
            </a:br>
            <a:r>
              <a:rPr lang="en-US" sz="1600" dirty="0">
                <a:latin typeface="-apple-system"/>
              </a:rPr>
              <a:t>FIELDS;-- 1.CITY_NAME, 2.MONTH_NAME, 3.ACTUAL_TRIPS, 4.TARGET_TRIPS, 5.PERFORMANCE_STATUS, 6.%_DIFFERENCE</a:t>
            </a:r>
            <a:endParaRPr lang="en-IN" sz="1600" dirty="0">
              <a:latin typeface="-apple-system"/>
            </a:endParaRPr>
          </a:p>
        </p:txBody>
      </p:sp>
      <p:pic>
        <p:nvPicPr>
          <p:cNvPr id="6" name="Content Placeholder 5">
            <a:extLst>
              <a:ext uri="{FF2B5EF4-FFF2-40B4-BE49-F238E27FC236}">
                <a16:creationId xmlns:a16="http://schemas.microsoft.com/office/drawing/2014/main" id="{A72230CA-4321-DC0D-A77D-2938C4F7E6E7}"/>
              </a:ext>
            </a:extLst>
          </p:cNvPr>
          <p:cNvPicPr>
            <a:picLocks noGrp="1" noChangeAspect="1"/>
          </p:cNvPicPr>
          <p:nvPr>
            <p:ph sz="half" idx="1"/>
          </p:nvPr>
        </p:nvPicPr>
        <p:blipFill>
          <a:blip r:embed="rId2"/>
          <a:stretch>
            <a:fillRect/>
          </a:stretch>
        </p:blipFill>
        <p:spPr>
          <a:xfrm>
            <a:off x="238408" y="2634558"/>
            <a:ext cx="5939073" cy="4137433"/>
          </a:xfrm>
        </p:spPr>
      </p:pic>
      <p:pic>
        <p:nvPicPr>
          <p:cNvPr id="7" name="Content Placeholder 6">
            <a:extLst>
              <a:ext uri="{FF2B5EF4-FFF2-40B4-BE49-F238E27FC236}">
                <a16:creationId xmlns:a16="http://schemas.microsoft.com/office/drawing/2014/main" id="{EC0E1C76-46A6-BBF0-F508-95913E21A0AB}"/>
              </a:ext>
            </a:extLst>
          </p:cNvPr>
          <p:cNvPicPr>
            <a:picLocks noGrp="1" noChangeAspect="1"/>
          </p:cNvPicPr>
          <p:nvPr>
            <p:ph sz="half" idx="2"/>
          </p:nvPr>
        </p:nvPicPr>
        <p:blipFill>
          <a:blip r:embed="rId3">
            <a:clrChange>
              <a:clrFrom>
                <a:srgbClr val="EFAF51"/>
              </a:clrFrom>
              <a:clrTo>
                <a:srgbClr val="EFAF51">
                  <a:alpha val="0"/>
                </a:srgbClr>
              </a:clrTo>
            </a:clrChange>
            <a:biLevel thresh="75000"/>
          </a:blip>
          <a:stretch>
            <a:fillRect/>
          </a:stretch>
        </p:blipFill>
        <p:spPr>
          <a:xfrm>
            <a:off x="6513641" y="2634558"/>
            <a:ext cx="5292078" cy="4105923"/>
          </a:xfrm>
          <a:prstGeom prst="rect">
            <a:avLst/>
          </a:prstGeom>
        </p:spPr>
      </p:pic>
    </p:spTree>
    <p:extLst>
      <p:ext uri="{BB962C8B-B14F-4D97-AF65-F5344CB8AC3E}">
        <p14:creationId xmlns:p14="http://schemas.microsoft.com/office/powerpoint/2010/main" val="3293400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401BD-3B42-C50E-B084-4018524817B0}"/>
              </a:ext>
            </a:extLst>
          </p:cNvPr>
          <p:cNvSpPr>
            <a:spLocks noGrp="1"/>
          </p:cNvSpPr>
          <p:nvPr>
            <p:ph type="title"/>
          </p:nvPr>
        </p:nvSpPr>
        <p:spPr/>
        <p:txBody>
          <a:bodyPr>
            <a:noAutofit/>
          </a:bodyPr>
          <a:lstStyle/>
          <a:p>
            <a:pPr algn="l"/>
            <a:r>
              <a:rPr lang="en-US" sz="2000" u="sng" dirty="0">
                <a:latin typeface="-apple-system"/>
              </a:rPr>
              <a:t># </a:t>
            </a:r>
            <a:r>
              <a:rPr lang="en-US" sz="2000" b="1" u="sng" dirty="0" err="1">
                <a:latin typeface="-apple-system"/>
              </a:rPr>
              <a:t>bussiness</a:t>
            </a:r>
            <a:r>
              <a:rPr lang="en-US" sz="2000" b="1" u="sng" dirty="0">
                <a:latin typeface="-apple-system"/>
              </a:rPr>
              <a:t> request - 3 </a:t>
            </a:r>
            <a:r>
              <a:rPr lang="en-US" sz="2000" b="1" dirty="0">
                <a:latin typeface="-apple-system"/>
              </a:rPr>
              <a:t>:- city-level repeat passenger trip frequency report:-    </a:t>
            </a:r>
            <a:br>
              <a:rPr lang="en-US" sz="2000" b="1" dirty="0">
                <a:latin typeface="-apple-system"/>
              </a:rPr>
            </a:br>
            <a:br>
              <a:rPr lang="en-US" sz="2000" b="1" dirty="0">
                <a:latin typeface="-apple-system"/>
              </a:rPr>
            </a:br>
            <a:r>
              <a:rPr lang="en-US" sz="1800" b="1" dirty="0">
                <a:latin typeface="-apple-system"/>
              </a:rPr>
              <a:t>  </a:t>
            </a:r>
            <a:r>
              <a:rPr lang="en-US" sz="1800" dirty="0">
                <a:latin typeface="-apple-system"/>
              </a:rPr>
              <a:t>Generate a report that show the percentage distribution of repeat passengers by the number of trips they taken in each city. calculate the percentage of repeat passengers who took 2 trips , 3 trips, and so on ,up to 10 trips.   </a:t>
            </a:r>
            <a:br>
              <a:rPr lang="en-US" sz="1800" dirty="0">
                <a:latin typeface="-apple-system"/>
              </a:rPr>
            </a:br>
            <a:r>
              <a:rPr lang="en-US" sz="1800" dirty="0">
                <a:latin typeface="-apple-system"/>
              </a:rPr>
              <a:t> each column should represent a trip count category, displaying the percentage of repeat passengers who fall into that category out of the total repeat passengers for that city . this report will help identifying cities with high repeat trips frequency, which can indicate strong customer loyalty or frequency usage patterns.</a:t>
            </a:r>
            <a:endParaRPr lang="en-IN" sz="1800" dirty="0">
              <a:latin typeface="-apple-system"/>
            </a:endParaRPr>
          </a:p>
        </p:txBody>
      </p:sp>
      <p:pic>
        <p:nvPicPr>
          <p:cNvPr id="6" name="Content Placeholder 5">
            <a:extLst>
              <a:ext uri="{FF2B5EF4-FFF2-40B4-BE49-F238E27FC236}">
                <a16:creationId xmlns:a16="http://schemas.microsoft.com/office/drawing/2014/main" id="{1BF093A0-8413-3796-2B43-FEBD805AE38E}"/>
              </a:ext>
            </a:extLst>
          </p:cNvPr>
          <p:cNvPicPr>
            <a:picLocks noGrp="1" noChangeAspect="1"/>
          </p:cNvPicPr>
          <p:nvPr>
            <p:ph sz="half" idx="1"/>
          </p:nvPr>
        </p:nvPicPr>
        <p:blipFill>
          <a:blip r:embed="rId2"/>
          <a:stretch>
            <a:fillRect/>
          </a:stretch>
        </p:blipFill>
        <p:spPr>
          <a:xfrm>
            <a:off x="172016" y="2879002"/>
            <a:ext cx="5803271" cy="3856776"/>
          </a:xfrm>
        </p:spPr>
      </p:pic>
      <p:pic>
        <p:nvPicPr>
          <p:cNvPr id="8" name="Content Placeholder 7">
            <a:extLst>
              <a:ext uri="{FF2B5EF4-FFF2-40B4-BE49-F238E27FC236}">
                <a16:creationId xmlns:a16="http://schemas.microsoft.com/office/drawing/2014/main" id="{22CC4682-CEEA-EB70-8687-2CBE8EC87EA3}"/>
              </a:ext>
            </a:extLst>
          </p:cNvPr>
          <p:cNvPicPr>
            <a:picLocks noGrp="1" noChangeAspect="1"/>
          </p:cNvPicPr>
          <p:nvPr>
            <p:ph sz="half" idx="2"/>
          </p:nvPr>
        </p:nvPicPr>
        <p:blipFill>
          <a:blip r:embed="rId3"/>
          <a:stretch>
            <a:fillRect/>
          </a:stretch>
        </p:blipFill>
        <p:spPr>
          <a:xfrm>
            <a:off x="6216714" y="2974864"/>
            <a:ext cx="5670486" cy="3353507"/>
          </a:xfrm>
        </p:spPr>
      </p:pic>
    </p:spTree>
    <p:extLst>
      <p:ext uri="{BB962C8B-B14F-4D97-AF65-F5344CB8AC3E}">
        <p14:creationId xmlns:p14="http://schemas.microsoft.com/office/powerpoint/2010/main" val="34712744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E39CF-E1EA-1894-AF62-9D31B5CC1A7D}"/>
              </a:ext>
            </a:extLst>
          </p:cNvPr>
          <p:cNvSpPr>
            <a:spLocks noGrp="1"/>
          </p:cNvSpPr>
          <p:nvPr>
            <p:ph type="title"/>
          </p:nvPr>
        </p:nvSpPr>
        <p:spPr/>
        <p:txBody>
          <a:bodyPr>
            <a:normAutofit fontScale="90000"/>
          </a:bodyPr>
          <a:lstStyle/>
          <a:p>
            <a:pPr algn="l"/>
            <a:r>
              <a:rPr lang="en-US" sz="2200" b="1" dirty="0">
                <a:latin typeface="-apple-system"/>
              </a:rPr>
              <a:t>business request - 4 :- identify cities with highest and lowest total new passengers :-      </a:t>
            </a:r>
            <a:br>
              <a:rPr lang="en-US" sz="2000" dirty="0">
                <a:latin typeface="-apple-system"/>
              </a:rPr>
            </a:br>
            <a:br>
              <a:rPr lang="en-US" sz="2000" dirty="0">
                <a:latin typeface="-apple-system"/>
              </a:rPr>
            </a:br>
            <a:r>
              <a:rPr lang="en-US" sz="2000" dirty="0">
                <a:latin typeface="-apple-system"/>
              </a:rPr>
              <a:t> Generate a report that calculates the total new passengers for each city and ranks them based on this value. identify the top 3 cities with the highest number of new passengers as well as the bottom 3 cities with the lowest number of new passengers,  </a:t>
            </a:r>
            <a:r>
              <a:rPr lang="en-US" sz="2000" dirty="0" err="1">
                <a:latin typeface="-apple-system"/>
              </a:rPr>
              <a:t>categorising</a:t>
            </a:r>
            <a:r>
              <a:rPr lang="en-US" sz="2000" dirty="0">
                <a:latin typeface="-apple-system"/>
              </a:rPr>
              <a:t> them as 'Top 3' or 'Bottom 3' accordingly.</a:t>
            </a:r>
            <a:endParaRPr lang="en-IN" sz="2000" dirty="0">
              <a:latin typeface="-apple-system"/>
            </a:endParaRPr>
          </a:p>
        </p:txBody>
      </p:sp>
      <p:pic>
        <p:nvPicPr>
          <p:cNvPr id="6" name="Content Placeholder 5">
            <a:extLst>
              <a:ext uri="{FF2B5EF4-FFF2-40B4-BE49-F238E27FC236}">
                <a16:creationId xmlns:a16="http://schemas.microsoft.com/office/drawing/2014/main" id="{B941C318-912A-69AC-1FB1-581E1DCA9416}"/>
              </a:ext>
            </a:extLst>
          </p:cNvPr>
          <p:cNvPicPr>
            <a:picLocks noGrp="1" noChangeAspect="1"/>
          </p:cNvPicPr>
          <p:nvPr>
            <p:ph sz="half" idx="1"/>
          </p:nvPr>
        </p:nvPicPr>
        <p:blipFill>
          <a:blip r:embed="rId2"/>
          <a:stretch>
            <a:fillRect/>
          </a:stretch>
        </p:blipFill>
        <p:spPr>
          <a:xfrm>
            <a:off x="244444" y="2076450"/>
            <a:ext cx="5314384" cy="4623114"/>
          </a:xfrm>
        </p:spPr>
      </p:pic>
      <p:pic>
        <p:nvPicPr>
          <p:cNvPr id="8" name="Content Placeholder 7">
            <a:extLst>
              <a:ext uri="{FF2B5EF4-FFF2-40B4-BE49-F238E27FC236}">
                <a16:creationId xmlns:a16="http://schemas.microsoft.com/office/drawing/2014/main" id="{29B2BE57-78C6-2FE7-ACBC-5E58F6AA22BC}"/>
              </a:ext>
            </a:extLst>
          </p:cNvPr>
          <p:cNvPicPr>
            <a:picLocks noGrp="1" noChangeAspect="1"/>
          </p:cNvPicPr>
          <p:nvPr>
            <p:ph sz="half" idx="2"/>
          </p:nvPr>
        </p:nvPicPr>
        <p:blipFill>
          <a:blip r:embed="rId3"/>
          <a:stretch>
            <a:fillRect/>
          </a:stretch>
        </p:blipFill>
        <p:spPr>
          <a:xfrm>
            <a:off x="5773659" y="2625505"/>
            <a:ext cx="5493898" cy="3485584"/>
          </a:xfrm>
        </p:spPr>
      </p:pic>
    </p:spTree>
    <p:extLst>
      <p:ext uri="{BB962C8B-B14F-4D97-AF65-F5344CB8AC3E}">
        <p14:creationId xmlns:p14="http://schemas.microsoft.com/office/powerpoint/2010/main" val="5284203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37C65C-2A3F-55DB-57AD-6136694CDCCD}"/>
              </a:ext>
            </a:extLst>
          </p:cNvPr>
          <p:cNvSpPr>
            <a:spLocks noGrp="1"/>
          </p:cNvSpPr>
          <p:nvPr>
            <p:ph type="title"/>
          </p:nvPr>
        </p:nvSpPr>
        <p:spPr/>
        <p:txBody>
          <a:bodyPr>
            <a:normAutofit fontScale="90000"/>
          </a:bodyPr>
          <a:lstStyle/>
          <a:p>
            <a:pPr algn="l"/>
            <a:r>
              <a:rPr lang="en-US" sz="2700" b="1" dirty="0">
                <a:latin typeface="-apple-system"/>
              </a:rPr>
              <a:t># business request - 5 :- identify month with highest revenue for each city</a:t>
            </a:r>
            <a:br>
              <a:rPr lang="en-US" sz="2000" dirty="0">
                <a:latin typeface="-apple-system"/>
              </a:rPr>
            </a:br>
            <a:br>
              <a:rPr lang="en-US" sz="2000" dirty="0">
                <a:latin typeface="-apple-system"/>
              </a:rPr>
            </a:br>
            <a:r>
              <a:rPr lang="en-US" sz="2000" dirty="0">
                <a:latin typeface="-apple-system"/>
              </a:rPr>
              <a:t>Generate a report  that identifies the month with the highest revenue for each city. for each city, display the month name , the revenue amount for that month, and the percentage contribution of that month's revenue to the city's total revenue.</a:t>
            </a:r>
            <a:endParaRPr lang="en-IN" sz="2000" dirty="0">
              <a:latin typeface="-apple-system"/>
            </a:endParaRPr>
          </a:p>
        </p:txBody>
      </p:sp>
      <p:pic>
        <p:nvPicPr>
          <p:cNvPr id="6" name="Content Placeholder 5">
            <a:extLst>
              <a:ext uri="{FF2B5EF4-FFF2-40B4-BE49-F238E27FC236}">
                <a16:creationId xmlns:a16="http://schemas.microsoft.com/office/drawing/2014/main" id="{5F86D9AF-0B8F-6A31-4211-A19F67E5EB78}"/>
              </a:ext>
            </a:extLst>
          </p:cNvPr>
          <p:cNvPicPr>
            <a:picLocks noGrp="1" noChangeAspect="1"/>
          </p:cNvPicPr>
          <p:nvPr>
            <p:ph sz="half" idx="1"/>
          </p:nvPr>
        </p:nvPicPr>
        <p:blipFill>
          <a:blip r:embed="rId2"/>
          <a:stretch>
            <a:fillRect/>
          </a:stretch>
        </p:blipFill>
        <p:spPr>
          <a:xfrm>
            <a:off x="217282" y="2076450"/>
            <a:ext cx="5477347" cy="4559740"/>
          </a:xfrm>
        </p:spPr>
      </p:pic>
      <p:pic>
        <p:nvPicPr>
          <p:cNvPr id="8" name="Content Placeholder 7">
            <a:extLst>
              <a:ext uri="{FF2B5EF4-FFF2-40B4-BE49-F238E27FC236}">
                <a16:creationId xmlns:a16="http://schemas.microsoft.com/office/drawing/2014/main" id="{255A54D0-32D8-790F-CE69-4F59E3A9498C}"/>
              </a:ext>
            </a:extLst>
          </p:cNvPr>
          <p:cNvPicPr>
            <a:picLocks noGrp="1" noChangeAspect="1"/>
          </p:cNvPicPr>
          <p:nvPr>
            <p:ph sz="half" idx="2"/>
          </p:nvPr>
        </p:nvPicPr>
        <p:blipFill>
          <a:blip r:embed="rId3"/>
          <a:stretch>
            <a:fillRect/>
          </a:stretch>
        </p:blipFill>
        <p:spPr>
          <a:xfrm>
            <a:off x="6192570" y="2236207"/>
            <a:ext cx="5558828" cy="3757188"/>
          </a:xfrm>
        </p:spPr>
      </p:pic>
    </p:spTree>
    <p:extLst>
      <p:ext uri="{BB962C8B-B14F-4D97-AF65-F5344CB8AC3E}">
        <p14:creationId xmlns:p14="http://schemas.microsoft.com/office/powerpoint/2010/main" val="167494065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ustom 35">
      <a:dk1>
        <a:sysClr val="windowText" lastClr="000000"/>
      </a:dk1>
      <a:lt1>
        <a:sysClr val="window" lastClr="FFFFFF"/>
      </a:lt1>
      <a:dk2>
        <a:srgbClr val="4E3B30"/>
      </a:dk2>
      <a:lt2>
        <a:srgbClr val="F4EDD8"/>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2.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4B270AB-C138-415C-897E-3C24487DECF1}">
  <ds:schemaRefs>
    <ds:schemaRef ds:uri="http://schemas.microsoft.com/sharepoint/v3/contenttype/forms"/>
  </ds:schemaRefs>
</ds:datastoreItem>
</file>

<file path=customXml/itemProps2.xml><?xml version="1.0" encoding="utf-8"?>
<ds:datastoreItem xmlns:ds="http://schemas.openxmlformats.org/officeDocument/2006/customXml" ds:itemID="{2C4C00F4-06E9-43E3-AD97-88A857CEFA82}">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0585E981-8C91-4205-A0C3-C991F42B4C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{C188C151-8F06-4091-8766-9C08A2B8C280}tf55705232_win32</Template>
  <TotalTime>137</TotalTime>
  <Words>992</Words>
  <Application>Microsoft Office PowerPoint</Application>
  <PresentationFormat>Widescreen</PresentationFormat>
  <Paragraphs>21</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-apple-system</vt:lpstr>
      <vt:lpstr>Arial</vt:lpstr>
      <vt:lpstr>Calibri</vt:lpstr>
      <vt:lpstr>Goudy Old Style</vt:lpstr>
      <vt:lpstr>Wingdings 2</vt:lpstr>
      <vt:lpstr>SlateVTI</vt:lpstr>
      <vt:lpstr>CAB OPERATION ANALYSIS REPORT</vt:lpstr>
      <vt:lpstr>📊 𝗣𝗿𝗼𝗷𝗲𝗰𝘁 𝗢𝘃𝗲𝗿𝘃𝗶𝗲𝘄: </vt:lpstr>
      <vt:lpstr>🚩 𝐏𝐫𝐨𝐛𝐥𝐞𝐦 𝐒𝐭𝐚𝐭𝐞𝐦𝐞𝐧𝐭 • To achieve its ambitious 2024 performance targets, GoodCabs tasked  the data analytics team with assessing: ➡️ Trip volume ➡️ Repeat passenger rate ➡️ Passenger satisfaction ➡️ Balance between new and repeat passengers.</vt:lpstr>
      <vt:lpstr>🎯 Objective Analyze dataset to address key Business Questions on City - Level Trip Performance, Passenger Trends, Revenue Patterns, and Target Achievement. Present findings in a clear and visually engaging manner to assist the Chief of Operations in making informed strategic decisions.</vt:lpstr>
      <vt:lpstr># BUSINESS REQUEST _1 :- CITY-LEVEL FARE AND TRIP SUMMARY REPORT   *  GENERATE A REPORT THAT DISPLAY THE TOTAL TRIPS, AVERAGE FARE PER KM, AVERAGE FARE PER TRIP, AND THE PERCENTAGE CONTRIBUTION OF EACH CITY'S TRIPS TO THE OVERALL TRIPS. THIS REPRT WILL HELP IN ASSESSING TRIP VOLUME, PRICING EFFICIENCY, AND EACH CITY'S CONTRIBUTION TO THE OVERALL TRIPS COUNT.   -- * CITY_NAME-- * TOTAL_TRIPS-- * AVG_FARE_PER_TRIP</vt:lpstr>
      <vt:lpstr># BUSINESS REQUEST:- GENERATE A REPORT THAT EVALUTES THE TARGET PEFORMANCE FOR TRIPS AT THE MONTHLY AND CITY LEVEL FOR EACH CITY AND MONTH COMPARE THE ACTUAL TOTAL TRIPS WITH THE TARGET TRIPS AND CATEGORIES THE PERFORMANCE AS FOLLOWS :--   1, IF ACTUAL TRIPS ARE GREATER THAN TARGET TRIPS, MARK IT AS 'ABOVE TARGET’.  2, IF ACTUAL TRIPS ARE LESS THAN OR EQUAL TO TARGET TRIPS, MARK IT AS 'BELOW TARGET'. -- ADITIONALLY ,CALCULATE THE % DIFFERENCE BETWEEN ACTUAL AND TARGET TRIPS TO QUANTIFY THE PERFORMANCE GAP.–   FIELDS;-- 1.CITY_NAME, 2.MONTH_NAME, 3.ACTUAL_TRIPS, 4.TARGET_TRIPS, 5.PERFORMANCE_STATUS, 6.%_DIFFERENCE</vt:lpstr>
      <vt:lpstr># bussiness request - 3 :- city-level repeat passenger trip frequency report:-        Generate a report that show the percentage distribution of repeat passengers by the number of trips they taken in each city. calculate the percentage of repeat passengers who took 2 trips , 3 trips, and so on ,up to 10 trips.     each column should represent a trip count category, displaying the percentage of repeat passengers who fall into that category out of the total repeat passengers for that city . this report will help identifying cities with high repeat trips frequency, which can indicate strong customer loyalty or frequency usage patterns.</vt:lpstr>
      <vt:lpstr>business request - 4 :- identify cities with highest and lowest total new passengers :-         Generate a report that calculates the total new passengers for each city and ranks them based on this value. identify the top 3 cities with the highest number of new passengers as well as the bottom 3 cities with the lowest number of new passengers,  categorising them as 'Top 3' or 'Bottom 3' accordingly.</vt:lpstr>
      <vt:lpstr># business request - 5 :- identify month with highest revenue for each city  Generate a report  that identifies the month with the highest revenue for each city. for each city, display the month name , the revenue amount for that month, and the percentage contribution of that month's revenue to the city's total revenue.</vt:lpstr>
      <vt:lpstr># business request -6: repeat passenger rate analysis:-  generate a report that calculate two metrics : 1.monthly report passenger rate: calculate the repeat passenger rate for each city and monthly by comparing the number of repeated passengers to the total passengers . these metrics will provide insights into monthly trends as well as the overall repeats behaviour for each city.</vt:lpstr>
      <vt:lpstr># business request 7 : repeat passengers rate analysis:-  city wide repeat passenger rate: calculted the overall repeat passenger rate for each city, considering all passengers rate for each city, considering all passengers across months.            these metrics will provide insights into monthly repeat trends as well as the overall repeats behaviour for each city</vt:lpstr>
      <vt:lpstr>💡 Key Insights    Jaipur: Contributes the highest to Trips (18%) and Revenue (₹37.2M, 34%) but relies heavily on New Passengers (80%).  Lucknow: Ranks second in Trips (15%) but has low Revenue due to poor Ratings and lower Average Fare Per Trip.  Mysore: Small contributor (4% of Trips) but exceeds Trip Targets by 20%, demonstrating high efficiency and satisfaction (Ratings above 8.0).  Surat: Leads in Repeat Passenger Rate (42%) but struggles with Low Ratings due to lower fares.  Seasonal Trends: Trips peaked in February and March, declining steadily afterwards, but Repeat Passenger loyalty increased during off-peak months.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ADMIN</dc:creator>
  <cp:lastModifiedBy>ADMIN</cp:lastModifiedBy>
  <cp:revision>1</cp:revision>
  <dcterms:created xsi:type="dcterms:W3CDTF">2025-04-17T07:46:46Z</dcterms:created>
  <dcterms:modified xsi:type="dcterms:W3CDTF">2025-04-17T10:04:46Z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