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Open Sans" panose="020B0606030504020204" pitchFamily="3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6ADF5-9A99-45F2-AA8C-4BCC12383EE4}" v="2" dt="2021-09-18T17:43:42.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0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d9f22d696aed4175" providerId="LiveId" clId="{0C96ADF5-9A99-45F2-AA8C-4BCC12383EE4}"/>
    <pc:docChg chg="undo custSel modSld">
      <pc:chgData name=".. .." userId="d9f22d696aed4175" providerId="LiveId" clId="{0C96ADF5-9A99-45F2-AA8C-4BCC12383EE4}" dt="2021-09-18T21:41:20.574" v="829"/>
      <pc:docMkLst>
        <pc:docMk/>
      </pc:docMkLst>
      <pc:sldChg chg="modSp mod">
        <pc:chgData name=".. .." userId="d9f22d696aed4175" providerId="LiveId" clId="{0C96ADF5-9A99-45F2-AA8C-4BCC12383EE4}" dt="2021-09-18T19:27:07.865" v="775" actId="20577"/>
        <pc:sldMkLst>
          <pc:docMk/>
          <pc:sldMk cId="0" sldId="256"/>
        </pc:sldMkLst>
        <pc:spChg chg="mod">
          <ac:chgData name=".. .." userId="d9f22d696aed4175" providerId="LiveId" clId="{0C96ADF5-9A99-45F2-AA8C-4BCC12383EE4}" dt="2021-09-18T19:27:07.865" v="775" actId="20577"/>
          <ac:spMkLst>
            <pc:docMk/>
            <pc:sldMk cId="0" sldId="256"/>
            <ac:spMk id="54" creationId="{00000000-0000-0000-0000-000000000000}"/>
          </ac:spMkLst>
        </pc:spChg>
      </pc:sldChg>
      <pc:sldChg chg="addSp delSp modSp mod modNotes">
        <pc:chgData name=".. .." userId="d9f22d696aed4175" providerId="LiveId" clId="{0C96ADF5-9A99-45F2-AA8C-4BCC12383EE4}" dt="2021-09-18T21:41:20.574" v="829"/>
        <pc:sldMkLst>
          <pc:docMk/>
          <pc:sldMk cId="0" sldId="257"/>
        </pc:sldMkLst>
        <pc:spChg chg="mod">
          <ac:chgData name=".. .." userId="d9f22d696aed4175" providerId="LiveId" clId="{0C96ADF5-9A99-45F2-AA8C-4BCC12383EE4}" dt="2021-09-18T21:41:20.574" v="829"/>
          <ac:spMkLst>
            <pc:docMk/>
            <pc:sldMk cId="0" sldId="257"/>
            <ac:spMk id="59" creationId="{00000000-0000-0000-0000-000000000000}"/>
          </ac:spMkLst>
        </pc:spChg>
        <pc:spChg chg="mod">
          <ac:chgData name=".. .." userId="d9f22d696aed4175" providerId="LiveId" clId="{0C96ADF5-9A99-45F2-AA8C-4BCC12383EE4}" dt="2021-09-18T17:46:33.980" v="11" actId="20577"/>
          <ac:spMkLst>
            <pc:docMk/>
            <pc:sldMk cId="0" sldId="257"/>
            <ac:spMk id="60" creationId="{00000000-0000-0000-0000-000000000000}"/>
          </ac:spMkLst>
        </pc:spChg>
        <pc:spChg chg="mod">
          <ac:chgData name=".. .." userId="d9f22d696aed4175" providerId="LiveId" clId="{0C96ADF5-9A99-45F2-AA8C-4BCC12383EE4}" dt="2021-09-18T19:26:21.244" v="773"/>
          <ac:spMkLst>
            <pc:docMk/>
            <pc:sldMk cId="0" sldId="257"/>
            <ac:spMk id="61" creationId="{00000000-0000-0000-0000-000000000000}"/>
          </ac:spMkLst>
        </pc:spChg>
        <pc:graphicFrameChg chg="add mod">
          <ac:chgData name=".. .." userId="d9f22d696aed4175" providerId="LiveId" clId="{0C96ADF5-9A99-45F2-AA8C-4BCC12383EE4}" dt="2021-09-18T17:43:42.877" v="1"/>
          <ac:graphicFrameMkLst>
            <pc:docMk/>
            <pc:sldMk cId="0" sldId="257"/>
            <ac:graphicFrameMk id="5" creationId="{631DF84C-9BBA-4A97-B960-91B97F0EFADD}"/>
          </ac:graphicFrameMkLst>
        </pc:graphicFrameChg>
        <pc:picChg chg="add del mod">
          <ac:chgData name=".. .." userId="d9f22d696aed4175" providerId="LiveId" clId="{0C96ADF5-9A99-45F2-AA8C-4BCC12383EE4}" dt="2021-09-18T17:48:22.014" v="23" actId="478"/>
          <ac:picMkLst>
            <pc:docMk/>
            <pc:sldMk cId="0" sldId="257"/>
            <ac:picMk id="3" creationId="{3A215698-E0F3-4723-B46A-EA137F28CF7E}"/>
          </ac:picMkLst>
        </pc:picChg>
        <pc:picChg chg="add mod">
          <ac:chgData name=".. .." userId="d9f22d696aed4175" providerId="LiveId" clId="{0C96ADF5-9A99-45F2-AA8C-4BCC12383EE4}" dt="2021-09-18T19:17:04.863" v="743" actId="1076"/>
          <ac:picMkLst>
            <pc:docMk/>
            <pc:sldMk cId="0" sldId="257"/>
            <ac:picMk id="3" creationId="{4E1FC502-251B-485A-BA7F-A0E199B0D2C8}"/>
          </ac:picMkLst>
        </pc:picChg>
        <pc:picChg chg="add mod">
          <ac:chgData name=".. .." userId="d9f22d696aed4175" providerId="LiveId" clId="{0C96ADF5-9A99-45F2-AA8C-4BCC12383EE4}" dt="2021-09-18T19:17:18.635" v="744" actId="14100"/>
          <ac:picMkLst>
            <pc:docMk/>
            <pc:sldMk cId="0" sldId="257"/>
            <ac:picMk id="6" creationId="{37DAA8A7-777F-46F5-A9D0-DB9DCD107BB8}"/>
          </ac:picMkLst>
        </pc:picChg>
        <pc:picChg chg="add del mod">
          <ac:chgData name=".. .." userId="d9f22d696aed4175" providerId="LiveId" clId="{0C96ADF5-9A99-45F2-AA8C-4BCC12383EE4}" dt="2021-09-18T19:15:23.431" v="728" actId="478"/>
          <ac:picMkLst>
            <pc:docMk/>
            <pc:sldMk cId="0" sldId="257"/>
            <ac:picMk id="8" creationId="{EFEFEC22-D138-4336-8F19-8C94995FBD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2471100" y="971550"/>
            <a:ext cx="4201800" cy="32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Open Sans"/>
                <a:ea typeface="Open Sans"/>
                <a:cs typeface="Open Sans"/>
                <a:sym typeface="Open Sans"/>
              </a:rPr>
              <a:t>Visualization</a:t>
            </a:r>
            <a:endParaRPr sz="3000" dirty="0">
              <a:latin typeface="Open Sans"/>
              <a:ea typeface="Open Sans"/>
              <a:cs typeface="Open Sans"/>
              <a:sym typeface="Open Sans"/>
            </a:endParaRPr>
          </a:p>
          <a:p>
            <a:pPr marL="0" lvl="0" indent="0" algn="ctr" rtl="0">
              <a:spcBef>
                <a:spcPts val="1600"/>
              </a:spcBef>
              <a:spcAft>
                <a:spcPts val="0"/>
              </a:spcAft>
              <a:buNone/>
            </a:pPr>
            <a:r>
              <a:rPr lang="en-US" dirty="0">
                <a:latin typeface="Open Sans"/>
                <a:ea typeface="Open Sans"/>
                <a:cs typeface="Open Sans"/>
                <a:sym typeface="Open Sans"/>
              </a:rPr>
              <a:t>IT Total Revenue </a:t>
            </a:r>
            <a:endParaRPr dirty="0">
              <a:latin typeface="Open Sans"/>
              <a:ea typeface="Open Sans"/>
              <a:cs typeface="Open Sans"/>
              <a:sym typeface="Open Sans"/>
            </a:endParaRPr>
          </a:p>
          <a:p>
            <a:pPr marL="0" lvl="0" indent="0" algn="ctr" rtl="0">
              <a:spcBef>
                <a:spcPts val="1600"/>
              </a:spcBef>
              <a:spcAft>
                <a:spcPts val="0"/>
              </a:spcAft>
              <a:buNone/>
            </a:pPr>
            <a:r>
              <a:rPr lang="en-US" dirty="0">
                <a:latin typeface="Open Sans"/>
                <a:ea typeface="Open Sans"/>
                <a:cs typeface="Open Sans"/>
                <a:sym typeface="Open Sans"/>
              </a:rPr>
              <a:t>Comparing total revenue across all companies in the sector based on the differences between the first and second years.</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98400" y="1149532"/>
            <a:ext cx="3591300" cy="371675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latin typeface="Open Sans"/>
                <a:ea typeface="Open Sans"/>
                <a:cs typeface="Open Sans"/>
                <a:sym typeface="Open Sans"/>
              </a:rPr>
              <a:t>Here are the Histograms for the annual IT sector total revenue for all companies in years 1 &amp; 2. Both distributions are right-skewed or positively skewed. That means the mean for each is higher than the median. The mean for year 1 is about 15.5 Billion, while year 2 decreased by approximately one hundred and fifty-five million. However, the median increased by almost 236M in year 2.Nevertheless, the first year recorded a standard deviation higher by 1.8 against year two. That means the variation for the first year is higher for IT companies. On the other hand, the greater range in the first year started to stabilizes somewhat in the second year, due to the increase in the minimum limit and the decrease in the maximum limit of the total revenue. Finally, 50% of the companies earn total revenue above 108 billion in year 2.</a:t>
            </a:r>
            <a:endParaRPr sz="1100" dirty="0">
              <a:latin typeface="Open Sans"/>
              <a:ea typeface="Open Sans"/>
              <a:cs typeface="Open Sans"/>
              <a:sym typeface="Open Sans"/>
            </a:endParaRPr>
          </a:p>
        </p:txBody>
      </p:sp>
      <p:sp>
        <p:nvSpPr>
          <p:cNvPr id="60" name="Google Shape;60;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73152"/>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FFFFFF"/>
                </a:solidFill>
                <a:latin typeface="Open Sans"/>
                <a:ea typeface="Open Sans"/>
                <a:cs typeface="Open Sans"/>
                <a:sym typeface="Open Sans"/>
              </a:rPr>
              <a:t>What are the changes in total revenue performance between the first and second years in the IT industry?</a:t>
            </a:r>
            <a:endParaRPr sz="2000" dirty="0">
              <a:solidFill>
                <a:srgbClr val="FFFFFF"/>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37DAA8A7-777F-46F5-A9D0-DB9DCD107BB8}"/>
              </a:ext>
            </a:extLst>
          </p:cNvPr>
          <p:cNvPicPr>
            <a:picLocks noChangeAspect="1"/>
          </p:cNvPicPr>
          <p:nvPr/>
        </p:nvPicPr>
        <p:blipFill>
          <a:blip r:embed="rId3"/>
          <a:stretch>
            <a:fillRect/>
          </a:stretch>
        </p:blipFill>
        <p:spPr>
          <a:xfrm>
            <a:off x="354300" y="3319046"/>
            <a:ext cx="4550700" cy="1691866"/>
          </a:xfrm>
          <a:prstGeom prst="rect">
            <a:avLst/>
          </a:prstGeom>
        </p:spPr>
      </p:pic>
      <p:pic>
        <p:nvPicPr>
          <p:cNvPr id="3" name="Picture 2">
            <a:extLst>
              <a:ext uri="{FF2B5EF4-FFF2-40B4-BE49-F238E27FC236}">
                <a16:creationId xmlns:a16="http://schemas.microsoft.com/office/drawing/2014/main" id="{4E1FC502-251B-485A-BA7F-A0E199B0D2C8}"/>
              </a:ext>
            </a:extLst>
          </p:cNvPr>
          <p:cNvPicPr>
            <a:picLocks noChangeAspect="1"/>
          </p:cNvPicPr>
          <p:nvPr/>
        </p:nvPicPr>
        <p:blipFill>
          <a:blip r:embed="rId4"/>
          <a:stretch>
            <a:fillRect/>
          </a:stretch>
        </p:blipFill>
        <p:spPr>
          <a:xfrm>
            <a:off x="354300" y="1323143"/>
            <a:ext cx="4550700" cy="192758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205</Words>
  <Application>Microsoft Office PowerPoint</Application>
  <PresentationFormat>On-screen Show (16:9)</PresentationFormat>
  <Paragraphs>5</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Open Sans</vt:lpstr>
      <vt:lpstr>Simple Light</vt:lpstr>
      <vt:lpstr>PowerPoint Presentation</vt:lpstr>
      <vt:lpstr>What are the changes in total revenue performance between the first and second years in the IT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1</cp:revision>
  <dcterms:modified xsi:type="dcterms:W3CDTF">2021-09-18T21:41:26Z</dcterms:modified>
</cp:coreProperties>
</file>