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362" r:id="rId1"/>
  </p:sldMasterIdLst>
  <p:sldIdLst>
    <p:sldId id="256" r:id="rId2"/>
    <p:sldId id="278" r:id="rId3"/>
    <p:sldId id="279" r:id="rId4"/>
    <p:sldId id="280" r:id="rId5"/>
    <p:sldId id="259" r:id="rId6"/>
    <p:sldId id="281" r:id="rId7"/>
    <p:sldId id="282" r:id="rId8"/>
    <p:sldId id="283" r:id="rId9"/>
    <p:sldId id="276" r:id="rId10"/>
    <p:sldId id="260" r:id="rId11"/>
    <p:sldId id="272" r:id="rId12"/>
    <p:sldId id="273" r:id="rId13"/>
    <p:sldId id="275" r:id="rId14"/>
    <p:sldId id="274" r:id="rId15"/>
    <p:sldId id="265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49"/>
    <p:restoredTop sz="95934"/>
  </p:normalViewPr>
  <p:slideViewPr>
    <p:cSldViewPr snapToGrid="0">
      <p:cViewPr varScale="1">
        <p:scale>
          <a:sx n="102" d="100"/>
          <a:sy n="102" d="100"/>
        </p:scale>
        <p:origin x="82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1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05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934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1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104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73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32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8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3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96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7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02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6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8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ABC2-8782-CC44-95D9-D40140A3BBA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6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8ABC2-8782-CC44-95D9-D40140A3BBA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3D4CC9C-9EC6-2742-81B5-AFCF03B2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6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63" r:id="rId1"/>
    <p:sldLayoutId id="2147485364" r:id="rId2"/>
    <p:sldLayoutId id="2147485365" r:id="rId3"/>
    <p:sldLayoutId id="2147485366" r:id="rId4"/>
    <p:sldLayoutId id="2147485367" r:id="rId5"/>
    <p:sldLayoutId id="2147485368" r:id="rId6"/>
    <p:sldLayoutId id="2147485369" r:id="rId7"/>
    <p:sldLayoutId id="2147485370" r:id="rId8"/>
    <p:sldLayoutId id="2147485371" r:id="rId9"/>
    <p:sldLayoutId id="2147485372" r:id="rId10"/>
    <p:sldLayoutId id="2147485373" r:id="rId11"/>
    <p:sldLayoutId id="2147485374" r:id="rId12"/>
    <p:sldLayoutId id="2147485375" r:id="rId13"/>
    <p:sldLayoutId id="2147485376" r:id="rId14"/>
    <p:sldLayoutId id="2147485377" r:id="rId15"/>
    <p:sldLayoutId id="21474853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oro23/easyvisa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ublic.tableau.com/app/profile/yoshie.hara/viz/Project4/Story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77C1-AD8C-6739-7F58-8E96ED72A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426" y="2045616"/>
            <a:ext cx="10831170" cy="1627559"/>
          </a:xfrm>
        </p:spPr>
        <p:txBody>
          <a:bodyPr>
            <a:normAutofit/>
          </a:bodyPr>
          <a:lstStyle/>
          <a:p>
            <a:r>
              <a:rPr lang="en-US" sz="4800" dirty="0"/>
              <a:t>US Working Visa Applications Status</a:t>
            </a:r>
            <a:br>
              <a:rPr lang="en-US" sz="4800" dirty="0"/>
            </a:br>
            <a:r>
              <a:rPr lang="en-US" sz="4000" dirty="0"/>
              <a:t>Visualization and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8A480-6356-4C59-E394-FF5B85675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1822" y="3767445"/>
            <a:ext cx="5178476" cy="527446"/>
          </a:xfrm>
        </p:spPr>
        <p:txBody>
          <a:bodyPr>
            <a:normAutofit fontScale="92500" lnSpcReduction="20000"/>
          </a:bodyPr>
          <a:lstStyle/>
          <a:p>
            <a:br>
              <a:rPr lang="en-US" dirty="0"/>
            </a:br>
            <a:r>
              <a:rPr lang="en-US" dirty="0"/>
              <a:t>Data Analytics Boot camp – Monash University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6254AFB-B37F-5922-D501-569C7E868F12}"/>
              </a:ext>
            </a:extLst>
          </p:cNvPr>
          <p:cNvSpPr txBox="1">
            <a:spLocks/>
          </p:cNvSpPr>
          <p:nvPr/>
        </p:nvSpPr>
        <p:spPr>
          <a:xfrm>
            <a:off x="2381822" y="4713860"/>
            <a:ext cx="7327787" cy="5274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Presented by Group 8: Hussam Goda, Kashif Bashir, Yoshie Hara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212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D3B5C98-79DD-16D8-E3BE-6AC30DFB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348" y="624110"/>
            <a:ext cx="9553265" cy="128089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Machine Learning Modelling</a:t>
            </a:r>
            <a:br>
              <a:rPr lang="en-US" dirty="0"/>
            </a:br>
            <a:r>
              <a:rPr lang="en-US" dirty="0"/>
              <a:t>Logistic Regression</a:t>
            </a:r>
            <a:br>
              <a:rPr lang="en-US" sz="3600" dirty="0"/>
            </a:b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01387AA-DD82-031B-B43C-2733E6A84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1348" y="2095892"/>
            <a:ext cx="8969497" cy="1584010"/>
          </a:xfrm>
        </p:spPr>
        <p:txBody>
          <a:bodyPr>
            <a:normAutofit/>
          </a:bodyPr>
          <a:lstStyle/>
          <a:p>
            <a:r>
              <a:rPr lang="en-US" dirty="0"/>
              <a:t>Input features and output target, as discussed in the Introduction</a:t>
            </a:r>
          </a:p>
          <a:p>
            <a:r>
              <a:rPr lang="en-US" dirty="0"/>
              <a:t>Accuracy score: 0.70</a:t>
            </a:r>
          </a:p>
          <a:p>
            <a:r>
              <a:rPr lang="en-US" dirty="0"/>
              <a:t>Better performance when predicting “Certified” visa status</a:t>
            </a:r>
          </a:p>
          <a:p>
            <a:r>
              <a:rPr lang="en-US" dirty="0"/>
              <a:t>Less impressive performance predicting “Denied” visa status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87BD9B-56E3-E41C-74A7-6FFCAA3494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092"/>
          <a:stretch/>
        </p:blipFill>
        <p:spPr>
          <a:xfrm>
            <a:off x="3998359" y="4194629"/>
            <a:ext cx="4195282" cy="203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5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83BE2-10D0-6D2A-2399-4DEE25704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592" y="2095892"/>
            <a:ext cx="8831253" cy="2434544"/>
          </a:xfrm>
        </p:spPr>
        <p:txBody>
          <a:bodyPr>
            <a:normAutofit/>
          </a:bodyPr>
          <a:lstStyle/>
          <a:p>
            <a:r>
              <a:rPr lang="en-US" dirty="0"/>
              <a:t>Similar input features and output target</a:t>
            </a:r>
          </a:p>
          <a:p>
            <a:r>
              <a:rPr lang="en-US" dirty="0"/>
              <a:t>Two hidden layers with 80 neurons and 50 neurons respectively</a:t>
            </a:r>
          </a:p>
          <a:p>
            <a:r>
              <a:rPr lang="en-US" dirty="0"/>
              <a:t>Sigmoid activation function</a:t>
            </a:r>
          </a:p>
          <a:p>
            <a:r>
              <a:rPr lang="en-US" dirty="0"/>
              <a:t>Accuracy: 0.73</a:t>
            </a:r>
          </a:p>
          <a:p>
            <a:r>
              <a:rPr lang="en-US" dirty="0"/>
              <a:t>Better performance when predicting “Certified” visa status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D11596-1D8F-4B79-F018-63BF716ED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01" y="624110"/>
            <a:ext cx="10077255" cy="128089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Machine Learning Modelling</a:t>
            </a:r>
            <a:br>
              <a:rPr lang="en-US" dirty="0"/>
            </a:br>
            <a:r>
              <a:rPr lang="en-US" dirty="0"/>
              <a:t>Artificial Neural Network – </a:t>
            </a:r>
            <a:r>
              <a:rPr lang="en-US" sz="3200" dirty="0"/>
              <a:t>Traditional Modelling</a:t>
            </a:r>
            <a:br>
              <a:rPr lang="en-US" sz="3600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B45607-D79A-B586-FE78-501A5CCD7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406" y="4721328"/>
            <a:ext cx="5099625" cy="136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21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3A6F56-05BA-1DC9-DEA1-9BEE13A2D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348" y="624110"/>
            <a:ext cx="10096108" cy="128089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Machine Learning Modelling</a:t>
            </a:r>
            <a:br>
              <a:rPr lang="en-US" dirty="0"/>
            </a:br>
            <a:r>
              <a:rPr lang="en-US" dirty="0"/>
              <a:t>Artificial Neural Network – </a:t>
            </a:r>
            <a:r>
              <a:rPr lang="en-US" sz="3200" dirty="0"/>
              <a:t>Cross Validation Modelling</a:t>
            </a:r>
            <a:br>
              <a:rPr lang="en-US" sz="3600" dirty="0"/>
            </a:b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645BB6B-15B4-8DAD-146D-8981A3E97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592" y="2095891"/>
            <a:ext cx="8831253" cy="2857109"/>
          </a:xfrm>
        </p:spPr>
        <p:txBody>
          <a:bodyPr>
            <a:normAutofit/>
          </a:bodyPr>
          <a:lstStyle/>
          <a:p>
            <a:r>
              <a:rPr lang="en-US" dirty="0"/>
              <a:t>Similar input features and output target</a:t>
            </a:r>
          </a:p>
          <a:p>
            <a:r>
              <a:rPr lang="en-US" dirty="0"/>
              <a:t>Two hidden layers with 80 neurons and 50 neurons respectively</a:t>
            </a:r>
          </a:p>
          <a:p>
            <a:r>
              <a:rPr lang="en-US" dirty="0"/>
              <a:t>Sigmoid activation function</a:t>
            </a:r>
          </a:p>
          <a:p>
            <a:r>
              <a:rPr lang="en-US" dirty="0"/>
              <a:t>Cross Validation using </a:t>
            </a:r>
            <a:r>
              <a:rPr lang="en-US" dirty="0" err="1"/>
              <a:t>KFold</a:t>
            </a:r>
            <a:endParaRPr lang="en-US" dirty="0"/>
          </a:p>
          <a:p>
            <a:r>
              <a:rPr lang="en-US" dirty="0"/>
              <a:t>Average Accuracy = 0.78 (min = 0.71, max=0.84)</a:t>
            </a:r>
          </a:p>
          <a:p>
            <a:r>
              <a:rPr lang="en-US" dirty="0"/>
              <a:t>Improved prediction for both visa status (Certified and Denied)</a:t>
            </a:r>
          </a:p>
          <a:p>
            <a:r>
              <a:rPr lang="en-US" dirty="0"/>
              <a:t>Better performance when predicting “Certified” visa status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01D7B6-AD6B-421D-9520-0A663699A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169" y="5321846"/>
            <a:ext cx="3857314" cy="1012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D9B107-42A9-B90B-389D-46A9A9867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534" y="5321846"/>
            <a:ext cx="3994694" cy="101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47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FEEAAF-6907-3317-1BDD-D6F00407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01" y="624110"/>
            <a:ext cx="10077255" cy="128089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Machine Learning Modelling</a:t>
            </a:r>
            <a:br>
              <a:rPr lang="en-US" dirty="0"/>
            </a:br>
            <a:r>
              <a:rPr lang="en-US" dirty="0"/>
              <a:t>Artificial Neural Network</a:t>
            </a:r>
            <a:br>
              <a:rPr lang="en-US" sz="3600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D167B1-7EBA-705F-9827-5DD20E6AC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598" y="2696066"/>
            <a:ext cx="6003858" cy="382406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DD3CA9-D2B8-5276-7E99-156A23A74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4913" y="2048758"/>
            <a:ext cx="8501829" cy="4210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Input features relative importance using weights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4DE7AE6-22D9-A0EA-D593-04F159F3C4E3}"/>
              </a:ext>
            </a:extLst>
          </p:cNvPr>
          <p:cNvSpPr txBox="1">
            <a:spLocks/>
          </p:cNvSpPr>
          <p:nvPr/>
        </p:nvSpPr>
        <p:spPr>
          <a:xfrm>
            <a:off x="759557" y="3260888"/>
            <a:ext cx="5336443" cy="2434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Numerical features (6%, 5.2% and 5.7%)</a:t>
            </a:r>
          </a:p>
          <a:p>
            <a:r>
              <a:rPr lang="en-US" dirty="0"/>
              <a:t>Full time position – both features (3.8%)</a:t>
            </a:r>
          </a:p>
          <a:p>
            <a:r>
              <a:rPr lang="en-US" dirty="0"/>
              <a:t>Require Job training – both features (3.8%)</a:t>
            </a:r>
          </a:p>
          <a:p>
            <a:r>
              <a:rPr lang="en-US" dirty="0"/>
              <a:t>Require Experience – both features (4.23%)</a:t>
            </a:r>
          </a:p>
          <a:p>
            <a:r>
              <a:rPr lang="en-US" dirty="0"/>
              <a:t>Categorical features split into more than two features carry more variation 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6663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7F0C61-E2D7-9E3D-5D8A-D34A0768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348" y="624110"/>
            <a:ext cx="10096108" cy="128089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Machine Learning Modelling</a:t>
            </a:r>
            <a:br>
              <a:rPr lang="en-US" dirty="0"/>
            </a:br>
            <a:r>
              <a:rPr lang="en-US" dirty="0"/>
              <a:t>Artificial Neural Network – </a:t>
            </a:r>
            <a:r>
              <a:rPr lang="en-US" sz="3200" dirty="0"/>
              <a:t>Model Deployment</a:t>
            </a:r>
            <a:br>
              <a:rPr lang="en-US" sz="3600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FE3453-CDE7-AA88-FB02-85439AFA7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316" y="2038667"/>
            <a:ext cx="2377646" cy="2194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531508-A4AB-99B6-A4E3-B3C39D07B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4" y="4617044"/>
            <a:ext cx="11153775" cy="6719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A52A27-A20A-98A3-1E67-1677ED053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140" y="5738547"/>
            <a:ext cx="1371719" cy="99068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3348289-14AE-F8F4-A2E0-BF5C48C4B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593" y="2095892"/>
            <a:ext cx="5498984" cy="2194750"/>
          </a:xfrm>
        </p:spPr>
        <p:txBody>
          <a:bodyPr>
            <a:normAutofit/>
          </a:bodyPr>
          <a:lstStyle/>
          <a:p>
            <a:r>
              <a:rPr lang="en-US" dirty="0"/>
              <a:t>Python Flask</a:t>
            </a:r>
          </a:p>
          <a:p>
            <a:r>
              <a:rPr lang="en-US" dirty="0"/>
              <a:t>HTML and JavaScript (in one file)</a:t>
            </a:r>
          </a:p>
          <a:p>
            <a:r>
              <a:rPr lang="en-US" dirty="0"/>
              <a:t>Three entry boxes for the numerical features</a:t>
            </a:r>
          </a:p>
          <a:p>
            <a:r>
              <a:rPr lang="en-US" dirty="0"/>
              <a:t>Six dropdown lists for the categorical features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A23A26-063B-24AB-D52E-CC71E6D53BAD}"/>
              </a:ext>
            </a:extLst>
          </p:cNvPr>
          <p:cNvSpPr txBox="1">
            <a:spLocks/>
          </p:cNvSpPr>
          <p:nvPr/>
        </p:nvSpPr>
        <p:spPr>
          <a:xfrm>
            <a:off x="2089593" y="5971879"/>
            <a:ext cx="2755784" cy="47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 Visa Status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746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9EFA-5040-ED60-5B4D-8A82DF54B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775" y="624110"/>
            <a:ext cx="9543837" cy="657935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9FD21B-F3F7-7A18-215D-15D82F99B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8346" y="2308302"/>
            <a:ext cx="2193774" cy="1895707"/>
          </a:xfrm>
          <a:prstGeom prst="rect">
            <a:avLst/>
          </a:prstGeom>
          <a:effectLst>
            <a:reflection stA="45000" endPos="0" dist="533" dir="5400000" sy="-100000" algn="bl" rotWithShape="0"/>
            <a:softEdge rad="162544"/>
          </a:effec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62781A-DCC5-62FA-A925-C465CFD12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6117" y="1784806"/>
            <a:ext cx="8413429" cy="4615994"/>
          </a:xfrm>
        </p:spPr>
        <p:txBody>
          <a:bodyPr>
            <a:normAutofit/>
          </a:bodyPr>
          <a:lstStyle/>
          <a:p>
            <a:r>
              <a:rPr lang="en-US" dirty="0"/>
              <a:t>Data Analysis using Tableau – See slide 6 for General Observation</a:t>
            </a:r>
          </a:p>
          <a:p>
            <a:r>
              <a:rPr lang="en-US" dirty="0"/>
              <a:t>Logistic Regression Modelling shows: </a:t>
            </a:r>
          </a:p>
          <a:p>
            <a:pPr marL="715963" lvl="2"/>
            <a:r>
              <a:rPr lang="en-US" dirty="0"/>
              <a:t>Accuracy of about 0.70, </a:t>
            </a:r>
          </a:p>
          <a:p>
            <a:pPr marL="715963" lvl="2"/>
            <a:r>
              <a:rPr lang="en-US" dirty="0"/>
              <a:t>Precision of 0.75 (for “Certified”) and 0.53 (for “Denied”)</a:t>
            </a:r>
          </a:p>
          <a:p>
            <a:r>
              <a:rPr lang="en-US" dirty="0"/>
              <a:t>Neural networks Modelling shows </a:t>
            </a:r>
          </a:p>
          <a:p>
            <a:pPr marL="631825" lvl="2"/>
            <a:r>
              <a:rPr lang="en-US" dirty="0"/>
              <a:t>Accuracy of about 0.73 (single model) and 0.78-0.79 (cross validation) </a:t>
            </a:r>
          </a:p>
          <a:p>
            <a:pPr marL="631825" lvl="2"/>
            <a:r>
              <a:rPr lang="en-US" dirty="0"/>
              <a:t>Precision of about 0.78 (for “Certified”) and 0.57 (for “Denied”) – single model</a:t>
            </a:r>
          </a:p>
          <a:p>
            <a:pPr marL="631825" lvl="2"/>
            <a:r>
              <a:rPr lang="en-US" dirty="0"/>
              <a:t>Precision of about 0.82 (for “Certified”) and 0.65 for (“Denied) – cross validation model</a:t>
            </a:r>
          </a:p>
          <a:p>
            <a:r>
              <a:rPr lang="en-US" dirty="0"/>
              <a:t>All models perform better in predicting “Certified” status</a:t>
            </a:r>
          </a:p>
          <a:p>
            <a:r>
              <a:rPr lang="en-US" dirty="0"/>
              <a:t>Deploy Neural Network model using cross validation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34832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AA03C-62FC-2787-6728-6E9C90F4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4664" y="2977017"/>
            <a:ext cx="3355828" cy="906826"/>
          </a:xfrm>
        </p:spPr>
        <p:txBody>
          <a:bodyPr>
            <a:normAutofit/>
          </a:bodyPr>
          <a:lstStyle/>
          <a:p>
            <a:r>
              <a:rPr lang="en-US" sz="4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711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A87F2-FF9B-888D-D435-CBB5EA09C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03" y="624110"/>
            <a:ext cx="2978870" cy="752203"/>
          </a:xfrm>
        </p:spPr>
        <p:txBody>
          <a:bodyPr/>
          <a:lstStyle/>
          <a:p>
            <a:r>
              <a:rPr lang="en-US" dirty="0"/>
              <a:t>Agenda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98249-5CB5-9C92-55EA-C6C9A2786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647" y="1540188"/>
            <a:ext cx="8915400" cy="5049148"/>
          </a:xfrm>
        </p:spPr>
        <p:txBody>
          <a:bodyPr>
            <a:normAutofit fontScale="55000" lnSpcReduction="20000"/>
          </a:bodyPr>
          <a:lstStyle/>
          <a:p>
            <a:r>
              <a:rPr lang="en-US" sz="3400" dirty="0"/>
              <a:t>Introduction and Overview</a:t>
            </a:r>
          </a:p>
          <a:p>
            <a:pPr marL="0" indent="0">
              <a:buNone/>
            </a:pPr>
            <a:endParaRPr lang="en-US" sz="2700" dirty="0"/>
          </a:p>
          <a:p>
            <a:r>
              <a:rPr lang="en-US" sz="3400" dirty="0"/>
              <a:t>Data Information and Preparation</a:t>
            </a:r>
          </a:p>
          <a:p>
            <a:endParaRPr lang="en-US" sz="3400" dirty="0"/>
          </a:p>
          <a:p>
            <a:r>
              <a:rPr lang="en-US" sz="3400" dirty="0"/>
              <a:t>Data Analysis and Visualization</a:t>
            </a:r>
          </a:p>
          <a:p>
            <a:pPr marL="0" indent="0">
              <a:buNone/>
            </a:pPr>
            <a:endParaRPr lang="en-US" sz="3400" dirty="0"/>
          </a:p>
          <a:p>
            <a:r>
              <a:rPr lang="en-US" sz="3400" dirty="0"/>
              <a:t>Machine Learning Modelling</a:t>
            </a:r>
          </a:p>
          <a:p>
            <a:pPr marL="715963" lvl="1" indent="-258763">
              <a:buFont typeface="+mj-lt"/>
              <a:buAutoNum type="arabicPeriod"/>
            </a:pPr>
            <a:r>
              <a:rPr lang="en-US" sz="3000" dirty="0"/>
              <a:t>Strategy </a:t>
            </a:r>
          </a:p>
          <a:p>
            <a:pPr marL="715963" lvl="1" indent="-258763">
              <a:buFont typeface="+mj-lt"/>
              <a:buAutoNum type="arabicPeriod"/>
            </a:pPr>
            <a:r>
              <a:rPr lang="en-US" sz="3000" dirty="0"/>
              <a:t>Logistic Regression</a:t>
            </a:r>
          </a:p>
          <a:p>
            <a:pPr marL="715963" lvl="1" indent="-258763">
              <a:buFont typeface="+mj-lt"/>
              <a:buAutoNum type="arabicPeriod"/>
            </a:pPr>
            <a:r>
              <a:rPr lang="en-US" sz="3000" dirty="0"/>
              <a:t>Artificial Neural Network</a:t>
            </a:r>
          </a:p>
          <a:p>
            <a:pPr marL="914400" lvl="2" indent="0">
              <a:buNone/>
            </a:pPr>
            <a:r>
              <a:rPr lang="en-US" sz="2700" dirty="0"/>
              <a:t>a. Traditional Modelling</a:t>
            </a:r>
          </a:p>
          <a:p>
            <a:pPr marL="914400" lvl="2" indent="0">
              <a:buNone/>
            </a:pPr>
            <a:r>
              <a:rPr lang="en-US" sz="2700" dirty="0"/>
              <a:t>b. Cross Validation Modelling</a:t>
            </a:r>
          </a:p>
          <a:p>
            <a:pPr marL="914400" lvl="2" indent="0">
              <a:buNone/>
            </a:pPr>
            <a:r>
              <a:rPr lang="en-US" sz="2700" dirty="0"/>
              <a:t>c. Model Deployment</a:t>
            </a:r>
          </a:p>
          <a:p>
            <a:pPr marL="914400" lvl="2" indent="0">
              <a:buNone/>
            </a:pPr>
            <a:endParaRPr lang="en-US" sz="2300" dirty="0"/>
          </a:p>
          <a:p>
            <a:r>
              <a:rPr lang="en-US" sz="3400" dirty="0"/>
              <a:t>Conclusions</a:t>
            </a:r>
            <a:endParaRPr lang="en-AU" sz="3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CAF8FD-0F2D-A096-BF4E-A03B72CAD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928" y="1376313"/>
            <a:ext cx="4979276" cy="3288987"/>
          </a:xfrm>
          <a:prstGeom prst="rect">
            <a:avLst/>
          </a:prstGeom>
          <a:effectLst>
            <a:reflection stA="41688" endPos="35115" dist="50800" dir="5400000" sy="-100000" algn="bl" rotWithShape="0"/>
            <a:softEdge rad="259689"/>
          </a:effectLst>
        </p:spPr>
      </p:pic>
    </p:spTree>
    <p:extLst>
      <p:ext uri="{BB962C8B-B14F-4D97-AF65-F5344CB8AC3E}">
        <p14:creationId xmlns:p14="http://schemas.microsoft.com/office/powerpoint/2010/main" val="2923331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8514A-15B5-4B43-88B9-1BF7EF149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03" y="624110"/>
            <a:ext cx="9534410" cy="761630"/>
          </a:xfrm>
        </p:spPr>
        <p:txBody>
          <a:bodyPr/>
          <a:lstStyle/>
          <a:p>
            <a:r>
              <a:rPr lang="en-US" dirty="0"/>
              <a:t>Introduction and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D6AEC-7B14-CD43-2B9E-D0D083444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581" y="1586846"/>
            <a:ext cx="8463946" cy="3888403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sz="1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/>
              <a:t>Goals of the project, to:</a:t>
            </a:r>
          </a:p>
          <a:p>
            <a:pPr marL="0" indent="0">
              <a:lnSpc>
                <a:spcPct val="80000"/>
              </a:lnSpc>
              <a:buNone/>
            </a:pPr>
            <a:endParaRPr lang="en-US" sz="11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Understand the visa award program using data analysis and visualizations in Tableau.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Develop machine learning models that predict the status of visa applications results, with the </a:t>
            </a:r>
            <a:r>
              <a:rPr lang="en-AU" sz="2000" dirty="0"/>
              <a:t>aim to provide valuable insights for both applicants and immigration authorities, contributing to more efficient and informed decision-making.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2038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8514A-15B5-4B43-88B9-1BF7EF149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03" y="624110"/>
            <a:ext cx="9534410" cy="761630"/>
          </a:xfrm>
        </p:spPr>
        <p:txBody>
          <a:bodyPr/>
          <a:lstStyle/>
          <a:p>
            <a:r>
              <a:rPr lang="en-US" dirty="0"/>
              <a:t>Data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D6AEC-7B14-CD43-2B9E-D0D083444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580" y="1586846"/>
            <a:ext cx="10809420" cy="230643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Dataset: US working visa status 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Sources: </a:t>
            </a:r>
            <a:r>
              <a:rPr lang="en-US" sz="2000" dirty="0">
                <a:hlinkClick r:id="rId2"/>
              </a:rPr>
              <a:t>https://www.kaggle.com/datasets/moro23/easyvisa-dataset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Target: Visa Status (Certified, Denied)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53B1B2-669C-999D-2AE2-D549506DFACD}"/>
              </a:ext>
            </a:extLst>
          </p:cNvPr>
          <p:cNvSpPr txBox="1">
            <a:spLocks/>
          </p:cNvSpPr>
          <p:nvPr/>
        </p:nvSpPr>
        <p:spPr>
          <a:xfrm>
            <a:off x="983081" y="3893281"/>
            <a:ext cx="5575609" cy="26932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0000"/>
              </a:lnSpc>
            </a:pPr>
            <a:r>
              <a:rPr lang="en-US" sz="2400" dirty="0"/>
              <a:t>Numerical features: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400" dirty="0"/>
              <a:t>	Number of Employees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400" dirty="0"/>
              <a:t>	Wage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400" dirty="0"/>
              <a:t>	Year Company Established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3B0213-C990-F5CF-52EC-9A5B546DF3C2}"/>
              </a:ext>
            </a:extLst>
          </p:cNvPr>
          <p:cNvSpPr txBox="1">
            <a:spLocks/>
          </p:cNvSpPr>
          <p:nvPr/>
        </p:nvSpPr>
        <p:spPr>
          <a:xfrm>
            <a:off x="5627648" y="3829784"/>
            <a:ext cx="5408613" cy="3063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0000"/>
              </a:lnSpc>
            </a:pPr>
            <a:r>
              <a:rPr lang="en-US" sz="2400" dirty="0"/>
              <a:t>Categorical features: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400" dirty="0"/>
              <a:t>	Continents of Origin (6)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400" dirty="0"/>
              <a:t>	Regions of Employment (5)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400" dirty="0"/>
              <a:t>	Level of Education (4)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400" dirty="0"/>
              <a:t>	Require experience (2)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400" dirty="0"/>
              <a:t>	Require Training (2)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400" dirty="0"/>
              <a:t>	Full Time Position (2)</a:t>
            </a:r>
          </a:p>
        </p:txBody>
      </p:sp>
    </p:spTree>
    <p:extLst>
      <p:ext uri="{BB962C8B-B14F-4D97-AF65-F5344CB8AC3E}">
        <p14:creationId xmlns:p14="http://schemas.microsoft.com/office/powerpoint/2010/main" val="196848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739A-B9FA-E2F1-AF55-E8BBF62E7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311" y="1703298"/>
            <a:ext cx="8461186" cy="4688072"/>
          </a:xfrm>
        </p:spPr>
        <p:txBody>
          <a:bodyPr>
            <a:normAutofit/>
          </a:bodyPr>
          <a:lstStyle/>
          <a:p>
            <a:r>
              <a:rPr lang="en-US" sz="2400" dirty="0"/>
              <a:t>Check for missing values</a:t>
            </a:r>
          </a:p>
          <a:p>
            <a:r>
              <a:rPr lang="en-US" sz="2400" dirty="0"/>
              <a:t>Investigate if any unexpected data exist</a:t>
            </a:r>
          </a:p>
          <a:p>
            <a:r>
              <a:rPr lang="en-US" sz="2400" dirty="0"/>
              <a:t>Confirm data types, change any if required</a:t>
            </a:r>
          </a:p>
          <a:p>
            <a:r>
              <a:rPr lang="en-US" sz="2400" dirty="0"/>
              <a:t>Add columns for latitude and longitude (for Tableau)</a:t>
            </a:r>
          </a:p>
          <a:p>
            <a:r>
              <a:rPr lang="en-US" sz="2400" dirty="0"/>
              <a:t>Drop unnecessary columns, i.e. case id</a:t>
            </a:r>
          </a:p>
          <a:p>
            <a:r>
              <a:rPr lang="en-US" sz="2400" dirty="0"/>
              <a:t>Remove outliers (using quantiles)</a:t>
            </a:r>
          </a:p>
          <a:p>
            <a:r>
              <a:rPr lang="en-US" sz="2400" dirty="0"/>
              <a:t>Data Statistic (describe())</a:t>
            </a:r>
          </a:p>
          <a:p>
            <a:r>
              <a:rPr lang="en-US" sz="2400" dirty="0"/>
              <a:t>Encode categorical features and target</a:t>
            </a:r>
          </a:p>
          <a:p>
            <a:r>
              <a:rPr lang="en-US" sz="2400" dirty="0"/>
              <a:t>Split the dataset into training and testing sets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4DE5FEF-1546-AE2B-2E3C-ECF0B33C3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349" y="624110"/>
            <a:ext cx="9553264" cy="1280890"/>
          </a:xfrm>
        </p:spPr>
        <p:txBody>
          <a:bodyPr>
            <a:normAutofit/>
          </a:bodyPr>
          <a:lstStyle/>
          <a:p>
            <a:r>
              <a:rPr lang="en-US" sz="4000" dirty="0"/>
              <a:t>Data Information and Preparation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53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918A-6FA8-3CDB-6CD2-7F7CCD96E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775" y="624110"/>
            <a:ext cx="9543837" cy="128089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Data Analysis and Visualization</a:t>
            </a:r>
            <a:br>
              <a:rPr lang="en-US" dirty="0"/>
            </a:br>
            <a:r>
              <a:rPr lang="en-US" sz="3300" dirty="0"/>
              <a:t>Tableau Visualizations</a:t>
            </a:r>
            <a:br>
              <a:rPr lang="en-US" sz="36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F2D62-B973-3865-9628-D0B77361B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341" y="2161880"/>
            <a:ext cx="4445083" cy="3777622"/>
          </a:xfrm>
        </p:spPr>
        <p:txBody>
          <a:bodyPr>
            <a:normAutofit/>
          </a:bodyPr>
          <a:lstStyle/>
          <a:p>
            <a:r>
              <a:rPr lang="en-US" sz="2400" dirty="0"/>
              <a:t>Preforming exploratory analysis on the dataset in order to gain a better understanding of general themes associated with US visa approvals.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hlinkClick r:id="rId2"/>
              </a:rPr>
              <a:t>Tableau</a:t>
            </a:r>
            <a:r>
              <a:rPr lang="en-US" sz="24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C47F64-A180-FD77-B68D-0D3478ECE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579" y="2161880"/>
            <a:ext cx="4982454" cy="4495281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977681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B1C95-CDE1-AB80-36F5-7722E6770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0202" y="2111297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/>
              <a:t>Asia is the leading source of visa applications.</a:t>
            </a:r>
          </a:p>
          <a:p>
            <a:r>
              <a:rPr lang="en-US" sz="2000" dirty="0"/>
              <a:t>Europe boasts the highest certification rate at 81%. </a:t>
            </a:r>
            <a:br>
              <a:rPr lang="en-US" sz="2000" dirty="0"/>
            </a:br>
            <a:r>
              <a:rPr lang="en-US" sz="2000" dirty="0"/>
              <a:t>Meanwhile, South America has the lowest certification rate at 64%.</a:t>
            </a:r>
          </a:p>
          <a:p>
            <a:r>
              <a:rPr lang="en-US" sz="2000" dirty="0"/>
              <a:t>Doctorate holders having an 89% success rate, compared to </a:t>
            </a:r>
            <a:br>
              <a:rPr lang="en-US" sz="2000" dirty="0"/>
            </a:br>
            <a:r>
              <a:rPr lang="en-US" sz="2000" dirty="0"/>
              <a:t>high school degree holders only records34%. </a:t>
            </a:r>
            <a:br>
              <a:rPr lang="en-US" sz="2000" dirty="0"/>
            </a:br>
            <a:r>
              <a:rPr lang="en-US" sz="2000" dirty="0"/>
              <a:t>We can tell that Education level strongly influences certification.</a:t>
            </a:r>
          </a:p>
          <a:p>
            <a:r>
              <a:rPr lang="en-US" sz="2000" dirty="0"/>
              <a:t>Midwest employers have a high certification rate of 77%.</a:t>
            </a:r>
          </a:p>
          <a:p>
            <a:r>
              <a:rPr lang="en-US" sz="2000" dirty="0"/>
              <a:t>Salary expectations show a common range of 40k to 80k.</a:t>
            </a:r>
            <a:br>
              <a:rPr lang="en-US" sz="2000" dirty="0"/>
            </a:br>
            <a:r>
              <a:rPr lang="en-US" sz="2000" dirty="0"/>
              <a:t>Higher income doesn't guarantee the higher chance of approval.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5E25BB5-B415-BE5E-0427-CB4CC475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02" y="624110"/>
            <a:ext cx="9534411" cy="128089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Data Analysis and Visualization</a:t>
            </a:r>
            <a:br>
              <a:rPr lang="en-US" dirty="0"/>
            </a:br>
            <a:r>
              <a:rPr lang="en-US" sz="3300" dirty="0"/>
              <a:t>General Observations</a:t>
            </a:r>
            <a:br>
              <a:rPr lang="en-US" sz="36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04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43AA38-EEEF-8BC7-03F8-591C351B6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311" y="1995531"/>
            <a:ext cx="8461186" cy="4688072"/>
          </a:xfrm>
        </p:spPr>
        <p:txBody>
          <a:bodyPr>
            <a:normAutofit/>
          </a:bodyPr>
          <a:lstStyle/>
          <a:p>
            <a:r>
              <a:rPr lang="en-US" sz="2400" dirty="0"/>
              <a:t>Data Preparation, as discussed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sz="2400" dirty="0"/>
              <a:t>A couple of approaches</a:t>
            </a:r>
          </a:p>
          <a:p>
            <a:pPr lvl="1"/>
            <a:r>
              <a:rPr lang="en-US" sz="1900" dirty="0"/>
              <a:t>Logistic Regression</a:t>
            </a:r>
          </a:p>
          <a:p>
            <a:pPr lvl="1"/>
            <a:r>
              <a:rPr lang="en-US" sz="1900" dirty="0"/>
              <a:t>Neural Networks</a:t>
            </a:r>
          </a:p>
          <a:p>
            <a:pPr marL="457200" lvl="1" indent="0">
              <a:buNone/>
            </a:pPr>
            <a:endParaRPr lang="en-US" sz="1000" dirty="0"/>
          </a:p>
          <a:p>
            <a:r>
              <a:rPr lang="en-US" sz="2400" dirty="0"/>
              <a:t>Compare models in terms accuracy, precision, recall….</a:t>
            </a:r>
            <a:r>
              <a:rPr lang="en-US" sz="2400" dirty="0" err="1"/>
              <a:t>etc</a:t>
            </a:r>
            <a:endParaRPr lang="en-US" sz="2400" dirty="0"/>
          </a:p>
          <a:p>
            <a:pPr marL="0" indent="0">
              <a:buNone/>
            </a:pPr>
            <a:endParaRPr lang="en-US" sz="1000" dirty="0"/>
          </a:p>
          <a:p>
            <a:r>
              <a:rPr lang="en-US" sz="2400" dirty="0"/>
              <a:t>Deploy best model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0E70F4-FB29-8D6A-9BF4-40166735E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349" y="624110"/>
            <a:ext cx="9553264" cy="128089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Machine Learning Modelling</a:t>
            </a:r>
            <a:br>
              <a:rPr lang="en-US" dirty="0"/>
            </a:br>
            <a:r>
              <a:rPr lang="en-US" dirty="0"/>
              <a:t>Strategy</a:t>
            </a:r>
            <a:br>
              <a:rPr lang="en-US" sz="36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183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739A-B9FA-E2F1-AF55-E8BBF62E7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311" y="1905000"/>
            <a:ext cx="7263982" cy="71938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Pair plots to check degree of linearity/no-linearity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4DE5FEF-1546-AE2B-2E3C-ECF0B33C3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349" y="624110"/>
            <a:ext cx="9553264" cy="128089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Machine Learning Modelling</a:t>
            </a:r>
            <a:br>
              <a:rPr lang="en-US" dirty="0"/>
            </a:br>
            <a:r>
              <a:rPr lang="en-US" dirty="0"/>
              <a:t>Data Preparation</a:t>
            </a:r>
            <a:br>
              <a:rPr lang="en-US" sz="3600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994C39-837A-5002-0E3A-C4A4B0DD0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928" y="2449706"/>
            <a:ext cx="5161401" cy="420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4189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{AB9892E9-4FB2-D844-A5A4-E2010B667042}tf10001069</Template>
  <TotalTime>7369</TotalTime>
  <Words>820</Words>
  <Application>Microsoft Office PowerPoint</Application>
  <PresentationFormat>Widescreen</PresentationFormat>
  <Paragraphs>120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Wisp</vt:lpstr>
      <vt:lpstr>US Working Visa Applications Status Visualization and Prediction</vt:lpstr>
      <vt:lpstr>Agenda</vt:lpstr>
      <vt:lpstr>Introduction and Overview</vt:lpstr>
      <vt:lpstr>Data Information</vt:lpstr>
      <vt:lpstr>Data Information and Preparation</vt:lpstr>
      <vt:lpstr>Data Analysis and Visualization Tableau Visualizations </vt:lpstr>
      <vt:lpstr>Data Analysis and Visualization General Observations </vt:lpstr>
      <vt:lpstr>Machine Learning Modelling Strategy </vt:lpstr>
      <vt:lpstr>Machine Learning Modelling Data Preparation </vt:lpstr>
      <vt:lpstr>Machine Learning Modelling Logistic Regression </vt:lpstr>
      <vt:lpstr>Machine Learning Modelling Artificial Neural Network – Traditional Modelling </vt:lpstr>
      <vt:lpstr>Machine Learning Modelling Artificial Neural Network – Cross Validation Modelling </vt:lpstr>
      <vt:lpstr>Machine Learning Modelling Artificial Neural Network </vt:lpstr>
      <vt:lpstr>Machine Learning Modelling Artificial Neural Network – Model Deployment </vt:lpstr>
      <vt:lpstr>Conclusions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US Working Visa Applications</dc:title>
  <dc:creator>愛惠 原</dc:creator>
  <cp:lastModifiedBy>Hussam Goda</cp:lastModifiedBy>
  <cp:revision>31</cp:revision>
  <dcterms:created xsi:type="dcterms:W3CDTF">2023-10-31T13:02:08Z</dcterms:created>
  <dcterms:modified xsi:type="dcterms:W3CDTF">2023-11-08T06:36:36Z</dcterms:modified>
</cp:coreProperties>
</file>