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2" r:id="rId1"/>
  </p:sldMasterIdLst>
  <p:sldIdLst>
    <p:sldId id="256" r:id="rId2"/>
    <p:sldId id="278" r:id="rId3"/>
    <p:sldId id="279" r:id="rId4"/>
    <p:sldId id="280" r:id="rId5"/>
    <p:sldId id="259" r:id="rId6"/>
    <p:sldId id="281" r:id="rId7"/>
    <p:sldId id="282" r:id="rId8"/>
    <p:sldId id="283" r:id="rId9"/>
    <p:sldId id="276" r:id="rId10"/>
    <p:sldId id="260" r:id="rId11"/>
    <p:sldId id="272" r:id="rId12"/>
    <p:sldId id="273" r:id="rId13"/>
    <p:sldId id="274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5934"/>
  </p:normalViewPr>
  <p:slideViewPr>
    <p:cSldViewPr snapToGrid="0">
      <p:cViewPr varScale="1">
        <p:scale>
          <a:sx n="102" d="100"/>
          <a:sy n="102" d="100"/>
        </p:scale>
        <p:origin x="138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  <p:sldLayoutId id="2147485374" r:id="rId12"/>
    <p:sldLayoutId id="2147485375" r:id="rId13"/>
    <p:sldLayoutId id="2147485376" r:id="rId14"/>
    <p:sldLayoutId id="2147485377" r:id="rId15"/>
    <p:sldLayoutId id="2147485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ro23/easyvis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shie.hara/viz/Project4_Group8US_Visa/Story1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7C1-AD8C-6739-7F58-8E96ED72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6" y="2045616"/>
            <a:ext cx="10831170" cy="1627559"/>
          </a:xfrm>
        </p:spPr>
        <p:txBody>
          <a:bodyPr>
            <a:normAutofit/>
          </a:bodyPr>
          <a:lstStyle/>
          <a:p>
            <a:r>
              <a:rPr lang="en-US" sz="4800" dirty="0"/>
              <a:t>US Working Visa Applications Status</a:t>
            </a:r>
            <a:br>
              <a:rPr lang="en-US" sz="4800" dirty="0"/>
            </a:br>
            <a:r>
              <a:rPr lang="en-US" sz="4000" dirty="0"/>
              <a:t>Visualization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A480-6356-4C59-E394-FF5B856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822" y="3767445"/>
            <a:ext cx="5178476" cy="527446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/>
              <a:t>Data Analytics Boot camp – Monash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254AFB-B37F-5922-D501-569C7E868F12}"/>
              </a:ext>
            </a:extLst>
          </p:cNvPr>
          <p:cNvSpPr txBox="1">
            <a:spLocks/>
          </p:cNvSpPr>
          <p:nvPr/>
        </p:nvSpPr>
        <p:spPr>
          <a:xfrm>
            <a:off x="2381822" y="4713860"/>
            <a:ext cx="7327787" cy="52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Group 8: Hussam Goda, Kashif Bashir, Yoshie Hara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3B5C98-79DD-16D8-E3BE-6AC30DF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955326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1387AA-DD82-031B-B43C-2733E6A8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095892"/>
            <a:ext cx="8969497" cy="1584010"/>
          </a:xfrm>
        </p:spPr>
        <p:txBody>
          <a:bodyPr>
            <a:normAutofit/>
          </a:bodyPr>
          <a:lstStyle/>
          <a:p>
            <a:r>
              <a:rPr lang="en-US" dirty="0"/>
              <a:t>24 Input features and one output target</a:t>
            </a:r>
          </a:p>
          <a:p>
            <a:r>
              <a:rPr lang="en-US" dirty="0"/>
              <a:t>Accuracy score: 0.70</a:t>
            </a:r>
          </a:p>
          <a:p>
            <a:r>
              <a:rPr lang="en-US" dirty="0"/>
              <a:t>Better performance when predicting “Certified” visa status</a:t>
            </a:r>
          </a:p>
          <a:p>
            <a:r>
              <a:rPr lang="en-US" dirty="0"/>
              <a:t>Less impressive performance predicting “Denied”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BD9B-56E3-E41C-74A7-6FFCAA34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2"/>
          <a:stretch/>
        </p:blipFill>
        <p:spPr>
          <a:xfrm>
            <a:off x="3998359" y="4194629"/>
            <a:ext cx="4195282" cy="2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BE2-10D0-6D2A-2399-4DEE2570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2"/>
            <a:ext cx="8831253" cy="2434544"/>
          </a:xfrm>
        </p:spPr>
        <p:txBody>
          <a:bodyPr>
            <a:normAutofit/>
          </a:bodyPr>
          <a:lstStyle/>
          <a:p>
            <a:r>
              <a:rPr lang="en-US" dirty="0"/>
              <a:t>24 input features and one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200 epochs</a:t>
            </a:r>
          </a:p>
          <a:p>
            <a:r>
              <a:rPr lang="en-US" dirty="0"/>
              <a:t>Accuracy: 0.73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11596-1D8F-4B79-F018-63BF716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5607-D79A-B586-FE78-501A5CC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6" y="4721328"/>
            <a:ext cx="5099625" cy="1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A6F56-05BA-1DC9-DEA1-9BEE13A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Cross Validation Modelling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45BB6B-15B4-8DAD-146D-8981A3E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1"/>
            <a:ext cx="8831253" cy="3135985"/>
          </a:xfrm>
        </p:spPr>
        <p:txBody>
          <a:bodyPr>
            <a:normAutofit/>
          </a:bodyPr>
          <a:lstStyle/>
          <a:p>
            <a:r>
              <a:rPr lang="en-US" dirty="0"/>
              <a:t>Same input features and output target</a:t>
            </a:r>
          </a:p>
          <a:p>
            <a:r>
              <a:rPr lang="en-US" dirty="0"/>
              <a:t>Same neural network structure, activation function, and number of epochs</a:t>
            </a:r>
          </a:p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Multiple training datasets and testing dataset  </a:t>
            </a:r>
          </a:p>
          <a:p>
            <a:r>
              <a:rPr lang="en-US" dirty="0"/>
              <a:t>Average Accuracy = 0.78 (min = 0.71, max=0.84)</a:t>
            </a:r>
          </a:p>
          <a:p>
            <a:r>
              <a:rPr lang="en-US" dirty="0"/>
              <a:t>Improved prediction for both visa status (Certified and Denied)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D7B6-AD6B-421D-9520-0A663699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9" y="5321846"/>
            <a:ext cx="3857314" cy="101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9B107-42A9-B90B-389D-46A9A98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4" y="5321846"/>
            <a:ext cx="3994694" cy="1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F0C61-E2D7-9E3D-5D8A-D34A076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Model Deployment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3453-CDE7-AA88-FB02-85439AFA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6" y="2038667"/>
            <a:ext cx="2377646" cy="219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1508-A4AB-99B6-A4E3-B3C39D07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617044"/>
            <a:ext cx="11153775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2A27-A20A-98A3-1E67-1677ED0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0" y="5738547"/>
            <a:ext cx="1371719" cy="990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348289-14AE-F8F4-A2E0-BF5C48C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3" y="2095892"/>
            <a:ext cx="5753508" cy="2194750"/>
          </a:xfrm>
        </p:spPr>
        <p:txBody>
          <a:bodyPr>
            <a:normAutofit/>
          </a:bodyPr>
          <a:lstStyle/>
          <a:p>
            <a:r>
              <a:rPr lang="en-US" dirty="0"/>
              <a:t>Python Flask</a:t>
            </a:r>
          </a:p>
          <a:p>
            <a:r>
              <a:rPr lang="en-US" dirty="0"/>
              <a:t>HTML and JavaScript (in one file)</a:t>
            </a:r>
          </a:p>
          <a:p>
            <a:r>
              <a:rPr lang="en-US" dirty="0"/>
              <a:t>Three entry boxes for the numerical features</a:t>
            </a:r>
          </a:p>
          <a:p>
            <a:r>
              <a:rPr lang="en-US" dirty="0"/>
              <a:t>Six dropdown lists for the categorical features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23A26-063B-24AB-D52E-CC71E6D53BAD}"/>
              </a:ext>
            </a:extLst>
          </p:cNvPr>
          <p:cNvSpPr txBox="1">
            <a:spLocks/>
          </p:cNvSpPr>
          <p:nvPr/>
        </p:nvSpPr>
        <p:spPr>
          <a:xfrm>
            <a:off x="2089593" y="5971879"/>
            <a:ext cx="2755784" cy="4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Visa Status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4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EFA-5040-ED60-5B4D-8A82DF5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6579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D21B-F3F7-7A18-215D-15D82F9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46" y="2308302"/>
            <a:ext cx="2193774" cy="1895707"/>
          </a:xfrm>
          <a:prstGeom prst="rect">
            <a:avLst/>
          </a:prstGeom>
          <a:effectLst>
            <a:reflection stA="45000" endPos="0" dist="533" dir="5400000" sy="-100000" algn="bl" rotWithShape="0"/>
            <a:softEdge rad="162544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2781A-DCC5-62FA-A925-C465CFD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17" y="1784806"/>
            <a:ext cx="8413429" cy="4615994"/>
          </a:xfrm>
        </p:spPr>
        <p:txBody>
          <a:bodyPr>
            <a:normAutofit/>
          </a:bodyPr>
          <a:lstStyle/>
          <a:p>
            <a:r>
              <a:rPr lang="en-US" dirty="0"/>
              <a:t>Data Analysis using Tableau – See slide 6 for General Observation</a:t>
            </a:r>
          </a:p>
          <a:p>
            <a:r>
              <a:rPr lang="en-US" dirty="0"/>
              <a:t>Logistic Regression Modelling shows: </a:t>
            </a:r>
          </a:p>
          <a:p>
            <a:pPr marL="715963" lvl="2"/>
            <a:r>
              <a:rPr lang="en-US" dirty="0"/>
              <a:t>Accuracy of about 0.70, </a:t>
            </a:r>
          </a:p>
          <a:p>
            <a:pPr marL="715963" lvl="2"/>
            <a:r>
              <a:rPr lang="en-US" dirty="0"/>
              <a:t>Precision of 0.75 (for “Certified”) and 0.53 (for “Denied”)</a:t>
            </a:r>
          </a:p>
          <a:p>
            <a:r>
              <a:rPr lang="en-US" dirty="0"/>
              <a:t>Neural networks Modelling shows </a:t>
            </a:r>
          </a:p>
          <a:p>
            <a:pPr marL="631825" lvl="2"/>
            <a:r>
              <a:rPr lang="en-US" dirty="0"/>
              <a:t>Accuracy of about 0.73 (single model) and 0.78-0.79 (cross validation) </a:t>
            </a:r>
          </a:p>
          <a:p>
            <a:pPr marL="631825" lvl="2"/>
            <a:r>
              <a:rPr lang="en-US" dirty="0"/>
              <a:t>Precision of about 0.78 (for “Certified”) and 0.57 (for “Denied”) – single model</a:t>
            </a:r>
          </a:p>
          <a:p>
            <a:pPr marL="631825" lvl="2"/>
            <a:r>
              <a:rPr lang="en-US" dirty="0"/>
              <a:t>Precision of about 0.82 (for “Certified”) and 0.65 for (“Denied) – cross validation model</a:t>
            </a:r>
          </a:p>
          <a:p>
            <a:r>
              <a:rPr lang="en-US" dirty="0"/>
              <a:t>All models perform better in predicting “Certified” status</a:t>
            </a:r>
          </a:p>
          <a:p>
            <a:r>
              <a:rPr lang="en-US" dirty="0"/>
              <a:t>Deploy Neural Network model using cross validation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83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03C-62FC-2787-6728-6E9C90F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664" y="2977017"/>
            <a:ext cx="3355828" cy="906826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7F2-FF9B-888D-D435-CBB5EA0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2978870" cy="752203"/>
          </a:xfrm>
        </p:spPr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8249-5CB5-9C92-55EA-C6C9A278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647" y="1540188"/>
            <a:ext cx="8915400" cy="50491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Introduction and Overview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3400" dirty="0"/>
              <a:t>Data Information and Preparation</a:t>
            </a:r>
          </a:p>
          <a:p>
            <a:endParaRPr lang="en-US" sz="3400" dirty="0"/>
          </a:p>
          <a:p>
            <a:r>
              <a:rPr lang="en-US" sz="3400" dirty="0"/>
              <a:t>Data Analysis and Visualization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Machine Learning Modelling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Strategy 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Logistic Regression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Artificial Neural Network</a:t>
            </a:r>
          </a:p>
          <a:p>
            <a:pPr marL="914400" lvl="2" indent="0">
              <a:buNone/>
            </a:pPr>
            <a:r>
              <a:rPr lang="en-US" sz="2700" dirty="0"/>
              <a:t>a. Traditional Modelling</a:t>
            </a:r>
          </a:p>
          <a:p>
            <a:pPr marL="914400" lvl="2" indent="0">
              <a:buNone/>
            </a:pPr>
            <a:r>
              <a:rPr lang="en-US" sz="2700" dirty="0"/>
              <a:t>b. Cross Validation Modelling</a:t>
            </a:r>
          </a:p>
          <a:p>
            <a:pPr marL="914400" lvl="2" indent="0">
              <a:buNone/>
            </a:pPr>
            <a:r>
              <a:rPr lang="en-US" sz="2700" dirty="0"/>
              <a:t>c. Model Deployment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400" dirty="0"/>
              <a:t>Conclusions</a:t>
            </a:r>
            <a:endParaRPr lang="en-AU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F8FD-0F2D-A096-BF4E-A03B72C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8" y="1376313"/>
            <a:ext cx="4979276" cy="3288987"/>
          </a:xfrm>
          <a:prstGeom prst="rect">
            <a:avLst/>
          </a:prstGeom>
          <a:effectLst>
            <a:reflection stA="41688" endPos="35115" dist="50800" dir="5400000" sy="-100000" algn="bl" rotWithShape="0"/>
            <a:softEdge rad="259689"/>
          </a:effectLst>
        </p:spPr>
      </p:pic>
    </p:spTree>
    <p:extLst>
      <p:ext uri="{BB962C8B-B14F-4D97-AF65-F5344CB8AC3E}">
        <p14:creationId xmlns:p14="http://schemas.microsoft.com/office/powerpoint/2010/main" val="29233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1" y="1586846"/>
            <a:ext cx="8463946" cy="388840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Goals of the project, to: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Understand the visa award program using data analysis and visualizations in Tableau.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Develop machine learning models that predict the status of visa applications results, with the </a:t>
            </a:r>
            <a:r>
              <a:rPr lang="en-AU" sz="2000" dirty="0"/>
              <a:t>aim to provide valuable insights for both applicants and immigration authorities, contributing to more efficient and informed decision-making.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0" y="1586846"/>
            <a:ext cx="10809420" cy="2306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Dataset: US working visa status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Sources: </a:t>
            </a:r>
            <a:r>
              <a:rPr lang="en-US" sz="2000" dirty="0">
                <a:hlinkClick r:id="rId2"/>
              </a:rPr>
              <a:t>https://www.kaggle.com/datasets/moro23/easyvisa-dataset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Target: Visa Status (Certified, Denied)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3B1B2-669C-999D-2AE2-D549506DFACD}"/>
              </a:ext>
            </a:extLst>
          </p:cNvPr>
          <p:cNvSpPr txBox="1">
            <a:spLocks/>
          </p:cNvSpPr>
          <p:nvPr/>
        </p:nvSpPr>
        <p:spPr>
          <a:xfrm>
            <a:off x="983081" y="3893281"/>
            <a:ext cx="5575609" cy="269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Numerical features: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Number of Employees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Wage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Year Company Established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B0213-C990-F5CF-52EC-9A5B546DF3C2}"/>
              </a:ext>
            </a:extLst>
          </p:cNvPr>
          <p:cNvSpPr txBox="1">
            <a:spLocks/>
          </p:cNvSpPr>
          <p:nvPr/>
        </p:nvSpPr>
        <p:spPr>
          <a:xfrm>
            <a:off x="5627648" y="3829784"/>
            <a:ext cx="5408613" cy="306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Categorical features: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Continents of Origin (6)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Regions of Employment (5)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Level of Education (4)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experience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Training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Full Time Position (2)</a:t>
            </a:r>
          </a:p>
        </p:txBody>
      </p:sp>
    </p:spTree>
    <p:extLst>
      <p:ext uri="{BB962C8B-B14F-4D97-AF65-F5344CB8AC3E}">
        <p14:creationId xmlns:p14="http://schemas.microsoft.com/office/powerpoint/2010/main" val="19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703298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Investigate if any unexpected data exist</a:t>
            </a:r>
          </a:p>
          <a:p>
            <a:r>
              <a:rPr lang="en-US" sz="2400" dirty="0"/>
              <a:t>Confirm data types, change any if required</a:t>
            </a:r>
          </a:p>
          <a:p>
            <a:r>
              <a:rPr lang="en-US" sz="2400" dirty="0"/>
              <a:t>Add columns for latitude and longitude (for Tableau)</a:t>
            </a:r>
          </a:p>
          <a:p>
            <a:r>
              <a:rPr lang="en-US" sz="2400" dirty="0"/>
              <a:t>Drop unnecessary columns, i.e. case id</a:t>
            </a:r>
          </a:p>
          <a:p>
            <a:r>
              <a:rPr lang="en-US" sz="2400" dirty="0"/>
              <a:t>Remove outliers (using quantiles)</a:t>
            </a:r>
          </a:p>
          <a:p>
            <a:r>
              <a:rPr lang="en-US" sz="2400" dirty="0"/>
              <a:t>Data Statistics</a:t>
            </a:r>
          </a:p>
          <a:p>
            <a:r>
              <a:rPr lang="en-US" sz="2400" dirty="0"/>
              <a:t>Encode categorical features and target</a:t>
            </a:r>
          </a:p>
          <a:p>
            <a:r>
              <a:rPr lang="en-US" sz="2400" dirty="0"/>
              <a:t>Split the dataset into training and testing 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Data Information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18A-6FA8-3CDB-6CD2-7F7CCD9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Tableau Visualizations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2D62-B973-3865-9628-D0B7736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1" y="2161880"/>
            <a:ext cx="4982454" cy="377762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Preforming exploratory analysis on the dataset in order to gain a better understanding of general themes associated with US visa approvals.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fr-FR" sz="2400" b="0" i="0" dirty="0">
                <a:solidFill>
                  <a:srgbClr val="1F2328"/>
                </a:solidFill>
                <a:effectLst/>
                <a:latin typeface="-apple-system"/>
              </a:rPr>
              <a:t>Tableau Link: </a:t>
            </a:r>
            <a:r>
              <a:rPr lang="fr-FR" sz="2400" b="0" i="0" u="sng" dirty="0">
                <a:effectLst/>
                <a:latin typeface="-apple-system"/>
                <a:hlinkClick r:id="rId2"/>
              </a:rPr>
              <a:t>https://public.tableau.com/app/profile/yoshie.hara/viz/Project4_Group8US_Visa/Story1?publish=yes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7F64-A180-FD77-B68D-0D3478EC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79" y="2161880"/>
            <a:ext cx="4982454" cy="449528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6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C95-CDE1-AB80-36F5-7722E677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02" y="21112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Asia is the leading source of visa applications.</a:t>
            </a:r>
          </a:p>
          <a:p>
            <a:r>
              <a:rPr lang="en-US" sz="2000" dirty="0"/>
              <a:t>Europe boasts the highest certification rate at 81%. </a:t>
            </a:r>
            <a:br>
              <a:rPr lang="en-US" sz="2000" dirty="0"/>
            </a:br>
            <a:r>
              <a:rPr lang="en-US" sz="2000" dirty="0"/>
              <a:t>Meanwhile, South America has the lowest certification rate at 64%.</a:t>
            </a:r>
          </a:p>
          <a:p>
            <a:r>
              <a:rPr lang="en-US" sz="2000" dirty="0"/>
              <a:t>Doctorate holders having an 89% success rate, compared to </a:t>
            </a:r>
            <a:br>
              <a:rPr lang="en-US" sz="2000" dirty="0"/>
            </a:br>
            <a:r>
              <a:rPr lang="en-US" sz="2000" dirty="0"/>
              <a:t>high school degree holders only records34%. </a:t>
            </a:r>
            <a:br>
              <a:rPr lang="en-US" sz="2000" dirty="0"/>
            </a:br>
            <a:r>
              <a:rPr lang="en-US" sz="2000" dirty="0"/>
              <a:t>We can tell that Education level strongly influences certification.</a:t>
            </a:r>
          </a:p>
          <a:p>
            <a:r>
              <a:rPr lang="en-US" sz="2000" dirty="0"/>
              <a:t>Midwest employers have a high certification rate of 77%.</a:t>
            </a:r>
          </a:p>
          <a:p>
            <a:r>
              <a:rPr lang="en-US" sz="2000" dirty="0"/>
              <a:t>Salary expectations show a common range of 40k to 80k.</a:t>
            </a:r>
            <a:br>
              <a:rPr lang="en-US" sz="2000" dirty="0"/>
            </a:br>
            <a:r>
              <a:rPr lang="en-US" sz="2000" dirty="0"/>
              <a:t>Higher income doesn't guarantee the higher chance of approval.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5BB5-B415-BE5E-0427-CB4CC4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24110"/>
            <a:ext cx="9534411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General Observations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AA38-EEEF-8BC7-03F8-591C351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95531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Preparation, as discussed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A couple of approaches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Neural Networks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Compare models in terms accuracy, precision, recall….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Deploy best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E70F4-FB29-8D6A-9BF4-4016673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Strategy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05000"/>
            <a:ext cx="7263982" cy="719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Pair plots to check degree of linearity/no-linearity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Data Preparation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4C39-837A-5002-0E3A-C4A4B0DD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8" y="2449706"/>
            <a:ext cx="5161401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{AB9892E9-4FB2-D844-A5A4-E2010B667042}tf10001069</Template>
  <TotalTime>7589</TotalTime>
  <Words>791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Century Gothic</vt:lpstr>
      <vt:lpstr>Wingdings 3</vt:lpstr>
      <vt:lpstr>Wisp</vt:lpstr>
      <vt:lpstr>US Working Visa Applications Status Visualization and Prediction</vt:lpstr>
      <vt:lpstr>Agenda</vt:lpstr>
      <vt:lpstr>Introduction and Overview</vt:lpstr>
      <vt:lpstr>Data Information</vt:lpstr>
      <vt:lpstr>Data Information and Preparation</vt:lpstr>
      <vt:lpstr>Data Analysis and Visualization Tableau Visualizations </vt:lpstr>
      <vt:lpstr>Data Analysis and Visualization General Observations </vt:lpstr>
      <vt:lpstr>Machine Learning Modelling Strategy </vt:lpstr>
      <vt:lpstr>Machine Learning Modelling Data Preparation </vt:lpstr>
      <vt:lpstr>Machine Learning Modelling Logistic Regression </vt:lpstr>
      <vt:lpstr>Machine Learning Modelling Artificial Neural Network – Traditional Modelling </vt:lpstr>
      <vt:lpstr>Machine Learning Modelling Artificial Neural Network – Cross Validation Modelling </vt:lpstr>
      <vt:lpstr>Machine Learning Modelling Artificial Neural Network – Model Deployment 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Working Visa Applications</dc:title>
  <dc:creator>愛惠 原</dc:creator>
  <cp:lastModifiedBy>Hussam Goda</cp:lastModifiedBy>
  <cp:revision>37</cp:revision>
  <dcterms:created xsi:type="dcterms:W3CDTF">2023-10-31T13:02:08Z</dcterms:created>
  <dcterms:modified xsi:type="dcterms:W3CDTF">2023-11-08T10:56:09Z</dcterms:modified>
</cp:coreProperties>
</file>