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0" r:id="rId10"/>
    <p:sldId id="277" r:id="rId11"/>
    <p:sldId id="261" r:id="rId12"/>
    <p:sldId id="263" r:id="rId13"/>
    <p:sldId id="264" r:id="rId14"/>
    <p:sldId id="266" r:id="rId15"/>
    <p:sldId id="267" r:id="rId16"/>
    <p:sldId id="268" r:id="rId17"/>
    <p:sldId id="269" r:id="rId18"/>
    <p:sldId id="272" r:id="rId19"/>
    <p:sldId id="271" r:id="rId20"/>
    <p:sldId id="265" r:id="rId21"/>
    <p:sldId id="274" r:id="rId22"/>
    <p:sldId id="275" r:id="rId23"/>
    <p:sldId id="276" r:id="rId24"/>
    <p:sldId id="278" r:id="rId25"/>
    <p:sldId id="279" r:id="rId26"/>
    <p:sldId id="280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8D3-7ED5-4B77-AB8A-600A1234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7AAEE-0AC5-46F3-A3D2-740ABE612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468F-0287-4909-9B7C-BB3BF0D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661B-AFF7-469F-9F01-CDE2C262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4468-B938-4973-B6C9-5C7E076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8D63-35BB-4E3F-8762-D036822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1652D-936E-4204-A7C9-1B005155B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F524-2578-456B-BBD8-95FA7C5A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439E-A3C4-47E1-8AB1-8F5D2AC7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0107-A5F6-4367-92CA-0D41D409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E45-42E4-43D6-88C6-68BE0A436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77AA3-B093-4433-8587-8BB403BB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B553-ABBD-4287-B50D-B5141FA2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05BC-6B10-4BF7-8560-F86F1B26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AE71-C6AC-4FAA-9A6B-D8CA7A5E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FCAD-8DAB-4603-ADEE-06867EBC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AF03-7A4D-4882-9FF1-0B3599F0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14EA-1B1F-42FC-BAB7-06088A7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6770-41A3-4C6C-9B3F-4CF05D9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A656-B28D-4D80-98DB-E2AA3266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7AAD-BFF3-4514-93B4-40F10955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E5409-E844-44DE-A8B1-C66E43E7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3767-768E-49C9-8B4C-EBD11B50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9783-0E10-4955-90F4-E822FF6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A33E-A057-40FD-B441-C911F935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CA75-8995-4474-B3F8-009FCA6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D74E-9D67-45E5-86CC-AEFF6D14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BC96E-361E-4B8D-8430-1E4C67BC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25C5-83BF-4440-A901-7F749D4C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1D50E-44BC-4243-897A-586176C7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3114-021F-4F02-8B78-FD339BE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8A8-88A2-451E-95BC-FAE382F9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DAAC-5567-485E-9541-70ED4D5F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B3D41-3A2F-46A1-8C8F-13F8CA54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C6994-71D3-4550-8946-CBFA3FFC7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6A4E-FA3D-402B-A7D1-C7673D33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9711A-AEB9-4A4E-BD89-C38D9FB0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9A6AF-C9C8-4415-9D9A-D3D4FC6A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E601F-2CA7-4FD3-92DC-58E17BF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A665-0B41-4DF8-B623-F79DB384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DC7B7-1152-46EA-B671-1215EEC5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10111-45B0-4292-818E-7C209561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28652-7639-45DE-ACFC-E73918B0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9DD5-6F2E-46C0-BDED-FB744EC1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7F17-035D-4DDD-8ABC-D57D9E3D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9BF7-9CC6-459A-9E56-148BCE9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0A0-D5D8-4154-A558-C2267B3A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831B-C7C8-4CDB-A36E-297DA36F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0943B-67E9-4C6C-8467-0AB7EEEDD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FB66-0FEF-4A56-80D1-F2522F85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D1E86-4A21-490B-AF09-7268A201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4007C-CD6F-4FCB-B374-2DF81D6B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94DA-6526-4ABF-8F6A-CF5F737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49F8C-C75E-423A-B48F-E5CD63F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AC5CE-FDC8-4BD9-9889-5B902A26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F8A83-5995-4CE8-845E-ABD7EF1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5456-8261-432A-B673-ACD96ABF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166F5-1755-4BBA-A5CC-55729BA3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4F95E-A70D-477A-8BE5-9956DC90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D0B1-2788-4957-AAA7-5A1F5160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C84B-BA12-4863-8E3E-769A5CD80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DD7D-9AC9-427E-9EE9-A3B073E459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3203-CFAA-4BC0-AE83-482CE29DC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9AE1-4599-4592-A4DA-10BF7592E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7E86-B839-4FDF-A313-2D9441EFC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sj.net/iasj/download/e2adce62809b6a3a" TargetMode="External"/><Relationship Id="rId2" Type="http://schemas.openxmlformats.org/officeDocument/2006/relationships/hyperlink" Target="https://thescipub.com/pdf/jcssp.2016.1.18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archives-ouvertes.fr/hal-01683494/file/Lecture_Notes_in_Computer_Science__LNCS__2%20%2819%29.pdf" TargetMode="External"/><Relationship Id="rId2" Type="http://schemas.openxmlformats.org/officeDocument/2006/relationships/hyperlink" Target="https://aclanthology.org/W17-1303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2398174_AWSS_An_Algorithm_for_Measuring_Arabic_Word_Semantic_Similarit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uanLucasLiu/Arabic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BB05-E3FE-465F-ADEE-0BF4AAC13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TPDL 2022 Paper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D0F25-BBD6-4E45-B3F7-4985FC09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Updates include codebase, related work, and paper writing</a:t>
            </a:r>
          </a:p>
        </p:txBody>
      </p:sp>
    </p:spTree>
    <p:extLst>
      <p:ext uri="{BB962C8B-B14F-4D97-AF65-F5344CB8AC3E}">
        <p14:creationId xmlns:p14="http://schemas.microsoft.com/office/powerpoint/2010/main" val="4245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(Morin et. al. 2015) </a:t>
            </a:r>
            <a:r>
              <a:rPr lang="en-US" dirty="0"/>
              <a:t>LINA: Identifying Comparable Documents from Wikipedia</a:t>
            </a:r>
          </a:p>
          <a:p>
            <a:r>
              <a:rPr lang="en-US" dirty="0"/>
              <a:t>Hapax words are words that occur only once in the document</a:t>
            </a:r>
          </a:p>
          <a:p>
            <a:r>
              <a:rPr lang="en-US" dirty="0"/>
              <a:t>Simple approach: Documents that share the largest amount of hapax words are parallel.</a:t>
            </a:r>
          </a:p>
          <a:p>
            <a:r>
              <a:rPr lang="en-US" dirty="0"/>
              <a:t>The notion is that most hapax words are in practice proper nouns or numerical entities, which are often cognates.</a:t>
            </a:r>
          </a:p>
        </p:txBody>
      </p:sp>
    </p:spTree>
    <p:extLst>
      <p:ext uri="{BB962C8B-B14F-4D97-AF65-F5344CB8AC3E}">
        <p14:creationId xmlns:p14="http://schemas.microsoft.com/office/powerpoint/2010/main" val="159587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Awajan</a:t>
            </a:r>
            <a:r>
              <a:rPr lang="en-US" dirty="0">
                <a:solidFill>
                  <a:srgbClr val="FF0000"/>
                </a:solidFill>
              </a:rPr>
              <a:t> 2015) </a:t>
            </a:r>
            <a:r>
              <a:rPr lang="en-US" dirty="0"/>
              <a:t>Semantic similarity-based approach for reducing Arabic texts dimensionality </a:t>
            </a:r>
          </a:p>
          <a:p>
            <a:r>
              <a:rPr lang="en-US" dirty="0"/>
              <a:t>file:///C:/Users/hhallak/Desktop/s10772-015-9284-6.pdf </a:t>
            </a:r>
          </a:p>
          <a:p>
            <a:r>
              <a:rPr lang="en-US" dirty="0"/>
              <a:t>The purpose is to summarize a large document</a:t>
            </a:r>
          </a:p>
          <a:p>
            <a:r>
              <a:rPr lang="en-US" dirty="0"/>
              <a:t>Nes extracted using a simple method (gazetteer)</a:t>
            </a:r>
          </a:p>
          <a:p>
            <a:r>
              <a:rPr lang="en-US" dirty="0"/>
              <a:t>Stop words are removed</a:t>
            </a:r>
          </a:p>
          <a:p>
            <a:r>
              <a:rPr lang="en-US" dirty="0"/>
              <a:t>Distributional semantics is used to build word-context matrix representing the distribution of words across contexts</a:t>
            </a:r>
          </a:p>
          <a:p>
            <a:r>
              <a:rPr lang="en-US" dirty="0"/>
              <a:t>Convert text to a vector space model VSM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2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(Soori et. al. 2013) </a:t>
            </a:r>
            <a:r>
              <a:rPr lang="en-US" dirty="0"/>
              <a:t>Text Similarity Based on Data Compression in Arabic</a:t>
            </a:r>
          </a:p>
          <a:p>
            <a:r>
              <a:rPr lang="en-US" dirty="0"/>
              <a:t>Uses Lempel Ziv comparison algorithm</a:t>
            </a:r>
          </a:p>
          <a:p>
            <a:r>
              <a:rPr lang="en-US" dirty="0"/>
              <a:t>The text itself is the dictionary.</a:t>
            </a:r>
          </a:p>
          <a:p>
            <a:r>
              <a:rPr lang="en-US" dirty="0"/>
              <a:t>Later occurrences of a string are replaced by numbers indicating where it occurred before and its length.</a:t>
            </a:r>
          </a:p>
          <a:p>
            <a:r>
              <a:rPr lang="en-US" dirty="0"/>
              <a:t>Stop words are removed</a:t>
            </a:r>
          </a:p>
          <a:p>
            <a:r>
              <a:rPr lang="en-US" dirty="0"/>
              <a:t>K-gram based (K is the threshold for words’ sequences matching)</a:t>
            </a:r>
          </a:p>
          <a:p>
            <a:r>
              <a:rPr lang="en-US" dirty="0"/>
              <a:t>Only operates on Arabic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0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(Al-</a:t>
            </a:r>
            <a:r>
              <a:rPr lang="en-US" dirty="0" err="1">
                <a:solidFill>
                  <a:srgbClr val="FF0000"/>
                </a:solidFill>
              </a:rPr>
              <a:t>Radaideh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Afif</a:t>
            </a:r>
            <a:r>
              <a:rPr lang="en-US" dirty="0">
                <a:solidFill>
                  <a:srgbClr val="FF0000"/>
                </a:solidFill>
              </a:rPr>
              <a:t>  2009) </a:t>
            </a:r>
            <a:r>
              <a:rPr lang="en-US" dirty="0"/>
              <a:t>ARABIC TEXT SUMMARIZATION USING AGGREGATE SIMILARITY</a:t>
            </a:r>
          </a:p>
          <a:p>
            <a:r>
              <a:rPr lang="en-US" dirty="0"/>
              <a:t>Divide the document into sentences then tokenize.</a:t>
            </a:r>
          </a:p>
          <a:p>
            <a:r>
              <a:rPr lang="en-US" dirty="0"/>
              <a:t>Extract nouns</a:t>
            </a:r>
          </a:p>
          <a:p>
            <a:r>
              <a:rPr lang="en-US" dirty="0"/>
              <a:t>Compute the similarity between each sentence and the whole document based on the similarity between the noun frequency in the sentence and the document using the Inner Product.</a:t>
            </a:r>
          </a:p>
          <a:p>
            <a:r>
              <a:rPr lang="en-US" dirty="0"/>
              <a:t>The summation of all similarities of every sentence (for all nouns in it) represents an Aggregate similarity</a:t>
            </a:r>
          </a:p>
          <a:p>
            <a:r>
              <a:rPr lang="en-US" dirty="0"/>
              <a:t>Based on a user-defined threshold, select the sentences that will be the summary.</a:t>
            </a:r>
          </a:p>
          <a:p>
            <a:r>
              <a:rPr lang="en-US" dirty="0"/>
              <a:t>Works on Arabic docs</a:t>
            </a:r>
          </a:p>
        </p:txBody>
      </p:sp>
    </p:spTree>
    <p:extLst>
      <p:ext uri="{BB962C8B-B14F-4D97-AF65-F5344CB8AC3E}">
        <p14:creationId xmlns:p14="http://schemas.microsoft.com/office/powerpoint/2010/main" val="153871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Zweigenbaum</a:t>
            </a:r>
            <a:r>
              <a:rPr lang="en-US" dirty="0">
                <a:solidFill>
                  <a:srgbClr val="FF0000"/>
                </a:solidFill>
              </a:rPr>
              <a:t> et. al. 2018) </a:t>
            </a:r>
            <a:r>
              <a:rPr lang="en-US" dirty="0"/>
              <a:t>Overview of the Third BUCC Shared Task: Spotting Parallel Sentences in Comparable Corpora</a:t>
            </a:r>
          </a:p>
          <a:p>
            <a:r>
              <a:rPr lang="en-US" dirty="0"/>
              <a:t>Arabic isn’t one of the 5 selected languages (English, Chinese, German, French, and Russian)</a:t>
            </a:r>
          </a:p>
          <a:p>
            <a:r>
              <a:rPr lang="en-US" dirty="0">
                <a:solidFill>
                  <a:srgbClr val="FF0000"/>
                </a:solidFill>
              </a:rPr>
              <a:t>(Saad et. al. 2013)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Extracting Comparable Articles from Wikipedia and Measuring their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Comparabilities</a:t>
            </a: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/>
              <a:t>Basically, the same as his PhD thesis</a:t>
            </a:r>
          </a:p>
          <a:p>
            <a:r>
              <a:rPr lang="en-US" dirty="0"/>
              <a:t>Multilingual document representation model based on </a:t>
            </a:r>
            <a:r>
              <a:rPr lang="en-US" dirty="0" err="1"/>
              <a:t>wordNet</a:t>
            </a:r>
            <a:r>
              <a:rPr lang="en-US" dirty="0"/>
              <a:t> dictionary. We also apply Latent Semantic Indexing (LSI)</a:t>
            </a:r>
          </a:p>
          <a:p>
            <a:r>
              <a:rPr lang="en-US" dirty="0"/>
              <a:t>Binary and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75336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(Fouad and </a:t>
            </a:r>
            <a:r>
              <a:rPr lang="en-US" dirty="0" err="1">
                <a:solidFill>
                  <a:srgbClr val="FF0000"/>
                </a:solidFill>
              </a:rPr>
              <a:t>Atyah</a:t>
            </a:r>
            <a:r>
              <a:rPr lang="en-US" dirty="0">
                <a:solidFill>
                  <a:srgbClr val="FF0000"/>
                </a:solidFill>
              </a:rPr>
              <a:t> 2018) </a:t>
            </a:r>
            <a:r>
              <a:rPr lang="en-US" dirty="0"/>
              <a:t>Efficient Topic Detection System for Online Arabic News</a:t>
            </a:r>
          </a:p>
          <a:p>
            <a:r>
              <a:rPr lang="en-US" dirty="0"/>
              <a:t>Uses different classification methods. Utilizing the Information Gain, for feature selection and the Naïve Bayes algorithm produced the best results. </a:t>
            </a:r>
          </a:p>
          <a:p>
            <a:r>
              <a:rPr lang="en-US" dirty="0"/>
              <a:t>The aim is to automate the work in the news agencies</a:t>
            </a:r>
          </a:p>
          <a:p>
            <a:r>
              <a:rPr lang="en-US" dirty="0">
                <a:solidFill>
                  <a:srgbClr val="FF0000"/>
                </a:solidFill>
              </a:rPr>
              <a:t>(Thompson and Bowerman 2017) </a:t>
            </a:r>
            <a:r>
              <a:rPr lang="en-US" dirty="0"/>
              <a:t>Detecting Cross-Lingual Plagiarism Using Simulated Word Embeddings</a:t>
            </a:r>
          </a:p>
          <a:p>
            <a:r>
              <a:rPr lang="en-US" dirty="0"/>
              <a:t>Does it by predicting an Internet Translator output (with </a:t>
            </a:r>
            <a:r>
              <a:rPr lang="en-US" dirty="0" err="1"/>
              <a:t>Synnonyms</a:t>
            </a:r>
            <a:r>
              <a:rPr lang="en-US" dirty="0"/>
              <a:t>)</a:t>
            </a:r>
          </a:p>
          <a:p>
            <a:r>
              <a:rPr lang="en-US" dirty="0"/>
              <a:t>Does not require a parallel/comparable corpus or an internet translator</a:t>
            </a:r>
          </a:p>
          <a:p>
            <a:r>
              <a:rPr lang="en-US" dirty="0"/>
              <a:t>Uses Google Translate to build a dictionary, then build an offline MTM</a:t>
            </a:r>
          </a:p>
          <a:p>
            <a:r>
              <a:rPr lang="en-US" dirty="0"/>
              <a:t>Uses Word2vec and BOW</a:t>
            </a:r>
          </a:p>
          <a:p>
            <a:r>
              <a:rPr lang="en-US" dirty="0"/>
              <a:t>https://arxiv.org/ftp/arxiv/papers/1712/1712.10190.pdf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7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342C-AA3C-4648-98BE-FD6C7F16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A250-7175-4F3F-8FB6-89C751B0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408922"/>
            <a:ext cx="11336694" cy="51691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Kanan</a:t>
            </a:r>
            <a:r>
              <a:rPr lang="en-US" dirty="0">
                <a:solidFill>
                  <a:srgbClr val="FF0000"/>
                </a:solidFill>
              </a:rPr>
              <a:t> 2015 Ph.D. Dissertation)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Arabic News Text Classification and Summarization: A Case of the Electronic Library Institute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SeerQ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(ELISQ)</a:t>
            </a:r>
          </a:p>
          <a:p>
            <a:r>
              <a:rPr lang="en-US" dirty="0"/>
              <a:t>Introduced a new light stemmer for Arabic</a:t>
            </a:r>
          </a:p>
          <a:p>
            <a:r>
              <a:rPr lang="en-US" dirty="0"/>
              <a:t>Built a taxonomy for Arabic news</a:t>
            </a:r>
          </a:p>
          <a:p>
            <a:r>
              <a:rPr lang="en-US" dirty="0"/>
              <a:t>Automatic classification (Binary SVM produced best results)</a:t>
            </a:r>
          </a:p>
          <a:p>
            <a:r>
              <a:rPr lang="en-US" dirty="0"/>
              <a:t>Add labels to articles from taxonomy (metadata)</a:t>
            </a:r>
          </a:p>
          <a:p>
            <a:r>
              <a:rPr lang="en-US" dirty="0"/>
              <a:t>Due to the lack of high quality Arabic NER tools, two new tools were constructed: </a:t>
            </a:r>
            <a:r>
              <a:rPr lang="en-US" dirty="0" err="1"/>
              <a:t>RenA</a:t>
            </a:r>
            <a:r>
              <a:rPr lang="en-US" dirty="0"/>
              <a:t> for Arabic NER, and ALDA for Arabic topic extraction (using the Latent Dirichlet Algorithm)</a:t>
            </a:r>
          </a:p>
          <a:p>
            <a:r>
              <a:rPr lang="en-US" dirty="0"/>
              <a:t>https://www.proquest.com/openview/891d08260d65ff8175ab3582c219398a/1?pq-origsite=gscholar&amp;cbl=18750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5" y="1576872"/>
            <a:ext cx="11206065" cy="5281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(</a:t>
            </a:r>
            <a:r>
              <a:rPr lang="en-US" dirty="0" err="1"/>
              <a:t>Alian</a:t>
            </a:r>
            <a:r>
              <a:rPr lang="en-US" dirty="0"/>
              <a:t> and </a:t>
            </a:r>
            <a:r>
              <a:rPr lang="en-US" dirty="0" err="1"/>
              <a:t>Awajan</a:t>
            </a:r>
            <a:r>
              <a:rPr lang="en-US" dirty="0"/>
              <a:t> 2018): Arabic Semantic Similarity Approaches – Review</a:t>
            </a:r>
          </a:p>
          <a:p>
            <a:r>
              <a:rPr lang="en-US" dirty="0"/>
              <a:t>file:///C:/Users/hhallak/Downloads/arabicsemanticsimilarityapproaches-review%20(1).pdf</a:t>
            </a:r>
          </a:p>
          <a:p>
            <a:r>
              <a:rPr lang="en-US" dirty="0">
                <a:solidFill>
                  <a:srgbClr val="FF0000"/>
                </a:solidFill>
              </a:rPr>
              <a:t>(Ehsan et al., 2016) </a:t>
            </a:r>
            <a:r>
              <a:rPr lang="en-US" dirty="0"/>
              <a:t>Using a dictionary and n-gram alignment to improve fine-grained cross-language plagiarism detection</a:t>
            </a:r>
          </a:p>
          <a:p>
            <a:r>
              <a:rPr lang="en-US" dirty="0"/>
              <a:t>https://dl.acm.org/doi/pdf/10.1145/2960811.2960817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(Ferrero et al., 2017) </a:t>
            </a:r>
            <a:r>
              <a:rPr lang="en-US" dirty="0"/>
              <a:t>Using Word Embedding for Cross Language Plagiarism Detection</a:t>
            </a:r>
          </a:p>
          <a:p>
            <a:r>
              <a:rPr lang="en-US" dirty="0"/>
              <a:t>Uses Machine Translation to construct part of the dataset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Barrón</a:t>
            </a:r>
            <a:r>
              <a:rPr lang="en-US" dirty="0">
                <a:solidFill>
                  <a:srgbClr val="FF0000"/>
                </a:solidFill>
              </a:rPr>
              <a:t>-Cedeño et al., 2013) </a:t>
            </a:r>
            <a:r>
              <a:rPr lang="en-US" dirty="0"/>
              <a:t>Plagiarism Meets Paraphrasing: Insights for the Next Generation in Automatic Plagiarism Detection</a:t>
            </a:r>
          </a:p>
          <a:p>
            <a:r>
              <a:rPr lang="en-US" dirty="0"/>
              <a:t>Using Machine Translation (Google Translate) outperformed all other plagiarism detection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40760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NexusSans"/>
              </a:rPr>
              <a:t>Sree</a:t>
            </a:r>
            <a:r>
              <a:rPr lang="en-US" b="0" i="0" dirty="0">
                <a:solidFill>
                  <a:srgbClr val="FF0000"/>
                </a:solidFill>
                <a:effectLst/>
                <a:latin typeface="NexusSans"/>
              </a:rPr>
              <a:t> Ram Kiran Nag et. al. 2021) </a:t>
            </a:r>
            <a:r>
              <a:rPr lang="en-US" b="0" i="0" dirty="0">
                <a:solidFill>
                  <a:srgbClr val="505050"/>
                </a:solidFill>
                <a:effectLst/>
                <a:latin typeface="NexusSerif"/>
              </a:rPr>
              <a:t>Comparative and experimental study in identifying the similarity between languages for plagiarism detection and efficient language translation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Full text: file:///C:/Users/hhallak/Desktop/kirannag2021.pdf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Abu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Kwaik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 20</a:t>
            </a:r>
            <a:r>
              <a:rPr lang="en-US" dirty="0">
                <a:solidFill>
                  <a:srgbClr val="FF0000"/>
                </a:solidFill>
                <a:latin typeface="NexusSerif"/>
              </a:rPr>
              <a:t>20) </a:t>
            </a:r>
            <a:r>
              <a:rPr lang="en-US" dirty="0">
                <a:solidFill>
                  <a:srgbClr val="505050"/>
                </a:solidFill>
                <a:latin typeface="NexusSerif"/>
              </a:rPr>
              <a:t>An Arabic Tweets Sentiment Analysis Dataset (ATSAD) using Distant Supervision and Self Training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NexusSerif"/>
              </a:rPr>
              <a:t>Might be good for future work (identifying positive and negative news articles).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Al-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Rahmani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and Mustafa 2012)</a:t>
            </a:r>
            <a:r>
              <a:rPr lang="en-US" sz="2800" b="0" i="0" u="none" strike="noStrike" baseline="0" dirty="0">
                <a:latin typeface="TimesNewRoman"/>
              </a:rPr>
              <a:t>: </a:t>
            </a:r>
            <a:r>
              <a:rPr lang="en-US" dirty="0">
                <a:solidFill>
                  <a:srgbClr val="505050"/>
                </a:solidFill>
                <a:latin typeface="NexusSerif"/>
              </a:rPr>
              <a:t>N-Gram-Based Techniques for Arabic Text Document Matching; Case Study: Courses Accreditation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Dice’s similarity, bi-gram word-based and document-based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104 course descriptions and 30 course descriptions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More than 80% accuracy</a:t>
            </a:r>
            <a:endParaRPr lang="en-US" dirty="0">
              <a:solidFill>
                <a:srgbClr val="FF0000"/>
              </a:solidFill>
              <a:latin typeface="NexusSerif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Froud et. al., 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201</a:t>
            </a:r>
            <a:r>
              <a:rPr lang="en-US" dirty="0">
                <a:solidFill>
                  <a:srgbClr val="FF0000"/>
                </a:solidFill>
                <a:latin typeface="NexusSerif"/>
              </a:rPr>
              <a:t>0) </a:t>
            </a:r>
            <a:r>
              <a:rPr lang="en-US" dirty="0"/>
              <a:t>Stemming and Similarity Measures for Arabic Documents Clustering</a:t>
            </a:r>
            <a:endParaRPr lang="en-US" dirty="0">
              <a:solidFill>
                <a:srgbClr val="505050"/>
              </a:solidFill>
              <a:latin typeface="NexusSerif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Euclidean Distance, Cosine Similarity, Jaccard Coefficient, Pearson Correlation Coefficient and Averaged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Kullback-Leibler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Divergence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Stemming will not yield good results, but helps making the documents smaller and faster to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GTS to use Newspaper3k instead of boilerpy3 to eliminate the capture of time-zone city which was being counted as a named entity (location)</a:t>
            </a:r>
          </a:p>
          <a:p>
            <a:r>
              <a:rPr lang="en-US" dirty="0"/>
              <a:t>Updated </a:t>
            </a:r>
            <a:r>
              <a:rPr lang="en-US" dirty="0" err="1"/>
              <a:t>GTS_titles</a:t>
            </a:r>
            <a:r>
              <a:rPr lang="en-US" dirty="0"/>
              <a:t> to use </a:t>
            </a:r>
            <a:r>
              <a:rPr lang="en-US" dirty="0" err="1"/>
              <a:t>NewsPlease</a:t>
            </a:r>
            <a:r>
              <a:rPr lang="en-US" dirty="0"/>
              <a:t> instead of boilerpy3 for easier capture of news stories’ titles.</a:t>
            </a:r>
          </a:p>
          <a:p>
            <a:r>
              <a:rPr lang="en-US" dirty="0"/>
              <a:t>Rewrote RSS news links extractor to give more control to the user:</a:t>
            </a:r>
            <a:br>
              <a:rPr lang="en-US" dirty="0"/>
            </a:br>
            <a:r>
              <a:rPr lang="en-US" dirty="0"/>
              <a:t>Number of runs</a:t>
            </a:r>
            <a:br>
              <a:rPr lang="en-US" dirty="0"/>
            </a:br>
            <a:r>
              <a:rPr lang="en-US" dirty="0"/>
              <a:t>Time delay between runs</a:t>
            </a:r>
          </a:p>
          <a:p>
            <a:r>
              <a:rPr lang="en-US" dirty="0"/>
              <a:t>Rewrote </a:t>
            </a:r>
            <a:r>
              <a:rPr lang="en-US" dirty="0" err="1"/>
              <a:t>SiteMaps</a:t>
            </a:r>
            <a:r>
              <a:rPr lang="en-US" dirty="0"/>
              <a:t> news links extractor to work on all websites with sitemaps and capture nested </a:t>
            </a:r>
            <a:r>
              <a:rPr lang="en-US"/>
              <a:t>sitemaps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7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436914"/>
            <a:ext cx="11457992" cy="52904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Selamat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and Ismail 2008)</a:t>
            </a:r>
            <a:r>
              <a:rPr lang="en-US" sz="2800" b="0" i="0" u="none" strike="noStrike" baseline="0" dirty="0">
                <a:latin typeface="TimesNewRoman"/>
              </a:rPr>
              <a:t>: </a:t>
            </a:r>
            <a:r>
              <a:rPr lang="en-US" dirty="0"/>
              <a:t>Finding English and Translated Arabic Documents Similarities Using GHSOM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The goal is similar to what I am trying to do.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Using parallel docs, bi-text, translated version of news stories for training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Stemming and stop words removal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Comparing SOM and GHSOM (unsupervised ML)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News collected from Aljazeera and others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87% and 93% P and R for SOM and GHSOM respectively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Hussein 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2015 and 2016</a:t>
            </a:r>
            <a:r>
              <a:rPr lang="en-US" dirty="0">
                <a:solidFill>
                  <a:srgbClr val="FF0000"/>
                </a:solidFill>
                <a:latin typeface="NexusSerif"/>
              </a:rPr>
              <a:t>) </a:t>
            </a:r>
          </a:p>
          <a:p>
            <a:r>
              <a:rPr lang="en-US" dirty="0">
                <a:solidFill>
                  <a:srgbClr val="FF0000"/>
                </a:solidFill>
                <a:latin typeface="NexusSerif"/>
              </a:rPr>
              <a:t>2015: </a:t>
            </a:r>
            <a:r>
              <a:rPr lang="en-US" dirty="0"/>
              <a:t>Arabic Document Similarity Analysis using </a:t>
            </a:r>
            <a:r>
              <a:rPr lang="en-US" dirty="0" err="1"/>
              <a:t>Ngrams</a:t>
            </a:r>
            <a:r>
              <a:rPr lang="en-US" dirty="0"/>
              <a:t> and Singular Value Decomposition</a:t>
            </a:r>
          </a:p>
          <a:p>
            <a:r>
              <a:rPr lang="en-US" dirty="0">
                <a:solidFill>
                  <a:srgbClr val="FF0000"/>
                </a:solidFill>
                <a:latin typeface="NexusSerif"/>
              </a:rPr>
              <a:t>2016: </a:t>
            </a:r>
            <a:r>
              <a:rPr lang="en-US" dirty="0"/>
              <a:t>Visualizing Document Similarity Using N-Grams and Latent Semantic Analysis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Uses various methods including TF-IDF, Morphological analyzer, stemming, POS tagging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30 graded students’ assignments answer documents of Kuwait Civilization History Course.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Outperformed Plagiarism checkers for 2-gram and 3-gram</a:t>
            </a:r>
          </a:p>
          <a:p>
            <a:endParaRPr lang="en-US" dirty="0">
              <a:solidFill>
                <a:srgbClr val="505050"/>
              </a:solidFill>
              <a:latin typeface="NexusSerif"/>
            </a:endParaRPr>
          </a:p>
        </p:txBody>
      </p:sp>
    </p:spTree>
    <p:extLst>
      <p:ext uri="{BB962C8B-B14F-4D97-AF65-F5344CB8AC3E}">
        <p14:creationId xmlns:p14="http://schemas.microsoft.com/office/powerpoint/2010/main" val="386535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436914"/>
            <a:ext cx="11457992" cy="52904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Alzahrani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2016)</a:t>
            </a:r>
            <a:r>
              <a:rPr lang="en-US" sz="2800" b="0" i="0" u="none" strike="noStrike" baseline="0" dirty="0">
                <a:latin typeface="TimesNewRoman"/>
              </a:rPr>
              <a:t>: </a:t>
            </a:r>
            <a:r>
              <a:rPr lang="en-US" dirty="0"/>
              <a:t>Cross-Language Semantic Similarity of Arabic-English Short Phrases and Sentences 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Focuses on small documents (sentences)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Dataset is selected sentences’ pairs from Li et al. (2006) and a constructed benchmark for testing cross-language similarity.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Uses 2 methods: dictionary translation and MT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Uses POS tagging, Lemmatization, removes stop words, etc. 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  <a:hlinkClick r:id="rId2"/>
              </a:rPr>
              <a:t>https://thescipub.com/pdf/jcssp.2016.1.18.pdf</a:t>
            </a:r>
            <a:endParaRPr lang="en-US" b="0" i="0" dirty="0">
              <a:solidFill>
                <a:srgbClr val="FF0000"/>
              </a:solidFill>
              <a:effectLst/>
              <a:latin typeface="NexusSerif"/>
            </a:endParaRP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Kadhem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Abd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Alameer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2017</a:t>
            </a:r>
            <a:r>
              <a:rPr lang="en-US" dirty="0">
                <a:solidFill>
                  <a:srgbClr val="FF0000"/>
                </a:solidFill>
                <a:latin typeface="NexusSerif"/>
              </a:rPr>
              <a:t>) </a:t>
            </a:r>
            <a:r>
              <a:rPr lang="en-US" dirty="0"/>
              <a:t>Finding the Similarity between Two Arabic Texts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Sentence level similarity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Hybrid method (Semantic similarity, Cosine similarity, and N-gram Dice’s index)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Dataset consists of a set of Arabic Computer Science terms (manually constructed)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Hybrid method outperformed each method separately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  <a:hlinkClick r:id="rId3"/>
              </a:rPr>
              <a:t>https://www.iasj.net/iasj/download/e2adce62809b6a3a</a:t>
            </a:r>
            <a:endParaRPr lang="en-US" dirty="0">
              <a:solidFill>
                <a:srgbClr val="505050"/>
              </a:solidFill>
              <a:latin typeface="NexusSerif"/>
            </a:endParaRPr>
          </a:p>
          <a:p>
            <a:endParaRPr lang="en-US" dirty="0">
              <a:solidFill>
                <a:srgbClr val="505050"/>
              </a:solidFill>
              <a:latin typeface="NexusSerif"/>
            </a:endParaRPr>
          </a:p>
        </p:txBody>
      </p:sp>
    </p:spTree>
    <p:extLst>
      <p:ext uri="{BB962C8B-B14F-4D97-AF65-F5344CB8AC3E}">
        <p14:creationId xmlns:p14="http://schemas.microsoft.com/office/powerpoint/2010/main" val="260551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436914"/>
            <a:ext cx="11457992" cy="529045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NexusSerif"/>
              </a:rPr>
              <a:t>Nagoudi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 and Schwab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2017)</a:t>
            </a:r>
            <a:r>
              <a:rPr lang="en-US" sz="2800" b="0" i="0" u="none" strike="noStrike" baseline="0" dirty="0">
                <a:latin typeface="TimesNewRoman"/>
              </a:rPr>
              <a:t>: </a:t>
            </a:r>
            <a:r>
              <a:rPr lang="en-US" dirty="0"/>
              <a:t>Semantic Similarity of Arabic Sentences with Word Embeddings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Sentence level similarity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750 sentence pairs from Microsoft Research Video Description Corpus translated to Arabic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Stop-words removed, Letter’s variations are normalized, etc.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Uses POS tagging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 Not aware of context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  <a:hlinkClick r:id="rId2"/>
              </a:rPr>
              <a:t>https://aclanthology.org/W17-1303.pdf</a:t>
            </a:r>
            <a:endParaRPr lang="en-US" dirty="0">
              <a:solidFill>
                <a:srgbClr val="505050"/>
              </a:solidFill>
              <a:latin typeface="NexusSerif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Nagoudi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et. al., 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2018</a:t>
            </a:r>
            <a:r>
              <a:rPr lang="en-US" dirty="0">
                <a:solidFill>
                  <a:srgbClr val="FF0000"/>
                </a:solidFill>
                <a:latin typeface="NexusSerif"/>
              </a:rPr>
              <a:t>) </a:t>
            </a:r>
            <a:r>
              <a:rPr lang="en-US" dirty="0"/>
              <a:t>Word Embedding-Based Approaches for Measuring Semantic Similarity of Arabic-English Sentences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Sentence level similarity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Uses MT to translate English sentences to Arabic then process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2400 sentence pairs examined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Words Alignment, IDF, and POS tagging is used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Ferrero 2017 is related (co-author)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  <a:hlinkClick r:id="rId3"/>
              </a:rPr>
              <a:t>https://hal.archives-ouvertes.fr/hal-01683494/file/Lecture_Notes_in_Computer_Science__LNCS__2%20%2819%29.pdf</a:t>
            </a:r>
            <a:endParaRPr lang="en-US" dirty="0">
              <a:solidFill>
                <a:srgbClr val="505050"/>
              </a:solidFill>
              <a:latin typeface="NexusSerif"/>
            </a:endParaRPr>
          </a:p>
          <a:p>
            <a:endParaRPr lang="en-US" dirty="0">
              <a:solidFill>
                <a:srgbClr val="505050"/>
              </a:solidFill>
              <a:latin typeface="NexusSerif"/>
            </a:endParaRPr>
          </a:p>
          <a:p>
            <a:endParaRPr lang="en-US" dirty="0">
              <a:solidFill>
                <a:srgbClr val="505050"/>
              </a:solidFill>
              <a:latin typeface="NexusSerif"/>
            </a:endParaRPr>
          </a:p>
        </p:txBody>
      </p:sp>
    </p:spTree>
    <p:extLst>
      <p:ext uri="{BB962C8B-B14F-4D97-AF65-F5344CB8AC3E}">
        <p14:creationId xmlns:p14="http://schemas.microsoft.com/office/powerpoint/2010/main" val="22393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436914"/>
            <a:ext cx="11457992" cy="52904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NexusSerif"/>
              </a:rPr>
              <a:t>Almarsoomi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 et. al., 2013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sz="2800" b="0" i="0" u="none" strike="noStrike" baseline="0" dirty="0">
                <a:latin typeface="TimesNewRoman"/>
              </a:rPr>
              <a:t>: </a:t>
            </a:r>
            <a:r>
              <a:rPr lang="en-US" dirty="0"/>
              <a:t>AWSS: An Algorithm for Measuring Arabic Word Semantic Similarity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Word level similarity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It is not closely related to my work. </a:t>
            </a:r>
            <a:r>
              <a:rPr lang="en-US" dirty="0">
                <a:solidFill>
                  <a:srgbClr val="505050"/>
                </a:solidFill>
                <a:latin typeface="NexusSerif"/>
                <a:hlinkClick r:id="rId2"/>
              </a:rPr>
              <a:t>https://www.researchgate.net/publication/262398174_AWSS_An_Algorithm_for_Measuring_Arabic_Word_Semantic_Similarity</a:t>
            </a:r>
            <a:endParaRPr lang="en-US" dirty="0">
              <a:solidFill>
                <a:srgbClr val="505050"/>
              </a:solidFill>
              <a:latin typeface="NexusSerif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(Froud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et. al., </a:t>
            </a:r>
            <a:r>
              <a:rPr lang="en-US" b="0" i="0" dirty="0">
                <a:solidFill>
                  <a:srgbClr val="FF0000"/>
                </a:solidFill>
                <a:effectLst/>
                <a:latin typeface="NexusSerif"/>
              </a:rPr>
              <a:t>2012</a:t>
            </a:r>
            <a:r>
              <a:rPr lang="en-US" dirty="0">
                <a:solidFill>
                  <a:srgbClr val="FF0000"/>
                </a:solidFill>
                <a:latin typeface="NexusSerif"/>
              </a:rPr>
              <a:t>) </a:t>
            </a:r>
            <a:r>
              <a:rPr lang="en-US" dirty="0"/>
              <a:t>Stemming versus Light Stemming for measuring the similarity between Arabic Words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Word level similarity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It is not closely related to my work. </a:t>
            </a:r>
          </a:p>
          <a:p>
            <a:r>
              <a:rPr lang="en-US" dirty="0">
                <a:solidFill>
                  <a:srgbClr val="FF0000"/>
                </a:solidFill>
                <a:latin typeface="NexusSerif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NexusSerif"/>
              </a:rPr>
              <a:t>Alhawarat</a:t>
            </a:r>
            <a:r>
              <a:rPr lang="en-US" dirty="0">
                <a:solidFill>
                  <a:srgbClr val="FF0000"/>
                </a:solidFill>
                <a:latin typeface="NexusSerif"/>
              </a:rPr>
              <a:t> et. al., 2021): </a:t>
            </a:r>
            <a:r>
              <a:rPr lang="en-US" dirty="0"/>
              <a:t>Effect of stemming on text similarity for Arabic language at sentence level</a:t>
            </a:r>
          </a:p>
          <a:p>
            <a:pPr algn="l"/>
            <a:r>
              <a:rPr lang="en-US" dirty="0">
                <a:solidFill>
                  <a:srgbClr val="505050"/>
                </a:solidFill>
                <a:latin typeface="NexusSerif"/>
              </a:rPr>
              <a:t>Compares the effect of multiple stemmers on text similarity using SVM, Stochastic Gradient Descent, and Naïve Bayesian</a:t>
            </a:r>
          </a:p>
          <a:p>
            <a:r>
              <a:rPr lang="en-US" dirty="0">
                <a:solidFill>
                  <a:srgbClr val="505050"/>
                </a:solidFill>
                <a:latin typeface="NexusSerif"/>
              </a:rPr>
              <a:t>In general, stemming improved similarity results by 7% but some stemmers produced worse results than the original text like Khoja heavy stemmer and </a:t>
            </a:r>
            <a:r>
              <a:rPr lang="en-US" dirty="0" err="1">
                <a:solidFill>
                  <a:srgbClr val="505050"/>
                </a:solidFill>
                <a:latin typeface="NexusSerif"/>
              </a:rPr>
              <a:t>AlKhalil</a:t>
            </a:r>
            <a:r>
              <a:rPr lang="en-US" dirty="0">
                <a:solidFill>
                  <a:srgbClr val="505050"/>
                </a:solidFill>
                <a:latin typeface="NexusSerif"/>
              </a:rPr>
              <a:t> light stemmer.</a:t>
            </a:r>
          </a:p>
          <a:p>
            <a:endParaRPr lang="en-US" dirty="0"/>
          </a:p>
          <a:p>
            <a:endParaRPr lang="en-US" dirty="0">
              <a:solidFill>
                <a:srgbClr val="505050"/>
              </a:solidFill>
              <a:latin typeface="NexusSerif"/>
            </a:endParaRPr>
          </a:p>
        </p:txBody>
      </p:sp>
    </p:spTree>
    <p:extLst>
      <p:ext uri="{BB962C8B-B14F-4D97-AF65-F5344CB8AC3E}">
        <p14:creationId xmlns:p14="http://schemas.microsoft.com/office/powerpoint/2010/main" val="61669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496D-E279-49AF-A52A-6FB73B34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1AAA2-14E1-4D5D-A97D-205492CB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9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by topic in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409382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1. Arabic NERC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Shaalan</a:t>
            </a:r>
            <a:r>
              <a:rPr lang="en-US" dirty="0">
                <a:solidFill>
                  <a:srgbClr val="FF0000"/>
                </a:solidFill>
              </a:rPr>
              <a:t> et. al. 2009) NERA</a:t>
            </a:r>
          </a:p>
          <a:p>
            <a:r>
              <a:rPr lang="en-US" dirty="0"/>
              <a:t>Rule-based</a:t>
            </a:r>
          </a:p>
          <a:p>
            <a:r>
              <a:rPr lang="en-US" dirty="0"/>
              <a:t>Whitelist of </a:t>
            </a:r>
            <a:r>
              <a:rPr lang="en-US" dirty="0" err="1"/>
              <a:t>nes</a:t>
            </a:r>
            <a:r>
              <a:rPr lang="en-US" dirty="0"/>
              <a:t> and grammar (dictionary) and regex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Shaalan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Oudah</a:t>
            </a:r>
            <a:r>
              <a:rPr lang="en-US" dirty="0">
                <a:solidFill>
                  <a:srgbClr val="FF0000"/>
                </a:solidFill>
              </a:rPr>
              <a:t> 2013) A hybrid approach to Arabic named entity recognition</a:t>
            </a:r>
          </a:p>
          <a:p>
            <a:r>
              <a:rPr lang="en-US" dirty="0"/>
              <a:t>Uses Rule-based and ML-based</a:t>
            </a:r>
          </a:p>
          <a:p>
            <a:r>
              <a:rPr lang="en-US" dirty="0"/>
              <a:t>Uses Decision trees, SVM, and logistic regression classifiers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3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1. Arabic NERC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(Lin et. al. 2019) </a:t>
            </a:r>
            <a:r>
              <a:rPr lang="en-US" dirty="0"/>
              <a:t>Arabic Named Entity Recognition: What Works and What’s Next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https://github.com/LiyuanLucasLiu/ArabicNER</a:t>
            </a:r>
            <a:endParaRPr lang="en-US" dirty="0"/>
          </a:p>
          <a:p>
            <a:r>
              <a:rPr lang="en-US" dirty="0"/>
              <a:t>F1 of 75.82% on the AQMAR dataset</a:t>
            </a:r>
          </a:p>
          <a:p>
            <a:r>
              <a:rPr lang="en-US" dirty="0">
                <a:solidFill>
                  <a:srgbClr val="FF0000"/>
                </a:solidFill>
              </a:rPr>
              <a:t>Fixed annotation mistakes in the dataset</a:t>
            </a:r>
          </a:p>
          <a:p>
            <a:r>
              <a:rPr lang="en-US" dirty="0"/>
              <a:t>Representation learning, feature engineering, sequence labeling, deep learning, and ensemble learning.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Built for Arabic documents</a:t>
            </a:r>
          </a:p>
        </p:txBody>
      </p:sp>
    </p:spTree>
    <p:extLst>
      <p:ext uri="{BB962C8B-B14F-4D97-AF65-F5344CB8AC3E}">
        <p14:creationId xmlns:p14="http://schemas.microsoft.com/office/powerpoint/2010/main" val="24189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2. Arabic Names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825625"/>
            <a:ext cx="1144866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Jijkoun</a:t>
            </a:r>
            <a:r>
              <a:rPr lang="en-US" dirty="0">
                <a:solidFill>
                  <a:srgbClr val="FF0000"/>
                </a:solidFill>
              </a:rPr>
              <a:t> et. al. 2020) </a:t>
            </a:r>
            <a:r>
              <a:rPr lang="en-US" dirty="0"/>
              <a:t>Named Entity Normalization in User Generated Content </a:t>
            </a:r>
          </a:p>
          <a:p>
            <a:r>
              <a:rPr lang="en-US" dirty="0"/>
              <a:t>Baseline is Wikipedia</a:t>
            </a:r>
          </a:p>
          <a:p>
            <a:r>
              <a:rPr lang="en-US" dirty="0"/>
              <a:t>The approach uses within-document reference resolution manipulating (Mr., Mrs.,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(Magdy et al. 2007)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Arabic cross-document person name normalization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achine learning (SVM classifier).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Preprocessing rules for cross-document named entity normalization.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classifier uses lexical, orthographic, phonetic, and morphological features.</a:t>
            </a:r>
          </a:p>
          <a:p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Built for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Arabic names written in Arabic (very sophisticated and detailed)</a:t>
            </a:r>
            <a:b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2. Arabic Names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520890"/>
            <a:ext cx="11541968" cy="509451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Alsorori</a:t>
            </a:r>
            <a:r>
              <a:rPr lang="en-US" dirty="0">
                <a:solidFill>
                  <a:srgbClr val="FF0000"/>
                </a:solidFill>
              </a:rPr>
              <a:t> et. al. 2019) </a:t>
            </a:r>
            <a:r>
              <a:rPr lang="en-US" dirty="0"/>
              <a:t>Developing Algorithm for Matching Arabic Names Entered by Mobile Phone</a:t>
            </a:r>
          </a:p>
          <a:p>
            <a:r>
              <a:rPr lang="en-US" dirty="0"/>
              <a:t>Another paper: An Enhanced Algorithm for Matching Arabic Names Entered by Mobile Phones</a:t>
            </a:r>
          </a:p>
          <a:p>
            <a:r>
              <a:rPr lang="en-US" dirty="0"/>
              <a:t>Uses 3 approaches, </a:t>
            </a:r>
            <a:r>
              <a:rPr lang="en-US" dirty="0" err="1"/>
              <a:t>soundex</a:t>
            </a:r>
            <a:r>
              <a:rPr lang="en-US" dirty="0"/>
              <a:t>, keyboard location, and </a:t>
            </a:r>
            <a:r>
              <a:rPr lang="en-US" dirty="0" err="1"/>
              <a:t>Levenshtein</a:t>
            </a:r>
            <a:r>
              <a:rPr lang="en-US" dirty="0"/>
              <a:t> distance (form similarity)</a:t>
            </a:r>
          </a:p>
          <a:p>
            <a:r>
              <a:rPr lang="en-US" dirty="0"/>
              <a:t>Produced better results than </a:t>
            </a:r>
            <a:r>
              <a:rPr lang="en-US" dirty="0" err="1"/>
              <a:t>Levenshtein</a:t>
            </a:r>
            <a:endParaRPr lang="en-US" dirty="0"/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Geared towards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supporting spell checkers</a:t>
            </a:r>
            <a:endParaRPr lang="en-US" dirty="0"/>
          </a:p>
          <a:p>
            <a:pPr algn="l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Ghafour</a:t>
            </a:r>
            <a:r>
              <a:rPr lang="en-US" dirty="0">
                <a:solidFill>
                  <a:srgbClr val="FF0000"/>
                </a:solidFill>
              </a:rPr>
              <a:t> et al. 2011)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“AEDA: Arabic Edit Distance Algorithm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Towards A New Approach for Arabic Name Matching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same as the above paper but it uses the computer keyboard distance between letters instead of mobile phone keyboard distance.</a:t>
            </a:r>
          </a:p>
          <a:p>
            <a:r>
              <a:rPr lang="en-US" dirty="0"/>
              <a:t>Produced better results than </a:t>
            </a:r>
            <a:r>
              <a:rPr lang="en-US" dirty="0" err="1"/>
              <a:t>Levenshtein</a:t>
            </a:r>
            <a:endParaRPr lang="en-US" dirty="0"/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Geared towards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supporting spell checkers</a:t>
            </a:r>
            <a:b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5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Alsmadi</a:t>
            </a:r>
            <a:r>
              <a:rPr lang="en-US" dirty="0">
                <a:solidFill>
                  <a:srgbClr val="FF0000"/>
                </a:solidFill>
              </a:rPr>
              <a:t> et. al. 2017) </a:t>
            </a:r>
            <a:r>
              <a:rPr lang="en-US" dirty="0"/>
              <a:t>Paraphrase identification and semantic text similarity analysis in Arabic news tweets using lexical, syntactic, and semantic features.</a:t>
            </a:r>
          </a:p>
          <a:p>
            <a:r>
              <a:rPr lang="en-US" dirty="0"/>
              <a:t>Uses features extraction, text classification.</a:t>
            </a:r>
          </a:p>
          <a:p>
            <a:r>
              <a:rPr lang="en-US" dirty="0"/>
              <a:t>Maximum Entropy (</a:t>
            </a:r>
            <a:r>
              <a:rPr lang="en-US" dirty="0" err="1"/>
              <a:t>MaxEnt</a:t>
            </a:r>
            <a:r>
              <a:rPr lang="en-US" dirty="0"/>
              <a:t>) and Support Vector Regression (SVR) classifiers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79FD-0FA2-4793-84FE-A0D4AF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365125"/>
            <a:ext cx="11206065" cy="1325563"/>
          </a:xfrm>
        </p:spPr>
        <p:txBody>
          <a:bodyPr/>
          <a:lstStyle/>
          <a:p>
            <a:r>
              <a:rPr lang="en-US" dirty="0"/>
              <a:t>Related Work: 3. Docs/News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4D22-8A38-4CB6-AA07-18FB6B3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15049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(Langlois et. al. 2018) </a:t>
            </a:r>
            <a:r>
              <a:rPr lang="en-US" dirty="0"/>
              <a:t>Alignment of comparable documents: Comparison of similarity measures on French–English–Arabic data</a:t>
            </a:r>
          </a:p>
          <a:p>
            <a:r>
              <a:rPr lang="en-US" dirty="0"/>
              <a:t>LSI model trained on comparable documents from Wikipedia and </a:t>
            </a:r>
            <a:r>
              <a:rPr lang="en-US" dirty="0" err="1"/>
              <a:t>Euronews</a:t>
            </a:r>
            <a:r>
              <a:rPr lang="en-US" dirty="0"/>
              <a:t>. It uses (CL-LSI Littman et. al. 1998) and (CL-LSI Saad 2015)</a:t>
            </a:r>
          </a:p>
          <a:p>
            <a:r>
              <a:rPr lang="en-US" dirty="0"/>
              <a:t>Multilingual semantic space, Leverages terms and concepts from documents.</a:t>
            </a:r>
          </a:p>
          <a:p>
            <a:r>
              <a:rPr lang="en-US" dirty="0">
                <a:solidFill>
                  <a:srgbClr val="FF0000"/>
                </a:solidFill>
              </a:rPr>
              <a:t>(Saad 2015 PhD thesis) </a:t>
            </a:r>
            <a:r>
              <a:rPr lang="en-US" dirty="0"/>
              <a:t>CL-LSI approach needs a parallel or comparable corpus for training.</a:t>
            </a:r>
          </a:p>
          <a:p>
            <a:r>
              <a:rPr lang="en-US" dirty="0"/>
              <a:t>Dataset is from 2013</a:t>
            </a:r>
          </a:p>
          <a:p>
            <a:r>
              <a:rPr lang="en-US" dirty="0"/>
              <a:t>Downloaded the dataset from Dr. Saad’s link and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Only 2 of the dataset files were not corrupted. They are from Wikipedia dumps. The code isn’t available to run on my dataset.</a:t>
            </a:r>
          </a:p>
          <a:p>
            <a:r>
              <a:rPr lang="en-US" dirty="0"/>
              <a:t>305 pairs of documents annotated by hand.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3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3F8400CC5404D9942C3D2BC8BC1AB" ma:contentTypeVersion="4" ma:contentTypeDescription="Create a new document." ma:contentTypeScope="" ma:versionID="71d26f7c8883baeea37a747ce5f5e451">
  <xsd:schema xmlns:xsd="http://www.w3.org/2001/XMLSchema" xmlns:xs="http://www.w3.org/2001/XMLSchema" xmlns:p="http://schemas.microsoft.com/office/2006/metadata/properties" xmlns:ns3="aa32075b-1e88-4829-a2bc-3855f047b83d" targetNamespace="http://schemas.microsoft.com/office/2006/metadata/properties" ma:root="true" ma:fieldsID="c25db40ac8a98218e4889caad6c13d3b" ns3:_="">
    <xsd:import namespace="aa32075b-1e88-4829-a2bc-3855f047b8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2075b-1e88-4829-a2bc-3855f047b8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19AA6-1587-4CBD-B078-2ECC0C894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FAC22A-FB6D-46FD-B5BD-06CA060952F4}">
  <ds:schemaRefs>
    <ds:schemaRef ds:uri="http://purl.org/dc/dcmitype/"/>
    <ds:schemaRef ds:uri="aa32075b-1e88-4829-a2bc-3855f047b83d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6BF919-8AAC-4A31-A2A6-B9DC79163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2075b-1e88-4829-a2bc-3855f047b8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8053</TotalTime>
  <Words>2232</Words>
  <Application>Microsoft Office PowerPoint</Application>
  <PresentationFormat>Widescreen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NexusSans</vt:lpstr>
      <vt:lpstr>NexusSerif</vt:lpstr>
      <vt:lpstr>Roboto</vt:lpstr>
      <vt:lpstr>TimesNewRoman</vt:lpstr>
      <vt:lpstr>Office Theme</vt:lpstr>
      <vt:lpstr>TPDL 2022 Paper Updates</vt:lpstr>
      <vt:lpstr>Codebase Updates</vt:lpstr>
      <vt:lpstr>Related Work Updates</vt:lpstr>
      <vt:lpstr>Related Work: 1. Arabic NERC</vt:lpstr>
      <vt:lpstr>Related Work: 1. Arabic NERC</vt:lpstr>
      <vt:lpstr>Related Work: 2. Arabic Names Normalization</vt:lpstr>
      <vt:lpstr>Related Work: 2. Arabic Names Normalization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Related Work: 3. Docs/News Similarity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TPDL 2022 Paper Updates</dc:title>
  <dc:creator>HALLAK, HUSSAM</dc:creator>
  <cp:lastModifiedBy>Hallak, Hussam</cp:lastModifiedBy>
  <cp:revision>63</cp:revision>
  <dcterms:created xsi:type="dcterms:W3CDTF">2022-03-25T02:03:30Z</dcterms:created>
  <dcterms:modified xsi:type="dcterms:W3CDTF">2022-04-13T21:55:54Z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0x01010004C3F8400CC5404D9942C3D2BC8BC1AB</vt:lpwstr>
  </property>
</Properties>
</file>