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70" r:id="rId9"/>
    <p:sldId id="260" r:id="rId10"/>
    <p:sldId id="261" r:id="rId11"/>
    <p:sldId id="263" r:id="rId12"/>
    <p:sldId id="264" r:id="rId13"/>
    <p:sldId id="266" r:id="rId14"/>
    <p:sldId id="267" r:id="rId15"/>
    <p:sldId id="268" r:id="rId16"/>
    <p:sldId id="269" r:id="rId17"/>
    <p:sldId id="272" r:id="rId18"/>
    <p:sldId id="271" r:id="rId19"/>
    <p:sldId id="265" r:id="rId20"/>
    <p:sldId id="274"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AB8D3-7ED5-4B77-AB8A-600A12349F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07AAEE-0AC5-46F3-A3D2-740ABE6128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D9468F-0287-4909-9B7C-BB3BF0DF8E7B}"/>
              </a:ext>
            </a:extLst>
          </p:cNvPr>
          <p:cNvSpPr>
            <a:spLocks noGrp="1"/>
          </p:cNvSpPr>
          <p:nvPr>
            <p:ph type="dt" sz="half" idx="10"/>
          </p:nvPr>
        </p:nvSpPr>
        <p:spPr/>
        <p:txBody>
          <a:bodyPr/>
          <a:lstStyle/>
          <a:p>
            <a:fld id="{262ADD7D-9AC9-427E-9EE9-A3B073E45964}" type="datetimeFigureOut">
              <a:rPr lang="en-US" smtClean="0"/>
              <a:t>4/6/2022</a:t>
            </a:fld>
            <a:endParaRPr lang="en-US"/>
          </a:p>
        </p:txBody>
      </p:sp>
      <p:sp>
        <p:nvSpPr>
          <p:cNvPr id="5" name="Footer Placeholder 4">
            <a:extLst>
              <a:ext uri="{FF2B5EF4-FFF2-40B4-BE49-F238E27FC236}">
                <a16:creationId xmlns:a16="http://schemas.microsoft.com/office/drawing/2014/main" id="{1CD0661B-AFF7-469F-9F01-CDE2C2620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B74468-B938-4973-B6C9-5C7E0760C561}"/>
              </a:ext>
            </a:extLst>
          </p:cNvPr>
          <p:cNvSpPr>
            <a:spLocks noGrp="1"/>
          </p:cNvSpPr>
          <p:nvPr>
            <p:ph type="sldNum" sz="quarter" idx="12"/>
          </p:nvPr>
        </p:nvSpPr>
        <p:spPr/>
        <p:txBody>
          <a:bodyPr/>
          <a:lstStyle/>
          <a:p>
            <a:fld id="{D1597E86-B839-4FDF-A313-2D9441EFC04B}" type="slidenum">
              <a:rPr lang="en-US" smtClean="0"/>
              <a:t>‹#›</a:t>
            </a:fld>
            <a:endParaRPr lang="en-US"/>
          </a:p>
        </p:txBody>
      </p:sp>
    </p:spTree>
    <p:extLst>
      <p:ext uri="{BB962C8B-B14F-4D97-AF65-F5344CB8AC3E}">
        <p14:creationId xmlns:p14="http://schemas.microsoft.com/office/powerpoint/2010/main" val="1179883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48D63-35BB-4E3F-8762-D0368228ED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81652D-936E-4204-A7C9-1B005155BA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EF524-2578-456B-BBD8-95FA7C5AFD32}"/>
              </a:ext>
            </a:extLst>
          </p:cNvPr>
          <p:cNvSpPr>
            <a:spLocks noGrp="1"/>
          </p:cNvSpPr>
          <p:nvPr>
            <p:ph type="dt" sz="half" idx="10"/>
          </p:nvPr>
        </p:nvSpPr>
        <p:spPr/>
        <p:txBody>
          <a:bodyPr/>
          <a:lstStyle/>
          <a:p>
            <a:fld id="{262ADD7D-9AC9-427E-9EE9-A3B073E45964}" type="datetimeFigureOut">
              <a:rPr lang="en-US" smtClean="0"/>
              <a:t>4/6/2022</a:t>
            </a:fld>
            <a:endParaRPr lang="en-US"/>
          </a:p>
        </p:txBody>
      </p:sp>
      <p:sp>
        <p:nvSpPr>
          <p:cNvPr id="5" name="Footer Placeholder 4">
            <a:extLst>
              <a:ext uri="{FF2B5EF4-FFF2-40B4-BE49-F238E27FC236}">
                <a16:creationId xmlns:a16="http://schemas.microsoft.com/office/drawing/2014/main" id="{4626439E-A3C4-47E1-8AB1-8F5D2AC7B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EB0107-A5F6-4367-92CA-0D41D409F1AF}"/>
              </a:ext>
            </a:extLst>
          </p:cNvPr>
          <p:cNvSpPr>
            <a:spLocks noGrp="1"/>
          </p:cNvSpPr>
          <p:nvPr>
            <p:ph type="sldNum" sz="quarter" idx="12"/>
          </p:nvPr>
        </p:nvSpPr>
        <p:spPr/>
        <p:txBody>
          <a:bodyPr/>
          <a:lstStyle/>
          <a:p>
            <a:fld id="{D1597E86-B839-4FDF-A313-2D9441EFC04B}" type="slidenum">
              <a:rPr lang="en-US" smtClean="0"/>
              <a:t>‹#›</a:t>
            </a:fld>
            <a:endParaRPr lang="en-US"/>
          </a:p>
        </p:txBody>
      </p:sp>
    </p:spTree>
    <p:extLst>
      <p:ext uri="{BB962C8B-B14F-4D97-AF65-F5344CB8AC3E}">
        <p14:creationId xmlns:p14="http://schemas.microsoft.com/office/powerpoint/2010/main" val="148662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46FE45-42E4-43D6-88C6-68BE0A436B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077AA3-B093-4433-8587-8BB403BB90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D4B553-ABBD-4287-B50D-B5141FA235B9}"/>
              </a:ext>
            </a:extLst>
          </p:cNvPr>
          <p:cNvSpPr>
            <a:spLocks noGrp="1"/>
          </p:cNvSpPr>
          <p:nvPr>
            <p:ph type="dt" sz="half" idx="10"/>
          </p:nvPr>
        </p:nvSpPr>
        <p:spPr/>
        <p:txBody>
          <a:bodyPr/>
          <a:lstStyle/>
          <a:p>
            <a:fld id="{262ADD7D-9AC9-427E-9EE9-A3B073E45964}" type="datetimeFigureOut">
              <a:rPr lang="en-US" smtClean="0"/>
              <a:t>4/6/2022</a:t>
            </a:fld>
            <a:endParaRPr lang="en-US"/>
          </a:p>
        </p:txBody>
      </p:sp>
      <p:sp>
        <p:nvSpPr>
          <p:cNvPr id="5" name="Footer Placeholder 4">
            <a:extLst>
              <a:ext uri="{FF2B5EF4-FFF2-40B4-BE49-F238E27FC236}">
                <a16:creationId xmlns:a16="http://schemas.microsoft.com/office/drawing/2014/main" id="{BFF805BC-6B10-4BF7-8560-F86F1B26D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E4AE71-C6AC-4FAA-9A6B-D8CA7A5E5AE8}"/>
              </a:ext>
            </a:extLst>
          </p:cNvPr>
          <p:cNvSpPr>
            <a:spLocks noGrp="1"/>
          </p:cNvSpPr>
          <p:nvPr>
            <p:ph type="sldNum" sz="quarter" idx="12"/>
          </p:nvPr>
        </p:nvSpPr>
        <p:spPr/>
        <p:txBody>
          <a:bodyPr/>
          <a:lstStyle/>
          <a:p>
            <a:fld id="{D1597E86-B839-4FDF-A313-2D9441EFC04B}" type="slidenum">
              <a:rPr lang="en-US" smtClean="0"/>
              <a:t>‹#›</a:t>
            </a:fld>
            <a:endParaRPr lang="en-US"/>
          </a:p>
        </p:txBody>
      </p:sp>
    </p:spTree>
    <p:extLst>
      <p:ext uri="{BB962C8B-B14F-4D97-AF65-F5344CB8AC3E}">
        <p14:creationId xmlns:p14="http://schemas.microsoft.com/office/powerpoint/2010/main" val="2246617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FCAD-8DAB-4603-ADEE-06867EBC4E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1AF03-7A4D-4882-9FF1-0B3599F02B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1F14EA-1B1F-42FC-BAB7-06088A728D6C}"/>
              </a:ext>
            </a:extLst>
          </p:cNvPr>
          <p:cNvSpPr>
            <a:spLocks noGrp="1"/>
          </p:cNvSpPr>
          <p:nvPr>
            <p:ph type="dt" sz="half" idx="10"/>
          </p:nvPr>
        </p:nvSpPr>
        <p:spPr/>
        <p:txBody>
          <a:bodyPr/>
          <a:lstStyle/>
          <a:p>
            <a:fld id="{262ADD7D-9AC9-427E-9EE9-A3B073E45964}" type="datetimeFigureOut">
              <a:rPr lang="en-US" smtClean="0"/>
              <a:t>4/6/2022</a:t>
            </a:fld>
            <a:endParaRPr lang="en-US"/>
          </a:p>
        </p:txBody>
      </p:sp>
      <p:sp>
        <p:nvSpPr>
          <p:cNvPr id="5" name="Footer Placeholder 4">
            <a:extLst>
              <a:ext uri="{FF2B5EF4-FFF2-40B4-BE49-F238E27FC236}">
                <a16:creationId xmlns:a16="http://schemas.microsoft.com/office/drawing/2014/main" id="{3BD06770-41A3-4C6C-9B3F-4CF05D9CC4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CA656-B28D-4D80-98DB-E2AA3266434D}"/>
              </a:ext>
            </a:extLst>
          </p:cNvPr>
          <p:cNvSpPr>
            <a:spLocks noGrp="1"/>
          </p:cNvSpPr>
          <p:nvPr>
            <p:ph type="sldNum" sz="quarter" idx="12"/>
          </p:nvPr>
        </p:nvSpPr>
        <p:spPr/>
        <p:txBody>
          <a:bodyPr/>
          <a:lstStyle/>
          <a:p>
            <a:fld id="{D1597E86-B839-4FDF-A313-2D9441EFC04B}" type="slidenum">
              <a:rPr lang="en-US" smtClean="0"/>
              <a:t>‹#›</a:t>
            </a:fld>
            <a:endParaRPr lang="en-US"/>
          </a:p>
        </p:txBody>
      </p:sp>
    </p:spTree>
    <p:extLst>
      <p:ext uri="{BB962C8B-B14F-4D97-AF65-F5344CB8AC3E}">
        <p14:creationId xmlns:p14="http://schemas.microsoft.com/office/powerpoint/2010/main" val="189953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7AAD-BFF3-4514-93B4-40F1095574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2E5409-E844-44DE-A8B1-C66E43E7F6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AB3767-768E-49C9-8B4C-EBD11B50EA6B}"/>
              </a:ext>
            </a:extLst>
          </p:cNvPr>
          <p:cNvSpPr>
            <a:spLocks noGrp="1"/>
          </p:cNvSpPr>
          <p:nvPr>
            <p:ph type="dt" sz="half" idx="10"/>
          </p:nvPr>
        </p:nvSpPr>
        <p:spPr/>
        <p:txBody>
          <a:bodyPr/>
          <a:lstStyle/>
          <a:p>
            <a:fld id="{262ADD7D-9AC9-427E-9EE9-A3B073E45964}" type="datetimeFigureOut">
              <a:rPr lang="en-US" smtClean="0"/>
              <a:t>4/6/2022</a:t>
            </a:fld>
            <a:endParaRPr lang="en-US"/>
          </a:p>
        </p:txBody>
      </p:sp>
      <p:sp>
        <p:nvSpPr>
          <p:cNvPr id="5" name="Footer Placeholder 4">
            <a:extLst>
              <a:ext uri="{FF2B5EF4-FFF2-40B4-BE49-F238E27FC236}">
                <a16:creationId xmlns:a16="http://schemas.microsoft.com/office/drawing/2014/main" id="{94F99783-0E10-4955-90F4-E822FF640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6A33E-A057-40FD-B441-C911F93529E4}"/>
              </a:ext>
            </a:extLst>
          </p:cNvPr>
          <p:cNvSpPr>
            <a:spLocks noGrp="1"/>
          </p:cNvSpPr>
          <p:nvPr>
            <p:ph type="sldNum" sz="quarter" idx="12"/>
          </p:nvPr>
        </p:nvSpPr>
        <p:spPr/>
        <p:txBody>
          <a:bodyPr/>
          <a:lstStyle/>
          <a:p>
            <a:fld id="{D1597E86-B839-4FDF-A313-2D9441EFC04B}" type="slidenum">
              <a:rPr lang="en-US" smtClean="0"/>
              <a:t>‹#›</a:t>
            </a:fld>
            <a:endParaRPr lang="en-US"/>
          </a:p>
        </p:txBody>
      </p:sp>
    </p:spTree>
    <p:extLst>
      <p:ext uri="{BB962C8B-B14F-4D97-AF65-F5344CB8AC3E}">
        <p14:creationId xmlns:p14="http://schemas.microsoft.com/office/powerpoint/2010/main" val="216094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CA75-8995-4474-B3F8-009FCA6692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83D74E-9D67-45E5-86CC-AEFF6D145B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CBC96E-361E-4B8D-8430-1E4C67BC27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8225C5-83BF-4440-A901-7F749D4CE006}"/>
              </a:ext>
            </a:extLst>
          </p:cNvPr>
          <p:cNvSpPr>
            <a:spLocks noGrp="1"/>
          </p:cNvSpPr>
          <p:nvPr>
            <p:ph type="dt" sz="half" idx="10"/>
          </p:nvPr>
        </p:nvSpPr>
        <p:spPr/>
        <p:txBody>
          <a:bodyPr/>
          <a:lstStyle/>
          <a:p>
            <a:fld id="{262ADD7D-9AC9-427E-9EE9-A3B073E45964}" type="datetimeFigureOut">
              <a:rPr lang="en-US" smtClean="0"/>
              <a:t>4/6/2022</a:t>
            </a:fld>
            <a:endParaRPr lang="en-US"/>
          </a:p>
        </p:txBody>
      </p:sp>
      <p:sp>
        <p:nvSpPr>
          <p:cNvPr id="6" name="Footer Placeholder 5">
            <a:extLst>
              <a:ext uri="{FF2B5EF4-FFF2-40B4-BE49-F238E27FC236}">
                <a16:creationId xmlns:a16="http://schemas.microsoft.com/office/drawing/2014/main" id="{E2A1D50E-44BC-4243-897A-586176C7C7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143114-021F-4F02-8B78-FD339BE41A26}"/>
              </a:ext>
            </a:extLst>
          </p:cNvPr>
          <p:cNvSpPr>
            <a:spLocks noGrp="1"/>
          </p:cNvSpPr>
          <p:nvPr>
            <p:ph type="sldNum" sz="quarter" idx="12"/>
          </p:nvPr>
        </p:nvSpPr>
        <p:spPr/>
        <p:txBody>
          <a:bodyPr/>
          <a:lstStyle/>
          <a:p>
            <a:fld id="{D1597E86-B839-4FDF-A313-2D9441EFC04B}" type="slidenum">
              <a:rPr lang="en-US" smtClean="0"/>
              <a:t>‹#›</a:t>
            </a:fld>
            <a:endParaRPr lang="en-US"/>
          </a:p>
        </p:txBody>
      </p:sp>
    </p:spTree>
    <p:extLst>
      <p:ext uri="{BB962C8B-B14F-4D97-AF65-F5344CB8AC3E}">
        <p14:creationId xmlns:p14="http://schemas.microsoft.com/office/powerpoint/2010/main" val="258263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48A8-88A2-451E-95BC-FAE382F99A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6EDAAC-5567-485E-9541-70ED4D5F3E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0B3D41-3A2F-46A1-8C8F-13F8CA5469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FC6994-71D3-4550-8946-CBFA3FFC7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106A4E-FA3D-402B-A7D1-C7673D334B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D9711A-AEB9-4A4E-BD89-C38D9FB04248}"/>
              </a:ext>
            </a:extLst>
          </p:cNvPr>
          <p:cNvSpPr>
            <a:spLocks noGrp="1"/>
          </p:cNvSpPr>
          <p:nvPr>
            <p:ph type="dt" sz="half" idx="10"/>
          </p:nvPr>
        </p:nvSpPr>
        <p:spPr/>
        <p:txBody>
          <a:bodyPr/>
          <a:lstStyle/>
          <a:p>
            <a:fld id="{262ADD7D-9AC9-427E-9EE9-A3B073E45964}" type="datetimeFigureOut">
              <a:rPr lang="en-US" smtClean="0"/>
              <a:t>4/6/2022</a:t>
            </a:fld>
            <a:endParaRPr lang="en-US"/>
          </a:p>
        </p:txBody>
      </p:sp>
      <p:sp>
        <p:nvSpPr>
          <p:cNvPr id="8" name="Footer Placeholder 7">
            <a:extLst>
              <a:ext uri="{FF2B5EF4-FFF2-40B4-BE49-F238E27FC236}">
                <a16:creationId xmlns:a16="http://schemas.microsoft.com/office/drawing/2014/main" id="{6B79A6AF-C9C8-4415-9D9A-D3D4FC6A23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DE601F-2CA7-4FD3-92DC-58E17BF007EC}"/>
              </a:ext>
            </a:extLst>
          </p:cNvPr>
          <p:cNvSpPr>
            <a:spLocks noGrp="1"/>
          </p:cNvSpPr>
          <p:nvPr>
            <p:ph type="sldNum" sz="quarter" idx="12"/>
          </p:nvPr>
        </p:nvSpPr>
        <p:spPr/>
        <p:txBody>
          <a:bodyPr/>
          <a:lstStyle/>
          <a:p>
            <a:fld id="{D1597E86-B839-4FDF-A313-2D9441EFC04B}" type="slidenum">
              <a:rPr lang="en-US" smtClean="0"/>
              <a:t>‹#›</a:t>
            </a:fld>
            <a:endParaRPr lang="en-US"/>
          </a:p>
        </p:txBody>
      </p:sp>
    </p:spTree>
    <p:extLst>
      <p:ext uri="{BB962C8B-B14F-4D97-AF65-F5344CB8AC3E}">
        <p14:creationId xmlns:p14="http://schemas.microsoft.com/office/powerpoint/2010/main" val="3492054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EA665-0B41-4DF8-B623-F79DB38489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BDC7B7-1152-46EA-B671-1215EEC5D767}"/>
              </a:ext>
            </a:extLst>
          </p:cNvPr>
          <p:cNvSpPr>
            <a:spLocks noGrp="1"/>
          </p:cNvSpPr>
          <p:nvPr>
            <p:ph type="dt" sz="half" idx="10"/>
          </p:nvPr>
        </p:nvSpPr>
        <p:spPr/>
        <p:txBody>
          <a:bodyPr/>
          <a:lstStyle/>
          <a:p>
            <a:fld id="{262ADD7D-9AC9-427E-9EE9-A3B073E45964}" type="datetimeFigureOut">
              <a:rPr lang="en-US" smtClean="0"/>
              <a:t>4/6/2022</a:t>
            </a:fld>
            <a:endParaRPr lang="en-US"/>
          </a:p>
        </p:txBody>
      </p:sp>
      <p:sp>
        <p:nvSpPr>
          <p:cNvPr id="4" name="Footer Placeholder 3">
            <a:extLst>
              <a:ext uri="{FF2B5EF4-FFF2-40B4-BE49-F238E27FC236}">
                <a16:creationId xmlns:a16="http://schemas.microsoft.com/office/drawing/2014/main" id="{C8110111-45B0-4292-818E-7C209561C9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A28652-7639-45DE-ACFC-E73918B014E3}"/>
              </a:ext>
            </a:extLst>
          </p:cNvPr>
          <p:cNvSpPr>
            <a:spLocks noGrp="1"/>
          </p:cNvSpPr>
          <p:nvPr>
            <p:ph type="sldNum" sz="quarter" idx="12"/>
          </p:nvPr>
        </p:nvSpPr>
        <p:spPr/>
        <p:txBody>
          <a:bodyPr/>
          <a:lstStyle/>
          <a:p>
            <a:fld id="{D1597E86-B839-4FDF-A313-2D9441EFC04B}" type="slidenum">
              <a:rPr lang="en-US" smtClean="0"/>
              <a:t>‹#›</a:t>
            </a:fld>
            <a:endParaRPr lang="en-US"/>
          </a:p>
        </p:txBody>
      </p:sp>
    </p:spTree>
    <p:extLst>
      <p:ext uri="{BB962C8B-B14F-4D97-AF65-F5344CB8AC3E}">
        <p14:creationId xmlns:p14="http://schemas.microsoft.com/office/powerpoint/2010/main" val="143787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469DD5-6F2E-46C0-BDED-FB744EC1A563}"/>
              </a:ext>
            </a:extLst>
          </p:cNvPr>
          <p:cNvSpPr>
            <a:spLocks noGrp="1"/>
          </p:cNvSpPr>
          <p:nvPr>
            <p:ph type="dt" sz="half" idx="10"/>
          </p:nvPr>
        </p:nvSpPr>
        <p:spPr/>
        <p:txBody>
          <a:bodyPr/>
          <a:lstStyle/>
          <a:p>
            <a:fld id="{262ADD7D-9AC9-427E-9EE9-A3B073E45964}" type="datetimeFigureOut">
              <a:rPr lang="en-US" smtClean="0"/>
              <a:t>4/6/2022</a:t>
            </a:fld>
            <a:endParaRPr lang="en-US"/>
          </a:p>
        </p:txBody>
      </p:sp>
      <p:sp>
        <p:nvSpPr>
          <p:cNvPr id="3" name="Footer Placeholder 2">
            <a:extLst>
              <a:ext uri="{FF2B5EF4-FFF2-40B4-BE49-F238E27FC236}">
                <a16:creationId xmlns:a16="http://schemas.microsoft.com/office/drawing/2014/main" id="{45AE7F17-035D-4DDD-8ABC-D57D9E3DB0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A39BF7-9CC6-459A-9E56-148BCE98B4ED}"/>
              </a:ext>
            </a:extLst>
          </p:cNvPr>
          <p:cNvSpPr>
            <a:spLocks noGrp="1"/>
          </p:cNvSpPr>
          <p:nvPr>
            <p:ph type="sldNum" sz="quarter" idx="12"/>
          </p:nvPr>
        </p:nvSpPr>
        <p:spPr/>
        <p:txBody>
          <a:bodyPr/>
          <a:lstStyle/>
          <a:p>
            <a:fld id="{D1597E86-B839-4FDF-A313-2D9441EFC04B}" type="slidenum">
              <a:rPr lang="en-US" smtClean="0"/>
              <a:t>‹#›</a:t>
            </a:fld>
            <a:endParaRPr lang="en-US"/>
          </a:p>
        </p:txBody>
      </p:sp>
    </p:spTree>
    <p:extLst>
      <p:ext uri="{BB962C8B-B14F-4D97-AF65-F5344CB8AC3E}">
        <p14:creationId xmlns:p14="http://schemas.microsoft.com/office/powerpoint/2010/main" val="4224212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20A0-D5D8-4154-A558-C2267B3A9D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27831B-C7C8-4CDB-A36E-297DA36F79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F0943B-67E9-4C6C-8467-0AB7EEEDDC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71FB66-0FEF-4A56-80D1-F2522F85D94B}"/>
              </a:ext>
            </a:extLst>
          </p:cNvPr>
          <p:cNvSpPr>
            <a:spLocks noGrp="1"/>
          </p:cNvSpPr>
          <p:nvPr>
            <p:ph type="dt" sz="half" idx="10"/>
          </p:nvPr>
        </p:nvSpPr>
        <p:spPr/>
        <p:txBody>
          <a:bodyPr/>
          <a:lstStyle/>
          <a:p>
            <a:fld id="{262ADD7D-9AC9-427E-9EE9-A3B073E45964}" type="datetimeFigureOut">
              <a:rPr lang="en-US" smtClean="0"/>
              <a:t>4/6/2022</a:t>
            </a:fld>
            <a:endParaRPr lang="en-US"/>
          </a:p>
        </p:txBody>
      </p:sp>
      <p:sp>
        <p:nvSpPr>
          <p:cNvPr id="6" name="Footer Placeholder 5">
            <a:extLst>
              <a:ext uri="{FF2B5EF4-FFF2-40B4-BE49-F238E27FC236}">
                <a16:creationId xmlns:a16="http://schemas.microsoft.com/office/drawing/2014/main" id="{AA8D1E86-4A21-490B-AF09-7268A2019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24007C-CD6F-4FCB-B374-2DF81D6BB917}"/>
              </a:ext>
            </a:extLst>
          </p:cNvPr>
          <p:cNvSpPr>
            <a:spLocks noGrp="1"/>
          </p:cNvSpPr>
          <p:nvPr>
            <p:ph type="sldNum" sz="quarter" idx="12"/>
          </p:nvPr>
        </p:nvSpPr>
        <p:spPr/>
        <p:txBody>
          <a:bodyPr/>
          <a:lstStyle/>
          <a:p>
            <a:fld id="{D1597E86-B839-4FDF-A313-2D9441EFC04B}" type="slidenum">
              <a:rPr lang="en-US" smtClean="0"/>
              <a:t>‹#›</a:t>
            </a:fld>
            <a:endParaRPr lang="en-US"/>
          </a:p>
        </p:txBody>
      </p:sp>
    </p:spTree>
    <p:extLst>
      <p:ext uri="{BB962C8B-B14F-4D97-AF65-F5344CB8AC3E}">
        <p14:creationId xmlns:p14="http://schemas.microsoft.com/office/powerpoint/2010/main" val="398074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94DA-6526-4ABF-8F6A-CF5F73773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A49F8C-C75E-423A-B48F-E5CD63FA33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CAC5CE-FDC8-4BD9-9889-5B902A264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7F8A83-5995-4CE8-845E-ABD7EF1810A6}"/>
              </a:ext>
            </a:extLst>
          </p:cNvPr>
          <p:cNvSpPr>
            <a:spLocks noGrp="1"/>
          </p:cNvSpPr>
          <p:nvPr>
            <p:ph type="dt" sz="half" idx="10"/>
          </p:nvPr>
        </p:nvSpPr>
        <p:spPr/>
        <p:txBody>
          <a:bodyPr/>
          <a:lstStyle/>
          <a:p>
            <a:fld id="{262ADD7D-9AC9-427E-9EE9-A3B073E45964}" type="datetimeFigureOut">
              <a:rPr lang="en-US" smtClean="0"/>
              <a:t>4/6/2022</a:t>
            </a:fld>
            <a:endParaRPr lang="en-US"/>
          </a:p>
        </p:txBody>
      </p:sp>
      <p:sp>
        <p:nvSpPr>
          <p:cNvPr id="6" name="Footer Placeholder 5">
            <a:extLst>
              <a:ext uri="{FF2B5EF4-FFF2-40B4-BE49-F238E27FC236}">
                <a16:creationId xmlns:a16="http://schemas.microsoft.com/office/drawing/2014/main" id="{93225456-8261-432A-B673-ACD96ABF86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1166F5-1755-4BBA-A5CC-55729BA30F16}"/>
              </a:ext>
            </a:extLst>
          </p:cNvPr>
          <p:cNvSpPr>
            <a:spLocks noGrp="1"/>
          </p:cNvSpPr>
          <p:nvPr>
            <p:ph type="sldNum" sz="quarter" idx="12"/>
          </p:nvPr>
        </p:nvSpPr>
        <p:spPr/>
        <p:txBody>
          <a:bodyPr/>
          <a:lstStyle/>
          <a:p>
            <a:fld id="{D1597E86-B839-4FDF-A313-2D9441EFC04B}" type="slidenum">
              <a:rPr lang="en-US" smtClean="0"/>
              <a:t>‹#›</a:t>
            </a:fld>
            <a:endParaRPr lang="en-US"/>
          </a:p>
        </p:txBody>
      </p:sp>
    </p:spTree>
    <p:extLst>
      <p:ext uri="{BB962C8B-B14F-4D97-AF65-F5344CB8AC3E}">
        <p14:creationId xmlns:p14="http://schemas.microsoft.com/office/powerpoint/2010/main" val="100634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E4F95E-A70D-477A-8BE5-9956DC90C7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A2D0B1-2788-4957-AAA7-5A1F516061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9AC84B-BA12-4863-8E3E-769A5CD801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ADD7D-9AC9-427E-9EE9-A3B073E45964}" type="datetimeFigureOut">
              <a:rPr lang="en-US" smtClean="0"/>
              <a:t>4/6/2022</a:t>
            </a:fld>
            <a:endParaRPr lang="en-US"/>
          </a:p>
        </p:txBody>
      </p:sp>
      <p:sp>
        <p:nvSpPr>
          <p:cNvPr id="5" name="Footer Placeholder 4">
            <a:extLst>
              <a:ext uri="{FF2B5EF4-FFF2-40B4-BE49-F238E27FC236}">
                <a16:creationId xmlns:a16="http://schemas.microsoft.com/office/drawing/2014/main" id="{68E73203-CFAA-4BC0-AE83-482CE29DCF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8F9AE1-4599-4592-A4DA-10BF7592E0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597E86-B839-4FDF-A313-2D9441EFC04B}" type="slidenum">
              <a:rPr lang="en-US" smtClean="0"/>
              <a:t>‹#›</a:t>
            </a:fld>
            <a:endParaRPr lang="en-US"/>
          </a:p>
        </p:txBody>
      </p:sp>
    </p:spTree>
    <p:extLst>
      <p:ext uri="{BB962C8B-B14F-4D97-AF65-F5344CB8AC3E}">
        <p14:creationId xmlns:p14="http://schemas.microsoft.com/office/powerpoint/2010/main" val="3188121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LiyuanLucasLiu/ArabicN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9BB05-E3FE-465F-ADEE-0BF4AAC13B47}"/>
              </a:ext>
            </a:extLst>
          </p:cNvPr>
          <p:cNvSpPr>
            <a:spLocks noGrp="1"/>
          </p:cNvSpPr>
          <p:nvPr>
            <p:ph type="ctrTitle"/>
          </p:nvPr>
        </p:nvSpPr>
        <p:spPr/>
        <p:txBody>
          <a:bodyPr/>
          <a:lstStyle/>
          <a:p>
            <a:r>
              <a:rPr lang="en-US" dirty="0"/>
              <a:t>TPDL 2022 Paper Updates</a:t>
            </a:r>
          </a:p>
        </p:txBody>
      </p:sp>
      <p:sp>
        <p:nvSpPr>
          <p:cNvPr id="3" name="Subtitle 2">
            <a:extLst>
              <a:ext uri="{FF2B5EF4-FFF2-40B4-BE49-F238E27FC236}">
                <a16:creationId xmlns:a16="http://schemas.microsoft.com/office/drawing/2014/main" id="{F5BD0F25-BBD6-4E45-B3F7-4985FC09FA24}"/>
              </a:ext>
            </a:extLst>
          </p:cNvPr>
          <p:cNvSpPr>
            <a:spLocks noGrp="1"/>
          </p:cNvSpPr>
          <p:nvPr>
            <p:ph type="subTitle" idx="1"/>
          </p:nvPr>
        </p:nvSpPr>
        <p:spPr/>
        <p:txBody>
          <a:bodyPr/>
          <a:lstStyle/>
          <a:p>
            <a:r>
              <a:rPr lang="en-US" dirty="0"/>
              <a:t>Updates include codebase, related work, and paper writing</a:t>
            </a:r>
          </a:p>
        </p:txBody>
      </p:sp>
    </p:spTree>
    <p:extLst>
      <p:ext uri="{BB962C8B-B14F-4D97-AF65-F5344CB8AC3E}">
        <p14:creationId xmlns:p14="http://schemas.microsoft.com/office/powerpoint/2010/main" val="42457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79FD-0FA2-4793-84FE-A0D4AF52FF90}"/>
              </a:ext>
            </a:extLst>
          </p:cNvPr>
          <p:cNvSpPr>
            <a:spLocks noGrp="1"/>
          </p:cNvSpPr>
          <p:nvPr>
            <p:ph type="title"/>
          </p:nvPr>
        </p:nvSpPr>
        <p:spPr>
          <a:xfrm>
            <a:off x="681135" y="365125"/>
            <a:ext cx="11206065" cy="1325563"/>
          </a:xfrm>
        </p:spPr>
        <p:txBody>
          <a:bodyPr/>
          <a:lstStyle/>
          <a:p>
            <a:r>
              <a:rPr lang="en-US" dirty="0"/>
              <a:t>Related Work: 3. Docs/News Similarity</a:t>
            </a:r>
          </a:p>
        </p:txBody>
      </p:sp>
      <p:sp>
        <p:nvSpPr>
          <p:cNvPr id="3" name="Content Placeholder 2">
            <a:extLst>
              <a:ext uri="{FF2B5EF4-FFF2-40B4-BE49-F238E27FC236}">
                <a16:creationId xmlns:a16="http://schemas.microsoft.com/office/drawing/2014/main" id="{12D94D22-8A38-4CB6-AA07-18FB6B3033DA}"/>
              </a:ext>
            </a:extLst>
          </p:cNvPr>
          <p:cNvSpPr>
            <a:spLocks noGrp="1"/>
          </p:cNvSpPr>
          <p:nvPr>
            <p:ph idx="1"/>
          </p:nvPr>
        </p:nvSpPr>
        <p:spPr>
          <a:xfrm>
            <a:off x="838200" y="1576873"/>
            <a:ext cx="10515600" cy="5150498"/>
          </a:xfrm>
        </p:spPr>
        <p:txBody>
          <a:bodyPr>
            <a:normAutofit lnSpcReduction="10000"/>
          </a:bodyPr>
          <a:lstStyle/>
          <a:p>
            <a:r>
              <a:rPr lang="en-US" dirty="0"/>
              <a:t>(</a:t>
            </a:r>
            <a:r>
              <a:rPr lang="en-US" dirty="0" err="1"/>
              <a:t>Awajan</a:t>
            </a:r>
            <a:r>
              <a:rPr lang="en-US" dirty="0"/>
              <a:t> 2015): Semantic similarity based approach for reducing Arabic texts dimensionality (full text is not available)</a:t>
            </a:r>
          </a:p>
          <a:p>
            <a:r>
              <a:rPr lang="en-US" dirty="0"/>
              <a:t>The purpose is to summarize a large document</a:t>
            </a:r>
          </a:p>
          <a:p>
            <a:r>
              <a:rPr lang="en-US" dirty="0"/>
              <a:t>The proposed method uses the distributional semantics to build the word-context matrix representing the distribution of words across contexts and to transform the text into a vector space model representation based on word semantic similarity. The linguistic features of the Arabic language, in addition to the semantic information extracted from different lexical-semantic resources such as Arabic WordNet and named entities’ gazetteers are used to improve the text representation and to create word clusters of similar and related words. Distributional similarity measures have been used to capture the words’ semantic similarity and to create clusters of similar words.</a:t>
            </a:r>
            <a:endParaRPr lang="en-US" b="0" i="0" dirty="0">
              <a:solidFill>
                <a:srgbClr val="333333"/>
              </a:solidFill>
              <a:effectLst/>
              <a:latin typeface="Georgia" panose="02040502050405020303" pitchFamily="18" charset="0"/>
            </a:endParaRPr>
          </a:p>
          <a:p>
            <a:endParaRPr lang="en-US" dirty="0"/>
          </a:p>
          <a:p>
            <a:pPr marL="0" indent="0">
              <a:buNone/>
            </a:pPr>
            <a:endParaRPr lang="en-US" dirty="0"/>
          </a:p>
        </p:txBody>
      </p:sp>
    </p:spTree>
    <p:extLst>
      <p:ext uri="{BB962C8B-B14F-4D97-AF65-F5344CB8AC3E}">
        <p14:creationId xmlns:p14="http://schemas.microsoft.com/office/powerpoint/2010/main" val="2255522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79FD-0FA2-4793-84FE-A0D4AF52FF90}"/>
              </a:ext>
            </a:extLst>
          </p:cNvPr>
          <p:cNvSpPr>
            <a:spLocks noGrp="1"/>
          </p:cNvSpPr>
          <p:nvPr>
            <p:ph type="title"/>
          </p:nvPr>
        </p:nvSpPr>
        <p:spPr>
          <a:xfrm>
            <a:off x="681135" y="365125"/>
            <a:ext cx="11206065" cy="1325563"/>
          </a:xfrm>
        </p:spPr>
        <p:txBody>
          <a:bodyPr/>
          <a:lstStyle/>
          <a:p>
            <a:r>
              <a:rPr lang="en-US" dirty="0"/>
              <a:t>Related Work: 3. Docs/News Similarity</a:t>
            </a:r>
          </a:p>
        </p:txBody>
      </p:sp>
      <p:sp>
        <p:nvSpPr>
          <p:cNvPr id="3" name="Content Placeholder 2">
            <a:extLst>
              <a:ext uri="{FF2B5EF4-FFF2-40B4-BE49-F238E27FC236}">
                <a16:creationId xmlns:a16="http://schemas.microsoft.com/office/drawing/2014/main" id="{12D94D22-8A38-4CB6-AA07-18FB6B3033DA}"/>
              </a:ext>
            </a:extLst>
          </p:cNvPr>
          <p:cNvSpPr>
            <a:spLocks noGrp="1"/>
          </p:cNvSpPr>
          <p:nvPr>
            <p:ph idx="1"/>
          </p:nvPr>
        </p:nvSpPr>
        <p:spPr>
          <a:xfrm>
            <a:off x="838200" y="1576873"/>
            <a:ext cx="10515600" cy="5150498"/>
          </a:xfrm>
        </p:spPr>
        <p:txBody>
          <a:bodyPr>
            <a:normAutofit/>
          </a:bodyPr>
          <a:lstStyle/>
          <a:p>
            <a:r>
              <a:rPr lang="en-US" dirty="0"/>
              <a:t>(Soori et. al. 2013): Text Similarity Based on Data Compression in Arabic</a:t>
            </a:r>
          </a:p>
          <a:p>
            <a:r>
              <a:rPr lang="en-US" dirty="0"/>
              <a:t>Uses Lempel Ziv comparison algorithm</a:t>
            </a:r>
          </a:p>
          <a:p>
            <a:r>
              <a:rPr lang="en-US" dirty="0"/>
              <a:t>The text itself is the dictionary.</a:t>
            </a:r>
          </a:p>
          <a:p>
            <a:r>
              <a:rPr lang="en-US" dirty="0"/>
              <a:t>Later occurrences of a string are replaced by numbers indicating where it occurred before and its length.</a:t>
            </a:r>
          </a:p>
          <a:p>
            <a:r>
              <a:rPr lang="en-US" dirty="0"/>
              <a:t>Stop words are removed</a:t>
            </a:r>
          </a:p>
          <a:p>
            <a:r>
              <a:rPr lang="en-US" dirty="0"/>
              <a:t>K-gram based (K is the threshold for words’ sequences matching)</a:t>
            </a:r>
          </a:p>
          <a:p>
            <a:r>
              <a:rPr lang="en-US" dirty="0"/>
              <a:t>Only operates on Arabic docs</a:t>
            </a:r>
          </a:p>
          <a:p>
            <a:endParaRPr lang="en-US" dirty="0"/>
          </a:p>
        </p:txBody>
      </p:sp>
    </p:spTree>
    <p:extLst>
      <p:ext uri="{BB962C8B-B14F-4D97-AF65-F5344CB8AC3E}">
        <p14:creationId xmlns:p14="http://schemas.microsoft.com/office/powerpoint/2010/main" val="1640308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79FD-0FA2-4793-84FE-A0D4AF52FF90}"/>
              </a:ext>
            </a:extLst>
          </p:cNvPr>
          <p:cNvSpPr>
            <a:spLocks noGrp="1"/>
          </p:cNvSpPr>
          <p:nvPr>
            <p:ph type="title"/>
          </p:nvPr>
        </p:nvSpPr>
        <p:spPr>
          <a:xfrm>
            <a:off x="681135" y="365125"/>
            <a:ext cx="11206065" cy="1325563"/>
          </a:xfrm>
        </p:spPr>
        <p:txBody>
          <a:bodyPr/>
          <a:lstStyle/>
          <a:p>
            <a:r>
              <a:rPr lang="en-US" dirty="0"/>
              <a:t>Related Work: 3. Docs/News Similarity</a:t>
            </a:r>
          </a:p>
        </p:txBody>
      </p:sp>
      <p:sp>
        <p:nvSpPr>
          <p:cNvPr id="3" name="Content Placeholder 2">
            <a:extLst>
              <a:ext uri="{FF2B5EF4-FFF2-40B4-BE49-F238E27FC236}">
                <a16:creationId xmlns:a16="http://schemas.microsoft.com/office/drawing/2014/main" id="{12D94D22-8A38-4CB6-AA07-18FB6B3033DA}"/>
              </a:ext>
            </a:extLst>
          </p:cNvPr>
          <p:cNvSpPr>
            <a:spLocks noGrp="1"/>
          </p:cNvSpPr>
          <p:nvPr>
            <p:ph idx="1"/>
          </p:nvPr>
        </p:nvSpPr>
        <p:spPr>
          <a:xfrm>
            <a:off x="838200" y="1576873"/>
            <a:ext cx="10515600" cy="5150498"/>
          </a:xfrm>
        </p:spPr>
        <p:txBody>
          <a:bodyPr>
            <a:normAutofit lnSpcReduction="10000"/>
          </a:bodyPr>
          <a:lstStyle/>
          <a:p>
            <a:r>
              <a:rPr lang="en-US" dirty="0"/>
              <a:t>(Al-</a:t>
            </a:r>
            <a:r>
              <a:rPr lang="en-US" dirty="0" err="1"/>
              <a:t>Radaideh</a:t>
            </a:r>
            <a:r>
              <a:rPr lang="en-US" dirty="0"/>
              <a:t> and </a:t>
            </a:r>
            <a:r>
              <a:rPr lang="en-US" dirty="0" err="1"/>
              <a:t>Afif</a:t>
            </a:r>
            <a:r>
              <a:rPr lang="en-US" dirty="0"/>
              <a:t>  2009): ARABIC TEXT SUMMARIZATION USING AGGREGATE SIMILARITY</a:t>
            </a:r>
          </a:p>
          <a:p>
            <a:r>
              <a:rPr lang="en-US" dirty="0"/>
              <a:t>Divide the document into sentences then tokenize.</a:t>
            </a:r>
          </a:p>
          <a:p>
            <a:r>
              <a:rPr lang="en-US" dirty="0"/>
              <a:t>Extract nouns</a:t>
            </a:r>
          </a:p>
          <a:p>
            <a:r>
              <a:rPr lang="en-US" dirty="0"/>
              <a:t>Compute the similarity between each sentence and the whole document based on the similarity between the noun frequency in the sentence and the document using the Inner Product.</a:t>
            </a:r>
          </a:p>
          <a:p>
            <a:r>
              <a:rPr lang="en-US" dirty="0"/>
              <a:t>The summation of all similarities of every sentence (for all nouns in it) represents an Aggregate similarity</a:t>
            </a:r>
          </a:p>
          <a:p>
            <a:r>
              <a:rPr lang="en-US" dirty="0"/>
              <a:t>Based on a user-defined threshold, select the sentences that will be the summary.</a:t>
            </a:r>
          </a:p>
          <a:p>
            <a:r>
              <a:rPr lang="en-US" dirty="0"/>
              <a:t>Works on Arabic docs</a:t>
            </a:r>
          </a:p>
        </p:txBody>
      </p:sp>
    </p:spTree>
    <p:extLst>
      <p:ext uri="{BB962C8B-B14F-4D97-AF65-F5344CB8AC3E}">
        <p14:creationId xmlns:p14="http://schemas.microsoft.com/office/powerpoint/2010/main" val="1538710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79FD-0FA2-4793-84FE-A0D4AF52FF90}"/>
              </a:ext>
            </a:extLst>
          </p:cNvPr>
          <p:cNvSpPr>
            <a:spLocks noGrp="1"/>
          </p:cNvSpPr>
          <p:nvPr>
            <p:ph type="title"/>
          </p:nvPr>
        </p:nvSpPr>
        <p:spPr>
          <a:xfrm>
            <a:off x="681135" y="365125"/>
            <a:ext cx="11206065" cy="1325563"/>
          </a:xfrm>
        </p:spPr>
        <p:txBody>
          <a:bodyPr/>
          <a:lstStyle/>
          <a:p>
            <a:r>
              <a:rPr lang="en-US" dirty="0"/>
              <a:t>Related Work: 3. Docs/News Similarity</a:t>
            </a:r>
          </a:p>
        </p:txBody>
      </p:sp>
      <p:sp>
        <p:nvSpPr>
          <p:cNvPr id="3" name="Content Placeholder 2">
            <a:extLst>
              <a:ext uri="{FF2B5EF4-FFF2-40B4-BE49-F238E27FC236}">
                <a16:creationId xmlns:a16="http://schemas.microsoft.com/office/drawing/2014/main" id="{12D94D22-8A38-4CB6-AA07-18FB6B3033DA}"/>
              </a:ext>
            </a:extLst>
          </p:cNvPr>
          <p:cNvSpPr>
            <a:spLocks noGrp="1"/>
          </p:cNvSpPr>
          <p:nvPr>
            <p:ph idx="1"/>
          </p:nvPr>
        </p:nvSpPr>
        <p:spPr>
          <a:xfrm>
            <a:off x="838200" y="1576873"/>
            <a:ext cx="10515600" cy="5150498"/>
          </a:xfrm>
        </p:spPr>
        <p:txBody>
          <a:bodyPr>
            <a:normAutofit/>
          </a:bodyPr>
          <a:lstStyle/>
          <a:p>
            <a:r>
              <a:rPr lang="en-US" dirty="0">
                <a:solidFill>
                  <a:srgbClr val="FF0000"/>
                </a:solidFill>
              </a:rPr>
              <a:t>(</a:t>
            </a:r>
            <a:r>
              <a:rPr lang="en-US" dirty="0" err="1">
                <a:solidFill>
                  <a:srgbClr val="FF0000"/>
                </a:solidFill>
              </a:rPr>
              <a:t>Zweigenbaum</a:t>
            </a:r>
            <a:r>
              <a:rPr lang="en-US" dirty="0">
                <a:solidFill>
                  <a:srgbClr val="FF0000"/>
                </a:solidFill>
              </a:rPr>
              <a:t> et. al. 2018) </a:t>
            </a:r>
            <a:r>
              <a:rPr lang="en-US" dirty="0"/>
              <a:t>Overview of the Third BUCC Shared Task: Spotting Parallel Sentences in Comparable Corpora</a:t>
            </a:r>
          </a:p>
          <a:p>
            <a:r>
              <a:rPr lang="en-US" dirty="0"/>
              <a:t>Arabic isn’t one of the 5 selected languages (English, Chinese, German, French, and Russian)</a:t>
            </a:r>
          </a:p>
          <a:p>
            <a:r>
              <a:rPr lang="en-US" dirty="0">
                <a:solidFill>
                  <a:srgbClr val="FF0000"/>
                </a:solidFill>
              </a:rPr>
              <a:t>(Saad et. al. 2013) </a:t>
            </a:r>
            <a:r>
              <a:rPr lang="en-US" b="0" i="0" dirty="0">
                <a:solidFill>
                  <a:srgbClr val="111111"/>
                </a:solidFill>
                <a:effectLst/>
                <a:latin typeface="Roboto" panose="02000000000000000000" pitchFamily="2" charset="0"/>
              </a:rPr>
              <a:t>Extracting Comparable Articles from Wikipedia and Measuring their </a:t>
            </a:r>
            <a:r>
              <a:rPr lang="en-US" b="0" i="0" dirty="0" err="1">
                <a:solidFill>
                  <a:srgbClr val="111111"/>
                </a:solidFill>
                <a:effectLst/>
                <a:latin typeface="Roboto" panose="02000000000000000000" pitchFamily="2" charset="0"/>
              </a:rPr>
              <a:t>Comparabilities</a:t>
            </a:r>
            <a:endParaRPr lang="en-US" b="0" i="0" dirty="0">
              <a:solidFill>
                <a:srgbClr val="111111"/>
              </a:solidFill>
              <a:effectLst/>
              <a:latin typeface="Roboto" panose="02000000000000000000" pitchFamily="2" charset="0"/>
            </a:endParaRPr>
          </a:p>
          <a:p>
            <a:r>
              <a:rPr lang="en-US" dirty="0"/>
              <a:t>Basically, the same as his PhD thesis</a:t>
            </a:r>
          </a:p>
          <a:p>
            <a:r>
              <a:rPr lang="en-US" dirty="0"/>
              <a:t>Multilingual document representation model based on </a:t>
            </a:r>
            <a:r>
              <a:rPr lang="en-US" dirty="0" err="1"/>
              <a:t>wordNet</a:t>
            </a:r>
            <a:r>
              <a:rPr lang="en-US" dirty="0"/>
              <a:t> dictionary. We also apply Latent Semantic Indexing (LSI)</a:t>
            </a:r>
          </a:p>
          <a:p>
            <a:r>
              <a:rPr lang="en-US" dirty="0"/>
              <a:t>Binary and cosine similarity</a:t>
            </a:r>
          </a:p>
        </p:txBody>
      </p:sp>
    </p:spTree>
    <p:extLst>
      <p:ext uri="{BB962C8B-B14F-4D97-AF65-F5344CB8AC3E}">
        <p14:creationId xmlns:p14="http://schemas.microsoft.com/office/powerpoint/2010/main" val="753362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79FD-0FA2-4793-84FE-A0D4AF52FF90}"/>
              </a:ext>
            </a:extLst>
          </p:cNvPr>
          <p:cNvSpPr>
            <a:spLocks noGrp="1"/>
          </p:cNvSpPr>
          <p:nvPr>
            <p:ph type="title"/>
          </p:nvPr>
        </p:nvSpPr>
        <p:spPr>
          <a:xfrm>
            <a:off x="681135" y="365125"/>
            <a:ext cx="11206065" cy="1325563"/>
          </a:xfrm>
        </p:spPr>
        <p:txBody>
          <a:bodyPr/>
          <a:lstStyle/>
          <a:p>
            <a:r>
              <a:rPr lang="en-US" dirty="0"/>
              <a:t>Related Work: 3. Docs/News Similarity</a:t>
            </a:r>
          </a:p>
        </p:txBody>
      </p:sp>
      <p:sp>
        <p:nvSpPr>
          <p:cNvPr id="3" name="Content Placeholder 2">
            <a:extLst>
              <a:ext uri="{FF2B5EF4-FFF2-40B4-BE49-F238E27FC236}">
                <a16:creationId xmlns:a16="http://schemas.microsoft.com/office/drawing/2014/main" id="{12D94D22-8A38-4CB6-AA07-18FB6B3033DA}"/>
              </a:ext>
            </a:extLst>
          </p:cNvPr>
          <p:cNvSpPr>
            <a:spLocks noGrp="1"/>
          </p:cNvSpPr>
          <p:nvPr>
            <p:ph idx="1"/>
          </p:nvPr>
        </p:nvSpPr>
        <p:spPr>
          <a:xfrm>
            <a:off x="838200" y="1576873"/>
            <a:ext cx="10515600" cy="5150498"/>
          </a:xfrm>
        </p:spPr>
        <p:txBody>
          <a:bodyPr>
            <a:normAutofit fontScale="92500" lnSpcReduction="10000"/>
          </a:bodyPr>
          <a:lstStyle/>
          <a:p>
            <a:r>
              <a:rPr lang="en-US" dirty="0">
                <a:solidFill>
                  <a:srgbClr val="FF0000"/>
                </a:solidFill>
              </a:rPr>
              <a:t>(Fouad and </a:t>
            </a:r>
            <a:r>
              <a:rPr lang="en-US" dirty="0" err="1">
                <a:solidFill>
                  <a:srgbClr val="FF0000"/>
                </a:solidFill>
              </a:rPr>
              <a:t>Atyah</a:t>
            </a:r>
            <a:r>
              <a:rPr lang="en-US" dirty="0">
                <a:solidFill>
                  <a:srgbClr val="FF0000"/>
                </a:solidFill>
              </a:rPr>
              <a:t> 2018) </a:t>
            </a:r>
            <a:r>
              <a:rPr lang="en-US" dirty="0"/>
              <a:t>Efficient Topic Detection System for Online Arabic News</a:t>
            </a:r>
          </a:p>
          <a:p>
            <a:r>
              <a:rPr lang="en-US" dirty="0"/>
              <a:t>Uses different classification methods. Utilizing the Information Gain, for feature selection and the Naïve Bayes algorithm produced the best results. </a:t>
            </a:r>
          </a:p>
          <a:p>
            <a:r>
              <a:rPr lang="en-US" dirty="0"/>
              <a:t>The aim is to automate the work in the news agencies</a:t>
            </a:r>
          </a:p>
          <a:p>
            <a:r>
              <a:rPr lang="en-US" dirty="0">
                <a:solidFill>
                  <a:srgbClr val="FF0000"/>
                </a:solidFill>
              </a:rPr>
              <a:t>(Thompson and Bowerman 2017) </a:t>
            </a:r>
            <a:r>
              <a:rPr lang="en-US" dirty="0"/>
              <a:t>Detecting Cross-Lingual Plagiarism Using Simulated Word Embeddings</a:t>
            </a:r>
          </a:p>
          <a:p>
            <a:r>
              <a:rPr lang="en-US" dirty="0"/>
              <a:t>Does it by predicting an Internet Translator output (with </a:t>
            </a:r>
            <a:r>
              <a:rPr lang="en-US" dirty="0" err="1"/>
              <a:t>Synnonyms</a:t>
            </a:r>
            <a:r>
              <a:rPr lang="en-US" dirty="0"/>
              <a:t>)</a:t>
            </a:r>
          </a:p>
          <a:p>
            <a:r>
              <a:rPr lang="en-US" dirty="0"/>
              <a:t>Does not require a parallel/comparable corpus or an internet translator</a:t>
            </a:r>
          </a:p>
          <a:p>
            <a:r>
              <a:rPr lang="en-US" dirty="0"/>
              <a:t>Uses Google Translate to build a dictionary, then build an offline MTM</a:t>
            </a:r>
          </a:p>
          <a:p>
            <a:r>
              <a:rPr lang="en-US" dirty="0"/>
              <a:t>Uses Word2vec and BOW</a:t>
            </a:r>
          </a:p>
          <a:p>
            <a:r>
              <a:rPr lang="en-US" dirty="0"/>
              <a:t>https://arxiv.org/ftp/arxiv/papers/1712/1712.10190.pdf</a:t>
            </a:r>
          </a:p>
          <a:p>
            <a:endParaRPr lang="en-US" dirty="0"/>
          </a:p>
        </p:txBody>
      </p:sp>
    </p:spTree>
    <p:extLst>
      <p:ext uri="{BB962C8B-B14F-4D97-AF65-F5344CB8AC3E}">
        <p14:creationId xmlns:p14="http://schemas.microsoft.com/office/powerpoint/2010/main" val="2949273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C342C-AA3C-4648-98BE-FD6C7F164C39}"/>
              </a:ext>
            </a:extLst>
          </p:cNvPr>
          <p:cNvSpPr>
            <a:spLocks noGrp="1"/>
          </p:cNvSpPr>
          <p:nvPr>
            <p:ph type="title"/>
          </p:nvPr>
        </p:nvSpPr>
        <p:spPr/>
        <p:txBody>
          <a:bodyPr/>
          <a:lstStyle/>
          <a:p>
            <a:r>
              <a:rPr lang="en-US" dirty="0"/>
              <a:t>Related Work: 3. Docs/News Similarity</a:t>
            </a:r>
          </a:p>
        </p:txBody>
      </p:sp>
      <p:sp>
        <p:nvSpPr>
          <p:cNvPr id="3" name="Content Placeholder 2">
            <a:extLst>
              <a:ext uri="{FF2B5EF4-FFF2-40B4-BE49-F238E27FC236}">
                <a16:creationId xmlns:a16="http://schemas.microsoft.com/office/drawing/2014/main" id="{5767A250-7175-4F3F-8FB6-89C751B09A20}"/>
              </a:ext>
            </a:extLst>
          </p:cNvPr>
          <p:cNvSpPr>
            <a:spLocks noGrp="1"/>
          </p:cNvSpPr>
          <p:nvPr>
            <p:ph idx="1"/>
          </p:nvPr>
        </p:nvSpPr>
        <p:spPr>
          <a:xfrm>
            <a:off x="345233" y="1408922"/>
            <a:ext cx="11336694" cy="5169160"/>
          </a:xfrm>
        </p:spPr>
        <p:txBody>
          <a:bodyPr>
            <a:normAutofit lnSpcReduction="10000"/>
          </a:bodyPr>
          <a:lstStyle/>
          <a:p>
            <a:r>
              <a:rPr lang="en-US" dirty="0">
                <a:solidFill>
                  <a:srgbClr val="FF0000"/>
                </a:solidFill>
              </a:rPr>
              <a:t>(</a:t>
            </a:r>
            <a:r>
              <a:rPr lang="en-US" dirty="0" err="1">
                <a:solidFill>
                  <a:srgbClr val="FF0000"/>
                </a:solidFill>
              </a:rPr>
              <a:t>Kanan</a:t>
            </a:r>
            <a:r>
              <a:rPr lang="en-US" dirty="0">
                <a:solidFill>
                  <a:srgbClr val="FF0000"/>
                </a:solidFill>
              </a:rPr>
              <a:t> 2015 Ph.D. Dissertation) </a:t>
            </a:r>
            <a:r>
              <a:rPr lang="en-US" b="0" i="0" dirty="0">
                <a:solidFill>
                  <a:srgbClr val="111111"/>
                </a:solidFill>
                <a:effectLst/>
                <a:latin typeface="Roboto" panose="02000000000000000000" pitchFamily="2" charset="0"/>
              </a:rPr>
              <a:t>Arabic News Text Classification and Summarization: A Case of the Electronic Library Institute </a:t>
            </a:r>
            <a:r>
              <a:rPr lang="en-US" b="0" i="0" dirty="0" err="1">
                <a:solidFill>
                  <a:srgbClr val="111111"/>
                </a:solidFill>
                <a:effectLst/>
                <a:latin typeface="Roboto" panose="02000000000000000000" pitchFamily="2" charset="0"/>
              </a:rPr>
              <a:t>SeerQ</a:t>
            </a:r>
            <a:r>
              <a:rPr lang="en-US" b="0" i="0" dirty="0">
                <a:solidFill>
                  <a:srgbClr val="111111"/>
                </a:solidFill>
                <a:effectLst/>
                <a:latin typeface="Roboto" panose="02000000000000000000" pitchFamily="2" charset="0"/>
              </a:rPr>
              <a:t> (ELISQ)</a:t>
            </a:r>
          </a:p>
          <a:p>
            <a:r>
              <a:rPr lang="en-US" dirty="0"/>
              <a:t>Introduced a new light stemmer for Arabic</a:t>
            </a:r>
          </a:p>
          <a:p>
            <a:r>
              <a:rPr lang="en-US" dirty="0"/>
              <a:t>Built a taxonomy for Arabic news</a:t>
            </a:r>
          </a:p>
          <a:p>
            <a:r>
              <a:rPr lang="en-US" dirty="0"/>
              <a:t>Automatic classification (Binary SVM produced best results)</a:t>
            </a:r>
          </a:p>
          <a:p>
            <a:r>
              <a:rPr lang="en-US" dirty="0"/>
              <a:t>Add labels to articles from taxonomy (metadata)</a:t>
            </a:r>
          </a:p>
          <a:p>
            <a:r>
              <a:rPr lang="en-US" dirty="0"/>
              <a:t>Due to the lack of high quality Arabic NER tools, two new tools were constructed: </a:t>
            </a:r>
            <a:r>
              <a:rPr lang="en-US" dirty="0" err="1"/>
              <a:t>RenA</a:t>
            </a:r>
            <a:r>
              <a:rPr lang="en-US" dirty="0"/>
              <a:t> for Arabic NER, and ALDA for Arabic topic extraction (using the Latent Dirichlet Algorithm)</a:t>
            </a:r>
          </a:p>
          <a:p>
            <a:r>
              <a:rPr lang="en-US" dirty="0"/>
              <a:t>https://www.proquest.com/openview/891d08260d65ff8175ab3582c219398a/1?pq-origsite=gscholar&amp;cbl=18750</a:t>
            </a:r>
          </a:p>
          <a:p>
            <a:endParaRPr lang="en-US" dirty="0"/>
          </a:p>
        </p:txBody>
      </p:sp>
    </p:spTree>
    <p:extLst>
      <p:ext uri="{BB962C8B-B14F-4D97-AF65-F5344CB8AC3E}">
        <p14:creationId xmlns:p14="http://schemas.microsoft.com/office/powerpoint/2010/main" val="2923181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79FD-0FA2-4793-84FE-A0D4AF52FF90}"/>
              </a:ext>
            </a:extLst>
          </p:cNvPr>
          <p:cNvSpPr>
            <a:spLocks noGrp="1"/>
          </p:cNvSpPr>
          <p:nvPr>
            <p:ph type="title"/>
          </p:nvPr>
        </p:nvSpPr>
        <p:spPr>
          <a:xfrm>
            <a:off x="681135" y="365125"/>
            <a:ext cx="11206065" cy="1325563"/>
          </a:xfrm>
        </p:spPr>
        <p:txBody>
          <a:bodyPr/>
          <a:lstStyle/>
          <a:p>
            <a:r>
              <a:rPr lang="en-US" dirty="0"/>
              <a:t>Related Work: 3. Docs/News Similarity</a:t>
            </a:r>
          </a:p>
        </p:txBody>
      </p:sp>
      <p:sp>
        <p:nvSpPr>
          <p:cNvPr id="3" name="Content Placeholder 2">
            <a:extLst>
              <a:ext uri="{FF2B5EF4-FFF2-40B4-BE49-F238E27FC236}">
                <a16:creationId xmlns:a16="http://schemas.microsoft.com/office/drawing/2014/main" id="{12D94D22-8A38-4CB6-AA07-18FB6B3033DA}"/>
              </a:ext>
            </a:extLst>
          </p:cNvPr>
          <p:cNvSpPr>
            <a:spLocks noGrp="1"/>
          </p:cNvSpPr>
          <p:nvPr>
            <p:ph idx="1"/>
          </p:nvPr>
        </p:nvSpPr>
        <p:spPr>
          <a:xfrm>
            <a:off x="550505" y="1576872"/>
            <a:ext cx="11206065" cy="5281127"/>
          </a:xfrm>
        </p:spPr>
        <p:txBody>
          <a:bodyPr>
            <a:normAutofit fontScale="92500" lnSpcReduction="10000"/>
          </a:bodyPr>
          <a:lstStyle/>
          <a:p>
            <a:r>
              <a:rPr lang="en-US" dirty="0"/>
              <a:t>(</a:t>
            </a:r>
            <a:r>
              <a:rPr lang="en-US" dirty="0" err="1"/>
              <a:t>Alian</a:t>
            </a:r>
            <a:r>
              <a:rPr lang="en-US" dirty="0"/>
              <a:t> and </a:t>
            </a:r>
            <a:r>
              <a:rPr lang="en-US" dirty="0" err="1"/>
              <a:t>Awajan</a:t>
            </a:r>
            <a:r>
              <a:rPr lang="en-US" dirty="0"/>
              <a:t> 2018): Arabic Semantic Similarity Approaches – Review</a:t>
            </a:r>
          </a:p>
          <a:p>
            <a:r>
              <a:rPr lang="en-US" dirty="0"/>
              <a:t>Have not read these papers yet.</a:t>
            </a:r>
          </a:p>
          <a:p>
            <a:r>
              <a:rPr lang="en-US" dirty="0">
                <a:solidFill>
                  <a:srgbClr val="FF0000"/>
                </a:solidFill>
              </a:rPr>
              <a:t>(Ehsan et al., 2016) </a:t>
            </a:r>
            <a:r>
              <a:rPr lang="en-US" dirty="0"/>
              <a:t>Using a dictionary and n-gram alignment to improve fine-grained cross-language plagiarism detection</a:t>
            </a:r>
          </a:p>
          <a:p>
            <a:r>
              <a:rPr lang="en-US" dirty="0"/>
              <a:t>https://dl.acm.org/doi/pdf/10.1145/2960811.2960817</a:t>
            </a:r>
          </a:p>
          <a:p>
            <a:endParaRPr lang="en-US" dirty="0"/>
          </a:p>
          <a:p>
            <a:r>
              <a:rPr lang="en-US" dirty="0">
                <a:solidFill>
                  <a:srgbClr val="FF0000"/>
                </a:solidFill>
              </a:rPr>
              <a:t>(Ferrero et al., 2017) </a:t>
            </a:r>
            <a:r>
              <a:rPr lang="en-US" dirty="0"/>
              <a:t>Using Word Embedding for Cross Language Plagiarism Detection</a:t>
            </a:r>
          </a:p>
          <a:p>
            <a:r>
              <a:rPr lang="en-US" dirty="0"/>
              <a:t>Uses Machine Translation to construct part of the dataset</a:t>
            </a:r>
          </a:p>
          <a:p>
            <a:r>
              <a:rPr lang="en-US" dirty="0">
                <a:solidFill>
                  <a:srgbClr val="FF0000"/>
                </a:solidFill>
              </a:rPr>
              <a:t>(</a:t>
            </a:r>
            <a:r>
              <a:rPr lang="en-US" dirty="0" err="1">
                <a:solidFill>
                  <a:srgbClr val="FF0000"/>
                </a:solidFill>
              </a:rPr>
              <a:t>Barrón</a:t>
            </a:r>
            <a:r>
              <a:rPr lang="en-US" dirty="0">
                <a:solidFill>
                  <a:srgbClr val="FF0000"/>
                </a:solidFill>
              </a:rPr>
              <a:t>-Cedeño et al., 2013) </a:t>
            </a:r>
            <a:r>
              <a:rPr lang="en-US" dirty="0"/>
              <a:t>Plagiarism Meets Paraphrasing: Insights for the Next Generation in Automatic Plagiarism Detection</a:t>
            </a:r>
          </a:p>
          <a:p>
            <a:r>
              <a:rPr lang="en-US" dirty="0"/>
              <a:t>Using Machine Translation (Google Translate) outperformed all other plagiarism detection methods</a:t>
            </a:r>
          </a:p>
        </p:txBody>
      </p:sp>
    </p:spTree>
    <p:extLst>
      <p:ext uri="{BB962C8B-B14F-4D97-AF65-F5344CB8AC3E}">
        <p14:creationId xmlns:p14="http://schemas.microsoft.com/office/powerpoint/2010/main" val="2407600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79FD-0FA2-4793-84FE-A0D4AF52FF90}"/>
              </a:ext>
            </a:extLst>
          </p:cNvPr>
          <p:cNvSpPr>
            <a:spLocks noGrp="1"/>
          </p:cNvSpPr>
          <p:nvPr>
            <p:ph type="title"/>
          </p:nvPr>
        </p:nvSpPr>
        <p:spPr>
          <a:xfrm>
            <a:off x="681135" y="365125"/>
            <a:ext cx="11206065" cy="1325563"/>
          </a:xfrm>
        </p:spPr>
        <p:txBody>
          <a:bodyPr/>
          <a:lstStyle/>
          <a:p>
            <a:r>
              <a:rPr lang="en-US" dirty="0"/>
              <a:t>Related Work: 3. Docs/News Similarity</a:t>
            </a:r>
          </a:p>
        </p:txBody>
      </p:sp>
      <p:sp>
        <p:nvSpPr>
          <p:cNvPr id="3" name="Content Placeholder 2">
            <a:extLst>
              <a:ext uri="{FF2B5EF4-FFF2-40B4-BE49-F238E27FC236}">
                <a16:creationId xmlns:a16="http://schemas.microsoft.com/office/drawing/2014/main" id="{12D94D22-8A38-4CB6-AA07-18FB6B3033DA}"/>
              </a:ext>
            </a:extLst>
          </p:cNvPr>
          <p:cNvSpPr>
            <a:spLocks noGrp="1"/>
          </p:cNvSpPr>
          <p:nvPr>
            <p:ph idx="1"/>
          </p:nvPr>
        </p:nvSpPr>
        <p:spPr>
          <a:xfrm>
            <a:off x="838200" y="1576873"/>
            <a:ext cx="10515600" cy="5150498"/>
          </a:xfrm>
        </p:spPr>
        <p:txBody>
          <a:bodyPr>
            <a:normAutofit/>
          </a:bodyPr>
          <a:lstStyle/>
          <a:p>
            <a:r>
              <a:rPr lang="en-US" b="0" i="0" dirty="0">
                <a:solidFill>
                  <a:srgbClr val="FF0000"/>
                </a:solidFill>
                <a:effectLst/>
                <a:latin typeface="NexusSerif"/>
              </a:rPr>
              <a:t>(</a:t>
            </a:r>
            <a:r>
              <a:rPr lang="en-US" b="0" i="0" dirty="0" err="1">
                <a:solidFill>
                  <a:srgbClr val="FF0000"/>
                </a:solidFill>
                <a:effectLst/>
                <a:latin typeface="NexusSans"/>
              </a:rPr>
              <a:t>Sree</a:t>
            </a:r>
            <a:r>
              <a:rPr lang="en-US" b="0" i="0" dirty="0">
                <a:solidFill>
                  <a:srgbClr val="FF0000"/>
                </a:solidFill>
                <a:effectLst/>
                <a:latin typeface="NexusSans"/>
              </a:rPr>
              <a:t> Ram Kiran Nag et. al. 2021) </a:t>
            </a:r>
            <a:r>
              <a:rPr lang="en-US" b="0" i="0" dirty="0">
                <a:solidFill>
                  <a:srgbClr val="505050"/>
                </a:solidFill>
                <a:effectLst/>
                <a:latin typeface="NexusSerif"/>
              </a:rPr>
              <a:t>Comparative and experimental study in identifying the similarity between languages for plagiarism detection and efficient language translation</a:t>
            </a:r>
          </a:p>
          <a:p>
            <a:r>
              <a:rPr lang="en-US" dirty="0">
                <a:solidFill>
                  <a:srgbClr val="505050"/>
                </a:solidFill>
                <a:latin typeface="NexusSerif"/>
              </a:rPr>
              <a:t>Full text: file:///C:/Users/hhallak/Desktop/kirannag2021.pdf</a:t>
            </a:r>
          </a:p>
          <a:p>
            <a:r>
              <a:rPr lang="en-US" b="0" i="0" dirty="0">
                <a:solidFill>
                  <a:srgbClr val="FF0000"/>
                </a:solidFill>
                <a:effectLst/>
                <a:latin typeface="NexusSerif"/>
              </a:rPr>
              <a:t>(</a:t>
            </a:r>
            <a:r>
              <a:rPr lang="en-US" b="0" i="0" dirty="0">
                <a:solidFill>
                  <a:srgbClr val="FF0000"/>
                </a:solidFill>
                <a:effectLst/>
                <a:latin typeface="Arial" panose="020B0604020202020204" pitchFamily="34" charset="0"/>
              </a:rPr>
              <a:t>Abu </a:t>
            </a:r>
            <a:r>
              <a:rPr lang="en-US" b="0" i="0" dirty="0" err="1">
                <a:solidFill>
                  <a:srgbClr val="FF0000"/>
                </a:solidFill>
                <a:effectLst/>
                <a:latin typeface="Arial" panose="020B0604020202020204" pitchFamily="34" charset="0"/>
              </a:rPr>
              <a:t>Kwaik</a:t>
            </a:r>
            <a:r>
              <a:rPr lang="en-US" b="0" i="0" dirty="0">
                <a:solidFill>
                  <a:srgbClr val="FF0000"/>
                </a:solidFill>
                <a:effectLst/>
                <a:latin typeface="NexusSerif"/>
              </a:rPr>
              <a:t> 20</a:t>
            </a:r>
            <a:r>
              <a:rPr lang="en-US" dirty="0">
                <a:solidFill>
                  <a:srgbClr val="FF0000"/>
                </a:solidFill>
                <a:latin typeface="NexusSerif"/>
              </a:rPr>
              <a:t>20) </a:t>
            </a:r>
            <a:r>
              <a:rPr lang="en-US" dirty="0">
                <a:solidFill>
                  <a:srgbClr val="505050"/>
                </a:solidFill>
                <a:latin typeface="NexusSerif"/>
              </a:rPr>
              <a:t>An Arabic Tweets Sentiment Analysis Dataset (ATSAD) using Distant Supervision and Self Training</a:t>
            </a:r>
          </a:p>
          <a:p>
            <a:r>
              <a:rPr lang="en-US" b="0" i="0" dirty="0">
                <a:solidFill>
                  <a:srgbClr val="505050"/>
                </a:solidFill>
                <a:effectLst/>
                <a:latin typeface="NexusSerif"/>
              </a:rPr>
              <a:t>Might be good for future work (identifying positive and negative news articles).</a:t>
            </a:r>
          </a:p>
          <a:p>
            <a:endParaRPr lang="en-US" dirty="0"/>
          </a:p>
        </p:txBody>
      </p:sp>
    </p:spTree>
    <p:extLst>
      <p:ext uri="{BB962C8B-B14F-4D97-AF65-F5344CB8AC3E}">
        <p14:creationId xmlns:p14="http://schemas.microsoft.com/office/powerpoint/2010/main" val="1932319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496D-E279-49AF-A52A-6FB73B341038}"/>
              </a:ext>
            </a:extLst>
          </p:cNvPr>
          <p:cNvSpPr>
            <a:spLocks noGrp="1"/>
          </p:cNvSpPr>
          <p:nvPr>
            <p:ph type="title"/>
          </p:nvPr>
        </p:nvSpPr>
        <p:spPr/>
        <p:txBody>
          <a:bodyPr/>
          <a:lstStyle/>
          <a:p>
            <a:endParaRPr lang="en-US" dirty="0"/>
          </a:p>
        </p:txBody>
      </p:sp>
      <p:sp>
        <p:nvSpPr>
          <p:cNvPr id="7" name="Content Placeholder 6">
            <a:extLst>
              <a:ext uri="{FF2B5EF4-FFF2-40B4-BE49-F238E27FC236}">
                <a16:creationId xmlns:a16="http://schemas.microsoft.com/office/drawing/2014/main" id="{1791AAA2-14E1-4D5D-A97D-205492CBD8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87297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79FD-0FA2-4793-84FE-A0D4AF52FF90}"/>
              </a:ext>
            </a:extLst>
          </p:cNvPr>
          <p:cNvSpPr>
            <a:spLocks noGrp="1"/>
          </p:cNvSpPr>
          <p:nvPr>
            <p:ph type="title"/>
          </p:nvPr>
        </p:nvSpPr>
        <p:spPr/>
        <p:txBody>
          <a:bodyPr/>
          <a:lstStyle/>
          <a:p>
            <a:r>
              <a:rPr lang="en-US" dirty="0"/>
              <a:t>Codebase Updates</a:t>
            </a:r>
          </a:p>
        </p:txBody>
      </p:sp>
      <p:sp>
        <p:nvSpPr>
          <p:cNvPr id="3" name="Content Placeholder 2">
            <a:extLst>
              <a:ext uri="{FF2B5EF4-FFF2-40B4-BE49-F238E27FC236}">
                <a16:creationId xmlns:a16="http://schemas.microsoft.com/office/drawing/2014/main" id="{12D94D22-8A38-4CB6-AA07-18FB6B3033DA}"/>
              </a:ext>
            </a:extLst>
          </p:cNvPr>
          <p:cNvSpPr>
            <a:spLocks noGrp="1"/>
          </p:cNvSpPr>
          <p:nvPr>
            <p:ph idx="1"/>
          </p:nvPr>
        </p:nvSpPr>
        <p:spPr/>
        <p:txBody>
          <a:bodyPr/>
          <a:lstStyle/>
          <a:p>
            <a:r>
              <a:rPr lang="en-US" dirty="0"/>
              <a:t>Updated GTS to use Newspaper3k instead of boilerpy3 to eliminate the capture of time-zone city which was being counted as a named entity (location)</a:t>
            </a:r>
          </a:p>
          <a:p>
            <a:r>
              <a:rPr lang="en-US" dirty="0"/>
              <a:t>Updated </a:t>
            </a:r>
            <a:r>
              <a:rPr lang="en-US" dirty="0" err="1"/>
              <a:t>GTS_titles</a:t>
            </a:r>
            <a:r>
              <a:rPr lang="en-US" dirty="0"/>
              <a:t> to use </a:t>
            </a:r>
            <a:r>
              <a:rPr lang="en-US" dirty="0" err="1"/>
              <a:t>NewsPlease</a:t>
            </a:r>
            <a:r>
              <a:rPr lang="en-US" dirty="0"/>
              <a:t> instead of boilerpy3 for easier capture of news stories’ titles.</a:t>
            </a:r>
          </a:p>
          <a:p>
            <a:r>
              <a:rPr lang="en-US" dirty="0"/>
              <a:t>Rewrote RSS news links extractor to give more control to the user:</a:t>
            </a:r>
            <a:br>
              <a:rPr lang="en-US" dirty="0"/>
            </a:br>
            <a:r>
              <a:rPr lang="en-US" dirty="0"/>
              <a:t>Number of runs</a:t>
            </a:r>
            <a:br>
              <a:rPr lang="en-US" dirty="0"/>
            </a:br>
            <a:r>
              <a:rPr lang="en-US" dirty="0"/>
              <a:t>Time delay between runs</a:t>
            </a:r>
          </a:p>
          <a:p>
            <a:r>
              <a:rPr lang="en-US" dirty="0"/>
              <a:t>Rewrote </a:t>
            </a:r>
            <a:r>
              <a:rPr lang="en-US" dirty="0" err="1"/>
              <a:t>SiteMaps</a:t>
            </a:r>
            <a:r>
              <a:rPr lang="en-US" dirty="0"/>
              <a:t> news links extractor to work on all websites with sitemaps and capture nested </a:t>
            </a:r>
            <a:r>
              <a:rPr lang="en-US"/>
              <a:t>sitemaps automatically.</a:t>
            </a:r>
            <a:endParaRPr lang="en-US" dirty="0"/>
          </a:p>
        </p:txBody>
      </p:sp>
    </p:spTree>
    <p:extLst>
      <p:ext uri="{BB962C8B-B14F-4D97-AF65-F5344CB8AC3E}">
        <p14:creationId xmlns:p14="http://schemas.microsoft.com/office/powerpoint/2010/main" val="216407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79FD-0FA2-4793-84FE-A0D4AF52FF90}"/>
              </a:ext>
            </a:extLst>
          </p:cNvPr>
          <p:cNvSpPr>
            <a:spLocks noGrp="1"/>
          </p:cNvSpPr>
          <p:nvPr>
            <p:ph type="title"/>
          </p:nvPr>
        </p:nvSpPr>
        <p:spPr/>
        <p:txBody>
          <a:bodyPr/>
          <a:lstStyle/>
          <a:p>
            <a:r>
              <a:rPr lang="en-US" dirty="0"/>
              <a:t>Related Work Updates</a:t>
            </a:r>
          </a:p>
        </p:txBody>
      </p:sp>
      <p:sp>
        <p:nvSpPr>
          <p:cNvPr id="3" name="Content Placeholder 2">
            <a:extLst>
              <a:ext uri="{FF2B5EF4-FFF2-40B4-BE49-F238E27FC236}">
                <a16:creationId xmlns:a16="http://schemas.microsoft.com/office/drawing/2014/main" id="{12D94D22-8A38-4CB6-AA07-18FB6B3033DA}"/>
              </a:ext>
            </a:extLst>
          </p:cNvPr>
          <p:cNvSpPr>
            <a:spLocks noGrp="1"/>
          </p:cNvSpPr>
          <p:nvPr>
            <p:ph idx="1"/>
          </p:nvPr>
        </p:nvSpPr>
        <p:spPr/>
        <p:txBody>
          <a:bodyPr/>
          <a:lstStyle/>
          <a:p>
            <a:r>
              <a:rPr lang="en-US" dirty="0"/>
              <a:t>Divided by topic in following slides</a:t>
            </a:r>
          </a:p>
        </p:txBody>
      </p:sp>
    </p:spTree>
    <p:extLst>
      <p:ext uri="{BB962C8B-B14F-4D97-AF65-F5344CB8AC3E}">
        <p14:creationId xmlns:p14="http://schemas.microsoft.com/office/powerpoint/2010/main" val="4093827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79FD-0FA2-4793-84FE-A0D4AF52FF90}"/>
              </a:ext>
            </a:extLst>
          </p:cNvPr>
          <p:cNvSpPr>
            <a:spLocks noGrp="1"/>
          </p:cNvSpPr>
          <p:nvPr>
            <p:ph type="title"/>
          </p:nvPr>
        </p:nvSpPr>
        <p:spPr/>
        <p:txBody>
          <a:bodyPr/>
          <a:lstStyle/>
          <a:p>
            <a:r>
              <a:rPr lang="en-US" dirty="0"/>
              <a:t>Related Work: 1. Arabic NERC</a:t>
            </a:r>
          </a:p>
        </p:txBody>
      </p:sp>
      <p:sp>
        <p:nvSpPr>
          <p:cNvPr id="3" name="Content Placeholder 2">
            <a:extLst>
              <a:ext uri="{FF2B5EF4-FFF2-40B4-BE49-F238E27FC236}">
                <a16:creationId xmlns:a16="http://schemas.microsoft.com/office/drawing/2014/main" id="{12D94D22-8A38-4CB6-AA07-18FB6B3033DA}"/>
              </a:ext>
            </a:extLst>
          </p:cNvPr>
          <p:cNvSpPr>
            <a:spLocks noGrp="1"/>
          </p:cNvSpPr>
          <p:nvPr>
            <p:ph idx="1"/>
          </p:nvPr>
        </p:nvSpPr>
        <p:spPr/>
        <p:txBody>
          <a:bodyPr/>
          <a:lstStyle/>
          <a:p>
            <a:r>
              <a:rPr lang="en-US" dirty="0">
                <a:solidFill>
                  <a:srgbClr val="FF0000"/>
                </a:solidFill>
              </a:rPr>
              <a:t>(</a:t>
            </a:r>
            <a:r>
              <a:rPr lang="en-US" dirty="0" err="1">
                <a:solidFill>
                  <a:srgbClr val="FF0000"/>
                </a:solidFill>
              </a:rPr>
              <a:t>Shaalan</a:t>
            </a:r>
            <a:r>
              <a:rPr lang="en-US" dirty="0">
                <a:solidFill>
                  <a:srgbClr val="FF0000"/>
                </a:solidFill>
              </a:rPr>
              <a:t> et. al. 2009) NERA</a:t>
            </a:r>
          </a:p>
          <a:p>
            <a:r>
              <a:rPr lang="en-US" dirty="0"/>
              <a:t>Rule-based</a:t>
            </a:r>
          </a:p>
          <a:p>
            <a:r>
              <a:rPr lang="en-US" dirty="0"/>
              <a:t>Whitelist of </a:t>
            </a:r>
            <a:r>
              <a:rPr lang="en-US" dirty="0" err="1"/>
              <a:t>nes</a:t>
            </a:r>
            <a:r>
              <a:rPr lang="en-US" dirty="0"/>
              <a:t> and grammar (dictionary) and regex</a:t>
            </a:r>
          </a:p>
          <a:p>
            <a:endParaRPr lang="en-US" dirty="0"/>
          </a:p>
          <a:p>
            <a:r>
              <a:rPr lang="en-US" dirty="0">
                <a:solidFill>
                  <a:srgbClr val="FF0000"/>
                </a:solidFill>
              </a:rPr>
              <a:t>(</a:t>
            </a:r>
            <a:r>
              <a:rPr lang="en-US" dirty="0" err="1">
                <a:solidFill>
                  <a:srgbClr val="FF0000"/>
                </a:solidFill>
              </a:rPr>
              <a:t>Shaalan</a:t>
            </a:r>
            <a:r>
              <a:rPr lang="en-US" dirty="0">
                <a:solidFill>
                  <a:srgbClr val="FF0000"/>
                </a:solidFill>
              </a:rPr>
              <a:t> and </a:t>
            </a:r>
            <a:r>
              <a:rPr lang="en-US" dirty="0" err="1">
                <a:solidFill>
                  <a:srgbClr val="FF0000"/>
                </a:solidFill>
              </a:rPr>
              <a:t>Oudah</a:t>
            </a:r>
            <a:r>
              <a:rPr lang="en-US" dirty="0">
                <a:solidFill>
                  <a:srgbClr val="FF0000"/>
                </a:solidFill>
              </a:rPr>
              <a:t> 2013) A hybrid approach to Arabic named entity recognition</a:t>
            </a:r>
          </a:p>
          <a:p>
            <a:r>
              <a:rPr lang="en-US" dirty="0"/>
              <a:t>Uses Rule-based and ML-based</a:t>
            </a:r>
          </a:p>
          <a:p>
            <a:r>
              <a:rPr lang="en-US" dirty="0"/>
              <a:t>Uses Decision trees, SVM, and logistic regression classifiers </a:t>
            </a:r>
          </a:p>
          <a:p>
            <a:endParaRPr lang="en-US" dirty="0"/>
          </a:p>
        </p:txBody>
      </p:sp>
    </p:spTree>
    <p:extLst>
      <p:ext uri="{BB962C8B-B14F-4D97-AF65-F5344CB8AC3E}">
        <p14:creationId xmlns:p14="http://schemas.microsoft.com/office/powerpoint/2010/main" val="277753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79FD-0FA2-4793-84FE-A0D4AF52FF90}"/>
              </a:ext>
            </a:extLst>
          </p:cNvPr>
          <p:cNvSpPr>
            <a:spLocks noGrp="1"/>
          </p:cNvSpPr>
          <p:nvPr>
            <p:ph type="title"/>
          </p:nvPr>
        </p:nvSpPr>
        <p:spPr/>
        <p:txBody>
          <a:bodyPr/>
          <a:lstStyle/>
          <a:p>
            <a:r>
              <a:rPr lang="en-US" dirty="0"/>
              <a:t>Related Work: 1. Arabic NERC</a:t>
            </a:r>
          </a:p>
        </p:txBody>
      </p:sp>
      <p:sp>
        <p:nvSpPr>
          <p:cNvPr id="3" name="Content Placeholder 2">
            <a:extLst>
              <a:ext uri="{FF2B5EF4-FFF2-40B4-BE49-F238E27FC236}">
                <a16:creationId xmlns:a16="http://schemas.microsoft.com/office/drawing/2014/main" id="{12D94D22-8A38-4CB6-AA07-18FB6B3033DA}"/>
              </a:ext>
            </a:extLst>
          </p:cNvPr>
          <p:cNvSpPr>
            <a:spLocks noGrp="1"/>
          </p:cNvSpPr>
          <p:nvPr>
            <p:ph idx="1"/>
          </p:nvPr>
        </p:nvSpPr>
        <p:spPr/>
        <p:txBody>
          <a:bodyPr/>
          <a:lstStyle/>
          <a:p>
            <a:r>
              <a:rPr lang="en-US" dirty="0">
                <a:solidFill>
                  <a:srgbClr val="FF0000"/>
                </a:solidFill>
              </a:rPr>
              <a:t>(Lin et. al. 2019) </a:t>
            </a:r>
            <a:r>
              <a:rPr lang="en-US" dirty="0"/>
              <a:t>Arabic Named Entity Recognition: What Works and What’s Next </a:t>
            </a:r>
          </a:p>
          <a:p>
            <a:r>
              <a:rPr lang="en-US" dirty="0">
                <a:hlinkClick r:id="rId2">
                  <a:extLst>
                    <a:ext uri="{A12FA001-AC4F-418D-AE19-62706E023703}">
                      <ahyp:hlinkClr xmlns:ahyp="http://schemas.microsoft.com/office/drawing/2018/hyperlinkcolor" val="tx"/>
                    </a:ext>
                  </a:extLst>
                </a:hlinkClick>
              </a:rPr>
              <a:t>https://github.com/LiyuanLucasLiu/ArabicNER</a:t>
            </a:r>
            <a:endParaRPr lang="en-US" dirty="0"/>
          </a:p>
          <a:p>
            <a:r>
              <a:rPr lang="en-US" dirty="0"/>
              <a:t>F1 of 75.82% on the AQMAR dataset</a:t>
            </a:r>
          </a:p>
          <a:p>
            <a:r>
              <a:rPr lang="en-US" dirty="0">
                <a:solidFill>
                  <a:srgbClr val="FF0000"/>
                </a:solidFill>
              </a:rPr>
              <a:t>Fixed annotation mistakes in the dataset</a:t>
            </a:r>
          </a:p>
          <a:p>
            <a:r>
              <a:rPr lang="en-US" dirty="0"/>
              <a:t>Representation learning, feature engineering, sequence labeling, deep learning, and ensemble learning.</a:t>
            </a:r>
            <a:endParaRPr lang="en-US" dirty="0">
              <a:solidFill>
                <a:srgbClr val="FF0000"/>
              </a:solidFill>
            </a:endParaRPr>
          </a:p>
          <a:p>
            <a:r>
              <a:rPr lang="en-US" dirty="0"/>
              <a:t>Built for Arabic documents</a:t>
            </a:r>
          </a:p>
        </p:txBody>
      </p:sp>
    </p:spTree>
    <p:extLst>
      <p:ext uri="{BB962C8B-B14F-4D97-AF65-F5344CB8AC3E}">
        <p14:creationId xmlns:p14="http://schemas.microsoft.com/office/powerpoint/2010/main" val="2418910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79FD-0FA2-4793-84FE-A0D4AF52FF90}"/>
              </a:ext>
            </a:extLst>
          </p:cNvPr>
          <p:cNvSpPr>
            <a:spLocks noGrp="1"/>
          </p:cNvSpPr>
          <p:nvPr>
            <p:ph type="title"/>
          </p:nvPr>
        </p:nvSpPr>
        <p:spPr/>
        <p:txBody>
          <a:bodyPr/>
          <a:lstStyle/>
          <a:p>
            <a:r>
              <a:rPr lang="en-US" dirty="0"/>
              <a:t>Related Work: 2. Arabic Names Normalization</a:t>
            </a:r>
          </a:p>
        </p:txBody>
      </p:sp>
      <p:sp>
        <p:nvSpPr>
          <p:cNvPr id="3" name="Content Placeholder 2">
            <a:extLst>
              <a:ext uri="{FF2B5EF4-FFF2-40B4-BE49-F238E27FC236}">
                <a16:creationId xmlns:a16="http://schemas.microsoft.com/office/drawing/2014/main" id="{12D94D22-8A38-4CB6-AA07-18FB6B3033DA}"/>
              </a:ext>
            </a:extLst>
          </p:cNvPr>
          <p:cNvSpPr>
            <a:spLocks noGrp="1"/>
          </p:cNvSpPr>
          <p:nvPr>
            <p:ph idx="1"/>
          </p:nvPr>
        </p:nvSpPr>
        <p:spPr>
          <a:xfrm>
            <a:off x="494522" y="1825625"/>
            <a:ext cx="11448662" cy="4351338"/>
          </a:xfrm>
        </p:spPr>
        <p:txBody>
          <a:bodyPr>
            <a:normAutofit fontScale="92500" lnSpcReduction="20000"/>
          </a:bodyPr>
          <a:lstStyle/>
          <a:p>
            <a:r>
              <a:rPr lang="en-US" dirty="0">
                <a:solidFill>
                  <a:srgbClr val="FF0000"/>
                </a:solidFill>
              </a:rPr>
              <a:t>(</a:t>
            </a:r>
            <a:r>
              <a:rPr lang="en-US" dirty="0" err="1">
                <a:solidFill>
                  <a:srgbClr val="FF0000"/>
                </a:solidFill>
              </a:rPr>
              <a:t>Jijkoun</a:t>
            </a:r>
            <a:r>
              <a:rPr lang="en-US" dirty="0">
                <a:solidFill>
                  <a:srgbClr val="FF0000"/>
                </a:solidFill>
              </a:rPr>
              <a:t> et. al. 2020) </a:t>
            </a:r>
            <a:r>
              <a:rPr lang="en-US" dirty="0"/>
              <a:t>Named Entity Normalization in User Generated Content </a:t>
            </a:r>
          </a:p>
          <a:p>
            <a:r>
              <a:rPr lang="en-US" dirty="0"/>
              <a:t>Baseline is Wikipedia</a:t>
            </a:r>
          </a:p>
          <a:p>
            <a:r>
              <a:rPr lang="en-US" dirty="0"/>
              <a:t>The approach uses within-document reference resolution manipulating (Mr., Mrs., </a:t>
            </a:r>
            <a:r>
              <a:rPr lang="en-US" dirty="0" err="1"/>
              <a:t>fname</a:t>
            </a:r>
            <a:r>
              <a:rPr lang="en-US" dirty="0"/>
              <a:t>, </a:t>
            </a:r>
            <a:r>
              <a:rPr lang="en-US" dirty="0" err="1"/>
              <a:t>lname</a:t>
            </a:r>
            <a:r>
              <a:rPr lang="en-US" dirty="0"/>
              <a:t>, </a:t>
            </a:r>
            <a:r>
              <a:rPr lang="en-US" dirty="0" err="1"/>
              <a:t>etc</a:t>
            </a:r>
            <a:r>
              <a:rPr lang="en-US" dirty="0"/>
              <a:t>)</a:t>
            </a:r>
          </a:p>
          <a:p>
            <a:pPr algn="l"/>
            <a:r>
              <a:rPr lang="en-US" dirty="0">
                <a:solidFill>
                  <a:srgbClr val="FF0000"/>
                </a:solidFill>
              </a:rPr>
              <a:t>(Magdy et al. 2007) </a:t>
            </a:r>
            <a:r>
              <a:rPr lang="en-US" b="0" i="0" dirty="0">
                <a:solidFill>
                  <a:srgbClr val="111111"/>
                </a:solidFill>
                <a:effectLst/>
                <a:latin typeface="Roboto" panose="02000000000000000000" pitchFamily="2" charset="0"/>
              </a:rPr>
              <a:t>Arabic cross-document person name normalization</a:t>
            </a:r>
          </a:p>
          <a:p>
            <a:r>
              <a:rPr lang="en-US" dirty="0">
                <a:solidFill>
                  <a:srgbClr val="333333"/>
                </a:solidFill>
                <a:latin typeface="Roboto" panose="02000000000000000000" pitchFamily="2" charset="0"/>
              </a:rPr>
              <a:t>M</a:t>
            </a:r>
            <a:r>
              <a:rPr lang="en-US" b="0" i="0" dirty="0">
                <a:solidFill>
                  <a:srgbClr val="333333"/>
                </a:solidFill>
                <a:effectLst/>
                <a:latin typeface="Roboto" panose="02000000000000000000" pitchFamily="2" charset="0"/>
              </a:rPr>
              <a:t>achine learning (SVM classifier).</a:t>
            </a:r>
          </a:p>
          <a:p>
            <a:r>
              <a:rPr lang="en-US" b="0" i="0" dirty="0">
                <a:solidFill>
                  <a:srgbClr val="333333"/>
                </a:solidFill>
                <a:effectLst/>
                <a:latin typeface="Roboto" panose="02000000000000000000" pitchFamily="2" charset="0"/>
              </a:rPr>
              <a:t>Preprocessing rules for cross-document named entity normalization.</a:t>
            </a:r>
          </a:p>
          <a:p>
            <a:r>
              <a:rPr lang="en-US" b="0" i="0" dirty="0">
                <a:solidFill>
                  <a:srgbClr val="333333"/>
                </a:solidFill>
                <a:effectLst/>
                <a:latin typeface="Roboto" panose="02000000000000000000" pitchFamily="2" charset="0"/>
              </a:rPr>
              <a:t>The classifier uses lexical, orthographic, phonetic, and morphological features.</a:t>
            </a:r>
          </a:p>
          <a:p>
            <a:r>
              <a:rPr lang="en-US" dirty="0">
                <a:solidFill>
                  <a:srgbClr val="555555"/>
                </a:solidFill>
                <a:latin typeface="Roboto" panose="02000000000000000000" pitchFamily="2" charset="0"/>
              </a:rPr>
              <a:t>Built for</a:t>
            </a:r>
            <a:r>
              <a:rPr lang="en-US" b="0" i="0" dirty="0">
                <a:solidFill>
                  <a:srgbClr val="555555"/>
                </a:solidFill>
                <a:effectLst/>
                <a:latin typeface="Roboto" panose="02000000000000000000" pitchFamily="2" charset="0"/>
              </a:rPr>
              <a:t> Arabic names written in Arabic (very sophisticated and detailed)</a:t>
            </a:r>
            <a:br>
              <a:rPr lang="en-US" b="0" i="0" dirty="0">
                <a:solidFill>
                  <a:srgbClr val="555555"/>
                </a:solidFill>
                <a:effectLst/>
                <a:latin typeface="Roboto" panose="02000000000000000000" pitchFamily="2" charset="0"/>
              </a:rPr>
            </a:br>
            <a:endParaRPr lang="en-US" dirty="0"/>
          </a:p>
        </p:txBody>
      </p:sp>
    </p:spTree>
    <p:extLst>
      <p:ext uri="{BB962C8B-B14F-4D97-AF65-F5344CB8AC3E}">
        <p14:creationId xmlns:p14="http://schemas.microsoft.com/office/powerpoint/2010/main" val="67508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79FD-0FA2-4793-84FE-A0D4AF52FF90}"/>
              </a:ext>
            </a:extLst>
          </p:cNvPr>
          <p:cNvSpPr>
            <a:spLocks noGrp="1"/>
          </p:cNvSpPr>
          <p:nvPr>
            <p:ph type="title"/>
          </p:nvPr>
        </p:nvSpPr>
        <p:spPr>
          <a:xfrm>
            <a:off x="681135" y="365125"/>
            <a:ext cx="11206065" cy="1325563"/>
          </a:xfrm>
        </p:spPr>
        <p:txBody>
          <a:bodyPr/>
          <a:lstStyle/>
          <a:p>
            <a:r>
              <a:rPr lang="en-US" dirty="0"/>
              <a:t>Related Work: 3. Docs/News Similarity</a:t>
            </a:r>
          </a:p>
        </p:txBody>
      </p:sp>
      <p:sp>
        <p:nvSpPr>
          <p:cNvPr id="3" name="Content Placeholder 2">
            <a:extLst>
              <a:ext uri="{FF2B5EF4-FFF2-40B4-BE49-F238E27FC236}">
                <a16:creationId xmlns:a16="http://schemas.microsoft.com/office/drawing/2014/main" id="{12D94D22-8A38-4CB6-AA07-18FB6B3033DA}"/>
              </a:ext>
            </a:extLst>
          </p:cNvPr>
          <p:cNvSpPr>
            <a:spLocks noGrp="1"/>
          </p:cNvSpPr>
          <p:nvPr>
            <p:ph idx="1"/>
          </p:nvPr>
        </p:nvSpPr>
        <p:spPr/>
        <p:txBody>
          <a:bodyPr/>
          <a:lstStyle/>
          <a:p>
            <a:r>
              <a:rPr lang="en-US" dirty="0"/>
              <a:t>(</a:t>
            </a:r>
            <a:r>
              <a:rPr lang="en-US" dirty="0" err="1"/>
              <a:t>Alsmadi</a:t>
            </a:r>
            <a:r>
              <a:rPr lang="en-US" dirty="0"/>
              <a:t> et. al. 2017) Paraphrase identification and semantic text similarity analysis in Arabic news tweets using lexical, syntactic, and semantic features.</a:t>
            </a:r>
          </a:p>
          <a:p>
            <a:r>
              <a:rPr lang="en-US" dirty="0"/>
              <a:t>Uses features extraction, text classification.</a:t>
            </a:r>
          </a:p>
          <a:p>
            <a:r>
              <a:rPr lang="en-US" dirty="0"/>
              <a:t>Maximum Entropy (</a:t>
            </a:r>
            <a:r>
              <a:rPr lang="en-US" dirty="0" err="1"/>
              <a:t>MaxEnt</a:t>
            </a:r>
            <a:r>
              <a:rPr lang="en-US" dirty="0"/>
              <a:t>) and Support Vector Regression (SVR) classifiers are used.</a:t>
            </a:r>
          </a:p>
          <a:p>
            <a:endParaRPr lang="en-US" dirty="0"/>
          </a:p>
        </p:txBody>
      </p:sp>
    </p:spTree>
    <p:extLst>
      <p:ext uri="{BB962C8B-B14F-4D97-AF65-F5344CB8AC3E}">
        <p14:creationId xmlns:p14="http://schemas.microsoft.com/office/powerpoint/2010/main" val="1065778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79FD-0FA2-4793-84FE-A0D4AF52FF90}"/>
              </a:ext>
            </a:extLst>
          </p:cNvPr>
          <p:cNvSpPr>
            <a:spLocks noGrp="1"/>
          </p:cNvSpPr>
          <p:nvPr>
            <p:ph type="title"/>
          </p:nvPr>
        </p:nvSpPr>
        <p:spPr>
          <a:xfrm>
            <a:off x="681135" y="365125"/>
            <a:ext cx="11206065" cy="1325563"/>
          </a:xfrm>
        </p:spPr>
        <p:txBody>
          <a:bodyPr/>
          <a:lstStyle/>
          <a:p>
            <a:r>
              <a:rPr lang="en-US" dirty="0"/>
              <a:t>Related Work: 3. Docs/News Similarity</a:t>
            </a:r>
          </a:p>
        </p:txBody>
      </p:sp>
      <p:sp>
        <p:nvSpPr>
          <p:cNvPr id="3" name="Content Placeholder 2">
            <a:extLst>
              <a:ext uri="{FF2B5EF4-FFF2-40B4-BE49-F238E27FC236}">
                <a16:creationId xmlns:a16="http://schemas.microsoft.com/office/drawing/2014/main" id="{12D94D22-8A38-4CB6-AA07-18FB6B3033DA}"/>
              </a:ext>
            </a:extLst>
          </p:cNvPr>
          <p:cNvSpPr>
            <a:spLocks noGrp="1"/>
          </p:cNvSpPr>
          <p:nvPr>
            <p:ph idx="1"/>
          </p:nvPr>
        </p:nvSpPr>
        <p:spPr>
          <a:xfrm>
            <a:off x="838200" y="1576873"/>
            <a:ext cx="10515600" cy="5150498"/>
          </a:xfrm>
        </p:spPr>
        <p:txBody>
          <a:bodyPr>
            <a:normAutofit fontScale="92500" lnSpcReduction="10000"/>
          </a:bodyPr>
          <a:lstStyle/>
          <a:p>
            <a:r>
              <a:rPr lang="en-US" dirty="0">
                <a:solidFill>
                  <a:srgbClr val="FF0000"/>
                </a:solidFill>
              </a:rPr>
              <a:t>(Langlois et. al. 2018) </a:t>
            </a:r>
            <a:r>
              <a:rPr lang="en-US" dirty="0"/>
              <a:t>Alignment of comparable documents: Comparison of similarity measures on French–English–Arabic data</a:t>
            </a:r>
          </a:p>
          <a:p>
            <a:r>
              <a:rPr lang="en-US" dirty="0"/>
              <a:t>LSI model trained on comparable documents from Wikipedia and </a:t>
            </a:r>
            <a:r>
              <a:rPr lang="en-US" dirty="0" err="1"/>
              <a:t>Euronews</a:t>
            </a:r>
            <a:r>
              <a:rPr lang="en-US" dirty="0"/>
              <a:t>. It uses (CL-LSI Littman et. al. 1998) and (CL-LSI Saad 2015)</a:t>
            </a:r>
          </a:p>
          <a:p>
            <a:r>
              <a:rPr lang="en-US" dirty="0"/>
              <a:t>Multilingual semantic space, Leverages terms and concepts from documents.</a:t>
            </a:r>
          </a:p>
          <a:p>
            <a:r>
              <a:rPr lang="en-US" dirty="0">
                <a:solidFill>
                  <a:srgbClr val="FF0000"/>
                </a:solidFill>
              </a:rPr>
              <a:t>(Saad 2015 PhD thesis) </a:t>
            </a:r>
            <a:r>
              <a:rPr lang="en-US" dirty="0"/>
              <a:t>CL-LSI approach needs a parallel or comparable corpus for training.</a:t>
            </a:r>
          </a:p>
          <a:p>
            <a:r>
              <a:rPr lang="en-US" dirty="0"/>
              <a:t>Dataset is from 2013</a:t>
            </a:r>
          </a:p>
          <a:p>
            <a:r>
              <a:rPr lang="en-US" dirty="0"/>
              <a:t>Downloaded the dataset from Dr. Saad’s link and </a:t>
            </a:r>
            <a:r>
              <a:rPr lang="en-US" dirty="0" err="1"/>
              <a:t>Github</a:t>
            </a:r>
            <a:r>
              <a:rPr lang="en-US" dirty="0"/>
              <a:t> account.</a:t>
            </a:r>
          </a:p>
          <a:p>
            <a:r>
              <a:rPr lang="en-US" dirty="0"/>
              <a:t>Only 2 of the dataset files were not corrupted. They are from Wikipedia dumps. The code isn’t available to run on my dataset.</a:t>
            </a:r>
          </a:p>
          <a:p>
            <a:r>
              <a:rPr lang="en-US" dirty="0"/>
              <a:t>305 pairs of documents annotated by hand.</a:t>
            </a:r>
          </a:p>
          <a:p>
            <a:endParaRPr lang="en-US" dirty="0"/>
          </a:p>
        </p:txBody>
      </p:sp>
    </p:spTree>
    <p:extLst>
      <p:ext uri="{BB962C8B-B14F-4D97-AF65-F5344CB8AC3E}">
        <p14:creationId xmlns:p14="http://schemas.microsoft.com/office/powerpoint/2010/main" val="3217132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79FD-0FA2-4793-84FE-A0D4AF52FF90}"/>
              </a:ext>
            </a:extLst>
          </p:cNvPr>
          <p:cNvSpPr>
            <a:spLocks noGrp="1"/>
          </p:cNvSpPr>
          <p:nvPr>
            <p:ph type="title"/>
          </p:nvPr>
        </p:nvSpPr>
        <p:spPr>
          <a:xfrm>
            <a:off x="681135" y="365125"/>
            <a:ext cx="11206065" cy="1325563"/>
          </a:xfrm>
        </p:spPr>
        <p:txBody>
          <a:bodyPr/>
          <a:lstStyle/>
          <a:p>
            <a:r>
              <a:rPr lang="en-US" dirty="0"/>
              <a:t>Related Work: 3. Docs/News Similarity</a:t>
            </a:r>
          </a:p>
        </p:txBody>
      </p:sp>
      <p:sp>
        <p:nvSpPr>
          <p:cNvPr id="3" name="Content Placeholder 2">
            <a:extLst>
              <a:ext uri="{FF2B5EF4-FFF2-40B4-BE49-F238E27FC236}">
                <a16:creationId xmlns:a16="http://schemas.microsoft.com/office/drawing/2014/main" id="{12D94D22-8A38-4CB6-AA07-18FB6B3033DA}"/>
              </a:ext>
            </a:extLst>
          </p:cNvPr>
          <p:cNvSpPr>
            <a:spLocks noGrp="1"/>
          </p:cNvSpPr>
          <p:nvPr>
            <p:ph idx="1"/>
          </p:nvPr>
        </p:nvSpPr>
        <p:spPr>
          <a:xfrm>
            <a:off x="838200" y="1576873"/>
            <a:ext cx="10515600" cy="5150498"/>
          </a:xfrm>
        </p:spPr>
        <p:txBody>
          <a:bodyPr>
            <a:normAutofit/>
          </a:bodyPr>
          <a:lstStyle/>
          <a:p>
            <a:r>
              <a:rPr lang="en-US" dirty="0"/>
              <a:t>(Morin et. al. 2015) LINA: Identifying Comparable Documents from Wikipedia</a:t>
            </a:r>
          </a:p>
          <a:p>
            <a:r>
              <a:rPr lang="en-US" dirty="0"/>
              <a:t>Hapax words are words that occur only once in the document</a:t>
            </a:r>
          </a:p>
          <a:p>
            <a:r>
              <a:rPr lang="en-US" dirty="0"/>
              <a:t>Simple approach: Documents that share the largest amount of hapax words are parallel.</a:t>
            </a:r>
          </a:p>
          <a:p>
            <a:r>
              <a:rPr lang="en-US" dirty="0"/>
              <a:t>The notion is that most hapax words are in practice proper nouns or numerical entities, which are often cognates.</a:t>
            </a:r>
          </a:p>
        </p:txBody>
      </p:sp>
    </p:spTree>
    <p:extLst>
      <p:ext uri="{BB962C8B-B14F-4D97-AF65-F5344CB8AC3E}">
        <p14:creationId xmlns:p14="http://schemas.microsoft.com/office/powerpoint/2010/main" val="1595877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4C3F8400CC5404D9942C3D2BC8BC1AB" ma:contentTypeVersion="4" ma:contentTypeDescription="Create a new document." ma:contentTypeScope="" ma:versionID="71d26f7c8883baeea37a747ce5f5e451">
  <xsd:schema xmlns:xsd="http://www.w3.org/2001/XMLSchema" xmlns:xs="http://www.w3.org/2001/XMLSchema" xmlns:p="http://schemas.microsoft.com/office/2006/metadata/properties" xmlns:ns3="aa32075b-1e88-4829-a2bc-3855f047b83d" targetNamespace="http://schemas.microsoft.com/office/2006/metadata/properties" ma:root="true" ma:fieldsID="c25db40ac8a98218e4889caad6c13d3b" ns3:_="">
    <xsd:import namespace="aa32075b-1e88-4829-a2bc-3855f047b83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32075b-1e88-4829-a2bc-3855f047b8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019AA6-1587-4CBD-B078-2ECC0C894026}">
  <ds:schemaRefs>
    <ds:schemaRef ds:uri="http://schemas.microsoft.com/sharepoint/v3/contenttype/forms"/>
  </ds:schemaRefs>
</ds:datastoreItem>
</file>

<file path=customXml/itemProps2.xml><?xml version="1.0" encoding="utf-8"?>
<ds:datastoreItem xmlns:ds="http://schemas.openxmlformats.org/officeDocument/2006/customXml" ds:itemID="{E4FAC22A-FB6D-46FD-B5BD-06CA060952F4}">
  <ds:schemaRefs>
    <ds:schemaRef ds:uri="http://purl.org/dc/dcmitype/"/>
    <ds:schemaRef ds:uri="aa32075b-1e88-4829-a2bc-3855f047b83d"/>
    <ds:schemaRef ds:uri="http://purl.org/dc/terms/"/>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B46BF919-8AAC-4A31-A2A6-B9DC79163B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32075b-1e88-4829-a2bc-3855f047b8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5101</TotalTime>
  <Words>1466</Words>
  <Application>Microsoft Office PowerPoint</Application>
  <PresentationFormat>Widescreen</PresentationFormat>
  <Paragraphs>111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Georgia</vt:lpstr>
      <vt:lpstr>NexusSans</vt:lpstr>
      <vt:lpstr>NexusSerif</vt:lpstr>
      <vt:lpstr>Roboto</vt:lpstr>
      <vt:lpstr>Office Theme</vt:lpstr>
      <vt:lpstr>TPDL 2022 Paper Updates</vt:lpstr>
      <vt:lpstr>Codebase Updates</vt:lpstr>
      <vt:lpstr>Related Work Updates</vt:lpstr>
      <vt:lpstr>Related Work: 1. Arabic NERC</vt:lpstr>
      <vt:lpstr>Related Work: 1. Arabic NERC</vt:lpstr>
      <vt:lpstr>Related Work: 2. Arabic Names Normalization</vt:lpstr>
      <vt:lpstr>Related Work: 3. Docs/News Similarity</vt:lpstr>
      <vt:lpstr>Related Work: 3. Docs/News Similarity</vt:lpstr>
      <vt:lpstr>Related Work: 3. Docs/News Similarity</vt:lpstr>
      <vt:lpstr>Related Work: 3. Docs/News Similarity</vt:lpstr>
      <vt:lpstr>Related Work: 3. Docs/News Similarity</vt:lpstr>
      <vt:lpstr>Related Work: 3. Docs/News Similarity</vt:lpstr>
      <vt:lpstr>Related Work: 3. Docs/News Similarity</vt:lpstr>
      <vt:lpstr>Related Work: 3. Docs/News Similarity</vt:lpstr>
      <vt:lpstr>Related Work: 3. Docs/News Similarity</vt:lpstr>
      <vt:lpstr>Related Work: 3. Docs/News Similarity</vt:lpstr>
      <vt:lpstr>Related Work: 3. Docs/News Similarity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TPDL 2022 Paper Updates</dc:title>
  <dc:creator>HALLAK, HUSSAM</dc:creator>
  <cp:lastModifiedBy>Hallak, Hussam</cp:lastModifiedBy>
  <cp:revision>42</cp:revision>
  <dcterms:created xsi:type="dcterms:W3CDTF">2022-03-25T02:03:30Z</dcterms:created>
  <dcterms:modified xsi:type="dcterms:W3CDTF">2022-04-06T20:50:43Z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0x01010004C3F8400CC5404D9942C3D2BC8BC1AB</vt:lpwstr>
  </property>
</Properties>
</file>