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charts/chart1.xml" ContentType="application/vnd.openxmlformats-officedocument.drawingml.chart+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media/image1.wmf" ContentType="image/x-wmf"/>
  <Override PartName="/ppt/media/image2.wmf" ContentType="image/x-wmf"/>
  <Override PartName="/ppt/media/image4.png" ContentType="image/png"/>
  <Override PartName="/ppt/media/image3.wmf" ContentType="image/x-wmf"/>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clustered"/>
        <c:varyColors val="0"/>
        <c:ser>
          <c:idx val="0"/>
          <c:order val="0"/>
          <c:tx>
            <c:strRef>
              <c:f>label 0</c:f>
              <c:strCache>
                <c:ptCount val="1"/>
                <c:pt idx="0">
                  <c:v>Webpages Indexed</c:v>
                </c:pt>
              </c:strCache>
            </c:strRef>
          </c:tx>
          <c:spPr>
            <a:solidFill>
              <a:srgbClr val="990000"/>
            </a:solidFill>
            <a:ln>
              <a:noFill/>
            </a:ln>
          </c:spPr>
          <c:invertIfNegative val="0"/>
          <c:dLbls>
            <c:dLblPos val="outEnd"/>
            <c:showLegendKey val="0"/>
            <c:showVal val="1"/>
            <c:showCatName val="0"/>
            <c:showSerName val="0"/>
            <c:showPercent val="0"/>
            <c:showLeaderLines val="0"/>
          </c:dLbls>
          <c:cat>
            <c:strRef>
              <c:f>categories</c:f>
              <c:strCache>
                <c:ptCount val="3"/>
                <c:pt idx="0">
                  <c:v>1994</c:v>
                </c:pt>
                <c:pt idx="1">
                  <c:v>1997</c:v>
                </c:pt>
                <c:pt idx="2">
                  <c:v>2000</c:v>
                </c:pt>
              </c:strCache>
            </c:strRef>
          </c:cat>
          <c:val>
            <c:numRef>
              <c:f>0</c:f>
              <c:numCache>
                <c:formatCode>General</c:formatCode>
                <c:ptCount val="3"/>
                <c:pt idx="0">
                  <c:v>110000</c:v>
                </c:pt>
                <c:pt idx="1">
                  <c:v>100000000</c:v>
                </c:pt>
                <c:pt idx="2">
                  <c:v>1000000000</c:v>
                </c:pt>
              </c:numCache>
            </c:numRef>
          </c:val>
        </c:ser>
        <c:ser>
          <c:idx val="1"/>
          <c:order val="1"/>
          <c:tx>
            <c:strRef>
              <c:f>label 1</c:f>
              <c:strCache>
                <c:ptCount val="1"/>
                <c:pt idx="0">
                  <c:v>Queries/day</c:v>
                </c:pt>
              </c:strCache>
            </c:strRef>
          </c:tx>
          <c:spPr>
            <a:solidFill>
              <a:srgbClr val="580101"/>
            </a:solidFill>
            <a:ln>
              <a:noFill/>
            </a:ln>
          </c:spPr>
          <c:invertIfNegative val="0"/>
          <c:dLbls>
            <c:dLblPos val="outEnd"/>
            <c:showLegendKey val="0"/>
            <c:showVal val="1"/>
            <c:showCatName val="0"/>
            <c:showSerName val="0"/>
            <c:showPercent val="0"/>
            <c:showLeaderLines val="0"/>
          </c:dLbls>
          <c:cat>
            <c:strRef>
              <c:f>categories</c:f>
              <c:strCache>
                <c:ptCount val="3"/>
                <c:pt idx="0">
                  <c:v>1994</c:v>
                </c:pt>
                <c:pt idx="1">
                  <c:v>1997</c:v>
                </c:pt>
                <c:pt idx="2">
                  <c:v>2000</c:v>
                </c:pt>
              </c:strCache>
            </c:strRef>
          </c:cat>
          <c:val>
            <c:numRef>
              <c:f>1</c:f>
              <c:numCache>
                <c:formatCode>General</c:formatCode>
                <c:ptCount val="3"/>
                <c:pt idx="0">
                  <c:v>1500</c:v>
                </c:pt>
                <c:pt idx="1">
                  <c:v>20000000</c:v>
                </c:pt>
                <c:pt idx="2">
                  <c:v>100000000</c:v>
                </c:pt>
              </c:numCache>
            </c:numRef>
          </c:val>
        </c:ser>
        <c:gapWidth val="75"/>
        <c:overlap val="0"/>
        <c:axId val="76836862"/>
        <c:axId val="60771657"/>
      </c:barChart>
      <c:catAx>
        <c:axId val="76836862"/>
        <c:scaling>
          <c:orientation val="minMax"/>
        </c:scaling>
        <c:delete val="0"/>
        <c:axPos val="b"/>
        <c:numFmt formatCode="MM/DD/YYYY" sourceLinked="1"/>
        <c:majorTickMark val="none"/>
        <c:minorTickMark val="none"/>
        <c:tickLblPos val="nextTo"/>
        <c:spPr>
          <a:ln w="12600">
            <a:solidFill>
              <a:srgbClr val="878787"/>
            </a:solidFill>
            <a:round/>
          </a:ln>
        </c:spPr>
        <c:txPr>
          <a:bodyPr/>
          <a:p>
            <a:pPr>
              <a:defRPr b="0" sz="1400" spc="-1" strike="noStrike">
                <a:solidFill>
                  <a:srgbClr val="000000"/>
                </a:solidFill>
                <a:latin typeface="Century Gothic"/>
              </a:defRPr>
            </a:pPr>
          </a:p>
        </c:txPr>
        <c:crossAx val="60771657"/>
        <c:crosses val="autoZero"/>
        <c:auto val="1"/>
        <c:lblAlgn val="ctr"/>
        <c:lblOffset val="100"/>
      </c:catAx>
      <c:valAx>
        <c:axId val="60771657"/>
        <c:scaling>
          <c:orientation val="minMax"/>
        </c:scaling>
        <c:delete val="0"/>
        <c:axPos val="l"/>
        <c:majorGridlines>
          <c:spPr>
            <a:ln w="12600">
              <a:solidFill>
                <a:srgbClr val="878787"/>
              </a:solidFill>
              <a:round/>
            </a:ln>
          </c:spPr>
        </c:majorGridlines>
        <c:numFmt formatCode="#,##0" sourceLinked="0"/>
        <c:majorTickMark val="none"/>
        <c:minorTickMark val="none"/>
        <c:tickLblPos val="nextTo"/>
        <c:spPr>
          <a:ln w="12600">
            <a:solidFill>
              <a:srgbClr val="878787"/>
            </a:solidFill>
            <a:round/>
          </a:ln>
        </c:spPr>
        <c:txPr>
          <a:bodyPr/>
          <a:p>
            <a:pPr>
              <a:defRPr b="0" sz="1400" spc="-1" strike="noStrike">
                <a:solidFill>
                  <a:srgbClr val="000000"/>
                </a:solidFill>
                <a:latin typeface="Century Gothic"/>
              </a:defRPr>
            </a:pPr>
          </a:p>
        </c:txPr>
        <c:crossAx val="76836862"/>
        <c:crosses val="autoZero"/>
        <c:dispUnits>
          <c:builtInUnit val="thousands"/>
          <c:dispUnitsLbl/>
        </c:dispUnits>
      </c:valAx>
      <c:spPr>
        <a:solidFill>
          <a:srgbClr val="ffffff"/>
        </a:solidFill>
        <a:ln>
          <a:noFill/>
        </a:ln>
      </c:spPr>
    </c:plotArea>
    <c:legend>
      <c:legendPos val="b"/>
      <c:overlay val="0"/>
      <c:spPr>
        <a:noFill/>
        <a:ln>
          <a:noFill/>
        </a:ln>
      </c:spPr>
    </c:legend>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p>
            <a:endParaRPr b="0" lang="en-US" sz="2800" spc="-1" strike="noStrike">
              <a:solidFill>
                <a:srgbClr val="333333"/>
              </a:solidFill>
              <a:latin typeface="Open Sans"/>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33"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34" name="PlaceHolder 5"/>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39" name="PlaceHolder 5"/>
          <p:cNvSpPr>
            <a:spLocks noGrp="1"/>
          </p:cNvSpPr>
          <p:nvPr>
            <p:ph type="body"/>
          </p:nvPr>
        </p:nvSpPr>
        <p:spPr>
          <a:xfrm>
            <a:off x="6562440" y="445032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41" name="PlaceHolder 7"/>
          <p:cNvSpPr>
            <a:spLocks noGrp="1"/>
          </p:cNvSpPr>
          <p:nvPr>
            <p:ph type="body"/>
          </p:nvPr>
        </p:nvSpPr>
        <p:spPr>
          <a:xfrm>
            <a:off x="720000" y="4450320"/>
            <a:ext cx="278172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Open Sans"/>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59" name="PlaceHolder 3"/>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60" name="PlaceHolder 4"/>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Open Sans"/>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p>
            <a:endParaRPr b="0" lang="en-US" sz="2800" spc="-1" strike="noStrike">
              <a:solidFill>
                <a:srgbClr val="333333"/>
              </a:solidFill>
              <a:latin typeface="Open Sans"/>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75"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76" name="PlaceHolder 5"/>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81" name="PlaceHolder 5"/>
          <p:cNvSpPr>
            <a:spLocks noGrp="1"/>
          </p:cNvSpPr>
          <p:nvPr>
            <p:ph type="body"/>
          </p:nvPr>
        </p:nvSpPr>
        <p:spPr>
          <a:xfrm>
            <a:off x="6562440" y="445032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83" name="PlaceHolder 7"/>
          <p:cNvSpPr>
            <a:spLocks noGrp="1"/>
          </p:cNvSpPr>
          <p:nvPr>
            <p:ph type="body"/>
          </p:nvPr>
        </p:nvSpPr>
        <p:spPr>
          <a:xfrm>
            <a:off x="720000" y="4450320"/>
            <a:ext cx="278172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Open Sans"/>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17" name="PlaceHolder 3"/>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18" name="PlaceHolder 4"/>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Open Sans"/>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4104000"/>
            <a:ext cx="8568000" cy="1440000"/>
          </a:xfrm>
          <a:prstGeom prst="rect">
            <a:avLst/>
          </a:prstGeom>
        </p:spPr>
        <p:txBody>
          <a:bodyPr lIns="0" rIns="0" tIns="0" bIns="0" anchor="ctr">
            <a:normAutofit/>
          </a:bodyPr>
          <a:p>
            <a:r>
              <a:rPr b="1" lang="en-US" sz="4800" spc="-1" strike="noStrike">
                <a:solidFill>
                  <a:srgbClr val="333333"/>
                </a:solidFill>
                <a:latin typeface="Open Sans"/>
              </a:rPr>
              <a:t>Click to edit the title text format</a:t>
            </a:r>
            <a:endParaRPr b="1" lang="en-US" sz="4800" spc="-1" strike="noStrike">
              <a:solidFill>
                <a:srgbClr val="333333"/>
              </a:solidFill>
              <a:latin typeface="Open Sans"/>
            </a:endParaRPr>
          </a:p>
        </p:txBody>
      </p:sp>
      <p:sp>
        <p:nvSpPr>
          <p:cNvPr id="1" name="PlaceHolder 2"/>
          <p:cNvSpPr>
            <a:spLocks noGrp="1"/>
          </p:cNvSpPr>
          <p:nvPr>
            <p:ph type="body"/>
          </p:nvPr>
        </p:nvSpPr>
        <p:spPr>
          <a:xfrm>
            <a:off x="792000" y="5904000"/>
            <a:ext cx="8568000" cy="982440"/>
          </a:xfrm>
          <a:prstGeom prst="rect">
            <a:avLst/>
          </a:prstGeom>
        </p:spPr>
        <p:txBody>
          <a:bodyPr lIns="0" rIns="0" tIns="0" bIns="0">
            <a:normAutofit/>
          </a:bodyPr>
          <a:p>
            <a:pPr marL="432000" indent="-324000">
              <a:spcAft>
                <a:spcPts val="1879"/>
              </a:spcAft>
              <a:buClr>
                <a:srgbClr val="333333"/>
              </a:buClr>
              <a:buSzPct val="45000"/>
              <a:buFont typeface="Wingdings" charset="2"/>
              <a:buChar char=""/>
            </a:pPr>
            <a:r>
              <a:rPr b="0" lang="en-US" sz="2400" spc="-1" strike="noStrike">
                <a:solidFill>
                  <a:srgbClr val="333333"/>
                </a:solidFill>
                <a:latin typeface="Open Sans"/>
              </a:rPr>
              <a:t>Click to edit the outline text format</a:t>
            </a:r>
            <a:endParaRPr b="0" lang="en-US" sz="2400" spc="-1" strike="noStrike">
              <a:solidFill>
                <a:srgbClr val="333333"/>
              </a:solidFill>
              <a:latin typeface="Open Sans"/>
            </a:endParaRPr>
          </a:p>
          <a:p>
            <a:pPr lvl="1" marL="864000" indent="-324000">
              <a:spcAft>
                <a:spcPts val="1497"/>
              </a:spcAft>
              <a:buClr>
                <a:srgbClr val="ffffff"/>
              </a:buClr>
              <a:buSzPct val="75000"/>
              <a:buFont typeface="Symbol" charset="2"/>
              <a:buChar char=""/>
            </a:pPr>
            <a:r>
              <a:rPr b="0" lang="en-US" sz="2400" spc="-1" strike="noStrike">
                <a:solidFill>
                  <a:srgbClr val="333333"/>
                </a:solidFill>
                <a:latin typeface="Open Sans"/>
              </a:rPr>
              <a:t>Second Outline Level</a:t>
            </a:r>
            <a:endParaRPr b="0" lang="en-US" sz="2400" spc="-1" strike="noStrike">
              <a:solidFill>
                <a:srgbClr val="333333"/>
              </a:solidFill>
              <a:latin typeface="Open Sans"/>
            </a:endParaRPr>
          </a:p>
          <a:p>
            <a:pPr lvl="2" marL="1296000" indent="-288000">
              <a:spcAft>
                <a:spcPts val="1120"/>
              </a:spcAft>
              <a:buClr>
                <a:srgbClr val="ffffff"/>
              </a:buClr>
              <a:buSzPct val="45000"/>
              <a:buFont typeface="Wingdings" charset="2"/>
              <a:buChar char=""/>
            </a:pPr>
            <a:r>
              <a:rPr b="0" lang="en-US" sz="2400" spc="-1" strike="noStrike">
                <a:solidFill>
                  <a:srgbClr val="333333"/>
                </a:solidFill>
                <a:latin typeface="Open Sans"/>
              </a:rPr>
              <a:t>Third Outline Level</a:t>
            </a:r>
            <a:endParaRPr b="0" lang="en-US" sz="2400" spc="-1" strike="noStrike">
              <a:solidFill>
                <a:srgbClr val="333333"/>
              </a:solidFill>
              <a:latin typeface="Open Sans"/>
            </a:endParaRPr>
          </a:p>
          <a:p>
            <a:pPr lvl="3" marL="1728000" indent="-216000">
              <a:spcAft>
                <a:spcPts val="743"/>
              </a:spcAft>
              <a:buClr>
                <a:srgbClr val="ffffff"/>
              </a:buClr>
              <a:buSzPct val="75000"/>
              <a:buFont typeface="Symbol" charset="2"/>
              <a:buChar char=""/>
            </a:pPr>
            <a:r>
              <a:rPr b="0" lang="en-US" sz="2400" spc="-1" strike="noStrike">
                <a:solidFill>
                  <a:srgbClr val="333333"/>
                </a:solidFill>
                <a:latin typeface="Open Sans"/>
              </a:rPr>
              <a:t>Fourth Outline Level</a:t>
            </a:r>
            <a:endParaRPr b="0" lang="en-US" sz="2400" spc="-1" strike="noStrike">
              <a:solidFill>
                <a:srgbClr val="333333"/>
              </a:solidFill>
              <a:latin typeface="Open Sans"/>
            </a:endParaRPr>
          </a:p>
          <a:p>
            <a:pPr lvl="4" marL="2160000" indent="-216000">
              <a:spcAft>
                <a:spcPts val="366"/>
              </a:spcAft>
              <a:buClr>
                <a:srgbClr val="ffffff"/>
              </a:buClr>
              <a:buSzPct val="45000"/>
              <a:buFont typeface="Wingdings" charset="2"/>
              <a:buChar char=""/>
            </a:pPr>
            <a:r>
              <a:rPr b="0" lang="en-US" sz="2400" spc="-1" strike="noStrike">
                <a:solidFill>
                  <a:srgbClr val="333333"/>
                </a:solidFill>
                <a:latin typeface="Open Sans"/>
              </a:rPr>
              <a:t>Fifth Outline Level</a:t>
            </a:r>
            <a:endParaRPr b="0" lang="en-US" sz="2400" spc="-1" strike="noStrike">
              <a:solidFill>
                <a:srgbClr val="333333"/>
              </a:solidFill>
              <a:latin typeface="Open Sans"/>
            </a:endParaRPr>
          </a:p>
          <a:p>
            <a:pPr lvl="5" marL="2592000" indent="-216000">
              <a:spcAft>
                <a:spcPts val="366"/>
              </a:spcAft>
              <a:buClr>
                <a:srgbClr val="ffffff"/>
              </a:buClr>
              <a:buSzPct val="45000"/>
              <a:buFont typeface="Wingdings" charset="2"/>
              <a:buChar char=""/>
            </a:pPr>
            <a:r>
              <a:rPr b="0" lang="en-US" sz="2400" spc="-1" strike="noStrike">
                <a:solidFill>
                  <a:srgbClr val="333333"/>
                </a:solidFill>
                <a:latin typeface="Open Sans"/>
              </a:rPr>
              <a:t>Sixth Outline Level</a:t>
            </a:r>
            <a:endParaRPr b="0" lang="en-US" sz="2400" spc="-1" strike="noStrike">
              <a:solidFill>
                <a:srgbClr val="333333"/>
              </a:solidFill>
              <a:latin typeface="Open Sans"/>
            </a:endParaRPr>
          </a:p>
          <a:p>
            <a:pPr lvl="6" marL="3024000" indent="-216000">
              <a:spcAft>
                <a:spcPts val="366"/>
              </a:spcAft>
              <a:buClr>
                <a:srgbClr val="ffffff"/>
              </a:buClr>
              <a:buSzPct val="45000"/>
              <a:buFont typeface="Wingdings" charset="2"/>
              <a:buChar char=""/>
            </a:pPr>
            <a:r>
              <a:rPr b="0" lang="en-US" sz="2400" spc="-1" strike="noStrike">
                <a:solidFill>
                  <a:srgbClr val="333333"/>
                </a:solidFill>
                <a:latin typeface="Open Sans"/>
              </a:rPr>
              <a:t>Seventh Outline Level</a:t>
            </a:r>
            <a:endParaRPr b="0" lang="en-US" sz="2400" spc="-1" strike="noStrike">
              <a:solidFill>
                <a:srgbClr val="333333"/>
              </a:solidFill>
              <a:latin typeface="Open Sans"/>
            </a:endParaRPr>
          </a:p>
        </p:txBody>
      </p:sp>
      <p:sp>
        <p:nvSpPr>
          <p:cNvPr id="2" name="PlaceHolder 3"/>
          <p:cNvSpPr>
            <a:spLocks noGrp="1"/>
          </p:cNvSpPr>
          <p:nvPr>
            <p:ph type="dt"/>
          </p:nvPr>
        </p:nvSpPr>
        <p:spPr>
          <a:xfrm>
            <a:off x="504000" y="6886440"/>
            <a:ext cx="2348280" cy="521280"/>
          </a:xfrm>
          <a:prstGeom prst="rect">
            <a:avLst/>
          </a:prstGeom>
        </p:spPr>
        <p:txBody>
          <a:bodyPr lIns="0" rIns="0" tIns="0" bIns="0"/>
          <a:p>
            <a:r>
              <a:rPr b="0" lang="en-US" sz="1400" spc="-1" strike="noStrike">
                <a:latin typeface="Open Sans"/>
              </a:rPr>
              <a:t>&lt;date/time&gt;</a:t>
            </a:r>
            <a:endParaRPr b="0" lang="en-US" sz="1400" spc="-1" strike="noStrike">
              <a:latin typeface="Open Sans"/>
            </a:endParaRPr>
          </a:p>
        </p:txBody>
      </p:sp>
      <p:sp>
        <p:nvSpPr>
          <p:cNvPr id="3" name="PlaceHolder 4"/>
          <p:cNvSpPr>
            <a:spLocks noGrp="1"/>
          </p:cNvSpPr>
          <p:nvPr>
            <p:ph type="ftr"/>
          </p:nvPr>
        </p:nvSpPr>
        <p:spPr>
          <a:xfrm>
            <a:off x="3447360" y="6886440"/>
            <a:ext cx="3195000" cy="521280"/>
          </a:xfrm>
          <a:prstGeom prst="rect">
            <a:avLst/>
          </a:prstGeom>
        </p:spPr>
        <p:txBody>
          <a:bodyPr lIns="0" rIns="0" tIns="0" bIns="0"/>
          <a:p>
            <a:pPr algn="ctr"/>
            <a:r>
              <a:rPr b="0" lang="en-US" sz="1400" spc="-1" strike="noStrike">
                <a:latin typeface="Open Sans"/>
              </a:rPr>
              <a:t>&lt;footer&gt;</a:t>
            </a:r>
            <a:endParaRPr b="0" lang="en-US" sz="1400" spc="-1" strike="noStrike">
              <a:latin typeface="Open Sans"/>
            </a:endParaRPr>
          </a:p>
        </p:txBody>
      </p:sp>
      <p:sp>
        <p:nvSpPr>
          <p:cNvPr id="4" name="PlaceHolder 5"/>
          <p:cNvSpPr>
            <a:spLocks noGrp="1"/>
          </p:cNvSpPr>
          <p:nvPr>
            <p:ph type="sldNum"/>
          </p:nvPr>
        </p:nvSpPr>
        <p:spPr>
          <a:xfrm>
            <a:off x="7227360" y="6886440"/>
            <a:ext cx="2348280" cy="521280"/>
          </a:xfrm>
          <a:prstGeom prst="rect">
            <a:avLst/>
          </a:prstGeom>
        </p:spPr>
        <p:txBody>
          <a:bodyPr lIns="0" rIns="0" tIns="0" bIns="0"/>
          <a:p>
            <a:pPr algn="r"/>
            <a:fld id="{D68DD516-7A10-4CDC-8B1F-D039E2EF31B4}" type="slidenum">
              <a:rPr b="0" lang="en-US" sz="1400" spc="-1" strike="noStrike">
                <a:latin typeface="Open Sans"/>
              </a:rPr>
              <a:t>&lt;number&gt;</a:t>
            </a:fld>
            <a:r>
              <a:rPr b="0" lang="en-US" sz="1400" spc="-1" strike="noStrike">
                <a:latin typeface="Open Sans"/>
              </a:rPr>
              <a:t> / </a:t>
            </a:r>
            <a:fld id="{190EBC41-2929-4578-9A07-0CC992802700}" type="slidecount">
              <a:rPr b="0" lang="en-US" sz="1400" spc="-1" strike="noStrike">
                <a:latin typeface="Open Sans"/>
              </a:rPr>
              <a:t>45</a:t>
            </a:fld>
            <a:endParaRPr b="0" lang="en-US" sz="1400" spc="-1" strike="noStrike">
              <a:latin typeface="Open Sans"/>
            </a:endParaRPr>
          </a:p>
        </p:txBody>
      </p:sp>
      <p:sp>
        <p:nvSpPr>
          <p:cNvPr id="5" name="CustomShape 6"/>
          <p:cNvSpPr/>
          <p:nvPr/>
        </p:nvSpPr>
        <p:spPr>
          <a:xfrm>
            <a:off x="0" y="4320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p>
            <a:r>
              <a:rPr b="1" lang="en-US" sz="4400" spc="-1" strike="noStrike">
                <a:solidFill>
                  <a:srgbClr val="333333"/>
                </a:solidFill>
                <a:latin typeface="Open Sans"/>
              </a:rPr>
              <a:t>Click to edit the title text format</a:t>
            </a:r>
            <a:endParaRPr b="1" lang="en-US" sz="4400" spc="-1" strike="noStrike">
              <a:solidFill>
                <a:srgbClr val="333333"/>
              </a:solidFill>
              <a:latin typeface="Open Sans"/>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Click to edit the outline text format</a:t>
            </a:r>
            <a:endParaRPr b="0" lang="en-US" sz="28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800" spc="-1" strike="noStrike">
                <a:solidFill>
                  <a:srgbClr val="333333"/>
                </a:solidFill>
                <a:latin typeface="Open Sans"/>
              </a:rPr>
              <a:t>Second Outline Level</a:t>
            </a:r>
            <a:endParaRPr b="0" lang="en-US" sz="2800" spc="-1" strike="noStrike">
              <a:solidFill>
                <a:srgbClr val="333333"/>
              </a:solidFill>
              <a:latin typeface="Open Sans"/>
            </a:endParaRPr>
          </a:p>
          <a:p>
            <a:pPr lvl="2" marL="1296000" indent="-288000">
              <a:spcAft>
                <a:spcPts val="845"/>
              </a:spcAft>
              <a:buClr>
                <a:srgbClr val="ef2929"/>
              </a:buClr>
              <a:buSzPct val="45000"/>
              <a:buFont typeface="Wingdings" charset="2"/>
              <a:buChar char=""/>
            </a:pPr>
            <a:r>
              <a:rPr b="0" lang="en-US" sz="2800" spc="-1" strike="noStrike">
                <a:solidFill>
                  <a:srgbClr val="333333"/>
                </a:solidFill>
                <a:latin typeface="Open Sans"/>
              </a:rPr>
              <a:t>Third Outline Level</a:t>
            </a:r>
            <a:endParaRPr b="0" lang="en-US" sz="2800" spc="-1" strike="noStrike">
              <a:solidFill>
                <a:srgbClr val="333333"/>
              </a:solidFill>
              <a:latin typeface="Open Sans"/>
            </a:endParaRPr>
          </a:p>
          <a:p>
            <a:pPr lvl="3" marL="1728000" indent="-216000">
              <a:spcAft>
                <a:spcPts val="567"/>
              </a:spcAft>
              <a:buClr>
                <a:srgbClr val="ef2929"/>
              </a:buClr>
              <a:buSzPct val="75000"/>
              <a:buFont typeface="Symbol" charset="2"/>
              <a:buChar char=""/>
            </a:pPr>
            <a:r>
              <a:rPr b="0" lang="en-US" sz="2800" spc="-1" strike="noStrike">
                <a:solidFill>
                  <a:srgbClr val="333333"/>
                </a:solidFill>
                <a:latin typeface="Open Sans"/>
              </a:rPr>
              <a:t>Fourth Outline Level</a:t>
            </a:r>
            <a:endParaRPr b="0" lang="en-US" sz="2800" spc="-1" strike="noStrike">
              <a:solidFill>
                <a:srgbClr val="333333"/>
              </a:solidFill>
              <a:latin typeface="Open Sans"/>
            </a:endParaRPr>
          </a:p>
          <a:p>
            <a:pPr lvl="4" marL="2160000" indent="-216000">
              <a:spcAft>
                <a:spcPts val="283"/>
              </a:spcAft>
              <a:buClr>
                <a:srgbClr val="ef2929"/>
              </a:buClr>
              <a:buSzPct val="45000"/>
              <a:buFont typeface="Wingdings" charset="2"/>
              <a:buChar char=""/>
            </a:pPr>
            <a:r>
              <a:rPr b="0" lang="en-US" sz="2800" spc="-1" strike="noStrike">
                <a:solidFill>
                  <a:srgbClr val="333333"/>
                </a:solidFill>
                <a:latin typeface="Open Sans"/>
              </a:rPr>
              <a:t>Fifth Outline Level</a:t>
            </a:r>
            <a:endParaRPr b="0" lang="en-US" sz="2800" spc="-1" strike="noStrike">
              <a:solidFill>
                <a:srgbClr val="333333"/>
              </a:solidFill>
              <a:latin typeface="Open Sans"/>
            </a:endParaRPr>
          </a:p>
          <a:p>
            <a:pPr lvl="5" marL="2592000" indent="-216000">
              <a:spcAft>
                <a:spcPts val="283"/>
              </a:spcAft>
              <a:buClr>
                <a:srgbClr val="ef2929"/>
              </a:buClr>
              <a:buSzPct val="45000"/>
              <a:buFont typeface="Wingdings" charset="2"/>
              <a:buChar char=""/>
            </a:pPr>
            <a:r>
              <a:rPr b="0" lang="en-US" sz="2800" spc="-1" strike="noStrike">
                <a:solidFill>
                  <a:srgbClr val="333333"/>
                </a:solidFill>
                <a:latin typeface="Open Sans"/>
              </a:rPr>
              <a:t>Sixth Outline Level</a:t>
            </a:r>
            <a:endParaRPr b="0" lang="en-US" sz="2800" spc="-1" strike="noStrike">
              <a:solidFill>
                <a:srgbClr val="333333"/>
              </a:solidFill>
              <a:latin typeface="Open Sans"/>
            </a:endParaRPr>
          </a:p>
          <a:p>
            <a:pPr lvl="6" marL="3024000" indent="-216000">
              <a:spcAft>
                <a:spcPts val="283"/>
              </a:spcAft>
              <a:buClr>
                <a:srgbClr val="ef2929"/>
              </a:buClr>
              <a:buSzPct val="45000"/>
              <a:buFont typeface="Wingdings" charset="2"/>
              <a:buChar char=""/>
            </a:pPr>
            <a:r>
              <a:rPr b="0" lang="en-US" sz="2800" spc="-1" strike="noStrike">
                <a:solidFill>
                  <a:srgbClr val="333333"/>
                </a:solidFill>
                <a:latin typeface="Open Sans"/>
              </a:rPr>
              <a:t>Seventh Outline Level</a:t>
            </a:r>
            <a:endParaRPr b="0" lang="en-US" sz="2800" spc="-1" strike="noStrike">
              <a:solidFill>
                <a:srgbClr val="333333"/>
              </a:solidFill>
              <a:latin typeface="Open Sans"/>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p>
            <a:r>
              <a:rPr b="0" lang="en-US" sz="1400" spc="-1" strike="noStrike">
                <a:latin typeface="Open Sans"/>
              </a:rPr>
              <a:t>&lt;date/time&gt;</a:t>
            </a:r>
            <a:endParaRPr b="0" lang="en-US" sz="1400" spc="-1" strike="noStrike">
              <a:latin typeface="Open Sans"/>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p>
            <a:pPr algn="ctr"/>
            <a:r>
              <a:rPr b="0" lang="en-US" sz="1400" spc="-1" strike="noStrike">
                <a:latin typeface="Open Sans"/>
              </a:rPr>
              <a:t>&lt;footer&gt;</a:t>
            </a:r>
            <a:endParaRPr b="0" lang="en-US" sz="1400" spc="-1" strike="noStrike">
              <a:latin typeface="Open Sans"/>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p>
            <a:pPr algn="r"/>
            <a:fld id="{687FD9C0-6F3F-4DCD-BC2F-483E571DADFF}" type="slidenum">
              <a:rPr b="0" lang="en-US" sz="1400" spc="-1" strike="noStrike">
                <a:latin typeface="Open Sans"/>
              </a:rPr>
              <a:t>&lt;number&gt;</a:t>
            </a:fld>
            <a:r>
              <a:rPr b="0" lang="en-US" sz="1400" spc="-1" strike="noStrike">
                <a:latin typeface="Open Sans"/>
              </a:rPr>
              <a:t> / </a:t>
            </a:r>
            <a:fld id="{C3DDD00D-87EC-4F42-A4E0-E6EBB7C336CB}" type="slidecount">
              <a:rPr b="0" lang="en-US" sz="1400" spc="-1" strike="noStrike">
                <a:latin typeface="Open Sans"/>
              </a:rPr>
              <a:t>45</a:t>
            </a:fld>
            <a:endParaRPr b="0" lang="en-US" sz="1400" spc="-1" strike="noStrike">
              <a:latin typeface="Open Sans"/>
            </a:endParaRPr>
          </a:p>
        </p:txBody>
      </p:sp>
      <p:sp>
        <p:nvSpPr>
          <p:cNvPr id="47" name="CustomShape 6"/>
          <p:cNvSpPr/>
          <p:nvPr/>
        </p:nvSpPr>
        <p:spPr>
          <a:xfrm>
            <a:off x="0" y="288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www.hussam.us/" TargetMode="External"/><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png"/><Relationship Id="rId3" Type="http://schemas.openxmlformats.org/officeDocument/2006/relationships/oleObject" Target="../embeddings/oleObject2.bin"/><Relationship Id="rId4" Type="http://schemas.openxmlformats.org/officeDocument/2006/relationships/image" Target="../media/image7.png"/><Relationship Id="rId5" Type="http://schemas.openxmlformats.org/officeDocument/2006/relationships/oleObject" Target="../embeddings/oleObject3.bin"/><Relationship Id="rId6" Type="http://schemas.openxmlformats.org/officeDocument/2006/relationships/image" Target="../media/image8.png"/><Relationship Id="rId7"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0.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image" Target="../media/image4.png"/><Relationship Id="rId4"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92000" y="4104000"/>
            <a:ext cx="8568000" cy="1440000"/>
          </a:xfrm>
          <a:prstGeom prst="rect">
            <a:avLst/>
          </a:prstGeom>
          <a:noFill/>
          <a:ln>
            <a:noFill/>
          </a:ln>
        </p:spPr>
        <p:txBody>
          <a:bodyPr lIns="0" rIns="0" tIns="0" bIns="0" anchor="ctr">
            <a:normAutofit/>
          </a:bodyPr>
          <a:p>
            <a:r>
              <a:rPr b="1" lang="en-US" sz="2800" spc="-1" strike="noStrike">
                <a:solidFill>
                  <a:srgbClr val="333333"/>
                </a:solidFill>
                <a:latin typeface="Open Sans"/>
              </a:rPr>
              <a:t>CS834 - Introduction to Information Retrieval</a:t>
            </a:r>
            <a:br/>
            <a:r>
              <a:rPr b="1" lang="en-US" sz="2800" spc="-1" strike="noStrike">
                <a:solidFill>
                  <a:srgbClr val="333333"/>
                </a:solidFill>
                <a:latin typeface="Open Sans"/>
              </a:rPr>
              <a:t>Presentation #1</a:t>
            </a:r>
            <a:endParaRPr b="1" lang="en-US" sz="2800" spc="-1" strike="noStrike">
              <a:solidFill>
                <a:srgbClr val="333333"/>
              </a:solidFill>
              <a:latin typeface="Open Sans"/>
            </a:endParaRPr>
          </a:p>
        </p:txBody>
      </p:sp>
      <p:sp>
        <p:nvSpPr>
          <p:cNvPr id="85" name="TextShape 2"/>
          <p:cNvSpPr txBox="1"/>
          <p:nvPr/>
        </p:nvSpPr>
        <p:spPr>
          <a:xfrm>
            <a:off x="792000" y="5904000"/>
            <a:ext cx="8568000" cy="982440"/>
          </a:xfrm>
          <a:prstGeom prst="rect">
            <a:avLst/>
          </a:prstGeom>
          <a:noFill/>
          <a:ln>
            <a:noFill/>
          </a:ln>
        </p:spPr>
        <p:txBody>
          <a:bodyPr lIns="0" rIns="0" tIns="0" bIns="0" anchor="ctr"/>
          <a:p>
            <a:pPr algn="ctr"/>
            <a:r>
              <a:rPr b="0" lang="en-US" sz="3200" spc="-1" strike="noStrike">
                <a:latin typeface="Open Sans"/>
              </a:rPr>
              <a:t>Hussam Aldeen Hallak</a:t>
            </a:r>
            <a:endParaRPr b="0" lang="en-US" sz="3200" spc="-1" strike="noStrike">
              <a:latin typeface="Open Sans"/>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20000" y="80640"/>
            <a:ext cx="8855640" cy="1144080"/>
          </a:xfrm>
          <a:prstGeom prst="rect">
            <a:avLst/>
          </a:prstGeom>
          <a:noFill/>
          <a:ln>
            <a:noFill/>
          </a:ln>
        </p:spPr>
        <p:txBody>
          <a:bodyPr lIns="0" rIns="0" tIns="0" bIns="0" anchor="ctr"/>
          <a:p>
            <a:r>
              <a:rPr b="1" lang="en-US" sz="4400" spc="-1" strike="noStrike">
                <a:solidFill>
                  <a:srgbClr val="333333"/>
                </a:solidFill>
                <a:latin typeface="Open Sans"/>
              </a:rPr>
              <a:t>Search quality: Anchor Text</a:t>
            </a:r>
            <a:endParaRPr b="1" lang="en-US" sz="4400" spc="-1" strike="noStrike">
              <a:solidFill>
                <a:srgbClr val="333333"/>
              </a:solidFill>
              <a:latin typeface="Open Sans"/>
            </a:endParaRPr>
          </a:p>
        </p:txBody>
      </p:sp>
      <p:sp>
        <p:nvSpPr>
          <p:cNvPr id="108" name="TextShape 2"/>
          <p:cNvSpPr txBox="1"/>
          <p:nvPr/>
        </p:nvSpPr>
        <p:spPr>
          <a:xfrm>
            <a:off x="731520" y="1319040"/>
            <a:ext cx="8640000" cy="508176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Using Anchor text of links on webpages. </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What is Anchor text?</a:t>
            </a:r>
            <a:br/>
            <a:r>
              <a:rPr b="0" lang="en-US" sz="2800" spc="-1" strike="noStrike">
                <a:solidFill>
                  <a:srgbClr val="333333"/>
                </a:solidFill>
                <a:latin typeface="Open Sans"/>
              </a:rPr>
              <a:t>&lt;a href=</a:t>
            </a:r>
            <a:r>
              <a:rPr b="0" lang="en-US" sz="2800" spc="-1" strike="noStrike">
                <a:solidFill>
                  <a:srgbClr val="6767ff"/>
                </a:solidFill>
                <a:latin typeface="Open Sans"/>
              </a:rPr>
              <a:t>‘www.example.com’</a:t>
            </a:r>
            <a:r>
              <a:rPr b="0" lang="en-US" sz="2800" spc="-1" strike="noStrike">
                <a:solidFill>
                  <a:srgbClr val="333333"/>
                </a:solidFill>
                <a:latin typeface="Open Sans"/>
              </a:rPr>
              <a:t>&gt; </a:t>
            </a:r>
            <a:r>
              <a:rPr b="1" i="1" lang="en-US" sz="2800" spc="-1" strike="noStrike" u="sng">
                <a:solidFill>
                  <a:srgbClr val="ce181e"/>
                </a:solidFill>
                <a:uFillTx/>
                <a:latin typeface="Open Sans"/>
              </a:rPr>
              <a:t>ANCHOR TEXT</a:t>
            </a:r>
            <a:r>
              <a:rPr b="0" lang="en-US" sz="2800" spc="-1" strike="noStrike">
                <a:solidFill>
                  <a:srgbClr val="333333"/>
                </a:solidFill>
                <a:latin typeface="Open Sans"/>
              </a:rPr>
              <a:t> &lt;/a&gt;</a:t>
            </a:r>
            <a:br/>
            <a:r>
              <a:rPr b="0" lang="en-US" sz="2800" spc="-1" strike="noStrike">
                <a:solidFill>
                  <a:srgbClr val="333333"/>
                </a:solidFill>
                <a:latin typeface="Open Sans"/>
              </a:rPr>
              <a:t>&lt;a href=</a:t>
            </a:r>
            <a:r>
              <a:rPr b="0" lang="en-US" sz="2800" spc="-1" strike="noStrike">
                <a:solidFill>
                  <a:srgbClr val="6767ff"/>
                </a:solidFill>
                <a:latin typeface="Open Sans"/>
              </a:rPr>
              <a:t>‘</a:t>
            </a:r>
            <a:r>
              <a:rPr b="0" lang="en-US" sz="2800" spc="-1" strike="noStrike">
                <a:solidFill>
                  <a:srgbClr val="6767ff"/>
                </a:solidFill>
                <a:latin typeface="Open Sans"/>
                <a:hlinkClick r:id="rId1"/>
              </a:rPr>
              <a:t>www.hussam.us</a:t>
            </a:r>
            <a:r>
              <a:rPr b="0" lang="en-US" sz="2800" spc="-1" strike="noStrike">
                <a:solidFill>
                  <a:srgbClr val="6767ff"/>
                </a:solidFill>
                <a:latin typeface="Open Sans"/>
              </a:rPr>
              <a:t>’</a:t>
            </a:r>
            <a:r>
              <a:rPr b="0" lang="en-US" sz="2800" spc="-1" strike="noStrike">
                <a:solidFill>
                  <a:srgbClr val="333333"/>
                </a:solidFill>
                <a:latin typeface="Open Sans"/>
              </a:rPr>
              <a:t>&gt;</a:t>
            </a:r>
            <a:r>
              <a:rPr b="1" lang="en-US" sz="2800" spc="-1" strike="noStrike">
                <a:solidFill>
                  <a:srgbClr val="ce181e"/>
                </a:solidFill>
                <a:latin typeface="Open Sans"/>
              </a:rPr>
              <a:t>Hussam Hallak</a:t>
            </a:r>
            <a:r>
              <a:rPr b="0" lang="en-US" sz="2800" spc="-1" strike="noStrike">
                <a:solidFill>
                  <a:srgbClr val="333333"/>
                </a:solidFill>
                <a:latin typeface="Open Sans"/>
              </a:rPr>
              <a:t>&lt;/a&gt;</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Anchor Text of a link is not only associated with the webpage it is on, it also gives information (sometimes more relevant) to the webpage it points to.</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Anchors may exist for “un-indexable” documents by text-based search engines, such as images, sound files, programs, databases, etc.</a:t>
            </a:r>
            <a:endParaRPr b="0" lang="en-US" sz="2800" spc="-1" strike="noStrike">
              <a:solidFill>
                <a:srgbClr val="333333"/>
              </a:solidFill>
              <a:latin typeface="Open Sans"/>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Other Features</a:t>
            </a:r>
            <a:endParaRPr b="1" lang="en-US" sz="4400" spc="-1" strike="noStrike">
              <a:solidFill>
                <a:srgbClr val="333333"/>
              </a:solidFill>
              <a:latin typeface="Open Sans"/>
            </a:endParaRPr>
          </a:p>
        </p:txBody>
      </p:sp>
      <p:sp>
        <p:nvSpPr>
          <p:cNvPr id="110"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ea typeface="Microsoft YaHei"/>
              </a:rPr>
              <a:t>Using location information for all hits and thus making extensive use of proximity in search.</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ea typeface="Microsoft YaHei"/>
              </a:rPr>
              <a:t>Keeping track of visual presentation of text on webpages such as font sizes and styles. Words with bolder/larger font are given more importance.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ea typeface="Microsoft YaHei"/>
              </a:rPr>
              <a:t>Storing complete raw HTML of webpages in a repository.</a:t>
            </a:r>
            <a:endParaRPr b="0" lang="en-US" sz="2800" spc="-1" strike="noStrike">
              <a:solidFill>
                <a:srgbClr val="333333"/>
              </a:solidFill>
              <a:latin typeface="Open Sans"/>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720000" y="171720"/>
            <a:ext cx="8855640" cy="1521000"/>
          </a:xfrm>
          <a:prstGeom prst="rect">
            <a:avLst/>
          </a:prstGeom>
          <a:noFill/>
          <a:ln>
            <a:noFill/>
          </a:ln>
        </p:spPr>
        <p:txBody>
          <a:bodyPr lIns="0" rIns="0" tIns="0" bIns="0" anchor="ctr"/>
          <a:p>
            <a:r>
              <a:rPr b="1" lang="en-US" sz="4400" spc="-1" strike="noStrike">
                <a:solidFill>
                  <a:srgbClr val="333333"/>
                </a:solidFill>
                <a:latin typeface="Open Sans"/>
              </a:rPr>
              <a:t>Major Data Structure:</a:t>
            </a:r>
            <a:br/>
            <a:r>
              <a:rPr b="1" lang="en-US" sz="4400" spc="-1" strike="noStrike">
                <a:solidFill>
                  <a:srgbClr val="333333"/>
                </a:solidFill>
                <a:latin typeface="Open Sans"/>
              </a:rPr>
              <a:t>BigFiles and Repository</a:t>
            </a:r>
            <a:endParaRPr b="1" lang="en-US" sz="4400" spc="-1" strike="noStrike">
              <a:solidFill>
                <a:srgbClr val="333333"/>
              </a:solidFill>
              <a:latin typeface="Open Sans"/>
            </a:endParaRPr>
          </a:p>
        </p:txBody>
      </p:sp>
      <p:sp>
        <p:nvSpPr>
          <p:cNvPr id="112"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ea typeface="Microsoft YaHei"/>
              </a:rPr>
              <a:t>BigFiles: Virtual files spanning multiple file systems and addressable by 64 bit integers.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ea typeface="Microsoft YaHei"/>
              </a:rPr>
              <a:t>Repository: Contains full compressed HTML of all pages stored one after another prefixed with docID, length, and URL. They are compressed using high speed compression technique (zlib).</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p:txBody>
      </p:sp>
      <p:graphicFrame>
        <p:nvGraphicFramePr>
          <p:cNvPr id="113" name="Object 3"/>
          <p:cNvGraphicFramePr/>
          <p:nvPr/>
        </p:nvGraphicFramePr>
        <p:xfrm>
          <a:off x="1005840" y="5655600"/>
          <a:ext cx="8138160" cy="1038960"/>
        </p:xfrm>
        <a:graphic>
          <a:graphicData uri="http://schemas.openxmlformats.org/presentationml/2006/ole">
            <p:oleObj r:id="rId1" spid="">
              <p:embed/>
              <p:pic>
                <p:nvPicPr>
                  <p:cNvPr id="114" name="" descr=""/>
                  <p:cNvPicPr/>
                  <p:nvPr/>
                </p:nvPicPr>
                <p:blipFill>
                  <a:blip r:embed="rId2"/>
                  <a:stretch/>
                </p:blipFill>
                <p:spPr>
                  <a:xfrm>
                    <a:off x="1005840" y="5655600"/>
                    <a:ext cx="8138160" cy="1038960"/>
                  </a:xfrm>
                  <a:prstGeom prst="rect">
                    <a:avLst/>
                  </a:prstGeom>
                  <a:ln>
                    <a:noFill/>
                  </a:ln>
                </p:spPr>
              </p:pic>
            </p:oleObj>
          </a:graphicData>
        </a:graphic>
      </p:graphicFrame>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720000" y="171720"/>
            <a:ext cx="8855640" cy="1521000"/>
          </a:xfrm>
          <a:prstGeom prst="rect">
            <a:avLst/>
          </a:prstGeom>
          <a:noFill/>
          <a:ln>
            <a:noFill/>
          </a:ln>
        </p:spPr>
        <p:txBody>
          <a:bodyPr lIns="0" rIns="0" tIns="0" bIns="0" anchor="ctr"/>
          <a:p>
            <a:r>
              <a:rPr b="1" lang="en-US" sz="4400" spc="-1" strike="noStrike">
                <a:solidFill>
                  <a:srgbClr val="333333"/>
                </a:solidFill>
                <a:latin typeface="Open Sans"/>
              </a:rPr>
              <a:t>Major Data Structure:</a:t>
            </a:r>
            <a:br/>
            <a:r>
              <a:rPr b="1" lang="en-US" sz="4400" spc="-1" strike="noStrike">
                <a:solidFill>
                  <a:srgbClr val="333333"/>
                </a:solidFill>
                <a:latin typeface="Open Sans"/>
              </a:rPr>
              <a:t>Document Index and Lexicon</a:t>
            </a:r>
            <a:endParaRPr b="1" lang="en-US" sz="4400" spc="-1" strike="noStrike">
              <a:solidFill>
                <a:srgbClr val="333333"/>
              </a:solidFill>
              <a:latin typeface="Open Sans"/>
            </a:endParaRPr>
          </a:p>
        </p:txBody>
      </p:sp>
      <p:sp>
        <p:nvSpPr>
          <p:cNvPr id="116" name="TextShape 2"/>
          <p:cNvSpPr txBox="1"/>
          <p:nvPr/>
        </p:nvSpPr>
        <p:spPr>
          <a:xfrm>
            <a:off x="720000" y="1920240"/>
            <a:ext cx="8640000" cy="537912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400" spc="-1" strike="noStrike">
                <a:solidFill>
                  <a:srgbClr val="333333"/>
                </a:solidFill>
                <a:latin typeface="Open Sans"/>
              </a:rPr>
              <a:t>Document Index: </a:t>
            </a:r>
            <a:br/>
            <a:r>
              <a:rPr b="0" lang="en-US" sz="2400" spc="-1" strike="noStrike">
                <a:solidFill>
                  <a:srgbClr val="333333"/>
                </a:solidFill>
                <a:latin typeface="Open Sans"/>
              </a:rPr>
              <a:t>Keeps information about each document. </a:t>
            </a:r>
            <a:endParaRPr b="0" lang="en-US" sz="24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4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Open Sans"/>
              </a:rPr>
              <a:t>Lexicon: </a:t>
            </a:r>
            <a:br/>
            <a:r>
              <a:rPr b="0" lang="en-US" sz="2400" spc="-1" strike="noStrike">
                <a:solidFill>
                  <a:srgbClr val="333333"/>
                </a:solidFill>
                <a:latin typeface="Open Sans"/>
              </a:rPr>
              <a:t>Contains a list of null separated words (about 14 million) and hash table of pointers.</a:t>
            </a:r>
            <a:endParaRPr b="0" lang="en-US" sz="2400" spc="-1" strike="noStrike">
              <a:solidFill>
                <a:srgbClr val="333333"/>
              </a:solidFill>
              <a:latin typeface="Open Sans"/>
            </a:endParaRPr>
          </a:p>
        </p:txBody>
      </p:sp>
      <p:graphicFrame>
        <p:nvGraphicFramePr>
          <p:cNvPr id="117" name="Object 3"/>
          <p:cNvGraphicFramePr/>
          <p:nvPr/>
        </p:nvGraphicFramePr>
        <p:xfrm>
          <a:off x="1097280" y="2834640"/>
          <a:ext cx="7772400" cy="638280"/>
        </p:xfrm>
        <a:graphic>
          <a:graphicData uri="http://schemas.openxmlformats.org/presentationml/2006/ole">
            <p:oleObj r:id="rId1" spid="">
              <p:embed/>
              <p:pic>
                <p:nvPicPr>
                  <p:cNvPr id="118" name="" descr=""/>
                  <p:cNvPicPr/>
                  <p:nvPr/>
                </p:nvPicPr>
                <p:blipFill>
                  <a:blip r:embed="rId2"/>
                  <a:stretch/>
                </p:blipFill>
                <p:spPr>
                  <a:xfrm>
                    <a:off x="1097280" y="2834640"/>
                    <a:ext cx="7772400" cy="638280"/>
                  </a:xfrm>
                  <a:prstGeom prst="rect">
                    <a:avLst/>
                  </a:prstGeom>
                  <a:ln>
                    <a:noFill/>
                  </a:ln>
                </p:spPr>
              </p:pic>
            </p:oleObj>
          </a:graphicData>
        </a:graphic>
      </p:graphicFrame>
      <p:graphicFrame>
        <p:nvGraphicFramePr>
          <p:cNvPr id="119" name="Object 4"/>
          <p:cNvGraphicFramePr/>
          <p:nvPr/>
        </p:nvGraphicFramePr>
        <p:xfrm>
          <a:off x="914760" y="4735440"/>
          <a:ext cx="6949080" cy="796320"/>
        </p:xfrm>
        <a:graphic>
          <a:graphicData uri="http://schemas.openxmlformats.org/presentationml/2006/ole">
            <p:oleObj r:id="rId3" spid="">
              <p:embed/>
              <p:pic>
                <p:nvPicPr>
                  <p:cNvPr id="120" name="" descr=""/>
                  <p:cNvPicPr/>
                  <p:nvPr/>
                </p:nvPicPr>
                <p:blipFill>
                  <a:blip r:embed="rId4"/>
                  <a:stretch/>
                </p:blipFill>
                <p:spPr>
                  <a:xfrm>
                    <a:off x="914760" y="4735440"/>
                    <a:ext cx="6949080" cy="796320"/>
                  </a:xfrm>
                  <a:prstGeom prst="rect">
                    <a:avLst/>
                  </a:prstGeom>
                  <a:ln>
                    <a:noFill/>
                  </a:ln>
                </p:spPr>
              </p:pic>
            </p:oleObj>
          </a:graphicData>
        </a:graphic>
      </p:graphicFrame>
      <p:graphicFrame>
        <p:nvGraphicFramePr>
          <p:cNvPr id="121" name="Object 5"/>
          <p:cNvGraphicFramePr/>
          <p:nvPr/>
        </p:nvGraphicFramePr>
        <p:xfrm>
          <a:off x="978480" y="5558400"/>
          <a:ext cx="2770560" cy="1736280"/>
        </p:xfrm>
        <a:graphic>
          <a:graphicData uri="http://schemas.openxmlformats.org/presentationml/2006/ole">
            <p:oleObj r:id="rId5" spid="">
              <p:embed/>
              <p:pic>
                <p:nvPicPr>
                  <p:cNvPr id="122" name="" descr=""/>
                  <p:cNvPicPr/>
                  <p:nvPr/>
                </p:nvPicPr>
                <p:blipFill>
                  <a:blip r:embed="rId6"/>
                  <a:stretch/>
                </p:blipFill>
                <p:spPr>
                  <a:xfrm>
                    <a:off x="978480" y="5558400"/>
                    <a:ext cx="2770560" cy="1736280"/>
                  </a:xfrm>
                  <a:prstGeom prst="rect">
                    <a:avLst/>
                  </a:prstGeom>
                  <a:ln>
                    <a:noFill/>
                  </a:ln>
                </p:spPr>
              </p:pic>
            </p:oleObj>
          </a:graphicData>
        </a:graphic>
      </p:graphicFrame>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720000" y="171720"/>
            <a:ext cx="8855640" cy="1521000"/>
          </a:xfrm>
          <a:prstGeom prst="rect">
            <a:avLst/>
          </a:prstGeom>
          <a:noFill/>
          <a:ln>
            <a:noFill/>
          </a:ln>
        </p:spPr>
        <p:txBody>
          <a:bodyPr lIns="0" rIns="0" tIns="0" bIns="0" anchor="ctr"/>
          <a:p>
            <a:r>
              <a:rPr b="1" lang="en-US" sz="4400" spc="-1" strike="noStrike">
                <a:solidFill>
                  <a:srgbClr val="333333"/>
                </a:solidFill>
                <a:latin typeface="Open Sans"/>
              </a:rPr>
              <a:t>Major Data Structure: Hit Lists</a:t>
            </a:r>
            <a:endParaRPr b="1" lang="en-US" sz="4400" spc="-1" strike="noStrike">
              <a:solidFill>
                <a:srgbClr val="333333"/>
              </a:solidFill>
              <a:latin typeface="Open Sans"/>
            </a:endParaRPr>
          </a:p>
        </p:txBody>
      </p:sp>
      <p:sp>
        <p:nvSpPr>
          <p:cNvPr id="124" name="TextShape 2"/>
          <p:cNvSpPr txBox="1"/>
          <p:nvPr/>
        </p:nvSpPr>
        <p:spPr>
          <a:xfrm>
            <a:off x="720000" y="1920240"/>
            <a:ext cx="8640000" cy="537912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400" spc="-1" strike="noStrike">
                <a:solidFill>
                  <a:srgbClr val="333333"/>
                </a:solidFill>
                <a:latin typeface="Open Sans"/>
              </a:rPr>
              <a:t>Hit Lists</a:t>
            </a:r>
            <a:r>
              <a:rPr b="0" lang="en-US" sz="2400" spc="-1" strike="noStrike">
                <a:solidFill>
                  <a:srgbClr val="333333"/>
                </a:solidFill>
                <a:latin typeface="Open Sans"/>
              </a:rPr>
              <a:t>: </a:t>
            </a:r>
            <a:r>
              <a:rPr b="0" lang="en-US" sz="2400" spc="-1" strike="noStrike">
                <a:solidFill>
                  <a:srgbClr val="333333"/>
                </a:solidFill>
                <a:latin typeface="Open Sans"/>
              </a:rPr>
              <a:t>A list of occurrences of a particular word in a particular document including position, font, and capitalization information.</a:t>
            </a:r>
            <a:br/>
            <a:r>
              <a:rPr b="0" lang="en-US" sz="2400" spc="-1" strike="noStrike">
                <a:solidFill>
                  <a:srgbClr val="333333"/>
                </a:solidFill>
                <a:latin typeface="Open Sans"/>
              </a:rPr>
              <a:t> </a:t>
            </a:r>
            <a:endParaRPr b="0" lang="en-US" sz="2400" spc="-1" strike="noStrike">
              <a:solidFill>
                <a:srgbClr val="333333"/>
              </a:solidFill>
              <a:latin typeface="Open Sans"/>
            </a:endParaRPr>
          </a:p>
        </p:txBody>
      </p:sp>
      <p:graphicFrame>
        <p:nvGraphicFramePr>
          <p:cNvPr id="125" name="Object 3"/>
          <p:cNvGraphicFramePr/>
          <p:nvPr/>
        </p:nvGraphicFramePr>
        <p:xfrm>
          <a:off x="1145880" y="3596040"/>
          <a:ext cx="7815240" cy="1890360"/>
        </p:xfrm>
        <a:graphic>
          <a:graphicData uri="http://schemas.openxmlformats.org/presentationml/2006/ole">
            <p:oleObj r:id="rId1" spid="">
              <p:embed/>
              <p:pic>
                <p:nvPicPr>
                  <p:cNvPr id="126" name="" descr=""/>
                  <p:cNvPicPr/>
                  <p:nvPr/>
                </p:nvPicPr>
                <p:blipFill>
                  <a:blip r:embed="rId2"/>
                  <a:stretch/>
                </p:blipFill>
                <p:spPr>
                  <a:xfrm>
                    <a:off x="1145880" y="3596040"/>
                    <a:ext cx="7815240" cy="1890360"/>
                  </a:xfrm>
                  <a:prstGeom prst="rect">
                    <a:avLst/>
                  </a:prstGeom>
                  <a:ln>
                    <a:noFill/>
                  </a:ln>
                </p:spPr>
              </p:pic>
            </p:oleObj>
          </a:graphicData>
        </a:graphic>
      </p:graphicFrame>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20000" y="300960"/>
            <a:ext cx="8855640" cy="1262520"/>
          </a:xfrm>
          <a:prstGeom prst="rect">
            <a:avLst/>
          </a:prstGeom>
          <a:noFill/>
          <a:ln>
            <a:noFill/>
          </a:ln>
        </p:spPr>
        <p:txBody>
          <a:bodyPr lIns="0" rIns="0" tIns="0" bIns="0" anchor="ctr"/>
          <a:p>
            <a:r>
              <a:rPr b="1" lang="en-US" sz="3600" spc="-1" strike="noStrike">
                <a:solidFill>
                  <a:srgbClr val="333333"/>
                </a:solidFill>
                <a:latin typeface="Open Sans"/>
              </a:rPr>
              <a:t>Major Data Structure: </a:t>
            </a:r>
            <a:r>
              <a:rPr b="1" lang="en-US" sz="3600" spc="-1" strike="noStrike">
                <a:solidFill>
                  <a:srgbClr val="333333"/>
                </a:solidFill>
                <a:latin typeface="Open Sans"/>
              </a:rPr>
              <a:t>Forward Index</a:t>
            </a:r>
            <a:endParaRPr b="1" lang="en-US" sz="3600" spc="-1" strike="noStrike">
              <a:solidFill>
                <a:srgbClr val="333333"/>
              </a:solidFill>
              <a:latin typeface="Open Sans"/>
            </a:endParaRPr>
          </a:p>
        </p:txBody>
      </p:sp>
      <p:sp>
        <p:nvSpPr>
          <p:cNvPr id="128" name="TextShape 2"/>
          <p:cNvSpPr txBox="1"/>
          <p:nvPr/>
        </p:nvSpPr>
        <p:spPr>
          <a:xfrm>
            <a:off x="640080" y="1774800"/>
            <a:ext cx="8489520" cy="215712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400" spc="-1" strike="noStrike">
                <a:solidFill>
                  <a:srgbClr val="333333"/>
                </a:solidFill>
                <a:latin typeface="Open Sans"/>
              </a:rPr>
              <a:t>Forward Index: Stored in a number of barrels.</a:t>
            </a:r>
            <a:br/>
            <a:r>
              <a:rPr b="0" lang="en-US" sz="2400" spc="-1" strike="noStrike">
                <a:solidFill>
                  <a:srgbClr val="333333"/>
                </a:solidFill>
                <a:latin typeface="Open Sans"/>
              </a:rPr>
              <a:t>If a document contains words that fall into a particular barrel, the docID is recorded into the barrel followed by a list of wordIDs with their hit lists.</a:t>
            </a:r>
            <a:endParaRPr b="0" lang="en-US" sz="2400" spc="-1" strike="noStrike">
              <a:solidFill>
                <a:srgbClr val="333333"/>
              </a:solidFill>
              <a:latin typeface="Open Sans"/>
            </a:endParaRPr>
          </a:p>
        </p:txBody>
      </p:sp>
      <p:graphicFrame>
        <p:nvGraphicFramePr>
          <p:cNvPr id="129" name="Object 3"/>
          <p:cNvGraphicFramePr/>
          <p:nvPr/>
        </p:nvGraphicFramePr>
        <p:xfrm>
          <a:off x="1188720" y="3546720"/>
          <a:ext cx="7498080" cy="3908520"/>
        </p:xfrm>
        <a:graphic>
          <a:graphicData uri="http://schemas.openxmlformats.org/presentationml/2006/ole">
            <p:oleObj r:id="rId1" spid="">
              <p:embed/>
              <p:pic>
                <p:nvPicPr>
                  <p:cNvPr id="130" name="" descr=""/>
                  <p:cNvPicPr/>
                  <p:nvPr/>
                </p:nvPicPr>
                <p:blipFill>
                  <a:blip r:embed="rId2"/>
                  <a:stretch/>
                </p:blipFill>
                <p:spPr>
                  <a:xfrm>
                    <a:off x="1188720" y="3546720"/>
                    <a:ext cx="7498080" cy="3908520"/>
                  </a:xfrm>
                  <a:prstGeom prst="rect">
                    <a:avLst/>
                  </a:prstGeom>
                  <a:ln>
                    <a:noFill/>
                  </a:ln>
                </p:spPr>
              </p:pic>
            </p:oleObj>
          </a:graphicData>
        </a:graphic>
      </p:graphicFrame>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20000" y="171720"/>
            <a:ext cx="8855640" cy="1521000"/>
          </a:xfrm>
          <a:prstGeom prst="rect">
            <a:avLst/>
          </a:prstGeom>
          <a:noFill/>
          <a:ln>
            <a:noFill/>
          </a:ln>
        </p:spPr>
        <p:txBody>
          <a:bodyPr lIns="0" rIns="0" tIns="0" bIns="0" anchor="ctr"/>
          <a:p>
            <a:r>
              <a:rPr b="1" lang="en-US" sz="3600" spc="-1" strike="noStrike">
                <a:solidFill>
                  <a:srgbClr val="333333"/>
                </a:solidFill>
                <a:latin typeface="Open Sans"/>
              </a:rPr>
              <a:t>Major Data Structure: Inverted Index</a:t>
            </a:r>
            <a:endParaRPr b="1" lang="en-US" sz="3600" spc="-1" strike="noStrike">
              <a:solidFill>
                <a:srgbClr val="333333"/>
              </a:solidFill>
              <a:latin typeface="Open Sans"/>
            </a:endParaRPr>
          </a:p>
        </p:txBody>
      </p:sp>
      <p:sp>
        <p:nvSpPr>
          <p:cNvPr id="132" name="TextShape 2"/>
          <p:cNvSpPr txBox="1"/>
          <p:nvPr/>
        </p:nvSpPr>
        <p:spPr>
          <a:xfrm>
            <a:off x="720000" y="1371600"/>
            <a:ext cx="8640000" cy="592776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Open Sans"/>
              </a:rPr>
              <a:t>Inverted Index: </a:t>
            </a:r>
            <a:br/>
            <a:r>
              <a:rPr b="0" lang="en-US" sz="2400" spc="-1" strike="noStrike">
                <a:solidFill>
                  <a:srgbClr val="333333"/>
                </a:solidFill>
                <a:latin typeface="Open Sans"/>
              </a:rPr>
              <a:t>The inverted index consists of the same barrels as the forward index, except that they have been processed by the sorter.</a:t>
            </a:r>
            <a:endParaRPr b="0" lang="en-US" sz="2400" spc="-1" strike="noStrike">
              <a:solidFill>
                <a:srgbClr val="333333"/>
              </a:solidFill>
              <a:latin typeface="Open Sans"/>
            </a:endParaRPr>
          </a:p>
        </p:txBody>
      </p:sp>
      <p:graphicFrame>
        <p:nvGraphicFramePr>
          <p:cNvPr id="133" name="Object 3"/>
          <p:cNvGraphicFramePr/>
          <p:nvPr/>
        </p:nvGraphicFramePr>
        <p:xfrm>
          <a:off x="914400" y="4068720"/>
          <a:ext cx="8445600" cy="2287440"/>
        </p:xfrm>
        <a:graphic>
          <a:graphicData uri="http://schemas.openxmlformats.org/presentationml/2006/ole">
            <p:oleObj r:id="rId1" spid="">
              <p:embed/>
              <p:pic>
                <p:nvPicPr>
                  <p:cNvPr id="134" name="" descr=""/>
                  <p:cNvPicPr/>
                  <p:nvPr/>
                </p:nvPicPr>
                <p:blipFill>
                  <a:blip r:embed="rId2"/>
                  <a:stretch/>
                </p:blipFill>
                <p:spPr>
                  <a:xfrm>
                    <a:off x="914400" y="4068720"/>
                    <a:ext cx="8445600" cy="2287440"/>
                  </a:xfrm>
                  <a:prstGeom prst="rect">
                    <a:avLst/>
                  </a:prstGeom>
                  <a:ln>
                    <a:noFill/>
                  </a:ln>
                </p:spPr>
              </p:pic>
            </p:oleObj>
          </a:graphicData>
        </a:graphic>
      </p:graphicFrame>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System Anatomy</a:t>
            </a:r>
            <a:endParaRPr b="1" lang="en-US" sz="4400" spc="-1" strike="noStrike">
              <a:solidFill>
                <a:srgbClr val="333333"/>
              </a:solidFill>
              <a:latin typeface="Open Sans"/>
            </a:endParaRPr>
          </a:p>
        </p:txBody>
      </p:sp>
      <p:pic>
        <p:nvPicPr>
          <p:cNvPr id="136" name="over" descr=""/>
          <p:cNvPicPr/>
          <p:nvPr/>
        </p:nvPicPr>
        <p:blipFill>
          <a:blip r:embed="rId1"/>
          <a:stretch/>
        </p:blipFill>
        <p:spPr>
          <a:xfrm>
            <a:off x="274320" y="1601640"/>
            <a:ext cx="5129280" cy="5713560"/>
          </a:xfrm>
          <a:prstGeom prst="rect">
            <a:avLst/>
          </a:prstGeom>
          <a:ln>
            <a:noFill/>
          </a:ln>
        </p:spPr>
      </p:pic>
      <p:sp>
        <p:nvSpPr>
          <p:cNvPr id="137" name="CustomShape 2"/>
          <p:cNvSpPr/>
          <p:nvPr/>
        </p:nvSpPr>
        <p:spPr>
          <a:xfrm>
            <a:off x="5669280" y="1280160"/>
            <a:ext cx="4206240" cy="616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buClr>
                <a:srgbClr val="ccccff"/>
              </a:buClr>
              <a:buFont typeface="Times New Roman"/>
              <a:buChar char="•"/>
            </a:pPr>
            <a:r>
              <a:rPr b="0" lang="en-US" sz="2000" spc="-1" strike="noStrike">
                <a:solidFill>
                  <a:srgbClr val="000000"/>
                </a:solidFill>
                <a:latin typeface="Tahoma"/>
              </a:rPr>
              <a:t> </a:t>
            </a:r>
            <a:r>
              <a:rPr b="1" lang="en-US" sz="2000" spc="-1" strike="noStrike">
                <a:solidFill>
                  <a:srgbClr val="000000"/>
                </a:solidFill>
                <a:latin typeface="Tahoma"/>
              </a:rPr>
              <a:t>URL Server</a:t>
            </a:r>
            <a:endParaRPr b="0" lang="en-US" sz="2000" spc="-1" strike="noStrike">
              <a:latin typeface="Arial"/>
            </a:endParaRPr>
          </a:p>
          <a:p>
            <a:pPr/>
            <a:r>
              <a:rPr b="0" lang="en-US" sz="1600" spc="-1" strike="noStrike">
                <a:solidFill>
                  <a:srgbClr val="000000"/>
                </a:solidFill>
                <a:latin typeface="Tahoma"/>
              </a:rPr>
              <a:t>    </a:t>
            </a:r>
            <a:r>
              <a:rPr b="0" lang="en-US" sz="1600" spc="-1" strike="noStrike">
                <a:solidFill>
                  <a:srgbClr val="000000"/>
                </a:solidFill>
                <a:latin typeface="Tahoma"/>
              </a:rPr>
              <a:t>- </a:t>
            </a:r>
            <a:r>
              <a:rPr b="0" lang="en-US" sz="1700" spc="-1" strike="noStrike">
                <a:solidFill>
                  <a:srgbClr val="000000"/>
                </a:solidFill>
                <a:latin typeface="Tahoma"/>
              </a:rPr>
              <a:t>sends lists of URLs to crawlers</a:t>
            </a:r>
            <a:endParaRPr b="0" lang="en-US" sz="1700" spc="-1" strike="noStrike">
              <a:latin typeface="Arial"/>
            </a:endParaRPr>
          </a:p>
          <a:p>
            <a:pPr>
              <a:buClr>
                <a:srgbClr val="d9f1ff"/>
              </a:buClr>
              <a:buFont typeface="Times New Roman"/>
              <a:buChar char="•"/>
            </a:pPr>
            <a:r>
              <a:rPr b="0" lang="en-US" sz="2000" spc="-1" strike="noStrike">
                <a:solidFill>
                  <a:srgbClr val="000000"/>
                </a:solidFill>
                <a:latin typeface="Tahoma"/>
              </a:rPr>
              <a:t> </a:t>
            </a:r>
            <a:r>
              <a:rPr b="1" lang="en-US" sz="2000" spc="-1" strike="noStrike">
                <a:solidFill>
                  <a:srgbClr val="000000"/>
                </a:solidFill>
                <a:latin typeface="Tahoma"/>
              </a:rPr>
              <a:t>Crawler</a:t>
            </a:r>
            <a:endParaRPr b="0" lang="en-US" sz="2000" spc="-1" strike="noStrike">
              <a:latin typeface="Arial"/>
            </a:endParaRPr>
          </a:p>
          <a:p>
            <a:pPr>
              <a:lnSpc>
                <a:spcPct val="90000"/>
              </a:lnSpc>
            </a:pPr>
            <a:r>
              <a:rPr b="0" lang="en-US" sz="1700" spc="-1" strike="noStrike">
                <a:solidFill>
                  <a:srgbClr val="000000"/>
                </a:solidFill>
                <a:latin typeface="Tahoma"/>
              </a:rPr>
              <a:t>   </a:t>
            </a:r>
            <a:r>
              <a:rPr b="0" lang="en-US" sz="1700" spc="-1" strike="noStrike">
                <a:solidFill>
                  <a:srgbClr val="000000"/>
                </a:solidFill>
                <a:latin typeface="Tahoma"/>
              </a:rPr>
              <a:t>- downloads web pages</a:t>
            </a:r>
            <a:endParaRPr b="0" lang="en-US" sz="1700" spc="-1" strike="noStrike">
              <a:latin typeface="Arial"/>
            </a:endParaRPr>
          </a:p>
          <a:p>
            <a:pPr>
              <a:lnSpc>
                <a:spcPct val="90000"/>
              </a:lnSpc>
              <a:buClr>
                <a:srgbClr val="ccccff"/>
              </a:buClr>
              <a:buFont typeface="Times New Roman"/>
              <a:buChar char="•"/>
            </a:pPr>
            <a:r>
              <a:rPr b="1" lang="en-US" sz="2000" spc="-1" strike="noStrike">
                <a:solidFill>
                  <a:srgbClr val="000000"/>
                </a:solidFill>
                <a:latin typeface="Tahoma"/>
              </a:rPr>
              <a:t> </a:t>
            </a:r>
            <a:r>
              <a:rPr b="1" lang="en-US" sz="2000" spc="-1" strike="noStrike">
                <a:solidFill>
                  <a:srgbClr val="000000"/>
                </a:solidFill>
                <a:latin typeface="Tahoma"/>
              </a:rPr>
              <a:t>Store Server</a:t>
            </a:r>
            <a:endParaRPr b="0" lang="en-US" sz="2000" spc="-1" strike="noStrike">
              <a:latin typeface="Arial"/>
            </a:endParaRPr>
          </a:p>
          <a:p>
            <a:pPr>
              <a:lnSpc>
                <a:spcPct val="90000"/>
              </a:lnSpc>
            </a:pPr>
            <a:r>
              <a:rPr b="0" lang="en-US" sz="1700" spc="-1" strike="noStrike">
                <a:solidFill>
                  <a:srgbClr val="000000"/>
                </a:solidFill>
                <a:latin typeface="Tahoma"/>
              </a:rPr>
              <a:t>   </a:t>
            </a:r>
            <a:r>
              <a:rPr b="0" lang="en-US" sz="1700" spc="-1" strike="noStrike">
                <a:solidFill>
                  <a:srgbClr val="000000"/>
                </a:solidFill>
                <a:latin typeface="Tahoma"/>
              </a:rPr>
              <a:t>- compresses &amp; stores web pages </a:t>
            </a:r>
            <a:endParaRPr b="0" lang="en-US" sz="1700" spc="-1" strike="noStrike">
              <a:latin typeface="Arial"/>
            </a:endParaRPr>
          </a:p>
          <a:p>
            <a:pPr>
              <a:lnSpc>
                <a:spcPct val="90000"/>
              </a:lnSpc>
            </a:pPr>
            <a:r>
              <a:rPr b="0" lang="en-US" sz="1700" spc="-1" strike="noStrike">
                <a:solidFill>
                  <a:srgbClr val="000000"/>
                </a:solidFill>
                <a:latin typeface="Tahoma"/>
              </a:rPr>
              <a:t>      </a:t>
            </a:r>
            <a:r>
              <a:rPr b="0" lang="en-US" sz="1700" spc="-1" strike="noStrike">
                <a:solidFill>
                  <a:srgbClr val="000000"/>
                </a:solidFill>
                <a:latin typeface="Tahoma"/>
              </a:rPr>
              <a:t>into the repository</a:t>
            </a:r>
            <a:endParaRPr b="0" lang="en-US" sz="1700" spc="-1" strike="noStrike">
              <a:latin typeface="Arial"/>
            </a:endParaRPr>
          </a:p>
          <a:p>
            <a:pPr>
              <a:lnSpc>
                <a:spcPct val="90000"/>
              </a:lnSpc>
              <a:buClr>
                <a:srgbClr val="ccccff"/>
              </a:buClr>
              <a:buFont typeface="Times New Roman"/>
              <a:buChar char="•"/>
            </a:pPr>
            <a:r>
              <a:rPr b="1" lang="en-US" sz="2000" spc="-1" strike="noStrike">
                <a:solidFill>
                  <a:srgbClr val="000000"/>
                </a:solidFill>
                <a:latin typeface="Tahoma"/>
              </a:rPr>
              <a:t> </a:t>
            </a:r>
            <a:r>
              <a:rPr b="1" lang="en-US" sz="2000" spc="-1" strike="noStrike">
                <a:solidFill>
                  <a:srgbClr val="000000"/>
                </a:solidFill>
                <a:latin typeface="Tahoma"/>
              </a:rPr>
              <a:t>Indexer</a:t>
            </a:r>
            <a:endParaRPr b="0" lang="en-US" sz="2000" spc="-1" strike="noStrike">
              <a:latin typeface="Arial"/>
            </a:endParaRPr>
          </a:p>
          <a:p>
            <a:pPr>
              <a:lnSpc>
                <a:spcPct val="90000"/>
              </a:lnSpc>
            </a:pPr>
            <a:r>
              <a:rPr b="0" lang="en-US" sz="1700" spc="-1" strike="noStrike">
                <a:solidFill>
                  <a:srgbClr val="000000"/>
                </a:solidFill>
                <a:latin typeface="Tahoma"/>
              </a:rPr>
              <a:t>   </a:t>
            </a:r>
            <a:r>
              <a:rPr b="0" lang="en-US" sz="1700" spc="-1" strike="noStrike">
                <a:solidFill>
                  <a:srgbClr val="000000"/>
                </a:solidFill>
                <a:latin typeface="Tahoma"/>
              </a:rPr>
              <a:t>- reads the repository &amp;    </a:t>
            </a:r>
            <a:endParaRPr b="0" lang="en-US" sz="1700" spc="-1" strike="noStrike">
              <a:latin typeface="Arial"/>
            </a:endParaRPr>
          </a:p>
          <a:p>
            <a:pPr>
              <a:lnSpc>
                <a:spcPct val="90000"/>
              </a:lnSpc>
            </a:pPr>
            <a:r>
              <a:rPr b="0" lang="en-US" sz="1700" spc="-1" strike="noStrike">
                <a:solidFill>
                  <a:srgbClr val="000000"/>
                </a:solidFill>
                <a:latin typeface="Tahoma"/>
              </a:rPr>
              <a:t>     </a:t>
            </a:r>
            <a:r>
              <a:rPr b="0" lang="en-US" sz="1700" spc="-1" strike="noStrike">
                <a:solidFill>
                  <a:srgbClr val="000000"/>
                </a:solidFill>
                <a:latin typeface="Tahoma"/>
              </a:rPr>
              <a:t>uncompresses the documents</a:t>
            </a:r>
            <a:endParaRPr b="0" lang="en-US" sz="1700" spc="-1" strike="noStrike">
              <a:latin typeface="Arial"/>
            </a:endParaRPr>
          </a:p>
          <a:p>
            <a:pPr>
              <a:lnSpc>
                <a:spcPct val="90000"/>
              </a:lnSpc>
            </a:pPr>
            <a:r>
              <a:rPr b="0" lang="en-US" sz="1700" spc="-1" strike="noStrike">
                <a:solidFill>
                  <a:srgbClr val="000000"/>
                </a:solidFill>
                <a:latin typeface="Tahoma"/>
              </a:rPr>
              <a:t>   </a:t>
            </a:r>
            <a:r>
              <a:rPr b="0" lang="en-US" sz="1700" spc="-1" strike="noStrike">
                <a:solidFill>
                  <a:srgbClr val="000000"/>
                </a:solidFill>
                <a:latin typeface="Tahoma"/>
              </a:rPr>
              <a:t>- parses the documents</a:t>
            </a:r>
            <a:endParaRPr b="0" lang="en-US" sz="1700" spc="-1" strike="noStrike">
              <a:latin typeface="Arial"/>
            </a:endParaRPr>
          </a:p>
          <a:p>
            <a:pPr>
              <a:lnSpc>
                <a:spcPct val="90000"/>
              </a:lnSpc>
            </a:pPr>
            <a:r>
              <a:rPr b="0" lang="en-US" sz="1700" spc="-1" strike="noStrike">
                <a:solidFill>
                  <a:srgbClr val="000000"/>
                </a:solidFill>
                <a:latin typeface="Tahoma"/>
              </a:rPr>
              <a:t>   </a:t>
            </a:r>
            <a:r>
              <a:rPr b="0" lang="en-US" sz="1700" spc="-1" strike="noStrike">
                <a:solidFill>
                  <a:srgbClr val="000000"/>
                </a:solidFill>
                <a:latin typeface="Tahoma"/>
              </a:rPr>
              <a:t>- creates forward index</a:t>
            </a:r>
            <a:endParaRPr b="0" lang="en-US" sz="1700" spc="-1" strike="noStrike">
              <a:latin typeface="Arial"/>
            </a:endParaRPr>
          </a:p>
          <a:p>
            <a:pPr>
              <a:lnSpc>
                <a:spcPct val="90000"/>
              </a:lnSpc>
            </a:pPr>
            <a:r>
              <a:rPr b="0" lang="en-US" sz="1700" spc="-1" strike="noStrike">
                <a:solidFill>
                  <a:srgbClr val="000000"/>
                </a:solidFill>
                <a:latin typeface="Tahoma"/>
              </a:rPr>
              <a:t>   </a:t>
            </a:r>
            <a:r>
              <a:rPr b="0" lang="en-US" sz="1700" spc="-1" strike="noStrike">
                <a:solidFill>
                  <a:srgbClr val="000000"/>
                </a:solidFill>
                <a:latin typeface="Tahoma"/>
              </a:rPr>
              <a:t>- parses out the links</a:t>
            </a:r>
            <a:endParaRPr b="0" lang="en-US" sz="1700" spc="-1" strike="noStrike">
              <a:latin typeface="Arial"/>
            </a:endParaRPr>
          </a:p>
          <a:p>
            <a:pPr>
              <a:buClr>
                <a:srgbClr val="ccccff"/>
              </a:buClr>
              <a:buFont typeface="Times New Roman"/>
              <a:buChar char="•"/>
            </a:pPr>
            <a:r>
              <a:rPr b="1" lang="en-US" sz="2200" spc="-1" strike="noStrike">
                <a:solidFill>
                  <a:srgbClr val="000000"/>
                </a:solidFill>
                <a:latin typeface="Tahoma"/>
              </a:rPr>
              <a:t> </a:t>
            </a:r>
            <a:r>
              <a:rPr b="1" lang="en-US" sz="2000" spc="-1" strike="noStrike">
                <a:solidFill>
                  <a:srgbClr val="000000"/>
                </a:solidFill>
                <a:latin typeface="Tahoma"/>
              </a:rPr>
              <a:t>URL Resolver</a:t>
            </a:r>
            <a:endParaRPr b="0" lang="en-US" sz="2000" spc="-1" strike="noStrike">
              <a:latin typeface="Arial"/>
            </a:endParaRPr>
          </a:p>
          <a:p>
            <a:pPr/>
            <a:r>
              <a:rPr b="1" lang="en-US" sz="1700" spc="-1" strike="noStrike">
                <a:solidFill>
                  <a:srgbClr val="000000"/>
                </a:solidFill>
                <a:latin typeface="Tahoma"/>
              </a:rPr>
              <a:t>   </a:t>
            </a:r>
            <a:r>
              <a:rPr b="0" lang="en-US" sz="1700" spc="-1" strike="noStrike">
                <a:solidFill>
                  <a:srgbClr val="000000"/>
                </a:solidFill>
                <a:latin typeface="Tahoma"/>
              </a:rPr>
              <a:t>- converts relative URLs to </a:t>
            </a:r>
            <a:endParaRPr b="0" lang="en-US" sz="1700" spc="-1" strike="noStrike">
              <a:latin typeface="Arial"/>
            </a:endParaRPr>
          </a:p>
          <a:p>
            <a:pPr/>
            <a:r>
              <a:rPr b="0" lang="en-US" sz="1700" spc="-1" strike="noStrike">
                <a:solidFill>
                  <a:srgbClr val="000000"/>
                </a:solidFill>
                <a:latin typeface="Tahoma"/>
              </a:rPr>
              <a:t>     </a:t>
            </a:r>
            <a:r>
              <a:rPr b="0" lang="en-US" sz="1700" spc="-1" strike="noStrike">
                <a:solidFill>
                  <a:srgbClr val="000000"/>
                </a:solidFill>
                <a:latin typeface="Tahoma"/>
              </a:rPr>
              <a:t>absolute URLs and then to docIDs</a:t>
            </a:r>
            <a:endParaRPr b="0" lang="en-US" sz="1700" spc="-1" strike="noStrike">
              <a:latin typeface="Arial"/>
            </a:endParaRPr>
          </a:p>
          <a:p>
            <a:pPr/>
            <a:r>
              <a:rPr b="0" lang="en-US" sz="1700" spc="-1" strike="noStrike">
                <a:solidFill>
                  <a:srgbClr val="000000"/>
                </a:solidFill>
                <a:latin typeface="Tahoma"/>
              </a:rPr>
              <a:t>   </a:t>
            </a:r>
            <a:r>
              <a:rPr b="0" lang="en-US" sz="1700" spc="-1" strike="noStrike">
                <a:solidFill>
                  <a:srgbClr val="000000"/>
                </a:solidFill>
                <a:latin typeface="Tahoma"/>
              </a:rPr>
              <a:t>- generates a database of links</a:t>
            </a:r>
            <a:endParaRPr b="0" lang="en-US" sz="1700" spc="-1" strike="noStrike">
              <a:latin typeface="Arial"/>
            </a:endParaRPr>
          </a:p>
          <a:p>
            <a:pPr/>
            <a:r>
              <a:rPr b="0" lang="en-US" sz="1700" spc="-1" strike="noStrike">
                <a:solidFill>
                  <a:srgbClr val="000000"/>
                </a:solidFill>
                <a:latin typeface="Tahoma"/>
              </a:rPr>
              <a:t>   </a:t>
            </a:r>
            <a:r>
              <a:rPr b="0" lang="en-US" sz="1700" spc="-1" strike="noStrike">
                <a:solidFill>
                  <a:srgbClr val="000000"/>
                </a:solidFill>
                <a:latin typeface="Tahoma"/>
              </a:rPr>
              <a:t>- puts the anchor text into the</a:t>
            </a:r>
            <a:r>
              <a:rPr b="0" lang="en-US" sz="1800" spc="-1" strike="noStrike">
                <a:solidFill>
                  <a:srgbClr val="000000"/>
                </a:solidFill>
                <a:latin typeface="Tahoma"/>
              </a:rPr>
              <a:t> </a:t>
            </a:r>
            <a:r>
              <a:rPr b="0" lang="en-US" sz="1700" spc="-1" strike="noStrike">
                <a:solidFill>
                  <a:srgbClr val="000000"/>
                </a:solidFill>
                <a:latin typeface="Tahoma"/>
              </a:rPr>
              <a:t>barrels</a:t>
            </a:r>
            <a:r>
              <a:rPr b="1" lang="en-US" sz="2000" spc="-1" strike="noStrike">
                <a:solidFill>
                  <a:srgbClr val="000000"/>
                </a:solidFill>
                <a:latin typeface="Tahoma"/>
              </a:rPr>
              <a:t> </a:t>
            </a:r>
            <a:endParaRPr b="0" lang="en-US" sz="2000" spc="-1" strike="noStrike">
              <a:latin typeface="Arial"/>
            </a:endParaRPr>
          </a:p>
          <a:p>
            <a:pPr>
              <a:buClr>
                <a:srgbClr val="ccccff"/>
              </a:buClr>
              <a:buFont typeface="Times New Roman"/>
              <a:buChar char="•"/>
            </a:pPr>
            <a:r>
              <a:rPr b="1" lang="en-US" sz="2000" spc="-1" strike="noStrike">
                <a:solidFill>
                  <a:srgbClr val="000000"/>
                </a:solidFill>
                <a:latin typeface="Tahoma"/>
              </a:rPr>
              <a:t> </a:t>
            </a:r>
            <a:r>
              <a:rPr b="1" lang="en-US" sz="2000" spc="-1" strike="noStrike">
                <a:solidFill>
                  <a:srgbClr val="000000"/>
                </a:solidFill>
                <a:latin typeface="Tahoma"/>
              </a:rPr>
              <a:t>Sorter</a:t>
            </a:r>
            <a:endParaRPr b="0" lang="en-US" sz="2000" spc="-1" strike="noStrike">
              <a:latin typeface="Arial"/>
            </a:endParaRPr>
          </a:p>
          <a:p>
            <a:pPr>
              <a:lnSpc>
                <a:spcPct val="80000"/>
              </a:lnSpc>
            </a:pPr>
            <a:r>
              <a:rPr b="1" lang="en-US" sz="2400" spc="-1" strike="noStrike">
                <a:solidFill>
                  <a:srgbClr val="000000"/>
                </a:solidFill>
                <a:latin typeface="Tahoma"/>
              </a:rPr>
              <a:t>  </a:t>
            </a:r>
            <a:r>
              <a:rPr b="0" lang="en-US" sz="1700" spc="-1" strike="noStrike">
                <a:solidFill>
                  <a:srgbClr val="000000"/>
                </a:solidFill>
                <a:latin typeface="Tahoma"/>
              </a:rPr>
              <a:t>- generates the inverted index</a:t>
            </a:r>
            <a:endParaRPr b="0" lang="en-US" sz="1700" spc="-1" strike="noStrike">
              <a:latin typeface="Arial"/>
            </a:endParaRPr>
          </a:p>
          <a:p>
            <a:pPr>
              <a:buClr>
                <a:srgbClr val="ccccff"/>
              </a:buClr>
              <a:buFont typeface="Times New Roman"/>
              <a:buChar char="•"/>
            </a:pPr>
            <a:r>
              <a:rPr b="1" lang="en-US" sz="2000" spc="-1" strike="noStrike">
                <a:solidFill>
                  <a:srgbClr val="000000"/>
                </a:solidFill>
                <a:latin typeface="Tahoma"/>
              </a:rPr>
              <a:t> </a:t>
            </a:r>
            <a:r>
              <a:rPr b="1" lang="en-US" sz="2000" spc="-1" strike="noStrike">
                <a:solidFill>
                  <a:srgbClr val="000000"/>
                </a:solidFill>
                <a:latin typeface="Tahoma"/>
              </a:rPr>
              <a:t>Searcher</a:t>
            </a:r>
            <a:endParaRPr b="0" lang="en-US" sz="2000" spc="-1" strike="noStrike">
              <a:latin typeface="Arial"/>
            </a:endParaRPr>
          </a:p>
          <a:p>
            <a:pPr>
              <a:lnSpc>
                <a:spcPct val="80000"/>
              </a:lnSpc>
            </a:pPr>
            <a:r>
              <a:rPr b="0" lang="en-US" sz="1700" spc="-1" strike="noStrike">
                <a:solidFill>
                  <a:srgbClr val="000000"/>
                </a:solidFill>
                <a:latin typeface="Tahoma"/>
              </a:rPr>
              <a:t>   </a:t>
            </a:r>
            <a:r>
              <a:rPr b="0" lang="en-US" sz="1700" spc="-1" strike="noStrike">
                <a:solidFill>
                  <a:srgbClr val="000000"/>
                </a:solidFill>
                <a:latin typeface="Tahoma"/>
              </a:rPr>
              <a:t>- answers queries</a:t>
            </a:r>
            <a:endParaRPr b="0" lang="en-US" sz="1700" spc="-1" strike="noStrike">
              <a:latin typeface="Arial"/>
            </a:endParaRPr>
          </a:p>
          <a:p>
            <a:pPr/>
            <a:endParaRPr b="0" lang="en-US" sz="17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Google Query Evaluation</a:t>
            </a:r>
            <a:endParaRPr b="1" lang="en-US" sz="4400" spc="-1" strike="noStrike">
              <a:solidFill>
                <a:srgbClr val="333333"/>
              </a:solidFill>
              <a:latin typeface="Open Sans"/>
            </a:endParaRPr>
          </a:p>
        </p:txBody>
      </p:sp>
      <p:sp>
        <p:nvSpPr>
          <p:cNvPr id="139" name="CustomShape 2"/>
          <p:cNvSpPr/>
          <p:nvPr/>
        </p:nvSpPr>
        <p:spPr>
          <a:xfrm>
            <a:off x="274320" y="1920240"/>
            <a:ext cx="9509760" cy="5303520"/>
          </a:xfrm>
          <a:prstGeom prst="rect">
            <a:avLst/>
          </a:prstGeom>
          <a:noFill/>
          <a:ln>
            <a:noFill/>
          </a:ln>
        </p:spPr>
        <p:style>
          <a:lnRef idx="0"/>
          <a:fillRef idx="0"/>
          <a:effectRef idx="0"/>
          <a:fontRef idx="minor"/>
        </p:style>
        <p:txBody>
          <a:bodyPr lIns="90000" rIns="90000" tIns="46800" bIns="46800"/>
          <a:p>
            <a:pPr marL="609480" indent="-609480">
              <a:lnSpc>
                <a:spcPct val="90000"/>
              </a:lnSpc>
              <a:spcBef>
                <a:spcPts val="598"/>
              </a:spcBef>
              <a:buClr>
                <a:srgbClr val="e2d700"/>
              </a:buClr>
              <a:buSzPct val="120000"/>
              <a:buFont typeface="StarSymbol"/>
              <a:buAutoNum type="arabicPeriod"/>
            </a:pPr>
            <a:r>
              <a:rPr b="0" lang="en-US" sz="2400" spc="-1" strike="noStrike">
                <a:latin typeface="Arial"/>
              </a:rPr>
              <a:t>Parse the query. </a:t>
            </a:r>
            <a:endParaRPr b="0" lang="en-US" sz="2400" spc="-1" strike="noStrike">
              <a:latin typeface="Arial"/>
            </a:endParaRPr>
          </a:p>
          <a:p>
            <a:pPr marL="609480" indent="-609480">
              <a:lnSpc>
                <a:spcPct val="90000"/>
              </a:lnSpc>
              <a:spcBef>
                <a:spcPts val="598"/>
              </a:spcBef>
              <a:buClr>
                <a:srgbClr val="e2d700"/>
              </a:buClr>
              <a:buSzPct val="120000"/>
              <a:buFont typeface="StarSymbol"/>
              <a:buAutoNum type="arabicPeriod"/>
            </a:pPr>
            <a:r>
              <a:rPr b="0" lang="en-US" sz="2400" spc="-1" strike="noStrike">
                <a:latin typeface="Arial"/>
              </a:rPr>
              <a:t>Convert words into wordIDs. </a:t>
            </a:r>
            <a:endParaRPr b="0" lang="en-US" sz="2400" spc="-1" strike="noStrike">
              <a:latin typeface="Arial"/>
            </a:endParaRPr>
          </a:p>
          <a:p>
            <a:pPr marL="609480" indent="-609480">
              <a:lnSpc>
                <a:spcPct val="90000"/>
              </a:lnSpc>
              <a:spcBef>
                <a:spcPts val="598"/>
              </a:spcBef>
              <a:buClr>
                <a:srgbClr val="e2d700"/>
              </a:buClr>
              <a:buSzPct val="120000"/>
              <a:buFont typeface="StarSymbol"/>
              <a:buAutoNum type="arabicPeriod"/>
            </a:pPr>
            <a:r>
              <a:rPr b="0" lang="en-US" sz="2400" spc="-1" strike="noStrike">
                <a:latin typeface="Arial"/>
              </a:rPr>
              <a:t>Seek to the start of the doclist in the short barrel for every word. </a:t>
            </a:r>
            <a:endParaRPr b="0" lang="en-US" sz="2400" spc="-1" strike="noStrike">
              <a:latin typeface="Arial"/>
            </a:endParaRPr>
          </a:p>
          <a:p>
            <a:pPr marL="609480" indent="-609480">
              <a:lnSpc>
                <a:spcPct val="90000"/>
              </a:lnSpc>
              <a:spcBef>
                <a:spcPts val="598"/>
              </a:spcBef>
              <a:buClr>
                <a:srgbClr val="e2d700"/>
              </a:buClr>
              <a:buSzPct val="120000"/>
              <a:buFont typeface="StarSymbol"/>
              <a:buAutoNum type="arabicPeriod"/>
            </a:pPr>
            <a:r>
              <a:rPr b="0" lang="en-US" sz="2400" spc="-1" strike="noStrike">
                <a:latin typeface="Arial"/>
              </a:rPr>
              <a:t>Scan through the doclists until there is a document that matches all the search terms. </a:t>
            </a:r>
            <a:endParaRPr b="0" lang="en-US" sz="2400" spc="-1" strike="noStrike">
              <a:latin typeface="Arial"/>
            </a:endParaRPr>
          </a:p>
          <a:p>
            <a:pPr marL="609480" indent="-609480">
              <a:lnSpc>
                <a:spcPct val="90000"/>
              </a:lnSpc>
              <a:spcBef>
                <a:spcPts val="598"/>
              </a:spcBef>
              <a:buClr>
                <a:srgbClr val="e2d700"/>
              </a:buClr>
              <a:buSzPct val="120000"/>
              <a:buFont typeface="StarSymbol"/>
              <a:buAutoNum type="arabicPeriod"/>
            </a:pPr>
            <a:r>
              <a:rPr b="0" lang="en-US" sz="2400" spc="-1" strike="noStrike">
                <a:latin typeface="Arial"/>
              </a:rPr>
              <a:t>Compute the rank of that document for the query. </a:t>
            </a:r>
            <a:endParaRPr b="0" lang="en-US" sz="2400" spc="-1" strike="noStrike">
              <a:latin typeface="Arial"/>
            </a:endParaRPr>
          </a:p>
          <a:p>
            <a:pPr marL="609480" indent="-609480">
              <a:lnSpc>
                <a:spcPct val="90000"/>
              </a:lnSpc>
              <a:spcBef>
                <a:spcPts val="598"/>
              </a:spcBef>
              <a:buClr>
                <a:srgbClr val="e2d700"/>
              </a:buClr>
              <a:buSzPct val="120000"/>
              <a:buFont typeface="StarSymbol"/>
              <a:buAutoNum type="arabicPeriod"/>
            </a:pPr>
            <a:r>
              <a:rPr b="0" lang="en-US" sz="2400" spc="-1" strike="noStrike">
                <a:latin typeface="Arial"/>
              </a:rPr>
              <a:t>If we are in the short barrels and at the end of any doclist, seek to the start of the doclist in the full barrel for every word and go to step 4. </a:t>
            </a:r>
            <a:endParaRPr b="0" lang="en-US" sz="2400" spc="-1" strike="noStrike">
              <a:latin typeface="Arial"/>
            </a:endParaRPr>
          </a:p>
          <a:p>
            <a:pPr marL="609480" indent="-609480">
              <a:lnSpc>
                <a:spcPct val="90000"/>
              </a:lnSpc>
              <a:spcBef>
                <a:spcPts val="598"/>
              </a:spcBef>
              <a:buClr>
                <a:srgbClr val="e2d700"/>
              </a:buClr>
              <a:buSzPct val="120000"/>
              <a:buFont typeface="StarSymbol"/>
              <a:buAutoNum type="arabicPeriod"/>
            </a:pPr>
            <a:r>
              <a:rPr b="0" lang="en-US" sz="2400" spc="-1" strike="noStrike">
                <a:latin typeface="Arial"/>
              </a:rPr>
              <a:t>If we are not at the end of any doclist go to step 4.</a:t>
            </a:r>
            <a:endParaRPr b="0" lang="en-US" sz="2400" spc="-1" strike="noStrike">
              <a:latin typeface="Arial"/>
            </a:endParaRPr>
          </a:p>
          <a:p>
            <a:pPr marL="609480" indent="-609480">
              <a:lnSpc>
                <a:spcPct val="90000"/>
              </a:lnSpc>
              <a:spcBef>
                <a:spcPts val="598"/>
              </a:spcBef>
              <a:buClr>
                <a:srgbClr val="e2d700"/>
              </a:buClr>
              <a:buSzPct val="120000"/>
              <a:buFont typeface="StarSymbol"/>
              <a:buAutoNum type="arabicPeriod"/>
            </a:pPr>
            <a:r>
              <a:rPr b="0" lang="en-US" sz="2400" spc="-1" strike="noStrike">
                <a:latin typeface="Arial"/>
              </a:rPr>
              <a:t>Sort the documents that have matched by rank and return the top k.</a:t>
            </a:r>
            <a:endParaRPr b="0" lang="en-US" sz="24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Second Paper</a:t>
            </a:r>
            <a:endParaRPr b="1" lang="en-US" sz="4400" spc="-1" strike="noStrike">
              <a:solidFill>
                <a:srgbClr val="333333"/>
              </a:solidFill>
              <a:latin typeface="Open Sans"/>
            </a:endParaRPr>
          </a:p>
        </p:txBody>
      </p:sp>
      <p:sp>
        <p:nvSpPr>
          <p:cNvPr id="14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0066b3"/>
                </a:solidFill>
                <a:latin typeface="Century Gothic"/>
              </a:rPr>
              <a:t>The Anatomy of a Large-Scale </a:t>
            </a:r>
            <a:r>
              <a:rPr b="0" lang="en-US" sz="2800" spc="-1" strike="noStrike">
                <a:solidFill>
                  <a:srgbClr val="ed1c24"/>
                </a:solidFill>
                <a:latin typeface="Century Gothic"/>
              </a:rPr>
              <a:t>Social</a:t>
            </a:r>
            <a:r>
              <a:rPr b="0" lang="en-US" sz="2800" spc="-1" strike="noStrike">
                <a:solidFill>
                  <a:srgbClr val="0066b3"/>
                </a:solidFill>
                <a:latin typeface="Century Gothic"/>
              </a:rPr>
              <a:t> Search Engine (2010)</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Tahoma"/>
              </a:rPr>
              <a:t>Damon Horowitz and Sepandar D. Kamvar</a:t>
            </a:r>
            <a:endParaRPr b="0" lang="en-US" sz="2800" spc="-1" strike="noStrike">
              <a:solidFill>
                <a:srgbClr val="333333"/>
              </a:solidFill>
              <a:latin typeface="Open Sans"/>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The Two Papers:</a:t>
            </a:r>
            <a:endParaRPr b="1" lang="en-US" sz="4400" spc="-1" strike="noStrike">
              <a:solidFill>
                <a:srgbClr val="333333"/>
              </a:solidFill>
              <a:latin typeface="Open Sans"/>
            </a:endParaRPr>
          </a:p>
        </p:txBody>
      </p:sp>
      <p:sp>
        <p:nvSpPr>
          <p:cNvPr id="8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0066b3"/>
                </a:solidFill>
                <a:latin typeface="Century Gothic"/>
              </a:rPr>
              <a:t>The Anatomy of a Large-Scale </a:t>
            </a:r>
            <a:r>
              <a:rPr b="0" lang="en-US" sz="2800" spc="-1" strike="noStrike">
                <a:solidFill>
                  <a:srgbClr val="ed1c24"/>
                </a:solidFill>
                <a:latin typeface="Century Gothic"/>
              </a:rPr>
              <a:t>Hypertextual Web</a:t>
            </a:r>
            <a:r>
              <a:rPr b="0" lang="en-US" sz="2800" spc="-1" strike="noStrike">
                <a:solidFill>
                  <a:srgbClr val="0066b3"/>
                </a:solidFill>
                <a:latin typeface="Century Gothic"/>
              </a:rPr>
              <a:t> Search Engine (the original Google paper 1998)</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600" spc="-1" strike="noStrike">
                <a:solidFill>
                  <a:srgbClr val="333333"/>
                </a:solidFill>
                <a:latin typeface="Tahoma"/>
              </a:rPr>
              <a:t>Sergey Brin and Lawrence Page</a:t>
            </a:r>
            <a:endParaRPr b="0" lang="en-US" sz="26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6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6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0066b3"/>
                </a:solidFill>
                <a:latin typeface="Century Gothic"/>
              </a:rPr>
              <a:t>The Anatomy of a Large-Scale </a:t>
            </a:r>
            <a:r>
              <a:rPr b="0" lang="en-US" sz="2800" spc="-1" strike="noStrike">
                <a:solidFill>
                  <a:srgbClr val="ed1c24"/>
                </a:solidFill>
                <a:latin typeface="Century Gothic"/>
              </a:rPr>
              <a:t>Social</a:t>
            </a:r>
            <a:r>
              <a:rPr b="0" lang="en-US" sz="2800" spc="-1" strike="noStrike">
                <a:solidFill>
                  <a:srgbClr val="0066b3"/>
                </a:solidFill>
                <a:latin typeface="Century Gothic"/>
              </a:rPr>
              <a:t> Search Engine (2010)</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Tahoma"/>
              </a:rPr>
              <a:t>Damon Horowitz and Sepandar D. Kamvar</a:t>
            </a:r>
            <a:endParaRPr b="0" lang="en-US" sz="2800" spc="-1" strike="noStrike">
              <a:solidFill>
                <a:srgbClr val="333333"/>
              </a:solidFill>
              <a:latin typeface="Open Sans"/>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Social Information Retrieval</a:t>
            </a:r>
            <a:endParaRPr b="1" lang="en-US" sz="4400" spc="-1" strike="noStrike">
              <a:solidFill>
                <a:srgbClr val="333333"/>
              </a:solidFill>
              <a:latin typeface="Open Sans"/>
            </a:endParaRPr>
          </a:p>
        </p:txBody>
      </p:sp>
      <p:sp>
        <p:nvSpPr>
          <p:cNvPr id="143" name="TextShape 2"/>
          <p:cNvSpPr txBox="1"/>
          <p:nvPr/>
        </p:nvSpPr>
        <p:spPr>
          <a:xfrm>
            <a:off x="686880" y="1737360"/>
            <a:ext cx="8640000" cy="493776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Aardvark: Social search engine.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Information Retrieval in a village with no library</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Users ask question by:</a:t>
            </a:r>
            <a:br/>
            <a:r>
              <a:rPr b="0" lang="en-US" sz="2800" spc="-1" strike="noStrike">
                <a:solidFill>
                  <a:srgbClr val="333333"/>
                </a:solidFill>
                <a:latin typeface="Open Sans"/>
              </a:rPr>
              <a:t>1. IM</a:t>
            </a:r>
            <a:br/>
            <a:r>
              <a:rPr b="0" lang="en-US" sz="2800" spc="-1" strike="noStrike">
                <a:solidFill>
                  <a:srgbClr val="333333"/>
                </a:solidFill>
                <a:latin typeface="Open Sans"/>
              </a:rPr>
              <a:t>2. Email</a:t>
            </a:r>
            <a:br/>
            <a:r>
              <a:rPr b="0" lang="en-US" sz="2800" spc="-1" strike="noStrike">
                <a:solidFill>
                  <a:srgbClr val="333333"/>
                </a:solidFill>
                <a:latin typeface="Open Sans"/>
              </a:rPr>
              <a:t>3. Web input</a:t>
            </a:r>
            <a:br/>
            <a:r>
              <a:rPr b="0" lang="en-US" sz="2800" spc="-1" strike="noStrike">
                <a:solidFill>
                  <a:srgbClr val="333333"/>
                </a:solidFill>
                <a:latin typeface="Open Sans"/>
              </a:rPr>
              <a:t>4. Text messages</a:t>
            </a:r>
            <a:br/>
            <a:r>
              <a:rPr b="0" lang="en-US" sz="2800" spc="-1" strike="noStrike">
                <a:solidFill>
                  <a:srgbClr val="333333"/>
                </a:solidFill>
                <a:latin typeface="Open Sans"/>
              </a:rPr>
              <a:t>5. Voice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System routes the question to user’s extended social network most likely to be able to answer.</a:t>
            </a:r>
            <a:endParaRPr b="0" lang="en-US" sz="2800" spc="-1" strike="noStrike">
              <a:solidFill>
                <a:srgbClr val="333333"/>
              </a:solidFill>
              <a:latin typeface="Open Sans"/>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Main components</a:t>
            </a:r>
            <a:endParaRPr b="1" lang="en-US" sz="4400" spc="-1" strike="noStrike">
              <a:solidFill>
                <a:srgbClr val="333333"/>
              </a:solidFill>
              <a:latin typeface="Open Sans"/>
            </a:endParaRPr>
          </a:p>
        </p:txBody>
      </p:sp>
      <p:sp>
        <p:nvSpPr>
          <p:cNvPr id="145"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Crawler &amp; Indexer: Find users, not documents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Query analyzer: Understands user’s information need</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Ranking function: Selects the best resource to provide information</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User interface: Presents information</a:t>
            </a:r>
            <a:endParaRPr b="0" lang="en-US" sz="2800" spc="-1" strike="noStrike">
              <a:solidFill>
                <a:srgbClr val="333333"/>
              </a:solidFill>
              <a:latin typeface="Open Sans"/>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How it works</a:t>
            </a:r>
            <a:endParaRPr b="1" lang="en-US" sz="4400" spc="-1" strike="noStrike">
              <a:solidFill>
                <a:srgbClr val="333333"/>
              </a:solidFill>
              <a:latin typeface="Open Sans"/>
            </a:endParaRPr>
          </a:p>
        </p:txBody>
      </p:sp>
      <p:sp>
        <p:nvSpPr>
          <p:cNvPr id="14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 new user joins Aardvark:</a:t>
            </a:r>
            <a:br/>
            <a:r>
              <a:rPr b="0" lang="en-US" sz="2800" spc="-1" strike="noStrike">
                <a:solidFill>
                  <a:srgbClr val="333333"/>
                </a:solidFill>
                <a:latin typeface="Open Sans"/>
              </a:rPr>
              <a:t>1. Use existing social networks to import and index friendships and affiliation information</a:t>
            </a:r>
            <a:br/>
            <a:r>
              <a:rPr b="0" lang="en-US" sz="2800" spc="-1" strike="noStrike">
                <a:solidFill>
                  <a:srgbClr val="333333"/>
                </a:solidFill>
                <a:latin typeface="Open Sans"/>
              </a:rPr>
              <a:t>2. Add it to social graph</a:t>
            </a:r>
            <a:br/>
            <a:r>
              <a:rPr b="0" lang="en-US" sz="2800" spc="-1" strike="noStrike">
                <a:solidFill>
                  <a:srgbClr val="333333"/>
                </a:solidFill>
                <a:latin typeface="Open Sans"/>
              </a:rPr>
              <a:t>3. Users are connected through common groups reflecting real world affiliations.</a:t>
            </a:r>
            <a:br/>
            <a:r>
              <a:rPr b="0" lang="en-US" sz="2800" spc="-1" strike="noStrike">
                <a:solidFill>
                  <a:srgbClr val="333333"/>
                </a:solidFill>
                <a:latin typeface="Open Sans"/>
              </a:rPr>
              <a:t>4. Index topics the user knows about (manually entered by user, extraction, endorsements, user’s behavior).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How it works Cont’d.</a:t>
            </a:r>
            <a:endParaRPr b="1" lang="en-US" sz="4400" spc="-1" strike="noStrike">
              <a:solidFill>
                <a:srgbClr val="333333"/>
              </a:solidFill>
              <a:latin typeface="Open Sans"/>
            </a:endParaRPr>
          </a:p>
        </p:txBody>
      </p:sp>
      <p:sp>
        <p:nvSpPr>
          <p:cNvPr id="149"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Forward index: Stores topics, userID, user’s behavior (e.g., answers quality, responsiveness)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Inverted index: Topic ID, list of user IDs who know about that topic, scored lists of user ID’s for quality, responsiveness, etc.</a:t>
            </a:r>
            <a:endParaRPr b="0" lang="en-US" sz="2800" spc="-1" strike="noStrike">
              <a:solidFill>
                <a:srgbClr val="333333"/>
              </a:solidFill>
              <a:latin typeface="Open Sans"/>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The life of the query</a:t>
            </a:r>
            <a:endParaRPr b="1" lang="en-US" sz="4400" spc="-1" strike="noStrike">
              <a:solidFill>
                <a:srgbClr val="333333"/>
              </a:solidFill>
              <a:latin typeface="Open Sans"/>
            </a:endParaRPr>
          </a:p>
        </p:txBody>
      </p:sp>
      <p:sp>
        <p:nvSpPr>
          <p:cNvPr id="151" name="TextShape 2"/>
          <p:cNvSpPr txBox="1"/>
          <p:nvPr/>
        </p:nvSpPr>
        <p:spPr>
          <a:xfrm>
            <a:off x="686880" y="2016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 user asks a question</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Send question to transfer layer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Normalize to message data structure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Send to conversation manager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Find if it is a question</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If it is, send to question analyzer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Determine the topic</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Inform the asker of the topic and allow editing</a:t>
            </a:r>
            <a:endParaRPr b="0" lang="en-US" sz="2800" spc="-1" strike="noStrike">
              <a:solidFill>
                <a:srgbClr val="333333"/>
              </a:solidFill>
              <a:latin typeface="Open Sans"/>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The life of the query Cont’d.</a:t>
            </a:r>
            <a:endParaRPr b="1" lang="en-US" sz="4400" spc="-1" strike="noStrike">
              <a:solidFill>
                <a:srgbClr val="333333"/>
              </a:solidFill>
              <a:latin typeface="Open Sans"/>
            </a:endParaRPr>
          </a:p>
        </p:txBody>
      </p:sp>
      <p:sp>
        <p:nvSpPr>
          <p:cNvPr id="153" name="TextShape 2"/>
          <p:cNvSpPr txBox="1"/>
          <p:nvPr/>
        </p:nvSpPr>
        <p:spPr>
          <a:xfrm>
            <a:off x="640080" y="18288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Issue a request to routing engine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Routing engine accesses the inverted index and social graph for a list of candidates to answer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Rank candidates by quality and topic match</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Return a list of routing suggestions to conversation manager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Conversation manager contacts candidates and asks if they would like to answer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Repeat until a satisfactory answer is found</a:t>
            </a:r>
            <a:endParaRPr b="0" lang="en-US" sz="2800" spc="-1" strike="noStrike">
              <a:solidFill>
                <a:srgbClr val="333333"/>
              </a:solidFill>
              <a:latin typeface="Open Sans"/>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The life of the query Cont’d.</a:t>
            </a:r>
            <a:endParaRPr b="1" lang="en-US" sz="4400" spc="-1" strike="noStrike">
              <a:solidFill>
                <a:srgbClr val="333333"/>
              </a:solidFill>
              <a:latin typeface="Open Sans"/>
            </a:endParaRPr>
          </a:p>
        </p:txBody>
      </p:sp>
      <p:sp>
        <p:nvSpPr>
          <p:cNvPr id="155"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Conversation manager forwards the answer to the asker.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Allows follow up between the asker and the answerer</a:t>
            </a:r>
            <a:endParaRPr b="0" lang="en-US" sz="2800" spc="-1" strike="noStrike">
              <a:solidFill>
                <a:srgbClr val="333333"/>
              </a:solidFill>
              <a:latin typeface="Open Sans"/>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The model</a:t>
            </a:r>
            <a:endParaRPr b="1" lang="en-US" sz="4400" spc="-1" strike="noStrike">
              <a:solidFill>
                <a:srgbClr val="333333"/>
              </a:solidFill>
              <a:latin typeface="Open Sans"/>
            </a:endParaRPr>
          </a:p>
        </p:txBody>
      </p:sp>
      <p:sp>
        <p:nvSpPr>
          <p:cNvPr id="15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 Identify the probability of the answerer giving a satisfactory answer to a question based on topic.</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B. Identify the probability of the answerer being trusted by the asker based on connectedness and profile similarity.</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Scoring function is defined as the composition of A and B.</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Goal: Maximize scoring function!</a:t>
            </a:r>
            <a:endParaRPr b="0" lang="en-US" sz="2800" spc="-1" strike="noStrike">
              <a:solidFill>
                <a:srgbClr val="333333"/>
              </a:solidFill>
              <a:latin typeface="Open Sans"/>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Social crawling</a:t>
            </a:r>
            <a:endParaRPr b="1" lang="en-US" sz="4400" spc="-1" strike="noStrike">
              <a:solidFill>
                <a:srgbClr val="333333"/>
              </a:solidFill>
              <a:latin typeface="Open Sans"/>
            </a:endParaRPr>
          </a:p>
        </p:txBody>
      </p:sp>
      <p:sp>
        <p:nvSpPr>
          <p:cNvPr id="159"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More active users lead to more potential answerers.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The denser a user’s network is, the larger the effective knowledge base.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Creating good experience for users motivates them to remain active and invite their friends.</a:t>
            </a:r>
            <a:endParaRPr b="0" lang="en-US" sz="2800" spc="-1" strike="noStrike">
              <a:solidFill>
                <a:srgbClr val="333333"/>
              </a:solidFill>
              <a:latin typeface="Open Sans"/>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Indexing people</a:t>
            </a:r>
            <a:endParaRPr b="1" lang="en-US" sz="4400" spc="-1" strike="noStrike">
              <a:solidFill>
                <a:srgbClr val="333333"/>
              </a:solidFill>
              <a:latin typeface="Open Sans"/>
            </a:endParaRPr>
          </a:p>
        </p:txBody>
      </p:sp>
      <p:sp>
        <p:nvSpPr>
          <p:cNvPr id="16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Two things to know about a user:</a:t>
            </a:r>
            <a:br/>
            <a:br/>
            <a:r>
              <a:rPr b="0" lang="en-US" sz="2800" spc="-1" strike="noStrike">
                <a:solidFill>
                  <a:srgbClr val="333333"/>
                </a:solidFill>
                <a:latin typeface="Open Sans"/>
              </a:rPr>
              <a:t>1. Topics he/she knows about</a:t>
            </a:r>
            <a:br/>
            <a:br/>
            <a:r>
              <a:rPr b="0" lang="en-US" sz="2800" spc="-1" strike="noStrike">
                <a:solidFill>
                  <a:srgbClr val="333333"/>
                </a:solidFill>
                <a:latin typeface="Open Sans"/>
              </a:rPr>
              <a:t>2. People he/she is connected to</a:t>
            </a:r>
            <a:endParaRPr b="0" lang="en-US" sz="2800" spc="-1" strike="noStrike">
              <a:solidFill>
                <a:srgbClr val="333333"/>
              </a:solidFill>
              <a:latin typeface="Open Sans"/>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First Paper</a:t>
            </a:r>
            <a:endParaRPr b="1" lang="en-US" sz="4400" spc="-1" strike="noStrike">
              <a:solidFill>
                <a:srgbClr val="333333"/>
              </a:solidFill>
              <a:latin typeface="Open Sans"/>
            </a:endParaRPr>
          </a:p>
        </p:txBody>
      </p:sp>
      <p:sp>
        <p:nvSpPr>
          <p:cNvPr id="89"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0066b3"/>
                </a:solidFill>
                <a:latin typeface="Century Gothic"/>
              </a:rPr>
              <a:t>The Anatomy of a Large-Scale </a:t>
            </a:r>
            <a:r>
              <a:rPr b="0" lang="en-US" sz="2800" spc="-1" strike="noStrike">
                <a:solidFill>
                  <a:srgbClr val="ed1c24"/>
                </a:solidFill>
                <a:latin typeface="Century Gothic"/>
              </a:rPr>
              <a:t>Hypertextual Web</a:t>
            </a:r>
            <a:r>
              <a:rPr b="0" lang="en-US" sz="2800" spc="-1" strike="noStrike">
                <a:solidFill>
                  <a:srgbClr val="0066b3"/>
                </a:solidFill>
                <a:latin typeface="Century Gothic"/>
              </a:rPr>
              <a:t> Search Engine (the original Google paper 1998)</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600" spc="-1" strike="noStrike">
                <a:solidFill>
                  <a:srgbClr val="333333"/>
                </a:solidFill>
                <a:latin typeface="Tahoma"/>
              </a:rPr>
              <a:t>Sergey Brin and Lawrence Page</a:t>
            </a:r>
            <a:endParaRPr b="0" lang="en-US" sz="2600" spc="-1" strike="noStrike">
              <a:solidFill>
                <a:srgbClr val="333333"/>
              </a:solidFill>
              <a:latin typeface="Open Sans"/>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720000" y="300960"/>
            <a:ext cx="8855640" cy="1262520"/>
          </a:xfrm>
          <a:prstGeom prst="rect">
            <a:avLst/>
          </a:prstGeom>
          <a:noFill/>
          <a:ln>
            <a:noFill/>
          </a:ln>
        </p:spPr>
        <p:txBody>
          <a:bodyPr lIns="0" rIns="0" tIns="0" bIns="0" anchor="ctr"/>
          <a:p>
            <a:pPr marL="216000" indent="-216000">
              <a:buClr>
                <a:srgbClr val="000000"/>
              </a:buClr>
              <a:buSzPct val="45000"/>
              <a:buFont typeface="Wingdings" charset="2"/>
              <a:buChar char=""/>
            </a:pPr>
            <a:r>
              <a:rPr b="1" lang="en-US" sz="4400" spc="-1" strike="noStrike">
                <a:solidFill>
                  <a:srgbClr val="333333"/>
                </a:solidFill>
                <a:latin typeface="Open Sans"/>
              </a:rPr>
              <a:t>Topics to include</a:t>
            </a:r>
            <a:endParaRPr b="1" lang="en-US" sz="4400" spc="-1" strike="noStrike">
              <a:solidFill>
                <a:srgbClr val="333333"/>
              </a:solidFill>
              <a:latin typeface="Open Sans"/>
            </a:endParaRPr>
          </a:p>
        </p:txBody>
      </p:sp>
      <p:sp>
        <p:nvSpPr>
          <p:cNvPr id="163" name="TextShape 2"/>
          <p:cNvSpPr txBox="1"/>
          <p:nvPr/>
        </p:nvSpPr>
        <p:spPr>
          <a:xfrm>
            <a:off x="720000" y="1828800"/>
            <a:ext cx="8640000" cy="47160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Entered manually by the user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Endorsements (e.g., Linkedin)</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Parsed from status updates (e.g., Twitter, FB)</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Parsed from profiles (e.g., FB, Linkedin, etc.)</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Extracted from websites and blogs</a:t>
            </a:r>
            <a:endParaRPr b="0" lang="en-US" sz="2800" spc="-1" strike="noStrike">
              <a:solidFill>
                <a:srgbClr val="333333"/>
              </a:solidFill>
              <a:latin typeface="Open Sans"/>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Topics to exclude</a:t>
            </a:r>
            <a:endParaRPr b="1" lang="en-US" sz="4400" spc="-1" strike="noStrike">
              <a:solidFill>
                <a:srgbClr val="333333"/>
              </a:solidFill>
              <a:latin typeface="Open Sans"/>
            </a:endParaRPr>
          </a:p>
        </p:txBody>
      </p:sp>
      <p:sp>
        <p:nvSpPr>
          <p:cNvPr id="165"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Exclude a topic if the user:</a:t>
            </a:r>
            <a:br/>
            <a:br/>
            <a:r>
              <a:rPr b="0" lang="en-US" sz="2800" spc="-1" strike="noStrike">
                <a:solidFill>
                  <a:srgbClr val="333333"/>
                </a:solidFill>
                <a:latin typeface="Open Sans"/>
              </a:rPr>
              <a:t>1. Manually muted the topic</a:t>
            </a:r>
            <a:br/>
            <a:br/>
            <a:r>
              <a:rPr b="0" lang="en-US" sz="2800" spc="-1" strike="noStrike">
                <a:solidFill>
                  <a:srgbClr val="333333"/>
                </a:solidFill>
                <a:latin typeface="Open Sans"/>
              </a:rPr>
              <a:t>2. Tends to decline to answer questions about it</a:t>
            </a:r>
            <a:br/>
            <a:br/>
            <a:r>
              <a:rPr b="0" lang="en-US" sz="2800" spc="-1" strike="noStrike">
                <a:solidFill>
                  <a:srgbClr val="333333"/>
                </a:solidFill>
                <a:latin typeface="Open Sans"/>
              </a:rPr>
              <a:t>3. Recieves negative feedbacks on his/her answers</a:t>
            </a:r>
            <a:endParaRPr b="0" lang="en-US" sz="2800" spc="-1" strike="noStrike">
              <a:solidFill>
                <a:srgbClr val="333333"/>
              </a:solidFill>
              <a:latin typeface="Open Sans"/>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Computing connectedness</a:t>
            </a:r>
            <a:endParaRPr b="1" lang="en-US" sz="4400" spc="-1" strike="noStrike">
              <a:solidFill>
                <a:srgbClr val="333333"/>
              </a:solidFill>
              <a:latin typeface="Open Sans"/>
            </a:endParaRPr>
          </a:p>
        </p:txBody>
      </p:sp>
      <p:sp>
        <p:nvSpPr>
          <p:cNvPr id="16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Connectedness is stored in the social graph</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Continuously updated based on:</a:t>
            </a:r>
            <a:br/>
            <a:r>
              <a:rPr b="0" lang="en-US" sz="2800" spc="-1" strike="noStrike">
                <a:solidFill>
                  <a:srgbClr val="333333"/>
                </a:solidFill>
                <a:latin typeface="Open Sans"/>
              </a:rPr>
              <a:t>1. Social connectedness (mutual friends)</a:t>
            </a:r>
            <a:br/>
            <a:r>
              <a:rPr b="0" lang="en-US" sz="2800" spc="-1" strike="noStrike">
                <a:solidFill>
                  <a:srgbClr val="333333"/>
                </a:solidFill>
                <a:latin typeface="Open Sans"/>
              </a:rPr>
              <a:t>2. Demographic similarity</a:t>
            </a:r>
            <a:br/>
            <a:r>
              <a:rPr b="0" lang="en-US" sz="2800" spc="-1" strike="noStrike">
                <a:solidFill>
                  <a:srgbClr val="333333"/>
                </a:solidFill>
                <a:latin typeface="Open Sans"/>
              </a:rPr>
              <a:t>3. Profile similarity</a:t>
            </a:r>
            <a:br/>
            <a:r>
              <a:rPr b="0" lang="en-US" sz="2800" spc="-1" strike="noStrike">
                <a:solidFill>
                  <a:srgbClr val="333333"/>
                </a:solidFill>
                <a:latin typeface="Open Sans"/>
              </a:rPr>
              <a:t>4. Vocabulary match (e.g., IM shortcuts)</a:t>
            </a:r>
            <a:br/>
            <a:r>
              <a:rPr b="0" lang="en-US" sz="2800" spc="-1" strike="noStrike">
                <a:solidFill>
                  <a:srgbClr val="333333"/>
                </a:solidFill>
                <a:latin typeface="Open Sans"/>
              </a:rPr>
              <a:t>5. Chattiness match (e.g., IM frequency)</a:t>
            </a:r>
            <a:br/>
            <a:r>
              <a:rPr b="0" lang="en-US" sz="2800" spc="-1" strike="noStrike">
                <a:solidFill>
                  <a:srgbClr val="333333"/>
                </a:solidFill>
                <a:latin typeface="Open Sans"/>
              </a:rPr>
              <a:t>6. Verbosity match</a:t>
            </a:r>
            <a:br/>
            <a:r>
              <a:rPr b="0" lang="en-US" sz="2800" spc="-1" strike="noStrike">
                <a:solidFill>
                  <a:srgbClr val="333333"/>
                </a:solidFill>
                <a:latin typeface="Open Sans"/>
              </a:rPr>
              <a:t>7. Politeness match (e.g., thanks, yw, etc)</a:t>
            </a:r>
            <a:br/>
            <a:r>
              <a:rPr b="0" lang="en-US" sz="2800" spc="-1" strike="noStrike">
                <a:solidFill>
                  <a:srgbClr val="333333"/>
                </a:solidFill>
                <a:latin typeface="Open Sans"/>
              </a:rPr>
              <a:t>8. Speed match (responsiveness to other users)</a:t>
            </a:r>
            <a:endParaRPr b="0" lang="en-US" sz="2800" spc="-1" strike="noStrike">
              <a:solidFill>
                <a:srgbClr val="333333"/>
              </a:solidFill>
              <a:latin typeface="Open Sans"/>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Analyzing questions</a:t>
            </a:r>
            <a:endParaRPr b="1" lang="en-US" sz="4400" spc="-1" strike="noStrike">
              <a:solidFill>
                <a:srgbClr val="333333"/>
              </a:solidFill>
              <a:latin typeface="Open Sans"/>
            </a:endParaRPr>
          </a:p>
        </p:txBody>
      </p:sp>
      <p:sp>
        <p:nvSpPr>
          <p:cNvPr id="169"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Simple factual questions answered automatically using existing common services (e.g., what time is it now? What is the temperature in Norfolk?)</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Location sensitive classifier: See if the question is related to a certain location (e.g., what is a great automotive shop in Suffolk, VA?)</a:t>
            </a:r>
            <a:endParaRPr b="0" lang="en-US" sz="2800" spc="-1" strike="noStrike">
              <a:solidFill>
                <a:srgbClr val="333333"/>
              </a:solidFill>
              <a:latin typeface="Open Sans"/>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Topic Mapping</a:t>
            </a:r>
            <a:endParaRPr b="1" lang="en-US" sz="4400" spc="-1" strike="noStrike">
              <a:solidFill>
                <a:srgbClr val="333333"/>
              </a:solidFill>
              <a:latin typeface="Open Sans"/>
            </a:endParaRPr>
          </a:p>
        </p:txBody>
      </p:sp>
      <p:sp>
        <p:nvSpPr>
          <p:cNvPr id="17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89% Precision</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84% Recall</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9 times out of 10, the system is able to route a question to someone with relevant topic in their profile.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5 out of every 6 possibly relevant answerers for each question based on their topics are identified.</a:t>
            </a:r>
            <a:endParaRPr b="0" lang="en-US" sz="2800" spc="-1" strike="noStrike">
              <a:solidFill>
                <a:srgbClr val="333333"/>
              </a:solidFill>
              <a:latin typeface="Open Sans"/>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Candidates ranking</a:t>
            </a:r>
            <a:endParaRPr b="1" lang="en-US" sz="4400" spc="-1" strike="noStrike">
              <a:solidFill>
                <a:srgbClr val="333333"/>
              </a:solidFill>
              <a:latin typeface="Open Sans"/>
            </a:endParaRPr>
          </a:p>
        </p:txBody>
      </p:sp>
      <p:sp>
        <p:nvSpPr>
          <p:cNvPr id="173" name="TextShape 2"/>
          <p:cNvSpPr txBox="1"/>
          <p:nvPr/>
        </p:nvSpPr>
        <p:spPr>
          <a:xfrm>
            <a:off x="720000" y="1463040"/>
            <a:ext cx="8640000" cy="508176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Routing engine is in charge of ranking candidates. It provides a sorted list of candidate answerers to a question based on topic expertise P(u</a:t>
            </a:r>
            <a:r>
              <a:rPr b="0" lang="en-US" sz="2800" spc="-1" strike="noStrike" baseline="-33000">
                <a:solidFill>
                  <a:srgbClr val="333333"/>
                </a:solidFill>
                <a:latin typeface="Open Sans"/>
              </a:rPr>
              <a:t>i</a:t>
            </a:r>
            <a:r>
              <a:rPr b="0" lang="en-US" sz="2800" spc="-1" strike="noStrike">
                <a:solidFill>
                  <a:srgbClr val="333333"/>
                </a:solidFill>
                <a:latin typeface="Open Sans"/>
              </a:rPr>
              <a:t>|q), connectedness P(u</a:t>
            </a:r>
            <a:r>
              <a:rPr b="0" lang="en-US" sz="2800" spc="-1" strike="noStrike" baseline="-33000">
                <a:solidFill>
                  <a:srgbClr val="333333"/>
                </a:solidFill>
                <a:latin typeface="Open Sans"/>
              </a:rPr>
              <a:t>i</a:t>
            </a:r>
            <a:r>
              <a:rPr b="0" lang="en-US" sz="2800" spc="-1" strike="noStrike">
                <a:solidFill>
                  <a:srgbClr val="333333"/>
                </a:solidFill>
                <a:latin typeface="Open Sans"/>
              </a:rPr>
              <a:t>|u</a:t>
            </a:r>
            <a:r>
              <a:rPr b="0" lang="en-US" sz="2800" spc="-1" strike="noStrike" baseline="-33000">
                <a:solidFill>
                  <a:srgbClr val="333333"/>
                </a:solidFill>
                <a:latin typeface="Open Sans"/>
              </a:rPr>
              <a:t>j</a:t>
            </a:r>
            <a:r>
              <a:rPr b="0" lang="en-US" sz="2800" spc="-1" strike="noStrike">
                <a:solidFill>
                  <a:srgbClr val="333333"/>
                </a:solidFill>
                <a:latin typeface="Open Sans"/>
              </a:rPr>
              <a:t>) and availability.</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Topic expertise is also location-sensitive for location-sensitive questions. It eliminates all users in a different location.</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Connectedness: Independently calculated, not related to topic expertise. </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Availability: Online candidates go to the top. Distributing questions evenly. Historical behavior.</a:t>
            </a:r>
            <a:endParaRPr b="0" lang="en-US" sz="2800" spc="-1" strike="noStrike">
              <a:solidFill>
                <a:srgbClr val="333333"/>
              </a:solidFill>
              <a:latin typeface="Open Sans"/>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User Interface</a:t>
            </a:r>
            <a:endParaRPr b="1" lang="en-US" sz="4400" spc="-1" strike="noStrike">
              <a:solidFill>
                <a:srgbClr val="333333"/>
              </a:solidFill>
              <a:latin typeface="Open Sans"/>
            </a:endParaRPr>
          </a:p>
        </p:txBody>
      </p:sp>
      <p:pic>
        <p:nvPicPr>
          <p:cNvPr id="175" name="" descr=""/>
          <p:cNvPicPr/>
          <p:nvPr/>
        </p:nvPicPr>
        <p:blipFill>
          <a:blip r:embed="rId1"/>
          <a:stretch/>
        </p:blipFill>
        <p:spPr>
          <a:xfrm>
            <a:off x="1463040" y="1557000"/>
            <a:ext cx="7406640" cy="540612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iPhone Aardvark tab</a:t>
            </a:r>
            <a:endParaRPr b="1" lang="en-US" sz="4400" spc="-1" strike="noStrike">
              <a:solidFill>
                <a:srgbClr val="333333"/>
              </a:solidFill>
              <a:latin typeface="Open Sans"/>
            </a:endParaRPr>
          </a:p>
        </p:txBody>
      </p:sp>
      <p:pic>
        <p:nvPicPr>
          <p:cNvPr id="177" name="" descr=""/>
          <p:cNvPicPr/>
          <p:nvPr/>
        </p:nvPicPr>
        <p:blipFill>
          <a:blip r:embed="rId1"/>
          <a:stretch/>
        </p:blipFill>
        <p:spPr>
          <a:xfrm>
            <a:off x="1872000" y="1592640"/>
            <a:ext cx="5717520" cy="553968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User growth</a:t>
            </a:r>
            <a:endParaRPr b="1" lang="en-US" sz="4400" spc="-1" strike="noStrike">
              <a:solidFill>
                <a:srgbClr val="333333"/>
              </a:solidFill>
              <a:latin typeface="Open Sans"/>
            </a:endParaRPr>
          </a:p>
        </p:txBody>
      </p:sp>
      <p:pic>
        <p:nvPicPr>
          <p:cNvPr id="179" name="" descr=""/>
          <p:cNvPicPr/>
          <p:nvPr/>
        </p:nvPicPr>
        <p:blipFill>
          <a:blip r:embed="rId1"/>
          <a:stretch/>
        </p:blipFill>
        <p:spPr>
          <a:xfrm>
            <a:off x="2103120" y="1593360"/>
            <a:ext cx="5760720" cy="562860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720000" y="300960"/>
            <a:ext cx="8855640" cy="1262520"/>
          </a:xfrm>
          <a:prstGeom prst="rect">
            <a:avLst/>
          </a:prstGeom>
          <a:noFill/>
          <a:ln>
            <a:noFill/>
          </a:ln>
        </p:spPr>
        <p:txBody>
          <a:bodyPr lIns="0" rIns="0" tIns="0" bIns="0" anchor="ctr"/>
          <a:p>
            <a:r>
              <a:rPr b="1" lang="en-US" sz="2800" spc="-1" strike="noStrike">
                <a:solidFill>
                  <a:srgbClr val="333333"/>
                </a:solidFill>
                <a:latin typeface="Open Sans"/>
              </a:rPr>
              <a:t>Distribution of questions and answering times</a:t>
            </a:r>
            <a:endParaRPr b="1" lang="en-US" sz="2800" spc="-1" strike="noStrike">
              <a:solidFill>
                <a:srgbClr val="333333"/>
              </a:solidFill>
              <a:latin typeface="Open Sans"/>
            </a:endParaRPr>
          </a:p>
        </p:txBody>
      </p:sp>
      <p:pic>
        <p:nvPicPr>
          <p:cNvPr id="181" name="" descr=""/>
          <p:cNvPicPr/>
          <p:nvPr/>
        </p:nvPicPr>
        <p:blipFill>
          <a:blip r:embed="rId1"/>
          <a:stretch/>
        </p:blipFill>
        <p:spPr>
          <a:xfrm>
            <a:off x="484200" y="1886760"/>
            <a:ext cx="9208440" cy="487980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Design Goals: Scalability</a:t>
            </a:r>
            <a:endParaRPr b="1" lang="en-US" sz="4400" spc="-1" strike="noStrike">
              <a:solidFill>
                <a:srgbClr val="333333"/>
              </a:solidFill>
              <a:latin typeface="Open Sans"/>
            </a:endParaRPr>
          </a:p>
        </p:txBody>
      </p:sp>
      <p:sp>
        <p:nvSpPr>
          <p:cNvPr id="9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The web is growing rapidly. Search engines didn’t scale well.</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p:txBody>
      </p:sp>
      <p:graphicFrame>
        <p:nvGraphicFramePr>
          <p:cNvPr id="92" name="Chart 4"/>
          <p:cNvGraphicFramePr/>
          <p:nvPr/>
        </p:nvGraphicFramePr>
        <p:xfrm>
          <a:off x="1114560" y="3345120"/>
          <a:ext cx="7206480" cy="389232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720000" y="300960"/>
            <a:ext cx="8855640" cy="1262520"/>
          </a:xfrm>
          <a:prstGeom prst="rect">
            <a:avLst/>
          </a:prstGeom>
          <a:noFill/>
          <a:ln>
            <a:noFill/>
          </a:ln>
        </p:spPr>
        <p:txBody>
          <a:bodyPr lIns="0" rIns="0" tIns="0" bIns="0" anchor="ctr"/>
          <a:p>
            <a:r>
              <a:rPr b="1" lang="en-US" sz="2800" spc="-1" strike="noStrike">
                <a:solidFill>
                  <a:srgbClr val="333333"/>
                </a:solidFill>
                <a:latin typeface="Open Sans"/>
              </a:rPr>
              <a:t>Distribution of questions and # of answers</a:t>
            </a:r>
            <a:endParaRPr b="1" lang="en-US" sz="2800" spc="-1" strike="noStrike">
              <a:solidFill>
                <a:srgbClr val="333333"/>
              </a:solidFill>
              <a:latin typeface="Open Sans"/>
            </a:endParaRPr>
          </a:p>
        </p:txBody>
      </p:sp>
      <p:pic>
        <p:nvPicPr>
          <p:cNvPr id="183" name="" descr=""/>
          <p:cNvPicPr/>
          <p:nvPr/>
        </p:nvPicPr>
        <p:blipFill>
          <a:blip r:embed="rId1"/>
          <a:stretch/>
        </p:blipFill>
        <p:spPr>
          <a:xfrm>
            <a:off x="731520" y="1629720"/>
            <a:ext cx="8138160" cy="546516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720000" y="300960"/>
            <a:ext cx="8855640" cy="1262520"/>
          </a:xfrm>
          <a:prstGeom prst="rect">
            <a:avLst/>
          </a:prstGeom>
          <a:noFill/>
          <a:ln>
            <a:noFill/>
          </a:ln>
        </p:spPr>
        <p:txBody>
          <a:bodyPr lIns="0" rIns="0" tIns="0" bIns="0" anchor="ctr"/>
          <a:p>
            <a:r>
              <a:rPr b="1" lang="en-US" sz="2600" spc="-1" strike="noStrike">
                <a:solidFill>
                  <a:srgbClr val="333333"/>
                </a:solidFill>
                <a:latin typeface="Open Sans"/>
              </a:rPr>
              <a:t>Distribution of percentage of users and # of topics</a:t>
            </a:r>
            <a:endParaRPr b="1" lang="en-US" sz="2600" spc="-1" strike="noStrike">
              <a:solidFill>
                <a:srgbClr val="333333"/>
              </a:solidFill>
              <a:latin typeface="Open Sans"/>
            </a:endParaRPr>
          </a:p>
        </p:txBody>
      </p:sp>
      <p:pic>
        <p:nvPicPr>
          <p:cNvPr id="185" name="" descr=""/>
          <p:cNvPicPr/>
          <p:nvPr/>
        </p:nvPicPr>
        <p:blipFill>
          <a:blip r:embed="rId1"/>
          <a:stretch/>
        </p:blipFill>
        <p:spPr>
          <a:xfrm>
            <a:off x="457200" y="1825200"/>
            <a:ext cx="9235440" cy="521784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Aardvark Result Analysis</a:t>
            </a:r>
            <a:endParaRPr b="1" lang="en-US" sz="4400" spc="-1" strike="noStrike">
              <a:solidFill>
                <a:srgbClr val="333333"/>
              </a:solidFill>
              <a:latin typeface="Open Sans"/>
            </a:endParaRPr>
          </a:p>
        </p:txBody>
      </p:sp>
      <p:sp>
        <p:nvSpPr>
          <p:cNvPr id="187" name="TextShape 2"/>
          <p:cNvSpPr txBox="1"/>
          <p:nvPr/>
        </p:nvSpPr>
        <p:spPr>
          <a:xfrm>
            <a:off x="720000" y="1828800"/>
            <a:ext cx="8640000" cy="47160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Aardvark is actively used.</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Mobile users are particularly active.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Questions are contextualized (unique Qs and As).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Questions often have a subjective element.</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Questions get answered quickly.</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High quality answers: 70% good 14% ok 16% bad</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Social Proximity Matters!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People are indexable: 98% of users had at least 3 topics. Median is 9 topics.</a:t>
            </a:r>
            <a:endParaRPr b="0" lang="en-US" sz="2800" spc="-1" strike="noStrike">
              <a:solidFill>
                <a:srgbClr val="333333"/>
              </a:solidFill>
              <a:latin typeface="Open Sans"/>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Evaluation: Compare to Google</a:t>
            </a:r>
            <a:endParaRPr b="1" lang="en-US" sz="4400" spc="-1" strike="noStrike">
              <a:solidFill>
                <a:srgbClr val="333333"/>
              </a:solidFill>
              <a:latin typeface="Open Sans"/>
            </a:endParaRPr>
          </a:p>
        </p:txBody>
      </p:sp>
      <p:sp>
        <p:nvSpPr>
          <p:cNvPr id="189" name="TextShape 2"/>
          <p:cNvSpPr txBox="1"/>
          <p:nvPr/>
        </p:nvSpPr>
        <p:spPr>
          <a:xfrm>
            <a:off x="720000" y="1645920"/>
            <a:ext cx="8640000" cy="489888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Questions were taken from Aardvark users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Discard questions that took &gt; 10 mins to answer</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70% of questions answered by Google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71% of questions answered by Aardvark</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Time to answer:</a:t>
            </a:r>
            <a:br/>
            <a:r>
              <a:rPr b="0" lang="en-US" sz="2800" spc="-1" strike="noStrike">
                <a:solidFill>
                  <a:srgbClr val="333333"/>
                </a:solidFill>
                <a:latin typeface="Open Sans"/>
              </a:rPr>
              <a:t>1. Google: 2 mins of active searching</a:t>
            </a:r>
            <a:br/>
            <a:r>
              <a:rPr b="0" lang="en-US" sz="2800" spc="-1" strike="noStrike">
                <a:solidFill>
                  <a:srgbClr val="333333"/>
                </a:solidFill>
                <a:latin typeface="Open Sans"/>
              </a:rPr>
              <a:t>2. Aardvark: 5 mins of passive waiting</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Reverse experiment was not possible.</a:t>
            </a:r>
            <a:endParaRPr b="0" lang="en-US" sz="2800" spc="-1" strike="noStrike">
              <a:solidFill>
                <a:srgbClr val="333333"/>
              </a:solidFill>
              <a:latin typeface="Open Sans"/>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720000" y="300960"/>
            <a:ext cx="8855640" cy="1262520"/>
          </a:xfrm>
          <a:prstGeom prst="rect">
            <a:avLst/>
          </a:prstGeom>
          <a:noFill/>
          <a:ln>
            <a:noFill/>
          </a:ln>
        </p:spPr>
        <p:txBody>
          <a:bodyPr lIns="0" rIns="0" tIns="0" bIns="0" anchor="ctr"/>
          <a:p>
            <a:r>
              <a:rPr b="1" lang="en-US" sz="4000" spc="-1" strike="noStrike">
                <a:solidFill>
                  <a:srgbClr val="333333"/>
                </a:solidFill>
                <a:latin typeface="Open Sans"/>
              </a:rPr>
              <a:t>Take away message: Comparison </a:t>
            </a:r>
            <a:endParaRPr b="1" lang="en-US" sz="4000" spc="-1" strike="noStrike">
              <a:solidFill>
                <a:srgbClr val="333333"/>
              </a:solidFill>
              <a:latin typeface="Open Sans"/>
            </a:endParaRPr>
          </a:p>
        </p:txBody>
      </p:sp>
      <p:graphicFrame>
        <p:nvGraphicFramePr>
          <p:cNvPr id="191" name="Table 2"/>
          <p:cNvGraphicFramePr/>
          <p:nvPr/>
        </p:nvGraphicFramePr>
        <p:xfrm>
          <a:off x="720360" y="1563480"/>
          <a:ext cx="8639640" cy="5385600"/>
        </p:xfrm>
        <a:graphic>
          <a:graphicData uri="http://schemas.openxmlformats.org/drawingml/2006/table">
            <a:tbl>
              <a:tblPr/>
              <a:tblGrid>
                <a:gridCol w="4320000"/>
                <a:gridCol w="4320000"/>
              </a:tblGrid>
              <a:tr h="768960">
                <a:tc>
                  <a:txBody>
                    <a:bodyPr lIns="90000" rIns="90000" tIns="46800" bIns="46800"/>
                    <a:p>
                      <a:r>
                        <a:rPr b="1" lang="en-US" sz="2200" spc="-1" strike="noStrike">
                          <a:solidFill>
                            <a:srgbClr val="ce181e"/>
                          </a:solidFill>
                          <a:latin typeface="Arial"/>
                        </a:rPr>
                        <a:t>Web Search Engine</a:t>
                      </a:r>
                      <a:br/>
                      <a:r>
                        <a:rPr b="1" lang="en-US" sz="2200" spc="-1" strike="noStrike">
                          <a:solidFill>
                            <a:srgbClr val="ce181e"/>
                          </a:solidFill>
                          <a:latin typeface="Arial"/>
                        </a:rPr>
                        <a:t>Google</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2200" spc="-1" strike="noStrike">
                          <a:solidFill>
                            <a:srgbClr val="ce181e"/>
                          </a:solidFill>
                          <a:latin typeface="Arial"/>
                        </a:rPr>
                        <a:t>Social Search Engine</a:t>
                      </a:r>
                      <a:br/>
                      <a:r>
                        <a:rPr b="1" lang="en-US" sz="2200" spc="-1" strike="noStrike">
                          <a:solidFill>
                            <a:srgbClr val="ce181e"/>
                          </a:solidFill>
                          <a:latin typeface="Arial"/>
                        </a:rPr>
                        <a:t>Aardvark</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68960">
                <a:tc>
                  <a:txBody>
                    <a:bodyPr lIns="90000" rIns="90000" tIns="46800" bIns="46800"/>
                    <a:p>
                      <a:r>
                        <a:rPr b="1" lang="en-US" sz="2200" spc="-1" strike="noStrike">
                          <a:latin typeface="Arial"/>
                        </a:rPr>
                        <a:t>Finds documents to answer a question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1" lang="en-US" sz="2200" spc="-1" strike="noStrike">
                          <a:latin typeface="Arial"/>
                        </a:rPr>
                        <a:t>Finds people to answer a question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68960">
                <a:tc>
                  <a:txBody>
                    <a:bodyPr lIns="90000" rIns="90000" tIns="46800" bIns="46800"/>
                    <a:p>
                      <a:r>
                        <a:rPr b="1" lang="en-US" sz="2200" spc="-1" strike="noStrike">
                          <a:latin typeface="Arial"/>
                        </a:rPr>
                        <a:t>Challenge: Finding the right document</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2200" spc="-1" strike="noStrike">
                          <a:latin typeface="Arial"/>
                        </a:rPr>
                        <a:t>Challenge: Finding the right person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68960">
                <a:tc>
                  <a:txBody>
                    <a:bodyPr lIns="90000" rIns="90000" tIns="46800" bIns="46800"/>
                    <a:p>
                      <a:r>
                        <a:rPr b="1" lang="en-US" sz="2200" spc="-1" strike="noStrike">
                          <a:latin typeface="Arial"/>
                        </a:rPr>
                        <a:t>Trust: Based on authority</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1" lang="en-US" sz="2200" spc="-1" strike="noStrike">
                          <a:latin typeface="Arial"/>
                        </a:rPr>
                        <a:t>Trust: Based on intimacy</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68960">
                <a:tc>
                  <a:txBody>
                    <a:bodyPr lIns="90000" rIns="90000" tIns="46800" bIns="46800"/>
                    <a:p>
                      <a:r>
                        <a:rPr b="1" lang="en-US" sz="2200" spc="-1" strike="noStrike">
                          <a:latin typeface="Arial"/>
                        </a:rPr>
                        <a:t>Library like model</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2200" spc="-1" strike="noStrike">
                          <a:latin typeface="Arial"/>
                        </a:rPr>
                        <a:t>Village like model</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68960">
                <a:tc>
                  <a:txBody>
                    <a:bodyPr lIns="90000" rIns="90000" tIns="46800" bIns="46800"/>
                    <a:p>
                      <a:r>
                        <a:rPr b="1" lang="en-US" sz="2200" spc="-1" strike="noStrike">
                          <a:latin typeface="Arial"/>
                        </a:rPr>
                        <a:t>Effective objective search</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1" lang="en-US" sz="2200" spc="-1" strike="noStrike">
                          <a:latin typeface="Arial"/>
                        </a:rPr>
                        <a:t>Effective subjective search</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2200">
                <a:tc>
                  <a:txBody>
                    <a:bodyPr lIns="90000" rIns="90000" tIns="46800" bIns="46800"/>
                    <a:p>
                      <a:r>
                        <a:rPr b="1" lang="en-US" sz="2200" spc="-1" strike="noStrike">
                          <a:latin typeface="Arial"/>
                        </a:rPr>
                        <a:t>Query: Short, objective</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2200" spc="-1" strike="noStrike">
                          <a:latin typeface="Arial"/>
                        </a:rPr>
                        <a:t>Query: Long, contextualized, subjective</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Referrences</a:t>
            </a:r>
            <a:endParaRPr b="1" lang="en-US" sz="4400" spc="-1" strike="noStrike">
              <a:solidFill>
                <a:srgbClr val="333333"/>
              </a:solidFill>
              <a:latin typeface="Open Sans"/>
            </a:endParaRPr>
          </a:p>
        </p:txBody>
      </p:sp>
      <p:sp>
        <p:nvSpPr>
          <p:cNvPr id="193" name="TextShape 2"/>
          <p:cNvSpPr txBox="1"/>
          <p:nvPr/>
        </p:nvSpPr>
        <p:spPr>
          <a:xfrm>
            <a:off x="365760" y="1737360"/>
            <a:ext cx="9144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http://video.google.com/videoplay?docid=-1400721382961784115</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http://google.stanford.edu</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http://en.wikipedia.org/wiki/List_of_search_engines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The Anatomy of a Large-Scale Hyper textual Web Search Engine (1998)</a:t>
            </a:r>
            <a:br/>
            <a:r>
              <a:rPr b="0" lang="en-US" sz="2800" spc="-1" strike="noStrike">
                <a:solidFill>
                  <a:srgbClr val="333333"/>
                </a:solidFill>
                <a:latin typeface="Open Sans"/>
              </a:rPr>
              <a:t>Sergey Brin and Lawrence Page.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The Anatomy of a Large-Scale Social Search Engine (2010)</a:t>
            </a:r>
            <a:br/>
            <a:r>
              <a:rPr b="0" lang="en-US" sz="2800" spc="-1" strike="noStrike">
                <a:solidFill>
                  <a:srgbClr val="333333"/>
                </a:solidFill>
                <a:latin typeface="Open Sans"/>
              </a:rPr>
              <a:t>Damon Horowitz and Sepandar D. Kamva</a:t>
            </a:r>
            <a:endParaRPr b="0" lang="en-US" sz="2800" spc="-1" strike="noStrike">
              <a:solidFill>
                <a:srgbClr val="333333"/>
              </a:solidFill>
              <a:latin typeface="Open Sans"/>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720000" y="171720"/>
            <a:ext cx="8855640" cy="1521000"/>
          </a:xfrm>
          <a:prstGeom prst="rect">
            <a:avLst/>
          </a:prstGeom>
          <a:noFill/>
          <a:ln>
            <a:noFill/>
          </a:ln>
        </p:spPr>
        <p:txBody>
          <a:bodyPr lIns="0" rIns="0" tIns="0" bIns="0" anchor="ctr"/>
          <a:p>
            <a:r>
              <a:rPr b="1" lang="en-US" sz="4400" spc="-1" strike="noStrike">
                <a:solidFill>
                  <a:srgbClr val="333333"/>
                </a:solidFill>
                <a:latin typeface="Open Sans"/>
              </a:rPr>
              <a:t>Design Goals: </a:t>
            </a:r>
            <a:br/>
            <a:r>
              <a:rPr b="1" lang="en-US" sz="4400" spc="-1" strike="noStrike">
                <a:solidFill>
                  <a:srgbClr val="333333"/>
                </a:solidFill>
                <a:latin typeface="Open Sans"/>
              </a:rPr>
              <a:t>Improve Search Quality</a:t>
            </a:r>
            <a:endParaRPr b="1" lang="en-US" sz="4400" spc="-1" strike="noStrike">
              <a:solidFill>
                <a:srgbClr val="333333"/>
              </a:solidFill>
              <a:latin typeface="Open Sans"/>
            </a:endParaRPr>
          </a:p>
        </p:txBody>
      </p:sp>
      <p:sp>
        <p:nvSpPr>
          <p:cNvPr id="94"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Web pages are increasing, but user’s ability to look at them is behind.</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In 1998, search engines returned so much junk and spam documents.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Early search engines could not find themselves!</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720000" y="207360"/>
            <a:ext cx="8855640" cy="1449720"/>
          </a:xfrm>
          <a:prstGeom prst="rect">
            <a:avLst/>
          </a:prstGeom>
          <a:noFill/>
          <a:ln>
            <a:noFill/>
          </a:ln>
        </p:spPr>
        <p:txBody>
          <a:bodyPr lIns="0" rIns="0" tIns="0" bIns="0" anchor="ctr"/>
          <a:p>
            <a:r>
              <a:rPr b="1" lang="en-US" sz="4400" spc="-1" strike="noStrike">
                <a:solidFill>
                  <a:srgbClr val="333333"/>
                </a:solidFill>
                <a:latin typeface="Open Sans"/>
              </a:rPr>
              <a:t>Design Goals: </a:t>
            </a:r>
            <a:br/>
            <a:r>
              <a:rPr b="1" lang="en-US" sz="4000" spc="-1" strike="noStrike">
                <a:solidFill>
                  <a:srgbClr val="333333"/>
                </a:solidFill>
                <a:latin typeface="Open Sans"/>
              </a:rPr>
              <a:t>Academic Search Engine Research</a:t>
            </a:r>
            <a:endParaRPr b="1" lang="en-US" sz="4000" spc="-1" strike="noStrike">
              <a:solidFill>
                <a:srgbClr val="333333"/>
              </a:solidFill>
              <a:latin typeface="Open Sans"/>
            </a:endParaRPr>
          </a:p>
        </p:txBody>
      </p:sp>
      <p:sp>
        <p:nvSpPr>
          <p:cNvPr id="96"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Push more development and understanding into the academic realm.</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Develop Systems that reasonable number of people can use (user friendly). </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Build an architecture to support novel research activities in large-scale web data. </a:t>
            </a:r>
            <a:endParaRPr b="0" lang="en-US" sz="2800" spc="-1" strike="noStrike">
              <a:solidFill>
                <a:srgbClr val="333333"/>
              </a:solidFill>
              <a:latin typeface="Open Sans"/>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720000" y="171720"/>
            <a:ext cx="8855640" cy="1521000"/>
          </a:xfrm>
          <a:prstGeom prst="rect">
            <a:avLst/>
          </a:prstGeom>
          <a:noFill/>
          <a:ln>
            <a:noFill/>
          </a:ln>
        </p:spPr>
        <p:txBody>
          <a:bodyPr lIns="0" rIns="0" tIns="0" bIns="0" anchor="ctr"/>
          <a:p>
            <a:r>
              <a:rPr b="1" lang="en-US" sz="3600" spc="-1" strike="noStrike">
                <a:solidFill>
                  <a:srgbClr val="333333"/>
                </a:solidFill>
                <a:latin typeface="Open Sans"/>
              </a:rPr>
              <a:t>PageRank: Bringing Order to the Web!</a:t>
            </a:r>
            <a:endParaRPr b="1" lang="en-US" sz="3600" spc="-1" strike="noStrike">
              <a:solidFill>
                <a:srgbClr val="333333"/>
              </a:solidFill>
              <a:latin typeface="Open Sans"/>
            </a:endParaRPr>
          </a:p>
        </p:txBody>
      </p:sp>
      <p:sp>
        <p:nvSpPr>
          <p:cNvPr id="98" name="TextShape 2"/>
          <p:cNvSpPr txBox="1"/>
          <p:nvPr/>
        </p:nvSpPr>
        <p:spPr>
          <a:xfrm>
            <a:off x="720000" y="1554480"/>
            <a:ext cx="8640000" cy="47160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 </a:t>
            </a:r>
            <a:r>
              <a:rPr b="0" lang="en-US" sz="2800" spc="-1" strike="noStrike">
                <a:solidFill>
                  <a:srgbClr val="333333"/>
                </a:solidFill>
                <a:latin typeface="Open Sans"/>
              </a:rPr>
              <a:t>Using link structure of the Web to calculate a quality ranking for each page. (citation like)</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Page quality/ranking depends not only on the number of pages that point to it, but also the ranking/importance of these pages. </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Example: If Amazon.com put a link to my website (cited it), my page rank will increase because Amazon.com is so important (has a high PageRank). Also if a large number of unpopular websites link to mine, my PageRank will increase, but not so much.</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Calculating PageRank</a:t>
            </a:r>
            <a:endParaRPr b="1" lang="en-US" sz="4400" spc="-1" strike="noStrike">
              <a:solidFill>
                <a:srgbClr val="333333"/>
              </a:solidFill>
              <a:latin typeface="Open Sans"/>
            </a:endParaRPr>
          </a:p>
        </p:txBody>
      </p:sp>
      <p:sp>
        <p:nvSpPr>
          <p:cNvPr id="100" name="TextShape 2"/>
          <p:cNvSpPr txBox="1"/>
          <p:nvPr/>
        </p:nvSpPr>
        <p:spPr>
          <a:xfrm>
            <a:off x="720000" y="3200400"/>
            <a:ext cx="8640000" cy="3931920"/>
          </a:xfrm>
          <a:prstGeom prst="rect">
            <a:avLst/>
          </a:prstGeom>
          <a:noFill/>
          <a:ln>
            <a:noFill/>
          </a:ln>
        </p:spPr>
        <p:txBody>
          <a:bodyPr lIns="0" rIns="0" tIns="0" bIns="0"/>
          <a:p>
            <a:pPr>
              <a:lnSpc>
                <a:spcPct val="100000"/>
              </a:lnSpc>
              <a:spcBef>
                <a:spcPts val="601"/>
              </a:spcBef>
            </a:pPr>
            <a:r>
              <a:rPr b="0" lang="en-US" sz="2600" spc="-1" strike="noStrike">
                <a:solidFill>
                  <a:srgbClr val="333333"/>
                </a:solidFill>
                <a:latin typeface="Tahoma"/>
              </a:rPr>
              <a:t>PR(A): PageRank of a webpage A</a:t>
            </a:r>
            <a:endParaRPr b="0" lang="en-US" sz="2600" spc="-1" strike="noStrike">
              <a:solidFill>
                <a:srgbClr val="333333"/>
              </a:solidFill>
              <a:latin typeface="Open Sans"/>
            </a:endParaRPr>
          </a:p>
          <a:p>
            <a:pPr>
              <a:lnSpc>
                <a:spcPct val="100000"/>
              </a:lnSpc>
              <a:spcBef>
                <a:spcPts val="601"/>
              </a:spcBef>
            </a:pPr>
            <a:r>
              <a:rPr b="0" lang="en-US" sz="2600" spc="-1" strike="noStrike">
                <a:solidFill>
                  <a:srgbClr val="333333"/>
                </a:solidFill>
                <a:latin typeface="Tahoma"/>
              </a:rPr>
              <a:t>PR(T</a:t>
            </a:r>
            <a:r>
              <a:rPr b="0" lang="en-US" sz="2600" spc="-1" strike="noStrike" baseline="-25000">
                <a:solidFill>
                  <a:srgbClr val="333333"/>
                </a:solidFill>
                <a:latin typeface="Tahoma"/>
              </a:rPr>
              <a:t>i</a:t>
            </a:r>
            <a:r>
              <a:rPr b="0" lang="en-US" sz="2600" spc="-1" strike="noStrike">
                <a:solidFill>
                  <a:srgbClr val="333333"/>
                </a:solidFill>
                <a:latin typeface="Tahoma"/>
              </a:rPr>
              <a:t>): PageRank of a webpage T</a:t>
            </a:r>
            <a:r>
              <a:rPr b="0" lang="en-US" sz="2600" spc="-1" strike="noStrike" baseline="-25000">
                <a:solidFill>
                  <a:srgbClr val="333333"/>
                </a:solidFill>
                <a:latin typeface="Tahoma"/>
              </a:rPr>
              <a:t>i</a:t>
            </a:r>
            <a:r>
              <a:rPr b="0" lang="en-US" sz="2600" spc="-1" strike="noStrike">
                <a:solidFill>
                  <a:srgbClr val="333333"/>
                </a:solidFill>
                <a:latin typeface="Tahoma"/>
              </a:rPr>
              <a:t> pointing to A</a:t>
            </a:r>
            <a:endParaRPr b="0" lang="en-US" sz="2600" spc="-1" strike="noStrike">
              <a:solidFill>
                <a:srgbClr val="333333"/>
              </a:solidFill>
              <a:latin typeface="Open Sans"/>
            </a:endParaRPr>
          </a:p>
          <a:p>
            <a:pPr>
              <a:lnSpc>
                <a:spcPct val="100000"/>
              </a:lnSpc>
              <a:spcBef>
                <a:spcPts val="601"/>
              </a:spcBef>
            </a:pPr>
            <a:r>
              <a:rPr b="0" lang="en-US" sz="2600" spc="-1" strike="noStrike">
                <a:solidFill>
                  <a:srgbClr val="333333"/>
                </a:solidFill>
                <a:latin typeface="Tahoma"/>
              </a:rPr>
              <a:t>C(T</a:t>
            </a:r>
            <a:r>
              <a:rPr b="0" lang="en-US" sz="2600" spc="-1" strike="noStrike" baseline="-25000">
                <a:solidFill>
                  <a:srgbClr val="333333"/>
                </a:solidFill>
                <a:latin typeface="Tahoma"/>
              </a:rPr>
              <a:t>i</a:t>
            </a:r>
            <a:r>
              <a:rPr b="0" lang="en-US" sz="2600" spc="-1" strike="noStrike">
                <a:solidFill>
                  <a:srgbClr val="333333"/>
                </a:solidFill>
                <a:latin typeface="Tahoma"/>
              </a:rPr>
              <a:t>): Number of outbound links for webpage T</a:t>
            </a:r>
            <a:r>
              <a:rPr b="0" lang="en-US" sz="2600" spc="-1" strike="noStrike" baseline="-25000">
                <a:solidFill>
                  <a:srgbClr val="333333"/>
                </a:solidFill>
                <a:latin typeface="Tahoma"/>
              </a:rPr>
              <a:t>i</a:t>
            </a:r>
            <a:endParaRPr b="0" lang="en-US" sz="2600" spc="-1" strike="noStrike">
              <a:solidFill>
                <a:srgbClr val="333333"/>
              </a:solidFill>
              <a:latin typeface="Open Sans"/>
            </a:endParaRPr>
          </a:p>
          <a:p>
            <a:pPr>
              <a:lnSpc>
                <a:spcPct val="100000"/>
              </a:lnSpc>
              <a:spcBef>
                <a:spcPts val="601"/>
              </a:spcBef>
            </a:pPr>
            <a:r>
              <a:rPr b="0" lang="en-US" sz="2600" spc="-1" strike="noStrike">
                <a:solidFill>
                  <a:srgbClr val="333333"/>
                </a:solidFill>
                <a:latin typeface="Tahoma"/>
              </a:rPr>
              <a:t>L(A): Set of webpages linking to A</a:t>
            </a:r>
            <a:endParaRPr b="0" lang="en-US" sz="2600" spc="-1" strike="noStrike">
              <a:solidFill>
                <a:srgbClr val="333333"/>
              </a:solidFill>
              <a:latin typeface="Open Sans"/>
            </a:endParaRPr>
          </a:p>
          <a:p>
            <a:pPr>
              <a:lnSpc>
                <a:spcPct val="100000"/>
              </a:lnSpc>
              <a:spcBef>
                <a:spcPts val="601"/>
              </a:spcBef>
            </a:pPr>
            <a:r>
              <a:rPr b="0" lang="en-US" sz="2600" spc="-1" strike="noStrike">
                <a:solidFill>
                  <a:srgbClr val="333333"/>
                </a:solidFill>
                <a:latin typeface="Tahoma"/>
              </a:rPr>
              <a:t>d: Damping factor, a value between 0 and 1, is the probability that a random surfer will stop clicking.</a:t>
            </a:r>
            <a:endParaRPr b="0" lang="en-US" sz="2600" spc="-1" strike="noStrike">
              <a:solidFill>
                <a:srgbClr val="333333"/>
              </a:solidFill>
              <a:latin typeface="Open Sans"/>
            </a:endParaRPr>
          </a:p>
          <a:p>
            <a:pPr>
              <a:lnSpc>
                <a:spcPct val="100000"/>
              </a:lnSpc>
              <a:spcBef>
                <a:spcPts val="601"/>
              </a:spcBef>
            </a:pPr>
            <a:r>
              <a:rPr b="0" lang="en-US" sz="2600" spc="-1" strike="noStrike">
                <a:solidFill>
                  <a:srgbClr val="333333"/>
                </a:solidFill>
                <a:latin typeface="Tahoma"/>
              </a:rPr>
              <a:t>Note that PageRanks form a probability distribution of webpages, so the summation of all webpages will be 1</a:t>
            </a:r>
            <a:endParaRPr b="0" lang="en-US" sz="2600" spc="-1" strike="noStrike">
              <a:solidFill>
                <a:srgbClr val="333333"/>
              </a:solidFill>
              <a:latin typeface="Open Sans"/>
            </a:endParaRPr>
          </a:p>
        </p:txBody>
      </p:sp>
      <p:pic>
        <p:nvPicPr>
          <p:cNvPr id="101" name="" descr=""/>
          <p:cNvPicPr/>
          <p:nvPr/>
        </p:nvPicPr>
        <p:blipFill>
          <a:blip r:embed="rId1"/>
          <a:stretch/>
        </p:blipFill>
        <p:spPr>
          <a:xfrm>
            <a:off x="1554480" y="1569600"/>
            <a:ext cx="5702400" cy="144792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PageRank Calculation Example</a:t>
            </a:r>
            <a:endParaRPr b="1" lang="en-US" sz="4400" spc="-1" strike="noStrike">
              <a:solidFill>
                <a:srgbClr val="333333"/>
              </a:solidFill>
              <a:latin typeface="Open Sans"/>
            </a:endParaRPr>
          </a:p>
        </p:txBody>
      </p:sp>
      <p:sp>
        <p:nvSpPr>
          <p:cNvPr id="103" name="TextShape 2"/>
          <p:cNvSpPr txBox="1"/>
          <p:nvPr/>
        </p:nvSpPr>
        <p:spPr>
          <a:xfrm>
            <a:off x="720000" y="1737360"/>
            <a:ext cx="8640000" cy="480744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Assume a universe of 4 webpages: A, B, C, and D</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d is a damping factor.</a:t>
            </a:r>
            <a:br/>
            <a:r>
              <a:rPr b="0" lang="en-US" sz="2800" spc="-1" strike="noStrike">
                <a:solidFill>
                  <a:srgbClr val="333333"/>
                </a:solidFill>
                <a:latin typeface="Open Sans"/>
              </a:rPr>
              <a:t>Generally assumed to be 0.85</a:t>
            </a: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Open Sans"/>
              </a:rPr>
              <a:t>Repeating the process leads PR to converge!</a:t>
            </a:r>
            <a:endParaRPr b="0" lang="en-US" sz="2800" spc="-1" strike="noStrike">
              <a:solidFill>
                <a:srgbClr val="333333"/>
              </a:solidFill>
              <a:latin typeface="Open Sans"/>
            </a:endParaRPr>
          </a:p>
        </p:txBody>
      </p:sp>
      <p:pic>
        <p:nvPicPr>
          <p:cNvPr id="104" name="" descr=""/>
          <p:cNvPicPr/>
          <p:nvPr/>
        </p:nvPicPr>
        <p:blipFill>
          <a:blip r:embed="rId1"/>
          <a:stretch/>
        </p:blipFill>
        <p:spPr>
          <a:xfrm>
            <a:off x="914400" y="2427480"/>
            <a:ext cx="6309360" cy="1147680"/>
          </a:xfrm>
          <a:prstGeom prst="rect">
            <a:avLst/>
          </a:prstGeom>
          <a:ln>
            <a:noFill/>
          </a:ln>
        </p:spPr>
      </p:pic>
      <p:pic>
        <p:nvPicPr>
          <p:cNvPr id="105" name="" descr=""/>
          <p:cNvPicPr/>
          <p:nvPr/>
        </p:nvPicPr>
        <p:blipFill>
          <a:blip r:embed="rId2"/>
          <a:stretch/>
        </p:blipFill>
        <p:spPr>
          <a:xfrm>
            <a:off x="712800" y="5483520"/>
            <a:ext cx="7791120" cy="1191600"/>
          </a:xfrm>
          <a:prstGeom prst="rect">
            <a:avLst/>
          </a:prstGeom>
          <a:ln>
            <a:noFill/>
          </a:ln>
        </p:spPr>
      </p:pic>
      <p:pic>
        <p:nvPicPr>
          <p:cNvPr id="106" name="Picture 4" descr=""/>
          <p:cNvPicPr/>
          <p:nvPr/>
        </p:nvPicPr>
        <p:blipFill>
          <a:blip r:embed="rId3"/>
          <a:srcRect l="17339" t="3995" r="15169" b="21265"/>
          <a:stretch/>
        </p:blipFill>
        <p:spPr>
          <a:xfrm>
            <a:off x="6607080" y="2787480"/>
            <a:ext cx="3043440" cy="25275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512</TotalTime>
  <Application>LibreOffice/5.4.1.2$Windows_X86_64 LibreOffice_project/ea7cb86e6eeb2bf3a5af73a8f7777ac570321527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2017-09-15T06:33:44Z</dcterms:created>
  <dc:creator/>
  <dc:description/>
  <dc:language>en-US</dc:language>
  <cp:lastModifiedBy/>
  <dcterms:modified xsi:type="dcterms:W3CDTF">2017-10-05T11:30:49Z</dcterms:modified>
  <cp:revision>44</cp:revision>
  <dc:subject/>
  <dc:title/>
</cp:coreProperties>
</file>